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jpeg" ContentType="image/jpeg"/>
  <Default Extension="emf" ContentType="image/x-emf"/>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notesSlides/notesSlide1.xml" ContentType="application/vnd.openxmlformats-officedocument.presentationml.notesSlide+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notesSlides/notesSlide3.xml" ContentType="application/vnd.openxmlformats-officedocument.presentationml.notesSlide+xml"/>
  <Override PartName="/ppt/slideLayouts/slideLayout25.xml" ContentType="application/vnd.openxmlformats-officedocument.presentationml.slideLayout+xml"/>
  <Override PartName="/ppt/slideLayouts/slideLayout27.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0.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notesMasters/notesMaster1.xml" ContentType="application/vnd.openxmlformats-officedocument.presentationml.notesMaster+xml"/>
  <Override PartName="/ppt/theme/theme4.xml" ContentType="application/vnd.openxmlformats-officedocument.theme+xml"/>
  <Override PartName="/ppt/theme/theme5.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ppt/tags/tag1.xml" ContentType="application/vnd.openxmlformats-officedocument.presentationml.tags+xml"/>
  <Override PartName="/docProps/app.xml" ContentType="application/vnd.openxmlformats-officedocument.extended-properties+xml"/>
  <Override PartName="/ppt/tags/tag2.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1"/>
    <p:sldMasterId id="2147483658" r:id="rId2"/>
    <p:sldMasterId id="2147483656" r:id="rId3"/>
  </p:sldMasterIdLst>
  <p:notesMasterIdLst>
    <p:notesMasterId r:id="rId21"/>
  </p:notesMasterIdLst>
  <p:handoutMasterIdLst>
    <p:handoutMasterId r:id="rId22"/>
  </p:handoutMasterIdLst>
  <p:sldIdLst>
    <p:sldId id="713" r:id="rId4"/>
    <p:sldId id="718" r:id="rId5"/>
    <p:sldId id="756" r:id="rId6"/>
    <p:sldId id="755" r:id="rId7"/>
    <p:sldId id="746" r:id="rId8"/>
    <p:sldId id="744" r:id="rId9"/>
    <p:sldId id="753" r:id="rId10"/>
    <p:sldId id="723" r:id="rId11"/>
    <p:sldId id="754" r:id="rId12"/>
    <p:sldId id="727" r:id="rId13"/>
    <p:sldId id="757" r:id="rId14"/>
    <p:sldId id="758" r:id="rId15"/>
    <p:sldId id="759" r:id="rId16"/>
    <p:sldId id="725" r:id="rId17"/>
    <p:sldId id="730" r:id="rId18"/>
    <p:sldId id="751" r:id="rId19"/>
    <p:sldId id="752" r:id="rId20"/>
  </p:sldIdLst>
  <p:sldSz cx="9144000" cy="6858000" type="screen4x3"/>
  <p:notesSz cx="6797675" cy="9926638"/>
  <p:custDataLst>
    <p:tags r:id="rId23"/>
  </p:custDataLst>
  <p:defaultTextStyle>
    <a:defPPr>
      <a:defRPr lang="en-US"/>
    </a:defPPr>
    <a:lvl1pPr algn="l" rtl="0" fontAlgn="base">
      <a:spcBef>
        <a:spcPct val="0"/>
      </a:spcBef>
      <a:spcAft>
        <a:spcPct val="0"/>
      </a:spcAft>
      <a:defRPr sz="1600" kern="1200">
        <a:solidFill>
          <a:schemeClr val="tx1"/>
        </a:solidFill>
        <a:latin typeface="Times" pitchFamily="18" charset="0"/>
        <a:ea typeface="+mn-ea"/>
        <a:cs typeface="+mn-cs"/>
      </a:defRPr>
    </a:lvl1pPr>
    <a:lvl2pPr marL="457200" algn="l" rtl="0" fontAlgn="base">
      <a:spcBef>
        <a:spcPct val="0"/>
      </a:spcBef>
      <a:spcAft>
        <a:spcPct val="0"/>
      </a:spcAft>
      <a:defRPr sz="1600" kern="1200">
        <a:solidFill>
          <a:schemeClr val="tx1"/>
        </a:solidFill>
        <a:latin typeface="Times" pitchFamily="18" charset="0"/>
        <a:ea typeface="+mn-ea"/>
        <a:cs typeface="+mn-cs"/>
      </a:defRPr>
    </a:lvl2pPr>
    <a:lvl3pPr marL="914400" algn="l" rtl="0" fontAlgn="base">
      <a:spcBef>
        <a:spcPct val="0"/>
      </a:spcBef>
      <a:spcAft>
        <a:spcPct val="0"/>
      </a:spcAft>
      <a:defRPr sz="1600" kern="1200">
        <a:solidFill>
          <a:schemeClr val="tx1"/>
        </a:solidFill>
        <a:latin typeface="Times" pitchFamily="18" charset="0"/>
        <a:ea typeface="+mn-ea"/>
        <a:cs typeface="+mn-cs"/>
      </a:defRPr>
    </a:lvl3pPr>
    <a:lvl4pPr marL="1371600" algn="l" rtl="0" fontAlgn="base">
      <a:spcBef>
        <a:spcPct val="0"/>
      </a:spcBef>
      <a:spcAft>
        <a:spcPct val="0"/>
      </a:spcAft>
      <a:defRPr sz="1600" kern="1200">
        <a:solidFill>
          <a:schemeClr val="tx1"/>
        </a:solidFill>
        <a:latin typeface="Times" pitchFamily="18" charset="0"/>
        <a:ea typeface="+mn-ea"/>
        <a:cs typeface="+mn-cs"/>
      </a:defRPr>
    </a:lvl4pPr>
    <a:lvl5pPr marL="1828800" algn="l" rtl="0" fontAlgn="base">
      <a:spcBef>
        <a:spcPct val="0"/>
      </a:spcBef>
      <a:spcAft>
        <a:spcPct val="0"/>
      </a:spcAft>
      <a:defRPr sz="1600" kern="1200">
        <a:solidFill>
          <a:schemeClr val="tx1"/>
        </a:solidFill>
        <a:latin typeface="Times" pitchFamily="18" charset="0"/>
        <a:ea typeface="+mn-ea"/>
        <a:cs typeface="+mn-cs"/>
      </a:defRPr>
    </a:lvl5pPr>
    <a:lvl6pPr marL="2286000" algn="l" defTabSz="914400" rtl="0" eaLnBrk="1" latinLnBrk="0" hangingPunct="1">
      <a:defRPr sz="1600" kern="1200">
        <a:solidFill>
          <a:schemeClr val="tx1"/>
        </a:solidFill>
        <a:latin typeface="Times" pitchFamily="18" charset="0"/>
        <a:ea typeface="+mn-ea"/>
        <a:cs typeface="+mn-cs"/>
      </a:defRPr>
    </a:lvl6pPr>
    <a:lvl7pPr marL="2743200" algn="l" defTabSz="914400" rtl="0" eaLnBrk="1" latinLnBrk="0" hangingPunct="1">
      <a:defRPr sz="1600" kern="1200">
        <a:solidFill>
          <a:schemeClr val="tx1"/>
        </a:solidFill>
        <a:latin typeface="Times" pitchFamily="18" charset="0"/>
        <a:ea typeface="+mn-ea"/>
        <a:cs typeface="+mn-cs"/>
      </a:defRPr>
    </a:lvl7pPr>
    <a:lvl8pPr marL="3200400" algn="l" defTabSz="914400" rtl="0" eaLnBrk="1" latinLnBrk="0" hangingPunct="1">
      <a:defRPr sz="1600" kern="1200">
        <a:solidFill>
          <a:schemeClr val="tx1"/>
        </a:solidFill>
        <a:latin typeface="Times" pitchFamily="18" charset="0"/>
        <a:ea typeface="+mn-ea"/>
        <a:cs typeface="+mn-cs"/>
      </a:defRPr>
    </a:lvl8pPr>
    <a:lvl9pPr marL="3657600" algn="l" defTabSz="914400" rtl="0" eaLnBrk="1" latinLnBrk="0" hangingPunct="1">
      <a:defRPr sz="16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9900"/>
    <a:srgbClr val="FF9933"/>
    <a:srgbClr val="009644"/>
    <a:srgbClr val="007E39"/>
    <a:srgbClr val="1E6A7C"/>
    <a:srgbClr val="195A69"/>
    <a:srgbClr val="000066"/>
    <a:srgbClr val="278DA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271" autoAdjust="0"/>
    <p:restoredTop sz="88839" autoAdjust="0"/>
  </p:normalViewPr>
  <p:slideViewPr>
    <p:cSldViewPr>
      <p:cViewPr varScale="1">
        <p:scale>
          <a:sx n="66" d="100"/>
          <a:sy n="66" d="100"/>
        </p:scale>
        <p:origin x="-264" y="-96"/>
      </p:cViewPr>
      <p:guideLst>
        <p:guide orient="horz" pos="336"/>
        <p:guide orient="horz" pos="1488"/>
        <p:guide orient="horz" pos="3744"/>
        <p:guide orient="horz" pos="2160"/>
        <p:guide orient="horz" pos="953"/>
        <p:guide pos="24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654" y="426"/>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gs" Target="tags/tag1.xml"/><Relationship Id="rId28" Type="http://schemas.openxmlformats.org/officeDocument/2006/relationships/customXml" Target="../customXml/item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tableStyles" Target="tableStyles.xml"/><Relationship Id="rId30"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7399" tIns="48700" rIns="97399" bIns="48700" numCol="1" anchor="t" anchorCtr="0" compatLnSpc="1">
            <a:prstTxWarp prst="textNoShape">
              <a:avLst/>
            </a:prstTxWarp>
          </a:bodyPr>
          <a:lstStyle>
            <a:lvl1pPr defTabSz="973138">
              <a:defRPr sz="1200" smtClean="0">
                <a:latin typeface="Arial" pitchFamily="34" charset="0"/>
              </a:defRPr>
            </a:lvl1pPr>
          </a:lstStyle>
          <a:p>
            <a:pPr>
              <a:defRPr/>
            </a:pPr>
            <a:endParaRPr lang="en-US"/>
          </a:p>
        </p:txBody>
      </p:sp>
      <p:sp>
        <p:nvSpPr>
          <p:cNvPr id="39939"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p:spPr>
        <p:txBody>
          <a:bodyPr vert="horz" wrap="square" lIns="97399" tIns="48700" rIns="97399" bIns="48700" numCol="1" anchor="t" anchorCtr="0" compatLnSpc="1">
            <a:prstTxWarp prst="textNoShape">
              <a:avLst/>
            </a:prstTxWarp>
          </a:bodyPr>
          <a:lstStyle>
            <a:lvl1pPr algn="r" defTabSz="973138">
              <a:defRPr sz="1200" smtClean="0">
                <a:latin typeface="Arial" pitchFamily="34" charset="0"/>
              </a:defRPr>
            </a:lvl1pPr>
          </a:lstStyle>
          <a:p>
            <a:pPr>
              <a:defRPr/>
            </a:pPr>
            <a:endParaRPr lang="en-US"/>
          </a:p>
        </p:txBody>
      </p:sp>
      <p:sp>
        <p:nvSpPr>
          <p:cNvPr id="39940"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p:spPr>
        <p:txBody>
          <a:bodyPr vert="horz" wrap="square" lIns="97399" tIns="48700" rIns="97399" bIns="48700" numCol="1" anchor="b" anchorCtr="0" compatLnSpc="1">
            <a:prstTxWarp prst="textNoShape">
              <a:avLst/>
            </a:prstTxWarp>
          </a:bodyPr>
          <a:lstStyle>
            <a:lvl1pPr defTabSz="973138">
              <a:defRPr sz="1200" smtClean="0">
                <a:latin typeface="Arial" pitchFamily="34" charset="0"/>
              </a:defRPr>
            </a:lvl1pPr>
          </a:lstStyle>
          <a:p>
            <a:pPr>
              <a:defRPr/>
            </a:pPr>
            <a:endParaRPr lang="en-US"/>
          </a:p>
        </p:txBody>
      </p:sp>
      <p:sp>
        <p:nvSpPr>
          <p:cNvPr id="39941"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p:spPr>
        <p:txBody>
          <a:bodyPr vert="horz" wrap="square" lIns="97399" tIns="48700" rIns="97399" bIns="48700" numCol="1" anchor="b" anchorCtr="0" compatLnSpc="1">
            <a:prstTxWarp prst="textNoShape">
              <a:avLst/>
            </a:prstTxWarp>
          </a:bodyPr>
          <a:lstStyle>
            <a:lvl1pPr algn="r" defTabSz="973138">
              <a:defRPr sz="1200" smtClean="0">
                <a:latin typeface="Arial" pitchFamily="34" charset="0"/>
              </a:defRPr>
            </a:lvl1pPr>
          </a:lstStyle>
          <a:p>
            <a:pPr>
              <a:defRPr/>
            </a:pPr>
            <a:fld id="{93C4DADC-F33B-4C84-983B-15A844A2C2B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7399" tIns="48700" rIns="97399" bIns="48700" numCol="1" anchor="t" anchorCtr="0" compatLnSpc="1">
            <a:prstTxWarp prst="textNoShape">
              <a:avLst/>
            </a:prstTxWarp>
          </a:bodyPr>
          <a:lstStyle>
            <a:lvl1pPr defTabSz="973138">
              <a:defRPr sz="1200" smtClean="0">
                <a:latin typeface="Arial" pitchFamily="34" charset="0"/>
              </a:defRPr>
            </a:lvl1pPr>
          </a:lstStyle>
          <a:p>
            <a:pPr>
              <a:defRPr/>
            </a:pPr>
            <a:endParaRPr lang="en-US"/>
          </a:p>
        </p:txBody>
      </p:sp>
      <p:sp>
        <p:nvSpPr>
          <p:cNvPr id="65539" name="Rectangle 3"/>
          <p:cNvSpPr>
            <a:spLocks noGrp="1" noChangeArrowheads="1"/>
          </p:cNvSpPr>
          <p:nvPr>
            <p:ph type="dt" idx="1"/>
          </p:nvPr>
        </p:nvSpPr>
        <p:spPr bwMode="auto">
          <a:xfrm>
            <a:off x="3849688" y="0"/>
            <a:ext cx="2946400" cy="496888"/>
          </a:xfrm>
          <a:prstGeom prst="rect">
            <a:avLst/>
          </a:prstGeom>
          <a:noFill/>
          <a:ln w="9525">
            <a:noFill/>
            <a:miter lim="800000"/>
            <a:headEnd/>
            <a:tailEnd/>
          </a:ln>
        </p:spPr>
        <p:txBody>
          <a:bodyPr vert="horz" wrap="square" lIns="97399" tIns="48700" rIns="97399" bIns="48700" numCol="1" anchor="t" anchorCtr="0" compatLnSpc="1">
            <a:prstTxWarp prst="textNoShape">
              <a:avLst/>
            </a:prstTxWarp>
          </a:bodyPr>
          <a:lstStyle>
            <a:lvl1pPr algn="r" defTabSz="973138">
              <a:defRPr sz="1200" smtClean="0">
                <a:latin typeface="Arial" pitchFamily="34"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915988" y="742950"/>
            <a:ext cx="4965700" cy="3722688"/>
          </a:xfrm>
          <a:prstGeom prst="rect">
            <a:avLst/>
          </a:prstGeom>
          <a:noFill/>
          <a:ln w="9525">
            <a:solidFill>
              <a:srgbClr val="000000"/>
            </a:solidFill>
            <a:miter lim="800000"/>
            <a:headEnd/>
            <a:tailEnd/>
          </a:ln>
        </p:spPr>
      </p:sp>
      <p:sp>
        <p:nvSpPr>
          <p:cNvPr id="65541" name="Rectangle 5"/>
          <p:cNvSpPr>
            <a:spLocks noGrp="1" noChangeArrowheads="1"/>
          </p:cNvSpPr>
          <p:nvPr>
            <p:ph type="body" sz="quarter" idx="3"/>
          </p:nvPr>
        </p:nvSpPr>
        <p:spPr bwMode="auto">
          <a:xfrm>
            <a:off x="677863" y="4714875"/>
            <a:ext cx="5441950" cy="4468813"/>
          </a:xfrm>
          <a:prstGeom prst="rect">
            <a:avLst/>
          </a:prstGeom>
          <a:noFill/>
          <a:ln w="9525">
            <a:noFill/>
            <a:miter lim="800000"/>
            <a:headEnd/>
            <a:tailEnd/>
          </a:ln>
        </p:spPr>
        <p:txBody>
          <a:bodyPr vert="horz" wrap="square" lIns="97399" tIns="48700" rIns="97399" bIns="4870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5542"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p:spPr>
        <p:txBody>
          <a:bodyPr vert="horz" wrap="square" lIns="97399" tIns="48700" rIns="97399" bIns="48700" numCol="1" anchor="b" anchorCtr="0" compatLnSpc="1">
            <a:prstTxWarp prst="textNoShape">
              <a:avLst/>
            </a:prstTxWarp>
          </a:bodyPr>
          <a:lstStyle>
            <a:lvl1pPr defTabSz="973138">
              <a:defRPr sz="1200" smtClean="0">
                <a:latin typeface="Arial" pitchFamily="34" charset="0"/>
              </a:defRPr>
            </a:lvl1pPr>
          </a:lstStyle>
          <a:p>
            <a:pPr>
              <a:defRPr/>
            </a:pPr>
            <a:endParaRPr lang="en-US"/>
          </a:p>
        </p:txBody>
      </p:sp>
      <p:sp>
        <p:nvSpPr>
          <p:cNvPr id="65543"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p:spPr>
        <p:txBody>
          <a:bodyPr vert="horz" wrap="square" lIns="97399" tIns="48700" rIns="97399" bIns="48700" numCol="1" anchor="b" anchorCtr="0" compatLnSpc="1">
            <a:prstTxWarp prst="textNoShape">
              <a:avLst/>
            </a:prstTxWarp>
          </a:bodyPr>
          <a:lstStyle>
            <a:lvl1pPr algn="r" defTabSz="973138">
              <a:defRPr sz="1200" smtClean="0">
                <a:latin typeface="Arial" pitchFamily="34" charset="0"/>
              </a:defRPr>
            </a:lvl1pPr>
          </a:lstStyle>
          <a:p>
            <a:pPr>
              <a:defRPr/>
            </a:pPr>
            <a:fld id="{3B35DA3B-A590-4BAB-856C-E2747F14819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EB4CDD4-7092-4A05-8B08-C772CB19DD60}" type="slidenum">
              <a:rPr lang="en-US">
                <a:latin typeface="Times" pitchFamily="18" charset="0"/>
              </a:rPr>
              <a:pPr/>
              <a:t>1</a:t>
            </a:fld>
            <a:endParaRPr lang="en-US">
              <a:latin typeface="Times" pitchFamily="18" charset="0"/>
            </a:endParaRPr>
          </a:p>
        </p:txBody>
      </p:sp>
      <p:sp>
        <p:nvSpPr>
          <p:cNvPr id="23555" name="Rectangle 2"/>
          <p:cNvSpPr>
            <a:spLocks noGrp="1" noRot="1" noChangeAspect="1" noChangeArrowheads="1" noTextEdit="1"/>
          </p:cNvSpPr>
          <p:nvPr>
            <p:ph type="sldImg"/>
          </p:nvPr>
        </p:nvSpPr>
        <p:spPr>
          <a:xfrm>
            <a:off x="917575" y="742950"/>
            <a:ext cx="4962525" cy="3722688"/>
          </a:xfrm>
          <a:ln/>
        </p:spPr>
      </p:sp>
      <p:sp>
        <p:nvSpPr>
          <p:cNvPr id="23556" name="Rectangle 3"/>
          <p:cNvSpPr>
            <a:spLocks noGrp="1" noChangeArrowheads="1"/>
          </p:cNvSpPr>
          <p:nvPr>
            <p:ph type="body" idx="1"/>
          </p:nvPr>
        </p:nvSpPr>
        <p:spPr>
          <a:noFill/>
          <a:ln/>
        </p:spPr>
        <p:txBody>
          <a:bodyPr/>
          <a:lstStyle/>
          <a:p>
            <a:pPr eaLnBrk="1" hangingPunct="1"/>
            <a:endParaRPr lang="en-US" smtClean="0">
              <a:latin typeface="Times"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49688" y="9429750"/>
            <a:ext cx="2946400" cy="495300"/>
          </a:xfrm>
          <a:prstGeom prst="rect">
            <a:avLst/>
          </a:prstGeom>
          <a:noFill/>
          <a:ln w="9525">
            <a:noFill/>
            <a:miter lim="800000"/>
            <a:headEnd/>
            <a:tailEnd/>
          </a:ln>
        </p:spPr>
        <p:txBody>
          <a:bodyPr lIns="96661" tIns="48331" rIns="96661" bIns="48331" anchor="b"/>
          <a:lstStyle/>
          <a:p>
            <a:pPr algn="r" defTabSz="482600"/>
            <a:fld id="{574BFDE6-2DC0-4969-A6E1-A9A9D632BD49}" type="slidenum">
              <a:rPr lang="en-US" sz="1300">
                <a:latin typeface="Calibri" pitchFamily="34" charset="0"/>
              </a:rPr>
              <a:pPr algn="r" defTabSz="482600"/>
              <a:t>10</a:t>
            </a:fld>
            <a:endParaRPr lang="en-US" sz="1300">
              <a:latin typeface="Calibri" pitchFamily="34" charset="0"/>
            </a:endParaRPr>
          </a:p>
        </p:txBody>
      </p:sp>
      <p:sp>
        <p:nvSpPr>
          <p:cNvPr id="32771" name="Rectangle 2"/>
          <p:cNvSpPr>
            <a:spLocks noGrp="1" noRot="1" noChangeAspect="1" noChangeArrowheads="1" noTextEdit="1"/>
          </p:cNvSpPr>
          <p:nvPr>
            <p:ph type="sldImg"/>
          </p:nvPr>
        </p:nvSpPr>
        <p:spPr>
          <a:xfrm>
            <a:off x="892175" y="744538"/>
            <a:ext cx="4960938" cy="3721100"/>
          </a:xfrm>
          <a:ln/>
        </p:spPr>
      </p:sp>
      <p:sp>
        <p:nvSpPr>
          <p:cNvPr id="32772" name="Rectangle 3"/>
          <p:cNvSpPr>
            <a:spLocks noGrp="1" noChangeArrowheads="1"/>
          </p:cNvSpPr>
          <p:nvPr>
            <p:ph type="body" idx="1"/>
          </p:nvPr>
        </p:nvSpPr>
        <p:spPr>
          <a:xfrm>
            <a:off x="679450" y="4714875"/>
            <a:ext cx="5386388" cy="4465638"/>
          </a:xfrm>
          <a:noFill/>
          <a:ln/>
        </p:spPr>
        <p:txBody>
          <a:bodyPr lIns="96661" tIns="48331" rIns="96661" bIns="48331"/>
          <a:lstStyle/>
          <a:p>
            <a:pPr defTabSz="457200">
              <a:spcBef>
                <a:spcPct val="0"/>
              </a:spcBef>
            </a:pPr>
            <a:r>
              <a:rPr lang="en-US" sz="1000" smtClean="0"/>
              <a:t>By the end of 2008 specific standards were finalized for Indonesia, Malaysia and PNG which are in operation now.  Colombia and Brazil have been working on their standards for a while, while Ghana and the Solomon Islands are just launching into the process now</a:t>
            </a:r>
          </a:p>
          <a:p>
            <a:pPr defTabSz="457200">
              <a:spcBef>
                <a:spcPct val="0"/>
              </a:spcBef>
            </a:pPr>
            <a:endParaRPr lang="en-US" sz="1000" smtClean="0"/>
          </a:p>
          <a:p>
            <a:pPr defTabSz="457200">
              <a:spcBef>
                <a:spcPct val="0"/>
              </a:spcBef>
            </a:pPr>
            <a:r>
              <a:rPr lang="en-US" sz="1000" smtClean="0"/>
              <a:t>There will also be</a:t>
            </a:r>
            <a:r>
              <a:rPr lang="en-US" sz="1000" smtClean="0">
                <a:solidFill>
                  <a:srgbClr val="FF0000"/>
                </a:solidFill>
              </a:rPr>
              <a:t> 12 </a:t>
            </a:r>
            <a:r>
              <a:rPr lang="en-US" sz="1000" smtClean="0"/>
              <a:t>companies accredited to carry out the audits. </a:t>
            </a:r>
          </a:p>
          <a:p>
            <a:pPr defTabSz="457200">
              <a:spcBef>
                <a:spcPct val="0"/>
              </a:spcBef>
            </a:pPr>
            <a:endParaRPr lang="en-US" sz="1000" smtClean="0"/>
          </a:p>
          <a:p>
            <a:pPr defTabSz="457200">
              <a:spcBef>
                <a:spcPct val="0"/>
              </a:spcBef>
            </a:pPr>
            <a:r>
              <a:rPr lang="en-US" sz="1000" smtClean="0"/>
              <a:t>As of mid-2008, 1.75 Million tonnes of PO is available;</a:t>
            </a:r>
          </a:p>
          <a:p>
            <a:pPr defTabSz="457200">
              <a:spcBef>
                <a:spcPct val="0"/>
              </a:spcBef>
            </a:pPr>
            <a:endParaRPr lang="en-US" sz="1000" smtClean="0"/>
          </a:p>
          <a:p>
            <a:pPr defTabSz="457200">
              <a:spcBef>
                <a:spcPct val="0"/>
              </a:spcBef>
            </a:pPr>
            <a:r>
              <a:rPr lang="en-US" sz="1000" smtClean="0"/>
              <a:t>  </a:t>
            </a:r>
          </a:p>
          <a:p>
            <a:pPr defTabSz="457200">
              <a:spcBef>
                <a:spcPct val="0"/>
              </a:spcBef>
            </a:pPr>
            <a:endParaRPr lang="en-US" sz="10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917575" y="742950"/>
            <a:ext cx="4962525" cy="3722688"/>
          </a:xfrm>
          <a:ln/>
        </p:spPr>
      </p:sp>
      <p:sp>
        <p:nvSpPr>
          <p:cNvPr id="33795" name="Rectangle 3"/>
          <p:cNvSpPr>
            <a:spLocks noGrp="1" noChangeArrowheads="1"/>
          </p:cNvSpPr>
          <p:nvPr>
            <p:ph type="body" idx="1"/>
          </p:nvPr>
        </p:nvSpPr>
        <p:spPr>
          <a:noFill/>
          <a:ln/>
        </p:spPr>
        <p:txBody>
          <a:bodyPr/>
          <a:lstStyle/>
          <a:p>
            <a:pPr marL="228600" indent="-228600"/>
            <a:r>
              <a:rPr lang="en-US" smtClean="0"/>
              <a:t>You are all thinking where are the measures attached to the target.  Well that’s true we haven’t directly measured forest hectares or numbers of tigers as a measure for this project.  For a number of reasons:</a:t>
            </a:r>
          </a:p>
          <a:p>
            <a:pPr marL="228600" indent="-228600">
              <a:buFontTx/>
              <a:buAutoNum type="arabicPeriod"/>
            </a:pPr>
            <a:r>
              <a:rPr lang="en-US" smtClean="0"/>
              <a:t>Resources – the cost involved to monitor that was beyond the campaign limits</a:t>
            </a:r>
          </a:p>
          <a:p>
            <a:pPr marL="228600" indent="-228600">
              <a:buFontTx/>
              <a:buAutoNum type="arabicPeriod"/>
            </a:pPr>
            <a:r>
              <a:rPr lang="en-US" smtClean="0"/>
              <a:t>Other parts of WWF who measure the objectives a level above ours are monitoring that, we need to monitor our contribution to that whole.</a:t>
            </a:r>
          </a:p>
          <a:p>
            <a:pPr marL="228600" indent="-228600">
              <a:buFontTx/>
              <a:buAutoNum type="arabicPeriod"/>
            </a:pPr>
            <a:r>
              <a:rPr lang="en-US" smtClean="0"/>
              <a:t>Timing, our campaign was short it would take time to trickle through to on ground changes</a:t>
            </a:r>
          </a:p>
          <a:p>
            <a:pPr marL="228600" indent="-228600">
              <a:buFontTx/>
              <a:buAutoNum type="arabicPeriod"/>
            </a:pPr>
            <a:r>
              <a:rPr lang="en-US" smtClean="0"/>
              <a:t>Apportioning how much our campaign affects the target is difficult to quantify</a:t>
            </a:r>
          </a:p>
          <a:p>
            <a:pPr marL="228600" indent="-228600">
              <a:buFontTx/>
              <a:buAutoNum type="arabicPeriod"/>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917575" y="742950"/>
            <a:ext cx="4962525" cy="3722688"/>
          </a:xfrm>
          <a:ln/>
        </p:spPr>
      </p:sp>
      <p:sp>
        <p:nvSpPr>
          <p:cNvPr id="34819" name="Rectangle 3"/>
          <p:cNvSpPr>
            <a:spLocks noGrp="1" noChangeArrowheads="1"/>
          </p:cNvSpPr>
          <p:nvPr>
            <p:ph type="body" idx="1"/>
          </p:nvPr>
        </p:nvSpPr>
        <p:spPr>
          <a:noFill/>
          <a:ln/>
        </p:spPr>
        <p:txBody>
          <a:bodyPr/>
          <a:lstStyle/>
          <a:p>
            <a:r>
              <a:rPr lang="en-AU" smtClean="0"/>
              <a:t>Initially this report was to be run by of WWF International as a Global Palm Oil Buyers Scorecard, which would score companies globally and would include the three Australian headquartered companies and the three multinationals with operations in Australia.  Due to an internal change in direction the global scorecard was adapted to focus exclusively on the European market.</a:t>
            </a:r>
            <a:endParaRPr lang="en-US" smtClean="0"/>
          </a:p>
          <a:p>
            <a:r>
              <a:rPr lang="en-AU" b="1" smtClean="0"/>
              <a:t>Option 1</a:t>
            </a:r>
            <a:r>
              <a:rPr lang="en-AU" smtClean="0"/>
              <a:t> was a determined to be a viable option however due to sensitivities attached to using specific plantations as case studies it was determined a generic case study could be a better option.  This would however would only be useful as part of a larger report of a report and not a report in itself.</a:t>
            </a:r>
            <a:endParaRPr lang="en-AU" b="1" smtClean="0"/>
          </a:p>
          <a:p>
            <a:r>
              <a:rPr lang="en-AU" b="1" smtClean="0"/>
              <a:t>Option 2</a:t>
            </a:r>
            <a:r>
              <a:rPr lang="en-AU" smtClean="0"/>
              <a:t> was determined too be difficult to complete adequately in the timeframe required due to lack of resources and specific knowledge of the PKE market.  It was also not as well aligned the other two strategies of the campaign, consumer engagement and palm oil labelling.</a:t>
            </a:r>
            <a:endParaRPr lang="en-AU" b="1" smtClean="0"/>
          </a:p>
          <a:p>
            <a:r>
              <a:rPr lang="en-AU" b="1" smtClean="0"/>
              <a:t>Option 3</a:t>
            </a:r>
            <a:r>
              <a:rPr lang="en-AU" smtClean="0"/>
              <a:t> was determined to be the optimum choice with the inclusion of option 1 as a generic case sturdy within the report.</a:t>
            </a: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49688" y="9429750"/>
            <a:ext cx="2946400" cy="495300"/>
          </a:xfrm>
          <a:prstGeom prst="rect">
            <a:avLst/>
          </a:prstGeom>
          <a:noFill/>
          <a:ln w="9525">
            <a:noFill/>
            <a:miter lim="800000"/>
            <a:headEnd/>
            <a:tailEnd/>
          </a:ln>
        </p:spPr>
        <p:txBody>
          <a:bodyPr lIns="96661" tIns="48331" rIns="96661" bIns="48331" anchor="b"/>
          <a:lstStyle/>
          <a:p>
            <a:pPr algn="r" defTabSz="482600"/>
            <a:fld id="{47161B90-86E2-4EAB-8391-30DA33974F97}" type="slidenum">
              <a:rPr lang="en-US" sz="1300">
                <a:latin typeface="Calibri" pitchFamily="34" charset="0"/>
              </a:rPr>
              <a:pPr algn="r" defTabSz="482600"/>
              <a:t>14</a:t>
            </a:fld>
            <a:endParaRPr lang="en-US" sz="1300">
              <a:latin typeface="Calibri" pitchFamily="34" charset="0"/>
            </a:endParaRPr>
          </a:p>
        </p:txBody>
      </p:sp>
      <p:sp>
        <p:nvSpPr>
          <p:cNvPr id="35843" name="Rectangle 2"/>
          <p:cNvSpPr>
            <a:spLocks noGrp="1" noRot="1" noChangeAspect="1" noChangeArrowheads="1" noTextEdit="1"/>
          </p:cNvSpPr>
          <p:nvPr>
            <p:ph type="sldImg"/>
          </p:nvPr>
        </p:nvSpPr>
        <p:spPr>
          <a:xfrm>
            <a:off x="892175" y="744538"/>
            <a:ext cx="4960938" cy="3721100"/>
          </a:xfrm>
          <a:ln/>
        </p:spPr>
      </p:sp>
      <p:sp>
        <p:nvSpPr>
          <p:cNvPr id="35844" name="Rectangle 3"/>
          <p:cNvSpPr>
            <a:spLocks noGrp="1" noChangeArrowheads="1"/>
          </p:cNvSpPr>
          <p:nvPr>
            <p:ph type="body" idx="1"/>
          </p:nvPr>
        </p:nvSpPr>
        <p:spPr>
          <a:xfrm>
            <a:off x="679450" y="4714875"/>
            <a:ext cx="5386388" cy="4465638"/>
          </a:xfrm>
          <a:noFill/>
          <a:ln/>
        </p:spPr>
        <p:txBody>
          <a:bodyPr lIns="96661" tIns="48331" rIns="96661" bIns="48331"/>
          <a:lstStyle/>
          <a:p>
            <a:pPr defTabSz="457200">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49688" y="9429750"/>
            <a:ext cx="2946400" cy="495300"/>
          </a:xfrm>
          <a:prstGeom prst="rect">
            <a:avLst/>
          </a:prstGeom>
          <a:noFill/>
          <a:ln w="9525">
            <a:noFill/>
            <a:miter lim="800000"/>
            <a:headEnd/>
            <a:tailEnd/>
          </a:ln>
        </p:spPr>
        <p:txBody>
          <a:bodyPr lIns="96661" tIns="48331" rIns="96661" bIns="48331" anchor="b"/>
          <a:lstStyle/>
          <a:p>
            <a:pPr algn="r" defTabSz="482600"/>
            <a:fld id="{3BB4CBE8-C403-4F22-A1B6-FCF4C433F887}" type="slidenum">
              <a:rPr lang="en-US" sz="1300">
                <a:latin typeface="Calibri" pitchFamily="34" charset="0"/>
              </a:rPr>
              <a:pPr algn="r" defTabSz="482600"/>
              <a:t>15</a:t>
            </a:fld>
            <a:endParaRPr lang="en-US" sz="1300">
              <a:latin typeface="Calibri" pitchFamily="34" charset="0"/>
            </a:endParaRPr>
          </a:p>
        </p:txBody>
      </p:sp>
      <p:sp>
        <p:nvSpPr>
          <p:cNvPr id="36867" name="Rectangle 2"/>
          <p:cNvSpPr>
            <a:spLocks noGrp="1" noRot="1" noChangeAspect="1" noChangeArrowheads="1" noTextEdit="1"/>
          </p:cNvSpPr>
          <p:nvPr>
            <p:ph type="sldImg"/>
          </p:nvPr>
        </p:nvSpPr>
        <p:spPr>
          <a:xfrm>
            <a:off x="917575" y="744538"/>
            <a:ext cx="4962525" cy="3722687"/>
          </a:xfrm>
          <a:ln/>
        </p:spPr>
      </p:sp>
      <p:sp>
        <p:nvSpPr>
          <p:cNvPr id="36868" name="Rectangle 3"/>
          <p:cNvSpPr>
            <a:spLocks noGrp="1" noChangeArrowheads="1"/>
          </p:cNvSpPr>
          <p:nvPr>
            <p:ph type="body" idx="1"/>
          </p:nvPr>
        </p:nvSpPr>
        <p:spPr>
          <a:xfrm>
            <a:off x="679450" y="4714875"/>
            <a:ext cx="5438775" cy="4467225"/>
          </a:xfrm>
          <a:noFill/>
          <a:ln/>
        </p:spPr>
        <p:txBody>
          <a:bodyPr lIns="96661" tIns="48331" rIns="96661" bIns="48331"/>
          <a:lstStyle/>
          <a:p>
            <a:pPr defTabSz="457200"/>
            <a:r>
              <a:rPr lang="en-US" u="sng" baseline="30000" smtClean="0">
                <a:solidFill>
                  <a:srgbClr val="800080"/>
                </a:solidFill>
                <a:cs typeface="Times New Roman" pitchFamily="18" charset="0"/>
              </a:rPr>
              <a:t>[1]</a:t>
            </a:r>
            <a:r>
              <a:rPr lang="en-US" smtClean="0">
                <a:solidFill>
                  <a:srgbClr val="000000"/>
                </a:solidFill>
                <a:cs typeface="Times New Roman" pitchFamily="18" charset="0"/>
              </a:rPr>
              <a:t> </a:t>
            </a:r>
            <a:r>
              <a:rPr lang="en-IE" sz="800" smtClean="0">
                <a:solidFill>
                  <a:srgbClr val="000000"/>
                </a:solidFill>
                <a:latin typeface="Calibri" pitchFamily="34" charset="0"/>
                <a:cs typeface="Times New Roman" pitchFamily="18" charset="0"/>
              </a:rPr>
              <a:t>http://www.rspo.org/?q=countrystat/Australia</a:t>
            </a:r>
            <a:endParaRPr lang="en-US" sz="800" u="sng" baseline="30000" smtClean="0">
              <a:solidFill>
                <a:srgbClr val="800080"/>
              </a:solidFill>
              <a:cs typeface="Times New Roman" pitchFamily="18" charset="0"/>
            </a:endParaRPr>
          </a:p>
          <a:p>
            <a:pPr defTabSz="457200"/>
            <a:r>
              <a:rPr lang="en-US" sz="800" u="sng" baseline="30000" smtClean="0">
                <a:solidFill>
                  <a:srgbClr val="800080"/>
                </a:solidFill>
                <a:cs typeface="Times New Roman" pitchFamily="18" charset="0"/>
              </a:rPr>
              <a:t>[2]</a:t>
            </a:r>
            <a:r>
              <a:rPr lang="en-US" sz="800" smtClean="0">
                <a:solidFill>
                  <a:srgbClr val="000000"/>
                </a:solidFill>
                <a:cs typeface="Times New Roman" pitchFamily="18" charset="0"/>
              </a:rPr>
              <a:t> </a:t>
            </a:r>
            <a:r>
              <a:rPr lang="en-IE" sz="800" smtClean="0">
                <a:solidFill>
                  <a:srgbClr val="000000"/>
                </a:solidFill>
                <a:latin typeface="Calibri" pitchFamily="34" charset="0"/>
                <a:cs typeface="Times New Roman" pitchFamily="18" charset="0"/>
              </a:rPr>
              <a:t>http://www.woolworths.com.au/wps/wcm/connect/website/woolworths/about-us/woolworths-news/news-content/palmoilactionplan</a:t>
            </a:r>
            <a:endParaRPr lang="en-US" sz="800" u="sng" baseline="30000" smtClean="0">
              <a:solidFill>
                <a:srgbClr val="800080"/>
              </a:solidFill>
              <a:cs typeface="Times New Roman" pitchFamily="18" charset="0"/>
            </a:endParaRPr>
          </a:p>
          <a:p>
            <a:pPr defTabSz="457200"/>
            <a:r>
              <a:rPr lang="en-US" sz="800" u="sng" baseline="30000" smtClean="0">
                <a:solidFill>
                  <a:srgbClr val="800080"/>
                </a:solidFill>
                <a:cs typeface="Times New Roman" pitchFamily="18" charset="0"/>
              </a:rPr>
              <a:t>[3]</a:t>
            </a:r>
            <a:r>
              <a:rPr lang="en-US" sz="800" smtClean="0">
                <a:solidFill>
                  <a:srgbClr val="000000"/>
                </a:solidFill>
                <a:cs typeface="Times New Roman" pitchFamily="18" charset="0"/>
              </a:rPr>
              <a:t> </a:t>
            </a:r>
            <a:r>
              <a:rPr lang="en-IE" sz="800" smtClean="0">
                <a:solidFill>
                  <a:srgbClr val="000000"/>
                </a:solidFill>
                <a:latin typeface="Calibri" pitchFamily="34" charset="0"/>
                <a:cs typeface="Times New Roman" pitchFamily="18" charset="0"/>
              </a:rPr>
              <a:t>http://www.goodmanfielder.com.au/index.php?q=node/134</a:t>
            </a:r>
            <a:endParaRPr lang="en-US" sz="800" u="sng" baseline="30000" smtClean="0">
              <a:solidFill>
                <a:srgbClr val="800080"/>
              </a:solidFill>
              <a:cs typeface="Times New Roman" pitchFamily="18" charset="0"/>
            </a:endParaRPr>
          </a:p>
          <a:p>
            <a:pPr defTabSz="457200"/>
            <a:r>
              <a:rPr lang="en-US" sz="800" u="sng" baseline="30000" smtClean="0">
                <a:solidFill>
                  <a:srgbClr val="800080"/>
                </a:solidFill>
                <a:cs typeface="Times New Roman" pitchFamily="18" charset="0"/>
              </a:rPr>
              <a:t>[4]</a:t>
            </a:r>
            <a:r>
              <a:rPr lang="en-US" sz="800" smtClean="0">
                <a:solidFill>
                  <a:srgbClr val="000000"/>
                </a:solidFill>
                <a:cs typeface="Times New Roman" pitchFamily="18" charset="0"/>
              </a:rPr>
              <a:t> </a:t>
            </a:r>
            <a:r>
              <a:rPr lang="en-IE" sz="800" smtClean="0">
                <a:solidFill>
                  <a:srgbClr val="000000"/>
                </a:solidFill>
                <a:latin typeface="Calibri" pitchFamily="34" charset="0"/>
                <a:cs typeface="Times New Roman" pitchFamily="18" charset="0"/>
              </a:rPr>
              <a:t>http://www.unilever.com.au/aboutus/mediacentre/pressreleases/Unilevers_Palm_oil_covered_sustainably_in_Australia_NewZealand_and_Europe.aspx</a:t>
            </a:r>
            <a:endParaRPr lang="en-US" sz="800" u="sng" baseline="30000" smtClean="0">
              <a:solidFill>
                <a:srgbClr val="800080"/>
              </a:solidFill>
              <a:cs typeface="Times New Roman" pitchFamily="18" charset="0"/>
            </a:endParaRPr>
          </a:p>
          <a:p>
            <a:pPr defTabSz="457200"/>
            <a:r>
              <a:rPr lang="en-US" sz="800" u="sng" baseline="30000" smtClean="0">
                <a:solidFill>
                  <a:srgbClr val="800080"/>
                </a:solidFill>
                <a:cs typeface="Times New Roman" pitchFamily="18" charset="0"/>
              </a:rPr>
              <a:t>[5]</a:t>
            </a:r>
            <a:r>
              <a:rPr lang="en-US" sz="800" smtClean="0">
                <a:solidFill>
                  <a:srgbClr val="000000"/>
                </a:solidFill>
                <a:cs typeface="Times New Roman" pitchFamily="18" charset="0"/>
              </a:rPr>
              <a:t> </a:t>
            </a:r>
            <a:r>
              <a:rPr lang="en-IE" sz="800" smtClean="0">
                <a:solidFill>
                  <a:srgbClr val="000000"/>
                </a:solidFill>
                <a:latin typeface="Calibri" pitchFamily="34" charset="0"/>
                <a:cs typeface="Times New Roman" pitchFamily="18" charset="0"/>
              </a:rPr>
              <a:t>http://worldisgreen.com/2009/08/17/cadburys-sustainability-statement-on-palm-oil/</a:t>
            </a:r>
            <a:endParaRPr lang="en-US" sz="800" u="sng" baseline="30000" smtClean="0">
              <a:solidFill>
                <a:srgbClr val="800080"/>
              </a:solidFill>
              <a:cs typeface="Times New Roman" pitchFamily="18" charset="0"/>
            </a:endParaRPr>
          </a:p>
          <a:p>
            <a:pPr defTabSz="457200"/>
            <a:r>
              <a:rPr lang="en-US" sz="800" u="sng" baseline="30000" smtClean="0">
                <a:solidFill>
                  <a:srgbClr val="800080"/>
                </a:solidFill>
                <a:cs typeface="Times New Roman" pitchFamily="18" charset="0"/>
              </a:rPr>
              <a:t>[6]</a:t>
            </a:r>
            <a:r>
              <a:rPr lang="en-US" sz="800" smtClean="0">
                <a:solidFill>
                  <a:srgbClr val="000000"/>
                </a:solidFill>
                <a:cs typeface="Times New Roman" pitchFamily="18" charset="0"/>
              </a:rPr>
              <a:t> </a:t>
            </a:r>
            <a:r>
              <a:rPr lang="en-IE" sz="800" smtClean="0">
                <a:solidFill>
                  <a:srgbClr val="000000"/>
                </a:solidFill>
                <a:latin typeface="Calibri" pitchFamily="34" charset="0"/>
                <a:cs typeface="Times New Roman" pitchFamily="18" charset="0"/>
              </a:rPr>
              <a:t>http://www.ausfoodnews.com.au/2009/10/28/nestle-next-to-issue-palm-oil-pledge.html</a:t>
            </a:r>
            <a:endParaRPr lang="en-US" sz="800" smtClean="0">
              <a:solidFill>
                <a:srgbClr val="000000"/>
              </a:solidFill>
              <a:latin typeface="Calibri" pitchFamily="34" charset="0"/>
              <a:cs typeface="Times New Roman" pitchFamily="18" charset="0"/>
            </a:endParaRPr>
          </a:p>
          <a:p>
            <a:pPr defTabSz="457200">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917575" y="742950"/>
            <a:ext cx="4962525" cy="3722688"/>
          </a:xfrm>
          <a:ln/>
        </p:spPr>
      </p:sp>
      <p:sp>
        <p:nvSpPr>
          <p:cNvPr id="378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917575" y="742950"/>
            <a:ext cx="4962525" cy="3722688"/>
          </a:xfrm>
          <a:ln/>
        </p:spPr>
      </p:sp>
      <p:sp>
        <p:nvSpPr>
          <p:cNvPr id="38915" name="Rectangle 3"/>
          <p:cNvSpPr>
            <a:spLocks noGrp="1" noChangeArrowheads="1"/>
          </p:cNvSpPr>
          <p:nvPr>
            <p:ph type="body" idx="1"/>
          </p:nvPr>
        </p:nvSpPr>
        <p:spPr>
          <a:noFill/>
          <a:ln/>
        </p:spPr>
        <p:txBody>
          <a:bodyPr/>
          <a:lstStyle/>
          <a:p>
            <a:r>
              <a:rPr lang="en-AU" b="1" smtClean="0"/>
              <a:t>Stakeholder Analysis</a:t>
            </a:r>
            <a:endParaRPr lang="en-AU" smtClean="0"/>
          </a:p>
          <a:p>
            <a:r>
              <a:rPr lang="en-AU" smtClean="0"/>
              <a:t>A full and comprehensive stakeholder analysis was key to the success of this campaign.  Using the stakeholder analysis the core team was able to identify the main industry stakeholders to target in order to achieve its desired outcomes.  It was also possible to identify NGOs that would be working on the issue during 2010, determining if their campaign complemented the proposed WWF campaign and how we could use each others strengths to support each other to achieve their outcomes where relevant.</a:t>
            </a:r>
            <a:endParaRPr lang="en-AU" b="1" smtClean="0"/>
          </a:p>
          <a:p>
            <a:r>
              <a:rPr lang="en-AU" b="1" smtClean="0"/>
              <a:t>Lessons learned</a:t>
            </a:r>
            <a:endParaRPr lang="en-AU" smtClean="0"/>
          </a:p>
          <a:p>
            <a:r>
              <a:rPr lang="en-AU" smtClean="0"/>
              <a:t>By using the lessons learned at the start of the planning process the core team was able to successfully research the Australian market using information from stakeholder and public documents.  </a:t>
            </a:r>
          </a:p>
          <a:p>
            <a:r>
              <a:rPr lang="en-AU" smtClean="0"/>
              <a:t>Importantly the team were able to use a lot of valuable information including situational analyses, strategies and objectives previously identified as crucial to the success of any palm oil campaign.  This great work by the MTNI team and Palm Oil Working Group ensured that the WWF-Australia team was not reinventing the wheel, saving time and more importantly contributing to WWFs global vision for this commodity – speaking with one voice.</a:t>
            </a:r>
            <a:endParaRPr lang="en-AU" b="1" smtClean="0"/>
          </a:p>
          <a:p>
            <a:r>
              <a:rPr lang="en-AU" b="1" smtClean="0"/>
              <a:t>Analyse and Adapt</a:t>
            </a:r>
            <a:endParaRPr lang="en-AU" smtClean="0"/>
          </a:p>
          <a:p>
            <a:r>
              <a:rPr lang="en-AU" smtClean="0"/>
              <a:t>A major lesson learned was that the power of the PPMS is that it is a cycle and not static, that at any point within the cycle the team could go back, re-assess and test its assumptions. Because of this, throughout the duration of the campaign, the team was able to adapt and positively feedback into the planning process and avoid magnifying any issues that would continue if not discovered without continually testing your assumptions.</a:t>
            </a:r>
            <a:endParaRPr lang="en-AU" b="1" smtClean="0"/>
          </a:p>
          <a:p>
            <a:r>
              <a:rPr lang="en-AU" b="1" smtClean="0"/>
              <a:t>Workplan</a:t>
            </a:r>
            <a:endParaRPr lang="en-AU" smtClean="0"/>
          </a:p>
          <a:p>
            <a:r>
              <a:rPr lang="en-AU" smtClean="0"/>
              <a:t>A good workplan with each team member identified next to an assigned task with deadlines was a great tool.  This ensured that everyone was working towards the same activities and the scorecard was released on time with all stakeholders feeling consulted and part of the process.</a:t>
            </a:r>
            <a:endParaRPr lang="en-AU" b="1" smtClean="0"/>
          </a:p>
          <a:p>
            <a:r>
              <a:rPr lang="en-AU" b="1" smtClean="0"/>
              <a:t>PPMS can be used for a Footprint and Advocacy campaign</a:t>
            </a:r>
            <a:endParaRPr lang="en-AU" smtClean="0"/>
          </a:p>
          <a:p>
            <a:r>
              <a:rPr lang="en-AU" smtClean="0"/>
              <a:t>The team would like to note that they had to be creative in certain areas of the cycle to ensure that they could monitor their project effectively including choosing measures of success that were linked to their objectives but not necessarily directly linked to their biodiversity targets.  They identified that a large amount of resources would be required to monitor the biodiversity targets and that there would be significant difficulty in drawing a clear link between this campaign and any direct change in the biodiversity.  The team therefore chose to monitor the objectives that would contribute to the larger MTNI.</a:t>
            </a:r>
          </a:p>
          <a:p>
            <a:r>
              <a:rPr lang="en-AU" smtClean="0"/>
              <a:t>This campaign was entirely an advocacy campaign and based on footprint issues, the team used the steps within the PPMS to plan and implement the campaign, understanding that they would have to alter and adapt certain aspects of the cycle in order to fit their project.  The team feels that PPMS was important in helping them to create a well managed and targeted plan that delivered the successful outcomes they were looking for and ahead of the timeframe they were expecting.  The team would like to comment that having a good understanding of the PPMS cycle and process was helpful and allowed them to be creative and adapt the steps to fit their footprint campaign.  The team would recommend the use of PPMS in developing footprint and advocacy campaigns and projects.</a:t>
            </a:r>
            <a:endParaRPr lang="en-US" smtClean="0"/>
          </a:p>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849688" y="9429750"/>
            <a:ext cx="2946400" cy="495300"/>
          </a:xfrm>
          <a:prstGeom prst="rect">
            <a:avLst/>
          </a:prstGeom>
          <a:noFill/>
          <a:ln w="9525">
            <a:noFill/>
            <a:miter lim="800000"/>
            <a:headEnd/>
            <a:tailEnd/>
          </a:ln>
        </p:spPr>
        <p:txBody>
          <a:bodyPr lIns="96661" tIns="48331" rIns="96661" bIns="48331" anchor="b"/>
          <a:lstStyle/>
          <a:p>
            <a:pPr algn="r" defTabSz="482600"/>
            <a:fld id="{C6E410B2-7D94-4439-9B15-3D4F7128FEF8}" type="slidenum">
              <a:rPr lang="en-US" sz="1300">
                <a:latin typeface="Calibri" pitchFamily="34" charset="0"/>
              </a:rPr>
              <a:pPr algn="r" defTabSz="482600"/>
              <a:t>2</a:t>
            </a:fld>
            <a:endParaRPr lang="en-US" sz="1300">
              <a:latin typeface="Calibri" pitchFamily="34" charset="0"/>
            </a:endParaRPr>
          </a:p>
        </p:txBody>
      </p:sp>
      <p:sp>
        <p:nvSpPr>
          <p:cNvPr id="24579" name="Rectangle 2"/>
          <p:cNvSpPr>
            <a:spLocks noGrp="1" noRot="1" noChangeAspect="1" noChangeArrowheads="1" noTextEdit="1"/>
          </p:cNvSpPr>
          <p:nvPr>
            <p:ph type="sldImg"/>
          </p:nvPr>
        </p:nvSpPr>
        <p:spPr>
          <a:xfrm>
            <a:off x="892175" y="744538"/>
            <a:ext cx="4960938" cy="3721100"/>
          </a:xfrm>
          <a:ln/>
        </p:spPr>
      </p:sp>
      <p:sp>
        <p:nvSpPr>
          <p:cNvPr id="24580" name="Rectangle 3"/>
          <p:cNvSpPr>
            <a:spLocks noGrp="1" noChangeArrowheads="1"/>
          </p:cNvSpPr>
          <p:nvPr>
            <p:ph type="body" idx="1"/>
          </p:nvPr>
        </p:nvSpPr>
        <p:spPr>
          <a:xfrm>
            <a:off x="679450" y="4714875"/>
            <a:ext cx="5386388" cy="4465638"/>
          </a:xfrm>
          <a:noFill/>
          <a:ln/>
        </p:spPr>
        <p:txBody>
          <a:bodyPr lIns="96661" tIns="48331" rIns="96661" bIns="48331"/>
          <a:lstStyle/>
          <a:p>
            <a:pPr defTabSz="457200">
              <a:lnSpc>
                <a:spcPct val="80000"/>
              </a:lnSpc>
            </a:pPr>
            <a:r>
              <a:rPr lang="en-US" sz="800" b="1" i="1" smtClean="0"/>
              <a:t>What is the problem with Palm Oil?</a:t>
            </a:r>
          </a:p>
          <a:p>
            <a:pPr defTabSz="457200">
              <a:lnSpc>
                <a:spcPct val="80000"/>
              </a:lnSpc>
            </a:pPr>
            <a:r>
              <a:rPr lang="en-US" sz="800" smtClean="0"/>
              <a:t>Palm oil only grows in the tropics, where, if cultivated in an unsustainable way can have negative impacts on people and the environment. These include indiscriminate forest clearing, habitat loss of threatened and endangered species, poor air quality from burning forests and peatlands, and disregard for the rights and interests of local communities. A report published in 2007 by the United Nations Environment Programme (UNEP) acknowledges that </a:t>
            </a:r>
            <a:r>
              <a:rPr lang="en-US" sz="800" i="1" smtClean="0"/>
              <a:t>palm oil plantations are now the leading cause of rainforest destruction in Malaysia and Indonesia</a:t>
            </a:r>
            <a:r>
              <a:rPr lang="en-US" sz="800" smtClean="0"/>
              <a:t>. Of even more concern is the fact that demand for palm oil is predicted to increase, and most of the remaining suitable areas for plantations are forests</a:t>
            </a:r>
          </a:p>
          <a:p>
            <a:pPr defTabSz="457200">
              <a:lnSpc>
                <a:spcPct val="80000"/>
              </a:lnSpc>
            </a:pPr>
            <a:r>
              <a:rPr lang="en-US" sz="800" smtClean="0"/>
              <a:t>Australia</a:t>
            </a:r>
          </a:p>
          <a:p>
            <a:pPr defTabSz="457200">
              <a:lnSpc>
                <a:spcPct val="80000"/>
              </a:lnSpc>
            </a:pPr>
            <a:r>
              <a:rPr lang="en-US" sz="800" smtClean="0"/>
              <a:t>Palm oil is in approximately 50% of packaged products on our shelves</a:t>
            </a:r>
          </a:p>
          <a:p>
            <a:pPr defTabSz="457200">
              <a:lnSpc>
                <a:spcPct val="80000"/>
              </a:lnSpc>
            </a:pPr>
            <a:r>
              <a:rPr lang="en-US" sz="800" smtClean="0"/>
              <a:t>Australia imports approximately 130,000 tonnes of palm oil annually</a:t>
            </a:r>
          </a:p>
          <a:p>
            <a:pPr defTabSz="457200">
              <a:lnSpc>
                <a:spcPct val="80000"/>
              </a:lnSpc>
            </a:pPr>
            <a:r>
              <a:rPr lang="en-US" sz="800" smtClean="0"/>
              <a:t>An area of plantation 5½ times the size of Manhattan is needed to produce that much palm oil for Australians each year</a:t>
            </a:r>
          </a:p>
          <a:p>
            <a:pPr defTabSz="457200">
              <a:lnSpc>
                <a:spcPct val="80000"/>
              </a:lnSpc>
            </a:pPr>
            <a:r>
              <a:rPr lang="en-US" sz="800" smtClean="0"/>
              <a:t>Global</a:t>
            </a:r>
          </a:p>
          <a:p>
            <a:pPr defTabSz="457200">
              <a:lnSpc>
                <a:spcPct val="80000"/>
              </a:lnSpc>
            </a:pPr>
            <a:r>
              <a:rPr lang="en-US" sz="800" smtClean="0"/>
              <a:t>The RSPO is an industry lead, not-for-profit association of the palm oil industry, with stakeholders from all sectors of the industry involved</a:t>
            </a:r>
          </a:p>
          <a:p>
            <a:pPr defTabSz="457200">
              <a:lnSpc>
                <a:spcPct val="80000"/>
              </a:lnSpc>
            </a:pPr>
            <a:r>
              <a:rPr lang="en-US" sz="800" smtClean="0"/>
              <a:t>RSPO members account for 40% of the global palm oil industry</a:t>
            </a:r>
          </a:p>
          <a:p>
            <a:pPr defTabSz="457200">
              <a:lnSpc>
                <a:spcPct val="80000"/>
              </a:lnSpc>
            </a:pPr>
            <a:r>
              <a:rPr lang="en-US" sz="800" smtClean="0"/>
              <a:t>There is 300-700 million hectares of abandoned land that can potentially be used for oil palm plantations</a:t>
            </a:r>
          </a:p>
          <a:p>
            <a:pPr defTabSz="457200">
              <a:lnSpc>
                <a:spcPct val="80000"/>
              </a:lnSpc>
            </a:pPr>
            <a:endParaRPr lang="en-US" sz="800" smtClean="0"/>
          </a:p>
          <a:p>
            <a:pPr defTabSz="457200">
              <a:lnSpc>
                <a:spcPct val="80000"/>
              </a:lnSpc>
              <a:spcBef>
                <a:spcPct val="0"/>
              </a:spcBef>
            </a:pPr>
            <a:r>
              <a:rPr lang="en-US" sz="800" smtClean="0"/>
              <a:t>Despite there being a much as 20 Million hectares of available land that has already been cleared for timber or has been degraded through the invasion of grass species the Indonesian Government and the PO industry persist in targeting forests for conversion – with more than half of PO expansion being at the expense of forests in Indonesia and Malaysia;</a:t>
            </a:r>
          </a:p>
          <a:p>
            <a:pPr defTabSz="457200">
              <a:lnSpc>
                <a:spcPct val="80000"/>
              </a:lnSpc>
              <a:spcBef>
                <a:spcPct val="0"/>
              </a:spcBef>
            </a:pPr>
            <a:endParaRPr lang="en-US" sz="800" smtClean="0"/>
          </a:p>
          <a:p>
            <a:pPr defTabSz="457200">
              <a:lnSpc>
                <a:spcPct val="80000"/>
              </a:lnSpc>
              <a:spcBef>
                <a:spcPct val="0"/>
              </a:spcBef>
            </a:pPr>
            <a:r>
              <a:rPr lang="en-US" sz="800" smtClean="0"/>
              <a:t>In particular peat forests are favoured because they are flat and more easily suited to cultivation…</a:t>
            </a:r>
          </a:p>
          <a:p>
            <a:pPr defTabSz="457200">
              <a:lnSpc>
                <a:spcPct val="80000"/>
              </a:lnSpc>
              <a:spcBef>
                <a:spcPct val="0"/>
              </a:spcBef>
            </a:pPr>
            <a:endParaRPr lang="en-US" sz="800" smtClean="0"/>
          </a:p>
          <a:p>
            <a:pPr defTabSz="457200">
              <a:lnSpc>
                <a:spcPct val="80000"/>
              </a:lnSpc>
              <a:spcBef>
                <a:spcPct val="0"/>
              </a:spcBef>
            </a:pPr>
            <a:r>
              <a:rPr lang="en-US" sz="800" smtClean="0"/>
              <a:t>An intact and extensive forest habitat is essential to the survival of wildlife in the region – not only for iconic and endangered species like the orang-utan, the tiger, elephants and rhinos – but for the whole ecosystem;</a:t>
            </a:r>
          </a:p>
          <a:p>
            <a:pPr defTabSz="457200">
              <a:lnSpc>
                <a:spcPct val="80000"/>
              </a:lnSpc>
              <a:spcBef>
                <a:spcPct val="0"/>
              </a:spcBef>
            </a:pPr>
            <a:endParaRPr lang="en-US" sz="800" smtClean="0"/>
          </a:p>
          <a:p>
            <a:pPr defTabSz="457200">
              <a:lnSpc>
                <a:spcPct val="80000"/>
              </a:lnSpc>
              <a:spcBef>
                <a:spcPct val="0"/>
              </a:spcBef>
            </a:pPr>
            <a:r>
              <a:rPr lang="en-US" sz="800" smtClean="0"/>
              <a:t>Research shows that in Malaysia healthy forest supports up to 80 species of mammals, whereas disturbed forest carries only 30 – but PO plantations allow as few as 12 to thrive;</a:t>
            </a:r>
          </a:p>
          <a:p>
            <a:pPr defTabSz="457200">
              <a:lnSpc>
                <a:spcPct val="80000"/>
              </a:lnSpc>
              <a:spcBef>
                <a:spcPct val="0"/>
              </a:spcBef>
            </a:pPr>
            <a:endParaRPr lang="en-US" sz="800" smtClean="0"/>
          </a:p>
          <a:p>
            <a:pPr defTabSz="457200">
              <a:lnSpc>
                <a:spcPct val="80000"/>
              </a:lnSpc>
              <a:spcBef>
                <a:spcPct val="0"/>
              </a:spcBef>
            </a:pPr>
            <a:r>
              <a:rPr lang="en-US" sz="800" smtClean="0"/>
              <a:t>Fragmentation of the forest by plantations not only destroys core habitats but also leads to greater conflicts between people and nature – elephants are destroyed because they can feed on palm fruits and orang-utan are hunted widely for meat by plantation workers;</a:t>
            </a:r>
          </a:p>
          <a:p>
            <a:pPr defTabSz="457200">
              <a:lnSpc>
                <a:spcPct val="80000"/>
              </a:lnSpc>
              <a:spcBef>
                <a:spcPct val="0"/>
              </a:spcBef>
            </a:pPr>
            <a:endParaRPr lang="en-US" sz="800" smtClean="0"/>
          </a:p>
          <a:p>
            <a:pPr defTabSz="457200">
              <a:lnSpc>
                <a:spcPct val="80000"/>
              </a:lnSpc>
              <a:spcBef>
                <a:spcPct val="0"/>
              </a:spcBef>
            </a:pPr>
            <a:r>
              <a:rPr lang="en-US" sz="800" smtClean="0"/>
              <a:t>Forests and peatlands are not only key wildlife habitats but they are also massive stores of carbon.  Felling and burning them releases huge volumes of carbon dioxide driving climate change – globally almost 20% of emissions are from deforestation – mostly in Indonesia and the Amazon;</a:t>
            </a:r>
          </a:p>
          <a:p>
            <a:pPr defTabSz="457200">
              <a:lnSpc>
                <a:spcPct val="80000"/>
              </a:lnSpc>
              <a:spcBef>
                <a:spcPct val="0"/>
              </a:spcBef>
            </a:pPr>
            <a:endParaRPr lang="en-US" sz="800" smtClean="0"/>
          </a:p>
          <a:p>
            <a:pPr defTabSz="457200">
              <a:lnSpc>
                <a:spcPct val="80000"/>
              </a:lnSpc>
              <a:spcBef>
                <a:spcPct val="0"/>
              </a:spcBef>
            </a:pPr>
            <a:r>
              <a:rPr lang="en-US" sz="800" smtClean="0"/>
              <a:t>PO cultivation is also a major cause of pollution.  Burning of land to prepare it for PO causes huge smog clouds in South East Asia but the use of pesticides against rats in particular damages soils and water resources.</a:t>
            </a:r>
          </a:p>
          <a:p>
            <a:pPr defTabSz="457200">
              <a:lnSpc>
                <a:spcPct val="80000"/>
              </a:lnSpc>
              <a:spcBef>
                <a:spcPct val="0"/>
              </a:spcBef>
            </a:pPr>
            <a:endParaRPr lang="en-US" sz="800" smtClean="0"/>
          </a:p>
          <a:p>
            <a:pPr defTabSz="457200">
              <a:lnSpc>
                <a:spcPct val="80000"/>
              </a:lnSpc>
              <a:spcBef>
                <a:spcPct val="0"/>
              </a:spcBef>
            </a:pPr>
            <a:r>
              <a:rPr lang="en-US" sz="800" smtClean="0"/>
              <a:t>In 2001 Malaysia's production of 7 million tons of palm oil generated 10 million tons of solid oil wastes, palm fiber, and shells, and 10 million tons of palm oil mill effluent, a polluted mix of crushed shells, water, and fat residues that has been shown to have a negative impact on aquatic ecosystems as well as emissions of methane a powerful GHG when it decomposes. </a:t>
            </a:r>
            <a:br>
              <a:rPr lang="en-US" sz="800" smtClean="0"/>
            </a:br>
            <a:endParaRPr lang="en-US" sz="8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Rot="1" noChangeAspect="1" noChangeArrowheads="1" noTextEdit="1"/>
          </p:cNvSpPr>
          <p:nvPr>
            <p:ph type="sldImg"/>
          </p:nvPr>
        </p:nvSpPr>
        <p:spPr>
          <a:xfrm>
            <a:off x="917575" y="742950"/>
            <a:ext cx="4962525" cy="3722688"/>
          </a:xfrm>
          <a:ln/>
        </p:spPr>
      </p:sp>
      <p:sp>
        <p:nvSpPr>
          <p:cNvPr id="25603" name="Rectangle 1027"/>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Rot="1" noChangeAspect="1" noChangeArrowheads="1" noTextEdit="1"/>
          </p:cNvSpPr>
          <p:nvPr>
            <p:ph type="sldImg"/>
          </p:nvPr>
        </p:nvSpPr>
        <p:spPr>
          <a:xfrm>
            <a:off x="917575" y="742950"/>
            <a:ext cx="4962525" cy="3722688"/>
          </a:xfrm>
          <a:ln/>
        </p:spPr>
      </p:sp>
      <p:sp>
        <p:nvSpPr>
          <p:cNvPr id="26627" name="Rectangle 1027"/>
          <p:cNvSpPr>
            <a:spLocks noGrp="1" noChangeArrowheads="1"/>
          </p:cNvSpPr>
          <p:nvPr>
            <p:ph type="body" idx="1"/>
          </p:nvPr>
        </p:nvSpPr>
        <p:spPr>
          <a:noFill/>
          <a:ln/>
        </p:spPr>
        <p:txBody>
          <a:bodyPr/>
          <a:lstStyle/>
          <a:p>
            <a:r>
              <a:rPr lang="en-US" smtClean="0"/>
              <a:t>In 2009 WWF-Australia began to define and design a Palm Oil Campaign.  A core team of WWF-Australia staff used the WWF Project and Programme Management Standards to plan and implement this campaign that started in 2010.</a:t>
            </a:r>
          </a:p>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Rot="1" noChangeAspect="1" noChangeArrowheads="1" noTextEdit="1"/>
          </p:cNvSpPr>
          <p:nvPr>
            <p:ph type="sldImg"/>
          </p:nvPr>
        </p:nvSpPr>
        <p:spPr>
          <a:xfrm>
            <a:off x="917575" y="742950"/>
            <a:ext cx="4962525" cy="3722688"/>
          </a:xfrm>
          <a:ln/>
        </p:spPr>
      </p:sp>
      <p:sp>
        <p:nvSpPr>
          <p:cNvPr id="27651" name="Rectangle 1027"/>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917575" y="742950"/>
            <a:ext cx="4962525" cy="3722688"/>
          </a:xfrm>
          <a:ln/>
        </p:spPr>
      </p:sp>
      <p:sp>
        <p:nvSpPr>
          <p:cNvPr id="286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917575" y="742950"/>
            <a:ext cx="4962525" cy="3722688"/>
          </a:xfrm>
          <a:ln/>
        </p:spPr>
      </p:sp>
      <p:sp>
        <p:nvSpPr>
          <p:cNvPr id="29699" name="Rectangle 3"/>
          <p:cNvSpPr>
            <a:spLocks noGrp="1" noChangeArrowheads="1"/>
          </p:cNvSpPr>
          <p:nvPr>
            <p:ph type="body" idx="1"/>
          </p:nvPr>
        </p:nvSpPr>
        <p:spPr>
          <a:noFill/>
          <a:ln/>
        </p:spPr>
        <p:txBody>
          <a:bodyPr/>
          <a:lstStyle/>
          <a:p>
            <a:r>
              <a:rPr lang="en-AU" smtClean="0"/>
              <a:t>During the period of the campaign the Australian consumer became more and more important in influencing both the federal government and industry, to affect change.</a:t>
            </a: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49688" y="9429750"/>
            <a:ext cx="2946400" cy="495300"/>
          </a:xfrm>
          <a:prstGeom prst="rect">
            <a:avLst/>
          </a:prstGeom>
          <a:noFill/>
          <a:ln w="9525">
            <a:noFill/>
            <a:miter lim="800000"/>
            <a:headEnd/>
            <a:tailEnd/>
          </a:ln>
        </p:spPr>
        <p:txBody>
          <a:bodyPr lIns="96661" tIns="48331" rIns="96661" bIns="48331" anchor="b"/>
          <a:lstStyle/>
          <a:p>
            <a:pPr algn="r" defTabSz="482600"/>
            <a:fld id="{FBF31B5E-1C06-47E6-A400-61FFE135D0E3}" type="slidenum">
              <a:rPr lang="en-US" sz="1300">
                <a:latin typeface="Calibri" pitchFamily="34" charset="0"/>
              </a:rPr>
              <a:pPr algn="r" defTabSz="482600"/>
              <a:t>8</a:t>
            </a:fld>
            <a:endParaRPr lang="en-US" sz="1300">
              <a:latin typeface="Calibri" pitchFamily="34" charset="0"/>
            </a:endParaRPr>
          </a:p>
        </p:txBody>
      </p:sp>
      <p:sp>
        <p:nvSpPr>
          <p:cNvPr id="30723" name="Rectangle 2"/>
          <p:cNvSpPr>
            <a:spLocks noGrp="1" noRot="1" noChangeAspect="1" noChangeArrowheads="1" noTextEdit="1"/>
          </p:cNvSpPr>
          <p:nvPr>
            <p:ph type="sldImg"/>
          </p:nvPr>
        </p:nvSpPr>
        <p:spPr>
          <a:xfrm>
            <a:off x="892175" y="744538"/>
            <a:ext cx="4960938" cy="3721100"/>
          </a:xfrm>
          <a:ln/>
        </p:spPr>
      </p:sp>
      <p:sp>
        <p:nvSpPr>
          <p:cNvPr id="30724" name="Rectangle 3"/>
          <p:cNvSpPr>
            <a:spLocks noGrp="1" noChangeArrowheads="1"/>
          </p:cNvSpPr>
          <p:nvPr>
            <p:ph type="body" idx="1"/>
          </p:nvPr>
        </p:nvSpPr>
        <p:spPr>
          <a:xfrm>
            <a:off x="679450" y="4714875"/>
            <a:ext cx="5386388" cy="4465638"/>
          </a:xfrm>
          <a:noFill/>
          <a:ln/>
        </p:spPr>
        <p:txBody>
          <a:bodyPr lIns="96661" tIns="48331" rIns="96661" bIns="48331"/>
          <a:lstStyle/>
          <a:p>
            <a:pPr defTabSz="457200">
              <a:spcBef>
                <a:spcPct val="0"/>
              </a:spcBef>
            </a:pPr>
            <a:r>
              <a:rPr lang="en-US" sz="1000" smtClean="0"/>
              <a:t>It is because of these globally significant impacts that WWF has been working with the PO industry since 2001 on trying to find practical solutions;</a:t>
            </a:r>
          </a:p>
          <a:p>
            <a:pPr defTabSz="457200">
              <a:spcBef>
                <a:spcPct val="0"/>
              </a:spcBef>
            </a:pPr>
            <a:endParaRPr lang="en-US" sz="1000" smtClean="0"/>
          </a:p>
          <a:p>
            <a:pPr defTabSz="457200">
              <a:spcBef>
                <a:spcPct val="0"/>
              </a:spcBef>
            </a:pPr>
            <a:r>
              <a:rPr lang="en-US" sz="1000" smtClean="0"/>
              <a:t>We quickly realised that no single company or even sector of the industry would be able to find and implement all the solutions needed – which is why we established the RSPO in 2003 as a broadly based dialogue within the industry;</a:t>
            </a:r>
          </a:p>
          <a:p>
            <a:pPr defTabSz="457200">
              <a:spcBef>
                <a:spcPct val="0"/>
              </a:spcBef>
            </a:pPr>
            <a:endParaRPr lang="en-US" sz="1000" smtClean="0"/>
          </a:p>
          <a:p>
            <a:pPr defTabSz="457200">
              <a:spcBef>
                <a:spcPct val="0"/>
              </a:spcBef>
            </a:pPr>
            <a:r>
              <a:rPr lang="en-US" sz="1000" smtClean="0"/>
              <a:t>It now includes more than 250 members which between them account for 40% of global PO production – and in Europe at least a high proportion of PO consumption;</a:t>
            </a:r>
          </a:p>
          <a:p>
            <a:pPr defTabSz="457200">
              <a:spcBef>
                <a:spcPct val="0"/>
              </a:spcBef>
            </a:pPr>
            <a:endParaRPr lang="en-US" sz="1000" smtClean="0"/>
          </a:p>
          <a:p>
            <a:pPr defTabSz="457200">
              <a:spcBef>
                <a:spcPct val="0"/>
              </a:spcBef>
            </a:pPr>
            <a:r>
              <a:rPr lang="en-US" sz="1000" smtClean="0"/>
              <a:t>All steps in the PO supply chain are represented – so that all perspectives and resources are brought to bare on the problems – and all parts of the PO chain are committed to producing and using sustainable PO;</a:t>
            </a:r>
          </a:p>
          <a:p>
            <a:pPr defTabSz="457200">
              <a:spcBef>
                <a:spcPct val="0"/>
              </a:spcBef>
            </a:pPr>
            <a:endParaRPr lang="en-US" sz="1000" smtClean="0"/>
          </a:p>
          <a:p>
            <a:pPr defTabSz="457200">
              <a:spcBef>
                <a:spcPct val="0"/>
              </a:spcBef>
            </a:pPr>
            <a:r>
              <a:rPr lang="en-US" sz="1000" smtClean="0"/>
              <a:t>Whilst that has made the process relatively slow it has made it credible and it has retain a remarkable level of support from across the Industry – and increasingly from Governments.  </a:t>
            </a:r>
          </a:p>
          <a:p>
            <a:pPr defTabSz="457200">
              <a:spcBef>
                <a:spcPct val="0"/>
              </a:spcBef>
            </a:pPr>
            <a:endParaRPr lang="en-US" sz="1000" smtClean="0"/>
          </a:p>
          <a:p>
            <a:pPr defTabSz="457200">
              <a:spcBef>
                <a:spcPct val="0"/>
              </a:spcBef>
            </a:pPr>
            <a:r>
              <a:rPr lang="en-US" sz="1000" smtClean="0"/>
              <a:t>The Malaysian Government has recently announced that it wants all Malaysia PO to be certified and the UK Government has accepted the RSPO as a sustainability standards for biofuels.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lIns="95744" tIns="47871" rIns="95744" bIns="47871" anchor="b"/>
          <a:lstStyle/>
          <a:p>
            <a:pPr algn="r" defTabSz="947738"/>
            <a:fld id="{D808807E-B342-4032-974E-3F61DF8C663F}" type="slidenum">
              <a:rPr lang="en-US" sz="1200"/>
              <a:pPr algn="r" defTabSz="947738"/>
              <a:t>9</a:t>
            </a:fld>
            <a:endParaRPr lang="en-US" sz="1200"/>
          </a:p>
        </p:txBody>
      </p:sp>
      <p:sp>
        <p:nvSpPr>
          <p:cNvPr id="31747" name="Rectangle 2"/>
          <p:cNvSpPr>
            <a:spLocks noGrp="1" noRot="1" noChangeAspect="1" noChangeArrowheads="1" noTextEdit="1"/>
          </p:cNvSpPr>
          <p:nvPr>
            <p:ph type="sldImg"/>
          </p:nvPr>
        </p:nvSpPr>
        <p:spPr>
          <a:xfrm>
            <a:off x="917575" y="742950"/>
            <a:ext cx="4962525" cy="3722688"/>
          </a:xfrm>
          <a:ln/>
        </p:spPr>
      </p:sp>
      <p:sp>
        <p:nvSpPr>
          <p:cNvPr id="31748" name="Rectangle 3"/>
          <p:cNvSpPr>
            <a:spLocks noGrp="1" noChangeArrowheads="1"/>
          </p:cNvSpPr>
          <p:nvPr>
            <p:ph type="body" idx="1"/>
          </p:nvPr>
        </p:nvSpPr>
        <p:spPr>
          <a:noFill/>
          <a:ln/>
        </p:spPr>
        <p:txBody>
          <a:bodyPr/>
          <a:lstStyle/>
          <a:p>
            <a:r>
              <a:rPr lang="en-US" sz="1000" b="1" smtClean="0">
                <a:sym typeface="Wingdings" pitchFamily="2" charset="2"/>
              </a:rPr>
              <a:t>Again using information and the lessons learned by the internal WWF global palm oil working group we, WWF-Australia took the work/objectives/goals and global situational analysis that they had created and using the information from our stakeholders and research we created our campaign objectives that would contribute to.</a:t>
            </a:r>
          </a:p>
          <a:p>
            <a:endParaRPr lang="en-US" sz="1000" b="1" smtClean="0">
              <a:sym typeface="Wingdings" pitchFamily="2" charset="2"/>
            </a:endParaRPr>
          </a:p>
          <a:p>
            <a:r>
              <a:rPr lang="en-US" sz="1000" b="1" smtClean="0">
                <a:sym typeface="Wingdings" pitchFamily="2" charset="2"/>
              </a:rPr>
              <a:t>The mission of WWF is to promote a healthier planet for people and nature by:</a:t>
            </a:r>
          </a:p>
          <a:p>
            <a:r>
              <a:rPr lang="en-US" sz="1000" smtClean="0">
                <a:sym typeface="Wingdings" pitchFamily="2" charset="2"/>
              </a:rPr>
              <a:t></a:t>
            </a:r>
            <a:r>
              <a:rPr lang="en-US" sz="1000" smtClean="0"/>
              <a:t>Conserving biological diversity;</a:t>
            </a:r>
          </a:p>
          <a:p>
            <a:r>
              <a:rPr lang="en-US" sz="1000" smtClean="0">
                <a:sym typeface="Wingdings" pitchFamily="2" charset="2"/>
              </a:rPr>
              <a:t>Encouraging </a:t>
            </a:r>
            <a:r>
              <a:rPr lang="en-US" sz="1000" smtClean="0"/>
              <a:t>more sustainable use of natural resources; and</a:t>
            </a:r>
          </a:p>
          <a:p>
            <a:r>
              <a:rPr lang="en-US" sz="1000" smtClean="0">
                <a:sym typeface="Wingdings" pitchFamily="2" charset="2"/>
              </a:rPr>
              <a:t>Promoting ways to reduce </a:t>
            </a:r>
            <a:r>
              <a:rPr lang="en-US" sz="1000" smtClean="0"/>
              <a:t>pollution and wasteful consumption</a:t>
            </a:r>
          </a:p>
          <a:p>
            <a:endParaRPr lang="en-US" sz="1000" smtClean="0"/>
          </a:p>
          <a:p>
            <a:r>
              <a:rPr lang="en-US" sz="1000" smtClean="0">
                <a:sym typeface="Wingdings" pitchFamily="2" charset="2"/>
              </a:rPr>
              <a:t>WWF</a:t>
            </a:r>
            <a:r>
              <a:rPr lang="en-US" sz="1000" smtClean="0"/>
              <a:t> believes that effective engagement with businesses is KEY to achieving this mission AND can have real business benefits for companies.</a:t>
            </a:r>
          </a:p>
          <a:p>
            <a:pPr eaLnBrk="1" hangingPunct="1"/>
            <a:endParaRPr lang="en-US" smtClean="0">
              <a:latin typeface="Times"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22225"/>
            <a:ext cx="1905000" cy="6149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2225"/>
            <a:ext cx="5562600" cy="6149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25Reg_TT"/>
          <p:cNvPicPr>
            <a:picLocks noChangeAspect="1" noChangeArrowheads="1"/>
          </p:cNvPicPr>
          <p:nvPr userDrawn="1"/>
        </p:nvPicPr>
        <p:blipFill>
          <a:blip r:embed="rId2" cstate="print"/>
          <a:srcRect/>
          <a:stretch>
            <a:fillRect/>
          </a:stretch>
        </p:blipFill>
        <p:spPr bwMode="auto">
          <a:xfrm>
            <a:off x="250825" y="0"/>
            <a:ext cx="695325" cy="1038225"/>
          </a:xfrm>
          <a:prstGeom prst="rect">
            <a:avLst/>
          </a:prstGeom>
          <a:noFill/>
          <a:ln w="9525">
            <a:noFill/>
            <a:miter lim="800000"/>
            <a:headEnd/>
            <a:tailEnd/>
          </a:ln>
        </p:spPr>
      </p:pic>
      <p:pic>
        <p:nvPicPr>
          <p:cNvPr id="5" name="Picture 9"/>
          <p:cNvPicPr>
            <a:picLocks noChangeAspect="1" noChangeArrowheads="1"/>
          </p:cNvPicPr>
          <p:nvPr/>
        </p:nvPicPr>
        <p:blipFill>
          <a:blip r:embed="rId3" cstate="print">
            <a:lum contrast="48000"/>
          </a:blip>
          <a:srcRect/>
          <a:stretch>
            <a:fillRect/>
          </a:stretch>
        </p:blipFill>
        <p:spPr bwMode="auto">
          <a:xfrm>
            <a:off x="239713" y="211138"/>
            <a:ext cx="2405062" cy="830262"/>
          </a:xfrm>
          <a:prstGeom prst="rect">
            <a:avLst/>
          </a:prstGeom>
          <a:noFill/>
          <a:ln w="9525">
            <a:noFill/>
            <a:miter lim="800000"/>
            <a:headEnd/>
            <a:tailEnd/>
          </a:ln>
        </p:spPr>
      </p:pic>
      <p:grpSp>
        <p:nvGrpSpPr>
          <p:cNvPr id="6" name="Group 6"/>
          <p:cNvGrpSpPr>
            <a:grpSpLocks/>
          </p:cNvGrpSpPr>
          <p:nvPr userDrawn="1"/>
        </p:nvGrpSpPr>
        <p:grpSpPr bwMode="auto">
          <a:xfrm>
            <a:off x="0" y="5840413"/>
            <a:ext cx="9144000" cy="1017587"/>
            <a:chOff x="0" y="3679"/>
            <a:chExt cx="5760" cy="641"/>
          </a:xfrm>
        </p:grpSpPr>
        <p:pic>
          <p:nvPicPr>
            <p:cNvPr id="7" name="Picture 7" descr="panda"/>
            <p:cNvPicPr>
              <a:picLocks noChangeAspect="1" noChangeArrowheads="1"/>
            </p:cNvPicPr>
            <p:nvPr userDrawn="1"/>
          </p:nvPicPr>
          <p:blipFill>
            <a:blip r:embed="rId4" cstate="print"/>
            <a:srcRect/>
            <a:stretch>
              <a:fillRect/>
            </a:stretch>
          </p:blipFill>
          <p:spPr bwMode="auto">
            <a:xfrm>
              <a:off x="0" y="3679"/>
              <a:ext cx="791" cy="641"/>
            </a:xfrm>
            <a:prstGeom prst="rect">
              <a:avLst/>
            </a:prstGeom>
            <a:noFill/>
            <a:ln w="9525">
              <a:noFill/>
              <a:miter lim="800000"/>
              <a:headEnd/>
              <a:tailEnd/>
            </a:ln>
          </p:spPr>
        </p:pic>
        <p:pic>
          <p:nvPicPr>
            <p:cNvPr id="8" name="Picture 8" descr="glacier"/>
            <p:cNvPicPr>
              <a:picLocks noChangeAspect="1" noChangeArrowheads="1"/>
            </p:cNvPicPr>
            <p:nvPr userDrawn="1"/>
          </p:nvPicPr>
          <p:blipFill>
            <a:blip r:embed="rId5" cstate="print"/>
            <a:srcRect/>
            <a:stretch>
              <a:fillRect/>
            </a:stretch>
          </p:blipFill>
          <p:spPr bwMode="auto">
            <a:xfrm>
              <a:off x="828" y="3679"/>
              <a:ext cx="791" cy="641"/>
            </a:xfrm>
            <a:prstGeom prst="rect">
              <a:avLst/>
            </a:prstGeom>
            <a:noFill/>
            <a:ln w="9525">
              <a:noFill/>
              <a:miter lim="800000"/>
              <a:headEnd/>
              <a:tailEnd/>
            </a:ln>
          </p:spPr>
        </p:pic>
        <p:pic>
          <p:nvPicPr>
            <p:cNvPr id="9" name="Picture 9" descr="kids"/>
            <p:cNvPicPr>
              <a:picLocks noChangeAspect="1" noChangeArrowheads="1"/>
            </p:cNvPicPr>
            <p:nvPr userDrawn="1"/>
          </p:nvPicPr>
          <p:blipFill>
            <a:blip r:embed="rId6" cstate="print"/>
            <a:srcRect/>
            <a:stretch>
              <a:fillRect/>
            </a:stretch>
          </p:blipFill>
          <p:spPr bwMode="auto">
            <a:xfrm>
              <a:off x="1656" y="3679"/>
              <a:ext cx="791" cy="641"/>
            </a:xfrm>
            <a:prstGeom prst="rect">
              <a:avLst/>
            </a:prstGeom>
            <a:noFill/>
            <a:ln w="9525">
              <a:noFill/>
              <a:miter lim="800000"/>
              <a:headEnd/>
              <a:tailEnd/>
            </a:ln>
          </p:spPr>
        </p:pic>
        <p:pic>
          <p:nvPicPr>
            <p:cNvPr id="10" name="Picture 10" descr="butterfly"/>
            <p:cNvPicPr>
              <a:picLocks noChangeAspect="1" noChangeArrowheads="1"/>
            </p:cNvPicPr>
            <p:nvPr userDrawn="1"/>
          </p:nvPicPr>
          <p:blipFill>
            <a:blip r:embed="rId7" cstate="print"/>
            <a:srcRect/>
            <a:stretch>
              <a:fillRect/>
            </a:stretch>
          </p:blipFill>
          <p:spPr bwMode="auto">
            <a:xfrm>
              <a:off x="2484" y="3679"/>
              <a:ext cx="791" cy="641"/>
            </a:xfrm>
            <a:prstGeom prst="rect">
              <a:avLst/>
            </a:prstGeom>
            <a:noFill/>
            <a:ln w="9525">
              <a:noFill/>
              <a:miter lim="800000"/>
              <a:headEnd/>
              <a:tailEnd/>
            </a:ln>
          </p:spPr>
        </p:pic>
        <p:pic>
          <p:nvPicPr>
            <p:cNvPr id="11" name="Picture 11" descr="seal"/>
            <p:cNvPicPr>
              <a:picLocks noChangeAspect="1" noChangeArrowheads="1"/>
            </p:cNvPicPr>
            <p:nvPr userDrawn="1"/>
          </p:nvPicPr>
          <p:blipFill>
            <a:blip r:embed="rId8" cstate="print"/>
            <a:srcRect/>
            <a:stretch>
              <a:fillRect/>
            </a:stretch>
          </p:blipFill>
          <p:spPr bwMode="auto">
            <a:xfrm>
              <a:off x="3312" y="3679"/>
              <a:ext cx="791" cy="641"/>
            </a:xfrm>
            <a:prstGeom prst="rect">
              <a:avLst/>
            </a:prstGeom>
            <a:noFill/>
            <a:ln w="9525">
              <a:noFill/>
              <a:miter lim="800000"/>
              <a:headEnd/>
              <a:tailEnd/>
            </a:ln>
          </p:spPr>
        </p:pic>
        <p:pic>
          <p:nvPicPr>
            <p:cNvPr id="12" name="Picture 12" descr="WWF guys"/>
            <p:cNvPicPr>
              <a:picLocks noChangeAspect="1" noChangeArrowheads="1"/>
            </p:cNvPicPr>
            <p:nvPr userDrawn="1"/>
          </p:nvPicPr>
          <p:blipFill>
            <a:blip r:embed="rId9" cstate="print"/>
            <a:srcRect/>
            <a:stretch>
              <a:fillRect/>
            </a:stretch>
          </p:blipFill>
          <p:spPr bwMode="auto">
            <a:xfrm>
              <a:off x="4140" y="3679"/>
              <a:ext cx="791" cy="641"/>
            </a:xfrm>
            <a:prstGeom prst="rect">
              <a:avLst/>
            </a:prstGeom>
            <a:noFill/>
            <a:ln w="9525">
              <a:noFill/>
              <a:miter lim="800000"/>
              <a:headEnd/>
              <a:tailEnd/>
            </a:ln>
          </p:spPr>
        </p:pic>
        <p:pic>
          <p:nvPicPr>
            <p:cNvPr id="13" name="Picture 13" descr="rio negro"/>
            <p:cNvPicPr>
              <a:picLocks noChangeAspect="1" noChangeArrowheads="1"/>
            </p:cNvPicPr>
            <p:nvPr userDrawn="1"/>
          </p:nvPicPr>
          <p:blipFill>
            <a:blip r:embed="rId10" cstate="print"/>
            <a:srcRect/>
            <a:stretch>
              <a:fillRect/>
            </a:stretch>
          </p:blipFill>
          <p:spPr bwMode="auto">
            <a:xfrm>
              <a:off x="4969" y="3679"/>
              <a:ext cx="791" cy="641"/>
            </a:xfrm>
            <a:prstGeom prst="rect">
              <a:avLst/>
            </a:prstGeom>
            <a:noFill/>
            <a:ln w="9525">
              <a:noFill/>
              <a:miter lim="800000"/>
              <a:headEnd/>
              <a:tailEnd/>
            </a:ln>
          </p:spPr>
        </p:pic>
      </p:grpSp>
      <p:sp>
        <p:nvSpPr>
          <p:cNvPr id="535554" name="Rectangle 2"/>
          <p:cNvSpPr>
            <a:spLocks noGrp="1" noChangeArrowheads="1"/>
          </p:cNvSpPr>
          <p:nvPr>
            <p:ph type="ctrTitle"/>
          </p:nvPr>
        </p:nvSpPr>
        <p:spPr>
          <a:xfrm>
            <a:off x="250825" y="2276475"/>
            <a:ext cx="8642350" cy="720725"/>
          </a:xfrm>
        </p:spPr>
        <p:txBody>
          <a:bodyPr/>
          <a:lstStyle>
            <a:lvl1pPr>
              <a:defRPr sz="3600"/>
            </a:lvl1pPr>
          </a:lstStyle>
          <a:p>
            <a:r>
              <a:rPr lang="en-GB"/>
              <a:t>Click to edit Master Title style</a:t>
            </a:r>
          </a:p>
        </p:txBody>
      </p:sp>
      <p:sp>
        <p:nvSpPr>
          <p:cNvPr id="535557" name="Rectangle 5"/>
          <p:cNvSpPr>
            <a:spLocks noGrp="1" noChangeArrowheads="1"/>
          </p:cNvSpPr>
          <p:nvPr>
            <p:ph type="subTitle" sz="quarter" idx="1"/>
          </p:nvPr>
        </p:nvSpPr>
        <p:spPr>
          <a:xfrm>
            <a:off x="1225550" y="4605338"/>
            <a:ext cx="6586538" cy="982662"/>
          </a:xfrm>
        </p:spPr>
        <p:txBody>
          <a:bodyPr/>
          <a:lstStyle>
            <a:lvl1pPr marL="0" indent="0">
              <a:buFontTx/>
              <a:buNone/>
              <a:defRPr sz="1600" b="1"/>
            </a:lvl1pPr>
          </a:lstStyle>
          <a:p>
            <a:r>
              <a:rPr lang="en-GB"/>
              <a:t>Name</a:t>
            </a:r>
          </a:p>
          <a:p>
            <a:r>
              <a:rPr lang="en-GB"/>
              <a:t>Office/Department</a:t>
            </a:r>
          </a:p>
          <a:p>
            <a:r>
              <a:rPr lang="en-GB"/>
              <a:t>Date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8879B4A-7C01-4FF2-8036-F5E5B633569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BB35ED38-0E86-4B4D-BB81-8E835EF2A6E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0825" y="1268413"/>
            <a:ext cx="4240213"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268413"/>
            <a:ext cx="4241800"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46C5647-8E12-4E93-AA20-2C0035A9617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41257636-BE88-4D58-BC51-CFC7BD79B1AC}"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6A1B266E-69E8-4103-990D-0F82A9D25A59}"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2D954364-6DDE-4712-BA89-406F71994FE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9F2A4107-B7ED-4337-8EB5-CD3CFC22F0F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1DAD4078-AA29-4433-A0FC-4C423A744F5C}"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C9377D0-1E21-469C-B6F3-A9BB32DF7F69}"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7825" y="22225"/>
            <a:ext cx="2157413" cy="5567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0825" y="22225"/>
            <a:ext cx="6324600" cy="5567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6C169C2-05C5-4D87-88AB-3702B48B66BE}"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447800"/>
            <a:ext cx="3733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733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22225"/>
            <a:ext cx="1905000" cy="6149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2225"/>
            <a:ext cx="5562600" cy="6149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200150" y="22225"/>
            <a:ext cx="6724650" cy="10620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447800"/>
            <a:ext cx="762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62000" y="3886200"/>
            <a:ext cx="762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00150" y="22225"/>
            <a:ext cx="6724650" cy="10620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447800"/>
            <a:ext cx="37338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47800"/>
            <a:ext cx="3733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86200"/>
            <a:ext cx="3733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00150" y="22225"/>
            <a:ext cx="6724650" cy="10620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447800"/>
            <a:ext cx="37338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7338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00150" y="22225"/>
            <a:ext cx="6724650" cy="10620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447800"/>
            <a:ext cx="37338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447800"/>
            <a:ext cx="37338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200150" y="22225"/>
            <a:ext cx="6724650" cy="1062038"/>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62000" y="1447800"/>
            <a:ext cx="3733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47800"/>
            <a:ext cx="3733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62000" y="3886200"/>
            <a:ext cx="3733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886200"/>
            <a:ext cx="3733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00150" y="22225"/>
            <a:ext cx="6724650" cy="10620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62000" y="1447800"/>
            <a:ext cx="7620000" cy="4724400"/>
          </a:xfrm>
        </p:spPr>
        <p:txBody>
          <a:bodyPr/>
          <a:lstStyle/>
          <a:p>
            <a:pPr lvl="0"/>
            <a:endParaRPr lang="en-US" noProof="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447800"/>
            <a:ext cx="3733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733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1.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8114" name="Rectangle 2"/>
          <p:cNvSpPr>
            <a:spLocks noChangeArrowheads="1"/>
          </p:cNvSpPr>
          <p:nvPr/>
        </p:nvSpPr>
        <p:spPr bwMode="auto">
          <a:xfrm>
            <a:off x="0" y="0"/>
            <a:ext cx="9144000" cy="1295400"/>
          </a:xfrm>
          <a:prstGeom prst="rect">
            <a:avLst/>
          </a:prstGeom>
          <a:solidFill>
            <a:schemeClr val="tx1"/>
          </a:solidFill>
          <a:ln w="9525">
            <a:noFill/>
            <a:miter lim="800000"/>
            <a:headEnd/>
            <a:tailEnd/>
          </a:ln>
          <a:effectLst/>
        </p:spPr>
        <p:txBody>
          <a:bodyPr wrap="none" anchor="ctr"/>
          <a:lstStyle/>
          <a:p>
            <a:pPr eaLnBrk="0" hangingPunct="0">
              <a:defRPr/>
            </a:pPr>
            <a:endParaRPr lang="en-US" sz="2400"/>
          </a:p>
        </p:txBody>
      </p:sp>
      <p:sp>
        <p:nvSpPr>
          <p:cNvPr id="2051" name="Rectangle 3"/>
          <p:cNvSpPr>
            <a:spLocks noGrp="1" noChangeArrowheads="1"/>
          </p:cNvSpPr>
          <p:nvPr>
            <p:ph type="title"/>
          </p:nvPr>
        </p:nvSpPr>
        <p:spPr bwMode="auto">
          <a:xfrm>
            <a:off x="1200150" y="22225"/>
            <a:ext cx="6724650" cy="1062038"/>
          </a:xfrm>
          <a:prstGeom prst="rect">
            <a:avLst/>
          </a:prstGeom>
          <a:noFill/>
          <a:ln w="9525">
            <a:noFill/>
            <a:miter lim="800000"/>
            <a:headEnd/>
            <a:tailEnd/>
          </a:ln>
        </p:spPr>
        <p:txBody>
          <a:bodyPr vert="horz" wrap="square" lIns="91440" tIns="45720" rIns="91440" bIns="45720" numCol="1" anchor="b" anchorCtr="1" compatLnSpc="1">
            <a:prstTxWarp prst="textNoShape">
              <a:avLst/>
            </a:prstTxWarp>
          </a:bodyPr>
          <a:lstStyle/>
          <a:p>
            <a:pPr lvl="0"/>
            <a:r>
              <a:rPr lang="en-GB" smtClean="0"/>
              <a:t>Click to edit Master title style</a:t>
            </a:r>
          </a:p>
        </p:txBody>
      </p:sp>
      <p:sp>
        <p:nvSpPr>
          <p:cNvPr id="2052" name="Rectangle 4"/>
          <p:cNvSpPr>
            <a:spLocks noGrp="1" noChangeArrowheads="1"/>
          </p:cNvSpPr>
          <p:nvPr>
            <p:ph type="body" idx="1"/>
          </p:nvPr>
        </p:nvSpPr>
        <p:spPr bwMode="auto">
          <a:xfrm>
            <a:off x="762000" y="1447800"/>
            <a:ext cx="76200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053" name="Picture 8" descr="25mm_toptab"/>
          <p:cNvPicPr>
            <a:picLocks noChangeAspect="1" noChangeArrowheads="1"/>
          </p:cNvPicPr>
          <p:nvPr/>
        </p:nvPicPr>
        <p:blipFill>
          <a:blip r:embed="rId13" cstate="print"/>
          <a:srcRect/>
          <a:stretch>
            <a:fillRect/>
          </a:stretch>
        </p:blipFill>
        <p:spPr bwMode="auto">
          <a:xfrm>
            <a:off x="228600" y="-28575"/>
            <a:ext cx="819150" cy="1230313"/>
          </a:xfrm>
          <a:prstGeom prst="rect">
            <a:avLst/>
          </a:prstGeom>
          <a:noFill/>
          <a:ln w="9525">
            <a:noFill/>
            <a:miter lim="800000"/>
            <a:headEnd/>
            <a:tailEnd/>
          </a:ln>
        </p:spPr>
      </p:pic>
      <p:pic>
        <p:nvPicPr>
          <p:cNvPr id="2054" name="Picture 9" descr="25mm_toptab"/>
          <p:cNvPicPr>
            <a:picLocks noChangeAspect="1" noChangeArrowheads="1"/>
          </p:cNvPicPr>
          <p:nvPr/>
        </p:nvPicPr>
        <p:blipFill>
          <a:blip r:embed="rId13" cstate="print"/>
          <a:srcRect/>
          <a:stretch>
            <a:fillRect/>
          </a:stretch>
        </p:blipFill>
        <p:spPr bwMode="auto">
          <a:xfrm>
            <a:off x="228600" y="-11113"/>
            <a:ext cx="819150" cy="1230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347" r:id="rId1"/>
    <p:sldLayoutId id="2147485348" r:id="rId2"/>
    <p:sldLayoutId id="2147485349" r:id="rId3"/>
    <p:sldLayoutId id="2147485350" r:id="rId4"/>
    <p:sldLayoutId id="2147485351" r:id="rId5"/>
    <p:sldLayoutId id="2147485352" r:id="rId6"/>
    <p:sldLayoutId id="2147485353" r:id="rId7"/>
    <p:sldLayoutId id="2147485354" r:id="rId8"/>
    <p:sldLayoutId id="2147485355" r:id="rId9"/>
    <p:sldLayoutId id="2147485356" r:id="rId10"/>
    <p:sldLayoutId id="2147485357" r:id="rId11"/>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p:titleStyle>
    <p:bodyStyle>
      <a:lvl1pPr marL="342900" indent="-342900" algn="l" rtl="0" eaLnBrk="0" fontAlgn="base" hangingPunct="0">
        <a:lnSpc>
          <a:spcPct val="80000"/>
        </a:lnSpc>
        <a:spcBef>
          <a:spcPct val="40000"/>
        </a:spcBef>
        <a:spcAft>
          <a:spcPct val="40000"/>
        </a:spcAft>
        <a:buClr>
          <a:srgbClr val="003893"/>
        </a:buClr>
        <a:buSzPct val="65000"/>
        <a:buFont typeface="Wingdings" pitchFamily="2" charset="2"/>
        <a:buChar char="n"/>
        <a:defRPr sz="2800">
          <a:solidFill>
            <a:schemeClr val="tx1"/>
          </a:solidFill>
          <a:latin typeface="+mn-lt"/>
          <a:ea typeface="+mn-ea"/>
          <a:cs typeface="+mn-cs"/>
        </a:defRPr>
      </a:lvl1pPr>
      <a:lvl2pPr marL="742950" indent="-285750" algn="l" rtl="0" eaLnBrk="0" fontAlgn="base" hangingPunct="0">
        <a:lnSpc>
          <a:spcPct val="80000"/>
        </a:lnSpc>
        <a:spcBef>
          <a:spcPct val="40000"/>
        </a:spcBef>
        <a:spcAft>
          <a:spcPct val="40000"/>
        </a:spcAft>
        <a:buClr>
          <a:srgbClr val="003893"/>
        </a:buClr>
        <a:buSzPct val="75000"/>
        <a:buFont typeface="Wingdings" pitchFamily="2" charset="2"/>
        <a:buChar char="l"/>
        <a:defRPr sz="2400">
          <a:solidFill>
            <a:schemeClr val="tx1"/>
          </a:solidFill>
          <a:latin typeface="+mn-lt"/>
        </a:defRPr>
      </a:lvl2pPr>
      <a:lvl3pPr marL="1143000" indent="-228600" algn="l" rtl="0" eaLnBrk="0" fontAlgn="base" hangingPunct="0">
        <a:lnSpc>
          <a:spcPct val="80000"/>
        </a:lnSpc>
        <a:spcBef>
          <a:spcPct val="40000"/>
        </a:spcBef>
        <a:spcAft>
          <a:spcPct val="40000"/>
        </a:spcAft>
        <a:buClr>
          <a:srgbClr val="003893"/>
        </a:buClr>
        <a:buSzPct val="75000"/>
        <a:buFont typeface="Wingdings" pitchFamily="2" charset="2"/>
        <a:buChar char="t"/>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971550" y="22225"/>
            <a:ext cx="7200900" cy="10620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3075" name="Rectangle 3"/>
          <p:cNvSpPr>
            <a:spLocks noGrp="1" noChangeArrowheads="1"/>
          </p:cNvSpPr>
          <p:nvPr>
            <p:ph type="body" idx="1"/>
          </p:nvPr>
        </p:nvSpPr>
        <p:spPr bwMode="auto">
          <a:xfrm>
            <a:off x="250825" y="1268413"/>
            <a:ext cx="8634413" cy="4321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3076" name="Picture 4" descr="20_Reg"/>
          <p:cNvPicPr>
            <a:picLocks noChangeAspect="1" noChangeArrowheads="1"/>
          </p:cNvPicPr>
          <p:nvPr/>
        </p:nvPicPr>
        <p:blipFill>
          <a:blip r:embed="rId13" cstate="print">
            <a:lum contrast="40000"/>
          </a:blip>
          <a:srcRect/>
          <a:stretch>
            <a:fillRect/>
          </a:stretch>
        </p:blipFill>
        <p:spPr bwMode="auto">
          <a:xfrm>
            <a:off x="234950" y="115888"/>
            <a:ext cx="741363" cy="981075"/>
          </a:xfrm>
          <a:prstGeom prst="rect">
            <a:avLst/>
          </a:prstGeom>
          <a:noFill/>
          <a:ln w="9525">
            <a:noFill/>
            <a:miter lim="800000"/>
            <a:headEnd/>
            <a:tailEnd/>
          </a:ln>
        </p:spPr>
      </p:pic>
      <p:sp>
        <p:nvSpPr>
          <p:cNvPr id="534533" name="Rectangle 5"/>
          <p:cNvSpPr>
            <a:spLocks noGrp="1" noChangeArrowheads="1"/>
          </p:cNvSpPr>
          <p:nvPr>
            <p:ph type="dt" sz="half" idx="2"/>
          </p:nvPr>
        </p:nvSpPr>
        <p:spPr bwMode="auto">
          <a:xfrm>
            <a:off x="457200" y="65532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a:latin typeface="+mn-lt"/>
              </a:defRPr>
            </a:lvl1pPr>
          </a:lstStyle>
          <a:p>
            <a:pPr>
              <a:defRPr/>
            </a:pPr>
            <a:endParaRPr lang="en-US"/>
          </a:p>
        </p:txBody>
      </p:sp>
      <p:sp>
        <p:nvSpPr>
          <p:cNvPr id="534534" name="Rectangle 6"/>
          <p:cNvSpPr>
            <a:spLocks noGrp="1" noChangeArrowheads="1"/>
          </p:cNvSpPr>
          <p:nvPr>
            <p:ph type="ftr" sz="quarter" idx="3"/>
          </p:nvPr>
        </p:nvSpPr>
        <p:spPr bwMode="auto">
          <a:xfrm>
            <a:off x="3124200" y="65532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00">
                <a:latin typeface="+mn-lt"/>
              </a:defRPr>
            </a:lvl1pPr>
          </a:lstStyle>
          <a:p>
            <a:pPr>
              <a:defRPr/>
            </a:pPr>
            <a:endParaRPr lang="en-US"/>
          </a:p>
        </p:txBody>
      </p:sp>
      <p:sp>
        <p:nvSpPr>
          <p:cNvPr id="534535" name="Rectangle 7"/>
          <p:cNvSpPr>
            <a:spLocks noGrp="1" noChangeArrowheads="1"/>
          </p:cNvSpPr>
          <p:nvPr>
            <p:ph type="sldNum" sz="quarter" idx="4"/>
          </p:nvPr>
        </p:nvSpPr>
        <p:spPr bwMode="auto">
          <a:xfrm>
            <a:off x="6553200" y="65532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latin typeface="+mn-lt"/>
              </a:defRPr>
            </a:lvl1pPr>
          </a:lstStyle>
          <a:p>
            <a:pPr>
              <a:defRPr/>
            </a:pPr>
            <a:fld id="{6843D75F-C5F0-4BF0-B6E6-A5A1C90E9473}" type="slidenum">
              <a:rPr lang="en-US"/>
              <a:pPr>
                <a:defRPr/>
              </a:pPr>
              <a:t>‹#›</a:t>
            </a:fld>
            <a:endParaRPr lang="en-US"/>
          </a:p>
        </p:txBody>
      </p:sp>
      <p:sp>
        <p:nvSpPr>
          <p:cNvPr id="534536" name="Line 8"/>
          <p:cNvSpPr>
            <a:spLocks noChangeShapeType="1"/>
          </p:cNvSpPr>
          <p:nvPr/>
        </p:nvSpPr>
        <p:spPr bwMode="auto">
          <a:xfrm>
            <a:off x="323850" y="1125538"/>
            <a:ext cx="8569325" cy="0"/>
          </a:xfrm>
          <a:prstGeom prst="line">
            <a:avLst/>
          </a:prstGeom>
          <a:noFill/>
          <a:ln w="25400">
            <a:solidFill>
              <a:schemeClr val="tx1"/>
            </a:solidFill>
            <a:round/>
            <a:headEnd/>
            <a:tailEnd/>
          </a:ln>
          <a:effectLst/>
        </p:spPr>
        <p:txBody>
          <a:bodyPr/>
          <a:lstStyle/>
          <a:p>
            <a:pPr eaLnBrk="0" hangingPunct="0">
              <a:defRPr/>
            </a:pPr>
            <a:endParaRPr lang="en-US" sz="2400"/>
          </a:p>
        </p:txBody>
      </p:sp>
    </p:spTree>
  </p:cSld>
  <p:clrMap bg1="lt1" tx1="dk1" bg2="lt2" tx2="dk2" accent1="accent1" accent2="accent2" accent3="accent3" accent4="accent4" accent5="accent5" accent6="accent6" hlink="hlink" folHlink="folHlink"/>
  <p:sldLayoutIdLst>
    <p:sldLayoutId id="2147485385" r:id="rId1"/>
    <p:sldLayoutId id="2147485358" r:id="rId2"/>
    <p:sldLayoutId id="2147485359" r:id="rId3"/>
    <p:sldLayoutId id="2147485360" r:id="rId4"/>
    <p:sldLayoutId id="2147485361" r:id="rId5"/>
    <p:sldLayoutId id="2147485362" r:id="rId6"/>
    <p:sldLayoutId id="2147485363" r:id="rId7"/>
    <p:sldLayoutId id="2147485364" r:id="rId8"/>
    <p:sldLayoutId id="2147485365" r:id="rId9"/>
    <p:sldLayoutId id="2147485366" r:id="rId10"/>
    <p:sldLayoutId id="2147485367" r:id="rId11"/>
  </p:sldLayoutIdLst>
  <p:hf hdr="0" ftr="0" dt="0"/>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buClr>
          <a:srgbClr val="003893"/>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03893"/>
        </a:buClr>
        <a:buChar char="•"/>
        <a:defRPr sz="2000">
          <a:solidFill>
            <a:schemeClr val="tx1"/>
          </a:solidFill>
          <a:latin typeface="+mn-lt"/>
        </a:defRPr>
      </a:lvl2pPr>
      <a:lvl3pPr marL="1143000" indent="-228600" algn="l" rtl="0" eaLnBrk="0" fontAlgn="base" hangingPunct="0">
        <a:spcBef>
          <a:spcPct val="20000"/>
        </a:spcBef>
        <a:spcAft>
          <a:spcPct val="0"/>
        </a:spcAft>
        <a:buClr>
          <a:srgbClr val="003893"/>
        </a:buClr>
        <a:buChar char="•"/>
        <a:defRPr>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6546" name="Rectangle 2"/>
          <p:cNvSpPr>
            <a:spLocks noChangeArrowheads="1"/>
          </p:cNvSpPr>
          <p:nvPr/>
        </p:nvSpPr>
        <p:spPr bwMode="auto">
          <a:xfrm>
            <a:off x="0" y="0"/>
            <a:ext cx="9144000" cy="1295400"/>
          </a:xfrm>
          <a:prstGeom prst="rect">
            <a:avLst/>
          </a:prstGeom>
          <a:solidFill>
            <a:schemeClr val="tx1"/>
          </a:solidFill>
          <a:ln w="9525">
            <a:noFill/>
            <a:miter lim="800000"/>
            <a:headEnd/>
            <a:tailEnd/>
          </a:ln>
          <a:effectLst/>
        </p:spPr>
        <p:txBody>
          <a:bodyPr wrap="none" anchor="ctr"/>
          <a:lstStyle/>
          <a:p>
            <a:pPr eaLnBrk="0" hangingPunct="0">
              <a:defRPr/>
            </a:pPr>
            <a:endParaRPr lang="en-US" sz="2400"/>
          </a:p>
        </p:txBody>
      </p:sp>
      <p:sp>
        <p:nvSpPr>
          <p:cNvPr id="4099" name="Rectangle 3"/>
          <p:cNvSpPr>
            <a:spLocks noGrp="1" noChangeArrowheads="1"/>
          </p:cNvSpPr>
          <p:nvPr>
            <p:ph type="title"/>
          </p:nvPr>
        </p:nvSpPr>
        <p:spPr bwMode="auto">
          <a:xfrm>
            <a:off x="1200150" y="22225"/>
            <a:ext cx="6724650" cy="1062038"/>
          </a:xfrm>
          <a:prstGeom prst="rect">
            <a:avLst/>
          </a:prstGeom>
          <a:noFill/>
          <a:ln w="9525">
            <a:noFill/>
            <a:miter lim="800000"/>
            <a:headEnd/>
            <a:tailEnd/>
          </a:ln>
        </p:spPr>
        <p:txBody>
          <a:bodyPr vert="horz" wrap="square" lIns="91440" tIns="45720" rIns="91440" bIns="45720" numCol="1" anchor="b" anchorCtr="1" compatLnSpc="1">
            <a:prstTxWarp prst="textNoShape">
              <a:avLst/>
            </a:prstTxWarp>
          </a:bodyPr>
          <a:lstStyle/>
          <a:p>
            <a:pPr lvl="0"/>
            <a:r>
              <a:rPr lang="en-GB" smtClean="0"/>
              <a:t>Click to edit Master title style</a:t>
            </a:r>
          </a:p>
        </p:txBody>
      </p:sp>
      <p:sp>
        <p:nvSpPr>
          <p:cNvPr id="4100" name="Rectangle 4"/>
          <p:cNvSpPr>
            <a:spLocks noGrp="1" noChangeArrowheads="1"/>
          </p:cNvSpPr>
          <p:nvPr>
            <p:ph type="body" idx="1"/>
          </p:nvPr>
        </p:nvSpPr>
        <p:spPr bwMode="auto">
          <a:xfrm>
            <a:off x="762000" y="1447800"/>
            <a:ext cx="76200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4101" name="Picture 8" descr="25mm_toptab"/>
          <p:cNvPicPr>
            <a:picLocks noChangeAspect="1" noChangeArrowheads="1"/>
          </p:cNvPicPr>
          <p:nvPr/>
        </p:nvPicPr>
        <p:blipFill>
          <a:blip r:embed="rId19" cstate="print"/>
          <a:srcRect/>
          <a:stretch>
            <a:fillRect/>
          </a:stretch>
        </p:blipFill>
        <p:spPr bwMode="auto">
          <a:xfrm>
            <a:off x="228600" y="-28575"/>
            <a:ext cx="819150" cy="1230313"/>
          </a:xfrm>
          <a:prstGeom prst="rect">
            <a:avLst/>
          </a:prstGeom>
          <a:noFill/>
          <a:ln w="9525">
            <a:noFill/>
            <a:miter lim="800000"/>
            <a:headEnd/>
            <a:tailEnd/>
          </a:ln>
        </p:spPr>
      </p:pic>
      <p:pic>
        <p:nvPicPr>
          <p:cNvPr id="4102" name="Picture 9" descr="25mm_toptab"/>
          <p:cNvPicPr>
            <a:picLocks noChangeAspect="1" noChangeArrowheads="1"/>
          </p:cNvPicPr>
          <p:nvPr/>
        </p:nvPicPr>
        <p:blipFill>
          <a:blip r:embed="rId19" cstate="print"/>
          <a:srcRect/>
          <a:stretch>
            <a:fillRect/>
          </a:stretch>
        </p:blipFill>
        <p:spPr bwMode="auto">
          <a:xfrm>
            <a:off x="228600" y="-11113"/>
            <a:ext cx="819150" cy="1230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368" r:id="rId1"/>
    <p:sldLayoutId id="2147485369" r:id="rId2"/>
    <p:sldLayoutId id="2147485370" r:id="rId3"/>
    <p:sldLayoutId id="2147485371" r:id="rId4"/>
    <p:sldLayoutId id="2147485372" r:id="rId5"/>
    <p:sldLayoutId id="2147485373" r:id="rId6"/>
    <p:sldLayoutId id="2147485374" r:id="rId7"/>
    <p:sldLayoutId id="2147485375" r:id="rId8"/>
    <p:sldLayoutId id="2147485376" r:id="rId9"/>
    <p:sldLayoutId id="2147485377" r:id="rId10"/>
    <p:sldLayoutId id="2147485378" r:id="rId11"/>
    <p:sldLayoutId id="2147485379" r:id="rId12"/>
    <p:sldLayoutId id="2147485380" r:id="rId13"/>
    <p:sldLayoutId id="2147485381" r:id="rId14"/>
    <p:sldLayoutId id="2147485382" r:id="rId15"/>
    <p:sldLayoutId id="2147485383" r:id="rId16"/>
    <p:sldLayoutId id="2147485384" r:id="rId17"/>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p:titleStyle>
    <p:bodyStyle>
      <a:lvl1pPr marL="342900" indent="-342900" algn="l" rtl="0" eaLnBrk="0" fontAlgn="base" hangingPunct="0">
        <a:lnSpc>
          <a:spcPct val="80000"/>
        </a:lnSpc>
        <a:spcBef>
          <a:spcPct val="40000"/>
        </a:spcBef>
        <a:spcAft>
          <a:spcPct val="40000"/>
        </a:spcAft>
        <a:buClr>
          <a:srgbClr val="003893"/>
        </a:buClr>
        <a:buSzPct val="65000"/>
        <a:buFont typeface="Wingdings" pitchFamily="2" charset="2"/>
        <a:buChar char="n"/>
        <a:defRPr sz="2800">
          <a:solidFill>
            <a:schemeClr val="tx1"/>
          </a:solidFill>
          <a:latin typeface="+mn-lt"/>
          <a:ea typeface="+mn-ea"/>
          <a:cs typeface="+mn-cs"/>
        </a:defRPr>
      </a:lvl1pPr>
      <a:lvl2pPr marL="742950" indent="-285750" algn="l" rtl="0" eaLnBrk="0" fontAlgn="base" hangingPunct="0">
        <a:lnSpc>
          <a:spcPct val="80000"/>
        </a:lnSpc>
        <a:spcBef>
          <a:spcPct val="40000"/>
        </a:spcBef>
        <a:spcAft>
          <a:spcPct val="40000"/>
        </a:spcAft>
        <a:buClr>
          <a:srgbClr val="003893"/>
        </a:buClr>
        <a:buSzPct val="75000"/>
        <a:buFont typeface="Wingdings" pitchFamily="2" charset="2"/>
        <a:buChar char="l"/>
        <a:defRPr sz="2400">
          <a:solidFill>
            <a:schemeClr val="tx1"/>
          </a:solidFill>
          <a:latin typeface="+mn-lt"/>
        </a:defRPr>
      </a:lvl2pPr>
      <a:lvl3pPr marL="1143000" indent="-228600" algn="l" rtl="0" eaLnBrk="0" fontAlgn="base" hangingPunct="0">
        <a:lnSpc>
          <a:spcPct val="80000"/>
        </a:lnSpc>
        <a:spcBef>
          <a:spcPct val="40000"/>
        </a:spcBef>
        <a:spcAft>
          <a:spcPct val="40000"/>
        </a:spcAft>
        <a:buClr>
          <a:srgbClr val="003893"/>
        </a:buClr>
        <a:buSzPct val="75000"/>
        <a:buFont typeface="Wingdings" pitchFamily="2" charset="2"/>
        <a:buChar char="t"/>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audio" Target="../media/audio1.wav"/><Relationship Id="rId5" Type="http://schemas.openxmlformats.org/officeDocument/2006/relationships/image" Target="../media/image13.pn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9.xml"/><Relationship Id="rId1" Type="http://schemas.openxmlformats.org/officeDocument/2006/relationships/audio" Target="../media/audio10.wav"/><Relationship Id="rId5" Type="http://schemas.openxmlformats.org/officeDocument/2006/relationships/image" Target="../media/image28.pn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4.xml"/><Relationship Id="rId1" Type="http://schemas.openxmlformats.org/officeDocument/2006/relationships/audio" Target="../media/audio11.wav"/></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4.xml"/><Relationship Id="rId1" Type="http://schemas.openxmlformats.org/officeDocument/2006/relationships/audio" Target="../media/audio12.wav"/><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4.xml"/><Relationship Id="rId1" Type="http://schemas.openxmlformats.org/officeDocument/2006/relationships/audio" Target="../media/audio13.wav"/><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9.xml"/><Relationship Id="rId1" Type="http://schemas.openxmlformats.org/officeDocument/2006/relationships/audio" Target="../media/audio14.wav"/><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9.xml"/><Relationship Id="rId1" Type="http://schemas.openxmlformats.org/officeDocument/2006/relationships/audio" Target="../media/audio15.wav"/><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4.xml"/><Relationship Id="rId1" Type="http://schemas.openxmlformats.org/officeDocument/2006/relationships/audio" Target="../media/audio16.wav"/><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4.xml"/><Relationship Id="rId1" Type="http://schemas.openxmlformats.org/officeDocument/2006/relationships/audio" Target="../media/audio17.wav"/><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9.xml"/><Relationship Id="rId1" Type="http://schemas.openxmlformats.org/officeDocument/2006/relationships/audio" Target="../media/audio2.wav"/><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18.png"/><Relationship Id="rId2" Type="http://schemas.openxmlformats.org/officeDocument/2006/relationships/audio" Target="../media/audio3.wav"/><Relationship Id="rId1" Type="http://schemas.openxmlformats.org/officeDocument/2006/relationships/tags" Target="../tags/tag2.xml"/><Relationship Id="rId6" Type="http://schemas.openxmlformats.org/officeDocument/2006/relationships/hyperlink" Target="http://wwf.panda.org/?uNewsID=195632" TargetMode="External"/><Relationship Id="rId5" Type="http://schemas.openxmlformats.org/officeDocument/2006/relationships/image" Target="../media/image17.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audio" Target="../media/audio4.wav"/><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oleObject" Target="../embeddings/oleObject1.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6.xml"/><Relationship Id="rId1" Type="http://schemas.openxmlformats.org/officeDocument/2006/relationships/audio" Target="../media/audio5.wav"/><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9.xml"/><Relationship Id="rId1" Type="http://schemas.openxmlformats.org/officeDocument/2006/relationships/audio" Target="../media/audio6.wav"/><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4.xml"/><Relationship Id="rId1" Type="http://schemas.openxmlformats.org/officeDocument/2006/relationships/audio" Target="../media/audio7.wav"/><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9.xml"/><Relationship Id="rId1" Type="http://schemas.openxmlformats.org/officeDocument/2006/relationships/audio" Target="../media/audio8.wav"/><Relationship Id="rId5" Type="http://schemas.openxmlformats.org/officeDocument/2006/relationships/image" Target="../media/image25.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9.xml"/><Relationship Id="rId1" Type="http://schemas.openxmlformats.org/officeDocument/2006/relationships/audio" Target="../media/audio9.wav"/><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6146" name="Picture 17" descr="panda_livingplanet_blkrndtab"/>
          <p:cNvPicPr>
            <a:picLocks noChangeAspect="1" noChangeArrowheads="1"/>
          </p:cNvPicPr>
          <p:nvPr/>
        </p:nvPicPr>
        <p:blipFill>
          <a:blip r:embed="rId4" cstate="print"/>
          <a:srcRect/>
          <a:stretch>
            <a:fillRect/>
          </a:stretch>
        </p:blipFill>
        <p:spPr bwMode="auto">
          <a:xfrm>
            <a:off x="0" y="2670175"/>
            <a:ext cx="9144000" cy="4187825"/>
          </a:xfrm>
          <a:prstGeom prst="rect">
            <a:avLst/>
          </a:prstGeom>
          <a:noFill/>
          <a:ln w="9525">
            <a:noFill/>
            <a:miter lim="800000"/>
            <a:headEnd/>
            <a:tailEnd/>
          </a:ln>
        </p:spPr>
      </p:pic>
      <p:sp>
        <p:nvSpPr>
          <p:cNvPr id="6147" name="Rectangle 3"/>
          <p:cNvSpPr>
            <a:spLocks noChangeArrowheads="1"/>
          </p:cNvSpPr>
          <p:nvPr/>
        </p:nvSpPr>
        <p:spPr bwMode="auto">
          <a:xfrm>
            <a:off x="457200" y="609600"/>
            <a:ext cx="8229600" cy="5257800"/>
          </a:xfrm>
          <a:prstGeom prst="rect">
            <a:avLst/>
          </a:prstGeom>
          <a:noFill/>
          <a:ln w="9525">
            <a:noFill/>
            <a:miter lim="800000"/>
            <a:headEnd/>
            <a:tailEnd/>
          </a:ln>
        </p:spPr>
        <p:txBody>
          <a:bodyPr/>
          <a:lstStyle/>
          <a:p>
            <a:pPr marL="342900" indent="-342900" eaLnBrk="0" hangingPunct="0">
              <a:lnSpc>
                <a:spcPct val="90000"/>
              </a:lnSpc>
              <a:spcBef>
                <a:spcPct val="40000"/>
              </a:spcBef>
              <a:spcAft>
                <a:spcPct val="40000"/>
              </a:spcAft>
              <a:buClr>
                <a:srgbClr val="003893"/>
              </a:buClr>
              <a:buSzPct val="65000"/>
              <a:buFont typeface="Wingdings" pitchFamily="2" charset="2"/>
              <a:buNone/>
            </a:pPr>
            <a:endParaRPr lang="en-US" sz="2800">
              <a:solidFill>
                <a:schemeClr val="bg1"/>
              </a:solidFill>
              <a:latin typeface="Arial" charset="0"/>
            </a:endParaRPr>
          </a:p>
          <a:p>
            <a:pPr marL="342900" indent="-342900" eaLnBrk="0" hangingPunct="0">
              <a:lnSpc>
                <a:spcPct val="90000"/>
              </a:lnSpc>
              <a:spcBef>
                <a:spcPct val="40000"/>
              </a:spcBef>
              <a:spcAft>
                <a:spcPct val="40000"/>
              </a:spcAft>
              <a:buClr>
                <a:srgbClr val="003893"/>
              </a:buClr>
              <a:buSzPct val="65000"/>
              <a:buFont typeface="Wingdings" pitchFamily="2" charset="2"/>
              <a:buChar char="n"/>
            </a:pPr>
            <a:endParaRPr lang="en-US" sz="2800">
              <a:solidFill>
                <a:schemeClr val="bg1"/>
              </a:solidFill>
              <a:latin typeface="Arial" charset="0"/>
            </a:endParaRPr>
          </a:p>
        </p:txBody>
      </p:sp>
      <p:sp>
        <p:nvSpPr>
          <p:cNvPr id="6148" name="Text Box 14"/>
          <p:cNvSpPr txBox="1">
            <a:spLocks noChangeArrowheads="1"/>
          </p:cNvSpPr>
          <p:nvPr/>
        </p:nvSpPr>
        <p:spPr bwMode="auto">
          <a:xfrm>
            <a:off x="1219200" y="152400"/>
            <a:ext cx="6858000" cy="2014538"/>
          </a:xfrm>
          <a:prstGeom prst="rect">
            <a:avLst/>
          </a:prstGeom>
          <a:noFill/>
          <a:ln w="9525">
            <a:noFill/>
            <a:miter lim="800000"/>
            <a:headEnd/>
            <a:tailEnd/>
          </a:ln>
        </p:spPr>
        <p:txBody>
          <a:bodyPr>
            <a:spAutoFit/>
          </a:bodyPr>
          <a:lstStyle/>
          <a:p>
            <a:pPr algn="ctr">
              <a:spcBef>
                <a:spcPct val="50000"/>
              </a:spcBef>
            </a:pPr>
            <a:r>
              <a:rPr lang="en-US" sz="3600" b="1">
                <a:solidFill>
                  <a:schemeClr val="bg1"/>
                </a:solidFill>
                <a:latin typeface="Arial" charset="0"/>
              </a:rPr>
              <a:t>Conservation Coaches Network Rally 2010</a:t>
            </a:r>
          </a:p>
          <a:p>
            <a:pPr>
              <a:spcBef>
                <a:spcPct val="50000"/>
              </a:spcBef>
            </a:pPr>
            <a:r>
              <a:rPr lang="en-US" sz="3600" b="1">
                <a:solidFill>
                  <a:schemeClr val="bg1"/>
                </a:solidFill>
                <a:latin typeface="Arial" charset="0"/>
              </a:rPr>
              <a:t>WWF Showcase Presentation</a:t>
            </a:r>
          </a:p>
        </p:txBody>
      </p:sp>
      <p:sp>
        <p:nvSpPr>
          <p:cNvPr id="6149" name="Text Box 15"/>
          <p:cNvSpPr txBox="1">
            <a:spLocks noChangeArrowheads="1"/>
          </p:cNvSpPr>
          <p:nvPr/>
        </p:nvSpPr>
        <p:spPr bwMode="auto">
          <a:xfrm>
            <a:off x="4037013" y="3429000"/>
            <a:ext cx="3887787" cy="1554163"/>
          </a:xfrm>
          <a:prstGeom prst="rect">
            <a:avLst/>
          </a:prstGeom>
          <a:noFill/>
          <a:ln w="9525">
            <a:noFill/>
            <a:miter lim="800000"/>
            <a:headEnd/>
            <a:tailEnd/>
          </a:ln>
        </p:spPr>
        <p:txBody>
          <a:bodyPr wrap="none">
            <a:spAutoFit/>
          </a:bodyPr>
          <a:lstStyle/>
          <a:p>
            <a:pPr algn="ctr"/>
            <a:r>
              <a:rPr lang="en-US" sz="3200" b="1">
                <a:latin typeface="Arial" charset="0"/>
              </a:rPr>
              <a:t>WWF-Australia </a:t>
            </a:r>
          </a:p>
          <a:p>
            <a:pPr algn="ctr"/>
            <a:r>
              <a:rPr lang="en-US" sz="3200" b="1">
                <a:latin typeface="Arial" charset="0"/>
              </a:rPr>
              <a:t>Palm Oil Campaign</a:t>
            </a:r>
          </a:p>
          <a:p>
            <a:pPr algn="ctr"/>
            <a:endParaRPr lang="en-US" sz="3200"/>
          </a:p>
        </p:txBody>
      </p:sp>
      <p:pic>
        <p:nvPicPr>
          <p:cNvPr id="7" name="WWF Showcase Draft-1.ppt713.wav">
            <a:hlinkClick r:id="" action="ppaction://media"/>
          </p:cNvPr>
          <p:cNvPicPr>
            <a:picLocks noRot="1" noChangeAspect="1"/>
          </p:cNvPicPr>
          <p:nvPr>
            <a:wavAudioFile r:embed="rId1" name="WWF Showcase Draft-1.ppt713.wav"/>
          </p:nvPr>
        </p:nvPicPr>
        <p:blipFill>
          <a:blip r:embed="rId5" cstate="print"/>
          <a:stretch>
            <a:fillRect/>
          </a:stretch>
        </p:blipFill>
        <p:spPr>
          <a:xfrm>
            <a:off x="8388424" y="6309320"/>
            <a:ext cx="304800" cy="304800"/>
          </a:xfrm>
          <a:prstGeom prst="rect">
            <a:avLst/>
          </a:prstGeom>
        </p:spPr>
      </p:pic>
    </p:spTree>
  </p:cSld>
  <p:clrMapOvr>
    <a:masterClrMapping/>
  </p:clrMapOvr>
  <p:transition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p:cNvSpPr>
          <p:nvPr/>
        </p:nvSpPr>
        <p:spPr bwMode="auto">
          <a:xfrm>
            <a:off x="179388" y="1412875"/>
            <a:ext cx="8640762" cy="2736850"/>
          </a:xfrm>
          <a:prstGeom prst="rect">
            <a:avLst/>
          </a:prstGeom>
          <a:noFill/>
          <a:ln w="9525">
            <a:noFill/>
            <a:miter lim="800000"/>
            <a:headEnd/>
            <a:tailEnd/>
          </a:ln>
        </p:spPr>
        <p:txBody>
          <a:bodyPr/>
          <a:lstStyle/>
          <a:p>
            <a:pPr marL="342900" indent="-342900" eaLnBrk="0" hangingPunct="0">
              <a:lnSpc>
                <a:spcPct val="80000"/>
              </a:lnSpc>
              <a:spcBef>
                <a:spcPct val="40000"/>
              </a:spcBef>
              <a:spcAft>
                <a:spcPct val="40000"/>
              </a:spcAft>
              <a:buClr>
                <a:srgbClr val="003893"/>
              </a:buClr>
              <a:buSzPct val="65000"/>
              <a:buFont typeface="Wingdings" pitchFamily="2" charset="2"/>
              <a:buNone/>
            </a:pPr>
            <a:r>
              <a:rPr lang="en-AU">
                <a:solidFill>
                  <a:srgbClr val="000000"/>
                </a:solidFill>
                <a:latin typeface="Calibri" pitchFamily="34" charset="0"/>
                <a:cs typeface="Times New Roman" pitchFamily="18" charset="0"/>
              </a:rPr>
              <a:t>The palm oil campaign used three major strategies:</a:t>
            </a:r>
            <a:endParaRPr lang="en-US">
              <a:solidFill>
                <a:srgbClr val="000000"/>
              </a:solidFill>
              <a:latin typeface="Arial" charset="0"/>
            </a:endParaRPr>
          </a:p>
          <a:p>
            <a:pPr marL="342900" indent="-342900" eaLnBrk="0" hangingPunct="0">
              <a:lnSpc>
                <a:spcPct val="80000"/>
              </a:lnSpc>
              <a:spcBef>
                <a:spcPct val="40000"/>
              </a:spcBef>
              <a:spcAft>
                <a:spcPct val="40000"/>
              </a:spcAft>
              <a:buClr>
                <a:srgbClr val="003893"/>
              </a:buClr>
              <a:buSzPct val="65000"/>
              <a:buFont typeface="Symbol" pitchFamily="18" charset="2"/>
              <a:buChar char=""/>
            </a:pPr>
            <a:r>
              <a:rPr lang="en-AU" b="1">
                <a:solidFill>
                  <a:srgbClr val="FF9900"/>
                </a:solidFill>
                <a:latin typeface="Calibri" pitchFamily="34" charset="0"/>
                <a:cs typeface="Times New Roman" pitchFamily="18" charset="0"/>
              </a:rPr>
              <a:t>Business engagement</a:t>
            </a:r>
            <a:r>
              <a:rPr lang="en-AU">
                <a:solidFill>
                  <a:srgbClr val="000000"/>
                </a:solidFill>
                <a:latin typeface="Calibri" pitchFamily="34" charset="0"/>
                <a:cs typeface="Times New Roman" pitchFamily="18" charset="0"/>
              </a:rPr>
              <a:t> </a:t>
            </a:r>
            <a:r>
              <a:rPr lang="en-AU">
                <a:solidFill>
                  <a:srgbClr val="000000"/>
                </a:solidFill>
                <a:latin typeface="Arial" charset="0"/>
                <a:cs typeface="Times New Roman" pitchFamily="18" charset="0"/>
              </a:rPr>
              <a:t>–</a:t>
            </a:r>
            <a:r>
              <a:rPr lang="en-AU">
                <a:solidFill>
                  <a:srgbClr val="000000"/>
                </a:solidFill>
                <a:latin typeface="Calibri" pitchFamily="34" charset="0"/>
                <a:cs typeface="Times New Roman" pitchFamily="18" charset="0"/>
              </a:rPr>
              <a:t> Lead by WWF</a:t>
            </a:r>
            <a:endParaRPr lang="en-US">
              <a:solidFill>
                <a:srgbClr val="000000"/>
              </a:solidFill>
              <a:latin typeface="Arial" charset="0"/>
              <a:cs typeface="Times New Roman" pitchFamily="18" charset="0"/>
            </a:endParaRPr>
          </a:p>
          <a:p>
            <a:pPr marL="342900" indent="-342900" eaLnBrk="0" hangingPunct="0">
              <a:lnSpc>
                <a:spcPct val="80000"/>
              </a:lnSpc>
              <a:spcBef>
                <a:spcPct val="40000"/>
              </a:spcBef>
              <a:spcAft>
                <a:spcPct val="40000"/>
              </a:spcAft>
              <a:buClr>
                <a:srgbClr val="003893"/>
              </a:buClr>
              <a:buSzPct val="65000"/>
              <a:buFont typeface="Symbol" pitchFamily="18" charset="2"/>
              <a:buChar char=""/>
            </a:pPr>
            <a:r>
              <a:rPr lang="en-AU" b="1">
                <a:solidFill>
                  <a:srgbClr val="FF9900"/>
                </a:solidFill>
                <a:latin typeface="Calibri" pitchFamily="34" charset="0"/>
                <a:cs typeface="Times New Roman" pitchFamily="18" charset="0"/>
              </a:rPr>
              <a:t>Government engagement</a:t>
            </a:r>
            <a:r>
              <a:rPr lang="en-AU">
                <a:solidFill>
                  <a:srgbClr val="000000"/>
                </a:solidFill>
                <a:latin typeface="Calibri" pitchFamily="34" charset="0"/>
                <a:cs typeface="Times New Roman" pitchFamily="18" charset="0"/>
              </a:rPr>
              <a:t> </a:t>
            </a:r>
            <a:r>
              <a:rPr lang="en-AU">
                <a:solidFill>
                  <a:srgbClr val="000000"/>
                </a:solidFill>
                <a:latin typeface="Arial" charset="0"/>
                <a:cs typeface="Times New Roman" pitchFamily="18" charset="0"/>
              </a:rPr>
              <a:t>–</a:t>
            </a:r>
            <a:r>
              <a:rPr lang="en-AU">
                <a:solidFill>
                  <a:srgbClr val="000000"/>
                </a:solidFill>
                <a:latin typeface="Calibri" pitchFamily="34" charset="0"/>
                <a:cs typeface="Times New Roman" pitchFamily="18" charset="0"/>
              </a:rPr>
              <a:t> Lead by Zoos Victoria</a:t>
            </a:r>
            <a:endParaRPr lang="en-US">
              <a:solidFill>
                <a:srgbClr val="000000"/>
              </a:solidFill>
              <a:latin typeface="Arial" charset="0"/>
            </a:endParaRPr>
          </a:p>
          <a:p>
            <a:pPr marL="342900" indent="-342900" eaLnBrk="0" hangingPunct="0">
              <a:lnSpc>
                <a:spcPct val="80000"/>
              </a:lnSpc>
              <a:spcBef>
                <a:spcPct val="40000"/>
              </a:spcBef>
              <a:spcAft>
                <a:spcPct val="40000"/>
              </a:spcAft>
              <a:buClr>
                <a:srgbClr val="003893"/>
              </a:buClr>
              <a:buSzPct val="65000"/>
              <a:buFont typeface="Symbol" pitchFamily="18" charset="2"/>
              <a:buChar char=""/>
            </a:pPr>
            <a:r>
              <a:rPr lang="en-US" b="1">
                <a:solidFill>
                  <a:srgbClr val="FF9900"/>
                </a:solidFill>
                <a:latin typeface="Calibri" pitchFamily="34" charset="0"/>
                <a:cs typeface="Times New Roman" pitchFamily="18" charset="0"/>
              </a:rPr>
              <a:t>Consumer engagement</a:t>
            </a:r>
            <a:r>
              <a:rPr lang="en-US">
                <a:solidFill>
                  <a:srgbClr val="000000"/>
                </a:solidFill>
                <a:latin typeface="Calibri" pitchFamily="34" charset="0"/>
                <a:cs typeface="Times New Roman" pitchFamily="18" charset="0"/>
              </a:rPr>
              <a:t> </a:t>
            </a:r>
            <a:r>
              <a:rPr lang="en-US">
                <a:solidFill>
                  <a:srgbClr val="000000"/>
                </a:solidFill>
                <a:latin typeface="Arial" charset="0"/>
                <a:cs typeface="Times New Roman" pitchFamily="18" charset="0"/>
              </a:rPr>
              <a:t>–</a:t>
            </a:r>
            <a:r>
              <a:rPr lang="en-US">
                <a:solidFill>
                  <a:srgbClr val="000000"/>
                </a:solidFill>
                <a:latin typeface="Calibri" pitchFamily="34" charset="0"/>
                <a:cs typeface="Times New Roman" pitchFamily="18" charset="0"/>
              </a:rPr>
              <a:t> WWF and Zoos Victoria</a:t>
            </a:r>
            <a:r>
              <a:rPr lang="en-US" baseline="30000">
                <a:solidFill>
                  <a:srgbClr val="000000"/>
                </a:solidFill>
                <a:latin typeface="Calibri" pitchFamily="34" charset="0"/>
                <a:cs typeface="Times New Roman" pitchFamily="18" charset="0"/>
                <a:hlinkClick r:id="" action="ppaction://noaction"/>
              </a:rPr>
              <a:t>[1]</a:t>
            </a:r>
            <a:r>
              <a:rPr lang="en-US">
                <a:solidFill>
                  <a:srgbClr val="000000"/>
                </a:solidFill>
                <a:latin typeface="Calibri" pitchFamily="34" charset="0"/>
                <a:cs typeface="Times New Roman" pitchFamily="18" charset="0"/>
              </a:rPr>
              <a:t> </a:t>
            </a:r>
            <a:endParaRPr lang="en-US">
              <a:solidFill>
                <a:srgbClr val="000000"/>
              </a:solidFill>
              <a:latin typeface="Arial" charset="0"/>
            </a:endParaRPr>
          </a:p>
          <a:p>
            <a:pPr marL="342900" indent="-342900" eaLnBrk="0" hangingPunct="0">
              <a:lnSpc>
                <a:spcPct val="80000"/>
              </a:lnSpc>
              <a:spcBef>
                <a:spcPct val="40000"/>
              </a:spcBef>
              <a:spcAft>
                <a:spcPct val="40000"/>
              </a:spcAft>
              <a:buClr>
                <a:srgbClr val="003893"/>
              </a:buClr>
              <a:buSzPct val="65000"/>
              <a:buFont typeface="Wingdings" pitchFamily="2" charset="2"/>
              <a:buNone/>
            </a:pPr>
            <a:r>
              <a:rPr lang="en-US">
                <a:solidFill>
                  <a:srgbClr val="000000"/>
                </a:solidFill>
                <a:latin typeface="Arial" charset="0"/>
              </a:rPr>
              <a:t/>
            </a:r>
            <a:br>
              <a:rPr lang="en-US">
                <a:solidFill>
                  <a:srgbClr val="000000"/>
                </a:solidFill>
                <a:latin typeface="Arial" charset="0"/>
              </a:rPr>
            </a:br>
            <a:r>
              <a:rPr lang="en-US" baseline="30000">
                <a:solidFill>
                  <a:srgbClr val="000000"/>
                </a:solidFill>
                <a:latin typeface="Arial" charset="0"/>
                <a:cs typeface="Times New Roman" pitchFamily="18" charset="0"/>
                <a:hlinkClick r:id="" action="ppaction://noaction"/>
              </a:rPr>
              <a:t>[1]</a:t>
            </a:r>
            <a:r>
              <a:rPr lang="en-US">
                <a:solidFill>
                  <a:srgbClr val="000000"/>
                </a:solidFill>
                <a:latin typeface="Arial" charset="0"/>
                <a:cs typeface="Times New Roman" pitchFamily="18" charset="0"/>
              </a:rPr>
              <a:t> </a:t>
            </a:r>
            <a:r>
              <a:rPr lang="en-US">
                <a:solidFill>
                  <a:srgbClr val="000000"/>
                </a:solidFill>
                <a:latin typeface="Calibri" pitchFamily="34" charset="0"/>
                <a:cs typeface="Times New Roman" pitchFamily="18" charset="0"/>
              </a:rPr>
              <a:t>Whilst WWF-Australia and Zoos Victoria worked on the above strategies, occasionally together but often separately the objectives were different for each organisation, the previous slide reflects WWF-Australia</a:t>
            </a:r>
            <a:r>
              <a:rPr lang="en-US">
                <a:solidFill>
                  <a:srgbClr val="000000"/>
                </a:solidFill>
                <a:latin typeface="Arial" charset="0"/>
                <a:cs typeface="Times New Roman" pitchFamily="18" charset="0"/>
              </a:rPr>
              <a:t>’</a:t>
            </a:r>
            <a:r>
              <a:rPr lang="en-US">
                <a:solidFill>
                  <a:srgbClr val="000000"/>
                </a:solidFill>
                <a:latin typeface="Calibri" pitchFamily="34" charset="0"/>
                <a:cs typeface="Times New Roman" pitchFamily="18" charset="0"/>
              </a:rPr>
              <a:t>s objectives.  No formal partnership or MoU was in place between Zoos Victoria and WWF-Australia</a:t>
            </a:r>
            <a:endParaRPr lang="id-ID">
              <a:solidFill>
                <a:srgbClr val="000000"/>
              </a:solidFill>
              <a:latin typeface="Calibri" pitchFamily="34" charset="0"/>
              <a:cs typeface="Times New Roman" pitchFamily="18" charset="0"/>
            </a:endParaRPr>
          </a:p>
        </p:txBody>
      </p:sp>
      <p:sp>
        <p:nvSpPr>
          <p:cNvPr id="14339" name="Title 1"/>
          <p:cNvSpPr>
            <a:spLocks/>
          </p:cNvSpPr>
          <p:nvPr/>
        </p:nvSpPr>
        <p:spPr bwMode="auto">
          <a:xfrm>
            <a:off x="1200150" y="22225"/>
            <a:ext cx="6724650" cy="1062038"/>
          </a:xfrm>
          <a:prstGeom prst="rect">
            <a:avLst/>
          </a:prstGeom>
          <a:noFill/>
          <a:ln w="9525">
            <a:noFill/>
            <a:miter lim="800000"/>
            <a:headEnd/>
            <a:tailEnd/>
          </a:ln>
        </p:spPr>
        <p:txBody>
          <a:bodyPr anchor="ctr"/>
          <a:lstStyle/>
          <a:p>
            <a:pPr algn="ctr" eaLnBrk="0" hangingPunct="0"/>
            <a:r>
              <a:rPr lang="en-US" sz="3200" b="1">
                <a:solidFill>
                  <a:schemeClr val="bg1"/>
                </a:solidFill>
                <a:latin typeface="Arial" charset="0"/>
              </a:rPr>
              <a:t>Strategies</a:t>
            </a:r>
          </a:p>
        </p:txBody>
      </p:sp>
      <p:pic>
        <p:nvPicPr>
          <p:cNvPr id="14340" name="Picture 1032" descr="Results chain palm oil campaign 2010-2020"/>
          <p:cNvPicPr>
            <a:picLocks noChangeAspect="1" noChangeArrowheads="1"/>
          </p:cNvPicPr>
          <p:nvPr/>
        </p:nvPicPr>
        <p:blipFill>
          <a:blip r:embed="rId4" cstate="print"/>
          <a:srcRect/>
          <a:stretch>
            <a:fillRect/>
          </a:stretch>
        </p:blipFill>
        <p:spPr bwMode="auto">
          <a:xfrm>
            <a:off x="323850" y="4149725"/>
            <a:ext cx="8418513" cy="2343150"/>
          </a:xfrm>
          <a:prstGeom prst="rect">
            <a:avLst/>
          </a:prstGeom>
          <a:noFill/>
          <a:ln w="9525">
            <a:noFill/>
            <a:miter lim="800000"/>
            <a:headEnd/>
            <a:tailEnd/>
          </a:ln>
        </p:spPr>
      </p:pic>
      <p:pic>
        <p:nvPicPr>
          <p:cNvPr id="7" name="WWF Showcase Draft-1.ppt727.wav">
            <a:hlinkClick r:id="" action="ppaction://media"/>
          </p:cNvPr>
          <p:cNvPicPr>
            <a:picLocks noRot="1" noChangeAspect="1"/>
          </p:cNvPicPr>
          <p:nvPr>
            <a:wavAudioFile r:embed="rId1" name="WWF Showcase Draft-1.ppt727.wav"/>
          </p:nvPr>
        </p:nvPicPr>
        <p:blipFill>
          <a:blip r:embed="rId5" cstate="print"/>
          <a:stretch>
            <a:fillRect/>
          </a:stretch>
        </p:blipFill>
        <p:spPr>
          <a:xfrm>
            <a:off x="8532440" y="6309320"/>
            <a:ext cx="304800" cy="304800"/>
          </a:xfrm>
          <a:prstGeom prst="rect">
            <a:avLst/>
          </a:prstGeom>
        </p:spPr>
      </p:pic>
    </p:spTree>
  </p:cSld>
  <p:clrMapOvr>
    <a:masterClrMapping/>
  </p:clrMapOvr>
  <p:transition advTm="8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4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t>Indicators / Measures of Success</a:t>
            </a:r>
          </a:p>
        </p:txBody>
      </p:sp>
      <p:sp>
        <p:nvSpPr>
          <p:cNvPr id="15363" name="Rectangle 3"/>
          <p:cNvSpPr>
            <a:spLocks noGrp="1" noChangeArrowheads="1"/>
          </p:cNvSpPr>
          <p:nvPr>
            <p:ph type="body" idx="1"/>
          </p:nvPr>
        </p:nvSpPr>
        <p:spPr>
          <a:xfrm>
            <a:off x="539750" y="1412875"/>
            <a:ext cx="8058150" cy="5005388"/>
          </a:xfrm>
        </p:spPr>
        <p:txBody>
          <a:bodyPr/>
          <a:lstStyle/>
          <a:p>
            <a:pPr>
              <a:lnSpc>
                <a:spcPct val="70000"/>
              </a:lnSpc>
              <a:buFont typeface="Wingdings" pitchFamily="2" charset="2"/>
              <a:buNone/>
            </a:pPr>
            <a:endParaRPr lang="en-US" sz="2000" b="1" i="1" smtClean="0">
              <a:latin typeface="Calibri" pitchFamily="34" charset="0"/>
            </a:endParaRPr>
          </a:p>
          <a:p>
            <a:r>
              <a:rPr lang="en-AU" sz="2000" smtClean="0">
                <a:latin typeface="Calibri" pitchFamily="34" charset="0"/>
              </a:rPr>
              <a:t>WWF-Australia committed to the first phase of the campaign to delivered by end 2011-2012, the main indicators for successful completion of the first phase would be:</a:t>
            </a:r>
            <a:endParaRPr lang="en-US" sz="2000" smtClean="0">
              <a:latin typeface="Calibri" pitchFamily="34" charset="0"/>
            </a:endParaRPr>
          </a:p>
          <a:p>
            <a:r>
              <a:rPr lang="en-AU" sz="2000" smtClean="0">
                <a:latin typeface="Calibri" pitchFamily="34" charset="0"/>
              </a:rPr>
              <a:t>CSPO commitments from the six major industry stakeholders in-line with WWF, RSPO and Zoos Victoria recommendations</a:t>
            </a:r>
            <a:endParaRPr lang="en-US" sz="2000" smtClean="0">
              <a:latin typeface="Calibri" pitchFamily="34" charset="0"/>
            </a:endParaRPr>
          </a:p>
          <a:p>
            <a:r>
              <a:rPr lang="en-AU" sz="2000" smtClean="0">
                <a:latin typeface="Calibri" pitchFamily="34" charset="0"/>
              </a:rPr>
              <a:t>Legislation to be tabled for mandatory labelling of palm oil that would include WWF’s asks and recommend use of certified sustainable palm oil</a:t>
            </a:r>
            <a:endParaRPr lang="en-US" sz="2000" smtClean="0">
              <a:latin typeface="Calibri" pitchFamily="34" charset="0"/>
            </a:endParaRPr>
          </a:p>
          <a:p>
            <a:r>
              <a:rPr lang="en-AU" sz="2000" smtClean="0">
                <a:latin typeface="Calibri" pitchFamily="34" charset="0"/>
              </a:rPr>
              <a:t>Increased consumer awareness of the issues of unsustainable palm oil – note that this indicator is not in itself an indicator of success of the campaign but more a progress indicator.  As consumer awareness helps to create pressure on government and increase market demand.  This indicator is highly resource intensive to monitor and was only monitored by WWF through anecdotal evidence.</a:t>
            </a:r>
            <a:endParaRPr lang="en-US" sz="2000" smtClean="0">
              <a:latin typeface="Calibri" pitchFamily="34" charset="0"/>
            </a:endParaRPr>
          </a:p>
        </p:txBody>
      </p:sp>
      <p:pic>
        <p:nvPicPr>
          <p:cNvPr id="6" name="WWF Showcase Draft-1.ppt757.wav">
            <a:hlinkClick r:id="" action="ppaction://media"/>
          </p:cNvPr>
          <p:cNvPicPr>
            <a:picLocks noRot="1" noChangeAspect="1"/>
          </p:cNvPicPr>
          <p:nvPr>
            <a:wavAudioFile r:embed="rId1" name="WWF Showcase Draft-1.ppt757.wav"/>
          </p:nvPr>
        </p:nvPicPr>
        <p:blipFill>
          <a:blip r:embed="rId3" cstate="print"/>
          <a:stretch>
            <a:fillRect/>
          </a:stretch>
        </p:blipFill>
        <p:spPr>
          <a:xfrm>
            <a:off x="8460432" y="6309320"/>
            <a:ext cx="304800" cy="304800"/>
          </a:xfrm>
          <a:prstGeom prst="rect">
            <a:avLst/>
          </a:prstGeom>
        </p:spPr>
      </p:pic>
    </p:spTree>
  </p:cSld>
  <p:clrMapOvr>
    <a:masterClrMapping/>
  </p:clrMapOvr>
  <p:transition advTm="7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6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Progress Indicators</a:t>
            </a:r>
          </a:p>
        </p:txBody>
      </p:sp>
      <p:sp>
        <p:nvSpPr>
          <p:cNvPr id="16387" name="Rectangle 3"/>
          <p:cNvSpPr>
            <a:spLocks noGrp="1" noChangeArrowheads="1"/>
          </p:cNvSpPr>
          <p:nvPr>
            <p:ph type="body" idx="1"/>
          </p:nvPr>
        </p:nvSpPr>
        <p:spPr>
          <a:xfrm>
            <a:off x="179388" y="1447800"/>
            <a:ext cx="8713787" cy="5005388"/>
          </a:xfrm>
        </p:spPr>
        <p:txBody>
          <a:bodyPr/>
          <a:lstStyle/>
          <a:p>
            <a:pPr>
              <a:buFont typeface="Wingdings" pitchFamily="2" charset="2"/>
              <a:buNone/>
            </a:pPr>
            <a:endParaRPr lang="en-US" sz="1800" smtClean="0"/>
          </a:p>
          <a:p>
            <a:r>
              <a:rPr lang="en-AU" sz="1800" smtClean="0">
                <a:latin typeface="Calibri" pitchFamily="34" charset="0"/>
              </a:rPr>
              <a:t>Meetings with WWF specifically on palm oil initiated by target stakeholders </a:t>
            </a:r>
            <a:endParaRPr lang="en-US" sz="1800" smtClean="0">
              <a:latin typeface="Calibri" pitchFamily="34" charset="0"/>
            </a:endParaRPr>
          </a:p>
          <a:p>
            <a:r>
              <a:rPr lang="en-AU" sz="1800" smtClean="0">
                <a:latin typeface="Calibri" pitchFamily="34" charset="0"/>
              </a:rPr>
              <a:t>Targeted and none targeted industry stakeholders seeking advice on the palm oil issue, in particular WWF’s perspective and solutions i.e. invitations to speak at sustainability committees and industry lead palm oil forums</a:t>
            </a:r>
            <a:endParaRPr lang="en-US" sz="1800" smtClean="0">
              <a:latin typeface="Calibri" pitchFamily="34" charset="0"/>
            </a:endParaRPr>
          </a:p>
          <a:p>
            <a:r>
              <a:rPr lang="en-AU" sz="1800" smtClean="0">
                <a:latin typeface="Calibri" pitchFamily="34" charset="0"/>
              </a:rPr>
              <a:t>Minister or senator advisors approaching WWF for advice on palm oil i.e. telephone calls, requests for briefings</a:t>
            </a:r>
            <a:endParaRPr lang="en-US" sz="1800" smtClean="0">
              <a:latin typeface="Calibri" pitchFamily="34" charset="0"/>
            </a:endParaRPr>
          </a:p>
          <a:p>
            <a:r>
              <a:rPr lang="en-AU" sz="1800" smtClean="0">
                <a:latin typeface="Calibri" pitchFamily="34" charset="0"/>
              </a:rPr>
              <a:t>Information on palm oil and WWF’s view available for supporters and the public i.e. palm oil page on WWF-Australia website, WWF’s view covered in the media</a:t>
            </a:r>
            <a:endParaRPr lang="en-US" sz="1800" smtClean="0">
              <a:latin typeface="Calibri" pitchFamily="34" charset="0"/>
            </a:endParaRPr>
          </a:p>
          <a:p>
            <a:r>
              <a:rPr lang="en-AU" sz="1800" smtClean="0">
                <a:latin typeface="Calibri" pitchFamily="34" charset="0"/>
              </a:rPr>
              <a:t>WWF-Australia use palm oil as a basis for supporter appeals, including major donor appeals</a:t>
            </a:r>
            <a:endParaRPr lang="en-US" sz="1800" smtClean="0">
              <a:latin typeface="Calibri" pitchFamily="34" charset="0"/>
            </a:endParaRPr>
          </a:p>
          <a:p>
            <a:r>
              <a:rPr lang="en-AU" sz="1800" smtClean="0">
                <a:latin typeface="Calibri" pitchFamily="34" charset="0"/>
              </a:rPr>
              <a:t>Industry stakeholders applying to be members of RSPO</a:t>
            </a:r>
            <a:endParaRPr lang="en-US" sz="1800" smtClean="0">
              <a:latin typeface="Calibri" pitchFamily="34" charset="0"/>
            </a:endParaRPr>
          </a:p>
          <a:p>
            <a:pPr>
              <a:lnSpc>
                <a:spcPct val="60000"/>
              </a:lnSpc>
            </a:pPr>
            <a:r>
              <a:rPr lang="en-AU" sz="1800" smtClean="0">
                <a:latin typeface="Calibri" pitchFamily="34" charset="0"/>
              </a:rPr>
              <a:t>Number of hits on the WWF-Australia website pages related to palm oil</a:t>
            </a:r>
            <a:r>
              <a:rPr lang="en-US" sz="1800" smtClean="0"/>
              <a:t> </a:t>
            </a:r>
          </a:p>
          <a:p>
            <a:pPr>
              <a:lnSpc>
                <a:spcPct val="60000"/>
              </a:lnSpc>
            </a:pPr>
            <a:endParaRPr lang="en-US" sz="1800" smtClean="0"/>
          </a:p>
        </p:txBody>
      </p:sp>
      <p:pic>
        <p:nvPicPr>
          <p:cNvPr id="6" name="WWF Showcase Draft-1.ppt758.wav">
            <a:hlinkClick r:id="" action="ppaction://media"/>
          </p:cNvPr>
          <p:cNvPicPr>
            <a:picLocks noRot="1" noChangeAspect="1"/>
          </p:cNvPicPr>
          <p:nvPr>
            <a:wavAudioFile r:embed="rId1" name="WWF Showcase Draft-1.ppt758.wav"/>
          </p:nvPr>
        </p:nvPicPr>
        <p:blipFill>
          <a:blip r:embed="rId4" cstate="print"/>
          <a:stretch>
            <a:fillRect/>
          </a:stretch>
        </p:blipFill>
        <p:spPr>
          <a:xfrm>
            <a:off x="8388424" y="6165304"/>
            <a:ext cx="304800" cy="304800"/>
          </a:xfrm>
          <a:prstGeom prst="rect">
            <a:avLst/>
          </a:prstGeom>
        </p:spPr>
      </p:pic>
    </p:spTree>
  </p:cSld>
  <p:clrMapOvr>
    <a:masterClrMapping/>
  </p:clrMapOvr>
  <p:transition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z="2800" smtClean="0"/>
              <a:t>Analyse and Adapt</a:t>
            </a:r>
            <a:br>
              <a:rPr lang="en-US" sz="2800" smtClean="0"/>
            </a:br>
            <a:r>
              <a:rPr lang="en-US" sz="2800" smtClean="0"/>
              <a:t>Step 4 before Step 3</a:t>
            </a:r>
          </a:p>
        </p:txBody>
      </p:sp>
      <p:sp>
        <p:nvSpPr>
          <p:cNvPr id="17411" name="Rectangle 3"/>
          <p:cNvSpPr>
            <a:spLocks noGrp="1" noChangeArrowheads="1"/>
          </p:cNvSpPr>
          <p:nvPr>
            <p:ph type="body" idx="1"/>
          </p:nvPr>
        </p:nvSpPr>
        <p:spPr/>
        <p:txBody>
          <a:bodyPr/>
          <a:lstStyle/>
          <a:p>
            <a:pPr marL="533400" indent="-533400">
              <a:buFont typeface="Wingdings" pitchFamily="2" charset="2"/>
              <a:buAutoNum type="arabicPeriod"/>
            </a:pPr>
            <a:r>
              <a:rPr lang="en-AU" sz="1600" b="1" i="1" smtClean="0">
                <a:solidFill>
                  <a:srgbClr val="000000"/>
                </a:solidFill>
                <a:latin typeface="Calibri" pitchFamily="34" charset="0"/>
                <a:ea typeface="Times New Roman" pitchFamily="18" charset="0"/>
                <a:cs typeface="Arial" charset="0"/>
              </a:rPr>
              <a:t>A palm oil tracking report</a:t>
            </a:r>
            <a:r>
              <a:rPr lang="en-AU" sz="1600" smtClean="0">
                <a:solidFill>
                  <a:srgbClr val="000000"/>
                </a:solidFill>
                <a:latin typeface="Calibri" pitchFamily="34" charset="0"/>
                <a:ea typeface="Times New Roman" pitchFamily="18" charset="0"/>
                <a:cs typeface="Arial" charset="0"/>
              </a:rPr>
              <a:t> </a:t>
            </a:r>
            <a:r>
              <a:rPr lang="en-AU" sz="1600" smtClean="0">
                <a:solidFill>
                  <a:srgbClr val="000000"/>
                </a:solidFill>
                <a:ea typeface="Times New Roman" pitchFamily="18" charset="0"/>
                <a:cs typeface="Arial" charset="0"/>
              </a:rPr>
              <a:t>–</a:t>
            </a:r>
            <a:r>
              <a:rPr lang="en-AU" sz="1600" smtClean="0">
                <a:solidFill>
                  <a:srgbClr val="000000"/>
                </a:solidFill>
                <a:latin typeface="Calibri" pitchFamily="34" charset="0"/>
                <a:ea typeface="Times New Roman" pitchFamily="18" charset="0"/>
                <a:cs typeface="Arial" charset="0"/>
              </a:rPr>
              <a:t> a shipment of palm oil would be tracked from an unsustainable palm oil plantation and an RSPO plantation through to end-user, describing the significant differences in each supply chain</a:t>
            </a:r>
            <a:endParaRPr lang="en-US" sz="1600" smtClean="0">
              <a:solidFill>
                <a:srgbClr val="000000"/>
              </a:solidFill>
              <a:ea typeface="Times New Roman" pitchFamily="18" charset="0"/>
              <a:cs typeface="Arial" charset="0"/>
            </a:endParaRPr>
          </a:p>
          <a:p>
            <a:pPr marL="533400" indent="-533400">
              <a:buFont typeface="Wingdings" pitchFamily="2" charset="2"/>
              <a:buAutoNum type="arabicPeriod"/>
            </a:pPr>
            <a:r>
              <a:rPr lang="en-AU" sz="1600" b="1" i="1" smtClean="0">
                <a:solidFill>
                  <a:srgbClr val="000000"/>
                </a:solidFill>
                <a:latin typeface="Calibri" pitchFamily="34" charset="0"/>
                <a:ea typeface="Times New Roman" pitchFamily="18" charset="0"/>
                <a:cs typeface="Arial" charset="0"/>
              </a:rPr>
              <a:t>An Australian and New Zealand palm oil scorecard</a:t>
            </a:r>
            <a:r>
              <a:rPr lang="en-AU" sz="1600" smtClean="0">
                <a:solidFill>
                  <a:srgbClr val="000000"/>
                </a:solidFill>
                <a:latin typeface="Calibri" pitchFamily="34" charset="0"/>
                <a:ea typeface="Times New Roman" pitchFamily="18" charset="0"/>
                <a:cs typeface="Arial" charset="0"/>
              </a:rPr>
              <a:t> </a:t>
            </a:r>
            <a:r>
              <a:rPr lang="en-AU" sz="1600" b="1" i="1" smtClean="0">
                <a:solidFill>
                  <a:srgbClr val="000000"/>
                </a:solidFill>
                <a:latin typeface="Calibri" pitchFamily="34" charset="0"/>
                <a:ea typeface="Times New Roman" pitchFamily="18" charset="0"/>
                <a:cs typeface="Arial" charset="0"/>
              </a:rPr>
              <a:t>report </a:t>
            </a:r>
            <a:r>
              <a:rPr lang="en-AU" sz="1600" smtClean="0">
                <a:solidFill>
                  <a:srgbClr val="000000"/>
                </a:solidFill>
                <a:latin typeface="Calibri" pitchFamily="34" charset="0"/>
                <a:ea typeface="Times New Roman" pitchFamily="18" charset="0"/>
                <a:cs typeface="Arial" charset="0"/>
              </a:rPr>
              <a:t>-  would include only companies headquartered in New Zealand and Australia and would encompass all Palm Oil Products including Palm Kernel Oil for feedstock (Australia and New Zealand are ranked in the top three importers of PKE for cattle)</a:t>
            </a:r>
            <a:endParaRPr lang="en-US" sz="1600" smtClean="0">
              <a:solidFill>
                <a:srgbClr val="000000"/>
              </a:solidFill>
              <a:ea typeface="Times New Roman" pitchFamily="18" charset="0"/>
              <a:cs typeface="Arial" charset="0"/>
            </a:endParaRPr>
          </a:p>
          <a:p>
            <a:pPr marL="533400" indent="-533400">
              <a:buFont typeface="Wingdings" pitchFamily="2" charset="2"/>
              <a:buAutoNum type="arabicPeriod"/>
            </a:pPr>
            <a:r>
              <a:rPr lang="en-AU" sz="1600" b="1" i="1" smtClean="0">
                <a:solidFill>
                  <a:srgbClr val="000000"/>
                </a:solidFill>
                <a:latin typeface="Calibri" pitchFamily="34" charset="0"/>
                <a:ea typeface="Times New Roman" pitchFamily="18" charset="0"/>
                <a:cs typeface="Arial" charset="0"/>
              </a:rPr>
              <a:t>An Australian palm oil buyers scorecard report</a:t>
            </a:r>
            <a:r>
              <a:rPr lang="en-AU" sz="1600" smtClean="0">
                <a:solidFill>
                  <a:srgbClr val="000000"/>
                </a:solidFill>
                <a:latin typeface="Calibri" pitchFamily="34" charset="0"/>
                <a:ea typeface="Times New Roman" pitchFamily="18" charset="0"/>
                <a:cs typeface="Arial" charset="0"/>
              </a:rPr>
              <a:t> - would score Australia</a:t>
            </a:r>
            <a:r>
              <a:rPr lang="en-AU" sz="1600" smtClean="0">
                <a:solidFill>
                  <a:srgbClr val="000000"/>
                </a:solidFill>
                <a:ea typeface="Times New Roman" pitchFamily="18" charset="0"/>
                <a:cs typeface="Arial" charset="0"/>
              </a:rPr>
              <a:t>’</a:t>
            </a:r>
            <a:r>
              <a:rPr lang="en-AU" sz="1600" smtClean="0">
                <a:solidFill>
                  <a:srgbClr val="000000"/>
                </a:solidFill>
                <a:latin typeface="Calibri" pitchFamily="34" charset="0"/>
                <a:ea typeface="Times New Roman" pitchFamily="18" charset="0"/>
                <a:cs typeface="Arial" charset="0"/>
              </a:rPr>
              <a:t>s three targeted companies along side three companies from the European scorecard that have operations in Australia, to be used for comparison and to focus closer on these multinational companies specific Australian market policies.</a:t>
            </a:r>
          </a:p>
          <a:p>
            <a:pPr marL="533400" indent="-533400">
              <a:buFont typeface="Wingdings" pitchFamily="2" charset="2"/>
              <a:buNone/>
            </a:pPr>
            <a:r>
              <a:rPr lang="en-AU" sz="1600" b="1" smtClean="0">
                <a:solidFill>
                  <a:srgbClr val="000000"/>
                </a:solidFill>
                <a:latin typeface="Calibri" pitchFamily="34" charset="0"/>
                <a:ea typeface="Times New Roman" pitchFamily="18" charset="0"/>
                <a:cs typeface="Arial" charset="0"/>
              </a:rPr>
              <a:t>The result of the analysis</a:t>
            </a:r>
            <a:endParaRPr lang="en-AU" sz="1600" smtClean="0">
              <a:solidFill>
                <a:srgbClr val="000000"/>
              </a:solidFill>
              <a:latin typeface="Calibri" pitchFamily="34" charset="0"/>
              <a:ea typeface="Times New Roman" pitchFamily="18" charset="0"/>
              <a:cs typeface="Arial" charset="0"/>
            </a:endParaRPr>
          </a:p>
          <a:p>
            <a:pPr marL="533400" indent="-533400">
              <a:buFont typeface="Wingdings" pitchFamily="2" charset="2"/>
              <a:buNone/>
            </a:pPr>
            <a:r>
              <a:rPr lang="en-AU" sz="1600" smtClean="0">
                <a:solidFill>
                  <a:srgbClr val="000000"/>
                </a:solidFill>
                <a:latin typeface="Calibri" pitchFamily="34" charset="0"/>
                <a:ea typeface="Times New Roman" pitchFamily="18" charset="0"/>
                <a:cs typeface="Arial" charset="0"/>
              </a:rPr>
              <a:t>	After reassessing the original business engagement results chain and testing our assumptions, the core team determined that the report was an essential activity to the objectives of the campaign strategy.  Whilst the direction of the report had altered the reasons for this strategy and the outcomes to be gained from it had not therefore we did not adapt the overall strategy.</a:t>
            </a:r>
            <a:endParaRPr lang="en-US" sz="1600" smtClean="0">
              <a:solidFill>
                <a:srgbClr val="000000"/>
              </a:solidFill>
              <a:ea typeface="Times New Roman" pitchFamily="18" charset="0"/>
              <a:cs typeface="Arial" charset="0"/>
            </a:endParaRPr>
          </a:p>
          <a:p>
            <a:pPr marL="533400" indent="-533400">
              <a:lnSpc>
                <a:spcPct val="60000"/>
              </a:lnSpc>
            </a:pPr>
            <a:endParaRPr lang="en-US" sz="1600" smtClean="0">
              <a:ea typeface="Times New Roman" pitchFamily="18" charset="0"/>
              <a:cs typeface="Arial" charset="0"/>
            </a:endParaRPr>
          </a:p>
        </p:txBody>
      </p:sp>
      <p:pic>
        <p:nvPicPr>
          <p:cNvPr id="6" name="WWF Showcase Draft-1.ppt759.wav">
            <a:hlinkClick r:id="" action="ppaction://media"/>
          </p:cNvPr>
          <p:cNvPicPr>
            <a:picLocks noRot="1" noChangeAspect="1"/>
          </p:cNvPicPr>
          <p:nvPr>
            <a:wavAudioFile r:embed="rId1" name="WWF Showcase Draft-1.ppt759.wav"/>
          </p:nvPr>
        </p:nvPicPr>
        <p:blipFill>
          <a:blip r:embed="rId4" cstate="print"/>
          <a:stretch>
            <a:fillRect/>
          </a:stretch>
        </p:blipFill>
        <p:spPr>
          <a:xfrm>
            <a:off x="8460432" y="6237312"/>
            <a:ext cx="304800" cy="304800"/>
          </a:xfrm>
          <a:prstGeom prst="rect">
            <a:avLst/>
          </a:prstGeom>
        </p:spPr>
      </p:pic>
    </p:spTree>
  </p:cSld>
  <p:clrMapOvr>
    <a:masterClrMapping/>
  </p:clrMapOvr>
  <p:transition advTm="7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p:cNvSpPr>
          <p:nvPr/>
        </p:nvSpPr>
        <p:spPr bwMode="auto">
          <a:xfrm>
            <a:off x="1200150" y="22225"/>
            <a:ext cx="6724650" cy="1062038"/>
          </a:xfrm>
          <a:prstGeom prst="rect">
            <a:avLst/>
          </a:prstGeom>
          <a:noFill/>
          <a:ln w="9525">
            <a:noFill/>
            <a:miter lim="800000"/>
            <a:headEnd/>
            <a:tailEnd/>
          </a:ln>
        </p:spPr>
        <p:txBody>
          <a:bodyPr anchor="ctr"/>
          <a:lstStyle/>
          <a:p>
            <a:pPr algn="ctr" eaLnBrk="0" hangingPunct="0"/>
            <a:r>
              <a:rPr lang="en-US" sz="3200" b="1">
                <a:solidFill>
                  <a:schemeClr val="bg1"/>
                </a:solidFill>
                <a:latin typeface="Arial" charset="0"/>
              </a:rPr>
              <a:t>Implementation – The Scorecard</a:t>
            </a:r>
          </a:p>
        </p:txBody>
      </p:sp>
      <p:sp>
        <p:nvSpPr>
          <p:cNvPr id="18435" name="Rectangle 1037"/>
          <p:cNvSpPr>
            <a:spLocks noChangeArrowheads="1"/>
          </p:cNvSpPr>
          <p:nvPr/>
        </p:nvSpPr>
        <p:spPr bwMode="auto">
          <a:xfrm>
            <a:off x="762000" y="1447800"/>
            <a:ext cx="5897563" cy="4645025"/>
          </a:xfrm>
          <a:prstGeom prst="rect">
            <a:avLst/>
          </a:prstGeom>
          <a:noFill/>
          <a:ln w="9525">
            <a:noFill/>
            <a:miter lim="800000"/>
            <a:headEnd/>
            <a:tailEnd/>
          </a:ln>
        </p:spPr>
        <p:txBody>
          <a:bodyPr/>
          <a:lstStyle/>
          <a:p>
            <a:pPr marL="533400" indent="-533400" eaLnBrk="0" hangingPunct="0">
              <a:lnSpc>
                <a:spcPct val="80000"/>
              </a:lnSpc>
              <a:spcBef>
                <a:spcPct val="40000"/>
              </a:spcBef>
              <a:spcAft>
                <a:spcPct val="40000"/>
              </a:spcAft>
              <a:buClr>
                <a:srgbClr val="003893"/>
              </a:buClr>
              <a:buSzPct val="65000"/>
              <a:buFont typeface="Symbol" pitchFamily="18" charset="2"/>
              <a:buNone/>
            </a:pPr>
            <a:r>
              <a:rPr lang="en-AU" b="1" dirty="0">
                <a:solidFill>
                  <a:srgbClr val="000000"/>
                </a:solidFill>
                <a:latin typeface="Calibri" pitchFamily="34" charset="0"/>
                <a:ea typeface="Times New Roman" pitchFamily="18" charset="0"/>
                <a:cs typeface="Arial" charset="0"/>
              </a:rPr>
              <a:t>A major component of the business engagement strategy of the palm oil campaign was the research and release of the WWF Palm Oil Buyer</a:t>
            </a:r>
            <a:r>
              <a:rPr lang="en-AU" b="1" dirty="0">
                <a:solidFill>
                  <a:srgbClr val="000000"/>
                </a:solidFill>
                <a:latin typeface="Arial" charset="0"/>
                <a:ea typeface="Times New Roman" pitchFamily="18" charset="0"/>
                <a:cs typeface="Arial" charset="0"/>
              </a:rPr>
              <a:t>’</a:t>
            </a:r>
            <a:r>
              <a:rPr lang="en-AU" b="1" dirty="0">
                <a:solidFill>
                  <a:srgbClr val="000000"/>
                </a:solidFill>
                <a:latin typeface="Calibri" pitchFamily="34" charset="0"/>
                <a:ea typeface="Times New Roman" pitchFamily="18" charset="0"/>
                <a:cs typeface="Arial" charset="0"/>
              </a:rPr>
              <a:t>s Scorecard Australia 2010.  The scorecard brought together each stakeholder group</a:t>
            </a:r>
          </a:p>
          <a:p>
            <a:pPr marL="533400" indent="-533400" algn="just" eaLnBrk="0" hangingPunct="0">
              <a:lnSpc>
                <a:spcPct val="80000"/>
              </a:lnSpc>
              <a:spcBef>
                <a:spcPct val="40000"/>
              </a:spcBef>
              <a:spcAft>
                <a:spcPct val="40000"/>
              </a:spcAft>
              <a:buClr>
                <a:srgbClr val="003893"/>
              </a:buClr>
              <a:buSzPct val="65000"/>
              <a:buFont typeface="Symbol" pitchFamily="18" charset="2"/>
              <a:buNone/>
            </a:pPr>
            <a:r>
              <a:rPr lang="en-US" b="1" dirty="0">
                <a:solidFill>
                  <a:srgbClr val="000000"/>
                </a:solidFill>
                <a:latin typeface="Calibri" pitchFamily="34" charset="0"/>
                <a:ea typeface="Times New Roman" pitchFamily="18" charset="0"/>
                <a:cs typeface="Arial" charset="0"/>
              </a:rPr>
              <a:t>The objective of the scorecard is to encourage the three Australian companies to take action on the issue of unsustainable palm oil and to publicly commit to moving to 100% Certified Sustainable Palm Oil (CSPO) before 2015.</a:t>
            </a:r>
            <a:endParaRPr lang="en-AU" b="1" dirty="0">
              <a:solidFill>
                <a:srgbClr val="000000"/>
              </a:solidFill>
              <a:latin typeface="Calibri" pitchFamily="34" charset="0"/>
              <a:ea typeface="Times New Roman" pitchFamily="18" charset="0"/>
              <a:cs typeface="Arial" charset="0"/>
            </a:endParaRPr>
          </a:p>
          <a:p>
            <a:pPr marL="533400" indent="-533400" eaLnBrk="0" hangingPunct="0">
              <a:lnSpc>
                <a:spcPct val="80000"/>
              </a:lnSpc>
              <a:spcBef>
                <a:spcPct val="40000"/>
              </a:spcBef>
              <a:spcAft>
                <a:spcPct val="40000"/>
              </a:spcAft>
              <a:buClr>
                <a:srgbClr val="003893"/>
              </a:buClr>
              <a:buSzPct val="65000"/>
              <a:buFont typeface="Symbol" pitchFamily="18" charset="2"/>
              <a:buChar char=""/>
            </a:pPr>
            <a:r>
              <a:rPr lang="en-AU" b="1" dirty="0">
                <a:solidFill>
                  <a:srgbClr val="000000"/>
                </a:solidFill>
                <a:latin typeface="Calibri" pitchFamily="34" charset="0"/>
                <a:ea typeface="Times New Roman" pitchFamily="18" charset="0"/>
                <a:cs typeface="Arial" charset="0"/>
              </a:rPr>
              <a:t>NGOs </a:t>
            </a:r>
            <a:r>
              <a:rPr lang="en-AU" dirty="0">
                <a:solidFill>
                  <a:srgbClr val="000000"/>
                </a:solidFill>
                <a:latin typeface="Calibri" pitchFamily="34" charset="0"/>
                <a:ea typeface="Times New Roman" pitchFamily="18" charset="0"/>
                <a:cs typeface="Arial" charset="0"/>
              </a:rPr>
              <a:t>- Zoos Victoria provided consumer research used in the scorecard</a:t>
            </a:r>
            <a:endParaRPr lang="en-US" dirty="0">
              <a:solidFill>
                <a:srgbClr val="000000"/>
              </a:solidFill>
              <a:latin typeface="Arial" charset="0"/>
              <a:ea typeface="Times New Roman" pitchFamily="18" charset="0"/>
              <a:cs typeface="Arial" charset="0"/>
            </a:endParaRPr>
          </a:p>
          <a:p>
            <a:pPr marL="533400" indent="-533400" eaLnBrk="0" hangingPunct="0">
              <a:lnSpc>
                <a:spcPct val="80000"/>
              </a:lnSpc>
              <a:spcBef>
                <a:spcPct val="40000"/>
              </a:spcBef>
              <a:spcAft>
                <a:spcPct val="40000"/>
              </a:spcAft>
              <a:buClr>
                <a:srgbClr val="003893"/>
              </a:buClr>
              <a:buSzPct val="65000"/>
              <a:buFont typeface="Symbol" pitchFamily="18" charset="2"/>
              <a:buChar char=""/>
            </a:pPr>
            <a:r>
              <a:rPr lang="en-AU" b="1" dirty="0">
                <a:solidFill>
                  <a:srgbClr val="000000"/>
                </a:solidFill>
                <a:latin typeface="Calibri" pitchFamily="34" charset="0"/>
                <a:ea typeface="Times New Roman" pitchFamily="18" charset="0"/>
                <a:cs typeface="Arial" charset="0"/>
              </a:rPr>
              <a:t>Industry</a:t>
            </a:r>
            <a:r>
              <a:rPr lang="en-AU" dirty="0">
                <a:solidFill>
                  <a:srgbClr val="000000"/>
                </a:solidFill>
                <a:latin typeface="Calibri" pitchFamily="34" charset="0"/>
                <a:ea typeface="Times New Roman" pitchFamily="18" charset="0"/>
                <a:cs typeface="Arial" charset="0"/>
              </a:rPr>
              <a:t> </a:t>
            </a:r>
            <a:r>
              <a:rPr lang="en-AU" dirty="0">
                <a:solidFill>
                  <a:srgbClr val="000000"/>
                </a:solidFill>
                <a:latin typeface="Arial" charset="0"/>
                <a:ea typeface="Times New Roman" pitchFamily="18" charset="0"/>
                <a:cs typeface="Arial" charset="0"/>
              </a:rPr>
              <a:t>–</a:t>
            </a:r>
            <a:r>
              <a:rPr lang="en-AU" dirty="0">
                <a:solidFill>
                  <a:srgbClr val="000000"/>
                </a:solidFill>
                <a:latin typeface="Calibri" pitchFamily="34" charset="0"/>
                <a:ea typeface="Times New Roman" pitchFamily="18" charset="0"/>
                <a:cs typeface="Arial" charset="0"/>
              </a:rPr>
              <a:t> All six industry stakeholders were involved through constant communication from WWF to them</a:t>
            </a:r>
            <a:endParaRPr lang="en-US" dirty="0">
              <a:solidFill>
                <a:srgbClr val="000000"/>
              </a:solidFill>
              <a:latin typeface="Arial" charset="0"/>
              <a:ea typeface="Times New Roman" pitchFamily="18" charset="0"/>
              <a:cs typeface="Arial" charset="0"/>
            </a:endParaRPr>
          </a:p>
          <a:p>
            <a:pPr marL="533400" indent="-533400" eaLnBrk="0" hangingPunct="0">
              <a:lnSpc>
                <a:spcPct val="80000"/>
              </a:lnSpc>
              <a:spcBef>
                <a:spcPct val="40000"/>
              </a:spcBef>
              <a:spcAft>
                <a:spcPct val="40000"/>
              </a:spcAft>
              <a:buClr>
                <a:srgbClr val="003893"/>
              </a:buClr>
              <a:buSzPct val="65000"/>
              <a:buFont typeface="Symbol" pitchFamily="18" charset="2"/>
              <a:buChar char=""/>
            </a:pPr>
            <a:r>
              <a:rPr lang="en-AU" b="1" dirty="0">
                <a:solidFill>
                  <a:srgbClr val="000000"/>
                </a:solidFill>
                <a:latin typeface="Calibri" pitchFamily="34" charset="0"/>
                <a:ea typeface="Times New Roman" pitchFamily="18" charset="0"/>
                <a:cs typeface="Arial" charset="0"/>
              </a:rPr>
              <a:t>Government </a:t>
            </a:r>
            <a:r>
              <a:rPr lang="en-AU" dirty="0">
                <a:solidFill>
                  <a:srgbClr val="000000"/>
                </a:solidFill>
                <a:latin typeface="Arial" charset="0"/>
                <a:ea typeface="Times New Roman" pitchFamily="18" charset="0"/>
                <a:cs typeface="Arial" charset="0"/>
              </a:rPr>
              <a:t>–</a:t>
            </a:r>
            <a:r>
              <a:rPr lang="en-AU" dirty="0">
                <a:solidFill>
                  <a:srgbClr val="000000"/>
                </a:solidFill>
                <a:latin typeface="Calibri" pitchFamily="34" charset="0"/>
                <a:ea typeface="Times New Roman" pitchFamily="18" charset="0"/>
                <a:cs typeface="Arial" charset="0"/>
              </a:rPr>
              <a:t> the Truth in Labelling Bill </a:t>
            </a:r>
            <a:r>
              <a:rPr lang="en-AU" dirty="0">
                <a:solidFill>
                  <a:srgbClr val="000000"/>
                </a:solidFill>
                <a:latin typeface="Arial" charset="0"/>
                <a:ea typeface="Times New Roman" pitchFamily="18" charset="0"/>
                <a:cs typeface="Arial" charset="0"/>
              </a:rPr>
              <a:t>–</a:t>
            </a:r>
            <a:r>
              <a:rPr lang="en-AU" dirty="0">
                <a:solidFill>
                  <a:srgbClr val="000000"/>
                </a:solidFill>
                <a:latin typeface="Calibri" pitchFamily="34" charset="0"/>
                <a:ea typeface="Times New Roman" pitchFamily="18" charset="0"/>
                <a:cs typeface="Arial" charset="0"/>
              </a:rPr>
              <a:t> Palm Oil Bill 2009 was referenced in the scorecard</a:t>
            </a:r>
            <a:endParaRPr lang="en-US" dirty="0">
              <a:solidFill>
                <a:srgbClr val="000000"/>
              </a:solidFill>
              <a:latin typeface="Arial" charset="0"/>
              <a:ea typeface="Times New Roman" pitchFamily="18" charset="0"/>
              <a:cs typeface="Arial" charset="0"/>
            </a:endParaRPr>
          </a:p>
          <a:p>
            <a:pPr marL="533400" indent="-533400" eaLnBrk="0" hangingPunct="0">
              <a:lnSpc>
                <a:spcPct val="80000"/>
              </a:lnSpc>
              <a:spcBef>
                <a:spcPct val="40000"/>
              </a:spcBef>
              <a:spcAft>
                <a:spcPct val="40000"/>
              </a:spcAft>
              <a:buClr>
                <a:srgbClr val="003893"/>
              </a:buClr>
              <a:buSzPct val="65000"/>
              <a:buFont typeface="Symbol" pitchFamily="18" charset="2"/>
              <a:buChar char=""/>
            </a:pPr>
            <a:r>
              <a:rPr lang="en-AU" b="1" dirty="0">
                <a:solidFill>
                  <a:srgbClr val="000000"/>
                </a:solidFill>
                <a:latin typeface="Calibri" pitchFamily="34" charset="0"/>
                <a:ea typeface="Times New Roman" pitchFamily="18" charset="0"/>
                <a:cs typeface="Arial" charset="0"/>
              </a:rPr>
              <a:t>WWF Network</a:t>
            </a:r>
            <a:r>
              <a:rPr lang="en-AU" dirty="0">
                <a:solidFill>
                  <a:srgbClr val="000000"/>
                </a:solidFill>
                <a:latin typeface="Calibri" pitchFamily="34" charset="0"/>
                <a:ea typeface="Times New Roman" pitchFamily="18" charset="0"/>
                <a:cs typeface="Arial" charset="0"/>
              </a:rPr>
              <a:t> </a:t>
            </a:r>
            <a:r>
              <a:rPr lang="en-AU" dirty="0">
                <a:solidFill>
                  <a:srgbClr val="000000"/>
                </a:solidFill>
                <a:latin typeface="Arial" charset="0"/>
                <a:ea typeface="Times New Roman" pitchFamily="18" charset="0"/>
                <a:cs typeface="Arial" charset="0"/>
              </a:rPr>
              <a:t>–</a:t>
            </a:r>
            <a:r>
              <a:rPr lang="en-AU" dirty="0">
                <a:solidFill>
                  <a:srgbClr val="000000"/>
                </a:solidFill>
                <a:latin typeface="Calibri" pitchFamily="34" charset="0"/>
                <a:ea typeface="Times New Roman" pitchFamily="18" charset="0"/>
                <a:cs typeface="Arial" charset="0"/>
              </a:rPr>
              <a:t> were heavily involved in information sharing, advice and peer review</a:t>
            </a:r>
            <a:endParaRPr lang="en-US" dirty="0">
              <a:solidFill>
                <a:srgbClr val="000000"/>
              </a:solidFill>
              <a:latin typeface="Calibri" pitchFamily="34" charset="0"/>
              <a:ea typeface="Times New Roman" pitchFamily="18" charset="0"/>
              <a:cs typeface="Arial" charset="0"/>
            </a:endParaRPr>
          </a:p>
        </p:txBody>
      </p:sp>
      <p:pic>
        <p:nvPicPr>
          <p:cNvPr id="18436" name="Picture 1038"/>
          <p:cNvPicPr>
            <a:picLocks noChangeAspect="1" noChangeArrowheads="1"/>
          </p:cNvPicPr>
          <p:nvPr/>
        </p:nvPicPr>
        <p:blipFill>
          <a:blip r:embed="rId4" cstate="print"/>
          <a:srcRect/>
          <a:stretch>
            <a:fillRect/>
          </a:stretch>
        </p:blipFill>
        <p:spPr bwMode="auto">
          <a:xfrm>
            <a:off x="6948488" y="1700213"/>
            <a:ext cx="1844675" cy="2376487"/>
          </a:xfrm>
          <a:prstGeom prst="rect">
            <a:avLst/>
          </a:prstGeom>
          <a:noFill/>
          <a:ln w="9525">
            <a:noFill/>
            <a:miter lim="800000"/>
            <a:headEnd/>
            <a:tailEnd/>
          </a:ln>
        </p:spPr>
      </p:pic>
      <p:pic>
        <p:nvPicPr>
          <p:cNvPr id="7" name="WWF Showcase Draft-1.ppt725.wav">
            <a:hlinkClick r:id="" action="ppaction://media"/>
          </p:cNvPr>
          <p:cNvPicPr>
            <a:picLocks noRot="1" noChangeAspect="1"/>
          </p:cNvPicPr>
          <p:nvPr>
            <a:wavAudioFile r:embed="rId1" name="WWF Showcase Draft-1.ppt725.wav"/>
          </p:nvPr>
        </p:nvPicPr>
        <p:blipFill>
          <a:blip r:embed="rId5" cstate="print"/>
          <a:stretch>
            <a:fillRect/>
          </a:stretch>
        </p:blipFill>
        <p:spPr>
          <a:xfrm>
            <a:off x="8532440" y="6381328"/>
            <a:ext cx="304800" cy="304800"/>
          </a:xfrm>
          <a:prstGeom prst="rect">
            <a:avLst/>
          </a:prstGeom>
        </p:spPr>
      </p:pic>
    </p:spTree>
  </p:cSld>
  <p:clrMapOvr>
    <a:masterClrMapping/>
  </p:clrMapOvr>
  <p:transition advTm="4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1676400" y="0"/>
            <a:ext cx="6724650" cy="1062038"/>
          </a:xfrm>
        </p:spPr>
        <p:txBody>
          <a:bodyPr anchor="ctr" anchorCtr="0"/>
          <a:lstStyle/>
          <a:p>
            <a:r>
              <a:rPr lang="en-US" smtClean="0"/>
              <a:t>Success</a:t>
            </a:r>
          </a:p>
        </p:txBody>
      </p:sp>
      <p:sp>
        <p:nvSpPr>
          <p:cNvPr id="19459" name="Rectangle 3"/>
          <p:cNvSpPr>
            <a:spLocks noGrp="1" noChangeArrowheads="1"/>
          </p:cNvSpPr>
          <p:nvPr>
            <p:ph type="body" idx="4294967295"/>
          </p:nvPr>
        </p:nvSpPr>
        <p:spPr>
          <a:xfrm>
            <a:off x="0" y="1052513"/>
            <a:ext cx="9144000" cy="5616575"/>
          </a:xfrm>
        </p:spPr>
        <p:txBody>
          <a:bodyPr/>
          <a:lstStyle/>
          <a:p>
            <a:pPr>
              <a:lnSpc>
                <a:spcPct val="60000"/>
              </a:lnSpc>
              <a:buFont typeface="Wingdings" pitchFamily="2" charset="2"/>
              <a:buNone/>
            </a:pPr>
            <a:endParaRPr lang="en-US" sz="2400" b="1" i="1" dirty="0" smtClean="0">
              <a:solidFill>
                <a:srgbClr val="000000"/>
              </a:solidFill>
              <a:cs typeface="Arial" charset="0"/>
            </a:endParaRPr>
          </a:p>
          <a:p>
            <a:pPr>
              <a:buFont typeface="Symbol" pitchFamily="18" charset="2"/>
              <a:buChar char=""/>
            </a:pPr>
            <a:r>
              <a:rPr lang="en-IE" sz="1800" dirty="0" smtClean="0">
                <a:solidFill>
                  <a:srgbClr val="000000"/>
                </a:solidFill>
                <a:latin typeface="Calibri" pitchFamily="34" charset="0"/>
                <a:ea typeface="Times New Roman" pitchFamily="18" charset="0"/>
                <a:cs typeface="Arial" charset="0"/>
              </a:rPr>
              <a:t>25% of global palm oil production is from RSPO-certified sustainable source</a:t>
            </a:r>
            <a:endParaRPr lang="en-US" sz="1800" dirty="0" smtClean="0">
              <a:solidFill>
                <a:srgbClr val="000000"/>
              </a:solidFill>
            </a:endParaRPr>
          </a:p>
          <a:p>
            <a:pPr lvl="1">
              <a:buFont typeface="Courier New" pitchFamily="49" charset="0"/>
              <a:buChar char="o"/>
            </a:pPr>
            <a:r>
              <a:rPr lang="en-IE" sz="1400" dirty="0" smtClean="0">
                <a:solidFill>
                  <a:srgbClr val="000000"/>
                </a:solidFill>
                <a:latin typeface="Calibri" pitchFamily="34" charset="0"/>
                <a:cs typeface="Times New Roman" pitchFamily="18" charset="0"/>
              </a:rPr>
              <a:t>Monitored by WWF International</a:t>
            </a:r>
            <a:endParaRPr lang="en-US" sz="1400" dirty="0" smtClean="0">
              <a:solidFill>
                <a:srgbClr val="000000"/>
              </a:solidFill>
            </a:endParaRPr>
          </a:p>
          <a:p>
            <a:pPr>
              <a:buFont typeface="Symbol" pitchFamily="18" charset="2"/>
              <a:buChar char=""/>
            </a:pPr>
            <a:r>
              <a:rPr lang="en-IE" sz="1800" dirty="0" smtClean="0">
                <a:solidFill>
                  <a:srgbClr val="000000"/>
                </a:solidFill>
                <a:latin typeface="Calibri" pitchFamily="34" charset="0"/>
                <a:cs typeface="Times New Roman" pitchFamily="18" charset="0"/>
              </a:rPr>
              <a:t>75% of global production is represented in RSPO membership</a:t>
            </a:r>
            <a:endParaRPr lang="en-US" sz="1800" dirty="0" smtClean="0">
              <a:solidFill>
                <a:srgbClr val="000000"/>
              </a:solidFill>
            </a:endParaRPr>
          </a:p>
          <a:p>
            <a:pPr lvl="1">
              <a:buFont typeface="Courier New" pitchFamily="49" charset="0"/>
              <a:buChar char="o"/>
            </a:pPr>
            <a:r>
              <a:rPr lang="en-IE" sz="1400" dirty="0" smtClean="0">
                <a:solidFill>
                  <a:srgbClr val="000000"/>
                </a:solidFill>
                <a:latin typeface="Calibri" pitchFamily="34" charset="0"/>
                <a:cs typeface="Times New Roman" pitchFamily="18" charset="0"/>
              </a:rPr>
              <a:t>Woolworths and Coles applied to be members of the RSPO in 2010, along with other Australian companies including Metcash, Australia</a:t>
            </a:r>
            <a:r>
              <a:rPr lang="en-IE" sz="1400" dirty="0" smtClean="0">
                <a:solidFill>
                  <a:srgbClr val="000000"/>
                </a:solidFill>
                <a:cs typeface="Times New Roman" pitchFamily="18" charset="0"/>
              </a:rPr>
              <a:t>’</a:t>
            </a:r>
            <a:r>
              <a:rPr lang="en-IE" sz="1400" dirty="0" smtClean="0">
                <a:solidFill>
                  <a:srgbClr val="000000"/>
                </a:solidFill>
                <a:latin typeface="Calibri" pitchFamily="34" charset="0"/>
                <a:cs typeface="Times New Roman" pitchFamily="18" charset="0"/>
              </a:rPr>
              <a:t>s 3 largest grocery retailer </a:t>
            </a:r>
            <a:r>
              <a:rPr lang="en-IE" sz="1400" u="sng" baseline="30000" dirty="0" smtClean="0">
                <a:solidFill>
                  <a:srgbClr val="800080"/>
                </a:solidFill>
                <a:latin typeface="Calibri" pitchFamily="34" charset="0"/>
                <a:cs typeface="Times New Roman" pitchFamily="18" charset="0"/>
                <a:hlinkClick r:id="" action="ppaction://noaction"/>
              </a:rPr>
              <a:t>[1]</a:t>
            </a:r>
            <a:r>
              <a:rPr lang="en-IE" sz="1400" dirty="0" smtClean="0">
                <a:solidFill>
                  <a:srgbClr val="000000"/>
                </a:solidFill>
                <a:latin typeface="Calibri" pitchFamily="34" charset="0"/>
                <a:cs typeface="Times New Roman" pitchFamily="18" charset="0"/>
              </a:rPr>
              <a:t> </a:t>
            </a:r>
            <a:endParaRPr lang="en-US" sz="1400" dirty="0" smtClean="0">
              <a:solidFill>
                <a:srgbClr val="000000"/>
              </a:solidFill>
            </a:endParaRPr>
          </a:p>
          <a:p>
            <a:pPr>
              <a:buFont typeface="Symbol" pitchFamily="18" charset="2"/>
              <a:buChar char=""/>
            </a:pPr>
            <a:r>
              <a:rPr lang="en-IE" sz="1800" dirty="0" smtClean="0">
                <a:solidFill>
                  <a:srgbClr val="000000"/>
                </a:solidFill>
                <a:latin typeface="Calibri" pitchFamily="34" charset="0"/>
                <a:cs typeface="Times New Roman" pitchFamily="18" charset="0"/>
              </a:rPr>
              <a:t>50% of targeted manufacturers and retailers have committed to procure sustainable palm oil, and 50% of the palm oil they procure is from sustainable sources</a:t>
            </a:r>
            <a:r>
              <a:rPr lang="en-IE" sz="1800" dirty="0" smtClean="0">
                <a:solidFill>
                  <a:srgbClr val="000000"/>
                </a:solidFill>
                <a:cs typeface="Times New Roman" pitchFamily="18" charset="0"/>
              </a:rPr>
              <a:t> </a:t>
            </a:r>
            <a:endParaRPr lang="en-US" sz="1800" dirty="0" smtClean="0">
              <a:solidFill>
                <a:srgbClr val="000000"/>
              </a:solidFill>
            </a:endParaRPr>
          </a:p>
          <a:p>
            <a:pPr lvl="1">
              <a:buFont typeface="Courier New" pitchFamily="49" charset="0"/>
              <a:buChar char="o"/>
            </a:pPr>
            <a:r>
              <a:rPr lang="en-IE" sz="1400" dirty="0" smtClean="0">
                <a:solidFill>
                  <a:srgbClr val="000000"/>
                </a:solidFill>
                <a:latin typeface="Calibri" pitchFamily="34" charset="0"/>
                <a:cs typeface="Times New Roman" pitchFamily="18" charset="0"/>
              </a:rPr>
              <a:t>March 2010 Woolworths publically announce their sustainable palm oil policy </a:t>
            </a:r>
            <a:r>
              <a:rPr lang="en-IE" sz="1400" dirty="0" smtClean="0">
                <a:solidFill>
                  <a:srgbClr val="000000"/>
                </a:solidFill>
                <a:cs typeface="Times New Roman" pitchFamily="18" charset="0"/>
              </a:rPr>
              <a:t>–</a:t>
            </a:r>
            <a:r>
              <a:rPr lang="en-IE" sz="1400" dirty="0" smtClean="0">
                <a:solidFill>
                  <a:srgbClr val="000000"/>
                </a:solidFill>
                <a:latin typeface="Calibri" pitchFamily="34" charset="0"/>
                <a:cs typeface="Times New Roman" pitchFamily="18" charset="0"/>
              </a:rPr>
              <a:t> All private label brands containing palm oil will use 100% CSPO by 2015</a:t>
            </a:r>
            <a:r>
              <a:rPr lang="en-IE" sz="1400" u="sng" baseline="30000" dirty="0" smtClean="0">
                <a:solidFill>
                  <a:srgbClr val="800080"/>
                </a:solidFill>
                <a:latin typeface="Calibri" pitchFamily="34" charset="0"/>
                <a:cs typeface="Times New Roman" pitchFamily="18" charset="0"/>
                <a:hlinkClick r:id="" action="ppaction://noaction"/>
              </a:rPr>
              <a:t>[2]</a:t>
            </a:r>
            <a:r>
              <a:rPr lang="en-IE" sz="1400" dirty="0" smtClean="0">
                <a:solidFill>
                  <a:srgbClr val="000000"/>
                </a:solidFill>
                <a:latin typeface="Calibri" pitchFamily="34" charset="0"/>
                <a:cs typeface="Times New Roman" pitchFamily="18" charset="0"/>
              </a:rPr>
              <a:t> </a:t>
            </a:r>
            <a:endParaRPr lang="en-US" sz="1400" dirty="0" smtClean="0">
              <a:solidFill>
                <a:srgbClr val="000000"/>
              </a:solidFill>
              <a:cs typeface="Times New Roman" pitchFamily="18" charset="0"/>
            </a:endParaRPr>
          </a:p>
          <a:p>
            <a:pPr lvl="1">
              <a:buFont typeface="Courier New" pitchFamily="49" charset="0"/>
              <a:buChar char="o"/>
            </a:pPr>
            <a:r>
              <a:rPr lang="en-IE" sz="1400" dirty="0" smtClean="0">
                <a:solidFill>
                  <a:srgbClr val="000000"/>
                </a:solidFill>
                <a:latin typeface="Calibri" pitchFamily="34" charset="0"/>
                <a:cs typeface="Times New Roman" pitchFamily="18" charset="0"/>
              </a:rPr>
              <a:t>Goodman Fielder in March announced commits to 100% CSPO by 2015 for their retail brand products</a:t>
            </a:r>
            <a:r>
              <a:rPr lang="en-IE" sz="1400" u="sng" baseline="30000" dirty="0" smtClean="0">
                <a:solidFill>
                  <a:srgbClr val="800080"/>
                </a:solidFill>
                <a:latin typeface="Calibri" pitchFamily="34" charset="0"/>
                <a:cs typeface="Times New Roman" pitchFamily="18" charset="0"/>
                <a:hlinkClick r:id="" action="ppaction://noaction"/>
              </a:rPr>
              <a:t>[3</a:t>
            </a:r>
            <a:r>
              <a:rPr lang="en-IE" sz="1200" u="sng" baseline="30000" dirty="0" smtClean="0">
                <a:solidFill>
                  <a:srgbClr val="800080"/>
                </a:solidFill>
                <a:latin typeface="Calibri" pitchFamily="34" charset="0"/>
                <a:cs typeface="Times New Roman" pitchFamily="18" charset="0"/>
                <a:hlinkClick r:id="" action="ppaction://noaction"/>
              </a:rPr>
              <a:t>]</a:t>
            </a:r>
            <a:r>
              <a:rPr lang="en-IE" sz="1200" dirty="0" smtClean="0">
                <a:solidFill>
                  <a:srgbClr val="000000"/>
                </a:solidFill>
                <a:latin typeface="Calibri" pitchFamily="34" charset="0"/>
                <a:cs typeface="Times New Roman" pitchFamily="18" charset="0"/>
              </a:rPr>
              <a:t> </a:t>
            </a:r>
            <a:endParaRPr lang="en-US" sz="1200" dirty="0" smtClean="0">
              <a:solidFill>
                <a:srgbClr val="000000"/>
              </a:solidFill>
            </a:endParaRPr>
          </a:p>
          <a:p>
            <a:pPr>
              <a:buFont typeface="Symbol" pitchFamily="18" charset="2"/>
              <a:buChar char=""/>
            </a:pPr>
            <a:r>
              <a:rPr lang="en-IE" sz="1800" dirty="0" smtClean="0">
                <a:solidFill>
                  <a:srgbClr val="000000"/>
                </a:solidFill>
                <a:latin typeface="Calibri" pitchFamily="34" charset="0"/>
                <a:cs typeface="Times New Roman" pitchFamily="18" charset="0"/>
              </a:rPr>
              <a:t>All WWF</a:t>
            </a:r>
            <a:r>
              <a:rPr lang="en-IE" sz="1800" dirty="0" smtClean="0">
                <a:solidFill>
                  <a:srgbClr val="000000"/>
                </a:solidFill>
                <a:cs typeface="Times New Roman" pitchFamily="18" charset="0"/>
              </a:rPr>
              <a:t>’</a:t>
            </a:r>
            <a:r>
              <a:rPr lang="en-IE" sz="1800" dirty="0" smtClean="0">
                <a:solidFill>
                  <a:srgbClr val="000000"/>
                </a:solidFill>
                <a:latin typeface="Calibri" pitchFamily="34" charset="0"/>
                <a:cs typeface="Times New Roman" pitchFamily="18" charset="0"/>
              </a:rPr>
              <a:t>s top 20 companies procure 100% sustainable palm oil </a:t>
            </a:r>
            <a:endParaRPr lang="en-US" sz="1800" dirty="0" smtClean="0">
              <a:solidFill>
                <a:srgbClr val="000000"/>
              </a:solidFill>
            </a:endParaRPr>
          </a:p>
          <a:p>
            <a:pPr lvl="1">
              <a:buFont typeface="Courier New" pitchFamily="49" charset="0"/>
              <a:buChar char="o"/>
            </a:pPr>
            <a:r>
              <a:rPr lang="en-AU" sz="1400" dirty="0" smtClean="0">
                <a:solidFill>
                  <a:srgbClr val="000000"/>
                </a:solidFill>
                <a:latin typeface="Calibri" pitchFamily="34" charset="0"/>
                <a:cs typeface="Times New Roman" pitchFamily="18" charset="0"/>
              </a:rPr>
              <a:t>Unilever announced in 2010 all products containing palm oil sold within Australia and New Zealand will be covered by </a:t>
            </a:r>
            <a:r>
              <a:rPr lang="en-AU" sz="1400" dirty="0" err="1" smtClean="0">
                <a:solidFill>
                  <a:srgbClr val="000000"/>
                </a:solidFill>
                <a:latin typeface="Calibri" pitchFamily="34" charset="0"/>
                <a:cs typeface="Times New Roman" pitchFamily="18" charset="0"/>
              </a:rPr>
              <a:t>Greenpalm</a:t>
            </a:r>
            <a:r>
              <a:rPr lang="en-AU" sz="1400" dirty="0" smtClean="0">
                <a:solidFill>
                  <a:srgbClr val="000000"/>
                </a:solidFill>
                <a:latin typeface="Calibri" pitchFamily="34" charset="0"/>
                <a:cs typeface="Times New Roman" pitchFamily="18" charset="0"/>
              </a:rPr>
              <a:t> certificates</a:t>
            </a:r>
            <a:r>
              <a:rPr lang="en-AU" sz="1400" u="sng" baseline="30000" dirty="0" smtClean="0">
                <a:solidFill>
                  <a:srgbClr val="800080"/>
                </a:solidFill>
                <a:latin typeface="Calibri" pitchFamily="34" charset="0"/>
                <a:cs typeface="Times New Roman" pitchFamily="18" charset="0"/>
                <a:hlinkClick r:id="" action="ppaction://noaction"/>
              </a:rPr>
              <a:t>[4]</a:t>
            </a:r>
            <a:r>
              <a:rPr lang="en-IE" sz="1400" dirty="0" smtClean="0">
                <a:solidFill>
                  <a:srgbClr val="000000"/>
                </a:solidFill>
                <a:latin typeface="Calibri" pitchFamily="34" charset="0"/>
                <a:cs typeface="Times New Roman" pitchFamily="18" charset="0"/>
              </a:rPr>
              <a:t> - </a:t>
            </a:r>
            <a:endParaRPr lang="en-US" sz="1400" dirty="0" smtClean="0">
              <a:solidFill>
                <a:srgbClr val="000000"/>
              </a:solidFill>
              <a:cs typeface="Times New Roman" pitchFamily="18" charset="0"/>
            </a:endParaRPr>
          </a:p>
          <a:p>
            <a:pPr lvl="1">
              <a:buFont typeface="Courier New" pitchFamily="49" charset="0"/>
              <a:buChar char="o"/>
            </a:pPr>
            <a:r>
              <a:rPr lang="en-AU" sz="1400" dirty="0" smtClean="0">
                <a:solidFill>
                  <a:srgbClr val="000000"/>
                </a:solidFill>
                <a:latin typeface="Calibri" pitchFamily="34" charset="0"/>
                <a:cs typeface="Times New Roman" pitchFamily="18" charset="0"/>
              </a:rPr>
              <a:t>This same commitment was made by Cadbury</a:t>
            </a:r>
            <a:r>
              <a:rPr lang="en-AU" sz="1400" u="sng" baseline="30000" dirty="0" smtClean="0">
                <a:solidFill>
                  <a:srgbClr val="800080"/>
                </a:solidFill>
                <a:latin typeface="Calibri" pitchFamily="34" charset="0"/>
                <a:cs typeface="Times New Roman" pitchFamily="18" charset="0"/>
                <a:hlinkClick r:id="" action="ppaction://noaction"/>
              </a:rPr>
              <a:t>[5]</a:t>
            </a:r>
            <a:r>
              <a:rPr lang="en-AU" sz="1400" dirty="0" smtClean="0">
                <a:solidFill>
                  <a:srgbClr val="000000"/>
                </a:solidFill>
                <a:latin typeface="Calibri" pitchFamily="34" charset="0"/>
                <a:cs typeface="Times New Roman" pitchFamily="18" charset="0"/>
              </a:rPr>
              <a:t> and Nestle</a:t>
            </a:r>
            <a:r>
              <a:rPr lang="en-AU" sz="1400" u="sng" baseline="30000" dirty="0" smtClean="0">
                <a:solidFill>
                  <a:srgbClr val="800080"/>
                </a:solidFill>
                <a:latin typeface="Calibri" pitchFamily="34" charset="0"/>
                <a:cs typeface="Times New Roman" pitchFamily="18" charset="0"/>
                <a:hlinkClick r:id="" action="ppaction://noaction"/>
              </a:rPr>
              <a:t>[6]</a:t>
            </a:r>
            <a:r>
              <a:rPr lang="en-AU" sz="1400" dirty="0" smtClean="0">
                <a:solidFill>
                  <a:srgbClr val="000000"/>
                </a:solidFill>
                <a:latin typeface="Calibri" pitchFamily="34" charset="0"/>
                <a:cs typeface="Times New Roman" pitchFamily="18" charset="0"/>
              </a:rPr>
              <a:t> in 2010</a:t>
            </a:r>
            <a:r>
              <a:rPr lang="en-IE" sz="1400" dirty="0" smtClean="0">
                <a:solidFill>
                  <a:srgbClr val="000000"/>
                </a:solidFill>
                <a:latin typeface="Calibri" pitchFamily="34" charset="0"/>
                <a:cs typeface="Times New Roman" pitchFamily="18" charset="0"/>
              </a:rPr>
              <a:t>  &amp;   </a:t>
            </a:r>
            <a:endParaRPr lang="en-US" sz="1400" dirty="0" smtClean="0">
              <a:solidFill>
                <a:srgbClr val="000000"/>
              </a:solidFill>
              <a:cs typeface="Times New Roman" pitchFamily="18" charset="0"/>
            </a:endParaRPr>
          </a:p>
          <a:p>
            <a:pPr lvl="1">
              <a:buFont typeface="Courier New" pitchFamily="49" charset="0"/>
              <a:buChar char="o"/>
            </a:pPr>
            <a:r>
              <a:rPr lang="en-AU" sz="1400" dirty="0" smtClean="0">
                <a:solidFill>
                  <a:srgbClr val="000000"/>
                </a:solidFill>
                <a:latin typeface="Calibri" pitchFamily="34" charset="0"/>
                <a:cs typeface="Times New Roman" pitchFamily="18" charset="0"/>
              </a:rPr>
              <a:t>Goodman Fielder committed to </a:t>
            </a:r>
            <a:r>
              <a:rPr lang="en-AU" sz="1400" dirty="0" err="1" smtClean="0">
                <a:solidFill>
                  <a:srgbClr val="000000"/>
                </a:solidFill>
                <a:latin typeface="Calibri" pitchFamily="34" charset="0"/>
                <a:cs typeface="Times New Roman" pitchFamily="18" charset="0"/>
              </a:rPr>
              <a:t>Greenpalm</a:t>
            </a:r>
            <a:r>
              <a:rPr lang="en-AU" sz="1400" dirty="0" smtClean="0">
                <a:solidFill>
                  <a:srgbClr val="000000"/>
                </a:solidFill>
                <a:latin typeface="Calibri" pitchFamily="34" charset="0"/>
                <a:cs typeface="Times New Roman" pitchFamily="18" charset="0"/>
              </a:rPr>
              <a:t> certificates to cover the palm oil used in it</a:t>
            </a:r>
            <a:r>
              <a:rPr lang="en-AU" sz="1400" dirty="0" smtClean="0">
                <a:solidFill>
                  <a:srgbClr val="000000"/>
                </a:solidFill>
                <a:cs typeface="Times New Roman" pitchFamily="18" charset="0"/>
              </a:rPr>
              <a:t>’</a:t>
            </a:r>
            <a:r>
              <a:rPr lang="en-AU" sz="1400" dirty="0" smtClean="0">
                <a:solidFill>
                  <a:srgbClr val="000000"/>
                </a:solidFill>
                <a:latin typeface="Calibri" pitchFamily="34" charset="0"/>
                <a:cs typeface="Times New Roman" pitchFamily="18" charset="0"/>
              </a:rPr>
              <a:t>s retail brands </a:t>
            </a:r>
            <a:r>
              <a:rPr lang="en-AU" sz="1400" baseline="30000" dirty="0" smtClean="0">
                <a:solidFill>
                  <a:srgbClr val="000000"/>
                </a:solidFill>
                <a:latin typeface="Calibri" pitchFamily="34" charset="0"/>
                <a:cs typeface="Times New Roman" pitchFamily="18" charset="0"/>
              </a:rPr>
              <a:t>6</a:t>
            </a:r>
            <a:endParaRPr lang="en-US" sz="1400" dirty="0" smtClean="0">
              <a:solidFill>
                <a:srgbClr val="000000"/>
              </a:solidFill>
            </a:endParaRPr>
          </a:p>
        </p:txBody>
      </p:sp>
      <p:pic>
        <p:nvPicPr>
          <p:cNvPr id="6" name="WWF Showcase Draft-1.ppt730.wav">
            <a:hlinkClick r:id="" action="ppaction://media"/>
          </p:cNvPr>
          <p:cNvPicPr>
            <a:picLocks noRot="1" noChangeAspect="1"/>
          </p:cNvPicPr>
          <p:nvPr>
            <a:wavAudioFile r:embed="rId1" name="WWF Showcase Draft-1.ppt730.wav"/>
          </p:nvPr>
        </p:nvPicPr>
        <p:blipFill>
          <a:blip r:embed="rId4" cstate="print"/>
          <a:stretch>
            <a:fillRect/>
          </a:stretch>
        </p:blipFill>
        <p:spPr>
          <a:xfrm>
            <a:off x="8532440" y="6237312"/>
            <a:ext cx="304800" cy="304800"/>
          </a:xfrm>
          <a:prstGeom prst="rect">
            <a:avLst/>
          </a:prstGeom>
        </p:spPr>
      </p:pic>
    </p:spTree>
  </p:cSld>
  <p:clrMapOvr>
    <a:masterClrMapping/>
  </p:clrMapOvr>
  <p:transition advTm="7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1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9"/>
          <p:cNvSpPr>
            <a:spLocks noGrp="1" noChangeArrowheads="1"/>
          </p:cNvSpPr>
          <p:nvPr>
            <p:ph type="title"/>
          </p:nvPr>
        </p:nvSpPr>
        <p:spPr/>
        <p:txBody>
          <a:bodyPr/>
          <a:lstStyle/>
          <a:p>
            <a:r>
              <a:rPr lang="en-US" smtClean="0"/>
              <a:t>Measures of RSPO</a:t>
            </a:r>
          </a:p>
        </p:txBody>
      </p:sp>
      <p:sp>
        <p:nvSpPr>
          <p:cNvPr id="20483" name="Rectangle 1030"/>
          <p:cNvSpPr>
            <a:spLocks noGrp="1" noChangeArrowheads="1"/>
          </p:cNvSpPr>
          <p:nvPr>
            <p:ph type="body" idx="1"/>
          </p:nvPr>
        </p:nvSpPr>
        <p:spPr>
          <a:xfrm>
            <a:off x="179388" y="1989138"/>
            <a:ext cx="4033837" cy="3697287"/>
          </a:xfrm>
        </p:spPr>
        <p:txBody>
          <a:bodyPr/>
          <a:lstStyle/>
          <a:p>
            <a:r>
              <a:rPr lang="en-US" sz="2000" smtClean="0">
                <a:solidFill>
                  <a:srgbClr val="000000"/>
                </a:solidFill>
                <a:latin typeface="Calibri" pitchFamily="34" charset="0"/>
                <a:ea typeface="Cambria" pitchFamily="18" charset="0"/>
                <a:cs typeface="Times New Roman" pitchFamily="18" charset="0"/>
              </a:rPr>
              <a:t>21 plantation companies have so far been awarded RSPO certification, with 630,000 hectares of land now under RSPO certification.  </a:t>
            </a:r>
          </a:p>
          <a:p>
            <a:r>
              <a:rPr lang="en-US" sz="2000" smtClean="0">
                <a:solidFill>
                  <a:srgbClr val="000000"/>
                </a:solidFill>
                <a:latin typeface="Calibri" pitchFamily="34" charset="0"/>
                <a:ea typeface="Cambria" pitchFamily="18" charset="0"/>
                <a:cs typeface="Times New Roman" pitchFamily="18" charset="0"/>
              </a:rPr>
              <a:t>75 mills have so far been certified, resulting in 3.2 million tonnes of CSPO and 740,000 tonnes of PKO produced.  </a:t>
            </a:r>
          </a:p>
          <a:p>
            <a:r>
              <a:rPr lang="en-US" sz="2000" smtClean="0">
                <a:solidFill>
                  <a:srgbClr val="000000"/>
                </a:solidFill>
                <a:latin typeface="Calibri" pitchFamily="34" charset="0"/>
                <a:ea typeface="Cambria" pitchFamily="18" charset="0"/>
                <a:cs typeface="Times New Roman" pitchFamily="18" charset="0"/>
              </a:rPr>
              <a:t>With 16 companies currently undergoing 39 certification audits, it is projected that 12 million tonnes of CSPO should be available by 2016.</a:t>
            </a:r>
            <a:r>
              <a:rPr lang="en-US" sz="2000" smtClean="0">
                <a:ea typeface="Cambria" pitchFamily="18" charset="0"/>
                <a:cs typeface="Times New Roman" pitchFamily="18" charset="0"/>
              </a:rPr>
              <a:t> </a:t>
            </a:r>
          </a:p>
        </p:txBody>
      </p:sp>
      <p:pic>
        <p:nvPicPr>
          <p:cNvPr id="20484" name="Picture 1031"/>
          <p:cNvPicPr>
            <a:picLocks noChangeAspect="1" noChangeArrowheads="1"/>
          </p:cNvPicPr>
          <p:nvPr/>
        </p:nvPicPr>
        <p:blipFill>
          <a:blip r:embed="rId4" cstate="print"/>
          <a:srcRect/>
          <a:stretch>
            <a:fillRect/>
          </a:stretch>
        </p:blipFill>
        <p:spPr bwMode="auto">
          <a:xfrm>
            <a:off x="4071938" y="2060575"/>
            <a:ext cx="5072062" cy="3489325"/>
          </a:xfrm>
          <a:prstGeom prst="rect">
            <a:avLst/>
          </a:prstGeom>
          <a:noFill/>
          <a:ln w="9525">
            <a:noFill/>
            <a:miter lim="800000"/>
            <a:headEnd/>
            <a:tailEnd/>
          </a:ln>
        </p:spPr>
      </p:pic>
      <p:pic>
        <p:nvPicPr>
          <p:cNvPr id="7" name="WWF Showcase Draft-1.ppt751.wav">
            <a:hlinkClick r:id="" action="ppaction://media"/>
          </p:cNvPr>
          <p:cNvPicPr>
            <a:picLocks noRot="1" noChangeAspect="1"/>
          </p:cNvPicPr>
          <p:nvPr>
            <a:wavAudioFile r:embed="rId1" name="WWF Showcase Draft-1.ppt751.wav"/>
          </p:nvPr>
        </p:nvPicPr>
        <p:blipFill>
          <a:blip r:embed="rId5" cstate="print"/>
          <a:stretch>
            <a:fillRect/>
          </a:stretch>
        </p:blipFill>
        <p:spPr>
          <a:xfrm>
            <a:off x="8604448" y="6381328"/>
            <a:ext cx="304800" cy="304800"/>
          </a:xfrm>
          <a:prstGeom prst="rect">
            <a:avLst/>
          </a:prstGeom>
        </p:spPr>
      </p:pic>
    </p:spTree>
  </p:cSld>
  <p:clrMapOvr>
    <a:masterClrMapping/>
  </p:clrMapOvr>
  <p:transition advTm="5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8"/>
          <p:cNvSpPr>
            <a:spLocks noGrp="1" noChangeArrowheads="1"/>
          </p:cNvSpPr>
          <p:nvPr>
            <p:ph type="body" idx="1"/>
          </p:nvPr>
        </p:nvSpPr>
        <p:spPr>
          <a:xfrm>
            <a:off x="323850" y="1447800"/>
            <a:ext cx="8569325" cy="4724400"/>
          </a:xfrm>
        </p:spPr>
        <p:txBody>
          <a:bodyPr/>
          <a:lstStyle/>
          <a:p>
            <a:pPr marL="533400" indent="-533400">
              <a:spcBef>
                <a:spcPct val="20000"/>
              </a:spcBef>
              <a:spcAft>
                <a:spcPct val="20000"/>
              </a:spcAft>
              <a:buFont typeface="Wingdings" pitchFamily="2" charset="2"/>
              <a:buNone/>
            </a:pPr>
            <a:r>
              <a:rPr lang="en-AU" sz="1600" b="1" dirty="0" smtClean="0">
                <a:latin typeface="Calibri" pitchFamily="34" charset="0"/>
              </a:rPr>
              <a:t>Stakeholder Analysis</a:t>
            </a:r>
            <a:endParaRPr lang="en-AU" sz="1600" dirty="0" smtClean="0">
              <a:latin typeface="Calibri" pitchFamily="34" charset="0"/>
            </a:endParaRPr>
          </a:p>
          <a:p>
            <a:pPr marL="533400" indent="-533400">
              <a:spcBef>
                <a:spcPct val="20000"/>
              </a:spcBef>
              <a:spcAft>
                <a:spcPct val="20000"/>
              </a:spcAft>
              <a:buFont typeface="Wingdings" pitchFamily="2" charset="2"/>
              <a:buNone/>
            </a:pPr>
            <a:r>
              <a:rPr lang="en-AU" sz="1600" dirty="0" smtClean="0">
                <a:latin typeface="Calibri" pitchFamily="34" charset="0"/>
              </a:rPr>
              <a:t>A full and comprehensive stakeholder analysis was key to the success of this campaign. </a:t>
            </a:r>
          </a:p>
          <a:p>
            <a:pPr marL="533400" indent="-533400">
              <a:spcBef>
                <a:spcPct val="20000"/>
              </a:spcBef>
              <a:spcAft>
                <a:spcPct val="20000"/>
              </a:spcAft>
              <a:buFont typeface="Wingdings" pitchFamily="2" charset="2"/>
              <a:buNone/>
            </a:pPr>
            <a:r>
              <a:rPr lang="en-AU" sz="1600" b="1" dirty="0" smtClean="0">
                <a:latin typeface="Calibri" pitchFamily="34" charset="0"/>
              </a:rPr>
              <a:t>Lessons learned</a:t>
            </a:r>
            <a:endParaRPr lang="en-AU" sz="1600" dirty="0" smtClean="0">
              <a:latin typeface="Calibri" pitchFamily="34" charset="0"/>
            </a:endParaRPr>
          </a:p>
          <a:p>
            <a:pPr marL="0" indent="3175">
              <a:spcBef>
                <a:spcPct val="20000"/>
              </a:spcBef>
              <a:spcAft>
                <a:spcPct val="20000"/>
              </a:spcAft>
              <a:buFont typeface="Wingdings" pitchFamily="2" charset="2"/>
              <a:buNone/>
            </a:pPr>
            <a:r>
              <a:rPr lang="en-AU" sz="1600" dirty="0" smtClean="0">
                <a:latin typeface="Calibri" pitchFamily="34" charset="0"/>
              </a:rPr>
              <a:t>By using the lessons learned at the start of the planning process the core team was able to successfully research the Australian market using information from stakeholder and public documents.  </a:t>
            </a:r>
          </a:p>
          <a:p>
            <a:pPr marL="533400" indent="-533400">
              <a:spcBef>
                <a:spcPct val="20000"/>
              </a:spcBef>
              <a:spcAft>
                <a:spcPct val="20000"/>
              </a:spcAft>
              <a:buFont typeface="Wingdings" pitchFamily="2" charset="2"/>
              <a:buNone/>
            </a:pPr>
            <a:r>
              <a:rPr lang="en-AU" sz="1600" b="1" dirty="0" smtClean="0">
                <a:latin typeface="Calibri" pitchFamily="34" charset="0"/>
              </a:rPr>
              <a:t>Analyse and Adapt</a:t>
            </a:r>
            <a:endParaRPr lang="en-AU" sz="1600" dirty="0" smtClean="0">
              <a:latin typeface="Calibri" pitchFamily="34" charset="0"/>
            </a:endParaRPr>
          </a:p>
          <a:p>
            <a:pPr marL="0" indent="3175">
              <a:spcBef>
                <a:spcPct val="20000"/>
              </a:spcBef>
              <a:spcAft>
                <a:spcPct val="20000"/>
              </a:spcAft>
              <a:buFont typeface="Wingdings" pitchFamily="2" charset="2"/>
              <a:buNone/>
            </a:pPr>
            <a:r>
              <a:rPr lang="en-AU" sz="1600" dirty="0" smtClean="0">
                <a:latin typeface="Calibri" pitchFamily="34" charset="0"/>
              </a:rPr>
              <a:t>A major lesson learned was that the power of the PPMS is that it is a cycle and not static, that at any point within the cycle the team could go back, re-assess and test its assumptions..</a:t>
            </a:r>
            <a:endParaRPr lang="en-AU" sz="1600" b="1" dirty="0" smtClean="0">
              <a:latin typeface="Calibri" pitchFamily="34" charset="0"/>
            </a:endParaRPr>
          </a:p>
          <a:p>
            <a:pPr marL="533400" indent="-533400">
              <a:spcBef>
                <a:spcPct val="20000"/>
              </a:spcBef>
              <a:spcAft>
                <a:spcPct val="20000"/>
              </a:spcAft>
              <a:buFont typeface="Wingdings" pitchFamily="2" charset="2"/>
              <a:buNone/>
            </a:pPr>
            <a:r>
              <a:rPr lang="en-AU" sz="1600" b="1" dirty="0" err="1" smtClean="0">
                <a:latin typeface="Calibri" pitchFamily="34" charset="0"/>
              </a:rPr>
              <a:t>Workplan</a:t>
            </a:r>
            <a:endParaRPr lang="en-AU" sz="1600" dirty="0" smtClean="0">
              <a:latin typeface="Calibri" pitchFamily="34" charset="0"/>
            </a:endParaRPr>
          </a:p>
          <a:p>
            <a:pPr marL="0" indent="3175">
              <a:spcBef>
                <a:spcPct val="20000"/>
              </a:spcBef>
              <a:spcAft>
                <a:spcPct val="20000"/>
              </a:spcAft>
              <a:buFont typeface="Wingdings" pitchFamily="2" charset="2"/>
              <a:buNone/>
            </a:pPr>
            <a:r>
              <a:rPr lang="en-AU" sz="1600" dirty="0" smtClean="0">
                <a:latin typeface="Calibri" pitchFamily="34" charset="0"/>
              </a:rPr>
              <a:t>A good </a:t>
            </a:r>
            <a:r>
              <a:rPr lang="en-AU" sz="1600" dirty="0" err="1" smtClean="0">
                <a:latin typeface="Calibri" pitchFamily="34" charset="0"/>
              </a:rPr>
              <a:t>workplan</a:t>
            </a:r>
            <a:r>
              <a:rPr lang="en-AU" sz="1600" dirty="0" smtClean="0">
                <a:latin typeface="Calibri" pitchFamily="34" charset="0"/>
              </a:rPr>
              <a:t> with each team member identified next to an assigned task with deadlines was a great tool.</a:t>
            </a:r>
            <a:endParaRPr lang="en-AU" sz="1600" b="1" dirty="0" smtClean="0">
              <a:latin typeface="Calibri" pitchFamily="34" charset="0"/>
            </a:endParaRPr>
          </a:p>
          <a:p>
            <a:pPr marL="533400" indent="-533400">
              <a:spcBef>
                <a:spcPct val="20000"/>
              </a:spcBef>
              <a:spcAft>
                <a:spcPct val="20000"/>
              </a:spcAft>
              <a:buFont typeface="Wingdings" pitchFamily="2" charset="2"/>
              <a:buNone/>
            </a:pPr>
            <a:r>
              <a:rPr lang="en-AU" sz="1600" b="1" dirty="0" smtClean="0">
                <a:latin typeface="Calibri" pitchFamily="34" charset="0"/>
              </a:rPr>
              <a:t>PPMS can be used for a Footprint and Advocacy campaign</a:t>
            </a:r>
            <a:endParaRPr lang="en-AU" sz="1600" dirty="0" smtClean="0">
              <a:latin typeface="Calibri" pitchFamily="34" charset="0"/>
            </a:endParaRPr>
          </a:p>
          <a:p>
            <a:pPr marL="0" indent="3175">
              <a:spcBef>
                <a:spcPct val="20000"/>
              </a:spcBef>
              <a:spcAft>
                <a:spcPct val="20000"/>
              </a:spcAft>
              <a:buFont typeface="Wingdings" pitchFamily="2" charset="2"/>
              <a:buNone/>
            </a:pPr>
            <a:r>
              <a:rPr lang="en-AU" sz="1600" dirty="0" smtClean="0">
                <a:latin typeface="Calibri" pitchFamily="34" charset="0"/>
              </a:rPr>
              <a:t>This campaign was entirely an advocacy campaign and based on footprint issues, the team used </a:t>
            </a:r>
            <a:r>
              <a:rPr lang="en-AU" sz="1600" dirty="0" smtClean="0">
                <a:latin typeface="Calibri" pitchFamily="34" charset="0"/>
              </a:rPr>
              <a:t>the steps </a:t>
            </a:r>
            <a:r>
              <a:rPr lang="en-AU" sz="1600" dirty="0" smtClean="0">
                <a:latin typeface="Calibri" pitchFamily="34" charset="0"/>
              </a:rPr>
              <a:t>within the PPMS to plan and implement the campaign, understanding that they would have to alter and adapt certain aspects of the cycle in order to fit their project.  The team feels that PPMS was important in helping them to create a well managed and targeted plan that delivered the successful outcomes they were looking for and ahead of the timeframe they were expecting.  The team would like to comment that having a good understanding of the PPMS cycle and process was helpful and allowed them to be creative and adapt the steps to fit their footprint campaign.  The team would recommend the use of PPMS in developing footprint and advocacy campaigns and projects.</a:t>
            </a:r>
            <a:endParaRPr lang="en-US" sz="1600" dirty="0" smtClean="0">
              <a:latin typeface="Calibri" pitchFamily="34" charset="0"/>
            </a:endParaRPr>
          </a:p>
        </p:txBody>
      </p:sp>
      <p:sp>
        <p:nvSpPr>
          <p:cNvPr id="21507" name="Rectangle 1029"/>
          <p:cNvSpPr>
            <a:spLocks noGrp="1" noChangeArrowheads="1"/>
          </p:cNvSpPr>
          <p:nvPr>
            <p:ph type="title"/>
          </p:nvPr>
        </p:nvSpPr>
        <p:spPr/>
        <p:txBody>
          <a:bodyPr/>
          <a:lstStyle/>
          <a:p>
            <a:r>
              <a:rPr lang="en-US" smtClean="0"/>
              <a:t>Lessons from the campaign</a:t>
            </a:r>
          </a:p>
        </p:txBody>
      </p:sp>
      <p:pic>
        <p:nvPicPr>
          <p:cNvPr id="6" name="WWF Showcase Draft-1.ppt752.wav">
            <a:hlinkClick r:id="" action="ppaction://media"/>
          </p:cNvPr>
          <p:cNvPicPr>
            <a:picLocks noRot="1" noChangeAspect="1"/>
          </p:cNvPicPr>
          <p:nvPr>
            <a:wavAudioFile r:embed="rId1" name="WWF Showcase Draft-1.ppt752.wav"/>
          </p:nvPr>
        </p:nvPicPr>
        <p:blipFill>
          <a:blip r:embed="rId4" cstate="print"/>
          <a:stretch>
            <a:fillRect/>
          </a:stretch>
        </p:blipFill>
        <p:spPr>
          <a:xfrm>
            <a:off x="8839200" y="6381328"/>
            <a:ext cx="304800" cy="304800"/>
          </a:xfrm>
          <a:prstGeom prst="rect">
            <a:avLst/>
          </a:prstGeom>
        </p:spPr>
      </p:pic>
    </p:spTree>
  </p:cSld>
  <p:clrMapOvr>
    <a:masterClrMapping/>
  </p:clrMapOvr>
  <p:transition advTm="21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7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8" descr="Burning forest2"/>
          <p:cNvPicPr>
            <a:picLocks noChangeAspect="1" noChangeArrowheads="1"/>
          </p:cNvPicPr>
          <p:nvPr/>
        </p:nvPicPr>
        <p:blipFill>
          <a:blip r:embed="rId4" cstate="print"/>
          <a:srcRect/>
          <a:stretch>
            <a:fillRect/>
          </a:stretch>
        </p:blipFill>
        <p:spPr bwMode="auto">
          <a:xfrm>
            <a:off x="0" y="1295400"/>
            <a:ext cx="9144000" cy="5594350"/>
          </a:xfrm>
          <a:prstGeom prst="rect">
            <a:avLst/>
          </a:prstGeom>
          <a:noFill/>
          <a:ln w="9525">
            <a:noFill/>
            <a:miter lim="800000"/>
            <a:headEnd/>
            <a:tailEnd/>
          </a:ln>
        </p:spPr>
      </p:pic>
      <p:sp>
        <p:nvSpPr>
          <p:cNvPr id="7171" name="Rectangle 1"/>
          <p:cNvSpPr>
            <a:spLocks noChangeArrowheads="1"/>
          </p:cNvSpPr>
          <p:nvPr/>
        </p:nvSpPr>
        <p:spPr bwMode="auto">
          <a:xfrm>
            <a:off x="2057400" y="0"/>
            <a:ext cx="6248400" cy="1079500"/>
          </a:xfrm>
          <a:prstGeom prst="rect">
            <a:avLst/>
          </a:prstGeom>
          <a:noFill/>
          <a:ln w="9525">
            <a:noFill/>
            <a:miter lim="800000"/>
            <a:headEnd/>
            <a:tailEnd/>
          </a:ln>
        </p:spPr>
        <p:txBody>
          <a:bodyPr anchor="ctr" anchorCtr="1"/>
          <a:lstStyle/>
          <a:p>
            <a:pPr algn="ctr" defTabSz="457200"/>
            <a:endParaRPr lang="en-US" sz="3200" b="1">
              <a:solidFill>
                <a:schemeClr val="bg1"/>
              </a:solidFill>
              <a:latin typeface="Arial" charset="0"/>
            </a:endParaRPr>
          </a:p>
        </p:txBody>
      </p:sp>
      <p:sp>
        <p:nvSpPr>
          <p:cNvPr id="7172" name="Tijdelijke aanduiding voor inhoud 3"/>
          <p:cNvSpPr>
            <a:spLocks/>
          </p:cNvSpPr>
          <p:nvPr/>
        </p:nvSpPr>
        <p:spPr bwMode="auto">
          <a:xfrm>
            <a:off x="0" y="1676400"/>
            <a:ext cx="4140200" cy="2663825"/>
          </a:xfrm>
          <a:prstGeom prst="rect">
            <a:avLst/>
          </a:prstGeom>
          <a:solidFill>
            <a:srgbClr val="C0C0C0">
              <a:alpha val="70195"/>
            </a:srgbClr>
          </a:solidFill>
          <a:ln w="9525">
            <a:noFill/>
            <a:round/>
            <a:headEnd/>
            <a:tailEnd/>
          </a:ln>
        </p:spPr>
        <p:txBody>
          <a:bodyPr lIns="360000" tIns="46800" rIns="90000" bIns="46800"/>
          <a:lstStyle/>
          <a:p>
            <a:pPr marL="444500" indent="-444500" defTabSz="457200">
              <a:spcBef>
                <a:spcPct val="20000"/>
              </a:spcBef>
              <a:buFontTx/>
              <a:buBlip>
                <a:blip r:embed="rId5"/>
              </a:buBlip>
            </a:pPr>
            <a:r>
              <a:rPr lang="nl-NL" sz="2400" b="1">
                <a:latin typeface="Arial" charset="0"/>
              </a:rPr>
              <a:t>Forest, peatland conversion</a:t>
            </a:r>
          </a:p>
          <a:p>
            <a:pPr marL="444500" indent="-444500" defTabSz="457200">
              <a:spcBef>
                <a:spcPct val="20000"/>
              </a:spcBef>
              <a:buFontTx/>
              <a:buBlip>
                <a:blip r:embed="rId5"/>
              </a:buBlip>
            </a:pPr>
            <a:r>
              <a:rPr lang="nl-NL" sz="2400" b="1">
                <a:latin typeface="Arial" charset="0"/>
              </a:rPr>
              <a:t>Biodiversity loss </a:t>
            </a:r>
          </a:p>
          <a:p>
            <a:pPr marL="444500" indent="-444500" defTabSz="457200">
              <a:spcBef>
                <a:spcPct val="20000"/>
              </a:spcBef>
              <a:buFontTx/>
              <a:buBlip>
                <a:blip r:embed="rId5"/>
              </a:buBlip>
            </a:pPr>
            <a:r>
              <a:rPr lang="nl-NL" sz="2400" b="1">
                <a:latin typeface="Arial" charset="0"/>
              </a:rPr>
              <a:t>Climate change</a:t>
            </a:r>
          </a:p>
          <a:p>
            <a:pPr marL="444500" indent="-444500" defTabSz="457200">
              <a:spcBef>
                <a:spcPct val="20000"/>
              </a:spcBef>
              <a:buFontTx/>
              <a:buBlip>
                <a:blip r:embed="rId5"/>
              </a:buBlip>
            </a:pPr>
            <a:r>
              <a:rPr lang="nl-NL" sz="2400" b="1">
                <a:latin typeface="Arial" charset="0"/>
              </a:rPr>
              <a:t>Soil, water and air pollution</a:t>
            </a:r>
          </a:p>
        </p:txBody>
      </p:sp>
      <p:sp>
        <p:nvSpPr>
          <p:cNvPr id="7173" name="Tijdelijke aanduiding voor inhoud 3"/>
          <p:cNvSpPr>
            <a:spLocks/>
          </p:cNvSpPr>
          <p:nvPr/>
        </p:nvSpPr>
        <p:spPr bwMode="auto">
          <a:xfrm>
            <a:off x="1143000" y="304800"/>
            <a:ext cx="8001000" cy="533400"/>
          </a:xfrm>
          <a:prstGeom prst="rect">
            <a:avLst/>
          </a:prstGeom>
          <a:noFill/>
          <a:ln w="9525">
            <a:noFill/>
            <a:round/>
            <a:headEnd/>
            <a:tailEnd/>
          </a:ln>
        </p:spPr>
        <p:txBody>
          <a:bodyPr lIns="90000" tIns="46800" rIns="90000" bIns="46800"/>
          <a:lstStyle/>
          <a:p>
            <a:pPr defTabSz="457200">
              <a:spcBef>
                <a:spcPct val="20000"/>
              </a:spcBef>
            </a:pPr>
            <a:r>
              <a:rPr lang="nl-NL" sz="2800" b="1">
                <a:solidFill>
                  <a:schemeClr val="bg1"/>
                </a:solidFill>
                <a:latin typeface="Arial" charset="0"/>
              </a:rPr>
              <a:t>Environmental issues in oil palm cultivation</a:t>
            </a:r>
            <a:endParaRPr lang="nl-NL" sz="2800" b="1">
              <a:solidFill>
                <a:srgbClr val="FF0000"/>
              </a:solidFill>
              <a:latin typeface="Arial" charset="0"/>
            </a:endParaRPr>
          </a:p>
        </p:txBody>
      </p:sp>
      <p:pic>
        <p:nvPicPr>
          <p:cNvPr id="8" name="WWF Showcase Draft-1.ppt718.wav">
            <a:hlinkClick r:id="" action="ppaction://media"/>
          </p:cNvPr>
          <p:cNvPicPr>
            <a:picLocks noRot="1" noChangeAspect="1"/>
          </p:cNvPicPr>
          <p:nvPr>
            <a:wavAudioFile r:embed="rId1" name="WWF Showcase Draft-1.ppt718.wav"/>
          </p:nvPr>
        </p:nvPicPr>
        <p:blipFill>
          <a:blip r:embed="rId6" cstate="print"/>
          <a:stretch>
            <a:fillRect/>
          </a:stretch>
        </p:blipFill>
        <p:spPr>
          <a:xfrm>
            <a:off x="8604448" y="6553200"/>
            <a:ext cx="304800" cy="304800"/>
          </a:xfrm>
          <a:prstGeom prst="rect">
            <a:avLst/>
          </a:prstGeom>
        </p:spPr>
      </p:pic>
    </p:spTree>
  </p:cSld>
  <p:clrMapOvr>
    <a:masterClrMapping/>
  </p:clrMapOvr>
  <p:transition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30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9"/>
          <p:cNvSpPr>
            <a:spLocks noGrp="1" noChangeArrowheads="1"/>
          </p:cNvSpPr>
          <p:nvPr>
            <p:ph type="title"/>
          </p:nvPr>
        </p:nvSpPr>
        <p:spPr/>
        <p:txBody>
          <a:bodyPr/>
          <a:lstStyle/>
          <a:p>
            <a:r>
              <a:rPr lang="en-US" sz="2800" smtClean="0"/>
              <a:t>Sumatran tiger – camera trap footage</a:t>
            </a:r>
          </a:p>
        </p:txBody>
      </p:sp>
      <p:pic>
        <p:nvPicPr>
          <p:cNvPr id="5" name="WWF Showcase Draft-1.ppt756-1.wav">
            <a:hlinkClick r:id="" action="ppaction://media"/>
          </p:cNvPr>
          <p:cNvPicPr>
            <a:picLocks noRot="1" noChangeAspect="1"/>
          </p:cNvPicPr>
          <p:nvPr>
            <a:wavAudioFile r:embed="rId2" name="WWF Showcase Draft-1.ppt756-1.wav"/>
          </p:nvPr>
        </p:nvPicPr>
        <p:blipFill>
          <a:blip r:embed="rId5" cstate="print"/>
          <a:stretch>
            <a:fillRect/>
          </a:stretch>
        </p:blipFill>
        <p:spPr>
          <a:xfrm>
            <a:off x="8532440" y="6381328"/>
            <a:ext cx="304800" cy="304800"/>
          </a:xfrm>
          <a:prstGeom prst="rect">
            <a:avLst/>
          </a:prstGeom>
        </p:spPr>
      </p:pic>
      <p:sp>
        <p:nvSpPr>
          <p:cNvPr id="8" name="TextBox 7"/>
          <p:cNvSpPr txBox="1"/>
          <p:nvPr/>
        </p:nvSpPr>
        <p:spPr>
          <a:xfrm>
            <a:off x="192794" y="1412776"/>
            <a:ext cx="8812028" cy="523220"/>
          </a:xfrm>
          <a:prstGeom prst="rect">
            <a:avLst/>
          </a:prstGeom>
          <a:noFill/>
        </p:spPr>
        <p:txBody>
          <a:bodyPr wrap="square" rtlCol="0">
            <a:spAutoFit/>
          </a:bodyPr>
          <a:lstStyle/>
          <a:p>
            <a:r>
              <a:rPr lang="en-US" sz="1400" b="1" dirty="0" smtClean="0">
                <a:solidFill>
                  <a:srgbClr val="FF9900"/>
                </a:solidFill>
                <a:latin typeface="+mn-lt"/>
              </a:rPr>
              <a:t>Note: </a:t>
            </a:r>
            <a:r>
              <a:rPr lang="en-US" sz="1400" dirty="0" smtClean="0">
                <a:solidFill>
                  <a:srgbClr val="FF9900"/>
                </a:solidFill>
                <a:latin typeface="+mn-lt"/>
              </a:rPr>
              <a:t>The video shown during </a:t>
            </a:r>
            <a:r>
              <a:rPr lang="en-US" sz="1400" dirty="0" smtClean="0">
                <a:solidFill>
                  <a:srgbClr val="FF9900"/>
                </a:solidFill>
                <a:latin typeface="+mn-lt"/>
              </a:rPr>
              <a:t>the presentation can be viewed here: </a:t>
            </a:r>
            <a:r>
              <a:rPr lang="en-US" sz="1400" dirty="0" smtClean="0">
                <a:solidFill>
                  <a:srgbClr val="FF9900"/>
                </a:solidFill>
                <a:latin typeface="+mn-lt"/>
                <a:hlinkClick r:id="rId6"/>
              </a:rPr>
              <a:t>http://wwf.panda.org/?</a:t>
            </a:r>
            <a:r>
              <a:rPr lang="en-US" sz="1400" dirty="0" smtClean="0">
                <a:solidFill>
                  <a:srgbClr val="FF9900"/>
                </a:solidFill>
                <a:latin typeface="+mn-lt"/>
                <a:hlinkClick r:id="rId6"/>
              </a:rPr>
              <a:t>uNewsID=195632</a:t>
            </a:r>
            <a:endParaRPr lang="en-US" sz="1400" dirty="0" smtClean="0">
              <a:solidFill>
                <a:srgbClr val="FF9900"/>
              </a:solidFill>
              <a:latin typeface="+mn-lt"/>
            </a:endParaRPr>
          </a:p>
          <a:p>
            <a:endParaRPr lang="en-US" sz="1400" dirty="0">
              <a:solidFill>
                <a:srgbClr val="FF9900"/>
              </a:solidFill>
              <a:latin typeface="+mn-lt"/>
            </a:endParaRPr>
          </a:p>
        </p:txBody>
      </p:sp>
      <p:pic>
        <p:nvPicPr>
          <p:cNvPr id="3075" name="Picture 3"/>
          <p:cNvPicPr>
            <a:picLocks noGrp="1" noChangeAspect="1" noChangeArrowheads="1"/>
          </p:cNvPicPr>
          <p:nvPr>
            <p:ph idx="1"/>
          </p:nvPr>
        </p:nvPicPr>
        <p:blipFill>
          <a:blip r:embed="rId7" cstate="print"/>
          <a:srcRect/>
          <a:stretch>
            <a:fillRect/>
          </a:stretch>
        </p:blipFill>
        <p:spPr bwMode="auto">
          <a:xfrm>
            <a:off x="1907704" y="1916832"/>
            <a:ext cx="5040560" cy="4232167"/>
          </a:xfrm>
          <a:prstGeom prst="rect">
            <a:avLst/>
          </a:prstGeom>
          <a:noFill/>
          <a:ln w="9525">
            <a:noFill/>
            <a:miter lim="800000"/>
            <a:headEnd/>
            <a:tailEnd/>
          </a:ln>
        </p:spPr>
      </p:pic>
    </p:spTree>
    <p:custDataLst>
      <p:tags r:id="rId1"/>
    </p:custDataLst>
  </p:cSld>
  <p:clrMapOvr>
    <a:masterClrMapping/>
  </p:clrMapOvr>
  <p:transition advTm="9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26"/>
          <p:cNvSpPr>
            <a:spLocks noGrp="1" noChangeArrowheads="1"/>
          </p:cNvSpPr>
          <p:nvPr>
            <p:ph type="title"/>
          </p:nvPr>
        </p:nvSpPr>
        <p:spPr/>
        <p:txBody>
          <a:bodyPr/>
          <a:lstStyle/>
          <a:p>
            <a:r>
              <a:rPr lang="en-US" sz="2800" smtClean="0"/>
              <a:t>This presentation – steps for discussion</a:t>
            </a:r>
          </a:p>
        </p:txBody>
      </p:sp>
      <p:sp>
        <p:nvSpPr>
          <p:cNvPr id="1028" name="Rectangle 1027"/>
          <p:cNvSpPr>
            <a:spLocks noGrp="1" noChangeArrowheads="1"/>
          </p:cNvSpPr>
          <p:nvPr>
            <p:ph type="body" sz="half" idx="1"/>
          </p:nvPr>
        </p:nvSpPr>
        <p:spPr>
          <a:xfrm>
            <a:off x="762000" y="1600200"/>
            <a:ext cx="3733800" cy="4724400"/>
          </a:xfrm>
        </p:spPr>
        <p:txBody>
          <a:bodyPr/>
          <a:lstStyle/>
          <a:p>
            <a:pPr>
              <a:lnSpc>
                <a:spcPct val="70000"/>
              </a:lnSpc>
            </a:pPr>
            <a:r>
              <a:rPr lang="en-US" sz="1800" smtClean="0"/>
              <a:t>Step 1: Define</a:t>
            </a:r>
          </a:p>
          <a:p>
            <a:pPr lvl="1">
              <a:lnSpc>
                <a:spcPct val="70000"/>
              </a:lnSpc>
            </a:pPr>
            <a:r>
              <a:rPr lang="en-US" sz="1600" smtClean="0"/>
              <a:t>Stakeholder Analysis</a:t>
            </a:r>
          </a:p>
          <a:p>
            <a:pPr lvl="1">
              <a:lnSpc>
                <a:spcPct val="70000"/>
              </a:lnSpc>
            </a:pPr>
            <a:r>
              <a:rPr lang="en-US" sz="1600" smtClean="0"/>
              <a:t>Context Analysis</a:t>
            </a:r>
          </a:p>
          <a:p>
            <a:pPr>
              <a:lnSpc>
                <a:spcPct val="70000"/>
              </a:lnSpc>
            </a:pPr>
            <a:r>
              <a:rPr lang="en-US" sz="1800" smtClean="0"/>
              <a:t>Step 2: Design</a:t>
            </a:r>
          </a:p>
          <a:p>
            <a:pPr lvl="1">
              <a:lnSpc>
                <a:spcPct val="70000"/>
              </a:lnSpc>
            </a:pPr>
            <a:r>
              <a:rPr lang="en-US" sz="1600" smtClean="0"/>
              <a:t> Goals &amp; Objectives</a:t>
            </a:r>
          </a:p>
          <a:p>
            <a:pPr lvl="1">
              <a:lnSpc>
                <a:spcPct val="70000"/>
              </a:lnSpc>
            </a:pPr>
            <a:r>
              <a:rPr lang="en-US" sz="1600" smtClean="0"/>
              <a:t>Strategies</a:t>
            </a:r>
          </a:p>
          <a:p>
            <a:pPr lvl="1">
              <a:lnSpc>
                <a:spcPct val="70000"/>
              </a:lnSpc>
            </a:pPr>
            <a:r>
              <a:rPr lang="en-US" sz="1600" smtClean="0"/>
              <a:t>Monitoring</a:t>
            </a:r>
          </a:p>
          <a:p>
            <a:pPr>
              <a:lnSpc>
                <a:spcPct val="70000"/>
              </a:lnSpc>
            </a:pPr>
            <a:r>
              <a:rPr lang="en-US" sz="1800" smtClean="0"/>
              <a:t>Step 3: Implement</a:t>
            </a:r>
          </a:p>
          <a:p>
            <a:pPr>
              <a:lnSpc>
                <a:spcPct val="70000"/>
              </a:lnSpc>
            </a:pPr>
            <a:r>
              <a:rPr lang="en-US" sz="1800" smtClean="0"/>
              <a:t>Step 4: Analyse &amp; Adapt</a:t>
            </a:r>
          </a:p>
          <a:p>
            <a:pPr>
              <a:lnSpc>
                <a:spcPct val="70000"/>
              </a:lnSpc>
            </a:pPr>
            <a:r>
              <a:rPr lang="en-US" sz="1800" smtClean="0"/>
              <a:t>Step 5: Share</a:t>
            </a:r>
          </a:p>
          <a:p>
            <a:pPr lvl="1">
              <a:lnSpc>
                <a:spcPct val="70000"/>
              </a:lnSpc>
            </a:pPr>
            <a:r>
              <a:rPr lang="en-US" sz="1600" smtClean="0"/>
              <a:t>Lessons learned</a:t>
            </a:r>
          </a:p>
          <a:p>
            <a:pPr lvl="1">
              <a:lnSpc>
                <a:spcPct val="70000"/>
              </a:lnSpc>
            </a:pPr>
            <a:r>
              <a:rPr lang="en-US" sz="1600" smtClean="0"/>
              <a:t>Recommendations</a:t>
            </a:r>
          </a:p>
          <a:p>
            <a:pPr lvl="1">
              <a:lnSpc>
                <a:spcPct val="70000"/>
              </a:lnSpc>
            </a:pPr>
            <a:endParaRPr lang="en-US" sz="1600" smtClean="0"/>
          </a:p>
        </p:txBody>
      </p:sp>
      <p:graphicFrame>
        <p:nvGraphicFramePr>
          <p:cNvPr id="1026" name="Object 2"/>
          <p:cNvGraphicFramePr>
            <a:graphicFrameLocks noChangeAspect="1"/>
          </p:cNvGraphicFramePr>
          <p:nvPr>
            <p:ph sz="half" idx="2"/>
          </p:nvPr>
        </p:nvGraphicFramePr>
        <p:xfrm>
          <a:off x="4648200" y="2003425"/>
          <a:ext cx="3733800" cy="3613150"/>
        </p:xfrm>
        <a:graphic>
          <a:graphicData uri="http://schemas.openxmlformats.org/presentationml/2006/ole">
            <p:oleObj spid="_x0000_s1026" name="Visio" r:id="rId5" imgW="6891861" imgH="6669334" progId="">
              <p:embed/>
            </p:oleObj>
          </a:graphicData>
        </a:graphic>
      </p:graphicFrame>
      <p:pic>
        <p:nvPicPr>
          <p:cNvPr id="6" name="WWF Showcase Draft-1.ppt755.wav">
            <a:hlinkClick r:id="" action="ppaction://media"/>
          </p:cNvPr>
          <p:cNvPicPr>
            <a:picLocks noRot="1" noChangeAspect="1"/>
          </p:cNvPicPr>
          <p:nvPr>
            <a:wavAudioFile r:embed="rId2" name="WWF Showcase Draft-1.ppt755.wav"/>
          </p:nvPr>
        </p:nvPicPr>
        <p:blipFill>
          <a:blip r:embed="rId6" cstate="print"/>
          <a:stretch>
            <a:fillRect/>
          </a:stretch>
        </p:blipFill>
        <p:spPr>
          <a:xfrm>
            <a:off x="8460432" y="6381328"/>
            <a:ext cx="304800" cy="304800"/>
          </a:xfrm>
          <a:prstGeom prst="rect">
            <a:avLst/>
          </a:prstGeom>
        </p:spPr>
      </p:pic>
    </p:spTree>
  </p:cSld>
  <p:clrMapOvr>
    <a:masterClrMapping/>
  </p:clrMapOvr>
  <p:transition advTm="3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31"/>
          <p:cNvSpPr>
            <a:spLocks noGrp="1" noChangeArrowheads="1"/>
          </p:cNvSpPr>
          <p:nvPr>
            <p:ph type="title"/>
          </p:nvPr>
        </p:nvSpPr>
        <p:spPr/>
        <p:txBody>
          <a:bodyPr/>
          <a:lstStyle/>
          <a:p>
            <a:r>
              <a:rPr lang="en-US" sz="2400" smtClean="0"/>
              <a:t>But being Australian we started at the end… Step 5 – Share</a:t>
            </a:r>
          </a:p>
        </p:txBody>
      </p:sp>
      <p:sp>
        <p:nvSpPr>
          <p:cNvPr id="9219" name="Rectangle 1028"/>
          <p:cNvSpPr>
            <a:spLocks noGrp="1" noChangeArrowheads="1"/>
          </p:cNvSpPr>
          <p:nvPr>
            <p:ph type="body" sz="half" idx="1"/>
          </p:nvPr>
        </p:nvSpPr>
        <p:spPr>
          <a:xfrm>
            <a:off x="0" y="1989138"/>
            <a:ext cx="4800600" cy="5410200"/>
          </a:xfrm>
        </p:spPr>
        <p:txBody>
          <a:bodyPr/>
          <a:lstStyle/>
          <a:p>
            <a:pPr>
              <a:lnSpc>
                <a:spcPct val="100000"/>
              </a:lnSpc>
            </a:pPr>
            <a:r>
              <a:rPr lang="en-US" sz="2400" smtClean="0"/>
              <a:t>Lessons Learned from previously shared information:</a:t>
            </a:r>
          </a:p>
          <a:p>
            <a:pPr lvl="1">
              <a:lnSpc>
                <a:spcPct val="100000"/>
              </a:lnSpc>
            </a:pPr>
            <a:r>
              <a:rPr lang="en-US" sz="2000" smtClean="0"/>
              <a:t>In order to determine Australia’s Palm Oil Footprint, its role in the palm oil industry and whether WWF-Australia should enter into a Palm Oil campaign, a period of 3-4 months of research and initial stakeholder analysis was undertaken. </a:t>
            </a:r>
            <a:endParaRPr lang="en-US" sz="1600" smtClean="0"/>
          </a:p>
          <a:p>
            <a:pPr lvl="1">
              <a:lnSpc>
                <a:spcPct val="100000"/>
              </a:lnSpc>
            </a:pPr>
            <a:endParaRPr lang="en-US" sz="1600" smtClean="0"/>
          </a:p>
        </p:txBody>
      </p:sp>
      <p:pic>
        <p:nvPicPr>
          <p:cNvPr id="9220" name="Picture 1033"/>
          <p:cNvPicPr>
            <a:picLocks noGrp="1" noChangeAspect="1" noChangeArrowheads="1"/>
          </p:cNvPicPr>
          <p:nvPr>
            <p:ph sz="half" idx="2"/>
          </p:nvPr>
        </p:nvPicPr>
        <p:blipFill>
          <a:blip r:embed="rId4" cstate="print"/>
          <a:srcRect/>
          <a:stretch>
            <a:fillRect/>
          </a:stretch>
        </p:blipFill>
        <p:spPr>
          <a:xfrm>
            <a:off x="5105400" y="2209800"/>
            <a:ext cx="3276600" cy="3014663"/>
          </a:xfrm>
        </p:spPr>
      </p:pic>
      <p:pic>
        <p:nvPicPr>
          <p:cNvPr id="7" name="WWF Showcase Draft-1.ppt746.wav">
            <a:hlinkClick r:id="" action="ppaction://media"/>
          </p:cNvPr>
          <p:cNvPicPr>
            <a:picLocks noRot="1" noChangeAspect="1"/>
          </p:cNvPicPr>
          <p:nvPr>
            <a:wavAudioFile r:embed="rId1" name="WWF Showcase Draft-1.ppt746.wav"/>
          </p:nvPr>
        </p:nvPicPr>
        <p:blipFill>
          <a:blip r:embed="rId5" cstate="print"/>
          <a:stretch>
            <a:fillRect/>
          </a:stretch>
        </p:blipFill>
        <p:spPr>
          <a:xfrm>
            <a:off x="8532440" y="6309320"/>
            <a:ext cx="304800" cy="304800"/>
          </a:xfrm>
          <a:prstGeom prst="rect">
            <a:avLst/>
          </a:prstGeom>
        </p:spPr>
      </p:pic>
    </p:spTree>
  </p:cSld>
  <p:clrMapOvr>
    <a:masterClrMapping/>
  </p:clrMapOvr>
  <p:transition advTm="4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p:txBody>
          <a:bodyPr/>
          <a:lstStyle/>
          <a:p>
            <a:r>
              <a:rPr lang="en-US" sz="2800" smtClean="0"/>
              <a:t>Research and Stakeholder Analysis</a:t>
            </a:r>
          </a:p>
        </p:txBody>
      </p:sp>
      <p:graphicFrame>
        <p:nvGraphicFramePr>
          <p:cNvPr id="164000" name="Group 1184"/>
          <p:cNvGraphicFramePr>
            <a:graphicFrameLocks noGrp="1"/>
          </p:cNvGraphicFramePr>
          <p:nvPr>
            <p:ph idx="1"/>
          </p:nvPr>
        </p:nvGraphicFramePr>
        <p:xfrm>
          <a:off x="611188" y="2276475"/>
          <a:ext cx="7481887" cy="1785938"/>
        </p:xfrm>
        <a:graphic>
          <a:graphicData uri="http://schemas.openxmlformats.org/drawingml/2006/table">
            <a:tbl>
              <a:tblPr/>
              <a:tblGrid>
                <a:gridCol w="2493962"/>
                <a:gridCol w="2493963"/>
                <a:gridCol w="2493962"/>
              </a:tblGrid>
              <a:tr h="4143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Calibri" pitchFamily="34" charset="0"/>
                          <a:ea typeface="MS Mincho" pitchFamily="49" charset="-128"/>
                          <a:cs typeface="Arial" pitchFamily="34" charset="0"/>
                        </a:rPr>
                        <a:t>Country</a:t>
                      </a:r>
                      <a:endParaRPr kumimoji="0" lang="en-AU" sz="2400" b="0" i="0" u="none" strike="noStrike" cap="none" normalizeH="0" baseline="0" smtClean="0">
                        <a:ln>
                          <a:noFill/>
                        </a:ln>
                        <a:solidFill>
                          <a:schemeClr val="tx1"/>
                        </a:solidFill>
                        <a:effectLst/>
                        <a:latin typeface="Times" pitchFamily="18" charset="0"/>
                        <a:ea typeface="MS Mincho" pitchFamily="49"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Calibri" pitchFamily="34" charset="0"/>
                          <a:ea typeface="MS Mincho" pitchFamily="49" charset="-128"/>
                          <a:cs typeface="Arial" pitchFamily="34" charset="0"/>
                        </a:rPr>
                        <a:t>Avg Import in Tonnes per Year</a:t>
                      </a:r>
                      <a:endParaRPr kumimoji="0" lang="en-AU" sz="2400" b="0" i="0" u="none" strike="noStrike" cap="none" normalizeH="0" baseline="0" smtClean="0">
                        <a:ln>
                          <a:noFill/>
                        </a:ln>
                        <a:solidFill>
                          <a:schemeClr val="tx1"/>
                        </a:solidFill>
                        <a:effectLst/>
                        <a:latin typeface="Times" pitchFamily="18" charset="0"/>
                        <a:ea typeface="MS Mincho" pitchFamily="49"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Calibri" pitchFamily="34" charset="0"/>
                          <a:ea typeface="MS Mincho" pitchFamily="49" charset="-128"/>
                          <a:cs typeface="Arial" pitchFamily="34" charset="0"/>
                        </a:rPr>
                        <a:t>Percentage of the Total</a:t>
                      </a:r>
                      <a:endParaRPr kumimoji="0" lang="en-AU" sz="2400" b="0" i="0" u="none" strike="noStrike" cap="none" normalizeH="0" baseline="0" smtClean="0">
                        <a:ln>
                          <a:noFill/>
                        </a:ln>
                        <a:solidFill>
                          <a:schemeClr val="tx1"/>
                        </a:solidFill>
                        <a:effectLst/>
                        <a:latin typeface="Times" pitchFamily="18" charset="0"/>
                        <a:ea typeface="MS Mincho" pitchFamily="49"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Calibri" pitchFamily="34" charset="0"/>
                          <a:ea typeface="MS Mincho" pitchFamily="49" charset="-128"/>
                          <a:cs typeface="Arial" pitchFamily="34" charset="0"/>
                        </a:rPr>
                        <a:t>Indonesia</a:t>
                      </a:r>
                      <a:endParaRPr kumimoji="0" lang="en-AU" sz="2400" b="0" i="0" u="none" strike="noStrike" cap="none" normalizeH="0" baseline="0" smtClean="0">
                        <a:ln>
                          <a:noFill/>
                        </a:ln>
                        <a:solidFill>
                          <a:schemeClr val="tx1"/>
                        </a:solidFill>
                        <a:effectLst/>
                        <a:latin typeface="Times" pitchFamily="18" charset="0"/>
                        <a:ea typeface="MS Mincho" pitchFamily="49"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MS Mincho" pitchFamily="49" charset="-128"/>
                          <a:cs typeface="Arial" pitchFamily="34" charset="0"/>
                        </a:rPr>
                        <a:t>2680</a:t>
                      </a:r>
                      <a:endParaRPr kumimoji="0" lang="en-US" sz="2400" b="0" i="0" u="none" strike="noStrike" cap="none" normalizeH="0" baseline="0" smtClean="0">
                        <a:ln>
                          <a:noFill/>
                        </a:ln>
                        <a:solidFill>
                          <a:schemeClr val="tx1"/>
                        </a:solidFill>
                        <a:effectLst/>
                        <a:latin typeface="Times" pitchFamily="18" charset="0"/>
                        <a:ea typeface="MS Mincho" pitchFamily="49"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Calibri" pitchFamily="34" charset="0"/>
                          <a:ea typeface="MS Mincho" pitchFamily="49" charset="-128"/>
                          <a:cs typeface="Arial" pitchFamily="34" charset="0"/>
                        </a:rPr>
                        <a:t>2%</a:t>
                      </a:r>
                      <a:endParaRPr kumimoji="0" lang="en-AU" sz="2400" b="0" i="0" u="none" strike="noStrike" cap="none" normalizeH="0" baseline="0" smtClean="0">
                        <a:ln>
                          <a:noFill/>
                        </a:ln>
                        <a:solidFill>
                          <a:schemeClr val="tx1"/>
                        </a:solidFill>
                        <a:effectLst/>
                        <a:latin typeface="Times" pitchFamily="18" charset="0"/>
                        <a:ea typeface="MS Mincho" pitchFamily="49"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8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Calibri" pitchFamily="34" charset="0"/>
                          <a:ea typeface="MS Mincho" pitchFamily="49" charset="-128"/>
                          <a:cs typeface="Arial" pitchFamily="34" charset="0"/>
                        </a:rPr>
                        <a:t>Malaysia</a:t>
                      </a:r>
                      <a:endParaRPr kumimoji="0" lang="en-AU" sz="2400" b="0" i="0" u="none" strike="noStrike" cap="none" normalizeH="0" baseline="0" smtClean="0">
                        <a:ln>
                          <a:noFill/>
                        </a:ln>
                        <a:solidFill>
                          <a:schemeClr val="tx1"/>
                        </a:solidFill>
                        <a:effectLst/>
                        <a:latin typeface="Times" pitchFamily="18" charset="0"/>
                        <a:ea typeface="MS Mincho" pitchFamily="49"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MS Mincho" pitchFamily="49" charset="-128"/>
                          <a:cs typeface="Arial" pitchFamily="34" charset="0"/>
                        </a:rPr>
                        <a:t>127298</a:t>
                      </a:r>
                      <a:endParaRPr kumimoji="0" lang="en-US" sz="2400" b="0" i="0" u="none" strike="noStrike" cap="none" normalizeH="0" baseline="0" smtClean="0">
                        <a:ln>
                          <a:noFill/>
                        </a:ln>
                        <a:solidFill>
                          <a:schemeClr val="tx1"/>
                        </a:solidFill>
                        <a:effectLst/>
                        <a:latin typeface="Times" pitchFamily="18" charset="0"/>
                        <a:ea typeface="MS Mincho" pitchFamily="49"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Calibri" pitchFamily="34" charset="0"/>
                          <a:ea typeface="MS Mincho" pitchFamily="49" charset="-128"/>
                          <a:cs typeface="Arial" pitchFamily="34" charset="0"/>
                        </a:rPr>
                        <a:t>95%</a:t>
                      </a:r>
                      <a:endParaRPr kumimoji="0" lang="en-AU" sz="2400" b="0" i="0" u="none" strike="noStrike" cap="none" normalizeH="0" baseline="0" smtClean="0">
                        <a:ln>
                          <a:noFill/>
                        </a:ln>
                        <a:solidFill>
                          <a:schemeClr val="tx1"/>
                        </a:solidFill>
                        <a:effectLst/>
                        <a:latin typeface="Times" pitchFamily="18" charset="0"/>
                        <a:ea typeface="MS Mincho" pitchFamily="49"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Calibri" pitchFamily="34" charset="0"/>
                          <a:ea typeface="MS Mincho" pitchFamily="49" charset="-128"/>
                          <a:cs typeface="Arial" pitchFamily="34" charset="0"/>
                        </a:rPr>
                        <a:t>Singapore</a:t>
                      </a:r>
                      <a:endParaRPr kumimoji="0" lang="en-AU" sz="2400" b="0" i="0" u="none" strike="noStrike" cap="none" normalizeH="0" baseline="0" smtClean="0">
                        <a:ln>
                          <a:noFill/>
                        </a:ln>
                        <a:solidFill>
                          <a:schemeClr val="tx1"/>
                        </a:solidFill>
                        <a:effectLst/>
                        <a:latin typeface="Times" pitchFamily="18" charset="0"/>
                        <a:ea typeface="MS Mincho" pitchFamily="49"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MS Mincho" pitchFamily="49" charset="-128"/>
                          <a:cs typeface="Arial" pitchFamily="34" charset="0"/>
                        </a:rPr>
                        <a:t>2796</a:t>
                      </a:r>
                      <a:endParaRPr kumimoji="0" lang="en-US" sz="2400" b="0" i="0" u="none" strike="noStrike" cap="none" normalizeH="0" baseline="0" smtClean="0">
                        <a:ln>
                          <a:noFill/>
                        </a:ln>
                        <a:solidFill>
                          <a:schemeClr val="tx1"/>
                        </a:solidFill>
                        <a:effectLst/>
                        <a:latin typeface="Times" pitchFamily="18" charset="0"/>
                        <a:ea typeface="MS Mincho" pitchFamily="49"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Calibri" pitchFamily="34" charset="0"/>
                          <a:ea typeface="MS Mincho" pitchFamily="49" charset="-128"/>
                          <a:cs typeface="Arial" pitchFamily="34" charset="0"/>
                        </a:rPr>
                        <a:t>2%</a:t>
                      </a:r>
                      <a:endParaRPr kumimoji="0" lang="en-AU" sz="2400" b="0" i="0" u="none" strike="noStrike" cap="none" normalizeH="0" baseline="0" smtClean="0">
                        <a:ln>
                          <a:noFill/>
                        </a:ln>
                        <a:solidFill>
                          <a:schemeClr val="tx1"/>
                        </a:solidFill>
                        <a:effectLst/>
                        <a:latin typeface="Times" pitchFamily="18" charset="0"/>
                        <a:ea typeface="MS Mincho" pitchFamily="49"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8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Calibri" pitchFamily="34" charset="0"/>
                          <a:ea typeface="MS Mincho" pitchFamily="49" charset="-128"/>
                          <a:cs typeface="Arial" pitchFamily="34" charset="0"/>
                        </a:rPr>
                        <a:t>All Other Countries</a:t>
                      </a:r>
                      <a:endParaRPr kumimoji="0" lang="en-AU" sz="2400" b="0" i="0" u="none" strike="noStrike" cap="none" normalizeH="0" baseline="0" smtClean="0">
                        <a:ln>
                          <a:noFill/>
                        </a:ln>
                        <a:solidFill>
                          <a:schemeClr val="tx1"/>
                        </a:solidFill>
                        <a:effectLst/>
                        <a:latin typeface="Times" pitchFamily="18" charset="0"/>
                        <a:ea typeface="MS Mincho" pitchFamily="49"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MS Mincho" pitchFamily="49" charset="-128"/>
                          <a:cs typeface="Arial" pitchFamily="34" charset="0"/>
                        </a:rPr>
                        <a:t>844</a:t>
                      </a:r>
                      <a:endParaRPr kumimoji="0" lang="en-US" sz="2400" b="0" i="0" u="none" strike="noStrike" cap="none" normalizeH="0" baseline="0" smtClean="0">
                        <a:ln>
                          <a:noFill/>
                        </a:ln>
                        <a:solidFill>
                          <a:schemeClr val="tx1"/>
                        </a:solidFill>
                        <a:effectLst/>
                        <a:latin typeface="Times" pitchFamily="18" charset="0"/>
                        <a:ea typeface="MS Mincho" pitchFamily="49"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Calibri" pitchFamily="34" charset="0"/>
                          <a:ea typeface="MS Mincho" pitchFamily="49" charset="-128"/>
                          <a:cs typeface="Arial" pitchFamily="34" charset="0"/>
                        </a:rPr>
                        <a:t>1%</a:t>
                      </a:r>
                      <a:endParaRPr kumimoji="0" lang="en-AU" sz="2400" b="0" i="0" u="none" strike="noStrike" cap="none" normalizeH="0" baseline="0" smtClean="0">
                        <a:ln>
                          <a:noFill/>
                        </a:ln>
                        <a:solidFill>
                          <a:schemeClr val="tx1"/>
                        </a:solidFill>
                        <a:effectLst/>
                        <a:latin typeface="Times" pitchFamily="18" charset="0"/>
                        <a:ea typeface="MS Mincho" pitchFamily="49"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Calibri" pitchFamily="34" charset="0"/>
                          <a:ea typeface="MS Mincho" pitchFamily="49" charset="-128"/>
                          <a:cs typeface="Arial" pitchFamily="34" charset="0"/>
                        </a:rPr>
                        <a:t>Total</a:t>
                      </a:r>
                      <a:endParaRPr kumimoji="0" lang="en-AU" sz="2400" b="0" i="0" u="none" strike="noStrike" cap="none" normalizeH="0" baseline="0" smtClean="0">
                        <a:ln>
                          <a:noFill/>
                        </a:ln>
                        <a:solidFill>
                          <a:schemeClr val="tx1"/>
                        </a:solidFill>
                        <a:effectLst/>
                        <a:latin typeface="Times" pitchFamily="18" charset="0"/>
                        <a:ea typeface="MS Mincho" pitchFamily="49"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MS Mincho" pitchFamily="49" charset="-128"/>
                          <a:cs typeface="Arial" pitchFamily="34" charset="0"/>
                        </a:rPr>
                        <a:t>133618</a:t>
                      </a:r>
                      <a:endParaRPr kumimoji="0" lang="en-US" sz="2400" b="0" i="0" u="none" strike="noStrike" cap="none" normalizeH="0" baseline="0" smtClean="0">
                        <a:ln>
                          <a:noFill/>
                        </a:ln>
                        <a:solidFill>
                          <a:schemeClr val="tx1"/>
                        </a:solidFill>
                        <a:effectLst/>
                        <a:latin typeface="Times" pitchFamily="18" charset="0"/>
                        <a:ea typeface="MS Mincho" pitchFamily="49"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Calibri" pitchFamily="34" charset="0"/>
                          <a:ea typeface="MS Mincho" pitchFamily="49" charset="-128"/>
                          <a:cs typeface="Arial" pitchFamily="34" charset="0"/>
                        </a:rPr>
                        <a:t>100%</a:t>
                      </a:r>
                      <a:endParaRPr kumimoji="0" lang="en-AU" sz="2400" b="0" i="0" u="none" strike="noStrike" cap="none" normalizeH="0" baseline="0" smtClean="0">
                        <a:ln>
                          <a:noFill/>
                        </a:ln>
                        <a:solidFill>
                          <a:schemeClr val="tx1"/>
                        </a:solidFill>
                        <a:effectLst/>
                        <a:latin typeface="Times" pitchFamily="18" charset="0"/>
                        <a:ea typeface="MS Mincho" pitchFamily="49"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273" name="Text Box 1186"/>
          <p:cNvSpPr txBox="1">
            <a:spLocks noChangeArrowheads="1"/>
          </p:cNvSpPr>
          <p:nvPr/>
        </p:nvSpPr>
        <p:spPr bwMode="auto">
          <a:xfrm>
            <a:off x="395288" y="1412875"/>
            <a:ext cx="8208962" cy="641350"/>
          </a:xfrm>
          <a:prstGeom prst="rect">
            <a:avLst/>
          </a:prstGeom>
          <a:noFill/>
          <a:ln w="9525">
            <a:noFill/>
            <a:miter lim="800000"/>
            <a:headEnd/>
            <a:tailEnd/>
          </a:ln>
        </p:spPr>
        <p:txBody>
          <a:bodyPr>
            <a:spAutoFit/>
          </a:bodyPr>
          <a:lstStyle/>
          <a:p>
            <a:pPr>
              <a:spcBef>
                <a:spcPct val="50000"/>
              </a:spcBef>
            </a:pPr>
            <a:r>
              <a:rPr lang="en-AU" sz="1800">
                <a:solidFill>
                  <a:srgbClr val="000000"/>
                </a:solidFill>
                <a:latin typeface="Calibri" pitchFamily="34" charset="0"/>
                <a:ea typeface="Times New Roman" pitchFamily="18" charset="0"/>
                <a:cs typeface="Arial" charset="0"/>
              </a:rPr>
              <a:t>Of the 26 countries that export palm oil/palm kernel oil and its derivatives to Australia for the period FY2003-FY2008 three countries constituted 99.4% of the total Import.</a:t>
            </a:r>
            <a:endParaRPr lang="en-US" sz="1800">
              <a:solidFill>
                <a:srgbClr val="000000"/>
              </a:solidFill>
              <a:latin typeface="Calibri" pitchFamily="34" charset="0"/>
              <a:ea typeface="Times New Roman" pitchFamily="18" charset="0"/>
              <a:cs typeface="Arial" charset="0"/>
            </a:endParaRPr>
          </a:p>
        </p:txBody>
      </p:sp>
      <p:sp>
        <p:nvSpPr>
          <p:cNvPr id="10274" name="Text Box 1187"/>
          <p:cNvSpPr txBox="1">
            <a:spLocks noChangeArrowheads="1"/>
          </p:cNvSpPr>
          <p:nvPr/>
        </p:nvSpPr>
        <p:spPr bwMode="auto">
          <a:xfrm>
            <a:off x="250825" y="4183063"/>
            <a:ext cx="8497888" cy="2674937"/>
          </a:xfrm>
          <a:prstGeom prst="rect">
            <a:avLst/>
          </a:prstGeom>
          <a:noFill/>
          <a:ln w="9525">
            <a:noFill/>
            <a:miter lim="800000"/>
            <a:headEnd/>
            <a:tailEnd/>
          </a:ln>
        </p:spPr>
        <p:txBody>
          <a:bodyPr>
            <a:spAutoFit/>
          </a:bodyPr>
          <a:lstStyle/>
          <a:p>
            <a:pPr marL="457200" indent="-457200">
              <a:spcBef>
                <a:spcPct val="50000"/>
              </a:spcBef>
            </a:pPr>
            <a:r>
              <a:rPr lang="en-AU" sz="1800">
                <a:solidFill>
                  <a:srgbClr val="000000"/>
                </a:solidFill>
                <a:latin typeface="Calibri" pitchFamily="34" charset="0"/>
                <a:ea typeface="Times New Roman" pitchFamily="18" charset="0"/>
                <a:cs typeface="Arial" charset="0"/>
              </a:rPr>
              <a:t>	Importantly, it was from the informal personal conversations directly with stakeholders in the industry that key information was obtained including but not restricted to:</a:t>
            </a:r>
            <a:endParaRPr lang="en-US" sz="1800">
              <a:solidFill>
                <a:srgbClr val="000000"/>
              </a:solidFill>
              <a:ea typeface="Times New Roman" pitchFamily="18" charset="0"/>
              <a:cs typeface="Arial" charset="0"/>
            </a:endParaRPr>
          </a:p>
          <a:p>
            <a:pPr marL="457200" indent="-457200">
              <a:spcBef>
                <a:spcPct val="30000"/>
              </a:spcBef>
              <a:buFontTx/>
              <a:buAutoNum type="arabicPeriod"/>
            </a:pPr>
            <a:r>
              <a:rPr lang="en-AU" sz="1800">
                <a:solidFill>
                  <a:srgbClr val="000000"/>
                </a:solidFill>
                <a:latin typeface="Calibri" pitchFamily="34" charset="0"/>
                <a:ea typeface="Times New Roman" pitchFamily="18" charset="0"/>
                <a:cs typeface="Arial" charset="0"/>
              </a:rPr>
              <a:t>Approximately 80-85% of the palm oil brought into the country is used in food and food processing. </a:t>
            </a:r>
            <a:endParaRPr lang="en-US" sz="1800">
              <a:solidFill>
                <a:srgbClr val="000000"/>
              </a:solidFill>
              <a:cs typeface="Times New Roman" pitchFamily="18" charset="0"/>
            </a:endParaRPr>
          </a:p>
          <a:p>
            <a:pPr marL="457200" indent="-457200">
              <a:spcBef>
                <a:spcPct val="30000"/>
              </a:spcBef>
              <a:buFontTx/>
              <a:buAutoNum type="arabicPeriod"/>
            </a:pPr>
            <a:r>
              <a:rPr lang="en-AU" sz="1800">
                <a:solidFill>
                  <a:srgbClr val="000000"/>
                </a:solidFill>
                <a:latin typeface="Calibri" pitchFamily="34" charset="0"/>
                <a:cs typeface="Times New Roman" pitchFamily="18" charset="0"/>
              </a:rPr>
              <a:t>70% of all of the palm oil brought into Australia is imported by one company.</a:t>
            </a:r>
            <a:endParaRPr lang="en-US" sz="1800">
              <a:solidFill>
                <a:srgbClr val="000000"/>
              </a:solidFill>
              <a:cs typeface="Times New Roman" pitchFamily="18" charset="0"/>
            </a:endParaRPr>
          </a:p>
          <a:p>
            <a:pPr marL="457200" indent="-457200">
              <a:spcBef>
                <a:spcPct val="30000"/>
              </a:spcBef>
              <a:buFontTx/>
              <a:buAutoNum type="arabicPeriod"/>
            </a:pPr>
            <a:r>
              <a:rPr lang="en-AU" sz="1800">
                <a:solidFill>
                  <a:srgbClr val="000000"/>
                </a:solidFill>
                <a:latin typeface="Calibri" pitchFamily="34" charset="0"/>
                <a:cs typeface="Times New Roman" pitchFamily="18" charset="0"/>
              </a:rPr>
              <a:t>Labelling of palm oil on product ingredients is not mandatory in Australia</a:t>
            </a:r>
            <a:endParaRPr lang="en-US" sz="1800">
              <a:solidFill>
                <a:srgbClr val="000000"/>
              </a:solidFill>
            </a:endParaRPr>
          </a:p>
          <a:p>
            <a:pPr marL="457200" indent="-457200">
              <a:spcBef>
                <a:spcPct val="50000"/>
              </a:spcBef>
            </a:pPr>
            <a:endParaRPr lang="en-US" sz="1800"/>
          </a:p>
        </p:txBody>
      </p:sp>
      <p:pic>
        <p:nvPicPr>
          <p:cNvPr id="8" name="WWF Showcase Draft-1.ppt744.wav">
            <a:hlinkClick r:id="" action="ppaction://media"/>
          </p:cNvPr>
          <p:cNvPicPr>
            <a:picLocks noRot="1" noChangeAspect="1"/>
          </p:cNvPicPr>
          <p:nvPr>
            <a:wavAudioFile r:embed="rId1" name="WWF Showcase Draft-1.ppt744.wav"/>
          </p:nvPr>
        </p:nvPicPr>
        <p:blipFill>
          <a:blip r:embed="rId4" cstate="print"/>
          <a:stretch>
            <a:fillRect/>
          </a:stretch>
        </p:blipFill>
        <p:spPr>
          <a:xfrm>
            <a:off x="8388424" y="6553200"/>
            <a:ext cx="304800" cy="304800"/>
          </a:xfrm>
          <a:prstGeom prst="rect">
            <a:avLst/>
          </a:prstGeom>
        </p:spPr>
      </p:pic>
    </p:spTree>
  </p:cSld>
  <p:clrMapOvr>
    <a:masterClrMapping/>
  </p:clrMapOvr>
  <p:transition advTm="7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20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8"/>
          <p:cNvSpPr>
            <a:spLocks noGrp="1" noChangeArrowheads="1"/>
          </p:cNvSpPr>
          <p:nvPr>
            <p:ph type="title"/>
          </p:nvPr>
        </p:nvSpPr>
        <p:spPr/>
        <p:txBody>
          <a:bodyPr/>
          <a:lstStyle/>
          <a:p>
            <a:r>
              <a:rPr lang="en-US" smtClean="0"/>
              <a:t>Stakeholders</a:t>
            </a:r>
          </a:p>
        </p:txBody>
      </p:sp>
      <p:sp>
        <p:nvSpPr>
          <p:cNvPr id="11267" name="Text Box 1029"/>
          <p:cNvSpPr txBox="1">
            <a:spLocks noChangeArrowheads="1"/>
          </p:cNvSpPr>
          <p:nvPr/>
        </p:nvSpPr>
        <p:spPr bwMode="auto">
          <a:xfrm>
            <a:off x="611188" y="1557338"/>
            <a:ext cx="8064500" cy="4586287"/>
          </a:xfrm>
          <a:prstGeom prst="rect">
            <a:avLst/>
          </a:prstGeom>
          <a:noFill/>
          <a:ln w="9525">
            <a:noFill/>
            <a:miter lim="800000"/>
            <a:headEnd/>
            <a:tailEnd/>
          </a:ln>
        </p:spPr>
        <p:txBody>
          <a:bodyPr>
            <a:spAutoFit/>
          </a:bodyPr>
          <a:lstStyle/>
          <a:p>
            <a:pPr>
              <a:lnSpc>
                <a:spcPct val="80000"/>
              </a:lnSpc>
              <a:spcBef>
                <a:spcPct val="20000"/>
              </a:spcBef>
            </a:pPr>
            <a:r>
              <a:rPr lang="en-AU" b="1" i="1">
                <a:latin typeface="Calibri" pitchFamily="34" charset="0"/>
                <a:ea typeface="Times New Roman" pitchFamily="18" charset="0"/>
                <a:cs typeface="Arial" charset="0"/>
              </a:rPr>
              <a:t>Industry</a:t>
            </a:r>
            <a:r>
              <a:rPr lang="en-AU">
                <a:solidFill>
                  <a:srgbClr val="FF9900"/>
                </a:solidFill>
                <a:latin typeface="Calibri" pitchFamily="34" charset="0"/>
                <a:ea typeface="Times New Roman" pitchFamily="18" charset="0"/>
                <a:cs typeface="Arial" charset="0"/>
              </a:rPr>
              <a:t> </a:t>
            </a:r>
            <a:r>
              <a:rPr lang="en-AU">
                <a:solidFill>
                  <a:srgbClr val="000000"/>
                </a:solidFill>
                <a:latin typeface="Calibri" pitchFamily="34" charset="0"/>
                <a:ea typeface="Times New Roman" pitchFamily="18" charset="0"/>
                <a:cs typeface="Arial" charset="0"/>
              </a:rPr>
              <a:t>both Australian and those multi-national with operations in Australia In particular the following six companies</a:t>
            </a:r>
            <a:endParaRPr lang="en-US">
              <a:solidFill>
                <a:srgbClr val="000000"/>
              </a:solidFill>
              <a:ea typeface="Times New Roman" pitchFamily="18" charset="0"/>
              <a:cs typeface="Arial" charset="0"/>
            </a:endParaRPr>
          </a:p>
          <a:p>
            <a:pPr lvl="1">
              <a:lnSpc>
                <a:spcPct val="80000"/>
              </a:lnSpc>
              <a:spcBef>
                <a:spcPct val="20000"/>
              </a:spcBef>
              <a:buFont typeface="Symbol" pitchFamily="18" charset="2"/>
              <a:buChar char=""/>
            </a:pPr>
            <a:r>
              <a:rPr lang="en-AU" b="1">
                <a:solidFill>
                  <a:srgbClr val="000000"/>
                </a:solidFill>
                <a:latin typeface="Calibri" pitchFamily="34" charset="0"/>
                <a:ea typeface="Times New Roman" pitchFamily="18" charset="0"/>
                <a:cs typeface="Arial" charset="0"/>
              </a:rPr>
              <a:t> </a:t>
            </a:r>
            <a:r>
              <a:rPr lang="en-AU" b="1">
                <a:solidFill>
                  <a:srgbClr val="FF9900"/>
                </a:solidFill>
                <a:latin typeface="Calibri" pitchFamily="34" charset="0"/>
                <a:ea typeface="Times New Roman" pitchFamily="18" charset="0"/>
                <a:cs typeface="Arial" charset="0"/>
              </a:rPr>
              <a:t>Unilever</a:t>
            </a:r>
            <a:r>
              <a:rPr lang="en-AU">
                <a:solidFill>
                  <a:srgbClr val="FF9900"/>
                </a:solidFill>
                <a:latin typeface="Calibri" pitchFamily="34" charset="0"/>
                <a:ea typeface="Times New Roman" pitchFamily="18" charset="0"/>
                <a:cs typeface="Arial" charset="0"/>
              </a:rPr>
              <a:t> </a:t>
            </a:r>
            <a:r>
              <a:rPr lang="en-AU">
                <a:solidFill>
                  <a:srgbClr val="000000"/>
                </a:solidFill>
                <a:ea typeface="Times New Roman" pitchFamily="18" charset="0"/>
                <a:cs typeface="Arial" charset="0"/>
              </a:rPr>
              <a:t>–</a:t>
            </a:r>
            <a:r>
              <a:rPr lang="en-AU">
                <a:solidFill>
                  <a:srgbClr val="000000"/>
                </a:solidFill>
                <a:latin typeface="Calibri" pitchFamily="34" charset="0"/>
                <a:ea typeface="Times New Roman" pitchFamily="18" charset="0"/>
                <a:cs typeface="Arial" charset="0"/>
              </a:rPr>
              <a:t> as a first mover on palm oil, founder member of the RSPO and palm all user</a:t>
            </a:r>
            <a:endParaRPr lang="en-US">
              <a:solidFill>
                <a:srgbClr val="000000"/>
              </a:solidFill>
              <a:ea typeface="Times New Roman" pitchFamily="18" charset="0"/>
              <a:cs typeface="Arial" charset="0"/>
            </a:endParaRPr>
          </a:p>
          <a:p>
            <a:pPr lvl="1">
              <a:lnSpc>
                <a:spcPct val="80000"/>
              </a:lnSpc>
              <a:spcBef>
                <a:spcPct val="20000"/>
              </a:spcBef>
              <a:buFont typeface="Symbol" pitchFamily="18" charset="2"/>
              <a:buChar char=""/>
            </a:pPr>
            <a:r>
              <a:rPr lang="en-AU" b="1">
                <a:solidFill>
                  <a:srgbClr val="000000"/>
                </a:solidFill>
                <a:latin typeface="Calibri" pitchFamily="34" charset="0"/>
                <a:ea typeface="Times New Roman" pitchFamily="18" charset="0"/>
                <a:cs typeface="Arial" charset="0"/>
              </a:rPr>
              <a:t> </a:t>
            </a:r>
            <a:r>
              <a:rPr lang="en-AU" b="1">
                <a:solidFill>
                  <a:srgbClr val="FF9900"/>
                </a:solidFill>
                <a:latin typeface="Calibri" pitchFamily="34" charset="0"/>
                <a:ea typeface="Times New Roman" pitchFamily="18" charset="0"/>
                <a:cs typeface="Arial" charset="0"/>
              </a:rPr>
              <a:t>Cadbury</a:t>
            </a:r>
            <a:r>
              <a:rPr lang="en-AU">
                <a:solidFill>
                  <a:srgbClr val="000000"/>
                </a:solidFill>
                <a:latin typeface="Calibri" pitchFamily="34" charset="0"/>
                <a:ea typeface="Times New Roman" pitchFamily="18" charset="0"/>
                <a:cs typeface="Arial" charset="0"/>
              </a:rPr>
              <a:t> </a:t>
            </a:r>
            <a:r>
              <a:rPr lang="en-AU">
                <a:solidFill>
                  <a:srgbClr val="000000"/>
                </a:solidFill>
                <a:ea typeface="Times New Roman" pitchFamily="18" charset="0"/>
                <a:cs typeface="Arial" charset="0"/>
              </a:rPr>
              <a:t>–</a:t>
            </a:r>
            <a:r>
              <a:rPr lang="en-AU">
                <a:solidFill>
                  <a:srgbClr val="000000"/>
                </a:solidFill>
                <a:latin typeface="Calibri" pitchFamily="34" charset="0"/>
                <a:ea typeface="Times New Roman" pitchFamily="18" charset="0"/>
                <a:cs typeface="Arial" charset="0"/>
              </a:rPr>
              <a:t> vocal member of the RPSO and a leader on the palm oil issue</a:t>
            </a:r>
            <a:endParaRPr lang="en-US">
              <a:solidFill>
                <a:srgbClr val="000000"/>
              </a:solidFill>
              <a:ea typeface="Times New Roman" pitchFamily="18" charset="0"/>
              <a:cs typeface="Arial" charset="0"/>
            </a:endParaRPr>
          </a:p>
          <a:p>
            <a:pPr lvl="1">
              <a:lnSpc>
                <a:spcPct val="80000"/>
              </a:lnSpc>
              <a:spcBef>
                <a:spcPct val="20000"/>
              </a:spcBef>
              <a:buFont typeface="Symbol" pitchFamily="18" charset="2"/>
              <a:buChar char=""/>
            </a:pPr>
            <a:r>
              <a:rPr lang="en-AU" b="1">
                <a:solidFill>
                  <a:srgbClr val="000000"/>
                </a:solidFill>
                <a:latin typeface="Calibri" pitchFamily="34" charset="0"/>
                <a:ea typeface="Times New Roman" pitchFamily="18" charset="0"/>
                <a:cs typeface="Arial" charset="0"/>
              </a:rPr>
              <a:t> </a:t>
            </a:r>
            <a:r>
              <a:rPr lang="en-AU" b="1">
                <a:solidFill>
                  <a:srgbClr val="FF9900"/>
                </a:solidFill>
                <a:latin typeface="Calibri" pitchFamily="34" charset="0"/>
                <a:ea typeface="Times New Roman" pitchFamily="18" charset="0"/>
                <a:cs typeface="Arial" charset="0"/>
              </a:rPr>
              <a:t>Nestle</a:t>
            </a:r>
            <a:r>
              <a:rPr lang="en-AU">
                <a:solidFill>
                  <a:srgbClr val="000000"/>
                </a:solidFill>
                <a:latin typeface="Calibri" pitchFamily="34" charset="0"/>
                <a:ea typeface="Times New Roman" pitchFamily="18" charset="0"/>
                <a:cs typeface="Arial" charset="0"/>
              </a:rPr>
              <a:t> -  member of the RSPO</a:t>
            </a:r>
            <a:endParaRPr lang="en-US">
              <a:solidFill>
                <a:srgbClr val="000000"/>
              </a:solidFill>
              <a:ea typeface="Times New Roman" pitchFamily="18" charset="0"/>
              <a:cs typeface="Arial" charset="0"/>
            </a:endParaRPr>
          </a:p>
          <a:p>
            <a:pPr lvl="1">
              <a:lnSpc>
                <a:spcPct val="80000"/>
              </a:lnSpc>
              <a:spcBef>
                <a:spcPct val="20000"/>
              </a:spcBef>
              <a:buFont typeface="Symbol" pitchFamily="18" charset="2"/>
              <a:buChar char=""/>
            </a:pPr>
            <a:r>
              <a:rPr lang="en-AU" b="1">
                <a:solidFill>
                  <a:srgbClr val="000000"/>
                </a:solidFill>
                <a:latin typeface="Calibri" pitchFamily="34" charset="0"/>
                <a:ea typeface="Times New Roman" pitchFamily="18" charset="0"/>
                <a:cs typeface="Arial" charset="0"/>
              </a:rPr>
              <a:t> </a:t>
            </a:r>
            <a:r>
              <a:rPr lang="en-AU" b="1">
                <a:solidFill>
                  <a:srgbClr val="FF9900"/>
                </a:solidFill>
                <a:latin typeface="Calibri" pitchFamily="34" charset="0"/>
                <a:ea typeface="Times New Roman" pitchFamily="18" charset="0"/>
                <a:cs typeface="Arial" charset="0"/>
              </a:rPr>
              <a:t>Goodman Fielder</a:t>
            </a:r>
            <a:r>
              <a:rPr lang="en-AU">
                <a:solidFill>
                  <a:srgbClr val="000000"/>
                </a:solidFill>
                <a:latin typeface="Calibri" pitchFamily="34" charset="0"/>
                <a:ea typeface="Times New Roman" pitchFamily="18" charset="0"/>
                <a:cs typeface="Arial" charset="0"/>
              </a:rPr>
              <a:t> </a:t>
            </a:r>
            <a:r>
              <a:rPr lang="en-AU">
                <a:solidFill>
                  <a:srgbClr val="000000"/>
                </a:solidFill>
                <a:ea typeface="Times New Roman" pitchFamily="18" charset="0"/>
                <a:cs typeface="Arial" charset="0"/>
              </a:rPr>
              <a:t>–</a:t>
            </a:r>
            <a:r>
              <a:rPr lang="en-AU">
                <a:solidFill>
                  <a:srgbClr val="000000"/>
                </a:solidFill>
                <a:latin typeface="Calibri" pitchFamily="34" charset="0"/>
                <a:ea typeface="Times New Roman" pitchFamily="18" charset="0"/>
                <a:cs typeface="Arial" charset="0"/>
              </a:rPr>
              <a:t> Australia company, member of the RSPO and largest manufacturer using palm oil</a:t>
            </a:r>
            <a:endParaRPr lang="en-US">
              <a:solidFill>
                <a:srgbClr val="000000"/>
              </a:solidFill>
              <a:ea typeface="Times New Roman" pitchFamily="18" charset="0"/>
              <a:cs typeface="Arial" charset="0"/>
            </a:endParaRPr>
          </a:p>
          <a:p>
            <a:pPr lvl="1">
              <a:lnSpc>
                <a:spcPct val="80000"/>
              </a:lnSpc>
              <a:spcBef>
                <a:spcPct val="20000"/>
              </a:spcBef>
              <a:buFont typeface="Symbol" pitchFamily="18" charset="2"/>
              <a:buChar char=""/>
            </a:pPr>
            <a:r>
              <a:rPr lang="en-AU" b="1">
                <a:solidFill>
                  <a:srgbClr val="000000"/>
                </a:solidFill>
                <a:latin typeface="Calibri" pitchFamily="34" charset="0"/>
                <a:ea typeface="Times New Roman" pitchFamily="18" charset="0"/>
                <a:cs typeface="Arial" charset="0"/>
              </a:rPr>
              <a:t> </a:t>
            </a:r>
            <a:r>
              <a:rPr lang="en-AU" b="1">
                <a:solidFill>
                  <a:srgbClr val="FF9900"/>
                </a:solidFill>
                <a:latin typeface="Calibri" pitchFamily="34" charset="0"/>
                <a:ea typeface="Times New Roman" pitchFamily="18" charset="0"/>
                <a:cs typeface="Arial" charset="0"/>
              </a:rPr>
              <a:t>Woolworths</a:t>
            </a:r>
            <a:r>
              <a:rPr lang="en-AU">
                <a:solidFill>
                  <a:srgbClr val="000000"/>
                </a:solidFill>
                <a:latin typeface="Calibri" pitchFamily="34" charset="0"/>
                <a:ea typeface="Times New Roman" pitchFamily="18" charset="0"/>
                <a:cs typeface="Arial" charset="0"/>
              </a:rPr>
              <a:t> </a:t>
            </a:r>
            <a:r>
              <a:rPr lang="en-AU">
                <a:solidFill>
                  <a:srgbClr val="000000"/>
                </a:solidFill>
                <a:ea typeface="Times New Roman" pitchFamily="18" charset="0"/>
                <a:cs typeface="Arial" charset="0"/>
              </a:rPr>
              <a:t>–</a:t>
            </a:r>
            <a:r>
              <a:rPr lang="en-AU">
                <a:solidFill>
                  <a:srgbClr val="000000"/>
                </a:solidFill>
                <a:latin typeface="Calibri" pitchFamily="34" charset="0"/>
                <a:ea typeface="Times New Roman" pitchFamily="18" charset="0"/>
                <a:cs typeface="Arial" charset="0"/>
              </a:rPr>
              <a:t> Brand owner and largest retailer in Australia	</a:t>
            </a:r>
            <a:endParaRPr lang="en-US">
              <a:solidFill>
                <a:srgbClr val="000000"/>
              </a:solidFill>
              <a:ea typeface="Times New Roman" pitchFamily="18" charset="0"/>
              <a:cs typeface="Arial" charset="0"/>
            </a:endParaRPr>
          </a:p>
          <a:p>
            <a:pPr lvl="1">
              <a:lnSpc>
                <a:spcPct val="80000"/>
              </a:lnSpc>
              <a:spcBef>
                <a:spcPct val="20000"/>
              </a:spcBef>
              <a:buFont typeface="Symbol" pitchFamily="18" charset="2"/>
              <a:buChar char=""/>
            </a:pPr>
            <a:r>
              <a:rPr lang="en-AU" b="1">
                <a:solidFill>
                  <a:srgbClr val="000000"/>
                </a:solidFill>
                <a:latin typeface="Calibri" pitchFamily="34" charset="0"/>
                <a:ea typeface="Times New Roman" pitchFamily="18" charset="0"/>
                <a:cs typeface="Arial" charset="0"/>
              </a:rPr>
              <a:t> </a:t>
            </a:r>
            <a:r>
              <a:rPr lang="en-AU" b="1">
                <a:solidFill>
                  <a:srgbClr val="FF9900"/>
                </a:solidFill>
                <a:latin typeface="Calibri" pitchFamily="34" charset="0"/>
                <a:ea typeface="Times New Roman" pitchFamily="18" charset="0"/>
                <a:cs typeface="Arial" charset="0"/>
              </a:rPr>
              <a:t>Coles</a:t>
            </a:r>
            <a:r>
              <a:rPr lang="en-AU">
                <a:solidFill>
                  <a:srgbClr val="000000"/>
                </a:solidFill>
                <a:latin typeface="Calibri" pitchFamily="34" charset="0"/>
                <a:ea typeface="Times New Roman" pitchFamily="18" charset="0"/>
                <a:cs typeface="Arial" charset="0"/>
              </a:rPr>
              <a:t> </a:t>
            </a:r>
            <a:r>
              <a:rPr lang="en-AU">
                <a:solidFill>
                  <a:srgbClr val="000000"/>
                </a:solidFill>
                <a:ea typeface="Times New Roman" pitchFamily="18" charset="0"/>
                <a:cs typeface="Arial" charset="0"/>
              </a:rPr>
              <a:t>–</a:t>
            </a:r>
            <a:r>
              <a:rPr lang="en-AU">
                <a:solidFill>
                  <a:srgbClr val="000000"/>
                </a:solidFill>
                <a:latin typeface="Calibri" pitchFamily="34" charset="0"/>
                <a:ea typeface="Times New Roman" pitchFamily="18" charset="0"/>
                <a:cs typeface="Arial" charset="0"/>
              </a:rPr>
              <a:t> Brand owner and second largest retailer in Australia</a:t>
            </a:r>
            <a:endParaRPr lang="en-US">
              <a:solidFill>
                <a:srgbClr val="000000"/>
              </a:solidFill>
              <a:ea typeface="Times New Roman" pitchFamily="18" charset="0"/>
              <a:cs typeface="Arial" charset="0"/>
            </a:endParaRPr>
          </a:p>
          <a:p>
            <a:pPr>
              <a:lnSpc>
                <a:spcPct val="80000"/>
              </a:lnSpc>
              <a:spcBef>
                <a:spcPct val="50000"/>
              </a:spcBef>
            </a:pPr>
            <a:r>
              <a:rPr lang="en-AU" b="1" i="1">
                <a:latin typeface="Calibri" pitchFamily="34" charset="0"/>
                <a:ea typeface="Times New Roman" pitchFamily="18" charset="0"/>
                <a:cs typeface="Arial" charset="0"/>
              </a:rPr>
              <a:t>NGOs </a:t>
            </a:r>
            <a:endParaRPr lang="en-US">
              <a:ea typeface="Times New Roman" pitchFamily="18" charset="0"/>
              <a:cs typeface="Arial" charset="0"/>
            </a:endParaRPr>
          </a:p>
          <a:p>
            <a:pPr lvl="1">
              <a:lnSpc>
                <a:spcPct val="80000"/>
              </a:lnSpc>
              <a:spcBef>
                <a:spcPct val="30000"/>
              </a:spcBef>
              <a:buFont typeface="Symbol" pitchFamily="18" charset="2"/>
              <a:buChar char=""/>
            </a:pPr>
            <a:r>
              <a:rPr lang="en-AU" b="1">
                <a:solidFill>
                  <a:srgbClr val="000000"/>
                </a:solidFill>
                <a:latin typeface="Calibri" pitchFamily="34" charset="0"/>
                <a:ea typeface="Times New Roman" pitchFamily="18" charset="0"/>
                <a:cs typeface="Arial" charset="0"/>
              </a:rPr>
              <a:t> </a:t>
            </a:r>
            <a:r>
              <a:rPr lang="en-AU" b="1">
                <a:solidFill>
                  <a:srgbClr val="FF9900"/>
                </a:solidFill>
                <a:latin typeface="Calibri" pitchFamily="34" charset="0"/>
                <a:ea typeface="Times New Roman" pitchFamily="18" charset="0"/>
                <a:cs typeface="Arial" charset="0"/>
              </a:rPr>
              <a:t>Palm Oil Action Group</a:t>
            </a:r>
            <a:r>
              <a:rPr lang="en-AU">
                <a:solidFill>
                  <a:srgbClr val="000000"/>
                </a:solidFill>
                <a:latin typeface="Calibri" pitchFamily="34" charset="0"/>
                <a:ea typeface="Times New Roman" pitchFamily="18" charset="0"/>
                <a:cs typeface="Arial" charset="0"/>
              </a:rPr>
              <a:t> </a:t>
            </a:r>
            <a:r>
              <a:rPr lang="en-AU">
                <a:solidFill>
                  <a:srgbClr val="000000"/>
                </a:solidFill>
                <a:ea typeface="Times New Roman" pitchFamily="18" charset="0"/>
                <a:cs typeface="Arial" charset="0"/>
              </a:rPr>
              <a:t>–</a:t>
            </a:r>
            <a:r>
              <a:rPr lang="en-AU">
                <a:solidFill>
                  <a:srgbClr val="000000"/>
                </a:solidFill>
                <a:latin typeface="Calibri" pitchFamily="34" charset="0"/>
                <a:ea typeface="Times New Roman" pitchFamily="18" charset="0"/>
                <a:cs typeface="Arial" charset="0"/>
              </a:rPr>
              <a:t> run a palm oil campaign targeting Woolworths</a:t>
            </a:r>
            <a:endParaRPr lang="en-US">
              <a:solidFill>
                <a:srgbClr val="000000"/>
              </a:solidFill>
              <a:ea typeface="Times New Roman" pitchFamily="18" charset="0"/>
              <a:cs typeface="Arial" charset="0"/>
            </a:endParaRPr>
          </a:p>
          <a:p>
            <a:pPr lvl="1">
              <a:lnSpc>
                <a:spcPct val="80000"/>
              </a:lnSpc>
              <a:spcBef>
                <a:spcPct val="30000"/>
              </a:spcBef>
              <a:buFont typeface="Symbol" pitchFamily="18" charset="2"/>
              <a:buChar char=""/>
            </a:pPr>
            <a:r>
              <a:rPr lang="en-AU" b="1">
                <a:solidFill>
                  <a:srgbClr val="000000"/>
                </a:solidFill>
                <a:latin typeface="Calibri" pitchFamily="34" charset="0"/>
                <a:ea typeface="Times New Roman" pitchFamily="18" charset="0"/>
                <a:cs typeface="Arial" charset="0"/>
              </a:rPr>
              <a:t> </a:t>
            </a:r>
            <a:r>
              <a:rPr lang="en-AU" b="1">
                <a:solidFill>
                  <a:srgbClr val="FF9900"/>
                </a:solidFill>
                <a:latin typeface="Calibri" pitchFamily="34" charset="0"/>
                <a:ea typeface="Times New Roman" pitchFamily="18" charset="0"/>
                <a:cs typeface="Arial" charset="0"/>
              </a:rPr>
              <a:t>Zoos Victoria</a:t>
            </a:r>
            <a:r>
              <a:rPr lang="en-AU">
                <a:solidFill>
                  <a:srgbClr val="000000"/>
                </a:solidFill>
                <a:latin typeface="Calibri" pitchFamily="34" charset="0"/>
                <a:ea typeface="Times New Roman" pitchFamily="18" charset="0"/>
                <a:cs typeface="Arial" charset="0"/>
              </a:rPr>
              <a:t> </a:t>
            </a:r>
            <a:r>
              <a:rPr lang="en-AU">
                <a:solidFill>
                  <a:srgbClr val="000000"/>
                </a:solidFill>
                <a:ea typeface="Times New Roman" pitchFamily="18" charset="0"/>
                <a:cs typeface="Arial" charset="0"/>
              </a:rPr>
              <a:t>–</a:t>
            </a:r>
            <a:r>
              <a:rPr lang="en-AU">
                <a:solidFill>
                  <a:srgbClr val="000000"/>
                </a:solidFill>
                <a:latin typeface="Calibri" pitchFamily="34" charset="0"/>
                <a:ea typeface="Times New Roman" pitchFamily="18" charset="0"/>
                <a:cs typeface="Arial" charset="0"/>
              </a:rPr>
              <a:t> run the </a:t>
            </a:r>
            <a:r>
              <a:rPr lang="en-AU">
                <a:solidFill>
                  <a:srgbClr val="000000"/>
                </a:solidFill>
                <a:ea typeface="Times New Roman" pitchFamily="18" charset="0"/>
                <a:cs typeface="Arial" charset="0"/>
              </a:rPr>
              <a:t>“</a:t>
            </a:r>
            <a:r>
              <a:rPr lang="en-AU">
                <a:solidFill>
                  <a:srgbClr val="000000"/>
                </a:solidFill>
                <a:latin typeface="Calibri" pitchFamily="34" charset="0"/>
                <a:ea typeface="Times New Roman" pitchFamily="18" charset="0"/>
                <a:cs typeface="Arial" charset="0"/>
              </a:rPr>
              <a:t>Don</a:t>
            </a:r>
            <a:r>
              <a:rPr lang="en-AU">
                <a:solidFill>
                  <a:srgbClr val="000000"/>
                </a:solidFill>
                <a:ea typeface="Times New Roman" pitchFamily="18" charset="0"/>
                <a:cs typeface="Arial" charset="0"/>
              </a:rPr>
              <a:t>’</a:t>
            </a:r>
            <a:r>
              <a:rPr lang="en-AU">
                <a:solidFill>
                  <a:srgbClr val="000000"/>
                </a:solidFill>
                <a:latin typeface="Calibri" pitchFamily="34" charset="0"/>
                <a:ea typeface="Times New Roman" pitchFamily="18" charset="0"/>
                <a:cs typeface="Arial" charset="0"/>
              </a:rPr>
              <a:t>t Palm Us Off Campaign</a:t>
            </a:r>
            <a:r>
              <a:rPr lang="en-AU">
                <a:solidFill>
                  <a:srgbClr val="000000"/>
                </a:solidFill>
                <a:ea typeface="Times New Roman" pitchFamily="18" charset="0"/>
                <a:cs typeface="Arial" charset="0"/>
              </a:rPr>
              <a:t>”</a:t>
            </a:r>
            <a:r>
              <a:rPr lang="en-AU">
                <a:solidFill>
                  <a:srgbClr val="000000"/>
                </a:solidFill>
                <a:latin typeface="Calibri" pitchFamily="34" charset="0"/>
                <a:ea typeface="Times New Roman" pitchFamily="18" charset="0"/>
                <a:cs typeface="Arial" charset="0"/>
              </a:rPr>
              <a:t> to persuade the federal government to enact laws for mandatory palm oil labelling</a:t>
            </a:r>
            <a:endParaRPr lang="en-US">
              <a:solidFill>
                <a:srgbClr val="000000"/>
              </a:solidFill>
              <a:ea typeface="Times New Roman" pitchFamily="18" charset="0"/>
              <a:cs typeface="Arial" charset="0"/>
            </a:endParaRPr>
          </a:p>
          <a:p>
            <a:pPr>
              <a:lnSpc>
                <a:spcPct val="80000"/>
              </a:lnSpc>
              <a:spcBef>
                <a:spcPct val="50000"/>
              </a:spcBef>
            </a:pPr>
            <a:r>
              <a:rPr lang="en-AU" b="1" i="1">
                <a:latin typeface="Calibri" pitchFamily="34" charset="0"/>
                <a:ea typeface="Times New Roman" pitchFamily="18" charset="0"/>
                <a:cs typeface="Arial" charset="0"/>
              </a:rPr>
              <a:t>Association groups</a:t>
            </a:r>
            <a:endParaRPr lang="en-US">
              <a:ea typeface="Times New Roman" pitchFamily="18" charset="0"/>
              <a:cs typeface="Arial" charset="0"/>
            </a:endParaRPr>
          </a:p>
          <a:p>
            <a:pPr>
              <a:lnSpc>
                <a:spcPct val="80000"/>
              </a:lnSpc>
              <a:spcBef>
                <a:spcPct val="20000"/>
              </a:spcBef>
              <a:buFont typeface="Symbol" pitchFamily="18" charset="2"/>
              <a:buChar char=""/>
            </a:pPr>
            <a:r>
              <a:rPr lang="en-AU" b="1">
                <a:solidFill>
                  <a:srgbClr val="000000"/>
                </a:solidFill>
                <a:latin typeface="Calibri" pitchFamily="34" charset="0"/>
                <a:ea typeface="Times New Roman" pitchFamily="18" charset="0"/>
                <a:cs typeface="Arial" charset="0"/>
              </a:rPr>
              <a:t> </a:t>
            </a:r>
            <a:r>
              <a:rPr lang="en-AU" b="1">
                <a:solidFill>
                  <a:srgbClr val="FF9900"/>
                </a:solidFill>
                <a:latin typeface="Calibri" pitchFamily="34" charset="0"/>
                <a:ea typeface="Times New Roman" pitchFamily="18" charset="0"/>
                <a:cs typeface="Arial" charset="0"/>
              </a:rPr>
              <a:t>RSPO</a:t>
            </a:r>
            <a:r>
              <a:rPr lang="en-AU">
                <a:solidFill>
                  <a:srgbClr val="000000"/>
                </a:solidFill>
                <a:latin typeface="Calibri" pitchFamily="34" charset="0"/>
                <a:ea typeface="Times New Roman" pitchFamily="18" charset="0"/>
                <a:cs typeface="Arial" charset="0"/>
              </a:rPr>
              <a:t> </a:t>
            </a:r>
            <a:r>
              <a:rPr lang="en-AU">
                <a:solidFill>
                  <a:srgbClr val="000000"/>
                </a:solidFill>
                <a:ea typeface="Times New Roman" pitchFamily="18" charset="0"/>
                <a:cs typeface="Arial" charset="0"/>
              </a:rPr>
              <a:t>–</a:t>
            </a:r>
            <a:r>
              <a:rPr lang="en-AU">
                <a:solidFill>
                  <a:srgbClr val="000000"/>
                </a:solidFill>
                <a:latin typeface="Calibri" pitchFamily="34" charset="0"/>
                <a:ea typeface="Times New Roman" pitchFamily="18" charset="0"/>
                <a:cs typeface="Arial" charset="0"/>
              </a:rPr>
              <a:t> a stakeholder association who</a:t>
            </a:r>
            <a:r>
              <a:rPr lang="en-AU">
                <a:solidFill>
                  <a:srgbClr val="000000"/>
                </a:solidFill>
                <a:ea typeface="Times New Roman" pitchFamily="18" charset="0"/>
                <a:cs typeface="Arial" charset="0"/>
              </a:rPr>
              <a:t>’</a:t>
            </a:r>
            <a:r>
              <a:rPr lang="en-AU">
                <a:solidFill>
                  <a:srgbClr val="000000"/>
                </a:solidFill>
                <a:latin typeface="Calibri" pitchFamily="34" charset="0"/>
                <a:ea typeface="Times New Roman" pitchFamily="18" charset="0"/>
                <a:cs typeface="Arial" charset="0"/>
              </a:rPr>
              <a:t>s mission to promote and grow a sustainable palm oil industry.</a:t>
            </a:r>
          </a:p>
          <a:p>
            <a:pPr>
              <a:lnSpc>
                <a:spcPct val="80000"/>
              </a:lnSpc>
              <a:spcBef>
                <a:spcPct val="20000"/>
              </a:spcBef>
              <a:buFont typeface="Symbol" pitchFamily="18" charset="2"/>
              <a:buChar char=""/>
            </a:pPr>
            <a:r>
              <a:rPr lang="en-AU">
                <a:solidFill>
                  <a:srgbClr val="000000"/>
                </a:solidFill>
                <a:latin typeface="Calibri" pitchFamily="34" charset="0"/>
                <a:ea typeface="Times New Roman" pitchFamily="18" charset="0"/>
                <a:cs typeface="Arial" charset="0"/>
              </a:rPr>
              <a:t> At the beginning stage of the campaign it was recognised that the </a:t>
            </a:r>
            <a:r>
              <a:rPr lang="en-AU" b="1" i="1">
                <a:solidFill>
                  <a:srgbClr val="FF9900"/>
                </a:solidFill>
                <a:latin typeface="Calibri" pitchFamily="34" charset="0"/>
                <a:ea typeface="Times New Roman" pitchFamily="18" charset="0"/>
                <a:cs typeface="Arial" charset="0"/>
              </a:rPr>
              <a:t>federal government</a:t>
            </a:r>
            <a:r>
              <a:rPr lang="en-AU" b="1" i="1">
                <a:solidFill>
                  <a:srgbClr val="000000"/>
                </a:solidFill>
                <a:latin typeface="Calibri" pitchFamily="34" charset="0"/>
                <a:ea typeface="Times New Roman" pitchFamily="18" charset="0"/>
                <a:cs typeface="Arial" charset="0"/>
              </a:rPr>
              <a:t>, </a:t>
            </a:r>
            <a:r>
              <a:rPr lang="en-AU" b="1" i="1">
                <a:solidFill>
                  <a:srgbClr val="FF9900"/>
                </a:solidFill>
                <a:latin typeface="Calibri" pitchFamily="34" charset="0"/>
                <a:ea typeface="Times New Roman" pitchFamily="18" charset="0"/>
                <a:cs typeface="Arial" charset="0"/>
              </a:rPr>
              <a:t>AFGC</a:t>
            </a:r>
            <a:r>
              <a:rPr lang="en-AU">
                <a:solidFill>
                  <a:srgbClr val="000000"/>
                </a:solidFill>
                <a:latin typeface="Calibri" pitchFamily="34" charset="0"/>
                <a:ea typeface="Times New Roman" pitchFamily="18" charset="0"/>
                <a:cs typeface="Arial" charset="0"/>
              </a:rPr>
              <a:t> and </a:t>
            </a:r>
            <a:r>
              <a:rPr lang="en-AU" b="1" i="1">
                <a:solidFill>
                  <a:srgbClr val="FF9900"/>
                </a:solidFill>
                <a:latin typeface="Calibri" pitchFamily="34" charset="0"/>
                <a:ea typeface="Times New Roman" pitchFamily="18" charset="0"/>
                <a:cs typeface="Arial" charset="0"/>
              </a:rPr>
              <a:t>Australian consumer</a:t>
            </a:r>
            <a:r>
              <a:rPr lang="en-AU">
                <a:solidFill>
                  <a:srgbClr val="000000"/>
                </a:solidFill>
                <a:latin typeface="Calibri" pitchFamily="34" charset="0"/>
                <a:ea typeface="Times New Roman" pitchFamily="18" charset="0"/>
                <a:cs typeface="Arial" charset="0"/>
              </a:rPr>
              <a:t> were key stakeholders but were not able to influence change until they were provided with information and empowered to do so.</a:t>
            </a:r>
            <a:endParaRPr lang="en-US">
              <a:solidFill>
                <a:srgbClr val="000000"/>
              </a:solidFill>
              <a:latin typeface="Calibri" pitchFamily="34" charset="0"/>
              <a:ea typeface="Times New Roman" pitchFamily="18" charset="0"/>
              <a:cs typeface="Arial" charset="0"/>
            </a:endParaRPr>
          </a:p>
        </p:txBody>
      </p:sp>
      <p:pic>
        <p:nvPicPr>
          <p:cNvPr id="6" name="WWF Showcase Draft-1.ppt753.wav">
            <a:hlinkClick r:id="" action="ppaction://media"/>
          </p:cNvPr>
          <p:cNvPicPr>
            <a:picLocks noRot="1" noChangeAspect="1"/>
          </p:cNvPicPr>
          <p:nvPr>
            <a:wavAudioFile r:embed="rId1" name="WWF Showcase Draft-1.ppt753.wav"/>
          </p:nvPr>
        </p:nvPicPr>
        <p:blipFill>
          <a:blip r:embed="rId4" cstate="print"/>
          <a:stretch>
            <a:fillRect/>
          </a:stretch>
        </p:blipFill>
        <p:spPr>
          <a:xfrm>
            <a:off x="8316416" y="6237312"/>
            <a:ext cx="304800" cy="304800"/>
          </a:xfrm>
          <a:prstGeom prst="rect">
            <a:avLst/>
          </a:prstGeom>
        </p:spPr>
      </p:pic>
    </p:spTree>
  </p:cSld>
  <p:clrMapOvr>
    <a:masterClrMapping/>
  </p:clrMapOvr>
  <p:transition advTm="89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9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jdelijke aanduiding voor inhoud 13"/>
          <p:cNvSpPr>
            <a:spLocks noGrp="1"/>
          </p:cNvSpPr>
          <p:nvPr>
            <p:ph idx="4294967295"/>
          </p:nvPr>
        </p:nvSpPr>
        <p:spPr>
          <a:xfrm>
            <a:off x="457200" y="762000"/>
            <a:ext cx="8177213" cy="5788025"/>
          </a:xfrm>
        </p:spPr>
        <p:txBody>
          <a:bodyPr lIns="90000" tIns="46800" rIns="90000" bIns="46800"/>
          <a:lstStyle/>
          <a:p>
            <a:pPr marL="447675" indent="-447675" defTabSz="457200">
              <a:buFontTx/>
              <a:buNone/>
            </a:pPr>
            <a:endParaRPr lang="nl-NL" sz="2400" b="1" smtClean="0"/>
          </a:p>
          <a:p>
            <a:pPr marL="447675" indent="-447675" defTabSz="457200">
              <a:buFontTx/>
              <a:buNone/>
            </a:pPr>
            <a:endParaRPr lang="nl-NL" sz="2400" b="1" smtClean="0"/>
          </a:p>
          <a:p>
            <a:pPr marL="447675" indent="-447675" defTabSz="457200">
              <a:buFontTx/>
              <a:buBlip>
                <a:blip r:embed="rId4"/>
              </a:buBlip>
            </a:pPr>
            <a:r>
              <a:rPr lang="nl-NL" sz="2400" smtClean="0"/>
              <a:t>WWF has worked on palm oil since 2001</a:t>
            </a:r>
          </a:p>
          <a:p>
            <a:pPr marL="447675" indent="-447675" defTabSz="457200">
              <a:buFontTx/>
              <a:buBlip>
                <a:blip r:embed="rId4"/>
              </a:buBlip>
            </a:pPr>
            <a:r>
              <a:rPr lang="nl-NL" sz="2400" smtClean="0"/>
              <a:t>RSPO started in 2003, with 7 members</a:t>
            </a:r>
            <a:endParaRPr lang="en-US" sz="2400" smtClean="0"/>
          </a:p>
          <a:p>
            <a:pPr marL="447675" indent="-447675" defTabSz="457200">
              <a:buFontTx/>
              <a:buBlip>
                <a:blip r:embed="rId4"/>
              </a:buBlip>
            </a:pPr>
            <a:r>
              <a:rPr lang="en-US" sz="2400" smtClean="0"/>
              <a:t>Industry wide stakeholder group – 300+ ordinary members</a:t>
            </a:r>
          </a:p>
          <a:p>
            <a:pPr marL="447675" indent="-447675" defTabSz="457200">
              <a:buFontTx/>
              <a:buBlip>
                <a:blip r:embed="rId4"/>
              </a:buBlip>
            </a:pPr>
            <a:r>
              <a:rPr lang="en-US" sz="2400" smtClean="0"/>
              <a:t>Growers, traders/processors, manufacturers, retailers, Environmental NGOs, Social NGOS and investors</a:t>
            </a:r>
          </a:p>
          <a:p>
            <a:pPr marL="447675" indent="-447675" defTabSz="457200">
              <a:buFontTx/>
              <a:buBlip>
                <a:blip r:embed="rId4"/>
              </a:buBlip>
            </a:pPr>
            <a:r>
              <a:rPr lang="en-US" sz="2400" smtClean="0">
                <a:solidFill>
                  <a:srgbClr val="EE8E00"/>
                </a:solidFill>
              </a:rPr>
              <a:t>To promote the growth and use of sustainable oil palm products through global standards</a:t>
            </a:r>
          </a:p>
          <a:p>
            <a:pPr marL="447675" indent="-447675" defTabSz="457200">
              <a:buFontTx/>
              <a:buBlip>
                <a:blip r:embed="rId4"/>
              </a:buBlip>
            </a:pPr>
            <a:endParaRPr lang="en-US" sz="2400" smtClean="0">
              <a:solidFill>
                <a:srgbClr val="EE8E00"/>
              </a:solidFill>
            </a:endParaRPr>
          </a:p>
          <a:p>
            <a:pPr marL="447675" indent="-447675" defTabSz="457200">
              <a:buFontTx/>
              <a:buNone/>
            </a:pPr>
            <a:endParaRPr lang="en-US" sz="1800" i="1" smtClean="0">
              <a:sym typeface="Wingdings" pitchFamily="2" charset="2"/>
            </a:endParaRPr>
          </a:p>
        </p:txBody>
      </p:sp>
      <p:sp>
        <p:nvSpPr>
          <p:cNvPr id="12291" name="Text Box 1027"/>
          <p:cNvSpPr txBox="1">
            <a:spLocks noChangeArrowheads="1"/>
          </p:cNvSpPr>
          <p:nvPr/>
        </p:nvSpPr>
        <p:spPr bwMode="auto">
          <a:xfrm>
            <a:off x="1447800" y="381000"/>
            <a:ext cx="7315200" cy="482600"/>
          </a:xfrm>
          <a:prstGeom prst="rect">
            <a:avLst/>
          </a:prstGeom>
          <a:noFill/>
          <a:ln w="9525">
            <a:noFill/>
            <a:miter lim="800000"/>
            <a:headEnd/>
            <a:tailEnd/>
          </a:ln>
        </p:spPr>
        <p:txBody>
          <a:bodyPr>
            <a:spAutoFit/>
          </a:bodyPr>
          <a:lstStyle/>
          <a:p>
            <a:pPr eaLnBrk="0" hangingPunct="0">
              <a:lnSpc>
                <a:spcPct val="80000"/>
              </a:lnSpc>
              <a:spcBef>
                <a:spcPct val="40000"/>
              </a:spcBef>
              <a:spcAft>
                <a:spcPct val="40000"/>
              </a:spcAft>
              <a:buClr>
                <a:srgbClr val="003893"/>
              </a:buClr>
              <a:buSzPct val="65000"/>
            </a:pPr>
            <a:r>
              <a:rPr lang="nl-NL" sz="3200" b="1">
                <a:solidFill>
                  <a:schemeClr val="bg1"/>
                </a:solidFill>
                <a:latin typeface="Arial" charset="0"/>
              </a:rPr>
              <a:t>Roundtable on Sustainable Palm Oil</a:t>
            </a:r>
            <a:endParaRPr lang="en-US" sz="3200">
              <a:solidFill>
                <a:schemeClr val="bg1"/>
              </a:solidFill>
              <a:latin typeface="Arial" charset="0"/>
            </a:endParaRPr>
          </a:p>
        </p:txBody>
      </p:sp>
      <p:sp>
        <p:nvSpPr>
          <p:cNvPr id="12292" name="Text Box 7"/>
          <p:cNvSpPr txBox="1">
            <a:spLocks noChangeArrowheads="1"/>
          </p:cNvSpPr>
          <p:nvPr/>
        </p:nvSpPr>
        <p:spPr bwMode="auto">
          <a:xfrm>
            <a:off x="3505200" y="5715000"/>
            <a:ext cx="1698625" cy="762000"/>
          </a:xfrm>
          <a:prstGeom prst="rect">
            <a:avLst/>
          </a:prstGeom>
          <a:noFill/>
          <a:ln w="9525">
            <a:noFill/>
            <a:miter lim="800000"/>
            <a:headEnd/>
            <a:tailEnd/>
          </a:ln>
        </p:spPr>
        <p:txBody>
          <a:bodyPr wrap="none">
            <a:spAutoFit/>
          </a:bodyPr>
          <a:lstStyle/>
          <a:p>
            <a:pPr algn="ctr" defTabSz="457200" eaLnBrk="0" hangingPunct="0"/>
            <a:r>
              <a:rPr lang="en-US" sz="4400" b="1" i="1">
                <a:solidFill>
                  <a:srgbClr val="FC9C10"/>
                </a:solidFill>
                <a:latin typeface="Lucida Sans" pitchFamily="34" charset="0"/>
              </a:rPr>
              <a:t>RSPO</a:t>
            </a:r>
          </a:p>
        </p:txBody>
      </p:sp>
      <p:pic>
        <p:nvPicPr>
          <p:cNvPr id="7" name="WWF Showcase Draft-1.ppt723.wav">
            <a:hlinkClick r:id="" action="ppaction://media"/>
          </p:cNvPr>
          <p:cNvPicPr>
            <a:picLocks noRot="1" noChangeAspect="1"/>
          </p:cNvPicPr>
          <p:nvPr>
            <a:wavAudioFile r:embed="rId1" name="WWF Showcase Draft-1.ppt723.wav"/>
          </p:nvPr>
        </p:nvPicPr>
        <p:blipFill>
          <a:blip r:embed="rId5" cstate="print"/>
          <a:stretch>
            <a:fillRect/>
          </a:stretch>
        </p:blipFill>
        <p:spPr>
          <a:xfrm>
            <a:off x="8460432" y="6237312"/>
            <a:ext cx="304800" cy="304800"/>
          </a:xfrm>
          <a:prstGeom prst="rect">
            <a:avLst/>
          </a:prstGeom>
        </p:spPr>
      </p:pic>
    </p:spTree>
  </p:cSld>
  <p:clrMapOvr>
    <a:masterClrMapping/>
  </p:clrMapOvr>
  <p:transition advTm="4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7"/>
          <p:cNvSpPr>
            <a:spLocks noChangeArrowheads="1"/>
          </p:cNvSpPr>
          <p:nvPr/>
        </p:nvSpPr>
        <p:spPr bwMode="auto">
          <a:xfrm>
            <a:off x="228600" y="3352800"/>
            <a:ext cx="8534400" cy="3352800"/>
          </a:xfrm>
          <a:prstGeom prst="rect">
            <a:avLst/>
          </a:prstGeom>
          <a:noFill/>
          <a:ln w="9525">
            <a:noFill/>
            <a:miter lim="800000"/>
            <a:headEnd/>
            <a:tailEnd/>
          </a:ln>
        </p:spPr>
        <p:txBody>
          <a:bodyPr/>
          <a:lstStyle/>
          <a:p>
            <a:pPr marL="342900" indent="-342900" eaLnBrk="0" hangingPunct="0">
              <a:lnSpc>
                <a:spcPct val="90000"/>
              </a:lnSpc>
              <a:spcBef>
                <a:spcPct val="40000"/>
              </a:spcBef>
              <a:spcAft>
                <a:spcPct val="40000"/>
              </a:spcAft>
              <a:buClr>
                <a:srgbClr val="003893"/>
              </a:buClr>
              <a:buSzPct val="65000"/>
              <a:buFont typeface="Wingdings" pitchFamily="2" charset="2"/>
              <a:buChar char="n"/>
            </a:pPr>
            <a:endParaRPr lang="en-US" sz="2000">
              <a:latin typeface="Arial" charset="0"/>
            </a:endParaRPr>
          </a:p>
        </p:txBody>
      </p:sp>
      <p:sp>
        <p:nvSpPr>
          <p:cNvPr id="13315" name="Rectangle 1031"/>
          <p:cNvSpPr>
            <a:spLocks noChangeArrowheads="1"/>
          </p:cNvSpPr>
          <p:nvPr/>
        </p:nvSpPr>
        <p:spPr bwMode="auto">
          <a:xfrm>
            <a:off x="539750" y="1484313"/>
            <a:ext cx="7812088" cy="4981575"/>
          </a:xfrm>
          <a:prstGeom prst="rect">
            <a:avLst/>
          </a:prstGeom>
          <a:noFill/>
          <a:ln w="9525">
            <a:noFill/>
            <a:miter lim="800000"/>
            <a:headEnd/>
            <a:tailEnd/>
          </a:ln>
        </p:spPr>
        <p:txBody>
          <a:bodyPr anchor="ctr">
            <a:spAutoFit/>
          </a:bodyPr>
          <a:lstStyle/>
          <a:p>
            <a:pPr eaLnBrk="0" hangingPunct="0">
              <a:tabLst>
                <a:tab pos="457200" algn="l"/>
              </a:tabLst>
            </a:pPr>
            <a:r>
              <a:rPr lang="en-AU" b="1">
                <a:solidFill>
                  <a:srgbClr val="FF9900"/>
                </a:solidFill>
                <a:latin typeface="Calibri" pitchFamily="34" charset="0"/>
                <a:ea typeface="Times New Roman" pitchFamily="18" charset="0"/>
                <a:cs typeface="Arial" charset="0"/>
              </a:rPr>
              <a:t>WWF 2020 goals</a:t>
            </a:r>
            <a:endParaRPr lang="en-US">
              <a:solidFill>
                <a:srgbClr val="FF9900"/>
              </a:solidFill>
              <a:ea typeface="Times New Roman" pitchFamily="18" charset="0"/>
              <a:cs typeface="Arial" charset="0"/>
            </a:endParaRPr>
          </a:p>
          <a:p>
            <a:pPr lvl="1" eaLnBrk="0" hangingPunct="0">
              <a:buFontTx/>
              <a:buAutoNum type="arabicPeriod"/>
              <a:tabLst>
                <a:tab pos="457200" algn="l"/>
              </a:tabLst>
            </a:pPr>
            <a:r>
              <a:rPr lang="en-AU">
                <a:latin typeface="Calibri" pitchFamily="34" charset="0"/>
                <a:ea typeface="Times New Roman" pitchFamily="18" charset="0"/>
                <a:cs typeface="Calibri" pitchFamily="34" charset="0"/>
              </a:rPr>
              <a:t>Halt and ultimately reverse the </a:t>
            </a:r>
            <a:r>
              <a:rPr lang="en-AU">
                <a:latin typeface="Calibri" pitchFamily="34" charset="0"/>
                <a:ea typeface="Times New Roman" pitchFamily="18" charset="0"/>
                <a:cs typeface="Arial" charset="0"/>
              </a:rPr>
              <a:t>loss</a:t>
            </a:r>
            <a:r>
              <a:rPr lang="en-AU">
                <a:latin typeface="Calibri" pitchFamily="34" charset="0"/>
                <a:ea typeface="Times New Roman" pitchFamily="18" charset="0"/>
                <a:cs typeface="Calibri" pitchFamily="34" charset="0"/>
              </a:rPr>
              <a:t> of High Conservation Value </a:t>
            </a:r>
            <a:r>
              <a:rPr lang="en-AU">
                <a:latin typeface="Calibri" pitchFamily="34" charset="0"/>
                <a:ea typeface="Times New Roman" pitchFamily="18" charset="0"/>
                <a:cs typeface="Arial" charset="0"/>
              </a:rPr>
              <a:t>(HCV)</a:t>
            </a:r>
            <a:r>
              <a:rPr lang="en-AU">
                <a:latin typeface="Calibri" pitchFamily="34" charset="0"/>
                <a:ea typeface="Times New Roman" pitchFamily="18" charset="0"/>
                <a:cs typeface="Calibri" pitchFamily="34" charset="0"/>
              </a:rPr>
              <a:t> habitat due to commodity </a:t>
            </a:r>
            <a:r>
              <a:rPr lang="en-AU">
                <a:latin typeface="Calibri" pitchFamily="34" charset="0"/>
                <a:ea typeface="Times New Roman" pitchFamily="18" charset="0"/>
                <a:cs typeface="Arial" charset="0"/>
              </a:rPr>
              <a:t>Production</a:t>
            </a:r>
            <a:r>
              <a:rPr lang="en-AU">
                <a:latin typeface="Calibri" pitchFamily="34" charset="0"/>
                <a:ea typeface="Times New Roman" pitchFamily="18" charset="0"/>
                <a:cs typeface="Calibri" pitchFamily="34" charset="0"/>
              </a:rPr>
              <a:t> in WWF priority </a:t>
            </a:r>
            <a:r>
              <a:rPr lang="en-AU">
                <a:latin typeface="Calibri" pitchFamily="34" charset="0"/>
                <a:ea typeface="Times New Roman" pitchFamily="18" charset="0"/>
                <a:cs typeface="Arial" charset="0"/>
              </a:rPr>
              <a:t>places;</a:t>
            </a:r>
            <a:endParaRPr lang="en-US">
              <a:latin typeface="Calibri" pitchFamily="34" charset="0"/>
            </a:endParaRPr>
          </a:p>
          <a:p>
            <a:pPr lvl="1" eaLnBrk="0" hangingPunct="0">
              <a:buFontTx/>
              <a:buAutoNum type="arabicPeriod"/>
              <a:tabLst>
                <a:tab pos="457200" algn="l"/>
              </a:tabLst>
            </a:pPr>
            <a:r>
              <a:rPr lang="en-AU">
                <a:latin typeface="Calibri" pitchFamily="34" charset="0"/>
                <a:cs typeface="Times New Roman" pitchFamily="18" charset="0"/>
              </a:rPr>
              <a:t>Ensure that humanity’s footprint related to key commodities falls below its 2000 level.</a:t>
            </a:r>
          </a:p>
          <a:p>
            <a:pPr lvl="1" eaLnBrk="0" hangingPunct="0">
              <a:buFontTx/>
              <a:buAutoNum type="arabicPeriod"/>
              <a:tabLst>
                <a:tab pos="457200" algn="l"/>
              </a:tabLst>
            </a:pPr>
            <a:endParaRPr lang="en-US">
              <a:latin typeface="Calibri" pitchFamily="34" charset="0"/>
            </a:endParaRPr>
          </a:p>
          <a:p>
            <a:pPr eaLnBrk="0" hangingPunct="0">
              <a:tabLst>
                <a:tab pos="457200" algn="l"/>
              </a:tabLst>
            </a:pPr>
            <a:r>
              <a:rPr lang="en-AU">
                <a:latin typeface="Calibri" pitchFamily="34" charset="0"/>
                <a:cs typeface="Times New Roman" pitchFamily="18" charset="0"/>
              </a:rPr>
              <a:t>The more specific palm oil commodity objectives as determined by the WWF palm oil working group:</a:t>
            </a:r>
            <a:endParaRPr lang="en-US"/>
          </a:p>
          <a:p>
            <a:pPr eaLnBrk="0" hangingPunct="0">
              <a:tabLst>
                <a:tab pos="457200" algn="l"/>
              </a:tabLst>
            </a:pPr>
            <a:r>
              <a:rPr lang="en-AU" b="1">
                <a:solidFill>
                  <a:srgbClr val="FF9900"/>
                </a:solidFill>
                <a:latin typeface="Calibri" pitchFamily="34" charset="0"/>
                <a:cs typeface="Times New Roman" pitchFamily="18" charset="0"/>
              </a:rPr>
              <a:t>WWF Palm Oil 2012 goals</a:t>
            </a:r>
            <a:endParaRPr lang="en-US">
              <a:solidFill>
                <a:srgbClr val="FF9900"/>
              </a:solidFill>
            </a:endParaRPr>
          </a:p>
          <a:p>
            <a:pPr lvl="1" eaLnBrk="0" hangingPunct="0">
              <a:buFont typeface="Symbol" pitchFamily="18" charset="2"/>
              <a:buChar char=""/>
              <a:tabLst>
                <a:tab pos="457200" algn="l"/>
              </a:tabLst>
            </a:pPr>
            <a:r>
              <a:rPr lang="en-IE">
                <a:latin typeface="Calibri" pitchFamily="34" charset="0"/>
                <a:cs typeface="Times New Roman" pitchFamily="18" charset="0"/>
              </a:rPr>
              <a:t> 25% of global palm oil production is from RSPO-certified sustainable source</a:t>
            </a:r>
            <a:endParaRPr lang="en-US">
              <a:cs typeface="Times New Roman" pitchFamily="18" charset="0"/>
            </a:endParaRPr>
          </a:p>
          <a:p>
            <a:pPr lvl="1" eaLnBrk="0" hangingPunct="0">
              <a:buFont typeface="Symbol" pitchFamily="18" charset="2"/>
              <a:buChar char=""/>
              <a:tabLst>
                <a:tab pos="457200" algn="l"/>
              </a:tabLst>
            </a:pPr>
            <a:r>
              <a:rPr lang="en-IE">
                <a:latin typeface="Calibri" pitchFamily="34" charset="0"/>
                <a:cs typeface="Times New Roman" pitchFamily="18" charset="0"/>
              </a:rPr>
              <a:t> 75% of global production is represented in RSPO membership</a:t>
            </a:r>
            <a:endParaRPr lang="en-US">
              <a:cs typeface="Times New Roman" pitchFamily="18" charset="0"/>
            </a:endParaRPr>
          </a:p>
          <a:p>
            <a:pPr lvl="1" eaLnBrk="0" hangingPunct="0">
              <a:buFont typeface="Symbol" pitchFamily="18" charset="2"/>
              <a:buChar char=""/>
              <a:tabLst>
                <a:tab pos="457200" algn="l"/>
              </a:tabLst>
            </a:pPr>
            <a:r>
              <a:rPr lang="en-IE">
                <a:latin typeface="Calibri" pitchFamily="34" charset="0"/>
                <a:cs typeface="Times New Roman" pitchFamily="18" charset="0"/>
              </a:rPr>
              <a:t> 50% of targeted manufacturers and retailers have committed to procure sustainable palm oil, and 50% of the palm oil they procure is from sustainable sources</a:t>
            </a:r>
            <a:r>
              <a:rPr lang="en-IE">
                <a:cs typeface="Times New Roman" pitchFamily="18" charset="0"/>
              </a:rPr>
              <a:t> </a:t>
            </a:r>
            <a:endParaRPr lang="en-US">
              <a:cs typeface="Times New Roman" pitchFamily="18" charset="0"/>
            </a:endParaRPr>
          </a:p>
          <a:p>
            <a:pPr lvl="1" eaLnBrk="0" hangingPunct="0">
              <a:buFont typeface="Symbol" pitchFamily="18" charset="2"/>
              <a:buChar char=""/>
              <a:tabLst>
                <a:tab pos="457200" algn="l"/>
              </a:tabLst>
            </a:pPr>
            <a:r>
              <a:rPr lang="en-IE">
                <a:latin typeface="Calibri" pitchFamily="34" charset="0"/>
                <a:cs typeface="Times New Roman" pitchFamily="18" charset="0"/>
              </a:rPr>
              <a:t> All top 20 companies procure 100% sustainable palm oil</a:t>
            </a:r>
            <a:r>
              <a:rPr lang="en-IE">
                <a:cs typeface="Times New Roman" pitchFamily="18" charset="0"/>
              </a:rPr>
              <a:t>   </a:t>
            </a:r>
            <a:r>
              <a:rPr lang="en-IE">
                <a:latin typeface="Calibri" pitchFamily="34" charset="0"/>
                <a:cs typeface="Times New Roman" pitchFamily="18" charset="0"/>
              </a:rPr>
              <a:t/>
            </a:r>
            <a:br>
              <a:rPr lang="en-IE">
                <a:latin typeface="Calibri" pitchFamily="34" charset="0"/>
                <a:cs typeface="Times New Roman" pitchFamily="18" charset="0"/>
              </a:rPr>
            </a:br>
            <a:endParaRPr lang="en-US">
              <a:solidFill>
                <a:srgbClr val="FF9900"/>
              </a:solidFill>
            </a:endParaRPr>
          </a:p>
          <a:p>
            <a:pPr eaLnBrk="0" hangingPunct="0">
              <a:tabLst>
                <a:tab pos="457200" algn="l"/>
              </a:tabLst>
            </a:pPr>
            <a:r>
              <a:rPr lang="en-AU" b="1">
                <a:solidFill>
                  <a:srgbClr val="FF9900"/>
                </a:solidFill>
                <a:latin typeface="Calibri" pitchFamily="34" charset="0"/>
                <a:cs typeface="Times New Roman" pitchFamily="18" charset="0"/>
              </a:rPr>
              <a:t>WWF-Australia Palm Oil Campaign Objectives </a:t>
            </a:r>
            <a:r>
              <a:rPr lang="en-AU" b="1" u="sng">
                <a:solidFill>
                  <a:srgbClr val="FF9900"/>
                </a:solidFill>
                <a:latin typeface="Calibri" pitchFamily="34" charset="0"/>
                <a:cs typeface="Times New Roman" pitchFamily="18" charset="0"/>
              </a:rPr>
              <a:t>2011-2012</a:t>
            </a:r>
            <a:endParaRPr lang="en-US" u="sng">
              <a:solidFill>
                <a:srgbClr val="FF9900"/>
              </a:solidFill>
            </a:endParaRPr>
          </a:p>
          <a:p>
            <a:pPr lvl="1" eaLnBrk="0" hangingPunct="0">
              <a:buFont typeface="Symbol" pitchFamily="18" charset="2"/>
              <a:buChar char=""/>
              <a:tabLst>
                <a:tab pos="457200" algn="l"/>
              </a:tabLst>
            </a:pPr>
            <a:r>
              <a:rPr lang="en-AU">
                <a:latin typeface="Calibri" pitchFamily="34" charset="0"/>
                <a:cs typeface="Times New Roman" pitchFamily="18" charset="0"/>
              </a:rPr>
              <a:t> CSPO commitments from </a:t>
            </a:r>
            <a:r>
              <a:rPr lang="en-AU" u="sng">
                <a:latin typeface="Calibri" pitchFamily="34" charset="0"/>
                <a:cs typeface="Times New Roman" pitchFamily="18" charset="0"/>
              </a:rPr>
              <a:t>six targeted</a:t>
            </a:r>
            <a:r>
              <a:rPr lang="en-AU">
                <a:latin typeface="Calibri" pitchFamily="34" charset="0"/>
                <a:cs typeface="Times New Roman" pitchFamily="18" charset="0"/>
              </a:rPr>
              <a:t> major industry stakeholders in-line with WWF, RSPO and Zoos Victoria recommendations</a:t>
            </a:r>
            <a:endParaRPr lang="en-US">
              <a:cs typeface="Times New Roman" pitchFamily="18" charset="0"/>
            </a:endParaRPr>
          </a:p>
          <a:p>
            <a:pPr lvl="1" eaLnBrk="0" hangingPunct="0">
              <a:buFont typeface="Symbol" pitchFamily="18" charset="2"/>
              <a:buChar char=""/>
              <a:tabLst>
                <a:tab pos="457200" algn="l"/>
              </a:tabLst>
            </a:pPr>
            <a:r>
              <a:rPr lang="en-AU">
                <a:latin typeface="Calibri" pitchFamily="34" charset="0"/>
                <a:cs typeface="Times New Roman" pitchFamily="18" charset="0"/>
              </a:rPr>
              <a:t> </a:t>
            </a:r>
            <a:r>
              <a:rPr lang="en-AU" u="sng">
                <a:latin typeface="Calibri" pitchFamily="34" charset="0"/>
                <a:cs typeface="Times New Roman" pitchFamily="18" charset="0"/>
              </a:rPr>
              <a:t>Legislation to be tabled</a:t>
            </a:r>
            <a:r>
              <a:rPr lang="en-AU">
                <a:latin typeface="Calibri" pitchFamily="34" charset="0"/>
                <a:cs typeface="Times New Roman" pitchFamily="18" charset="0"/>
              </a:rPr>
              <a:t> for mandatory labelling of palm oil that would include recommended use of certified sustainable palm oil</a:t>
            </a:r>
            <a:endParaRPr lang="en-US"/>
          </a:p>
        </p:txBody>
      </p:sp>
      <p:sp>
        <p:nvSpPr>
          <p:cNvPr id="13316" name="Text Box 1032"/>
          <p:cNvSpPr txBox="1">
            <a:spLocks noChangeArrowheads="1"/>
          </p:cNvSpPr>
          <p:nvPr/>
        </p:nvSpPr>
        <p:spPr bwMode="auto">
          <a:xfrm>
            <a:off x="3059113" y="404813"/>
            <a:ext cx="4348162" cy="482600"/>
          </a:xfrm>
          <a:prstGeom prst="rect">
            <a:avLst/>
          </a:prstGeom>
          <a:noFill/>
          <a:ln w="9525">
            <a:noFill/>
            <a:miter lim="800000"/>
            <a:headEnd/>
            <a:tailEnd/>
          </a:ln>
        </p:spPr>
        <p:txBody>
          <a:bodyPr>
            <a:spAutoFit/>
          </a:bodyPr>
          <a:lstStyle/>
          <a:p>
            <a:pPr eaLnBrk="0" hangingPunct="0">
              <a:lnSpc>
                <a:spcPct val="80000"/>
              </a:lnSpc>
              <a:spcBef>
                <a:spcPct val="40000"/>
              </a:spcBef>
              <a:spcAft>
                <a:spcPct val="40000"/>
              </a:spcAft>
              <a:buClr>
                <a:srgbClr val="003893"/>
              </a:buClr>
              <a:buSzPct val="65000"/>
            </a:pPr>
            <a:r>
              <a:rPr lang="nl-NL" sz="3200" b="1">
                <a:solidFill>
                  <a:schemeClr val="bg1"/>
                </a:solidFill>
                <a:latin typeface="Arial" charset="0"/>
              </a:rPr>
              <a:t>Goals and Objectives</a:t>
            </a:r>
            <a:endParaRPr lang="en-US" sz="3200">
              <a:solidFill>
                <a:schemeClr val="bg1"/>
              </a:solidFill>
              <a:latin typeface="Arial" charset="0"/>
            </a:endParaRPr>
          </a:p>
        </p:txBody>
      </p:sp>
      <p:pic>
        <p:nvPicPr>
          <p:cNvPr id="7" name="WWF Showcase Draft-1.ppt754.wav">
            <a:hlinkClick r:id="" action="ppaction://media"/>
          </p:cNvPr>
          <p:cNvPicPr>
            <a:picLocks noRot="1" noChangeAspect="1"/>
          </p:cNvPicPr>
          <p:nvPr>
            <a:wavAudioFile r:embed="rId1" name="WWF Showcase Draft-1.ppt754.wav"/>
          </p:nvPr>
        </p:nvPicPr>
        <p:blipFill>
          <a:blip r:embed="rId4" cstate="print"/>
          <a:stretch>
            <a:fillRect/>
          </a:stretch>
        </p:blipFill>
        <p:spPr>
          <a:xfrm>
            <a:off x="8388424" y="6309320"/>
            <a:ext cx="304800" cy="304800"/>
          </a:xfrm>
          <a:prstGeom prst="rect">
            <a:avLst/>
          </a:prstGeom>
        </p:spPr>
      </p:pic>
    </p:spTree>
  </p:cSld>
  <p:clrMapOvr>
    <a:masterClrMapping/>
  </p:clrMapOvr>
  <p:transition advTm="9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7.0&quot;&gt;&lt;object type=&quot;1&quot; unique_id=&quot;10001&quot;&gt;&lt;object type=&quot;8&quot; unique_id=&quot;10209&quot;&gt;&lt;/object&gt;&lt;object type=&quot;2&quot; unique_id=&quot;10210&quot;&gt;&lt;object type=&quot;3&quot; unique_id=&quot;10211&quot;&gt;&lt;property id=&quot;20148&quot; value=&quot;5&quot;/&gt;&lt;property id=&quot;20300&quot; value=&quot;Slide 1&quot;/&gt;&lt;property id=&quot;20307&quot; value=&quot;713&quot;/&gt;&lt;/object&gt;&lt;object type=&quot;3&quot; unique_id=&quot;10212&quot;&gt;&lt;property id=&quot;20148&quot; value=&quot;5&quot;/&gt;&lt;property id=&quot;20300&quot; value=&quot;Slide 2&quot;/&gt;&lt;property id=&quot;20307&quot; value=&quot;718&quot;/&gt;&lt;/object&gt;&lt;object type=&quot;3&quot; unique_id=&quot;10213&quot;&gt;&lt;property id=&quot;20148&quot; value=&quot;5&quot;/&gt;&lt;property id=&quot;20300&quot; value=&quot;Slide 3 - &amp;quot;Sumatran tiger – camera trap footage&amp;quot;&quot;/&gt;&lt;property id=&quot;20307&quot; value=&quot;756&quot;/&gt;&lt;/object&gt;&lt;object type=&quot;3&quot; unique_id=&quot;10214&quot;&gt;&lt;property id=&quot;20148&quot; value=&quot;5&quot;/&gt;&lt;property id=&quot;20300&quot; value=&quot;Slide 4 - &amp;quot;This presentation – steps for discussion&amp;quot;&quot;/&gt;&lt;property id=&quot;20307&quot; value=&quot;755&quot;/&gt;&lt;/object&gt;&lt;object type=&quot;3&quot; unique_id=&quot;10215&quot;&gt;&lt;property id=&quot;20148&quot; value=&quot;5&quot;/&gt;&lt;property id=&quot;20300&quot; value=&quot;Slide 5 - &amp;quot;But being Australian we started at the end… Step 5 – Share&amp;quot;&quot;/&gt;&lt;property id=&quot;20307&quot; value=&quot;746&quot;/&gt;&lt;/object&gt;&lt;object type=&quot;3&quot; unique_id=&quot;10216&quot;&gt;&lt;property id=&quot;20148&quot; value=&quot;5&quot;/&gt;&lt;property id=&quot;20300&quot; value=&quot;Slide 6 - &amp;quot;Research and Stakeholder Analysis&amp;quot;&quot;/&gt;&lt;property id=&quot;20307&quot; value=&quot;744&quot;/&gt;&lt;/object&gt;&lt;object type=&quot;3&quot; unique_id=&quot;10217&quot;&gt;&lt;property id=&quot;20148&quot; value=&quot;5&quot;/&gt;&lt;property id=&quot;20300&quot; value=&quot;Slide 7 - &amp;quot;Stakeholders&amp;quot;&quot;/&gt;&lt;property id=&quot;20307&quot; value=&quot;753&quot;/&gt;&lt;/object&gt;&lt;object type=&quot;3&quot; unique_id=&quot;10218&quot;&gt;&lt;property id=&quot;20148&quot; value=&quot;5&quot;/&gt;&lt;property id=&quot;20300&quot; value=&quot;Slide 8&quot;/&gt;&lt;property id=&quot;20307&quot; value=&quot;723&quot;/&gt;&lt;/object&gt;&lt;object type=&quot;3&quot; unique_id=&quot;10219&quot;&gt;&lt;property id=&quot;20148&quot; value=&quot;5&quot;/&gt;&lt;property id=&quot;20300&quot; value=&quot;Slide 9&quot;/&gt;&lt;property id=&quot;20307&quot; value=&quot;754&quot;/&gt;&lt;/object&gt;&lt;object type=&quot;3&quot; unique_id=&quot;10220&quot;&gt;&lt;property id=&quot;20148&quot; value=&quot;5&quot;/&gt;&lt;property id=&quot;20300&quot; value=&quot;Slide 10&quot;/&gt;&lt;property id=&quot;20307&quot; value=&quot;727&quot;/&gt;&lt;/object&gt;&lt;object type=&quot;3&quot; unique_id=&quot;10221&quot;&gt;&lt;property id=&quot;20148&quot; value=&quot;5&quot;/&gt;&lt;property id=&quot;20300&quot; value=&quot;Slide 11 - &amp;quot;Indicators / Measures of Success&amp;quot;&quot;/&gt;&lt;property id=&quot;20307&quot; value=&quot;757&quot;/&gt;&lt;/object&gt;&lt;object type=&quot;3&quot; unique_id=&quot;10222&quot;&gt;&lt;property id=&quot;20148&quot; value=&quot;5&quot;/&gt;&lt;property id=&quot;20300&quot; value=&quot;Slide 12 - &amp;quot;Progress Indicators&amp;quot;&quot;/&gt;&lt;property id=&quot;20307&quot; value=&quot;758&quot;/&gt;&lt;/object&gt;&lt;object type=&quot;3&quot; unique_id=&quot;10223&quot;&gt;&lt;property id=&quot;20148&quot; value=&quot;5&quot;/&gt;&lt;property id=&quot;20300&quot; value=&quot;Slide 13 - &amp;quot;Analyse and Adapt&amp;#x0D;&amp;#x0A;Step 4 before Step 3&amp;quot;&quot;/&gt;&lt;property id=&quot;20307&quot; value=&quot;759&quot;/&gt;&lt;/object&gt;&lt;object type=&quot;3&quot; unique_id=&quot;10224&quot;&gt;&lt;property id=&quot;20148&quot; value=&quot;5&quot;/&gt;&lt;property id=&quot;20300&quot; value=&quot;Slide 14&quot;/&gt;&lt;property id=&quot;20307&quot; value=&quot;725&quot;/&gt;&lt;/object&gt;&lt;object type=&quot;3&quot; unique_id=&quot;10225&quot;&gt;&lt;property id=&quot;20148&quot; value=&quot;5&quot;/&gt;&lt;property id=&quot;20300&quot; value=&quot;Slide 15 - &amp;quot;Success&amp;quot;&quot;/&gt;&lt;property id=&quot;20307&quot; value=&quot;730&quot;/&gt;&lt;/object&gt;&lt;object type=&quot;3&quot; unique_id=&quot;10226&quot;&gt;&lt;property id=&quot;20148&quot; value=&quot;5&quot;/&gt;&lt;property id=&quot;20300&quot; value=&quot;Slide 16 - &amp;quot;Measures of RSPO&amp;quot;&quot;/&gt;&lt;property id=&quot;20307&quot; value=&quot;751&quot;/&gt;&lt;/object&gt;&lt;object type=&quot;3&quot; unique_id=&quot;10227&quot;&gt;&lt;property id=&quot;20148&quot; value=&quot;5&quot;/&gt;&lt;property id=&quot;20300&quot; value=&quot;Slide 17 - &amp;quot;Lessons from the campaign&amp;quot;&quot;/&gt;&lt;property id=&quot;20307&quot; value=&quot;752&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91.6|1.6"/>
</p:tagLst>
</file>

<file path=ppt/theme/theme1.xml><?xml version="1.0" encoding="utf-8"?>
<a:theme xmlns:a="http://schemas.openxmlformats.org/drawingml/2006/main" name="1_WWF_2004">
  <a:themeElements>
    <a:clrScheme name="1_WWF_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WF_200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1_WWF_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WF_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WF_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WF_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WF_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WF_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WF_20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WF_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WF_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WF_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WF_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WF_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WF_2004">
  <a:themeElements>
    <a:clrScheme name="WWF_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WF_200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WWF_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WF_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WF_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WF_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WF_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WF_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WF_20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WF_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WF_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WF_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WF_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WF_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WWF_2004">
  <a:themeElements>
    <a:clrScheme name="2_WWF_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WWF_200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2_WWF_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WWF_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WWF_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WWF_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WWF_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WWF_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WWF_20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WWF_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WWF_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WWF_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WWF_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WWF_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egacyUrl xmlns="1b2dd0d4-b466-40bf-b695-49c174b4fa57">
      <Url>https://www.conservationgateway.org/sites/default/files/WWF%20Showcase%20Sound%20Embedded05-01-2011.pptx</Url>
      <Description>http://www.conservationgateway.org/sites/default/files/WWF Showcase Sound Embedded05-01-2011.pptx</Description>
    </LegacyUrl>
    <PublishingExpirationDate xmlns="http://schemas.microsoft.com/sharepoint/v3" xsi:nil="true"/>
    <PublishingStartDate xmlns="http://schemas.microsoft.com/sharepoint/v3" xsi:nil="true"/>
    <CGPrimaryTopicMMSTaxHTField0 xmlns="589fb3e2-063a-42af-9677-cb4397cfeedb">
      <Terms xmlns="http://schemas.microsoft.com/office/infopath/2007/PartnerControls"/>
    </CGPrimaryTopicMMSTaxHTField0>
    <CGLanguageMMSTaxHTField0 xmlns="589fb3e2-063a-42af-9677-cb4397cfeedb">
      <Terms xmlns="http://schemas.microsoft.com/office/infopath/2007/PartnerControls"/>
    </CGLanguageMMSTaxHTField0>
    <TaxCatchAll xmlns="1b2dd0d4-b466-40bf-b695-49c174b4fa57"/>
    <CGRegionMMSTaxHTField0 xmlns="589fb3e2-063a-42af-9677-cb4397cfeedb">
      <Terms xmlns="http://schemas.microsoft.com/office/infopath/2007/PartnerControls"/>
    </CGRegionMMS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E97B7689552714E92B1766480BFF7EC" ma:contentTypeVersion="9" ma:contentTypeDescription="Create a new document." ma:contentTypeScope="" ma:versionID="0437ec6db124cf465afab54eed41a4eb">
  <xsd:schema xmlns:xsd="http://www.w3.org/2001/XMLSchema" xmlns:xs="http://www.w3.org/2001/XMLSchema" xmlns:p="http://schemas.microsoft.com/office/2006/metadata/properties" xmlns:ns1="http://schemas.microsoft.com/sharepoint/v3" xmlns:ns2="1b2dd0d4-b466-40bf-b695-49c174b4fa57" xmlns:ns3="589fb3e2-063a-42af-9677-cb4397cfeedb" targetNamespace="http://schemas.microsoft.com/office/2006/metadata/properties" ma:root="true" ma:fieldsID="8859349f6c60f1d76dd5d42ce9e56d17" ns1:_="" ns2:_="" ns3:_="">
    <xsd:import namespace="http://schemas.microsoft.com/sharepoint/v3"/>
    <xsd:import namespace="1b2dd0d4-b466-40bf-b695-49c174b4fa57"/>
    <xsd:import namespace="589fb3e2-063a-42af-9677-cb4397cfeedb"/>
    <xsd:element name="properties">
      <xsd:complexType>
        <xsd:sequence>
          <xsd:element name="documentManagement">
            <xsd:complexType>
              <xsd:all>
                <xsd:element ref="ns1:PublishingStartDate" minOccurs="0"/>
                <xsd:element ref="ns1:PublishingExpirationDate" minOccurs="0"/>
                <xsd:element ref="ns2:LegacyUrl" minOccurs="0"/>
                <xsd:element ref="ns3:CGLanguageMMSTaxHTField0" minOccurs="0"/>
                <xsd:element ref="ns2:TaxCatchAll" minOccurs="0"/>
                <xsd:element ref="ns3:CGPrimaryTopicMMSTaxHTField0" minOccurs="0"/>
                <xsd:element ref="ns3:CGRegionMMS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b2dd0d4-b466-40bf-b695-49c174b4fa57" elementFormDefault="qualified">
    <xsd:import namespace="http://schemas.microsoft.com/office/2006/documentManagement/types"/>
    <xsd:import namespace="http://schemas.microsoft.com/office/infopath/2007/PartnerControls"/>
    <xsd:element name="LegacyUrl" ma:index="10" nillable="true" ma:displayName="Legacy Url" ma:format="Hyperlink" ma:internalName="LegacyUrl">
      <xsd:complexType>
        <xsd:complexContent>
          <xsd:extension base="dms:URL">
            <xsd:sequence>
              <xsd:element name="Url" type="dms:ValidUrl" minOccurs="0" nillable="true"/>
              <xsd:element name="Description" type="xsd:string" nillable="true"/>
            </xsd:sequence>
          </xsd:extension>
        </xsd:complexContent>
      </xsd:complexType>
    </xsd:element>
    <xsd:element name="TaxCatchAll" ma:index="13" nillable="true" ma:displayName="Taxonomy Catch All Column" ma:hidden="true" ma:list="{a257e2b6-fd60-433e-b727-315b7f93766a}" ma:internalName="TaxCatchAll" ma:showField="CatchAllData" ma:web="1b2dd0d4-b466-40bf-b695-49c174b4fa5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89fb3e2-063a-42af-9677-cb4397cfeedb" elementFormDefault="qualified">
    <xsd:import namespace="http://schemas.microsoft.com/office/2006/documentManagement/types"/>
    <xsd:import namespace="http://schemas.microsoft.com/office/infopath/2007/PartnerControls"/>
    <xsd:element name="CGLanguageMMSTaxHTField0" ma:index="12" nillable="true" ma:taxonomy="true" ma:internalName="CGLanguageMMSTaxHTField0" ma:taxonomyFieldName="CGLanguageMMS" ma:displayName="Language" ma:fieldId="{84b5bff6-9970-406e-bc06-f8f9ad1e952e}" ma:sspId="93d7048b-9692-4c5a-ad18-62eb3557084f" ma:termSetId="90578847-ac86-425f-b075-d01b85147c57" ma:anchorId="00000000-0000-0000-0000-000000000000" ma:open="false" ma:isKeyword="false">
      <xsd:complexType>
        <xsd:sequence>
          <xsd:element ref="pc:Terms" minOccurs="0" maxOccurs="1"/>
        </xsd:sequence>
      </xsd:complexType>
    </xsd:element>
    <xsd:element name="CGPrimaryTopicMMSTaxHTField0" ma:index="15" ma:taxonomy="true" ma:internalName="CGPrimaryTopicMMSTaxHTField0" ma:taxonomyFieldName="CGPrimaryTopicMMS" ma:displayName="Primary Topic" ma:default="" ma:fieldId="{026db64e-0d54-4684-b751-3232e05d9347}" ma:sspId="93d7048b-9692-4c5a-ad18-62eb3557084f" ma:termSetId="02c6cb14-1a45-4058-965b-b866c68e8125" ma:anchorId="00000000-0000-0000-0000-000000000000" ma:open="false" ma:isKeyword="false">
      <xsd:complexType>
        <xsd:sequence>
          <xsd:element ref="pc:Terms" minOccurs="0" maxOccurs="1"/>
        </xsd:sequence>
      </xsd:complexType>
    </xsd:element>
    <xsd:element name="CGRegionMMSTaxHTField0" ma:index="17" nillable="true" ma:taxonomy="true" ma:internalName="CGRegionMMSTaxHTField0" ma:taxonomyFieldName="CGRegionMMS" ma:displayName="Geographic Area" ma:default="" ma:fieldId="{164a8801-21c0-4e7b-b6c0-0a2a6b7f381d}" ma:sspId="93d7048b-9692-4c5a-ad18-62eb3557084f" ma:termSetId="1dcb8868-41c3-4b7d-a15f-12e746146137"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59636C-B31F-46D8-8370-3ACDB4745F76}"/>
</file>

<file path=customXml/itemProps2.xml><?xml version="1.0" encoding="utf-8"?>
<ds:datastoreItem xmlns:ds="http://schemas.openxmlformats.org/officeDocument/2006/customXml" ds:itemID="{8C8C8CDB-540F-4EDC-9094-8F0034ED91BE}"/>
</file>

<file path=customXml/itemProps3.xml><?xml version="1.0" encoding="utf-8"?>
<ds:datastoreItem xmlns:ds="http://schemas.openxmlformats.org/officeDocument/2006/customXml" ds:itemID="{DFE672BA-D2A5-45F9-9374-8F8B5BA7E752}"/>
</file>

<file path=docProps/app.xml><?xml version="1.0" encoding="utf-8"?>
<Properties xmlns="http://schemas.openxmlformats.org/officeDocument/2006/extended-properties" xmlns:vt="http://schemas.openxmlformats.org/officeDocument/2006/docPropsVTypes">
  <Template/>
  <TotalTime>12620</TotalTime>
  <Words>3441</Words>
  <Application>Microsoft Office PowerPoint</Application>
  <PresentationFormat>On-screen Show (4:3)</PresentationFormat>
  <Paragraphs>238</Paragraphs>
  <Slides>17</Slides>
  <Notes>16</Notes>
  <HiddenSlides>0</HiddenSlides>
  <MMClips>17</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17</vt:i4>
      </vt:variant>
    </vt:vector>
  </HeadingPairs>
  <TitlesOfParts>
    <vt:vector size="21" baseType="lpstr">
      <vt:lpstr>1_WWF_2004</vt:lpstr>
      <vt:lpstr>WWF_2004</vt:lpstr>
      <vt:lpstr>2_WWF_2004</vt:lpstr>
      <vt:lpstr>Visio</vt:lpstr>
      <vt:lpstr>Slide 1</vt:lpstr>
      <vt:lpstr>Slide 2</vt:lpstr>
      <vt:lpstr>Sumatran tiger – camera trap footage</vt:lpstr>
      <vt:lpstr>This presentation – steps for discussion</vt:lpstr>
      <vt:lpstr>But being Australian we started at the end… Step 5 – Share</vt:lpstr>
      <vt:lpstr>Research and Stakeholder Analysis</vt:lpstr>
      <vt:lpstr>Stakeholders</vt:lpstr>
      <vt:lpstr>Slide 8</vt:lpstr>
      <vt:lpstr>Slide 9</vt:lpstr>
      <vt:lpstr>Slide 10</vt:lpstr>
      <vt:lpstr>Indicators / Measures of Success</vt:lpstr>
      <vt:lpstr>Progress Indicators</vt:lpstr>
      <vt:lpstr>Analyse and Adapt Step 4 before Step 3</vt:lpstr>
      <vt:lpstr>Slide 14</vt:lpstr>
      <vt:lpstr>Success</vt:lpstr>
      <vt:lpstr>Measures of RSPO</vt:lpstr>
      <vt:lpstr>Lessons from the campaign</vt:lpstr>
    </vt:vector>
  </TitlesOfParts>
  <Company>WWF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WWF Showcase Sound Embedded05-01-2011x</dc:title>
  <dc:creator>blankespoor</dc:creator>
  <cp:lastModifiedBy>Cristina</cp:lastModifiedBy>
  <cp:revision>714</cp:revision>
  <dcterms:created xsi:type="dcterms:W3CDTF">2005-09-21T15:01:53Z</dcterms:created>
  <dcterms:modified xsi:type="dcterms:W3CDTF">2011-01-06T02:02:54Z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0x0101004E97B7689552714E92B1766480BFF7EC</vt:lpwstr>
  </property>
  <property fmtid="{D5CDD505-2E9C-101B-9397-08002B2CF9AE}" pid="3" name="Order">
    <vt:r8>46500</vt:r8>
  </property>
</Properties>
</file>