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wav" ContentType="audio/wav"/>
  <Override PartName="/ppt/presentation.xml" ContentType="application/vnd.openxmlformats-officedocument.presentationml.presentation.main+xml"/>
  <Override PartName="/ppt/slides/slide1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2.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
  </p:notesMasterIdLst>
  <p:sldIdLst>
    <p:sldId id="256" r:id="rId2"/>
    <p:sldId id="285" r:id="rId3"/>
    <p:sldId id="277" r:id="rId4"/>
    <p:sldId id="281" r:id="rId5"/>
    <p:sldId id="278" r:id="rId6"/>
    <p:sldId id="280" r:id="rId7"/>
    <p:sldId id="279" r:id="rId8"/>
    <p:sldId id="284" r:id="rId9"/>
    <p:sldId id="283" r:id="rId10"/>
    <p:sldId id="293" r:id="rId11"/>
    <p:sldId id="298" r:id="rId12"/>
    <p:sldId id="295" r:id="rId13"/>
    <p:sldId id="300" r:id="rId14"/>
    <p:sldId id="303" r:id="rId15"/>
    <p:sldId id="292" r:id="rId16"/>
    <p:sldId id="272" r:id="rId17"/>
  </p:sldIdLst>
  <p:sldSz cx="9144000" cy="6858000" type="screen4x3"/>
  <p:notesSz cx="6858000" cy="9144000"/>
  <p:custShowLst>
    <p:custShow name="Custom Show 1" id="0">
      <p:sldLst>
        <p:sld r:id="rId2"/>
      </p:sldLst>
    </p:custShow>
  </p:custShowLst>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8" autoAdjust="0"/>
    <p:restoredTop sz="80776" autoAdjust="0"/>
  </p:normalViewPr>
  <p:slideViewPr>
    <p:cSldViewPr>
      <p:cViewPr>
        <p:scale>
          <a:sx n="59" d="100"/>
          <a:sy n="59" d="100"/>
        </p:scale>
        <p:origin x="-846" y="-7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6865E-A8E4-4A0C-A3B8-DB23F9727C5D}" type="datetimeFigureOut">
              <a:rPr lang="en-US" smtClean="0"/>
              <a:pPr/>
              <a:t>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33DE24-CA5B-4C28-9FDC-8E6F9B1D36E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Introduction: </a:t>
            </a:r>
          </a:p>
          <a:p>
            <a:r>
              <a:rPr lang="en-US" sz="1200" kern="1200" baseline="0" dirty="0" smtClean="0">
                <a:solidFill>
                  <a:schemeClr val="tx1"/>
                </a:solidFill>
                <a:latin typeface="+mn-lt"/>
                <a:ea typeface="+mn-ea"/>
                <a:cs typeface="+mn-cs"/>
              </a:rPr>
              <a:t>Thanks you Matt for the introduction and Jora for this invitation to present this project.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Today</a:t>
            </a:r>
            <a:r>
              <a:rPr lang="en-US" sz="1200" kern="1200" baseline="0" dirty="0" smtClean="0">
                <a:solidFill>
                  <a:schemeClr val="tx1"/>
                </a:solidFill>
                <a:latin typeface="+mn-lt"/>
                <a:ea typeface="+mn-ea"/>
                <a:cs typeface="+mn-cs"/>
              </a:rPr>
              <a:t> I will talk to you</a:t>
            </a:r>
            <a:r>
              <a:rPr lang="en-US" sz="1200" kern="1200" dirty="0" smtClean="0">
                <a:solidFill>
                  <a:schemeClr val="tx1"/>
                </a:solidFill>
                <a:latin typeface="+mn-lt"/>
                <a:ea typeface="+mn-ea"/>
                <a:cs typeface="+mn-cs"/>
              </a:rPr>
              <a:t> about scaling up the CAP process and how The Nature Conservancy has adapted the Open Standards to redefine the strategy of our Asia Pacific Marine Program.</a:t>
            </a:r>
          </a:p>
          <a:p>
            <a:r>
              <a:rPr lang="en-US" sz="1200" kern="1200" dirty="0" smtClean="0">
                <a:solidFill>
                  <a:srgbClr val="FF0000"/>
                </a:solidFill>
                <a:latin typeface="+mn-lt"/>
                <a:ea typeface="+mn-ea"/>
                <a:cs typeface="+mn-cs"/>
              </a:rPr>
              <a:t>It’s the first time</a:t>
            </a:r>
            <a:r>
              <a:rPr lang="en-US" sz="1200" kern="1200" baseline="0" dirty="0" smtClean="0">
                <a:solidFill>
                  <a:srgbClr val="FF0000"/>
                </a:solidFill>
                <a:latin typeface="+mn-lt"/>
                <a:ea typeface="+mn-ea"/>
                <a:cs typeface="+mn-cs"/>
              </a:rPr>
              <a:t> TNC has done this at a regional focal (Marine) area scale</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First, let me introduce you to our Asia Pacific Marine Program</a:t>
            </a:r>
          </a:p>
          <a:p>
            <a:r>
              <a:rPr lang="en-US" sz="1200" kern="1200" dirty="0" smtClean="0">
                <a:solidFill>
                  <a:schemeClr val="tx1"/>
                </a:solidFill>
                <a:latin typeface="+mn-lt"/>
                <a:ea typeface="+mn-ea"/>
                <a:cs typeface="+mn-cs"/>
              </a:rPr>
              <a:t>It has two large geographic components to it:</a:t>
            </a:r>
          </a:p>
          <a:p>
            <a:endParaRPr lang="en-US" baseline="0" dirty="0" smtClean="0"/>
          </a:p>
        </p:txBody>
      </p:sp>
      <p:sp>
        <p:nvSpPr>
          <p:cNvPr id="4" name="Slide Number Placeholder 3"/>
          <p:cNvSpPr>
            <a:spLocks noGrp="1"/>
          </p:cNvSpPr>
          <p:nvPr>
            <p:ph type="sldNum" sz="quarter" idx="10"/>
          </p:nvPr>
        </p:nvSpPr>
        <p:spPr/>
        <p:txBody>
          <a:bodyPr/>
          <a:lstStyle/>
          <a:p>
            <a:fld id="{1E33DE24-CA5B-4C28-9FDC-8E6F9B1D36E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Innovative</a:t>
            </a:r>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06" charset="0"/>
                <a:ea typeface="ＭＳ Ｐゴシック" pitchFamily="-65" charset="-128"/>
                <a:cs typeface="ＭＳ Ｐゴシック" pitchFamily="-65" charset="-128"/>
              </a:rPr>
              <a:t>Over the last several months, as a group we have clarified our “conservation targets” – what is the ultimate goal of our work – and we agreed that we want to continue to work towards our goal of healthy reefs. But we realized that healthy reefs need to be supported in the context of larger healthy ecosystems – in effect, stretching our work from reefs back towards the land and looking at healthy coastal ecosystems, including mangroves, rivers, and watersheds, since many of the threats to our marine systems come from land-based activity. Then we went a step further, recognizing that the only way to keep ecosystems healthy in the long-run is to support healthy human communities – through assuring that they can continue to benefit from “Ecosystem Services” in a changing world. Both our healthy ecosystem and healthy human communities targets must be on a par with and equal in importance to “biodiversity” if we are to be successful in the long-term. </a:t>
            </a:r>
            <a:endParaRPr lang="en-AU" sz="1200" kern="1200" dirty="0" smtClean="0">
              <a:solidFill>
                <a:schemeClr val="tx1"/>
              </a:solidFill>
              <a:latin typeface="Arial" pitchFamily="-106" charset="0"/>
              <a:ea typeface="ＭＳ Ｐゴシック" pitchFamily="-65" charset="-128"/>
              <a:cs typeface="ＭＳ Ｐゴシック" pitchFamily="-65" charset="-128"/>
            </a:endParaRPr>
          </a:p>
          <a:p>
            <a:endParaRPr lang="en-AU" dirty="0"/>
          </a:p>
        </p:txBody>
      </p:sp>
      <p:sp>
        <p:nvSpPr>
          <p:cNvPr id="4" name="Slide Number Placeholder 3"/>
          <p:cNvSpPr>
            <a:spLocks noGrp="1"/>
          </p:cNvSpPr>
          <p:nvPr>
            <p:ph type="sldNum" sz="quarter" idx="10"/>
          </p:nvPr>
        </p:nvSpPr>
        <p:spPr/>
        <p:txBody>
          <a:bodyPr/>
          <a:lstStyle/>
          <a:p>
            <a:pPr>
              <a:defRPr/>
            </a:pPr>
            <a:fld id="{02A731E2-0D15-4D55-92B2-855ED419A3E8}"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Spaghetti</a:t>
            </a:r>
            <a:r>
              <a:rPr lang="en-AU" baseline="0" dirty="0" smtClean="0"/>
              <a:t> diagram showing all six sub-strategies. Don’t try to read this!</a:t>
            </a:r>
            <a:endParaRPr lang="en-AU" dirty="0" smtClean="0"/>
          </a:p>
          <a:p>
            <a:r>
              <a:rPr lang="en-AU" dirty="0" smtClean="0"/>
              <a:t>Note: coloured squares</a:t>
            </a:r>
            <a:r>
              <a:rPr lang="en-AU" baseline="0" dirty="0" smtClean="0"/>
              <a:t> denote connection points among strategies. </a:t>
            </a:r>
            <a:endParaRPr lang="en-US" dirty="0"/>
          </a:p>
        </p:txBody>
      </p:sp>
      <p:sp>
        <p:nvSpPr>
          <p:cNvPr id="4" name="Slide Number Placeholder 3"/>
          <p:cNvSpPr>
            <a:spLocks noGrp="1"/>
          </p:cNvSpPr>
          <p:nvPr>
            <p:ph type="sldNum" sz="quarter" idx="10"/>
          </p:nvPr>
        </p:nvSpPr>
        <p:spPr/>
        <p:txBody>
          <a:bodyPr/>
          <a:lstStyle/>
          <a:p>
            <a:fld id="{F5D199E3-CF6D-4B26-A6F4-92A2E236898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a:t>
            </a:r>
            <a:r>
              <a:rPr lang="en-US" baseline="0" dirty="0" smtClean="0"/>
              <a:t> 1</a:t>
            </a:r>
            <a:r>
              <a:rPr lang="en-US" baseline="30000" dirty="0" smtClean="0"/>
              <a:t>st</a:t>
            </a:r>
            <a:r>
              <a:rPr lang="en-US" baseline="0" dirty="0" smtClean="0"/>
              <a:t> iteration was too top down approach (not people in project in the field) – in </a:t>
            </a:r>
            <a:r>
              <a:rPr lang="en-US" baseline="0" smtClean="0"/>
              <a:t>a vacuum</a:t>
            </a:r>
          </a:p>
          <a:p>
            <a:endParaRPr lang="en-US"/>
          </a:p>
        </p:txBody>
      </p:sp>
      <p:sp>
        <p:nvSpPr>
          <p:cNvPr id="4" name="Slide Number Placeholder 3"/>
          <p:cNvSpPr>
            <a:spLocks noGrp="1"/>
          </p:cNvSpPr>
          <p:nvPr>
            <p:ph type="sldNum" sz="quarter" idx="10"/>
          </p:nvPr>
        </p:nvSpPr>
        <p:spPr/>
        <p:txBody>
          <a:bodyPr/>
          <a:lstStyle/>
          <a:p>
            <a:fld id="{1E33DE24-CA5B-4C28-9FDC-8E6F9B1D36E2}"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a:t>
            </a:r>
            <a:r>
              <a:rPr lang="en-US" baseline="0" dirty="0" smtClean="0"/>
              <a:t> years ago in the Republic of Palau , the Nature Conservancy engaged at our first site in the Asia Pacific Conservation Region. Since then, our marine program and approach has grown and evolved significantly. </a:t>
            </a:r>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focused in the first decade on demonstrating conservation success at sites in two geographies: Micronesia and what is now know</a:t>
            </a:r>
            <a:r>
              <a:rPr lang="en-US" sz="1200" kern="1200" baseline="0" dirty="0" smtClean="0">
                <a:solidFill>
                  <a:schemeClr val="tx1"/>
                </a:solidFill>
                <a:latin typeface="+mn-lt"/>
                <a:ea typeface="+mn-ea"/>
                <a:cs typeface="+mn-cs"/>
              </a:rPr>
              <a:t> at the Coral Triangle, </a:t>
            </a:r>
            <a:r>
              <a:rPr lang="en-US" sz="1200" kern="1200" dirty="0" smtClean="0">
                <a:solidFill>
                  <a:schemeClr val="tx1"/>
                </a:solidFill>
                <a:latin typeface="+mn-lt"/>
                <a:ea typeface="+mn-ea"/>
                <a:cs typeface="+mn-cs"/>
              </a:rPr>
              <a:t>believing</a:t>
            </a:r>
            <a:r>
              <a:rPr lang="en-US" sz="1200" kern="1200" baseline="0" dirty="0" smtClean="0">
                <a:solidFill>
                  <a:schemeClr val="tx1"/>
                </a:solidFill>
                <a:latin typeface="+mn-lt"/>
                <a:ea typeface="+mn-ea"/>
                <a:cs typeface="+mn-cs"/>
              </a:rPr>
              <a:t> that we had a lot to learn about doing biodiversity conservation in this part of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Micronesia, represents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2200 islands spread across 3 million square miles of ocean (about the size of the US), populated by about 650,000 people speaking 14 languages and living in seven distinct political jurisdictions – 5 independent countries and two U.S.-affiliated territories (we work in 3 countries and</a:t>
            </a:r>
            <a:r>
              <a:rPr lang="en-US" sz="1200" kern="1200" baseline="0" dirty="0" smtClean="0">
                <a:solidFill>
                  <a:schemeClr val="tx1"/>
                </a:solidFill>
                <a:latin typeface="+mn-lt"/>
                <a:ea typeface="+mn-ea"/>
                <a:cs typeface="+mn-cs"/>
              </a:rPr>
              <a:t> the 2 territories)</a:t>
            </a:r>
            <a:r>
              <a:rPr lang="en-US" sz="1200" kern="1200" dirty="0" smtClean="0">
                <a:solidFill>
                  <a:schemeClr val="tx1"/>
                </a:solidFill>
                <a:latin typeface="+mn-lt"/>
                <a:ea typeface="+mn-ea"/>
                <a:cs typeface="+mn-cs"/>
              </a:rPr>
              <a:t>. Micronesia is most well-known for being the global center for tuna spawning and migration. Micronesians are heavily dependent on marine resources for food, livelihoods and tourism revenue.</a:t>
            </a:r>
          </a:p>
          <a:p>
            <a:endParaRPr lang="en-US" dirty="0" smtClean="0"/>
          </a:p>
          <a:p>
            <a:r>
              <a:rPr lang="en-US" dirty="0" smtClean="0"/>
              <a:t>And </a:t>
            </a:r>
            <a:r>
              <a:rPr lang="en-US" sz="1200" kern="1200" dirty="0" smtClean="0">
                <a:solidFill>
                  <a:schemeClr val="tx1"/>
                </a:solidFill>
                <a:latin typeface="+mn-lt"/>
                <a:ea typeface="+mn-ea"/>
                <a:cs typeface="+mn-cs"/>
              </a:rPr>
              <a:t>the Coral Triangle </a:t>
            </a:r>
          </a:p>
          <a:p>
            <a:r>
              <a:rPr lang="en-US" sz="1200" kern="1200" dirty="0" smtClean="0">
                <a:solidFill>
                  <a:schemeClr val="tx1"/>
                </a:solidFill>
                <a:latin typeface="+mn-lt"/>
                <a:ea typeface="+mn-ea"/>
                <a:cs typeface="+mn-cs"/>
              </a:rPr>
              <a:t>is best known because it is regarded as the </a:t>
            </a:r>
            <a:r>
              <a:rPr lang="en-US" sz="1200" b="1" kern="1200" dirty="0" smtClean="0">
                <a:solidFill>
                  <a:schemeClr val="tx1"/>
                </a:solidFill>
                <a:latin typeface="+mn-lt"/>
                <a:ea typeface="+mn-ea"/>
                <a:cs typeface="+mn-cs"/>
              </a:rPr>
              <a:t>global epicenter of marine biodiversity</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The area stretches over 2.3 Million sq miles (Half the US) </a:t>
            </a:r>
          </a:p>
          <a:p>
            <a:pPr lvl="0"/>
            <a:r>
              <a:rPr lang="en-US" sz="1200" kern="1200" dirty="0" smtClean="0">
                <a:solidFill>
                  <a:schemeClr val="tx1"/>
                </a:solidFill>
                <a:latin typeface="+mn-lt"/>
                <a:ea typeface="+mn-ea"/>
                <a:cs typeface="+mn-cs"/>
              </a:rPr>
              <a:t>and links </a:t>
            </a:r>
            <a:r>
              <a:rPr lang="en-US" sz="1200" b="1" kern="1200" dirty="0" smtClean="0">
                <a:solidFill>
                  <a:schemeClr val="tx1"/>
                </a:solidFill>
                <a:latin typeface="+mn-lt"/>
                <a:ea typeface="+mn-ea"/>
                <a:cs typeface="+mn-cs"/>
              </a:rPr>
              <a:t>six countries</a:t>
            </a:r>
            <a:r>
              <a:rPr lang="en-US" sz="1200" kern="1200" dirty="0" smtClean="0">
                <a:solidFill>
                  <a:schemeClr val="tx1"/>
                </a:solidFill>
                <a:latin typeface="+mn-lt"/>
                <a:ea typeface="+mn-ea"/>
                <a:cs typeface="+mn-cs"/>
              </a:rPr>
              <a:t>: Indonesia, the Philippines, Malaysia, Timor-Leste, Papua New Guinea and the Solomon Islands. </a:t>
            </a:r>
          </a:p>
          <a:p>
            <a:pPr lvl="0"/>
            <a:r>
              <a:rPr lang="en-US" sz="1200" kern="1200" dirty="0" smtClean="0">
                <a:solidFill>
                  <a:schemeClr val="tx1"/>
                </a:solidFill>
                <a:latin typeface="+mn-lt"/>
                <a:ea typeface="+mn-ea"/>
                <a:cs typeface="+mn-cs"/>
              </a:rPr>
              <a:t>Over 150 million people live within the Coral Triangle, of which an estimated 2.25 million fishers are dependent on marine resources for their livelihoods.</a:t>
            </a:r>
          </a:p>
          <a:p>
            <a:pPr lvl="0"/>
            <a:r>
              <a:rPr lang="en-US" sz="1200" kern="1200" dirty="0" smtClean="0">
                <a:solidFill>
                  <a:schemeClr val="tx1"/>
                </a:solidFill>
                <a:latin typeface="+mn-lt"/>
                <a:ea typeface="+mn-ea"/>
                <a:cs typeface="+mn-cs"/>
              </a:rPr>
              <a:t>It is home to an incredible 76 percent of the world’s coral species </a:t>
            </a:r>
          </a:p>
          <a:p>
            <a:pPr lvl="0"/>
            <a:r>
              <a:rPr lang="en-US" sz="1200" kern="1200" dirty="0" smtClean="0">
                <a:solidFill>
                  <a:schemeClr val="tx1"/>
                </a:solidFill>
                <a:latin typeface="+mn-lt"/>
                <a:ea typeface="+mn-ea"/>
                <a:cs typeface="+mn-cs"/>
              </a:rPr>
              <a:t>37 percent of the world’s reef fish species. </a:t>
            </a:r>
          </a:p>
          <a:p>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Asia Pacific</a:t>
            </a:r>
            <a:r>
              <a:rPr lang="en-US" baseline="0" dirty="0" smtClean="0"/>
              <a:t> Region sits at a crossroads of rapidly expanding populations, economics and international trade.</a:t>
            </a:r>
          </a:p>
          <a:p>
            <a:r>
              <a:rPr lang="en-US" baseline="0" dirty="0" smtClean="0"/>
              <a:t>Fish and other marine resources are the principle source of income, food, livelihood and export revenues, generating increasing pressures on marine and coastal resources.</a:t>
            </a:r>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Fortuiously</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growing regional concern regarding marine resources and coastal communities has spurred political processes that for the first time offer the opportunity to fundamentally change the way in which the region’s coastal and marine environment is managed and sustained.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2006, f</a:t>
            </a:r>
            <a:r>
              <a:rPr lang="en-US" sz="1200" b="1" kern="1200" dirty="0" smtClean="0">
                <a:solidFill>
                  <a:schemeClr val="tx1"/>
                </a:solidFill>
                <a:latin typeface="+mn-lt"/>
                <a:ea typeface="+mn-ea"/>
                <a:cs typeface="+mn-cs"/>
              </a:rPr>
              <a:t>ive Micronesian governments</a:t>
            </a:r>
            <a:r>
              <a:rPr lang="en-US" sz="1200" kern="1200" dirty="0" smtClean="0">
                <a:solidFill>
                  <a:schemeClr val="tx1"/>
                </a:solidFill>
                <a:latin typeface="+mn-lt"/>
                <a:ea typeface="+mn-ea"/>
                <a:cs typeface="+mn-cs"/>
              </a:rPr>
              <a:t> —Palau, the Federated States of Micronesia, the Marshall Islands, Guam and Northern Mariana Islands –committed to </a:t>
            </a:r>
            <a:r>
              <a:rPr lang="en-US" sz="1200" b="1" kern="1200" dirty="0" smtClean="0">
                <a:solidFill>
                  <a:schemeClr val="tx1"/>
                </a:solidFill>
                <a:latin typeface="+mn-lt"/>
                <a:ea typeface="+mn-ea"/>
                <a:cs typeface="+mn-cs"/>
              </a:rPr>
              <a:t>“effectively conserve at least 30 percent of the near-shore marine resources and 20 percent of the terrestrial resources across Micronesia by 2020</a:t>
            </a:r>
            <a:r>
              <a:rPr lang="en-US" sz="1200" kern="1200" dirty="0" smtClean="0">
                <a:solidFill>
                  <a:schemeClr val="tx1"/>
                </a:solidFill>
                <a:latin typeface="+mn-lt"/>
                <a:ea typeface="+mn-ea"/>
                <a:cs typeface="+mn-cs"/>
              </a:rPr>
              <a:t>” – the now well-known Micronesia Challenge.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33DE24-CA5B-4C28-9FDC-8E6F9B1D36E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Inspired by</a:t>
            </a:r>
            <a:r>
              <a:rPr lang="en-US" sz="1200" kern="1200" baseline="0" dirty="0" smtClean="0">
                <a:solidFill>
                  <a:schemeClr val="tx1"/>
                </a:solidFill>
                <a:latin typeface="+mn-lt"/>
                <a:ea typeface="+mn-ea"/>
                <a:cs typeface="+mn-cs"/>
              </a:rPr>
              <a:t> the Micronesia Challenge, The </a:t>
            </a:r>
            <a:r>
              <a:rPr lang="en-US" sz="1200" kern="1200" dirty="0" smtClean="0">
                <a:solidFill>
                  <a:schemeClr val="tx1"/>
                </a:solidFill>
                <a:latin typeface="+mn-lt"/>
                <a:ea typeface="+mn-ea"/>
                <a:cs typeface="+mn-cs"/>
              </a:rPr>
              <a:t>Coral Triangle Initiative on Coral Reefs, Fisheries, and Food Security (CTI) was launched in</a:t>
            </a:r>
            <a:r>
              <a:rPr lang="en-US" sz="1200" kern="1200" baseline="0" dirty="0" smtClean="0">
                <a:solidFill>
                  <a:schemeClr val="tx1"/>
                </a:solidFill>
                <a:latin typeface="+mn-lt"/>
                <a:ea typeface="+mn-ea"/>
                <a:cs typeface="+mn-cs"/>
              </a:rPr>
              <a:t> 2009. Each of the 6 governments in the Coral Triangle have now made unprecedented conservation commitments. Signing the </a:t>
            </a:r>
            <a:r>
              <a:rPr lang="en-US" sz="1200" kern="1200" dirty="0" smtClean="0">
                <a:solidFill>
                  <a:schemeClr val="tx1"/>
                </a:solidFill>
                <a:latin typeface="+mn-lt"/>
                <a:ea typeface="+mn-ea"/>
                <a:cs typeface="+mn-cs"/>
              </a:rPr>
              <a:t>Regional Plan of Action (</a:t>
            </a:r>
            <a:r>
              <a:rPr lang="en-US" sz="1200" kern="1200" dirty="0" err="1" smtClean="0">
                <a:solidFill>
                  <a:schemeClr val="tx1"/>
                </a:solidFill>
                <a:latin typeface="+mn-lt"/>
                <a:ea typeface="+mn-ea"/>
                <a:cs typeface="+mn-cs"/>
              </a:rPr>
              <a:t>RPoA</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RPoA</a:t>
            </a:r>
            <a:r>
              <a:rPr lang="en-US" sz="1200" kern="1200" dirty="0" smtClean="0">
                <a:solidFill>
                  <a:schemeClr val="tx1"/>
                </a:solidFill>
                <a:latin typeface="+mn-lt"/>
                <a:ea typeface="+mn-ea"/>
                <a:cs typeface="+mn-cs"/>
              </a:rPr>
              <a:t> is an ambitious ten-year plan that will address five overall goals: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priority seascapes; (ii) ecosystem approach to managing fisheries and other marine resources; (iii) marine protected areas; (iv) climate change adaptation; and (v) threatened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33DE24-CA5B-4C28-9FDC-8E6F9B1D36E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something</a:t>
            </a:r>
            <a:r>
              <a:rPr lang="en-US" baseline="0" dirty="0" smtClean="0"/>
              <a:t> about new strategic direction to be less about sites and more about leveraging what we have done at sites at the regional scales, especially policy, regulatory framework and funding.</a:t>
            </a:r>
          </a:p>
          <a:p>
            <a:endParaRPr lang="en-US" baseline="0" dirty="0" smtClean="0"/>
          </a:p>
          <a:p>
            <a:r>
              <a:rPr lang="en-US" baseline="0" dirty="0" smtClean="0"/>
              <a:t>Needed to get that high strategy level to be in place.</a:t>
            </a:r>
          </a:p>
          <a:p>
            <a:endParaRPr lang="en-US" baseline="0" dirty="0" smtClean="0"/>
          </a:p>
          <a:p>
            <a:r>
              <a:rPr lang="en-US" baseline="0" dirty="0" smtClean="0"/>
              <a:t>Coincided with a TNC AP Marine change in </a:t>
            </a:r>
            <a:r>
              <a:rPr lang="en-US" baseline="0" dirty="0" err="1" smtClean="0"/>
              <a:t>direcion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53 team members</a:t>
            </a:r>
          </a:p>
          <a:p>
            <a:pPr>
              <a:buFont typeface="Arial" pitchFamily="34" charset="0"/>
              <a:buChar char="•"/>
            </a:pPr>
            <a:r>
              <a:rPr lang="en-US" dirty="0" smtClean="0"/>
              <a:t>Building from the bottom up: </a:t>
            </a:r>
          </a:p>
          <a:p>
            <a:pPr lvl="1">
              <a:buFont typeface="Arial" pitchFamily="34" charset="0"/>
              <a:buChar char="•"/>
            </a:pPr>
            <a:r>
              <a:rPr lang="en-US" dirty="0" smtClean="0"/>
              <a:t>Country directors and portfolio managers, </a:t>
            </a:r>
          </a:p>
          <a:p>
            <a:pPr lvl="1">
              <a:buFont typeface="Arial" pitchFamily="34" charset="0"/>
              <a:buChar char="•"/>
            </a:pPr>
            <a:r>
              <a:rPr lang="en-US" dirty="0" smtClean="0"/>
              <a:t>Program directors, </a:t>
            </a:r>
          </a:p>
          <a:p>
            <a:pPr lvl="1">
              <a:buFont typeface="Arial" pitchFamily="34" charset="0"/>
              <a:buChar char="•"/>
            </a:pPr>
            <a:r>
              <a:rPr lang="en-US" dirty="0" smtClean="0"/>
              <a:t>Regional directors </a:t>
            </a:r>
          </a:p>
          <a:p>
            <a:pPr lvl="1">
              <a:buFont typeface="Arial" pitchFamily="34" charset="0"/>
              <a:buChar char="•"/>
            </a:pPr>
            <a:r>
              <a:rPr lang="en-US" dirty="0" smtClean="0"/>
              <a:t>Senior management (Managing director of the Asia Pacific Conservation Region)</a:t>
            </a:r>
          </a:p>
          <a:p>
            <a:pPr>
              <a:buFont typeface="Arial" pitchFamily="34" charset="0"/>
              <a:buChar char="•"/>
            </a:pPr>
            <a:r>
              <a:rPr lang="en-US" dirty="0" smtClean="0"/>
              <a:t>Coaches!!!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E33DE24-CA5B-4C28-9FDC-8E6F9B1D36E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sub strategies had to</a:t>
            </a:r>
            <a:r>
              <a:rPr lang="en-US" baseline="0" dirty="0" smtClean="0"/>
              <a:t> come up with a ‘business plan”:</a:t>
            </a:r>
          </a:p>
          <a:p>
            <a:pPr>
              <a:buFont typeface="Arial" pitchFamily="34" charset="0"/>
              <a:buChar char="•"/>
            </a:pPr>
            <a:r>
              <a:rPr lang="en-US" baseline="0" dirty="0" smtClean="0"/>
              <a:t> Conceptual model</a:t>
            </a:r>
          </a:p>
          <a:p>
            <a:pPr>
              <a:buFont typeface="Arial" pitchFamily="34" charset="0"/>
              <a:buChar char="•"/>
            </a:pPr>
            <a:r>
              <a:rPr lang="en-US" baseline="0" dirty="0" smtClean="0"/>
              <a:t> The most important steps in their strategy presented in a result chain</a:t>
            </a:r>
          </a:p>
          <a:p>
            <a:pPr>
              <a:buFont typeface="Arial" pitchFamily="34" charset="0"/>
              <a:buChar char="•"/>
            </a:pPr>
            <a:r>
              <a:rPr lang="en-US" baseline="0" dirty="0" smtClean="0"/>
              <a:t> Narrative</a:t>
            </a:r>
          </a:p>
          <a:p>
            <a:pPr>
              <a:buFont typeface="Arial" pitchFamily="34" charset="0"/>
              <a:buChar char="•"/>
            </a:pPr>
            <a:r>
              <a:rPr lang="en-US" baseline="0" dirty="0" smtClean="0"/>
              <a:t> Key outputs/outcomes and timelines</a:t>
            </a:r>
          </a:p>
          <a:p>
            <a:pPr>
              <a:buFont typeface="Arial" pitchFamily="34" charset="0"/>
              <a:buChar char="•"/>
            </a:pPr>
            <a:r>
              <a:rPr lang="en-US" baseline="0" dirty="0" smtClean="0"/>
              <a:t> Key linkages</a:t>
            </a:r>
          </a:p>
        </p:txBody>
      </p:sp>
      <p:sp>
        <p:nvSpPr>
          <p:cNvPr id="4" name="Slide Number Placeholder 3"/>
          <p:cNvSpPr>
            <a:spLocks noGrp="1"/>
          </p:cNvSpPr>
          <p:nvPr>
            <p:ph type="sldNum" sz="quarter" idx="10"/>
          </p:nvPr>
        </p:nvSpPr>
        <p:spPr/>
        <p:txBody>
          <a:bodyPr/>
          <a:lstStyle/>
          <a:p>
            <a:fld id="{1E33DE24-CA5B-4C28-9FDC-8E6F9B1D36E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727700"/>
            <a:ext cx="2133600" cy="1066800"/>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5" name="Rectangle 3"/>
          <p:cNvSpPr>
            <a:spLocks noChangeArrowheads="1"/>
          </p:cNvSpPr>
          <p:nvPr userDrawn="1"/>
        </p:nvSpPr>
        <p:spPr bwMode="auto">
          <a:xfrm>
            <a:off x="2209800" y="5727700"/>
            <a:ext cx="6934200" cy="1066800"/>
          </a:xfrm>
          <a:prstGeom prst="rect">
            <a:avLst/>
          </a:prstGeom>
          <a:solidFill>
            <a:srgbClr val="ABD4CD"/>
          </a:solidFill>
          <a:ln w="9525">
            <a:noFill/>
            <a:miter lim="800000"/>
            <a:headEnd/>
            <a:tailEnd/>
          </a:ln>
          <a:effectLst/>
        </p:spPr>
        <p:txBody>
          <a:bodyPr wrap="none" anchor="ctr"/>
          <a:lstStyle/>
          <a:p>
            <a:pPr>
              <a:defRPr/>
            </a:pPr>
            <a:endParaRPr lang="en-US"/>
          </a:p>
        </p:txBody>
      </p:sp>
      <p:pic>
        <p:nvPicPr>
          <p:cNvPr id="6" name="Picture 7" descr="TNCLogoPrimary_Rev_WhtCMYK"/>
          <p:cNvPicPr>
            <a:picLocks noChangeAspect="1" noChangeArrowheads="1"/>
          </p:cNvPicPr>
          <p:nvPr userDrawn="1"/>
        </p:nvPicPr>
        <p:blipFill>
          <a:blip r:embed="rId2" cstate="print"/>
          <a:srcRect/>
          <a:stretch>
            <a:fillRect/>
          </a:stretch>
        </p:blipFill>
        <p:spPr bwMode="auto">
          <a:xfrm>
            <a:off x="228600" y="5922963"/>
            <a:ext cx="1628775" cy="625475"/>
          </a:xfrm>
          <a:prstGeom prst="rect">
            <a:avLst/>
          </a:prstGeom>
          <a:noFill/>
          <a:ln w="9525">
            <a:noFill/>
            <a:miter lim="800000"/>
            <a:headEnd/>
            <a:tailEnd/>
          </a:ln>
        </p:spPr>
      </p:pic>
      <p:sp>
        <p:nvSpPr>
          <p:cNvPr id="7" name="Text Box 10"/>
          <p:cNvSpPr txBox="1">
            <a:spLocks noChangeArrowheads="1"/>
          </p:cNvSpPr>
          <p:nvPr userDrawn="1"/>
        </p:nvSpPr>
        <p:spPr bwMode="auto">
          <a:xfrm>
            <a:off x="6905625" y="5410200"/>
            <a:ext cx="2162175" cy="214313"/>
          </a:xfrm>
          <a:prstGeom prst="rect">
            <a:avLst/>
          </a:prstGeom>
          <a:noFill/>
          <a:ln w="9525">
            <a:noFill/>
            <a:miter lim="800000"/>
            <a:headEnd/>
            <a:tailEnd/>
          </a:ln>
          <a:effectLst/>
        </p:spPr>
        <p:txBody>
          <a:bodyPr>
            <a:spAutoFit/>
          </a:bodyPr>
          <a:lstStyle/>
          <a:p>
            <a:pPr algn="r">
              <a:spcBef>
                <a:spcPct val="50000"/>
              </a:spcBef>
              <a:defRPr/>
            </a:pPr>
            <a:r>
              <a:rPr lang="en-GB" sz="800">
                <a:solidFill>
                  <a:schemeClr val="bg1"/>
                </a:solidFill>
                <a:latin typeface="ImagoLight" pitchFamily="2" charset="0"/>
              </a:rPr>
              <a:t>© David Wachenfeld / Tirggerfish Images</a:t>
            </a:r>
          </a:p>
        </p:txBody>
      </p:sp>
      <p:sp>
        <p:nvSpPr>
          <p:cNvPr id="6149" name="Rectangle 5"/>
          <p:cNvSpPr>
            <a:spLocks noGrp="1" noChangeArrowheads="1"/>
          </p:cNvSpPr>
          <p:nvPr>
            <p:ph type="ctrTitle"/>
          </p:nvPr>
        </p:nvSpPr>
        <p:spPr>
          <a:xfrm>
            <a:off x="2438400" y="5759450"/>
            <a:ext cx="6477000" cy="730250"/>
          </a:xfrm>
        </p:spPr>
        <p:txBody>
          <a:bodyPr/>
          <a:lstStyle>
            <a:lvl1pPr>
              <a:defRPr/>
            </a:lvl1pPr>
          </a:lstStyle>
          <a:p>
            <a:r>
              <a:rPr lang="en-GB"/>
              <a:t>Click to edit Master title style</a:t>
            </a:r>
          </a:p>
        </p:txBody>
      </p:sp>
      <p:sp>
        <p:nvSpPr>
          <p:cNvPr id="6153" name="Rectangle 9"/>
          <p:cNvSpPr>
            <a:spLocks noGrp="1" noChangeArrowheads="1"/>
          </p:cNvSpPr>
          <p:nvPr>
            <p:ph type="subTitle" sz="quarter" idx="1"/>
          </p:nvPr>
        </p:nvSpPr>
        <p:spPr>
          <a:xfrm>
            <a:off x="2438400" y="6337300"/>
            <a:ext cx="6400800" cy="304800"/>
          </a:xfrm>
        </p:spPr>
        <p:txBody>
          <a:bodyPr/>
          <a:lstStyle>
            <a:lvl1pPr marL="0" indent="0">
              <a:defRPr sz="1400">
                <a:solidFill>
                  <a:srgbClr val="0082A9"/>
                </a:solidFill>
                <a:latin typeface="Oakleaf Small Caps Bold" pitchFamily="2" charset="0"/>
              </a:defRPr>
            </a:lvl1pPr>
          </a:lstStyle>
          <a:p>
            <a:r>
              <a:rPr lang="en-GB"/>
              <a:t>SUBTITLE SHOULD BE IN CAPS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50800"/>
            <a:ext cx="2171700"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800"/>
            <a:ext cx="6362700"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0800"/>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0800"/>
            <a:ext cx="2133600" cy="1066800"/>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1032" name="Rectangle 8"/>
          <p:cNvSpPr>
            <a:spLocks noChangeArrowheads="1"/>
          </p:cNvSpPr>
          <p:nvPr userDrawn="1"/>
        </p:nvSpPr>
        <p:spPr bwMode="auto">
          <a:xfrm>
            <a:off x="2209800" y="50800"/>
            <a:ext cx="6934200" cy="1066800"/>
          </a:xfrm>
          <a:prstGeom prst="rect">
            <a:avLst/>
          </a:prstGeom>
          <a:solidFill>
            <a:srgbClr val="ABD4CD"/>
          </a:solidFill>
          <a:ln w="9525">
            <a:noFill/>
            <a:miter lim="800000"/>
            <a:headEnd/>
            <a:tailEnd/>
          </a:ln>
          <a:effectLst/>
        </p:spPr>
        <p:txBody>
          <a:bodyPr wrap="none" anchor="ctr"/>
          <a:lstStyle/>
          <a:p>
            <a:pPr>
              <a:defRPr/>
            </a:pPr>
            <a:endParaRPr lang="en-US"/>
          </a:p>
        </p:txBody>
      </p:sp>
      <p:sp>
        <p:nvSpPr>
          <p:cNvPr id="1033" name="Rectangle 9"/>
          <p:cNvSpPr>
            <a:spLocks noChangeArrowheads="1"/>
          </p:cNvSpPr>
          <p:nvPr userDrawn="1"/>
        </p:nvSpPr>
        <p:spPr bwMode="auto">
          <a:xfrm>
            <a:off x="0" y="1181100"/>
            <a:ext cx="9144000" cy="5614988"/>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3077" name="Rectangle 10"/>
          <p:cNvSpPr>
            <a:spLocks noGrp="1" noChangeArrowheads="1"/>
          </p:cNvSpPr>
          <p:nvPr>
            <p:ph type="title"/>
          </p:nvPr>
        </p:nvSpPr>
        <p:spPr bwMode="auto">
          <a:xfrm>
            <a:off x="2438400" y="50800"/>
            <a:ext cx="6705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8" name="Rectangle 11"/>
          <p:cNvSpPr>
            <a:spLocks noGrp="1" noChangeArrowheads="1"/>
          </p:cNvSpPr>
          <p:nvPr>
            <p:ph type="body" idx="1"/>
          </p:nvPr>
        </p:nvSpPr>
        <p:spPr bwMode="auto">
          <a:xfrm>
            <a:off x="457200" y="1676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3079" name="Picture 12" descr="TNCLogoPrimary_Rev_WhtCMYK"/>
          <p:cNvPicPr>
            <a:picLocks noChangeAspect="1" noChangeArrowheads="1"/>
          </p:cNvPicPr>
          <p:nvPr userDrawn="1"/>
        </p:nvPicPr>
        <p:blipFill>
          <a:blip r:embed="rId14" cstate="print"/>
          <a:srcRect/>
          <a:stretch>
            <a:fillRect/>
          </a:stretch>
        </p:blipFill>
        <p:spPr bwMode="auto">
          <a:xfrm>
            <a:off x="228600" y="246063"/>
            <a:ext cx="1628775" cy="625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l" rtl="0" eaLnBrk="0" fontAlgn="base" hangingPunct="0">
        <a:spcBef>
          <a:spcPct val="0"/>
        </a:spcBef>
        <a:spcAft>
          <a:spcPct val="0"/>
        </a:spcAft>
        <a:defRPr sz="2400">
          <a:solidFill>
            <a:srgbClr val="0082A9"/>
          </a:solidFill>
          <a:latin typeface="+mj-lt"/>
          <a:ea typeface="+mj-ea"/>
          <a:cs typeface="+mj-cs"/>
        </a:defRPr>
      </a:lvl1pPr>
      <a:lvl2pPr algn="l" rtl="0" eaLnBrk="0" fontAlgn="base" hangingPunct="0">
        <a:spcBef>
          <a:spcPct val="0"/>
        </a:spcBef>
        <a:spcAft>
          <a:spcPct val="0"/>
        </a:spcAft>
        <a:defRPr sz="2400">
          <a:solidFill>
            <a:srgbClr val="0082A9"/>
          </a:solidFill>
          <a:latin typeface="Oakleaf Bold" pitchFamily="2" charset="0"/>
        </a:defRPr>
      </a:lvl2pPr>
      <a:lvl3pPr algn="l" rtl="0" eaLnBrk="0" fontAlgn="base" hangingPunct="0">
        <a:spcBef>
          <a:spcPct val="0"/>
        </a:spcBef>
        <a:spcAft>
          <a:spcPct val="0"/>
        </a:spcAft>
        <a:defRPr sz="2400">
          <a:solidFill>
            <a:srgbClr val="0082A9"/>
          </a:solidFill>
          <a:latin typeface="Oakleaf Bold" pitchFamily="2" charset="0"/>
        </a:defRPr>
      </a:lvl3pPr>
      <a:lvl4pPr algn="l" rtl="0" eaLnBrk="0" fontAlgn="base" hangingPunct="0">
        <a:spcBef>
          <a:spcPct val="0"/>
        </a:spcBef>
        <a:spcAft>
          <a:spcPct val="0"/>
        </a:spcAft>
        <a:defRPr sz="2400">
          <a:solidFill>
            <a:srgbClr val="0082A9"/>
          </a:solidFill>
          <a:latin typeface="Oakleaf Bold" pitchFamily="2" charset="0"/>
        </a:defRPr>
      </a:lvl4pPr>
      <a:lvl5pPr algn="l" rtl="0" eaLnBrk="0" fontAlgn="base" hangingPunct="0">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p:titleStyle>
    <p:body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audio11.wav"/><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audio13.wav"/><Relationship Id="rId1" Type="http://schemas.openxmlformats.org/officeDocument/2006/relationships/tags" Target="../tags/tag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audio" Target="../media/audio7.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5791200"/>
            <a:ext cx="6477000" cy="730250"/>
          </a:xfrm>
        </p:spPr>
        <p:txBody>
          <a:bodyPr/>
          <a:lstStyle/>
          <a:p>
            <a:r>
              <a:rPr lang="en-US" dirty="0" smtClean="0"/>
              <a:t>Scaling up Open Standards: </a:t>
            </a:r>
            <a:br>
              <a:rPr lang="en-US" dirty="0" smtClean="0"/>
            </a:br>
            <a:r>
              <a:rPr lang="en-US" dirty="0" smtClean="0"/>
              <a:t>Asia Pacific Marine Program</a:t>
            </a:r>
            <a:endParaRPr lang="en-US" dirty="0"/>
          </a:p>
        </p:txBody>
      </p:sp>
      <p:sp>
        <p:nvSpPr>
          <p:cNvPr id="7" name="Subtitle 6"/>
          <p:cNvSpPr>
            <a:spLocks noGrp="1"/>
          </p:cNvSpPr>
          <p:nvPr>
            <p:ph type="subTitle" sz="quarter" idx="1"/>
          </p:nvPr>
        </p:nvSpPr>
        <p:spPr>
          <a:xfrm>
            <a:off x="2590800" y="6096000"/>
            <a:ext cx="6400800" cy="609600"/>
          </a:xfrm>
        </p:spPr>
        <p:txBody>
          <a:bodyPr>
            <a:normAutofit fontScale="62500" lnSpcReduction="20000"/>
          </a:bodyPr>
          <a:lstStyle/>
          <a:p>
            <a:pPr algn="r"/>
            <a:r>
              <a:rPr lang="en-US" sz="2400" dirty="0" smtClean="0"/>
              <a:t>Annick Cros</a:t>
            </a:r>
          </a:p>
          <a:p>
            <a:pPr algn="r"/>
            <a:r>
              <a:rPr lang="en-US" sz="1800" dirty="0" smtClean="0"/>
              <a:t>Santa Cruz</a:t>
            </a:r>
          </a:p>
          <a:p>
            <a:pPr algn="r"/>
            <a:r>
              <a:rPr lang="en-US" sz="1800" dirty="0" smtClean="0"/>
              <a:t>November  18, 2010</a:t>
            </a:r>
            <a:endParaRPr lang="en-US" sz="1800" dirty="0"/>
          </a:p>
        </p:txBody>
      </p:sp>
      <p:pic>
        <p:nvPicPr>
          <p:cNvPr id="5" name="Picture 6" descr="malespinecheek_sm"/>
          <p:cNvPicPr>
            <a:picLocks noChangeAspect="1" noChangeArrowheads="1"/>
          </p:cNvPicPr>
          <p:nvPr/>
        </p:nvPicPr>
        <p:blipFill>
          <a:blip r:embed="rId4" cstate="print"/>
          <a:srcRect t="7098"/>
          <a:stretch>
            <a:fillRect/>
          </a:stretch>
        </p:blipFill>
        <p:spPr bwMode="auto">
          <a:xfrm>
            <a:off x="0" y="0"/>
            <a:ext cx="9144000" cy="5687704"/>
          </a:xfrm>
          <a:prstGeom prst="rect">
            <a:avLst/>
          </a:prstGeom>
          <a:noFill/>
          <a:ln w="9525">
            <a:noFill/>
            <a:miter lim="800000"/>
            <a:headEnd/>
            <a:tailEnd/>
          </a:ln>
        </p:spPr>
      </p:pic>
      <p:pic>
        <p:nvPicPr>
          <p:cNvPr id="10" name="Presentation CAP_SantaCr256.wav">
            <a:hlinkClick r:id="" action="ppaction://media"/>
          </p:cNvPr>
          <p:cNvPicPr>
            <a:picLocks noRot="1" noChangeAspect="1"/>
          </p:cNvPicPr>
          <p:nvPr>
            <a:wavAudioFile r:embed="rId1" name="Presentation CAP_SantaCr256.wav"/>
          </p:nvPr>
        </p:nvPicPr>
        <p:blipFill>
          <a:blip r:embed="rId5" cstate="print"/>
          <a:stretch>
            <a:fillRect/>
          </a:stretch>
        </p:blipFill>
        <p:spPr>
          <a:xfrm>
            <a:off x="8839200" y="5410200"/>
            <a:ext cx="304800" cy="304800"/>
          </a:xfrm>
          <a:prstGeom prst="rect">
            <a:avLst/>
          </a:prstGeom>
        </p:spPr>
      </p:pic>
    </p:spTree>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team / sub- strategies</a:t>
            </a:r>
            <a:endParaRPr lang="en-US" dirty="0"/>
          </a:p>
        </p:txBody>
      </p:sp>
      <p:sp>
        <p:nvSpPr>
          <p:cNvPr id="5" name="Content Placeholder 4"/>
          <p:cNvSpPr>
            <a:spLocks noGrp="1"/>
          </p:cNvSpPr>
          <p:nvPr>
            <p:ph idx="1"/>
          </p:nvPr>
        </p:nvSpPr>
        <p:spPr/>
        <p:txBody>
          <a:bodyPr/>
          <a:lstStyle/>
          <a:p>
            <a:pPr>
              <a:buFont typeface="Arial" pitchFamily="34" charset="0"/>
              <a:buChar char="•"/>
            </a:pPr>
            <a:r>
              <a:rPr lang="en-US" dirty="0" smtClean="0"/>
              <a:t>3 Enabling sub-strategies</a:t>
            </a:r>
          </a:p>
          <a:p>
            <a:pPr lvl="1">
              <a:buFont typeface="Arial" pitchFamily="34" charset="0"/>
              <a:buChar char="•"/>
            </a:pPr>
            <a:r>
              <a:rPr lang="en-US" dirty="0" smtClean="0"/>
              <a:t>External Affairs (policy, sustainable finance and public funding)</a:t>
            </a:r>
          </a:p>
          <a:p>
            <a:pPr lvl="1">
              <a:buFont typeface="Arial" pitchFamily="34" charset="0"/>
              <a:buChar char="•"/>
            </a:pPr>
            <a:r>
              <a:rPr lang="en-US" dirty="0" smtClean="0"/>
              <a:t>Communication</a:t>
            </a:r>
          </a:p>
          <a:p>
            <a:pPr lvl="1">
              <a:buFont typeface="Arial" pitchFamily="34" charset="0"/>
              <a:buChar char="•"/>
            </a:pPr>
            <a:r>
              <a:rPr lang="en-US" dirty="0" smtClean="0"/>
              <a:t>Capacity Building</a:t>
            </a:r>
          </a:p>
          <a:p>
            <a:pPr lvl="1">
              <a:buNone/>
            </a:pPr>
            <a:endParaRPr lang="en-US" dirty="0" smtClean="0"/>
          </a:p>
          <a:p>
            <a:pPr>
              <a:buFont typeface="Arial" pitchFamily="34" charset="0"/>
              <a:buChar char="•"/>
            </a:pPr>
            <a:r>
              <a:rPr lang="en-US" dirty="0" smtClean="0"/>
              <a:t>3 conservation sub-strategies:</a:t>
            </a:r>
          </a:p>
          <a:p>
            <a:pPr lvl="1">
              <a:buFont typeface="Arial" pitchFamily="34" charset="0"/>
              <a:buChar char="•"/>
            </a:pPr>
            <a:r>
              <a:rPr lang="en-US" dirty="0" smtClean="0"/>
              <a:t>Marine Protected Area </a:t>
            </a:r>
          </a:p>
          <a:p>
            <a:pPr lvl="1">
              <a:buFont typeface="Arial" pitchFamily="34" charset="0"/>
              <a:buChar char="•"/>
            </a:pPr>
            <a:r>
              <a:rPr lang="en-US" dirty="0" smtClean="0"/>
              <a:t>Fisheries Management</a:t>
            </a:r>
          </a:p>
          <a:p>
            <a:pPr lvl="1">
              <a:buFont typeface="Arial" pitchFamily="34" charset="0"/>
              <a:buChar char="•"/>
            </a:pPr>
            <a:r>
              <a:rPr lang="en-US" dirty="0" smtClean="0"/>
              <a:t>Ecosystem Based Adaptation</a:t>
            </a:r>
          </a:p>
          <a:p>
            <a:pPr>
              <a:buFont typeface="Arial" pitchFamily="34" charset="0"/>
              <a:buChar char="•"/>
            </a:pPr>
            <a:endParaRPr lang="en-US" dirty="0"/>
          </a:p>
        </p:txBody>
      </p:sp>
      <p:pic>
        <p:nvPicPr>
          <p:cNvPr id="6" name="Presentation CAP_SantaCr293.wav">
            <a:hlinkClick r:id="" action="ppaction://media"/>
          </p:cNvPr>
          <p:cNvPicPr>
            <a:picLocks noRot="1" noChangeAspect="1"/>
          </p:cNvPicPr>
          <p:nvPr>
            <a:wavAudioFile r:embed="rId2" name="Presentation CAP_SantaCr293.wav"/>
          </p:nvPr>
        </p:nvPicPr>
        <p:blipFill>
          <a:blip r:embed="rId5" cstate="print"/>
          <a:stretch>
            <a:fillRect/>
          </a:stretch>
        </p:blipFill>
        <p:spPr>
          <a:xfrm>
            <a:off x="8839200" y="6477000"/>
            <a:ext cx="304800" cy="304800"/>
          </a:xfrm>
          <a:prstGeom prst="rect">
            <a:avLst/>
          </a:prstGeom>
        </p:spPr>
      </p:pic>
    </p:spTree>
    <p:custDataLst>
      <p:tags r:id="rId1"/>
    </p:custDataLst>
  </p:cSld>
  <p:clrMapOvr>
    <a:masterClrMapping/>
  </p:clrMapOvr>
  <p:transition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 Communication sub-strategy</a:t>
            </a:r>
            <a:endParaRPr lang="en-US" dirty="0"/>
          </a:p>
        </p:txBody>
      </p:sp>
      <p:pic>
        <p:nvPicPr>
          <p:cNvPr id="4" name="Content Placeholder 3" descr="Targets.jpg"/>
          <p:cNvPicPr>
            <a:picLocks noGrp="1" noChangeAspect="1"/>
          </p:cNvPicPr>
          <p:nvPr>
            <p:ph idx="1"/>
          </p:nvPr>
        </p:nvPicPr>
        <p:blipFill>
          <a:blip r:embed="rId5" cstate="print">
            <a:clrChange>
              <a:clrFrom>
                <a:srgbClr val="FFFFFF"/>
              </a:clrFrom>
              <a:clrTo>
                <a:srgbClr val="FFFFFF">
                  <a:alpha val="0"/>
                </a:srgbClr>
              </a:clrTo>
            </a:clrChange>
          </a:blip>
          <a:stretch>
            <a:fillRect/>
          </a:stretch>
        </p:blipFill>
        <p:spPr>
          <a:xfrm>
            <a:off x="6960884" y="1447800"/>
            <a:ext cx="2183116" cy="4724400"/>
          </a:xfrm>
        </p:spPr>
      </p:pic>
      <p:pic>
        <p:nvPicPr>
          <p:cNvPr id="5" name="Picture 4" descr="threats and targets.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968682" y="1451810"/>
            <a:ext cx="4171800" cy="4755509"/>
          </a:xfrm>
          <a:prstGeom prst="rect">
            <a:avLst/>
          </a:prstGeom>
        </p:spPr>
      </p:pic>
      <p:pic>
        <p:nvPicPr>
          <p:cNvPr id="7" name="Picture 6" descr="Comms_strats.jpg"/>
          <p:cNvPicPr>
            <a:picLocks noChangeAspect="1"/>
          </p:cNvPicPr>
          <p:nvPr/>
        </p:nvPicPr>
        <p:blipFill>
          <a:blip r:embed="rId7" cstate="print"/>
          <a:stretch>
            <a:fillRect/>
          </a:stretch>
        </p:blipFill>
        <p:spPr>
          <a:xfrm>
            <a:off x="0" y="2057400"/>
            <a:ext cx="9144000" cy="3327171"/>
          </a:xfrm>
          <a:prstGeom prst="rect">
            <a:avLst/>
          </a:prstGeom>
        </p:spPr>
      </p:pic>
      <p:pic>
        <p:nvPicPr>
          <p:cNvPr id="8" name="Picture 7" descr="Comms_All.jpg"/>
          <p:cNvPicPr>
            <a:picLocks noChangeAspect="1"/>
          </p:cNvPicPr>
          <p:nvPr/>
        </p:nvPicPr>
        <p:blipFill>
          <a:blip r:embed="rId8" cstate="print"/>
          <a:stretch>
            <a:fillRect/>
          </a:stretch>
        </p:blipFill>
        <p:spPr>
          <a:xfrm>
            <a:off x="0" y="1981200"/>
            <a:ext cx="9144000" cy="3382090"/>
          </a:xfrm>
          <a:prstGeom prst="rect">
            <a:avLst/>
          </a:prstGeom>
        </p:spPr>
      </p:pic>
      <p:pic>
        <p:nvPicPr>
          <p:cNvPr id="9" name="Presentation CAP_SantaCr298.wav">
            <a:hlinkClick r:id="" action="ppaction://media"/>
          </p:cNvPr>
          <p:cNvPicPr>
            <a:picLocks noRot="1" noChangeAspect="1"/>
          </p:cNvPicPr>
          <p:nvPr>
            <a:wavAudioFile r:embed="rId2" name="Presentation CAP_SantaCr298.wav"/>
          </p:nvPr>
        </p:nvPicPr>
        <p:blipFill>
          <a:blip r:embed="rId9" cstate="print"/>
          <a:stretch>
            <a:fillRect/>
          </a:stretch>
        </p:blipFill>
        <p:spPr>
          <a:xfrm>
            <a:off x="8839200" y="6477000"/>
            <a:ext cx="304800" cy="304800"/>
          </a:xfrm>
          <a:prstGeom prst="rect">
            <a:avLst/>
          </a:prstGeom>
        </p:spPr>
      </p:pic>
    </p:spTree>
    <p:custDataLst>
      <p:tags r:id="rId1"/>
    </p:custDataLst>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bwMode="auto">
          <a:xfrm>
            <a:off x="381000" y="1524000"/>
            <a:ext cx="4724400" cy="4724400"/>
          </a:xfrm>
          <a:prstGeom prst="ellipse">
            <a:avLst/>
          </a:prstGeom>
          <a:solidFill>
            <a:srgbClr val="946F5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106" charset="0"/>
            </a:endParaRPr>
          </a:p>
        </p:txBody>
      </p:sp>
      <p:sp>
        <p:nvSpPr>
          <p:cNvPr id="23" name="Oval 22"/>
          <p:cNvSpPr/>
          <p:nvPr/>
        </p:nvSpPr>
        <p:spPr bwMode="auto">
          <a:xfrm>
            <a:off x="990600" y="2057400"/>
            <a:ext cx="3600000" cy="36000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106" charset="0"/>
            </a:endParaRPr>
          </a:p>
        </p:txBody>
      </p:sp>
      <p:sp>
        <p:nvSpPr>
          <p:cNvPr id="50" name="Oval 49"/>
          <p:cNvSpPr/>
          <p:nvPr/>
        </p:nvSpPr>
        <p:spPr bwMode="auto">
          <a:xfrm>
            <a:off x="1828800" y="2895600"/>
            <a:ext cx="1800000" cy="1800000"/>
          </a:xfrm>
          <a:prstGeom prst="ellipse">
            <a:avLst/>
          </a:prstGeom>
          <a:solidFill>
            <a:srgbClr val="23487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106" charset="0"/>
            </a:endParaRPr>
          </a:p>
        </p:txBody>
      </p:sp>
      <p:sp>
        <p:nvSpPr>
          <p:cNvPr id="6" name="Rectangle 2"/>
          <p:cNvSpPr txBox="1">
            <a:spLocks noChangeArrowheads="1"/>
          </p:cNvSpPr>
          <p:nvPr/>
        </p:nvSpPr>
        <p:spPr bwMode="auto">
          <a:xfrm>
            <a:off x="2438400" y="309563"/>
            <a:ext cx="6705600" cy="757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smtClean="0">
                <a:ln>
                  <a:noFill/>
                </a:ln>
                <a:solidFill>
                  <a:schemeClr val="bg1"/>
                </a:solidFill>
                <a:effectLst/>
                <a:uLnTx/>
                <a:uFillTx/>
                <a:latin typeface="+mj-lt"/>
                <a:ea typeface="ＭＳ Ｐゴシック" pitchFamily="-106" charset="-128"/>
                <a:cs typeface="ＭＳ Ｐゴシック" pitchFamily="-65" charset="-128"/>
              </a:rPr>
              <a:t/>
            </a:r>
            <a:br>
              <a:rPr kumimoji="0" lang="en-US" sz="2000" b="0" i="1" u="none" strike="noStrike" kern="0" cap="none" spc="0" normalizeH="0" baseline="0" noProof="0" dirty="0" smtClean="0">
                <a:ln>
                  <a:noFill/>
                </a:ln>
                <a:solidFill>
                  <a:schemeClr val="bg1"/>
                </a:solidFill>
                <a:effectLst/>
                <a:uLnTx/>
                <a:uFillTx/>
                <a:latin typeface="+mj-lt"/>
                <a:ea typeface="ＭＳ Ｐゴシック" pitchFamily="-106" charset="-128"/>
                <a:cs typeface="ＭＳ Ｐゴシック" pitchFamily="-65" charset="-128"/>
              </a:rPr>
            </a:br>
            <a:endParaRPr kumimoji="0" lang="en-US" sz="2000" b="0" i="1" u="none" strike="noStrike" kern="0" cap="none" spc="0" normalizeH="0" baseline="0" noProof="0" dirty="0" smtClean="0">
              <a:ln>
                <a:noFill/>
              </a:ln>
              <a:solidFill>
                <a:schemeClr val="bg1"/>
              </a:solidFill>
              <a:effectLst/>
              <a:uLnTx/>
              <a:uFillTx/>
              <a:latin typeface="+mj-lt"/>
              <a:ea typeface="ＭＳ Ｐゴシック" pitchFamily="-106" charset="-128"/>
              <a:cs typeface="ＭＳ Ｐゴシック" pitchFamily="-65" charset="-128"/>
            </a:endParaRPr>
          </a:p>
        </p:txBody>
      </p:sp>
      <p:sp>
        <p:nvSpPr>
          <p:cNvPr id="7" name="Title 6"/>
          <p:cNvSpPr>
            <a:spLocks noGrp="1"/>
          </p:cNvSpPr>
          <p:nvPr>
            <p:ph type="title"/>
          </p:nvPr>
        </p:nvSpPr>
        <p:spPr/>
        <p:txBody>
          <a:bodyPr/>
          <a:lstStyle/>
          <a:p>
            <a:r>
              <a:rPr lang="en-US" dirty="0" smtClean="0"/>
              <a:t>Scaling up: targets</a:t>
            </a:r>
            <a:endParaRPr lang="en-US" dirty="0"/>
          </a:p>
        </p:txBody>
      </p:sp>
      <p:sp>
        <p:nvSpPr>
          <p:cNvPr id="22" name="TextBox 21"/>
          <p:cNvSpPr txBox="1"/>
          <p:nvPr/>
        </p:nvSpPr>
        <p:spPr>
          <a:xfrm>
            <a:off x="2057400" y="3200400"/>
            <a:ext cx="2209800" cy="1077218"/>
          </a:xfrm>
          <a:prstGeom prst="rect">
            <a:avLst/>
          </a:prstGeom>
          <a:noFill/>
        </p:spPr>
        <p:txBody>
          <a:bodyPr wrap="square" rtlCol="0">
            <a:spAutoFit/>
          </a:bodyPr>
          <a:lstStyle/>
          <a:p>
            <a:r>
              <a:rPr lang="en-US" sz="3200" b="1" dirty="0" smtClean="0">
                <a:solidFill>
                  <a:schemeClr val="bg1"/>
                </a:solidFill>
                <a:latin typeface="Calibri" pitchFamily="34" charset="0"/>
              </a:rPr>
              <a:t>Healthy Reefs</a:t>
            </a:r>
            <a:endParaRPr lang="en-AU" sz="3200" b="1" dirty="0">
              <a:solidFill>
                <a:schemeClr val="bg1"/>
              </a:solidFill>
              <a:latin typeface="Calibri" pitchFamily="34" charset="0"/>
            </a:endParaRPr>
          </a:p>
        </p:txBody>
      </p:sp>
      <p:sp>
        <p:nvSpPr>
          <p:cNvPr id="24" name="TextBox 23"/>
          <p:cNvSpPr txBox="1"/>
          <p:nvPr/>
        </p:nvSpPr>
        <p:spPr>
          <a:xfrm>
            <a:off x="1219200" y="4800600"/>
            <a:ext cx="3429000" cy="584775"/>
          </a:xfrm>
          <a:prstGeom prst="rect">
            <a:avLst/>
          </a:prstGeom>
          <a:noFill/>
        </p:spPr>
        <p:txBody>
          <a:bodyPr wrap="square" rtlCol="0">
            <a:spAutoFit/>
          </a:bodyPr>
          <a:lstStyle/>
          <a:p>
            <a:r>
              <a:rPr lang="en-US" sz="3200" b="1" dirty="0" smtClean="0">
                <a:latin typeface="Calibri" pitchFamily="34" charset="0"/>
              </a:rPr>
              <a:t>Coastal Ecosystems</a:t>
            </a:r>
            <a:endParaRPr lang="en-AU" sz="3200" b="1" dirty="0">
              <a:latin typeface="Calibri" pitchFamily="34" charset="0"/>
            </a:endParaRPr>
          </a:p>
        </p:txBody>
      </p:sp>
      <p:sp>
        <p:nvSpPr>
          <p:cNvPr id="25" name="TextBox 24"/>
          <p:cNvSpPr txBox="1"/>
          <p:nvPr/>
        </p:nvSpPr>
        <p:spPr>
          <a:xfrm>
            <a:off x="990600" y="5715000"/>
            <a:ext cx="3962400" cy="584775"/>
          </a:xfrm>
          <a:prstGeom prst="rect">
            <a:avLst/>
          </a:prstGeom>
          <a:noFill/>
        </p:spPr>
        <p:txBody>
          <a:bodyPr wrap="square" rtlCol="0">
            <a:spAutoFit/>
          </a:bodyPr>
          <a:lstStyle/>
          <a:p>
            <a:r>
              <a:rPr lang="en-US" sz="3200" b="1" dirty="0" smtClean="0">
                <a:latin typeface="Calibri" pitchFamily="34" charset="0"/>
              </a:rPr>
              <a:t>Healthy Communities</a:t>
            </a:r>
            <a:endParaRPr lang="en-AU" sz="3200" b="1" dirty="0">
              <a:latin typeface="Calibri" pitchFamily="34" charset="0"/>
            </a:endParaRPr>
          </a:p>
        </p:txBody>
      </p:sp>
      <p:pic>
        <p:nvPicPr>
          <p:cNvPr id="15" name="Picture 14" descr="targets_Biodiversity.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781800" y="1371600"/>
            <a:ext cx="2095500" cy="2295525"/>
          </a:xfrm>
          <a:prstGeom prst="rect">
            <a:avLst/>
          </a:prstGeom>
        </p:spPr>
      </p:pic>
      <p:pic>
        <p:nvPicPr>
          <p:cNvPr id="16" name="Picture 15" descr="targets_ecosystems.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781800" y="1383636"/>
            <a:ext cx="2095500" cy="3838575"/>
          </a:xfrm>
          <a:prstGeom prst="rect">
            <a:avLst/>
          </a:prstGeom>
        </p:spPr>
      </p:pic>
      <p:pic>
        <p:nvPicPr>
          <p:cNvPr id="17" name="Picture 16" descr="Targets all.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780798" y="1380123"/>
            <a:ext cx="2266950" cy="5381625"/>
          </a:xfrm>
          <a:prstGeom prst="rect">
            <a:avLst/>
          </a:prstGeom>
        </p:spPr>
      </p:pic>
      <p:pic>
        <p:nvPicPr>
          <p:cNvPr id="18" name="Presentation CAP_SantaCr295-0.wav">
            <a:hlinkClick r:id="" action="ppaction://media"/>
          </p:cNvPr>
          <p:cNvPicPr>
            <a:picLocks noRot="1" noChangeAspect="1"/>
          </p:cNvPicPr>
          <p:nvPr>
            <a:wavAudioFile r:embed="rId1" name="Presentation CAP_SantaCr295-0.wav"/>
          </p:nvPr>
        </p:nvPicPr>
        <p:blipFill>
          <a:blip r:embed="rId7" cstate="print"/>
          <a:stretch>
            <a:fillRect/>
          </a:stretch>
        </p:blipFill>
        <p:spPr>
          <a:xfrm>
            <a:off x="8839200" y="6477000"/>
            <a:ext cx="304800" cy="304800"/>
          </a:xfrm>
          <a:prstGeom prst="rect">
            <a:avLst/>
          </a:prstGeom>
        </p:spPr>
      </p:pic>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0" grpId="0" animBg="1"/>
      <p:bldP spid="23" grpId="0"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a:blip r:embed="rId5" cstate="print"/>
          <a:srcRect/>
          <a:stretch>
            <a:fillRect/>
          </a:stretch>
        </p:blipFill>
        <p:spPr bwMode="auto">
          <a:xfrm>
            <a:off x="4539916" y="4976050"/>
            <a:ext cx="4572000" cy="180575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6" cstate="print"/>
          <a:srcRect/>
          <a:stretch>
            <a:fillRect/>
          </a:stretch>
        </p:blipFill>
        <p:spPr bwMode="auto">
          <a:xfrm>
            <a:off x="0" y="3276600"/>
            <a:ext cx="8763000" cy="1752600"/>
          </a:xfrm>
          <a:prstGeom prst="rect">
            <a:avLst/>
          </a:prstGeom>
          <a:noFill/>
          <a:ln w="9525">
            <a:noFill/>
            <a:miter lim="800000"/>
            <a:headEnd/>
            <a:tailEnd/>
          </a:ln>
          <a:effectLst/>
        </p:spPr>
      </p:pic>
      <p:pic>
        <p:nvPicPr>
          <p:cNvPr id="34818" name="Picture 2"/>
          <p:cNvPicPr>
            <a:picLocks noChangeAspect="1" noChangeArrowheads="1"/>
          </p:cNvPicPr>
          <p:nvPr/>
        </p:nvPicPr>
        <p:blipFill>
          <a:blip r:embed="rId7" cstate="print"/>
          <a:srcRect/>
          <a:stretch>
            <a:fillRect/>
          </a:stretch>
        </p:blipFill>
        <p:spPr bwMode="auto">
          <a:xfrm>
            <a:off x="0" y="304800"/>
            <a:ext cx="9144000" cy="2971800"/>
          </a:xfrm>
          <a:prstGeom prst="rect">
            <a:avLst/>
          </a:prstGeom>
          <a:noFill/>
          <a:ln w="9525">
            <a:noFill/>
            <a:miter lim="800000"/>
            <a:headEnd/>
            <a:tailEnd/>
          </a:ln>
          <a:effectLst/>
        </p:spPr>
      </p:pic>
      <p:sp>
        <p:nvSpPr>
          <p:cNvPr id="7" name="TextBox 6"/>
          <p:cNvSpPr txBox="1"/>
          <p:nvPr/>
        </p:nvSpPr>
        <p:spPr>
          <a:xfrm>
            <a:off x="0" y="3276600"/>
            <a:ext cx="9144000" cy="369332"/>
          </a:xfrm>
          <a:prstGeom prst="rect">
            <a:avLst/>
          </a:prstGeom>
          <a:noFill/>
          <a:ln>
            <a:noFill/>
          </a:ln>
        </p:spPr>
        <p:txBody>
          <a:bodyPr wrap="square" rtlCol="0">
            <a:spAutoFit/>
          </a:bodyPr>
          <a:lstStyle/>
          <a:p>
            <a:pPr algn="r"/>
            <a:r>
              <a:rPr lang="en-AU" b="1" smtClean="0">
                <a:latin typeface="Calibri" pitchFamily="34" charset="0"/>
              </a:rPr>
              <a:t>ENABLING STRATEGIES</a:t>
            </a:r>
            <a:endParaRPr lang="en-US" sz="1000" b="1" dirty="0">
              <a:latin typeface="Calibri" pitchFamily="34" charset="0"/>
            </a:endParaRPr>
          </a:p>
        </p:txBody>
      </p:sp>
      <p:sp>
        <p:nvSpPr>
          <p:cNvPr id="10" name="TextBox 9"/>
          <p:cNvSpPr txBox="1"/>
          <p:nvPr/>
        </p:nvSpPr>
        <p:spPr>
          <a:xfrm>
            <a:off x="0" y="0"/>
            <a:ext cx="3886200" cy="369332"/>
          </a:xfrm>
          <a:prstGeom prst="rect">
            <a:avLst/>
          </a:prstGeom>
          <a:noFill/>
          <a:ln>
            <a:noFill/>
          </a:ln>
        </p:spPr>
        <p:txBody>
          <a:bodyPr wrap="square" rtlCol="0">
            <a:spAutoFit/>
          </a:bodyPr>
          <a:lstStyle/>
          <a:p>
            <a:r>
              <a:rPr lang="en-AU" b="1" dirty="0" smtClean="0">
                <a:latin typeface="Calibri" pitchFamily="34" charset="0"/>
              </a:rPr>
              <a:t>CONSERVATION STRATEGIES</a:t>
            </a:r>
            <a:endParaRPr lang="en-US" dirty="0">
              <a:latin typeface="Calibri" pitchFamily="34" charset="0"/>
            </a:endParaRPr>
          </a:p>
        </p:txBody>
      </p:sp>
      <p:sp>
        <p:nvSpPr>
          <p:cNvPr id="11" name="TextBox 10"/>
          <p:cNvSpPr txBox="1"/>
          <p:nvPr/>
        </p:nvSpPr>
        <p:spPr>
          <a:xfrm>
            <a:off x="6858000" y="0"/>
            <a:ext cx="821635" cy="338554"/>
          </a:xfrm>
          <a:prstGeom prst="rect">
            <a:avLst/>
          </a:prstGeom>
          <a:noFill/>
        </p:spPr>
        <p:txBody>
          <a:bodyPr wrap="none" rtlCol="0">
            <a:spAutoFit/>
          </a:bodyPr>
          <a:lstStyle/>
          <a:p>
            <a:r>
              <a:rPr lang="en-AU" sz="1600" b="1" dirty="0" smtClean="0">
                <a:latin typeface="Calibri" pitchFamily="34" charset="0"/>
              </a:rPr>
              <a:t>Threats</a:t>
            </a:r>
            <a:endParaRPr lang="en-US" sz="1600" b="1" dirty="0">
              <a:latin typeface="Calibri" pitchFamily="34" charset="0"/>
            </a:endParaRPr>
          </a:p>
        </p:txBody>
      </p:sp>
      <p:sp>
        <p:nvSpPr>
          <p:cNvPr id="12" name="TextBox 11"/>
          <p:cNvSpPr txBox="1"/>
          <p:nvPr/>
        </p:nvSpPr>
        <p:spPr>
          <a:xfrm>
            <a:off x="7833961" y="0"/>
            <a:ext cx="1310039" cy="584775"/>
          </a:xfrm>
          <a:prstGeom prst="rect">
            <a:avLst/>
          </a:prstGeom>
          <a:noFill/>
        </p:spPr>
        <p:txBody>
          <a:bodyPr wrap="none" rtlCol="0">
            <a:spAutoFit/>
          </a:bodyPr>
          <a:lstStyle/>
          <a:p>
            <a:pPr algn="ctr"/>
            <a:r>
              <a:rPr lang="en-AU" sz="1600" b="1" dirty="0" smtClean="0">
                <a:latin typeface="Calibri" pitchFamily="34" charset="0"/>
              </a:rPr>
              <a:t>Conservation</a:t>
            </a:r>
          </a:p>
          <a:p>
            <a:pPr algn="ctr"/>
            <a:r>
              <a:rPr lang="en-AU" sz="1600" b="1" dirty="0" smtClean="0">
                <a:latin typeface="Calibri" pitchFamily="34" charset="0"/>
              </a:rPr>
              <a:t>Targets</a:t>
            </a:r>
            <a:endParaRPr lang="en-US" sz="1600" b="1" dirty="0">
              <a:latin typeface="Calibri" pitchFamily="34" charset="0"/>
            </a:endParaRPr>
          </a:p>
        </p:txBody>
      </p:sp>
      <p:sp>
        <p:nvSpPr>
          <p:cNvPr id="15" name="TextBox 14"/>
          <p:cNvSpPr txBox="1"/>
          <p:nvPr/>
        </p:nvSpPr>
        <p:spPr>
          <a:xfrm>
            <a:off x="5486400" y="4953000"/>
            <a:ext cx="1468672" cy="307777"/>
          </a:xfrm>
          <a:prstGeom prst="rect">
            <a:avLst/>
          </a:prstGeom>
          <a:noFill/>
        </p:spPr>
        <p:txBody>
          <a:bodyPr wrap="none" rtlCol="0">
            <a:spAutoFit/>
          </a:bodyPr>
          <a:lstStyle/>
          <a:p>
            <a:r>
              <a:rPr lang="en-AU" sz="1400" b="1" dirty="0" smtClean="0">
                <a:latin typeface="Calibri" pitchFamily="34" charset="0"/>
              </a:rPr>
              <a:t>Capacity Building</a:t>
            </a:r>
            <a:endParaRPr lang="en-US" sz="1400" b="1" dirty="0">
              <a:latin typeface="Calibri" pitchFamily="34" charset="0"/>
            </a:endParaRPr>
          </a:p>
        </p:txBody>
      </p:sp>
      <p:sp>
        <p:nvSpPr>
          <p:cNvPr id="16" name="TextBox 15"/>
          <p:cNvSpPr txBox="1"/>
          <p:nvPr/>
        </p:nvSpPr>
        <p:spPr>
          <a:xfrm>
            <a:off x="152400" y="990600"/>
            <a:ext cx="762000" cy="307777"/>
          </a:xfrm>
          <a:prstGeom prst="rect">
            <a:avLst/>
          </a:prstGeom>
          <a:noFill/>
        </p:spPr>
        <p:txBody>
          <a:bodyPr wrap="square" rtlCol="0">
            <a:spAutoFit/>
          </a:bodyPr>
          <a:lstStyle/>
          <a:p>
            <a:r>
              <a:rPr lang="en-AU" sz="1400" b="1" dirty="0" smtClean="0">
                <a:latin typeface="Calibri" pitchFamily="34" charset="0"/>
              </a:rPr>
              <a:t>MPAs</a:t>
            </a:r>
            <a:endParaRPr lang="en-US" sz="1400" b="1" dirty="0">
              <a:latin typeface="Calibri" pitchFamily="34" charset="0"/>
            </a:endParaRPr>
          </a:p>
        </p:txBody>
      </p:sp>
      <p:sp>
        <p:nvSpPr>
          <p:cNvPr id="17" name="TextBox 16"/>
          <p:cNvSpPr txBox="1"/>
          <p:nvPr/>
        </p:nvSpPr>
        <p:spPr>
          <a:xfrm>
            <a:off x="685800" y="1524000"/>
            <a:ext cx="990600" cy="307777"/>
          </a:xfrm>
          <a:prstGeom prst="rect">
            <a:avLst/>
          </a:prstGeom>
          <a:noFill/>
        </p:spPr>
        <p:txBody>
          <a:bodyPr wrap="square" rtlCol="0">
            <a:spAutoFit/>
          </a:bodyPr>
          <a:lstStyle/>
          <a:p>
            <a:r>
              <a:rPr lang="en-AU" sz="1400" b="1" dirty="0" smtClean="0">
                <a:latin typeface="Calibri" pitchFamily="34" charset="0"/>
              </a:rPr>
              <a:t>Fisheries</a:t>
            </a:r>
            <a:endParaRPr lang="en-US" sz="1400" b="1" dirty="0">
              <a:latin typeface="Calibri" pitchFamily="34" charset="0"/>
            </a:endParaRPr>
          </a:p>
        </p:txBody>
      </p:sp>
      <p:sp>
        <p:nvSpPr>
          <p:cNvPr id="18" name="TextBox 17"/>
          <p:cNvSpPr txBox="1"/>
          <p:nvPr/>
        </p:nvSpPr>
        <p:spPr>
          <a:xfrm>
            <a:off x="685800" y="2438400"/>
            <a:ext cx="914400" cy="307777"/>
          </a:xfrm>
          <a:prstGeom prst="rect">
            <a:avLst/>
          </a:prstGeom>
          <a:noFill/>
        </p:spPr>
        <p:txBody>
          <a:bodyPr wrap="square" rtlCol="0">
            <a:spAutoFit/>
          </a:bodyPr>
          <a:lstStyle/>
          <a:p>
            <a:r>
              <a:rPr lang="en-AU" sz="1400" b="1" dirty="0" smtClean="0">
                <a:latin typeface="Calibri" pitchFamily="34" charset="0"/>
              </a:rPr>
              <a:t>   EBA  </a:t>
            </a:r>
            <a:endParaRPr lang="en-US" sz="1400" b="1" dirty="0">
              <a:latin typeface="Calibri" pitchFamily="34" charset="0"/>
            </a:endParaRPr>
          </a:p>
        </p:txBody>
      </p:sp>
      <p:sp>
        <p:nvSpPr>
          <p:cNvPr id="20" name="TextBox 19"/>
          <p:cNvSpPr txBox="1"/>
          <p:nvPr/>
        </p:nvSpPr>
        <p:spPr>
          <a:xfrm>
            <a:off x="7820433" y="4495800"/>
            <a:ext cx="1323567" cy="307777"/>
          </a:xfrm>
          <a:prstGeom prst="rect">
            <a:avLst/>
          </a:prstGeom>
          <a:noFill/>
        </p:spPr>
        <p:txBody>
          <a:bodyPr wrap="none" rtlCol="0">
            <a:spAutoFit/>
          </a:bodyPr>
          <a:lstStyle/>
          <a:p>
            <a:r>
              <a:rPr lang="en-AU" sz="1400" b="1" smtClean="0">
                <a:latin typeface="Calibri" pitchFamily="34" charset="0"/>
              </a:rPr>
              <a:t>External Affairs</a:t>
            </a:r>
            <a:endParaRPr lang="en-US" sz="1400" b="1" dirty="0">
              <a:latin typeface="Calibri" pitchFamily="34" charset="0"/>
            </a:endParaRPr>
          </a:p>
        </p:txBody>
      </p:sp>
      <p:pic>
        <p:nvPicPr>
          <p:cNvPr id="34820" name="Picture 4"/>
          <p:cNvPicPr>
            <a:picLocks noChangeAspect="1" noChangeArrowheads="1"/>
          </p:cNvPicPr>
          <p:nvPr/>
        </p:nvPicPr>
        <p:blipFill>
          <a:blip r:embed="rId8" cstate="print"/>
          <a:srcRect/>
          <a:stretch>
            <a:fillRect/>
          </a:stretch>
        </p:blipFill>
        <p:spPr bwMode="auto">
          <a:xfrm>
            <a:off x="0" y="5023197"/>
            <a:ext cx="4343400" cy="1786677"/>
          </a:xfrm>
          <a:prstGeom prst="rect">
            <a:avLst/>
          </a:prstGeom>
          <a:noFill/>
          <a:ln w="9525">
            <a:noFill/>
            <a:miter lim="800000"/>
            <a:headEnd/>
            <a:tailEnd/>
          </a:ln>
          <a:effectLst/>
        </p:spPr>
      </p:pic>
      <p:sp>
        <p:nvSpPr>
          <p:cNvPr id="13" name="TextBox 12"/>
          <p:cNvSpPr txBox="1"/>
          <p:nvPr/>
        </p:nvSpPr>
        <p:spPr>
          <a:xfrm>
            <a:off x="609600" y="4953000"/>
            <a:ext cx="2412007" cy="307777"/>
          </a:xfrm>
          <a:prstGeom prst="rect">
            <a:avLst/>
          </a:prstGeom>
          <a:noFill/>
        </p:spPr>
        <p:txBody>
          <a:bodyPr wrap="none" rtlCol="0">
            <a:spAutoFit/>
          </a:bodyPr>
          <a:lstStyle/>
          <a:p>
            <a:r>
              <a:rPr lang="en-AU" sz="1400" b="1" dirty="0" smtClean="0">
                <a:latin typeface="Calibri" pitchFamily="34" charset="0"/>
              </a:rPr>
              <a:t>Communications &amp; Marketing</a:t>
            </a:r>
            <a:endParaRPr lang="en-US" sz="1400" b="1" dirty="0">
              <a:latin typeface="Calibri" pitchFamily="34" charset="0"/>
            </a:endParaRPr>
          </a:p>
        </p:txBody>
      </p:sp>
      <p:pic>
        <p:nvPicPr>
          <p:cNvPr id="19" name="Presentation CAP_SantaCr300-0.wav">
            <a:hlinkClick r:id="" action="ppaction://media"/>
          </p:cNvPr>
          <p:cNvPicPr>
            <a:picLocks noRot="1" noChangeAspect="1"/>
          </p:cNvPicPr>
          <p:nvPr>
            <a:wavAudioFile r:embed="rId2" name="Presentation CAP_SantaCr300-0.wav"/>
          </p:nvPr>
        </p:nvPicPr>
        <p:blipFill>
          <a:blip r:embed="rId9" cstate="print"/>
          <a:stretch>
            <a:fillRect/>
          </a:stretch>
        </p:blipFill>
        <p:spPr>
          <a:xfrm>
            <a:off x="8839200" y="6477000"/>
            <a:ext cx="304800" cy="304800"/>
          </a:xfrm>
          <a:prstGeom prst="rect">
            <a:avLst/>
          </a:prstGeom>
        </p:spPr>
      </p:pic>
    </p:spTree>
    <p:custDataLst>
      <p:tags r:id="rId1"/>
    </p:custDataLst>
  </p:cSld>
  <p:clrMapOvr>
    <a:masterClrMapping/>
  </p:clrMapOvr>
  <p:transition advTm="7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4818"/>
                                        </p:tgtEl>
                                        <p:attrNameLst>
                                          <p:attrName>style.visibility</p:attrName>
                                        </p:attrNameLst>
                                      </p:cBhvr>
                                      <p:to>
                                        <p:strVal val="visible"/>
                                      </p:to>
                                    </p:set>
                                    <p:anim calcmode="lin" valueType="num">
                                      <p:cBhvr additive="base">
                                        <p:cTn id="17" dur="500" fill="hold"/>
                                        <p:tgtEl>
                                          <p:spTgt spid="34818"/>
                                        </p:tgtEl>
                                        <p:attrNameLst>
                                          <p:attrName>ppt_x</p:attrName>
                                        </p:attrNameLst>
                                      </p:cBhvr>
                                      <p:tavLst>
                                        <p:tav tm="0">
                                          <p:val>
                                            <p:strVal val="0-#ppt_w/2"/>
                                          </p:val>
                                        </p:tav>
                                        <p:tav tm="100000">
                                          <p:val>
                                            <p:strVal val="#ppt_x"/>
                                          </p:val>
                                        </p:tav>
                                      </p:tavLst>
                                    </p:anim>
                                    <p:anim calcmode="lin" valueType="num">
                                      <p:cBhvr additive="base">
                                        <p:cTn id="18" dur="500" fill="hold"/>
                                        <p:tgtEl>
                                          <p:spTgt spid="3481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0-#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4819"/>
                                        </p:tgtEl>
                                        <p:attrNameLst>
                                          <p:attrName>style.visibility</p:attrName>
                                        </p:attrNameLst>
                                      </p:cBhvr>
                                      <p:to>
                                        <p:strVal val="visible"/>
                                      </p:to>
                                    </p:set>
                                    <p:anim calcmode="lin" valueType="num">
                                      <p:cBhvr additive="base">
                                        <p:cTn id="54" dur="500" fill="hold"/>
                                        <p:tgtEl>
                                          <p:spTgt spid="34819"/>
                                        </p:tgtEl>
                                        <p:attrNameLst>
                                          <p:attrName>ppt_x</p:attrName>
                                        </p:attrNameLst>
                                      </p:cBhvr>
                                      <p:tavLst>
                                        <p:tav tm="0">
                                          <p:val>
                                            <p:strVal val="#ppt_x"/>
                                          </p:val>
                                        </p:tav>
                                        <p:tav tm="100000">
                                          <p:val>
                                            <p:strVal val="#ppt_x"/>
                                          </p:val>
                                        </p:tav>
                                      </p:tavLst>
                                    </p:anim>
                                    <p:anim calcmode="lin" valueType="num">
                                      <p:cBhvr additive="base">
                                        <p:cTn id="55" dur="500" fill="hold"/>
                                        <p:tgtEl>
                                          <p:spTgt spid="3481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34820"/>
                                        </p:tgtEl>
                                        <p:attrNameLst>
                                          <p:attrName>style.visibility</p:attrName>
                                        </p:attrNameLst>
                                      </p:cBhvr>
                                      <p:to>
                                        <p:strVal val="visible"/>
                                      </p:to>
                                    </p:set>
                                    <p:anim calcmode="lin" valueType="num">
                                      <p:cBhvr additive="base">
                                        <p:cTn id="63" dur="500" fill="hold"/>
                                        <p:tgtEl>
                                          <p:spTgt spid="34820"/>
                                        </p:tgtEl>
                                        <p:attrNameLst>
                                          <p:attrName>ppt_x</p:attrName>
                                        </p:attrNameLst>
                                      </p:cBhvr>
                                      <p:tavLst>
                                        <p:tav tm="0">
                                          <p:val>
                                            <p:strVal val="#ppt_x"/>
                                          </p:val>
                                        </p:tav>
                                        <p:tav tm="100000">
                                          <p:val>
                                            <p:strVal val="#ppt_x"/>
                                          </p:val>
                                        </p:tav>
                                      </p:tavLst>
                                    </p:anim>
                                    <p:anim calcmode="lin" valueType="num">
                                      <p:cBhvr additive="base">
                                        <p:cTn id="64" dur="500" fill="hold"/>
                                        <p:tgtEl>
                                          <p:spTgt spid="348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 presetClass="entr" presetSubtype="4" fill="hold" nodeType="afterEffect">
                                  <p:stCondLst>
                                    <p:cond delay="0"/>
                                  </p:stCondLst>
                                  <p:childTnLst>
                                    <p:set>
                                      <p:cBhvr>
                                        <p:cTn id="71" dur="1" fill="hold">
                                          <p:stCondLst>
                                            <p:cond delay="0"/>
                                          </p:stCondLst>
                                        </p:cTn>
                                        <p:tgtEl>
                                          <p:spTgt spid="34821"/>
                                        </p:tgtEl>
                                        <p:attrNameLst>
                                          <p:attrName>style.visibility</p:attrName>
                                        </p:attrNameLst>
                                      </p:cBhvr>
                                      <p:to>
                                        <p:strVal val="visible"/>
                                      </p:to>
                                    </p:set>
                                    <p:anim calcmode="lin" valueType="num">
                                      <p:cBhvr additive="base">
                                        <p:cTn id="72" dur="500" fill="hold"/>
                                        <p:tgtEl>
                                          <p:spTgt spid="34821"/>
                                        </p:tgtEl>
                                        <p:attrNameLst>
                                          <p:attrName>ppt_x</p:attrName>
                                        </p:attrNameLst>
                                      </p:cBhvr>
                                      <p:tavLst>
                                        <p:tav tm="0">
                                          <p:val>
                                            <p:strVal val="#ppt_x"/>
                                          </p:val>
                                        </p:tav>
                                        <p:tav tm="100000">
                                          <p:val>
                                            <p:strVal val="#ppt_x"/>
                                          </p:val>
                                        </p:tav>
                                      </p:tavLst>
                                    </p:anim>
                                    <p:anim calcmode="lin" valueType="num">
                                      <p:cBhvr additive="base">
                                        <p:cTn id="73" dur="500" fill="hold"/>
                                        <p:tgtEl>
                                          <p:spTgt spid="3482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8"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7" grpId="0"/>
      <p:bldP spid="10" grpId="0"/>
      <p:bldP spid="11" grpId="0"/>
      <p:bldP spid="12" grpId="0"/>
      <p:bldP spid="15" grpId="0"/>
      <p:bldP spid="16" grpId="0"/>
      <p:bldP spid="17" grpId="0"/>
      <p:bldP spid="18" grpId="0"/>
      <p:bldP spid="2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and Calendar</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Monitoring plan: </a:t>
            </a:r>
          </a:p>
          <a:p>
            <a:pPr lvl="1">
              <a:buFont typeface="Arial" pitchFamily="34" charset="0"/>
              <a:buChar char="•"/>
            </a:pPr>
            <a:r>
              <a:rPr lang="en-US" dirty="0" smtClean="0"/>
              <a:t>Integrated into </a:t>
            </a:r>
            <a:r>
              <a:rPr lang="en-US" dirty="0" err="1" smtClean="0"/>
              <a:t>workplans</a:t>
            </a:r>
            <a:endParaRPr lang="en-US" dirty="0" smtClean="0"/>
          </a:p>
          <a:p>
            <a:pPr lvl="1">
              <a:buFont typeface="Arial" pitchFamily="34" charset="0"/>
              <a:buChar char="•"/>
            </a:pPr>
            <a:r>
              <a:rPr lang="en-US" dirty="0" smtClean="0"/>
              <a:t>Accountability to management</a:t>
            </a:r>
          </a:p>
          <a:p>
            <a:pPr lvl="1">
              <a:buFont typeface="Arial" pitchFamily="34" charset="0"/>
              <a:buChar char="•"/>
            </a:pPr>
            <a:r>
              <a:rPr lang="en-US" dirty="0" smtClean="0"/>
              <a:t>Managers responsible for success</a:t>
            </a:r>
          </a:p>
          <a:p>
            <a:endParaRPr lang="en-US" dirty="0" smtClean="0"/>
          </a:p>
          <a:p>
            <a:pPr>
              <a:buFont typeface="Arial" pitchFamily="34" charset="0"/>
              <a:buChar char="•"/>
            </a:pPr>
            <a:r>
              <a:rPr lang="en-US" dirty="0" smtClean="0"/>
              <a:t>Calendar of Key events: </a:t>
            </a:r>
          </a:p>
          <a:p>
            <a:pPr lvl="1">
              <a:buFont typeface="Arial" pitchFamily="34" charset="0"/>
              <a:buChar char="•"/>
            </a:pPr>
            <a:r>
              <a:rPr lang="en-US" dirty="0" smtClean="0"/>
              <a:t>Provides the basis for Senior Managers to track the overall progress of the AP marine strategy over the next 5 years</a:t>
            </a:r>
          </a:p>
          <a:p>
            <a:pPr>
              <a:buFont typeface="Arial" pitchFamily="34" charset="0"/>
              <a:buChar char="•"/>
            </a:pPr>
            <a:endParaRPr lang="en-US" dirty="0" smtClean="0"/>
          </a:p>
          <a:p>
            <a:endParaRPr lang="en-US" dirty="0" smtClean="0"/>
          </a:p>
          <a:p>
            <a:endParaRPr lang="en-US" dirty="0" smtClean="0"/>
          </a:p>
          <a:p>
            <a:endParaRPr lang="en-US" dirty="0"/>
          </a:p>
        </p:txBody>
      </p:sp>
      <p:pic>
        <p:nvPicPr>
          <p:cNvPr id="6" name="Presentation CAP_SantaCr303.wav">
            <a:hlinkClick r:id="" action="ppaction://media"/>
          </p:cNvPr>
          <p:cNvPicPr>
            <a:picLocks noRot="1" noChangeAspect="1"/>
          </p:cNvPicPr>
          <p:nvPr>
            <a:wavAudioFile r:embed="rId1" name="Presentation CAP_SantaCr303.wav"/>
          </p:nvPr>
        </p:nvPicPr>
        <p:blipFill>
          <a:blip r:embed="rId3" cstate="print"/>
          <a:stretch>
            <a:fillRect/>
          </a:stretch>
        </p:blipFill>
        <p:spPr>
          <a:xfrm>
            <a:off x="8763000" y="6477000"/>
            <a:ext cx="304800" cy="304800"/>
          </a:xfrm>
          <a:prstGeom prst="rect">
            <a:avLst/>
          </a:prstGeom>
        </p:spPr>
      </p:pic>
    </p:spTree>
  </p:cSld>
  <p:clrMapOvr>
    <a:masterClrMapping/>
  </p:clrMapOvr>
  <p:transition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and Successes </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1</a:t>
            </a:r>
            <a:r>
              <a:rPr lang="en-US" baseline="30000" dirty="0" smtClean="0"/>
              <a:t>st</a:t>
            </a:r>
            <a:r>
              <a:rPr lang="en-US" dirty="0" smtClean="0"/>
              <a:t> iteration failed: top down approach and revision “in a vacuum”</a:t>
            </a:r>
          </a:p>
          <a:p>
            <a:pPr>
              <a:buFont typeface="Arial" pitchFamily="34" charset="0"/>
              <a:buChar char="•"/>
            </a:pPr>
            <a:endParaRPr lang="en-US" dirty="0" smtClean="0"/>
          </a:p>
          <a:p>
            <a:pPr>
              <a:buFont typeface="Arial" pitchFamily="34" charset="0"/>
              <a:buChar char="•"/>
            </a:pPr>
            <a:r>
              <a:rPr lang="en-US" dirty="0" smtClean="0"/>
              <a:t>Senior </a:t>
            </a:r>
            <a:r>
              <a:rPr lang="en-US" smtClean="0"/>
              <a:t>Manager ownership </a:t>
            </a:r>
            <a:endParaRPr lang="en-US" dirty="0" smtClean="0"/>
          </a:p>
          <a:p>
            <a:pPr>
              <a:buFont typeface="Arial" pitchFamily="34" charset="0"/>
              <a:buChar char="•"/>
            </a:pPr>
            <a:endParaRPr lang="en-US" dirty="0" smtClean="0"/>
          </a:p>
          <a:p>
            <a:pPr>
              <a:buFont typeface="Arial" pitchFamily="34" charset="0"/>
              <a:buChar char="•"/>
            </a:pPr>
            <a:r>
              <a:rPr lang="en-US" dirty="0" smtClean="0"/>
              <a:t>Real collaborations between teams</a:t>
            </a:r>
          </a:p>
          <a:p>
            <a:pPr>
              <a:buFont typeface="Arial" pitchFamily="34" charset="0"/>
              <a:buChar char="•"/>
            </a:pPr>
            <a:endParaRPr lang="en-US" dirty="0" smtClean="0"/>
          </a:p>
          <a:p>
            <a:pPr>
              <a:buFont typeface="Arial" pitchFamily="34" charset="0"/>
              <a:buChar char="•"/>
            </a:pPr>
            <a:r>
              <a:rPr lang="en-US" dirty="0" smtClean="0"/>
              <a:t>From Field staff to Senior management: all responsible for the success of the strategy</a:t>
            </a:r>
          </a:p>
          <a:p>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pic>
        <p:nvPicPr>
          <p:cNvPr id="6" name="Presentation CAP_SantaCr292.wav">
            <a:hlinkClick r:id="" action="ppaction://media"/>
          </p:cNvPr>
          <p:cNvPicPr>
            <a:picLocks noRot="1" noChangeAspect="1"/>
          </p:cNvPicPr>
          <p:nvPr>
            <a:wavAudioFile r:embed="rId1" name="Presentation CAP_SantaCr292.wav"/>
          </p:nvPr>
        </p:nvPicPr>
        <p:blipFill>
          <a:blip r:embed="rId4" cstate="print"/>
          <a:stretch>
            <a:fillRect/>
          </a:stretch>
        </p:blipFill>
        <p:spPr>
          <a:xfrm>
            <a:off x="8839200" y="6477000"/>
            <a:ext cx="304800" cy="304800"/>
          </a:xfrm>
          <a:prstGeom prst="rect">
            <a:avLst/>
          </a:prstGeom>
        </p:spPr>
      </p:pic>
    </p:spTree>
  </p:cSld>
  <p:clrMapOvr>
    <a:masterClrMapping/>
  </p:clrMapOvr>
  <p:transition advTm="1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p:txBody>
          <a:bodyPr/>
          <a:lstStyle/>
          <a:p>
            <a:pPr algn="ctr"/>
            <a:endParaRPr lang="en-US" sz="3600" dirty="0" smtClean="0"/>
          </a:p>
          <a:p>
            <a:pPr algn="ctr"/>
            <a:endParaRPr lang="en-US" sz="3600" dirty="0" smtClean="0"/>
          </a:p>
        </p:txBody>
      </p:sp>
      <p:pic>
        <p:nvPicPr>
          <p:cNvPr id="4" name="Picture 3" descr="2113504401_c15e98fdc6.jpg"/>
          <p:cNvPicPr>
            <a:picLocks noChangeAspect="1"/>
          </p:cNvPicPr>
          <p:nvPr/>
        </p:nvPicPr>
        <p:blipFill>
          <a:blip r:embed="rId4" cstate="print"/>
          <a:stretch>
            <a:fillRect/>
          </a:stretch>
        </p:blipFill>
        <p:spPr>
          <a:xfrm>
            <a:off x="1600200" y="1524000"/>
            <a:ext cx="6350000" cy="4762500"/>
          </a:xfrm>
          <a:prstGeom prst="rect">
            <a:avLst/>
          </a:prstGeom>
        </p:spPr>
      </p:pic>
      <p:pic>
        <p:nvPicPr>
          <p:cNvPr id="7" name="Presentation CAP_SantaCr272.wav">
            <a:hlinkClick r:id="" action="ppaction://media"/>
          </p:cNvPr>
          <p:cNvPicPr>
            <a:picLocks noRot="1" noChangeAspect="1"/>
          </p:cNvPicPr>
          <p:nvPr>
            <a:wavAudioFile r:embed="rId1" name="Presentation CAP_SantaCr272.wav"/>
          </p:nvPr>
        </p:nvPicPr>
        <p:blipFill>
          <a:blip r:embed="rId5" cstate="print"/>
          <a:stretch>
            <a:fillRect/>
          </a:stretch>
        </p:blipFill>
        <p:spPr>
          <a:xfrm>
            <a:off x="8839200" y="6477000"/>
            <a:ext cx="304800" cy="304800"/>
          </a:xfrm>
          <a:prstGeom prst="rect">
            <a:avLst/>
          </a:prstGeom>
        </p:spPr>
      </p:pic>
    </p:spTree>
  </p:cSld>
  <p:clrMapOvr>
    <a:masterClrMapping/>
  </p:clrMapOvr>
  <p:transition advTm="4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Asia Pacific Conservation Region</a:t>
            </a:r>
            <a:endParaRPr lang="en-US" dirty="0"/>
          </a:p>
        </p:txBody>
      </p:sp>
      <p:pic>
        <p:nvPicPr>
          <p:cNvPr id="6" name="Content Placeholder 5" descr="Man fishing on bamboo raft, Palau.JPG.jpg"/>
          <p:cNvPicPr>
            <a:picLocks noGrp="1" noChangeAspect="1"/>
          </p:cNvPicPr>
          <p:nvPr>
            <p:ph idx="1"/>
          </p:nvPr>
        </p:nvPicPr>
        <p:blipFill>
          <a:blip r:embed="rId4" cstate="print"/>
          <a:stretch>
            <a:fillRect/>
          </a:stretch>
        </p:blipFill>
        <p:spPr>
          <a:xfrm>
            <a:off x="1016166" y="1676400"/>
            <a:ext cx="7111668" cy="4724400"/>
          </a:xfrm>
        </p:spPr>
      </p:pic>
      <p:pic>
        <p:nvPicPr>
          <p:cNvPr id="7" name="Presentation CAP_SantaCr285.wav">
            <a:hlinkClick r:id="" action="ppaction://media"/>
          </p:cNvPr>
          <p:cNvPicPr>
            <a:picLocks noRot="1" noChangeAspect="1"/>
          </p:cNvPicPr>
          <p:nvPr>
            <a:wavAudioFile r:embed="rId1" name="Presentation CAP_SantaCr285.wav"/>
          </p:nvPr>
        </p:nvPicPr>
        <p:blipFill>
          <a:blip r:embed="rId5" cstate="print"/>
          <a:stretch>
            <a:fillRect/>
          </a:stretch>
        </p:blipFill>
        <p:spPr>
          <a:xfrm>
            <a:off x="8839200" y="6477000"/>
            <a:ext cx="304800" cy="304800"/>
          </a:xfrm>
          <a:prstGeom prst="rect">
            <a:avLst/>
          </a:prstGeom>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cros\My Documents\Coral Triangle Data and Map\AP Marine Globe Campaign Maps Nov 2010\AP Marine - MC 2010 1103.jpg"/>
          <p:cNvPicPr>
            <a:picLocks noChangeAspect="1" noChangeArrowheads="1"/>
          </p:cNvPicPr>
          <p:nvPr/>
        </p:nvPicPr>
        <p:blipFill>
          <a:blip r:embed="rId5" cstate="print"/>
          <a:srcRect/>
          <a:stretch>
            <a:fillRect/>
          </a:stretch>
        </p:blipFill>
        <p:spPr bwMode="auto">
          <a:xfrm>
            <a:off x="889000" y="1295400"/>
            <a:ext cx="7112000" cy="5334000"/>
          </a:xfrm>
          <a:prstGeom prst="rect">
            <a:avLst/>
          </a:prstGeom>
          <a:noFill/>
        </p:spPr>
      </p:pic>
      <p:sp>
        <p:nvSpPr>
          <p:cNvPr id="3" name="Title 1"/>
          <p:cNvSpPr txBox="1">
            <a:spLocks/>
          </p:cNvSpPr>
          <p:nvPr/>
        </p:nvSpPr>
        <p:spPr>
          <a:xfrm>
            <a:off x="2438400" y="50800"/>
            <a:ext cx="1828800" cy="1066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82A9"/>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400" kern="0" dirty="0" smtClean="0">
                <a:solidFill>
                  <a:srgbClr val="0082A9"/>
                </a:solidFill>
                <a:latin typeface="+mj-lt"/>
                <a:ea typeface="+mj-ea"/>
                <a:cs typeface="+mj-cs"/>
              </a:rPr>
              <a:t>Micronesia</a:t>
            </a:r>
            <a:endParaRPr kumimoji="0" lang="en-US" sz="2400" b="0" i="0" u="none" strike="noStrike" kern="0" cap="none" spc="0" normalizeH="0" baseline="0" noProof="0" dirty="0">
              <a:ln>
                <a:noFill/>
              </a:ln>
              <a:solidFill>
                <a:srgbClr val="0082A9"/>
              </a:solidFill>
              <a:effectLst/>
              <a:uLnTx/>
              <a:uFillTx/>
              <a:latin typeface="+mj-lt"/>
              <a:ea typeface="+mj-ea"/>
              <a:cs typeface="+mj-cs"/>
            </a:endParaRPr>
          </a:p>
        </p:txBody>
      </p:sp>
      <p:pic>
        <p:nvPicPr>
          <p:cNvPr id="4" name="Picture 2" descr="C:\Documents and Settings\acros\My Documents\Coral Triangle Data and Map\AP Marine Globe Campaign Maps Nov 2010\AP Marine - MC and CT 2010 1103.jpg"/>
          <p:cNvPicPr>
            <a:picLocks noChangeAspect="1" noChangeArrowheads="1"/>
          </p:cNvPicPr>
          <p:nvPr/>
        </p:nvPicPr>
        <p:blipFill>
          <a:blip r:embed="rId6" cstate="print"/>
          <a:srcRect/>
          <a:stretch>
            <a:fillRect/>
          </a:stretch>
        </p:blipFill>
        <p:spPr bwMode="auto">
          <a:xfrm>
            <a:off x="882316" y="1295400"/>
            <a:ext cx="7111999" cy="5334000"/>
          </a:xfrm>
          <a:prstGeom prst="rect">
            <a:avLst/>
          </a:prstGeom>
          <a:noFill/>
        </p:spPr>
      </p:pic>
      <p:sp>
        <p:nvSpPr>
          <p:cNvPr id="5" name="Title 1"/>
          <p:cNvSpPr txBox="1">
            <a:spLocks/>
          </p:cNvSpPr>
          <p:nvPr/>
        </p:nvSpPr>
        <p:spPr>
          <a:xfrm>
            <a:off x="4086728" y="48126"/>
            <a:ext cx="4142872" cy="1066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82A9"/>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400" kern="0" dirty="0" smtClean="0">
                <a:solidFill>
                  <a:srgbClr val="0082A9"/>
                </a:solidFill>
                <a:latin typeface="+mj-lt"/>
                <a:ea typeface="+mj-ea"/>
                <a:cs typeface="+mj-cs"/>
              </a:rPr>
              <a:t>and  the Coral Triangle</a:t>
            </a:r>
            <a:endParaRPr kumimoji="0" lang="en-US" sz="2400" b="0" i="0" u="none" strike="noStrike" kern="0" cap="none" spc="0" normalizeH="0" baseline="0" noProof="0" dirty="0">
              <a:ln>
                <a:noFill/>
              </a:ln>
              <a:solidFill>
                <a:srgbClr val="0082A9"/>
              </a:solidFill>
              <a:effectLst/>
              <a:uLnTx/>
              <a:uFillTx/>
              <a:latin typeface="+mj-lt"/>
              <a:ea typeface="+mj-ea"/>
              <a:cs typeface="+mj-cs"/>
            </a:endParaRPr>
          </a:p>
        </p:txBody>
      </p:sp>
      <p:pic>
        <p:nvPicPr>
          <p:cNvPr id="9" name="Presentation CAP_SantaCr277.wav">
            <a:hlinkClick r:id="" action="ppaction://media"/>
          </p:cNvPr>
          <p:cNvPicPr>
            <a:picLocks noRot="1" noChangeAspect="1"/>
          </p:cNvPicPr>
          <p:nvPr>
            <a:wavAudioFile r:embed="rId2" name="Presentation CAP_SantaCr277.wav"/>
          </p:nvPr>
        </p:nvPicPr>
        <p:blipFill>
          <a:blip r:embed="rId7" cstate="print"/>
          <a:stretch>
            <a:fillRect/>
          </a:stretch>
        </p:blipFill>
        <p:spPr>
          <a:xfrm>
            <a:off x="8839200" y="6477000"/>
            <a:ext cx="304800" cy="304800"/>
          </a:xfrm>
          <a:prstGeom prst="rect">
            <a:avLst/>
          </a:prstGeom>
        </p:spPr>
      </p:pic>
    </p:spTree>
    <p:custDataLst>
      <p:tags r:id="rId1"/>
    </p:custDataLst>
  </p:cSld>
  <p:clrMapOvr>
    <a:masterClrMapping/>
  </p:clrMapOvr>
  <p:transition advTm="10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changes in the Asia Pacific region  </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Expanding population</a:t>
            </a:r>
          </a:p>
          <a:p>
            <a:pPr>
              <a:buFont typeface="Arial" pitchFamily="34" charset="0"/>
              <a:buChar char="•"/>
            </a:pPr>
            <a:r>
              <a:rPr lang="en-US" dirty="0" smtClean="0"/>
              <a:t>Economic growth</a:t>
            </a:r>
          </a:p>
          <a:p>
            <a:pPr>
              <a:buFont typeface="Arial" pitchFamily="34" charset="0"/>
              <a:buChar char="•"/>
            </a:pPr>
            <a:r>
              <a:rPr lang="en-US" dirty="0" smtClean="0"/>
              <a:t>International trade</a:t>
            </a:r>
          </a:p>
          <a:p>
            <a:pPr>
              <a:buFont typeface="Arial" pitchFamily="34" charset="0"/>
              <a:buChar char="•"/>
            </a:pPr>
            <a:r>
              <a:rPr lang="en-US" dirty="0" smtClean="0"/>
              <a:t>Climate Change</a:t>
            </a:r>
          </a:p>
          <a:p>
            <a:endParaRPr lang="en-US" dirty="0" smtClean="0"/>
          </a:p>
          <a:p>
            <a:pPr>
              <a:buFont typeface="Wingdings" pitchFamily="2" charset="2"/>
              <a:buChar char="Ø"/>
            </a:pPr>
            <a:r>
              <a:rPr lang="en-US" dirty="0" smtClean="0"/>
              <a:t>Increasing pressure of marine resource</a:t>
            </a:r>
          </a:p>
          <a:p>
            <a:endParaRPr lang="en-US" dirty="0" smtClean="0"/>
          </a:p>
          <a:p>
            <a:r>
              <a:rPr lang="en-US" dirty="0" smtClean="0"/>
              <a:t> </a:t>
            </a:r>
            <a:endParaRPr lang="en-US" dirty="0"/>
          </a:p>
        </p:txBody>
      </p:sp>
      <p:pic>
        <p:nvPicPr>
          <p:cNvPr id="6" name="Presentation CAP_SantaCr281.wav">
            <a:hlinkClick r:id="" action="ppaction://media"/>
          </p:cNvPr>
          <p:cNvPicPr>
            <a:picLocks noRot="1" noChangeAspect="1"/>
          </p:cNvPicPr>
          <p:nvPr>
            <a:wavAudioFile r:embed="rId1" name="Presentation CAP_SantaCr281.wav"/>
          </p:nvPr>
        </p:nvPicPr>
        <p:blipFill>
          <a:blip r:embed="rId4" cstate="print"/>
          <a:stretch>
            <a:fillRect/>
          </a:stretch>
        </p:blipFill>
        <p:spPr>
          <a:xfrm>
            <a:off x="8839200" y="6477000"/>
            <a:ext cx="304800" cy="304800"/>
          </a:xfrm>
          <a:prstGeom prst="rect">
            <a:avLst/>
          </a:prstGeom>
        </p:spPr>
      </p:pic>
    </p:spTree>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38400" y="0"/>
            <a:ext cx="6705600" cy="1066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82A9"/>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82A9"/>
                </a:solidFill>
                <a:effectLst/>
                <a:uLnTx/>
                <a:uFillTx/>
                <a:latin typeface="+mj-lt"/>
                <a:ea typeface="+mj-ea"/>
                <a:cs typeface="+mj-cs"/>
              </a:rPr>
              <a:t>Micronesia</a:t>
            </a:r>
            <a:r>
              <a:rPr kumimoji="0" lang="en-US" sz="2400" b="0" i="0" u="none" strike="noStrike" kern="0" cap="none" spc="0" normalizeH="0" noProof="0" dirty="0" smtClean="0">
                <a:ln>
                  <a:noFill/>
                </a:ln>
                <a:solidFill>
                  <a:srgbClr val="0082A9"/>
                </a:solidFill>
                <a:effectLst/>
                <a:uLnTx/>
                <a:uFillTx/>
                <a:latin typeface="+mj-lt"/>
                <a:ea typeface="+mj-ea"/>
                <a:cs typeface="+mj-cs"/>
              </a:rPr>
              <a:t> Challenge</a:t>
            </a:r>
            <a:endParaRPr kumimoji="0" lang="en-US" sz="2400" b="0" i="0" u="none" strike="noStrike" kern="0" cap="none" spc="0" normalizeH="0" baseline="0" noProof="0" dirty="0">
              <a:ln>
                <a:noFill/>
              </a:ln>
              <a:solidFill>
                <a:srgbClr val="0082A9"/>
              </a:solidFill>
              <a:effectLst/>
              <a:uLnTx/>
              <a:uFillTx/>
              <a:latin typeface="+mj-lt"/>
              <a:ea typeface="+mj-ea"/>
              <a:cs typeface="+mj-cs"/>
            </a:endParaRPr>
          </a:p>
        </p:txBody>
      </p:sp>
      <p:pic>
        <p:nvPicPr>
          <p:cNvPr id="4" name="Picture 3" descr="Vicky Riungel.JPG"/>
          <p:cNvPicPr>
            <a:picLocks noChangeAspect="1"/>
          </p:cNvPicPr>
          <p:nvPr/>
        </p:nvPicPr>
        <p:blipFill>
          <a:blip r:embed="rId4" cstate="screen"/>
          <a:stretch>
            <a:fillRect/>
          </a:stretch>
        </p:blipFill>
        <p:spPr>
          <a:xfrm>
            <a:off x="457200" y="1752600"/>
            <a:ext cx="8153399" cy="4586286"/>
          </a:xfrm>
          <a:prstGeom prst="rect">
            <a:avLst/>
          </a:prstGeom>
        </p:spPr>
      </p:pic>
      <p:pic>
        <p:nvPicPr>
          <p:cNvPr id="5" name="Presentation CAP_SantaCr278.wav">
            <a:hlinkClick r:id="" action="ppaction://media"/>
          </p:cNvPr>
          <p:cNvPicPr>
            <a:picLocks noRot="1" noChangeAspect="1"/>
          </p:cNvPicPr>
          <p:nvPr>
            <a:wavAudioFile r:embed="rId1" name="Presentation CAP_SantaCr278.wav"/>
          </p:nvPr>
        </p:nvPicPr>
        <p:blipFill>
          <a:blip r:embed="rId5" cstate="print"/>
          <a:stretch>
            <a:fillRect/>
          </a:stretch>
        </p:blipFill>
        <p:spPr>
          <a:xfrm>
            <a:off x="8839200" y="6477000"/>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38400" y="50800"/>
            <a:ext cx="6705600" cy="1066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82A9"/>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82A9"/>
                </a:solidFill>
                <a:effectLst/>
                <a:uLnTx/>
                <a:uFillTx/>
                <a:latin typeface="+mj-lt"/>
                <a:ea typeface="+mj-ea"/>
                <a:cs typeface="+mj-cs"/>
              </a:rPr>
              <a:t>Coral</a:t>
            </a:r>
            <a:r>
              <a:rPr kumimoji="0" lang="en-US" sz="2400" b="0" i="0" u="none" strike="noStrike" kern="0" cap="none" spc="0" normalizeH="0" noProof="0" dirty="0" smtClean="0">
                <a:ln>
                  <a:noFill/>
                </a:ln>
                <a:solidFill>
                  <a:srgbClr val="0082A9"/>
                </a:solidFill>
                <a:effectLst/>
                <a:uLnTx/>
                <a:uFillTx/>
                <a:latin typeface="+mj-lt"/>
                <a:ea typeface="+mj-ea"/>
                <a:cs typeface="+mj-cs"/>
              </a:rPr>
              <a:t> Triangle Initiative</a:t>
            </a:r>
            <a:endParaRPr kumimoji="0" lang="en-US" sz="2400" b="0" i="0" u="none" strike="noStrike" kern="0" cap="none" spc="0" normalizeH="0" baseline="0" noProof="0" dirty="0">
              <a:ln>
                <a:noFill/>
              </a:ln>
              <a:solidFill>
                <a:srgbClr val="0082A9"/>
              </a:solidFill>
              <a:effectLst/>
              <a:uLnTx/>
              <a:uFillTx/>
              <a:latin typeface="+mj-lt"/>
              <a:ea typeface="+mj-ea"/>
              <a:cs typeface="+mj-cs"/>
            </a:endParaRPr>
          </a:p>
        </p:txBody>
      </p:sp>
      <p:pic>
        <p:nvPicPr>
          <p:cNvPr id="3" name="Picture 2" descr="Ahmad Fuadi_CTI.JPG"/>
          <p:cNvPicPr>
            <a:picLocks noChangeAspect="1"/>
          </p:cNvPicPr>
          <p:nvPr/>
        </p:nvPicPr>
        <p:blipFill>
          <a:blip r:embed="rId4" cstate="screen"/>
          <a:stretch>
            <a:fillRect/>
          </a:stretch>
        </p:blipFill>
        <p:spPr>
          <a:xfrm>
            <a:off x="1143000" y="1295400"/>
            <a:ext cx="6948552" cy="4648201"/>
          </a:xfrm>
          <a:prstGeom prst="rect">
            <a:avLst/>
          </a:prstGeom>
        </p:spPr>
      </p:pic>
      <p:pic>
        <p:nvPicPr>
          <p:cNvPr id="6" name="Presentation CAP_SantaCr280.wav">
            <a:hlinkClick r:id="" action="ppaction://media"/>
          </p:cNvPr>
          <p:cNvPicPr>
            <a:picLocks noRot="1" noChangeAspect="1"/>
          </p:cNvPicPr>
          <p:nvPr>
            <a:wavAudioFile r:embed="rId1" name="Presentation CAP_SantaCr280.wav"/>
          </p:nvPr>
        </p:nvPicPr>
        <p:blipFill>
          <a:blip r:embed="rId5" cstate="print"/>
          <a:stretch>
            <a:fillRect/>
          </a:stretch>
        </p:blipFill>
        <p:spPr>
          <a:xfrm>
            <a:off x="8839200" y="6477000"/>
            <a:ext cx="304800" cy="304800"/>
          </a:xfrm>
          <a:prstGeom prst="rect">
            <a:avLst/>
          </a:prstGeom>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38400" y="0"/>
            <a:ext cx="6705600" cy="1066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82A9"/>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82A9"/>
                </a:solidFill>
                <a:effectLst/>
                <a:uLnTx/>
                <a:uFillTx/>
                <a:latin typeface="+mj-lt"/>
                <a:ea typeface="+mj-ea"/>
                <a:cs typeface="+mj-cs"/>
              </a:rPr>
              <a:t>Adapting to a new context</a:t>
            </a:r>
            <a:endParaRPr kumimoji="0" lang="en-US" sz="2400" b="0" i="0" u="none" strike="noStrike" kern="0" cap="none" spc="0" normalizeH="0" baseline="0" noProof="0" dirty="0">
              <a:ln>
                <a:noFill/>
              </a:ln>
              <a:solidFill>
                <a:srgbClr val="0082A9"/>
              </a:solidFill>
              <a:effectLst/>
              <a:uLnTx/>
              <a:uFillTx/>
              <a:latin typeface="+mj-lt"/>
              <a:ea typeface="+mj-ea"/>
              <a:cs typeface="+mj-cs"/>
            </a:endParaRPr>
          </a:p>
        </p:txBody>
      </p:sp>
      <p:sp>
        <p:nvSpPr>
          <p:cNvPr id="6" name="Rectangle 11"/>
          <p:cNvSpPr txBox="1">
            <a:spLocks noChangeArrowheads="1"/>
          </p:cNvSpPr>
          <p:nvPr/>
        </p:nvSpPr>
        <p:spPr bwMode="auto">
          <a:xfrm>
            <a:off x="457200" y="1676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288925" algn="l" defTabSz="914400" rtl="0" eaLnBrk="0" fontAlgn="base" latinLnBrk="0" hangingPunct="0">
              <a:lnSpc>
                <a:spcPct val="100000"/>
              </a:lnSpc>
              <a:spcBef>
                <a:spcPct val="20000"/>
              </a:spcBef>
              <a:spcAft>
                <a:spcPct val="0"/>
              </a:spcAft>
              <a:buClrTx/>
              <a:buSzTx/>
              <a:buFont typeface="Arial" pitchFamily="34" charset="0"/>
              <a:buChar char="•"/>
              <a:tabLst/>
              <a:defRPr/>
            </a:pPr>
            <a:r>
              <a:rPr lang="en-GB" sz="2800" kern="0" noProof="0" dirty="0" smtClean="0">
                <a:solidFill>
                  <a:schemeClr val="bg1"/>
                </a:solidFill>
              </a:rPr>
              <a:t>Context had changed from 20 years ago</a:t>
            </a:r>
          </a:p>
          <a:p>
            <a:pPr marR="0" lvl="0" indent="288925" algn="l" defTabSz="914400" rtl="0" eaLnBrk="0" fontAlgn="base" latinLnBrk="0" hangingPunct="0">
              <a:lnSpc>
                <a:spcPct val="100000"/>
              </a:lnSpc>
              <a:spcBef>
                <a:spcPct val="20000"/>
              </a:spcBef>
              <a:spcAft>
                <a:spcPct val="0"/>
              </a:spcAft>
              <a:buClrTx/>
              <a:buSzTx/>
              <a:tabLst/>
              <a:defRPr/>
            </a:pPr>
            <a:endParaRPr lang="en-GB" sz="2800" kern="0" noProof="0" dirty="0" smtClean="0">
              <a:solidFill>
                <a:schemeClr val="bg1"/>
              </a:solidFill>
            </a:endParaRPr>
          </a:p>
          <a:p>
            <a:pPr indent="288925" eaLnBrk="0" fontAlgn="base" hangingPunct="0">
              <a:spcBef>
                <a:spcPct val="20000"/>
              </a:spcBef>
              <a:spcAft>
                <a:spcPct val="0"/>
              </a:spcAft>
              <a:buFont typeface="Arial" pitchFamily="34" charset="0"/>
              <a:buChar char="•"/>
            </a:pPr>
            <a:r>
              <a:rPr lang="en-GB" sz="2800" kern="0" dirty="0" smtClean="0">
                <a:solidFill>
                  <a:schemeClr val="bg1"/>
                </a:solidFill>
              </a:rPr>
              <a:t>TNC must scale up conservation actions</a:t>
            </a:r>
          </a:p>
          <a:p>
            <a:pPr indent="288925" eaLnBrk="0" fontAlgn="base" hangingPunct="0">
              <a:spcBef>
                <a:spcPct val="20000"/>
              </a:spcBef>
              <a:spcAft>
                <a:spcPct val="0"/>
              </a:spcAft>
            </a:pPr>
            <a:endParaRPr lang="en-GB" sz="2800" kern="0" dirty="0" smtClean="0">
              <a:solidFill>
                <a:schemeClr val="bg1"/>
              </a:solidFill>
            </a:endParaRPr>
          </a:p>
          <a:p>
            <a:pPr marR="0" lvl="0" indent="28892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GB" sz="2800" b="0" i="0" u="none" strike="noStrike" kern="0" cap="none" spc="0" normalizeH="0" baseline="0" noProof="0" dirty="0" smtClean="0">
                <a:ln>
                  <a:noFill/>
                </a:ln>
                <a:solidFill>
                  <a:schemeClr val="bg1"/>
                </a:solidFill>
                <a:effectLst/>
                <a:uLnTx/>
                <a:uFillTx/>
                <a:latin typeface="+mn-lt"/>
              </a:rPr>
              <a:t>Already big</a:t>
            </a:r>
            <a:r>
              <a:rPr kumimoji="0" lang="en-GB" sz="2800" b="0" i="0" u="none" strike="noStrike" kern="0" cap="none" spc="0" normalizeH="0" noProof="0" dirty="0" smtClean="0">
                <a:ln>
                  <a:noFill/>
                </a:ln>
                <a:solidFill>
                  <a:schemeClr val="bg1"/>
                </a:solidFill>
                <a:effectLst/>
                <a:uLnTx/>
                <a:uFillTx/>
                <a:latin typeface="+mn-lt"/>
              </a:rPr>
              <a:t>, financially challenging to scale up</a:t>
            </a:r>
          </a:p>
          <a:p>
            <a:pPr marR="0" lvl="0" indent="288925" algn="l" defTabSz="914400" rtl="0" eaLnBrk="0" fontAlgn="base" latinLnBrk="0" hangingPunct="0">
              <a:lnSpc>
                <a:spcPct val="100000"/>
              </a:lnSpc>
              <a:spcBef>
                <a:spcPct val="20000"/>
              </a:spcBef>
              <a:spcAft>
                <a:spcPct val="0"/>
              </a:spcAft>
              <a:buClrTx/>
              <a:buSzTx/>
              <a:buFont typeface="Arial" pitchFamily="34" charset="0"/>
              <a:buChar char="•"/>
              <a:tabLst/>
              <a:defRPr/>
            </a:pPr>
            <a:endParaRPr lang="en-GB" sz="2800" kern="0" dirty="0" smtClean="0">
              <a:solidFill>
                <a:schemeClr val="bg1"/>
              </a:solidFill>
            </a:endParaRPr>
          </a:p>
          <a:p>
            <a:pPr marR="0" lvl="0" indent="28892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GB" sz="2800" b="0" i="0" u="none" strike="noStrike" kern="0" cap="none" spc="0" normalizeH="0" noProof="0" dirty="0" smtClean="0">
                <a:ln>
                  <a:noFill/>
                </a:ln>
                <a:solidFill>
                  <a:schemeClr val="bg1"/>
                </a:solidFill>
                <a:effectLst/>
                <a:uLnTx/>
                <a:uFillTx/>
                <a:latin typeface="+mn-lt"/>
              </a:rPr>
              <a:t>New direction: leverage policy, regulatory framework and funding</a:t>
            </a:r>
          </a:p>
          <a:p>
            <a:pPr indent="288925" eaLnBrk="0" fontAlgn="base" hangingPunct="0">
              <a:spcBef>
                <a:spcPct val="20000"/>
              </a:spcBef>
              <a:spcAft>
                <a:spcPct val="0"/>
              </a:spcAft>
              <a:defRPr/>
            </a:pPr>
            <a:endParaRPr lang="en-GB" sz="2800" dirty="0" smtClean="0"/>
          </a:p>
        </p:txBody>
      </p:sp>
      <p:sp>
        <p:nvSpPr>
          <p:cNvPr id="8" name="Right Arrow 7"/>
          <p:cNvSpPr/>
          <p:nvPr/>
        </p:nvSpPr>
        <p:spPr>
          <a:xfrm>
            <a:off x="609600" y="6096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71600" y="5943600"/>
            <a:ext cx="7239000" cy="523220"/>
          </a:xfrm>
          <a:prstGeom prst="rect">
            <a:avLst/>
          </a:prstGeom>
          <a:noFill/>
        </p:spPr>
        <p:txBody>
          <a:bodyPr wrap="square" rtlCol="0">
            <a:spAutoFit/>
          </a:bodyPr>
          <a:lstStyle/>
          <a:p>
            <a:r>
              <a:rPr lang="en-US" sz="2800" kern="0" dirty="0" smtClean="0">
                <a:solidFill>
                  <a:schemeClr val="bg1"/>
                </a:solidFill>
              </a:rPr>
              <a:t>Need to revise program’s strategy</a:t>
            </a:r>
          </a:p>
        </p:txBody>
      </p:sp>
      <p:pic>
        <p:nvPicPr>
          <p:cNvPr id="7" name="Presentation CAP_SantaCr279.wav">
            <a:hlinkClick r:id="" action="ppaction://media"/>
          </p:cNvPr>
          <p:cNvPicPr>
            <a:picLocks noRot="1" noChangeAspect="1"/>
          </p:cNvPicPr>
          <p:nvPr>
            <a:wavAudioFile r:embed="rId1" name="Presentation CAP_SantaCr279.wav"/>
          </p:nvPr>
        </p:nvPicPr>
        <p:blipFill>
          <a:blip r:embed="rId4" cstate="print"/>
          <a:stretch>
            <a:fillRect/>
          </a:stretch>
        </p:blipFill>
        <p:spPr>
          <a:xfrm>
            <a:off x="8839200" y="6477000"/>
            <a:ext cx="304800" cy="304800"/>
          </a:xfrm>
          <a:prstGeom prst="rect">
            <a:avLst/>
          </a:prstGeom>
        </p:spPr>
      </p:pic>
    </p:spTree>
  </p:cSld>
  <p:clrMapOvr>
    <a:masterClrMapping/>
  </p:clrMapOvr>
  <p:transition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right team together</a:t>
            </a:r>
            <a:endParaRPr lang="en-US" dirty="0"/>
          </a:p>
        </p:txBody>
      </p:sp>
      <p:pic>
        <p:nvPicPr>
          <p:cNvPr id="5" name="Content Placeholder 4" descr="APCR Marine Meeting - Aug 10 241-small.jpg"/>
          <p:cNvPicPr>
            <a:picLocks noGrp="1" noChangeAspect="1"/>
          </p:cNvPicPr>
          <p:nvPr>
            <p:ph idx="1"/>
          </p:nvPr>
        </p:nvPicPr>
        <p:blipFill>
          <a:blip r:embed="rId4" cstate="print"/>
          <a:stretch>
            <a:fillRect/>
          </a:stretch>
        </p:blipFill>
        <p:spPr>
          <a:xfrm>
            <a:off x="1422400" y="1676400"/>
            <a:ext cx="6299200" cy="4724400"/>
          </a:xfrm>
        </p:spPr>
      </p:pic>
      <p:pic>
        <p:nvPicPr>
          <p:cNvPr id="7" name="Presentation CAP_SantaCr284.wav">
            <a:hlinkClick r:id="" action="ppaction://media"/>
          </p:cNvPr>
          <p:cNvPicPr>
            <a:picLocks noRot="1" noChangeAspect="1"/>
          </p:cNvPicPr>
          <p:nvPr>
            <a:wavAudioFile r:embed="rId1" name="Presentation CAP_SantaCr284.wav"/>
          </p:nvPr>
        </p:nvPicPr>
        <p:blipFill>
          <a:blip r:embed="rId5" cstate="print"/>
          <a:stretch>
            <a:fillRect/>
          </a:stretch>
        </p:blipFill>
        <p:spPr>
          <a:xfrm>
            <a:off x="8839200" y="6477000"/>
            <a:ext cx="304800" cy="304800"/>
          </a:xfrm>
          <a:prstGeom prst="rect">
            <a:avLst/>
          </a:prstGeom>
        </p:spPr>
      </p:pic>
    </p:spTree>
  </p:cSld>
  <p:clrMapOvr>
    <a:masterClrMapping/>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parameters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New goals aligned to the two initiatives</a:t>
            </a:r>
          </a:p>
          <a:p>
            <a:pPr lvl="1">
              <a:buFont typeface="Arial" pitchFamily="34" charset="0"/>
              <a:buChar char="•"/>
            </a:pPr>
            <a:endParaRPr lang="en-US" dirty="0" smtClean="0"/>
          </a:p>
          <a:p>
            <a:pPr>
              <a:buFont typeface="Arial" pitchFamily="34" charset="0"/>
              <a:buChar char="•"/>
            </a:pPr>
            <a:r>
              <a:rPr lang="en-US" dirty="0" smtClean="0"/>
              <a:t>5 year timeline (to 2015)</a:t>
            </a:r>
          </a:p>
          <a:p>
            <a:pPr lvl="1">
              <a:buFont typeface="Arial" pitchFamily="34" charset="0"/>
              <a:buChar char="•"/>
            </a:pPr>
            <a:endParaRPr lang="en-US" dirty="0" smtClean="0"/>
          </a:p>
          <a:p>
            <a:pPr>
              <a:buFont typeface="Arial" pitchFamily="34" charset="0"/>
              <a:buChar char="•"/>
            </a:pPr>
            <a:r>
              <a:rPr lang="en-US" dirty="0" smtClean="0"/>
              <a:t>A flat lined budget through FY12</a:t>
            </a:r>
          </a:p>
          <a:p>
            <a:pPr lvl="1">
              <a:buNone/>
            </a:pPr>
            <a:endParaRPr lang="en-US" dirty="0" smtClean="0"/>
          </a:p>
          <a:p>
            <a:pPr lvl="1"/>
            <a:endParaRPr lang="en-US" dirty="0" smtClean="0"/>
          </a:p>
          <a:p>
            <a:pPr lvl="1"/>
            <a:endParaRPr lang="en-US" dirty="0"/>
          </a:p>
        </p:txBody>
      </p:sp>
      <p:pic>
        <p:nvPicPr>
          <p:cNvPr id="6" name="Presentation CAP_SantaCr283.wav">
            <a:hlinkClick r:id="" action="ppaction://media"/>
          </p:cNvPr>
          <p:cNvPicPr>
            <a:picLocks noRot="1" noChangeAspect="1"/>
          </p:cNvPicPr>
          <p:nvPr>
            <a:wavAudioFile r:embed="rId1" name="Presentation CAP_SantaCr283.wav"/>
          </p:nvPr>
        </p:nvPicPr>
        <p:blipFill>
          <a:blip r:embed="rId3" cstate="print"/>
          <a:stretch>
            <a:fillRect/>
          </a:stretch>
        </p:blipFill>
        <p:spPr>
          <a:xfrm>
            <a:off x="8839200" y="6477000"/>
            <a:ext cx="304800" cy="304800"/>
          </a:xfrm>
          <a:prstGeom prst="rect">
            <a:avLst/>
          </a:prstGeom>
        </p:spPr>
      </p:pic>
    </p:spTree>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050&quot;&gt;&lt;/object&gt;&lt;object type=&quot;2&quot; unique_id=&quot;10051&quot;&gt;&lt;object type=&quot;3&quot; unique_id=&quot;10052&quot;&gt;&lt;property id=&quot;20148&quot; value=&quot;5&quot;/&gt;&lt;property id=&quot;20300&quot; value=&quot;Slide 1 - &amp;quot;Scaling up Open Standards: &amp;#x0D;&amp;#x0A;Asia Pacific Marine Program&amp;quot;&quot;/&gt;&lt;property id=&quot;20307&quot; value=&quot;256&quot;/&gt;&lt;/object&gt;&lt;object type=&quot;3&quot; unique_id=&quot;10063&quot;&gt;&lt;property id=&quot;20148&quot; value=&quot;5&quot;/&gt;&lt;property id=&quot;20300&quot; value=&quot;Slide 16 - &amp;quot;THANK YOU!&amp;quot;&quot;/&gt;&lt;property id=&quot;20307&quot; value=&quot;272&quot;/&gt;&lt;/object&gt;&lt;object type=&quot;3&quot; unique_id=&quot;10293&quot;&gt;&lt;property id=&quot;20148&quot; value=&quot;5&quot;/&gt;&lt;property id=&quot;20300&quot; value=&quot;Slide 3&quot;/&gt;&lt;property id=&quot;20307&quot; value=&quot;277&quot;/&gt;&lt;/object&gt;&lt;object type=&quot;3&quot; unique_id=&quot;10444&quot;&gt;&lt;property id=&quot;20148&quot; value=&quot;5&quot;/&gt;&lt;property id=&quot;20300&quot; value=&quot;Slide 5&quot;/&gt;&lt;property id=&quot;20307&quot; value=&quot;278&quot;/&gt;&lt;/object&gt;&lt;object type=&quot;3&quot; unique_id=&quot;10445&quot;&gt;&lt;property id=&quot;20148&quot; value=&quot;5&quot;/&gt;&lt;property id=&quot;20300&quot; value=&quot;Slide 6&quot;/&gt;&lt;property id=&quot;20307&quot; value=&quot;280&quot;/&gt;&lt;/object&gt;&lt;object type=&quot;3&quot; unique_id=&quot;10446&quot;&gt;&lt;property id=&quot;20148&quot; value=&quot;5&quot;/&gt;&lt;property id=&quot;20300&quot; value=&quot;Slide 7&quot;/&gt;&lt;property id=&quot;20307&quot; value=&quot;279&quot;/&gt;&lt;/object&gt;&lt;object type=&quot;3&quot; unique_id=&quot;10466&quot;&gt;&lt;property id=&quot;20148&quot; value=&quot;5&quot;/&gt;&lt;property id=&quot;20300&quot; value=&quot;Slide 4 - &amp;quot;Growing changes in the Asia Pacific region  &amp;quot;&quot;/&gt;&lt;property id=&quot;20307&quot; value=&quot;281&quot;/&gt;&lt;/object&gt;&lt;object type=&quot;3&quot; unique_id=&quot;10624&quot;&gt;&lt;property id=&quot;20148&quot; value=&quot;5&quot;/&gt;&lt;property id=&quot;20300&quot; value=&quot;Slide 9 - &amp;quot;Establishing parameters&amp;quot;&quot;/&gt;&lt;property id=&quot;20307&quot; value=&quot;283&quot;/&gt;&lt;/object&gt;&lt;object type=&quot;3&quot; unique_id=&quot;10691&quot;&gt;&lt;property id=&quot;20148&quot; value=&quot;5&quot;/&gt;&lt;property id=&quot;20300&quot; value=&quot;Slide 8 - &amp;quot;Getting the right team together&amp;quot;&quot;/&gt;&lt;property id=&quot;20307&quot; value=&quot;284&quot;/&gt;&lt;/object&gt;&lt;object type=&quot;3&quot; unique_id=&quot;10728&quot;&gt;&lt;property id=&quot;20148&quot; value=&quot;5&quot;/&gt;&lt;property id=&quot;20300&quot; value=&quot;Slide 2 - &amp;quot;The Asia Pacific Conservation Region&amp;quot;&quot;/&gt;&lt;property id=&quot;20307&quot; value=&quot;285&quot;/&gt;&lt;/object&gt;&lt;object type=&quot;3&quot; unique_id=&quot;10997&quot;&gt;&lt;property id=&quot;20148&quot; value=&quot;5&quot;/&gt;&lt;property id=&quot;20300&quot; value=&quot;Slide 15 - &amp;quot;Lessons learned and Successes &amp;quot;&quot;/&gt;&lt;property id=&quot;20307&quot; value=&quot;292&quot;/&gt;&lt;/object&gt;&lt;object type=&quot;3&quot; unique_id=&quot;11088&quot;&gt;&lt;property id=&quot;20148&quot; value=&quot;5&quot;/&gt;&lt;property id=&quot;20300&quot; value=&quot;Slide 10 - &amp;quot;The team / sub- strategies&amp;quot;&quot;/&gt;&lt;property id=&quot;20307&quot; value=&quot;293&quot;/&gt;&lt;/object&gt;&lt;object type=&quot;3&quot; unique_id=&quot;11210&quot;&gt;&lt;property id=&quot;20148&quot; value=&quot;5&quot;/&gt;&lt;property id=&quot;20300&quot; value=&quot;Slide 11 - &amp;quot;e.g. Communication sub-strategy&amp;quot;&quot;/&gt;&lt;property id=&quot;20307&quot; value=&quot;298&quot;/&gt;&lt;/object&gt;&lt;object type=&quot;3&quot; unique_id=&quot;11211&quot;&gt;&lt;property id=&quot;20148&quot; value=&quot;5&quot;/&gt;&lt;property id=&quot;20300&quot; value=&quot;Slide 12 - &amp;quot;Scaling up: targets&amp;quot;&quot;/&gt;&lt;property id=&quot;20307&quot; value=&quot;295&quot;/&gt;&lt;/object&gt;&lt;object type=&quot;3&quot; unique_id=&quot;11255&quot;&gt;&lt;property id=&quot;20148&quot; value=&quot;5&quot;/&gt;&lt;property id=&quot;20300&quot; value=&quot;Slide 13&quot;/&gt;&lt;property id=&quot;20307&quot; value=&quot;300&quot;/&gt;&lt;/object&gt;&lt;object type=&quot;3&quot; unique_id=&quot;11437&quot;&gt;&lt;property id=&quot;20148&quot; value=&quot;5&quot;/&gt;&lt;property id=&quot;20300&quot; value=&quot;Slide 14 - &amp;quot;Monitoring and Calendar&amp;quot;&quot;/&gt;&lt;property id=&quot;20307&quot; value=&quot;303&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37.8"/>
</p:tagLst>
</file>

<file path=ppt/tags/tag3.xml><?xml version="1.0" encoding="utf-8"?>
<p:tagLst xmlns:a="http://schemas.openxmlformats.org/drawingml/2006/main" xmlns:r="http://schemas.openxmlformats.org/officeDocument/2006/relationships" xmlns:p="http://schemas.openxmlformats.org/presentationml/2006/main">
  <p:tag name="TIMING" val="|1.2|16.2"/>
</p:tagLst>
</file>

<file path=ppt/tags/tag4.xml><?xml version="1.0" encoding="utf-8"?>
<p:tagLst xmlns:a="http://schemas.openxmlformats.org/drawingml/2006/main" xmlns:r="http://schemas.openxmlformats.org/officeDocument/2006/relationships" xmlns:p="http://schemas.openxmlformats.org/presentationml/2006/main">
  <p:tag name="TIMING" val="|24.2|5.7|5.9"/>
</p:tagLst>
</file>

<file path=ppt/tags/tag5.xml><?xml version="1.0" encoding="utf-8"?>
<p:tagLst xmlns:a="http://schemas.openxmlformats.org/drawingml/2006/main" xmlns:r="http://schemas.openxmlformats.org/officeDocument/2006/relationships" xmlns:p="http://schemas.openxmlformats.org/presentationml/2006/main">
  <p:tag name="TIMING" val="|0.4|4.4|1.9|5.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7B7689552714E92B1766480BFF7EC" ma:contentTypeVersion="9" ma:contentTypeDescription="Create a new document." ma:contentTypeScope="" ma:versionID="0437ec6db124cf465afab54eed41a4eb">
  <xsd:schema xmlns:xsd="http://www.w3.org/2001/XMLSchema" xmlns:xs="http://www.w3.org/2001/XMLSchema" xmlns:p="http://schemas.microsoft.com/office/2006/metadata/properties" xmlns:ns1="http://schemas.microsoft.com/sharepoint/v3" xmlns:ns2="1b2dd0d4-b466-40bf-b695-49c174b4fa57" xmlns:ns3="589fb3e2-063a-42af-9677-cb4397cfeedb" targetNamespace="http://schemas.microsoft.com/office/2006/metadata/properties" ma:root="true" ma:fieldsID="8859349f6c60f1d76dd5d42ce9e56d17" ns1:_="" ns2:_="" ns3:_="">
    <xsd:import namespace="http://schemas.microsoft.com/sharepoint/v3"/>
    <xsd:import namespace="1b2dd0d4-b466-40bf-b695-49c174b4fa57"/>
    <xsd:import namespace="589fb3e2-063a-42af-9677-cb4397cfeedb"/>
    <xsd:element name="properties">
      <xsd:complexType>
        <xsd:sequence>
          <xsd:element name="documentManagement">
            <xsd:complexType>
              <xsd:all>
                <xsd:element ref="ns1:PublishingStartDate" minOccurs="0"/>
                <xsd:element ref="ns1:PublishingExpirationDate" minOccurs="0"/>
                <xsd:element ref="ns2:LegacyUrl" minOccurs="0"/>
                <xsd:element ref="ns3:CGLanguageMMSTaxHTField0" minOccurs="0"/>
                <xsd:element ref="ns2:TaxCatchAll" minOccurs="0"/>
                <xsd:element ref="ns3:CGPrimaryTopicMMSTaxHTField0" minOccurs="0"/>
                <xsd:element ref="ns3:CGRegionMMS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2dd0d4-b466-40bf-b695-49c174b4fa57" elementFormDefault="qualified">
    <xsd:import namespace="http://schemas.microsoft.com/office/2006/documentManagement/types"/>
    <xsd:import namespace="http://schemas.microsoft.com/office/infopath/2007/PartnerControls"/>
    <xsd:element name="LegacyUrl" ma:index="10" nillable="true" ma:displayName="Legacy Url" ma:format="Hyperlink" ma:internalName="LegacyUrl">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13" nillable="true" ma:displayName="Taxonomy Catch All Column" ma:hidden="true" ma:list="{a257e2b6-fd60-433e-b727-315b7f93766a}" ma:internalName="TaxCatchAll" ma:showField="CatchAllData" ma:web="1b2dd0d4-b466-40bf-b695-49c174b4fa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9fb3e2-063a-42af-9677-cb4397cfeedb" elementFormDefault="qualified">
    <xsd:import namespace="http://schemas.microsoft.com/office/2006/documentManagement/types"/>
    <xsd:import namespace="http://schemas.microsoft.com/office/infopath/2007/PartnerControls"/>
    <xsd:element name="CGLanguageMMSTaxHTField0" ma:index="12" nillable="true" ma:taxonomy="true" ma:internalName="CGLanguageMMSTaxHTField0" ma:taxonomyFieldName="CGLanguageMMS" ma:displayName="Language" ma:fieldId="{84b5bff6-9970-406e-bc06-f8f9ad1e952e}" ma:sspId="93d7048b-9692-4c5a-ad18-62eb3557084f" ma:termSetId="90578847-ac86-425f-b075-d01b85147c57" ma:anchorId="00000000-0000-0000-0000-000000000000" ma:open="false" ma:isKeyword="false">
      <xsd:complexType>
        <xsd:sequence>
          <xsd:element ref="pc:Terms" minOccurs="0" maxOccurs="1"/>
        </xsd:sequence>
      </xsd:complexType>
    </xsd:element>
    <xsd:element name="CGPrimaryTopicMMSTaxHTField0" ma:index="15" ma:taxonomy="true" ma:internalName="CGPrimaryTopicMMSTaxHTField0" ma:taxonomyFieldName="CGPrimaryTopicMMS" ma:displayName="Primary Topic" ma:default="" ma:fieldId="{026db64e-0d54-4684-b751-3232e05d9347}" ma:sspId="93d7048b-9692-4c5a-ad18-62eb3557084f" ma:termSetId="02c6cb14-1a45-4058-965b-b866c68e8125" ma:anchorId="00000000-0000-0000-0000-000000000000" ma:open="false" ma:isKeyword="false">
      <xsd:complexType>
        <xsd:sequence>
          <xsd:element ref="pc:Terms" minOccurs="0" maxOccurs="1"/>
        </xsd:sequence>
      </xsd:complexType>
    </xsd:element>
    <xsd:element name="CGRegionMMSTaxHTField0" ma:index="17" nillable="true" ma:taxonomy="true" ma:internalName="CGRegionMMSTaxHTField0" ma:taxonomyFieldName="CGRegionMMS" ma:displayName="Geographic Area" ma:default="" ma:fieldId="{164a8801-21c0-4e7b-b6c0-0a2a6b7f381d}" ma:sspId="93d7048b-9692-4c5a-ad18-62eb3557084f" ma:termSetId="1dcb8868-41c3-4b7d-a15f-12e74614613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gacyUrl xmlns="1b2dd0d4-b466-40bf-b695-49c174b4fa57">
      <Url>https://www.conservationgateway.org/sites/default/files/TNC_CaseStudy_Sound_Embedded_12-01-2011.pptx</Url>
      <Description>http://www.conservationgateway.org/sites/default/files/TNC_CaseStudy_Sound_Embedded_12-01-2011.pptx</Description>
    </LegacyUrl>
    <PublishingExpirationDate xmlns="http://schemas.microsoft.com/sharepoint/v3" xsi:nil="true"/>
    <PublishingStartDate xmlns="http://schemas.microsoft.com/sharepoint/v3" xsi:nil="true"/>
    <CGPrimaryTopicMMSTaxHTField0 xmlns="589fb3e2-063a-42af-9677-cb4397cfeedb">
      <Terms xmlns="http://schemas.microsoft.com/office/infopath/2007/PartnerControls"/>
    </CGPrimaryTopicMMSTaxHTField0>
    <CGLanguageMMSTaxHTField0 xmlns="589fb3e2-063a-42af-9677-cb4397cfeedb">
      <Terms xmlns="http://schemas.microsoft.com/office/infopath/2007/PartnerControls"/>
    </CGLanguageMMSTaxHTField0>
    <TaxCatchAll xmlns="1b2dd0d4-b466-40bf-b695-49c174b4fa57"/>
    <CGRegionMMSTaxHTField0 xmlns="589fb3e2-063a-42af-9677-cb4397cfeedb">
      <Terms xmlns="http://schemas.microsoft.com/office/infopath/2007/PartnerControls"/>
    </CGRegionMMSTaxHTField0>
  </documentManagement>
</p:properties>
</file>

<file path=customXml/itemProps1.xml><?xml version="1.0" encoding="utf-8"?>
<ds:datastoreItem xmlns:ds="http://schemas.openxmlformats.org/officeDocument/2006/customXml" ds:itemID="{5FB5214D-8429-43A7-B9CC-DF0CAF4C7535}"/>
</file>

<file path=customXml/itemProps2.xml><?xml version="1.0" encoding="utf-8"?>
<ds:datastoreItem xmlns:ds="http://schemas.openxmlformats.org/officeDocument/2006/customXml" ds:itemID="{876CBCC9-3480-4B2E-B2F2-AC71F13D8B12}"/>
</file>

<file path=customXml/itemProps3.xml><?xml version="1.0" encoding="utf-8"?>
<ds:datastoreItem xmlns:ds="http://schemas.openxmlformats.org/officeDocument/2006/customXml" ds:itemID="{1F1CDC1B-FA88-4389-995A-36341AFFE4BD}"/>
</file>

<file path=docProps/app.xml><?xml version="1.0" encoding="utf-8"?>
<Properties xmlns="http://schemas.openxmlformats.org/officeDocument/2006/extended-properties" xmlns:vt="http://schemas.openxmlformats.org/officeDocument/2006/docPropsVTypes">
  <Template/>
  <TotalTime>4966</TotalTime>
  <Words>1199</Words>
  <Application>Microsoft Office PowerPoint</Application>
  <PresentationFormat>On-screen Show (4:3)</PresentationFormat>
  <Paragraphs>154</Paragraphs>
  <Slides>16</Slides>
  <Notes>14</Notes>
  <HiddenSlides>0</HiddenSlides>
  <MMClips>16</MMClips>
  <ScaleCrop>false</ScaleCrop>
  <HeadingPairs>
    <vt:vector size="6" baseType="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18" baseType="lpstr">
      <vt:lpstr>Default Design</vt:lpstr>
      <vt:lpstr>Scaling up Open Standards:  Asia Pacific Marine Program</vt:lpstr>
      <vt:lpstr>The Asia Pacific Conservation Region</vt:lpstr>
      <vt:lpstr>Slide 3</vt:lpstr>
      <vt:lpstr>Growing changes in the Asia Pacific region  </vt:lpstr>
      <vt:lpstr>Slide 5</vt:lpstr>
      <vt:lpstr>Slide 6</vt:lpstr>
      <vt:lpstr>Slide 7</vt:lpstr>
      <vt:lpstr>Getting the right team together</vt:lpstr>
      <vt:lpstr>Establishing parameters</vt:lpstr>
      <vt:lpstr>The team / sub- strategies</vt:lpstr>
      <vt:lpstr>e.g. Communication sub-strategy</vt:lpstr>
      <vt:lpstr>Scaling up: targets</vt:lpstr>
      <vt:lpstr>Slide 13</vt:lpstr>
      <vt:lpstr>Monitoring and Calendar</vt:lpstr>
      <vt:lpstr>Lessons learned and Successes </vt:lpstr>
      <vt:lpstr>THANK YOU!</vt:lpstr>
      <vt:lpstr>Custom Show 1</vt:lpstr>
    </vt:vector>
  </TitlesOfParts>
  <Company>The Nature Conservancy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TNC CaseStudy Sound Embedded 12-01-2011x</dc:title>
  <dc:creator> </dc:creator>
  <cp:lastModifiedBy>ORFO Guest</cp:lastModifiedBy>
  <cp:revision>273</cp:revision>
  <dcterms:created xsi:type="dcterms:W3CDTF">2010-08-11T12:59:11Z</dcterms:created>
  <dcterms:modified xsi:type="dcterms:W3CDTF">2011-01-11T19:13:02Z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0x0101004E97B7689552714E92B1766480BFF7EC</vt:lpwstr>
  </property>
  <property fmtid="{D5CDD505-2E9C-101B-9397-08002B2CF9AE}" pid="3" name="Order">
    <vt:r8>47800</vt:r8>
  </property>
</Properties>
</file>