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6" r:id="rId4"/>
    <p:sldId id="260" r:id="rId5"/>
    <p:sldId id="263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3366FF"/>
    <a:srgbClr val="FF00FF"/>
    <a:srgbClr val="336600"/>
    <a:srgbClr val="FF0000"/>
    <a:srgbClr val="FFFF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593" autoAdjust="0"/>
    <p:restoredTop sz="94660"/>
  </p:normalViewPr>
  <p:slideViewPr>
    <p:cSldViewPr>
      <p:cViewPr varScale="1">
        <p:scale>
          <a:sx n="66" d="100"/>
          <a:sy n="66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9710F-5653-41A1-96B1-B369C2932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A9F5A-6740-474C-857D-8DB4721C7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A3790-3642-4504-8887-A0920C706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673F14-9DC2-48FB-A404-460E00EF4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9822-5D32-44DA-BBB9-77F088AFD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94B61-81E9-4F5D-9D61-5BD4F070C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978B8-049C-43E8-BA1B-E847B6AB3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4EC43-C923-4DB7-A18C-9CBA240A6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29C69-8813-4920-8ADF-21E8DA788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7F291-7B88-4527-A8ED-E6313E4A6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54FDC-6FB7-4D78-8633-A35CD05DB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D0F8A-22E9-426F-BE97-544AEAC97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CE6BAB-615C-497A-9C6E-1407BDE125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go_2008_basaseachi (30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99592" y="2276872"/>
            <a:ext cx="65527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Before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starting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a CAP 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process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:</a:t>
            </a:r>
          </a:p>
          <a:p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Pre-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planning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phase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and 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process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or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team</a:t>
            </a:r>
            <a:r>
              <a:rPr lang="es-E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s-E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charter</a:t>
            </a:r>
            <a:endParaRPr lang="es-ES" sz="4400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51500" y="6592888"/>
            <a:ext cx="35857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b="1" dirty="0" err="1" smtClean="0">
                <a:solidFill>
                  <a:schemeClr val="bg1"/>
                </a:solidFill>
                <a:latin typeface="Calibri" pitchFamily="34" charset="0"/>
              </a:rPr>
              <a:t>Photo</a:t>
            </a:r>
            <a:r>
              <a:rPr lang="es-ES" sz="1400" b="1" dirty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s-ES" sz="1400" dirty="0">
                <a:solidFill>
                  <a:schemeClr val="bg1"/>
                </a:solidFill>
                <a:latin typeface="Calibri" pitchFamily="34" charset="0"/>
              </a:rPr>
              <a:t>P.N. </a:t>
            </a:r>
            <a:r>
              <a:rPr lang="es-MX" sz="1400" dirty="0">
                <a:solidFill>
                  <a:schemeClr val="bg1"/>
                </a:solidFill>
                <a:latin typeface="Calibri" pitchFamily="34" charset="0"/>
              </a:rPr>
              <a:t>Cascada de </a:t>
            </a:r>
            <a:r>
              <a:rPr lang="es-MX" sz="1400" dirty="0" err="1">
                <a:solidFill>
                  <a:schemeClr val="bg1"/>
                </a:solidFill>
                <a:latin typeface="Calibri" pitchFamily="34" charset="0"/>
              </a:rPr>
              <a:t>Basaseachic</a:t>
            </a:r>
            <a:r>
              <a:rPr lang="es-MX" sz="1400" dirty="0">
                <a:solidFill>
                  <a:schemeClr val="bg1"/>
                </a:solidFill>
                <a:latin typeface="Calibri" pitchFamily="34" charset="0"/>
              </a:rPr>
              <a:t> - CONANP </a:t>
            </a:r>
            <a:endParaRPr lang="es-ES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272" name="Picture 8" descr="TNCLogoPrimary_CMYK_Spani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88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8313" y="2205038"/>
            <a:ext cx="828040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0" lvl="3" indent="-342900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Why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do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need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 plan?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marL="1714500" lvl="3" indent="-342900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Who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promoting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this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effort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and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which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are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our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roles and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responsibilities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?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marL="1714500" lvl="3" indent="-342900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s-ES_tradnl" sz="24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Where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the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project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located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and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what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its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scope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? (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Geographic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or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thematic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focus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)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Pre-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Planning</a:t>
            </a:r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phase</a:t>
            </a:r>
            <a:endParaRPr lang="en-US" sz="4000" b="1" u="sng" dirty="0">
              <a:solidFill>
                <a:schemeClr val="accent1"/>
              </a:solidFill>
              <a:latin typeface="Cambria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idx="1"/>
          </p:nvPr>
        </p:nvGraphicFramePr>
        <p:xfrm>
          <a:off x="0" y="4435475"/>
          <a:ext cx="2592388" cy="2422525"/>
        </p:xfrm>
        <a:graphic>
          <a:graphicData uri="http://schemas.openxmlformats.org/presentationml/2006/ole">
            <p:oleObj spid="_x0000_s5124" name="Clip" r:id="rId3" imgW="3762000" imgH="3514320" progId="">
              <p:embed/>
            </p:oleObj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-396875" y="1339850"/>
            <a:ext cx="8856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spcBef>
                <a:spcPct val="20000"/>
              </a:spcBef>
            </a:pPr>
            <a:r>
              <a:rPr lang="es-ES_tradnl" sz="2400" b="1" dirty="0">
                <a:solidFill>
                  <a:srgbClr val="FFC000"/>
                </a:solidFill>
                <a:latin typeface="Cambria" pitchFamily="18" charset="0"/>
              </a:rPr>
              <a:t>1.- 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Define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objectives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and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assess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if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your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team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has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the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required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capacity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endParaRPr lang="es-ES_tradnl" sz="2400" b="1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5288" y="1530350"/>
            <a:ext cx="82804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295400" lvl="2" indent="-381000">
              <a:spcBef>
                <a:spcPct val="20000"/>
              </a:spcBef>
            </a:pP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1.- Define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objectives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and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assess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if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your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team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has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the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required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rgbClr val="FFC000"/>
                </a:solidFill>
                <a:latin typeface="Cambria" pitchFamily="18" charset="0"/>
              </a:rPr>
              <a:t>capacity</a:t>
            </a:r>
            <a:r>
              <a:rPr lang="es-ES_tradnl" sz="2400" b="1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</a:p>
          <a:p>
            <a:pPr marL="1714500" lvl="3" indent="-342900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Do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have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the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adequate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capacity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to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begin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planning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? 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marL="2171700" lvl="4" indent="-342900">
              <a:buClr>
                <a:schemeClr val="bg1"/>
              </a:buClr>
              <a:buFontTx/>
              <a:buChar char="»"/>
            </a:pP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Selecting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an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initial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project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team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including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team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leader,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core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members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and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advisors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marL="2171700" lvl="4" indent="-342900">
              <a:spcBef>
                <a:spcPct val="20000"/>
              </a:spcBef>
              <a:buClr>
                <a:schemeClr val="bg1"/>
              </a:buClr>
              <a:buFontTx/>
              <a:buChar char="»"/>
            </a:pP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Which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are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the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core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capacities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that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each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member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brings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to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this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effort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? 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marL="2171700" lvl="4" indent="-342900">
              <a:spcBef>
                <a:spcPct val="20000"/>
              </a:spcBef>
              <a:buClr>
                <a:schemeClr val="bg1"/>
              </a:buClr>
              <a:buFontTx/>
              <a:buChar char="»"/>
            </a:pP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Do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have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sufficient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funding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?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marL="2171700" lvl="4" indent="-342900">
              <a:spcBef>
                <a:spcPct val="20000"/>
              </a:spcBef>
              <a:buClr>
                <a:schemeClr val="bg1"/>
              </a:buClr>
              <a:buFontTx/>
              <a:buChar char="»"/>
            </a:pP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Do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have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adequate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information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?</a:t>
            </a:r>
            <a:endParaRPr lang="es-ES_tradnl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marL="2171700" lvl="4" indent="-342900">
              <a:spcBef>
                <a:spcPct val="20000"/>
              </a:spcBef>
              <a:buClr>
                <a:schemeClr val="bg1"/>
              </a:buClr>
              <a:buFontTx/>
              <a:buChar char="»"/>
            </a:pP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What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other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available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resources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do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we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have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? (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Equipment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s-ES_tradnl" sz="2400" b="1" dirty="0" err="1" smtClean="0">
                <a:solidFill>
                  <a:schemeClr val="bg1"/>
                </a:solidFill>
                <a:latin typeface="Cambria" pitchFamily="18" charset="0"/>
              </a:rPr>
              <a:t>infraestructure</a:t>
            </a:r>
            <a:r>
              <a:rPr lang="es-ES_tradnl" sz="2400" b="1" dirty="0" smtClean="0">
                <a:solidFill>
                  <a:schemeClr val="bg1"/>
                </a:solidFill>
                <a:latin typeface="Cambria" pitchFamily="18" charset="0"/>
              </a:rPr>
              <a:t>)</a:t>
            </a:r>
            <a:endParaRPr lang="es-GT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ph idx="1"/>
          </p:nvPr>
        </p:nvGraphicFramePr>
        <p:xfrm>
          <a:off x="0" y="4672013"/>
          <a:ext cx="2339975" cy="2185987"/>
        </p:xfrm>
        <a:graphic>
          <a:graphicData uri="http://schemas.openxmlformats.org/presentationml/2006/ole">
            <p:oleObj spid="_x0000_s14340" name="Clip" r:id="rId3" imgW="3762000" imgH="3514320" progId="">
              <p:embed/>
            </p:oleObj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/>
          <a:lstStyle/>
          <a:p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Pre-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Planning</a:t>
            </a:r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phase</a:t>
            </a:r>
            <a:endParaRPr lang="en-US" sz="4000" b="1" u="sng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marL="1371600" lvl="2" indent="-457200">
              <a:lnSpc>
                <a:spcPct val="80000"/>
              </a:lnSpc>
              <a:buFontTx/>
              <a:buNone/>
            </a:pPr>
            <a:r>
              <a:rPr lang="es-ES_tradnl" sz="2000" dirty="0">
                <a:solidFill>
                  <a:srgbClr val="FFC000"/>
                </a:solidFill>
                <a:latin typeface="Cambria" pitchFamily="18" charset="0"/>
              </a:rPr>
              <a:t>2.-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Evaluate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adequate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conditions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to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ensure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a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successful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process</a:t>
            </a:r>
            <a:endParaRPr lang="es-ES_tradnl" sz="2000" dirty="0">
              <a:solidFill>
                <a:srgbClr val="FFC000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80000"/>
              </a:lnSpc>
              <a:buFontTx/>
              <a:buNone/>
            </a:pPr>
            <a:endParaRPr lang="es-ES_tradnl" sz="2000" dirty="0">
              <a:solidFill>
                <a:srgbClr val="FFFF00"/>
              </a:solidFill>
              <a:latin typeface="Cambria" pitchFamily="18" charset="0"/>
            </a:endParaRPr>
          </a:p>
          <a:p>
            <a:pPr marL="1752600" lvl="3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Which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are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adequate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conditions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for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a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successful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? 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Define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your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“Central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or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Core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Planning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Team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”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Capacity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to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plan 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Someone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has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been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tasked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to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facilitate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the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(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Planner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)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A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methodological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advisor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or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coach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is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available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(define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the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required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level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of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support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)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Technical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support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staff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Time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What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products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do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we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expect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?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What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method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will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we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use?</a:t>
            </a:r>
            <a:endParaRPr lang="es-GT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</a:pP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Who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participates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in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various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  <a:latin typeface="Cambria" pitchFamily="18" charset="0"/>
              </a:rPr>
              <a:t>phases</a:t>
            </a:r>
            <a:r>
              <a:rPr lang="es-ES_tradnl" dirty="0" smtClean="0">
                <a:solidFill>
                  <a:schemeClr val="bg1"/>
                </a:solidFill>
                <a:latin typeface="Cambria" pitchFamily="18" charset="0"/>
              </a:rPr>
              <a:t>?</a:t>
            </a:r>
            <a:endParaRPr lang="es-ES_tradnl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es-ES_tradnl" sz="1800" dirty="0">
              <a:solidFill>
                <a:schemeClr val="bg1"/>
              </a:solidFill>
              <a:latin typeface="Cambria" pitchFamily="18" charset="0"/>
            </a:endParaRPr>
          </a:p>
          <a:p>
            <a:pPr marL="1752600" lvl="3" indent="-381000"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en-US" sz="1800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0" y="5008563"/>
          <a:ext cx="1979613" cy="1849437"/>
        </p:xfrm>
        <a:graphic>
          <a:graphicData uri="http://schemas.openxmlformats.org/presentationml/2006/ole">
            <p:oleObj spid="_x0000_s6155" name="Clip" r:id="rId3" imgW="3762000" imgH="3514320" progId="">
              <p:embed/>
            </p:oleObj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/>
          <a:lstStyle/>
          <a:p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Pre-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Planning</a:t>
            </a:r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phase</a:t>
            </a:r>
            <a:endParaRPr lang="en-US" sz="4000" b="1" u="sng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28663" y="193675"/>
            <a:ext cx="75128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FFC000"/>
                </a:solidFill>
                <a:latin typeface="Cambria" pitchFamily="18" charset="0"/>
              </a:rPr>
              <a:t>What is a process or team charter for?</a:t>
            </a:r>
            <a:endParaRPr lang="en-US" sz="3200" b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288" y="2852738"/>
            <a:ext cx="83216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It helps process promoters be explicit about the expected products, responsibilities, time, available resources, etc. 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 eaLnBrk="0" hangingPunct="0"/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It helps ensure continuity in case  staff changes occur during the process. 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 eaLnBrk="0" hangingPunct="0"/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 eaLnBrk="0" hangingPunct="0">
              <a:buFontTx/>
              <a:buChar char="•"/>
            </a:pP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It is a useful resource for producing communication materials to share what the process is about with other stakeholders, since it summarizes the most relevant aspects of the planning process.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395288" y="1268413"/>
            <a:ext cx="8302625" cy="1296987"/>
            <a:chOff x="249" y="799"/>
            <a:chExt cx="5230" cy="817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95" y="935"/>
              <a:ext cx="518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The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process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or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team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charter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helps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establish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basic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agreements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in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writing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,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before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a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planning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process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 </a:t>
              </a:r>
              <a:r>
                <a:rPr lang="es-ES_tradnl" sz="2400" dirty="0" err="1" smtClean="0">
                  <a:solidFill>
                    <a:schemeClr val="bg1"/>
                  </a:solidFill>
                  <a:latin typeface="Cambria" pitchFamily="18" charset="0"/>
                </a:rPr>
                <a:t>begins</a:t>
              </a:r>
              <a:r>
                <a:rPr lang="es-ES_tradnl" sz="2400" dirty="0" smtClean="0">
                  <a:solidFill>
                    <a:schemeClr val="bg1"/>
                  </a:solidFill>
                  <a:latin typeface="Cambria" pitchFamily="18" charset="0"/>
                </a:rPr>
                <a:t>. </a:t>
              </a:r>
              <a:endParaRPr lang="en-US" sz="24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49" y="799"/>
              <a:ext cx="5216" cy="8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222" name="Picture 6" descr="j03401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761038" cy="5761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832" y="1052513"/>
            <a:ext cx="8229600" cy="5113337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s-ES_tradnl" sz="2000" dirty="0">
                <a:solidFill>
                  <a:srgbClr val="FFC000"/>
                </a:solidFill>
                <a:latin typeface="Cambria" pitchFamily="18" charset="0"/>
              </a:rPr>
              <a:t>3.-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Drafting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a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Process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or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Team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rgbClr val="FFC000"/>
                </a:solidFill>
                <a:latin typeface="Cambria" pitchFamily="18" charset="0"/>
              </a:rPr>
              <a:t>Charter</a:t>
            </a:r>
            <a:r>
              <a:rPr lang="es-ES_tradnl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endParaRPr lang="es-ES_tradnl" sz="2000" dirty="0">
              <a:solidFill>
                <a:srgbClr val="FFC000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Introduction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90000"/>
              </a:lnSpc>
              <a:buClr>
                <a:schemeClr val="bg2"/>
              </a:buClr>
            </a:pP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Why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conduct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planning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?</a:t>
            </a:r>
            <a:endParaRPr lang="es-ES_tradnl" sz="1800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90000"/>
              </a:lnSpc>
              <a:buClr>
                <a:schemeClr val="bg2"/>
              </a:buClr>
            </a:pP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Project </a:t>
            </a: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description</a:t>
            </a:r>
            <a:endParaRPr lang="es-ES_tradnl" sz="1800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90000"/>
              </a:lnSpc>
              <a:buClr>
                <a:schemeClr val="bg2"/>
              </a:buClr>
            </a:pP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Previous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planning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exercises</a:t>
            </a:r>
            <a:endParaRPr lang="es-ES_tradnl" sz="18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90000"/>
              </a:lnSpc>
              <a:buClr>
                <a:schemeClr val="bg2"/>
              </a:buClr>
            </a:pP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objectives</a:t>
            </a:r>
            <a:r>
              <a:rPr lang="es-ES_tradnl" sz="18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es-ES_tradnl" sz="1800" dirty="0">
              <a:solidFill>
                <a:schemeClr val="bg1"/>
              </a:solidFill>
              <a:latin typeface="Cambria" pitchFamily="18" charset="0"/>
            </a:endParaRPr>
          </a:p>
          <a:p>
            <a:pPr marL="2209800" lvl="4" indent="-381000">
              <a:lnSpc>
                <a:spcPct val="90000"/>
              </a:lnSpc>
              <a:buClr>
                <a:schemeClr val="bg2"/>
              </a:buClr>
            </a:pPr>
            <a:r>
              <a:rPr lang="es-ES_tradnl" sz="1800" dirty="0" err="1" smtClean="0">
                <a:solidFill>
                  <a:schemeClr val="bg1"/>
                </a:solidFill>
                <a:latin typeface="Cambria" pitchFamily="18" charset="0"/>
              </a:rPr>
              <a:t>Scope</a:t>
            </a:r>
            <a:endParaRPr lang="es-ES_tradnl" sz="18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Methodology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Products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Core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planning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team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directory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Roles </a:t>
            </a:r>
            <a:r>
              <a:rPr lang="es-ES_tradnl" sz="2000" dirty="0">
                <a:solidFill>
                  <a:schemeClr val="bg1"/>
                </a:solidFill>
                <a:latin typeface="Cambria" pitchFamily="18" charset="0"/>
              </a:rPr>
              <a:t>&amp;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responsibilities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Potential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participants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by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phase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Project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duration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Work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plan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to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complete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process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Financial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information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(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budget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&amp;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funding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sources</a:t>
            </a:r>
            <a:r>
              <a:rPr lang="es-ES_tradnl" sz="2000" dirty="0" smtClean="0">
                <a:solidFill>
                  <a:schemeClr val="bg1"/>
                </a:solidFill>
                <a:latin typeface="Cambria" pitchFamily="18" charset="0"/>
              </a:rPr>
              <a:t>)</a:t>
            </a:r>
            <a:endParaRPr lang="es-ES_tradnl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1371600" lvl="2" indent="-457200">
              <a:lnSpc>
                <a:spcPct val="90000"/>
              </a:lnSpc>
              <a:buClr>
                <a:schemeClr val="bg2"/>
              </a:buClr>
            </a:pPr>
            <a:r>
              <a:rPr lang="es-ES_tradnl" sz="2000" dirty="0" err="1" smtClean="0">
                <a:solidFill>
                  <a:schemeClr val="bg1"/>
                </a:solidFill>
                <a:latin typeface="Cambria" pitchFamily="18" charset="0"/>
              </a:rPr>
              <a:t>Bibliography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7173" name="Picture 5" descr="j00788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2972" y="1125538"/>
            <a:ext cx="2857500" cy="183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4" name="Picture 6" descr="j04283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9325" y="5254625"/>
            <a:ext cx="1844675" cy="1603375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  <a:noFill/>
          <a:ln/>
        </p:spPr>
        <p:txBody>
          <a:bodyPr/>
          <a:lstStyle/>
          <a:p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Pre-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Planning</a:t>
            </a:r>
            <a:r>
              <a:rPr lang="es-GT" sz="4000" b="1" u="sng" dirty="0" smtClean="0">
                <a:solidFill>
                  <a:schemeClr val="accent1"/>
                </a:solidFill>
                <a:latin typeface="Cambria" pitchFamily="18" charset="0"/>
              </a:rPr>
              <a:t> </a:t>
            </a:r>
            <a:r>
              <a:rPr lang="es-GT" sz="4000" b="1" u="sng" dirty="0" err="1" smtClean="0">
                <a:solidFill>
                  <a:schemeClr val="accent1"/>
                </a:solidFill>
                <a:latin typeface="Cambria" pitchFamily="18" charset="0"/>
              </a:rPr>
              <a:t>phase</a:t>
            </a:r>
            <a:endParaRPr lang="en-US" sz="4000" b="1" u="sng" dirty="0">
              <a:solidFill>
                <a:schemeClr val="accent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92150"/>
            <a:ext cx="8229600" cy="79216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800" dirty="0">
                <a:solidFill>
                  <a:srgbClr val="FFC000"/>
                </a:solidFill>
                <a:latin typeface="Cambria" pitchFamily="18" charset="0"/>
                <a:sym typeface="Wingdings" pitchFamily="2" charset="2"/>
              </a:rPr>
              <a:t></a:t>
            </a:r>
            <a:r>
              <a:rPr lang="en-US" sz="2800" dirty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Best practices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576" y="1628800"/>
            <a:ext cx="73453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Hold a capacity assessment meeting 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Define your planning team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Define roles &amp; responsibilities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Draft a Process or Team Charter (considering the adequate level of detail, based on your needs)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8196" name="Picture 4" descr="j00787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7388" y="4365625"/>
            <a:ext cx="3376612" cy="220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38&quot;&gt;&lt;/object&gt;&lt;object type=&quot;2&quot; unique_id=&quot;10039&quot;&gt;&lt;object type=&quot;3&quot; unique_id=&quot;10040&quot;&gt;&lt;property id=&quot;20148&quot; value=&quot;5&quot;/&gt;&lt;property id=&quot;20300&quot; value=&quot;Slide 1&quot;/&gt;&lt;property id=&quot;20307&quot; value=&quot;264&quot;/&gt;&lt;/object&gt;&lt;object type=&quot;3&quot; unique_id=&quot;10041&quot;&gt;&lt;property id=&quot;20148&quot; value=&quot;5&quot;/&gt;&lt;property id=&quot;20300&quot; value=&quot;Slide 2 - &amp;quot;Pre-Planning phase&amp;quot;&quot;/&gt;&lt;property id=&quot;20307&quot; value=&quot;259&quot;/&gt;&lt;/object&gt;&lt;object type=&quot;3&quot; unique_id=&quot;10042&quot;&gt;&lt;property id=&quot;20148&quot; value=&quot;5&quot;/&gt;&lt;property id=&quot;20300&quot; value=&quot;Slide 3 - &amp;quot;Pre-Planning phase&amp;quot;&quot;/&gt;&lt;property id=&quot;20307&quot; value=&quot;266&quot;/&gt;&lt;/object&gt;&lt;object type=&quot;3&quot; unique_id=&quot;10043&quot;&gt;&lt;property id=&quot;20148&quot; value=&quot;5&quot;/&gt;&lt;property id=&quot;20300&quot; value=&quot;Slide 4 - &amp;quot;Pre-Planning phase&amp;quot;&quot;/&gt;&lt;property id=&quot;20307&quot; value=&quot;260&quot;/&gt;&lt;/object&gt;&lt;object type=&quot;3&quot; unique_id=&quot;10044&quot;&gt;&lt;property id=&quot;20148&quot; value=&quot;5&quot;/&gt;&lt;property id=&quot;20300&quot; value=&quot;Slide 5&quot;/&gt;&lt;property id=&quot;20307&quot; value=&quot;263&quot;/&gt;&lt;/object&gt;&lt;object type=&quot;3&quot; unique_id=&quot;10045&quot;&gt;&lt;property id=&quot;20148&quot; value=&quot;5&quot;/&gt;&lt;property id=&quot;20300&quot; value=&quot;Slide 6 - &amp;quot;Pre-Planning phase&amp;quot;&quot;/&gt;&lt;property id=&quot;20307&quot; value=&quot;261&quot;/&gt;&lt;/object&gt;&lt;object type=&quot;3&quot; unique_id=&quot;10046&quot;&gt;&lt;property id=&quot;20148&quot; value=&quot;5&quot;/&gt;&lt;property id=&quot;20300&quot; value=&quot;Slide 7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7B7689552714E92B1766480BFF7EC" ma:contentTypeVersion="9" ma:contentTypeDescription="Create a new document." ma:contentTypeScope="" ma:versionID="0437ec6db124cf465afab54eed41a4eb">
  <xsd:schema xmlns:xsd="http://www.w3.org/2001/XMLSchema" xmlns:xs="http://www.w3.org/2001/XMLSchema" xmlns:p="http://schemas.microsoft.com/office/2006/metadata/properties" xmlns:ns1="http://schemas.microsoft.com/sharepoint/v3" xmlns:ns2="1b2dd0d4-b466-40bf-b695-49c174b4fa57" xmlns:ns3="589fb3e2-063a-42af-9677-cb4397cfeedb" targetNamespace="http://schemas.microsoft.com/office/2006/metadata/properties" ma:root="true" ma:fieldsID="8859349f6c60f1d76dd5d42ce9e56d17" ns1:_="" ns2:_="" ns3:_="">
    <xsd:import namespace="http://schemas.microsoft.com/sharepoint/v3"/>
    <xsd:import namespace="1b2dd0d4-b466-40bf-b695-49c174b4fa57"/>
    <xsd:import namespace="589fb3e2-063a-42af-9677-cb4397cfee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egacyUrl" minOccurs="0"/>
                <xsd:element ref="ns3:CGLanguageMMSTaxHTField0" minOccurs="0"/>
                <xsd:element ref="ns2:TaxCatchAll" minOccurs="0"/>
                <xsd:element ref="ns3:CGPrimaryTopicMMSTaxHTField0" minOccurs="0"/>
                <xsd:element ref="ns3:CGRegionMM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2dd0d4-b466-40bf-b695-49c174b4fa57" elementFormDefault="qualified">
    <xsd:import namespace="http://schemas.microsoft.com/office/2006/documentManagement/types"/>
    <xsd:import namespace="http://schemas.microsoft.com/office/infopath/2007/PartnerControls"/>
    <xsd:element name="LegacyUrl" ma:index="10" nillable="true" ma:displayName="Legacy Url" ma:format="Hyperlink" ma:internalName="Legacy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13" nillable="true" ma:displayName="Taxonomy Catch All Column" ma:hidden="true" ma:list="{a257e2b6-fd60-433e-b727-315b7f93766a}" ma:internalName="TaxCatchAll" ma:showField="CatchAllData" ma:web="1b2dd0d4-b466-40bf-b695-49c174b4fa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fb3e2-063a-42af-9677-cb4397cfeedb" elementFormDefault="qualified">
    <xsd:import namespace="http://schemas.microsoft.com/office/2006/documentManagement/types"/>
    <xsd:import namespace="http://schemas.microsoft.com/office/infopath/2007/PartnerControls"/>
    <xsd:element name="CGLanguageMMSTaxHTField0" ma:index="12" nillable="true" ma:taxonomy="true" ma:internalName="CGLanguageMMSTaxHTField0" ma:taxonomyFieldName="CGLanguageMMS" ma:displayName="Language" ma:fieldId="{84b5bff6-9970-406e-bc06-f8f9ad1e952e}" ma:sspId="93d7048b-9692-4c5a-ad18-62eb3557084f" ma:termSetId="90578847-ac86-425f-b075-d01b85147c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GPrimaryTopicMMSTaxHTField0" ma:index="15" ma:taxonomy="true" ma:internalName="CGPrimaryTopicMMSTaxHTField0" ma:taxonomyFieldName="CGPrimaryTopicMMS" ma:displayName="Primary Topic" ma:default="" ma:fieldId="{026db64e-0d54-4684-b751-3232e05d9347}" ma:sspId="93d7048b-9692-4c5a-ad18-62eb3557084f" ma:termSetId="02c6cb14-1a45-4058-965b-b866c68e81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GRegionMMSTaxHTField0" ma:index="17" nillable="true" ma:taxonomy="true" ma:internalName="CGRegionMMSTaxHTField0" ma:taxonomyFieldName="CGRegionMMS" ma:displayName="Geographic Area" ma:default="" ma:fieldId="{164a8801-21c0-4e7b-b6c0-0a2a6b7f381d}" ma:sspId="93d7048b-9692-4c5a-ad18-62eb3557084f" ma:termSetId="1dcb8868-41c3-4b7d-a15f-12e74614613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gacyUrl xmlns="1b2dd0d4-b466-40bf-b695-49c174b4fa57">
      <Url>https://www.conservationgateway.org/sites/default/files/PrePlanning2009_0.pptx</Url>
      <Description>http://www.conservationgateway.org/sites/default/files/PrePlanning2009_0.pptx</Description>
    </LegacyUrl>
    <PublishingExpirationDate xmlns="http://schemas.microsoft.com/sharepoint/v3" xsi:nil="true"/>
    <PublishingStartDate xmlns="http://schemas.microsoft.com/sharepoint/v3" xsi:nil="true"/>
    <CGPrimaryTopicMMSTaxHTField0 xmlns="589fb3e2-063a-42af-9677-cb4397cfeedb">
      <Terms xmlns="http://schemas.microsoft.com/office/infopath/2007/PartnerControls"/>
    </CGPrimaryTopicMMSTaxHTField0>
    <CGLanguageMMSTaxHTField0 xmlns="589fb3e2-063a-42af-9677-cb4397cfeedb">
      <Terms xmlns="http://schemas.microsoft.com/office/infopath/2007/PartnerControls"/>
    </CGLanguageMMSTaxHTField0>
    <TaxCatchAll xmlns="1b2dd0d4-b466-40bf-b695-49c174b4fa57"/>
    <CGRegionMMSTaxHTField0 xmlns="589fb3e2-063a-42af-9677-cb4397cfeedb">
      <Terms xmlns="http://schemas.microsoft.com/office/infopath/2007/PartnerControls"/>
    </CGRegionMMSTaxHTField0>
  </documentManagement>
</p:properties>
</file>

<file path=customXml/itemProps1.xml><?xml version="1.0" encoding="utf-8"?>
<ds:datastoreItem xmlns:ds="http://schemas.openxmlformats.org/officeDocument/2006/customXml" ds:itemID="{6D0EDB6F-C6E5-4979-A780-3636AFCC5FA2}"/>
</file>

<file path=customXml/itemProps2.xml><?xml version="1.0" encoding="utf-8"?>
<ds:datastoreItem xmlns:ds="http://schemas.openxmlformats.org/officeDocument/2006/customXml" ds:itemID="{4E2EB041-D4E0-4499-8122-97B2F4A73294}"/>
</file>

<file path=customXml/itemProps3.xml><?xml version="1.0" encoding="utf-8"?>
<ds:datastoreItem xmlns:ds="http://schemas.openxmlformats.org/officeDocument/2006/customXml" ds:itemID="{2C0D024C-14A7-4684-8174-9531BE6502D2}"/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429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Clip</vt:lpstr>
      <vt:lpstr>Slide 1</vt:lpstr>
      <vt:lpstr>Pre-Planning phase</vt:lpstr>
      <vt:lpstr>Pre-Planning phase</vt:lpstr>
      <vt:lpstr>Pre-Planning phase</vt:lpstr>
      <vt:lpstr>Slide 5</vt:lpstr>
      <vt:lpstr>Pre-Planning phase</vt:lpstr>
      <vt:lpstr>Slide 7</vt:lpstr>
    </vt:vector>
  </TitlesOfParts>
  <Company>The Nature Conservancy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PrePlanning2009x</dc:title>
  <dc:creator>Nirari Cardenas</dc:creator>
  <cp:lastModifiedBy>Cristina</cp:lastModifiedBy>
  <cp:revision>42</cp:revision>
  <dcterms:created xsi:type="dcterms:W3CDTF">2008-11-28T16:43:25Z</dcterms:created>
  <dcterms:modified xsi:type="dcterms:W3CDTF">2011-05-18T19:39:00Z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0x0101004E97B7689552714E92B1766480BFF7EC</vt:lpwstr>
  </property>
  <property fmtid="{D5CDD505-2E9C-101B-9397-08002B2CF9AE}" pid="3" name="Order">
    <vt:r8>60300</vt:r8>
  </property>
</Properties>
</file>