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1" r:id="rId6"/>
    <p:sldId id="262" r:id="rId7"/>
    <p:sldId id="264" r:id="rId8"/>
    <p:sldId id="263"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331" y="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3B6799-723E-46F6-B6C3-98CF267F2E4E}" type="datetimeFigureOut">
              <a:rPr lang="en-US" smtClean="0"/>
              <a:pPr/>
              <a:t>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4E44B0-EA21-4C1B-8B94-D6961A036DE4}" type="slidenum">
              <a:rPr lang="en-US" smtClean="0"/>
              <a:pPr/>
              <a:t>‹#›</a:t>
            </a:fld>
            <a:endParaRPr lang="en-US"/>
          </a:p>
        </p:txBody>
      </p:sp>
    </p:spTree>
    <p:extLst>
      <p:ext uri="{BB962C8B-B14F-4D97-AF65-F5344CB8AC3E}">
        <p14:creationId xmlns:p14="http://schemas.microsoft.com/office/powerpoint/2010/main" val="259419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interests,</a:t>
            </a:r>
            <a:r>
              <a:rPr lang="en-US" baseline="0" dirty="0" smtClean="0"/>
              <a:t> talents and the resources that my participants bring to the table will be vastly different in your community. Spice and diversity almost always beats bland.</a:t>
            </a:r>
            <a:endParaRPr lang="en-US" dirty="0"/>
          </a:p>
        </p:txBody>
      </p:sp>
      <p:sp>
        <p:nvSpPr>
          <p:cNvPr id="4" name="Slide Number Placeholder 3"/>
          <p:cNvSpPr>
            <a:spLocks noGrp="1"/>
          </p:cNvSpPr>
          <p:nvPr>
            <p:ph type="sldNum" sz="quarter" idx="10"/>
          </p:nvPr>
        </p:nvSpPr>
        <p:spPr/>
        <p:txBody>
          <a:bodyPr/>
          <a:lstStyle/>
          <a:p>
            <a:fld id="{6F4E44B0-EA21-4C1B-8B94-D6961A036DE4}"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a:t>
            </a:r>
            <a:r>
              <a:rPr lang="en-US" baseline="0" dirty="0" smtClean="0"/>
              <a:t> matter in the business of collaboration. In some places The Nature Conservancy and The Wilderness Society take a lead role in a collaborative. In Central Idaho, TNC has prioritized the protection of private lands that have endangered salmon and steelhead so we get token participation. In 2006, a Wilderness Society rep showed up in our formative meeting, explained that TWS was most concerned about noxious weeds and then said she probably wouldn’t have time to make another meeting. In other places, industry will play a lead role. Our nearest fully functioning mill is about 200 miles away in Seeley Lake, MT and they do participate when they can, but Lemhi County is somewhat out of their priority area.</a:t>
            </a:r>
          </a:p>
          <a:p>
            <a:r>
              <a:rPr lang="en-US" baseline="0" dirty="0" smtClean="0"/>
              <a:t>My organization is a very small, place-based organization and we fill the role as coordinator. Our approach and our resources have an obviously different flavor than when larger organizations take a lead role. </a:t>
            </a:r>
          </a:p>
          <a:p>
            <a:r>
              <a:rPr lang="en-US" baseline="0" dirty="0" smtClean="0"/>
              <a:t>So there’s the cultural differences of varying organizations, but then there’s the more fascinating psychology of human dynamics. Even if all of us in this room had the exact same organizations participating in our collaboratives, chances are good that the people representing those organizations would be different. And that’s where the fun begins… the ingredients. In cooking, it’s hard to go wrong when you are dealing with beautiful fresh ingredients, and likewise it’s hard to go right with the cheapest cuts of tough meat or old produce.</a:t>
            </a:r>
          </a:p>
          <a:p>
            <a:r>
              <a:rPr lang="en-US" dirty="0" smtClean="0"/>
              <a:t>If you participate</a:t>
            </a:r>
            <a:r>
              <a:rPr lang="en-US" baseline="0" dirty="0" smtClean="0"/>
              <a:t> in a collaborative and you find yourself putting up more hurdles than you are taking down, you might not be a fresh ingredient.</a:t>
            </a:r>
          </a:p>
          <a:p>
            <a:r>
              <a:rPr lang="en-US" baseline="0" dirty="0" smtClean="0"/>
              <a:t>Which brings me to my next Stale Myth…</a:t>
            </a:r>
            <a:endParaRPr lang="en-US" dirty="0"/>
          </a:p>
        </p:txBody>
      </p:sp>
      <p:sp>
        <p:nvSpPr>
          <p:cNvPr id="4" name="Slide Number Placeholder 3"/>
          <p:cNvSpPr>
            <a:spLocks noGrp="1"/>
          </p:cNvSpPr>
          <p:nvPr>
            <p:ph type="sldNum" sz="quarter" idx="10"/>
          </p:nvPr>
        </p:nvSpPr>
        <p:spPr/>
        <p:txBody>
          <a:bodyPr/>
          <a:lstStyle/>
          <a:p>
            <a:fld id="{6F4E44B0-EA21-4C1B-8B94-D6961A036DE4}"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Explanation: Steve Hartmann of the BLM pronunciation of FACA. </a:t>
            </a:r>
            <a:br>
              <a:rPr lang="en-US" dirty="0" smtClean="0"/>
            </a:br>
            <a:r>
              <a:rPr lang="en-US" dirty="0" smtClean="0"/>
              <a:t>Does this meet FACA?</a:t>
            </a:r>
          </a:p>
          <a:p>
            <a:r>
              <a:rPr lang="en-US" dirty="0" smtClean="0"/>
              <a:t>The Federal Advisory Committee Act either applies and you comply</a:t>
            </a:r>
            <a:r>
              <a:rPr lang="en-US" baseline="0" dirty="0" smtClean="0"/>
              <a:t> with it, or it doesn’t and you don’t have to. Fortunately, the Forest Service has shown some outstanding leadership and made the question of whether your group falls under FACA extraordinarily clear.</a:t>
            </a:r>
            <a:endParaRPr lang="en-US" dirty="0"/>
          </a:p>
        </p:txBody>
      </p:sp>
      <p:sp>
        <p:nvSpPr>
          <p:cNvPr id="4" name="Slide Number Placeholder 3"/>
          <p:cNvSpPr>
            <a:spLocks noGrp="1"/>
          </p:cNvSpPr>
          <p:nvPr>
            <p:ph type="sldNum" sz="quarter" idx="10"/>
          </p:nvPr>
        </p:nvSpPr>
        <p:spPr/>
        <p:txBody>
          <a:bodyPr/>
          <a:lstStyle/>
          <a:p>
            <a:fld id="{6F4E44B0-EA21-4C1B-8B94-D6961A036DE4}"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a:t>
            </a:r>
            <a:r>
              <a:rPr lang="en-US" baseline="0" dirty="0" smtClean="0"/>
              <a:t> to be on the safe side, I make some kind of statement of total domination at every meeting to prove that the Forest Service has absolutely no control of the group. </a:t>
            </a:r>
          </a:p>
          <a:p>
            <a:endParaRPr lang="en-US" baseline="0" dirty="0" smtClean="0"/>
          </a:p>
          <a:p>
            <a:r>
              <a:rPr lang="en-US" baseline="0" smtClean="0"/>
              <a:t>On a serious note, there is almost no excuse for a group being established by the Forest Service since the agency very rarely offers any financial resources to support said efforts.</a:t>
            </a:r>
            <a:endParaRPr lang="en-US"/>
          </a:p>
        </p:txBody>
      </p:sp>
      <p:sp>
        <p:nvSpPr>
          <p:cNvPr id="4" name="Slide Number Placeholder 3"/>
          <p:cNvSpPr>
            <a:spLocks noGrp="1"/>
          </p:cNvSpPr>
          <p:nvPr>
            <p:ph type="sldNum" sz="quarter" idx="10"/>
          </p:nvPr>
        </p:nvSpPr>
        <p:spPr/>
        <p:txBody>
          <a:bodyPr/>
          <a:lstStyle/>
          <a:p>
            <a:fld id="{6F4E44B0-EA21-4C1B-8B94-D6961A036DE4}"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F4E44B0-EA21-4C1B-8B94-D6961A036DE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FB34B6-E9B7-4471-BC29-229694A7902F}" type="datetimeFigureOut">
              <a:rPr lang="en-US" smtClean="0"/>
              <a:pPr/>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8E8EA-3E60-4A82-BE21-6F1ED5CA45F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B34B6-E9B7-4471-BC29-229694A7902F}" type="datetimeFigureOut">
              <a:rPr lang="en-US" smtClean="0"/>
              <a:pPr/>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8E8EA-3E60-4A82-BE21-6F1ED5CA45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B34B6-E9B7-4471-BC29-229694A7902F}" type="datetimeFigureOut">
              <a:rPr lang="en-US" smtClean="0"/>
              <a:pPr/>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8E8EA-3E60-4A82-BE21-6F1ED5CA45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B34B6-E9B7-4471-BC29-229694A7902F}" type="datetimeFigureOut">
              <a:rPr lang="en-US" smtClean="0"/>
              <a:pPr/>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8E8EA-3E60-4A82-BE21-6F1ED5CA45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FB34B6-E9B7-4471-BC29-229694A7902F}" type="datetimeFigureOut">
              <a:rPr lang="en-US" smtClean="0"/>
              <a:pPr/>
              <a:t>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8E8EA-3E60-4A82-BE21-6F1ED5CA45F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FB34B6-E9B7-4471-BC29-229694A7902F}" type="datetimeFigureOut">
              <a:rPr lang="en-US" smtClean="0"/>
              <a:pPr/>
              <a:t>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8E8EA-3E60-4A82-BE21-6F1ED5CA45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FB34B6-E9B7-4471-BC29-229694A7902F}" type="datetimeFigureOut">
              <a:rPr lang="en-US" smtClean="0"/>
              <a:pPr/>
              <a:t>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B8E8EA-3E60-4A82-BE21-6F1ED5CA45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FB34B6-E9B7-4471-BC29-229694A7902F}" type="datetimeFigureOut">
              <a:rPr lang="en-US" smtClean="0"/>
              <a:pPr/>
              <a:t>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B8E8EA-3E60-4A82-BE21-6F1ED5CA45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B34B6-E9B7-4471-BC29-229694A7902F}" type="datetimeFigureOut">
              <a:rPr lang="en-US" smtClean="0"/>
              <a:pPr/>
              <a:t>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B8E8EA-3E60-4A82-BE21-6F1ED5CA45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B34B6-E9B7-4471-BC29-229694A7902F}" type="datetimeFigureOut">
              <a:rPr lang="en-US" smtClean="0"/>
              <a:pPr/>
              <a:t>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8E8EA-3E60-4A82-BE21-6F1ED5CA45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B34B6-E9B7-4471-BC29-229694A7902F}" type="datetimeFigureOut">
              <a:rPr lang="en-US" smtClean="0"/>
              <a:pPr/>
              <a:t>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8E8EA-3E60-4A82-BE21-6F1ED5CA45F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B34B6-E9B7-4471-BC29-229694A7902F}" type="datetimeFigureOut">
              <a:rPr lang="en-US" smtClean="0"/>
              <a:pPr/>
              <a:t>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8E8EA-3E60-4A82-BE21-6F1ED5CA45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2609850"/>
          </a:xfrm>
        </p:spPr>
        <p:txBody>
          <a:bodyPr>
            <a:normAutofit fontScale="90000"/>
          </a:bodyPr>
          <a:lstStyle/>
          <a:p>
            <a:r>
              <a:rPr lang="en-US" dirty="0" smtClean="0"/>
              <a:t>Getting to Possible</a:t>
            </a:r>
            <a:br>
              <a:rPr lang="en-US" dirty="0" smtClean="0"/>
            </a:br>
            <a:r>
              <a:rPr lang="en-US" dirty="0" smtClean="0"/>
              <a:t>Stale Myths and Fresh Realities of Collaborative Conservation </a:t>
            </a:r>
            <a:br>
              <a:rPr lang="en-US" dirty="0" smtClean="0"/>
            </a:br>
            <a:r>
              <a:rPr lang="en-US" dirty="0" smtClean="0"/>
              <a:t>on Public Lands</a:t>
            </a:r>
            <a:endParaRPr lang="en-US" dirty="0"/>
          </a:p>
        </p:txBody>
      </p:sp>
      <p:sp>
        <p:nvSpPr>
          <p:cNvPr id="3" name="Subtitle 2"/>
          <p:cNvSpPr>
            <a:spLocks noGrp="1"/>
          </p:cNvSpPr>
          <p:nvPr>
            <p:ph type="subTitle" idx="1"/>
          </p:nvPr>
        </p:nvSpPr>
        <p:spPr/>
        <p:txBody>
          <a:bodyPr/>
          <a:lstStyle/>
          <a:p>
            <a:r>
              <a:rPr lang="en-US" dirty="0" smtClean="0"/>
              <a:t>Gina Knudson</a:t>
            </a:r>
          </a:p>
          <a:p>
            <a:r>
              <a:rPr lang="en-US" dirty="0" smtClean="0"/>
              <a:t>Salmon Valley Stewardship</a:t>
            </a:r>
          </a:p>
          <a:p>
            <a:r>
              <a:rPr lang="en-US" dirty="0" smtClean="0"/>
              <a:t>Feb 29, 2012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Fresh Reality #3 –</a:t>
            </a:r>
            <a:br>
              <a:rPr lang="en-US" dirty="0" smtClean="0"/>
            </a:br>
            <a:r>
              <a:rPr lang="en-US" dirty="0" smtClean="0"/>
              <a:t>The Gospel of CEQ Shall Set You Free</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endParaRPr lang="en-US" dirty="0" smtClean="0"/>
          </a:p>
          <a:p>
            <a:endParaRPr lang="en-US" dirty="0"/>
          </a:p>
        </p:txBody>
      </p:sp>
      <p:pic>
        <p:nvPicPr>
          <p:cNvPr id="1026" name="Picture 2" descr="C:\Users\Gina Knudson\Pictures\Holy book.jpg"/>
          <p:cNvPicPr>
            <a:picLocks noChangeAspect="1" noChangeArrowheads="1"/>
          </p:cNvPicPr>
          <p:nvPr/>
        </p:nvPicPr>
        <p:blipFill>
          <a:blip r:embed="rId3" cstate="screen"/>
          <a:srcRect/>
          <a:stretch>
            <a:fillRect/>
          </a:stretch>
        </p:blipFill>
        <p:spPr bwMode="auto">
          <a:xfrm>
            <a:off x="1524000" y="1752600"/>
            <a:ext cx="6629400" cy="4786897"/>
          </a:xfrm>
          <a:prstGeom prst="rect">
            <a:avLst/>
          </a:prstGeom>
          <a:noFill/>
          <a:ln w="3175">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Collaborating Throughout NEPA</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Agencies can work directly w/ collaboratives at all phases of NEPA, seeking input and agreement on: </a:t>
            </a:r>
          </a:p>
          <a:p>
            <a:pPr lvl="1"/>
            <a:r>
              <a:rPr lang="en-US" dirty="0" smtClean="0"/>
              <a:t>purpose and needs statement, </a:t>
            </a:r>
          </a:p>
          <a:p>
            <a:pPr lvl="1"/>
            <a:r>
              <a:rPr lang="en-US" dirty="0" smtClean="0"/>
              <a:t>alternatives, </a:t>
            </a:r>
          </a:p>
          <a:p>
            <a:pPr lvl="1"/>
            <a:r>
              <a:rPr lang="en-US" dirty="0" smtClean="0"/>
              <a:t>collection and use of data,</a:t>
            </a:r>
          </a:p>
          <a:p>
            <a:pPr lvl="1"/>
            <a:r>
              <a:rPr lang="en-US" dirty="0" smtClean="0"/>
              <a:t> impact analysis,</a:t>
            </a:r>
          </a:p>
          <a:p>
            <a:pPr lvl="1"/>
            <a:r>
              <a:rPr lang="en-US" dirty="0" smtClean="0"/>
              <a:t> development of a preferred alternative, and/or</a:t>
            </a:r>
          </a:p>
          <a:p>
            <a:pPr lvl="1"/>
            <a:r>
              <a:rPr lang="en-US" dirty="0" smtClean="0"/>
              <a:t>recommendations regarding mitigation of environmental impacts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Final Thoughts</a:t>
            </a:r>
            <a:endParaRPr lang="en-US" dirty="0"/>
          </a:p>
        </p:txBody>
      </p:sp>
      <p:sp>
        <p:nvSpPr>
          <p:cNvPr id="5" name="Content Placeholder 4"/>
          <p:cNvSpPr>
            <a:spLocks noGrp="1"/>
          </p:cNvSpPr>
          <p:nvPr>
            <p:ph sz="half" idx="1"/>
          </p:nvPr>
        </p:nvSpPr>
        <p:spPr/>
        <p:txBody>
          <a:bodyPr/>
          <a:lstStyle/>
          <a:p>
            <a:r>
              <a:rPr lang="en-US" dirty="0" smtClean="0"/>
              <a:t>Be the fresh ingredient in your collaborative</a:t>
            </a:r>
          </a:p>
          <a:p>
            <a:r>
              <a:rPr lang="en-US" dirty="0" smtClean="0"/>
              <a:t>Meet the FACAs</a:t>
            </a:r>
          </a:p>
          <a:p>
            <a:r>
              <a:rPr lang="en-US" dirty="0" smtClean="0"/>
              <a:t>Open the Black Box</a:t>
            </a:r>
          </a:p>
          <a:p>
            <a:r>
              <a:rPr lang="en-US" dirty="0" smtClean="0"/>
              <a:t>Read from the Gospel</a:t>
            </a:r>
          </a:p>
          <a:p>
            <a:endParaRPr lang="en-US" dirty="0" smtClean="0"/>
          </a:p>
          <a:p>
            <a:pPr algn="ctr">
              <a:buNone/>
            </a:pPr>
            <a:r>
              <a:rPr lang="en-US" dirty="0" smtClean="0"/>
              <a:t>Thanks!</a:t>
            </a:r>
            <a:endParaRPr lang="en-US" dirty="0"/>
          </a:p>
        </p:txBody>
      </p:sp>
      <p:pic>
        <p:nvPicPr>
          <p:cNvPr id="7" name="Content Placeholder 6" descr="HughesOGltning051707.jpg"/>
          <p:cNvPicPr>
            <a:picLocks noGrp="1" noChangeAspect="1"/>
          </p:cNvPicPr>
          <p:nvPr>
            <p:ph sz="half" idx="2"/>
          </p:nvPr>
        </p:nvPicPr>
        <p:blipFill>
          <a:blip r:embed="rId2" cstate="screen"/>
          <a:stretch>
            <a:fillRect/>
          </a:stretch>
        </p:blipFill>
        <p:spPr>
          <a:xfrm>
            <a:off x="4970264" y="1600200"/>
            <a:ext cx="3394472" cy="4525963"/>
          </a:xfrm>
          <a:ln w="3175">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 Work</a:t>
            </a:r>
            <a:endParaRPr lang="en-US" dirty="0"/>
          </a:p>
        </p:txBody>
      </p:sp>
      <p:pic>
        <p:nvPicPr>
          <p:cNvPr id="6" name="Content Placeholder 5" descr="UNFAd shot.jpg"/>
          <p:cNvPicPr>
            <a:picLocks noGrp="1" noChangeAspect="1"/>
          </p:cNvPicPr>
          <p:nvPr>
            <p:ph idx="1"/>
          </p:nvPr>
        </p:nvPicPr>
        <p:blipFill>
          <a:blip r:embed="rId2" cstate="screen"/>
          <a:stretch>
            <a:fillRect/>
          </a:stretch>
        </p:blipFill>
        <p:spPr>
          <a:xfrm>
            <a:off x="3575050" y="1580546"/>
            <a:ext cx="5111750" cy="3238121"/>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7" name="Text Placeholder 6"/>
          <p:cNvSpPr>
            <a:spLocks noGrp="1"/>
          </p:cNvSpPr>
          <p:nvPr>
            <p:ph type="body" sz="half" idx="2"/>
          </p:nvPr>
        </p:nvSpPr>
        <p:spPr/>
        <p:txBody>
          <a:bodyPr>
            <a:noAutofit/>
          </a:bodyPr>
          <a:lstStyle/>
          <a:p>
            <a:pPr>
              <a:spcBef>
                <a:spcPts val="600"/>
              </a:spcBef>
              <a:buFont typeface="Arial" pitchFamily="34" charset="0"/>
              <a:buChar char="•"/>
            </a:pPr>
            <a:r>
              <a:rPr lang="en-US" sz="1600" dirty="0" smtClean="0"/>
              <a:t>  Lemhi County, Idaho is 92% public land</a:t>
            </a:r>
            <a:endParaRPr lang="en-US" sz="1600" dirty="0"/>
          </a:p>
          <a:p>
            <a:pPr>
              <a:spcBef>
                <a:spcPts val="600"/>
              </a:spcBef>
              <a:buFont typeface="Arial" pitchFamily="34" charset="0"/>
              <a:buChar char="•"/>
            </a:pPr>
            <a:r>
              <a:rPr lang="en-US" sz="1600" dirty="0" smtClean="0"/>
              <a:t>  Most of that is land managed by the Salmon-Challis National Forest</a:t>
            </a:r>
            <a:endParaRPr lang="en-US" sz="1600" dirty="0"/>
          </a:p>
          <a:p>
            <a:pPr>
              <a:spcBef>
                <a:spcPts val="600"/>
              </a:spcBef>
              <a:buFont typeface="Arial" pitchFamily="34" charset="0"/>
              <a:buChar char="•"/>
            </a:pPr>
            <a:r>
              <a:rPr lang="en-US" sz="1600" dirty="0" smtClean="0"/>
              <a:t>  Forest Management Plan was released in 1988 – one of the oldest in the USFS system</a:t>
            </a:r>
            <a:endParaRPr lang="en-US" sz="1600" dirty="0"/>
          </a:p>
          <a:p>
            <a:pPr>
              <a:spcBef>
                <a:spcPts val="600"/>
              </a:spcBef>
              <a:buFont typeface="Arial" pitchFamily="34" charset="0"/>
              <a:buChar char="•"/>
            </a:pPr>
            <a:r>
              <a:rPr lang="en-US" sz="1600" dirty="0" smtClean="0"/>
              <a:t>  The agency has been a sitting duck for litigation.</a:t>
            </a:r>
            <a:endParaRPr lang="en-US" sz="1600" dirty="0"/>
          </a:p>
          <a:p>
            <a:pPr>
              <a:spcBef>
                <a:spcPts val="600"/>
              </a:spcBef>
              <a:buFont typeface="Arial" pitchFamily="34" charset="0"/>
              <a:buChar char="•"/>
            </a:pPr>
            <a:r>
              <a:rPr lang="en-US" sz="1600" dirty="0" smtClean="0"/>
              <a:t>  2000 Clear Creek Fire burned almost 217,000 acres</a:t>
            </a:r>
            <a:endParaRPr lang="en-US" sz="1600" dirty="0"/>
          </a:p>
          <a:p>
            <a:pPr>
              <a:spcBef>
                <a:spcPts val="600"/>
              </a:spcBef>
              <a:buFont typeface="Arial" pitchFamily="34" charset="0"/>
              <a:buChar char="•"/>
            </a:pPr>
            <a:r>
              <a:rPr lang="en-US" sz="1600" dirty="0" smtClean="0"/>
              <a:t>  2006 Lemhi County Forest Restoration Group formed</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Participating Groups</a:t>
            </a:r>
            <a:endParaRPr lang="en-US" dirty="0"/>
          </a:p>
        </p:txBody>
      </p:sp>
      <p:pic>
        <p:nvPicPr>
          <p:cNvPr id="5" name="Content Placeholder 4" descr="088.JPG"/>
          <p:cNvPicPr>
            <a:picLocks noGrp="1" noChangeAspect="1"/>
          </p:cNvPicPr>
          <p:nvPr>
            <p:ph idx="1"/>
          </p:nvPr>
        </p:nvPicPr>
        <p:blipFill>
          <a:blip r:embed="rId2" cstate="screen"/>
          <a:stretch>
            <a:fillRect/>
          </a:stretch>
        </p:blipFill>
        <p:spPr>
          <a:xfrm>
            <a:off x="3575050" y="1282700"/>
            <a:ext cx="5111750" cy="3833813"/>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
        <p:nvSpPr>
          <p:cNvPr id="4" name="Text Placeholder 3"/>
          <p:cNvSpPr>
            <a:spLocks noGrp="1"/>
          </p:cNvSpPr>
          <p:nvPr>
            <p:ph type="body" sz="half" idx="2"/>
          </p:nvPr>
        </p:nvSpPr>
        <p:spPr/>
        <p:txBody>
          <a:bodyPr>
            <a:normAutofit/>
          </a:bodyPr>
          <a:lstStyle/>
          <a:p>
            <a:pPr>
              <a:buFont typeface="Calibri" pitchFamily="34" charset="0"/>
              <a:buChar char="—"/>
            </a:pPr>
            <a:r>
              <a:rPr lang="en-US" sz="1600" dirty="0" smtClean="0"/>
              <a:t> Lemhi County Commissioners</a:t>
            </a:r>
          </a:p>
          <a:p>
            <a:pPr>
              <a:buFont typeface="Calibri" pitchFamily="34" charset="0"/>
              <a:buChar char="—"/>
            </a:pPr>
            <a:r>
              <a:rPr lang="en-US" sz="1600" dirty="0" smtClean="0"/>
              <a:t> Idaho Conservation League</a:t>
            </a:r>
          </a:p>
          <a:p>
            <a:pPr>
              <a:buFont typeface="Calibri" pitchFamily="34" charset="0"/>
              <a:buChar char="—"/>
            </a:pPr>
            <a:r>
              <a:rPr lang="en-US" sz="1600" dirty="0" smtClean="0"/>
              <a:t> Lemhi County Weed Superintendent</a:t>
            </a:r>
          </a:p>
          <a:p>
            <a:pPr>
              <a:buFont typeface="Calibri" pitchFamily="34" charset="0"/>
              <a:buChar char="—"/>
            </a:pPr>
            <a:r>
              <a:rPr lang="en-US" sz="1600" dirty="0" smtClean="0"/>
              <a:t> Lemhi County WUI Coordinator</a:t>
            </a:r>
          </a:p>
          <a:p>
            <a:pPr>
              <a:buFont typeface="Calibri" pitchFamily="34" charset="0"/>
              <a:buChar char="—"/>
            </a:pPr>
            <a:r>
              <a:rPr lang="en-US" sz="1600" dirty="0" smtClean="0"/>
              <a:t> Lemhi County Econ Development</a:t>
            </a:r>
          </a:p>
          <a:p>
            <a:pPr>
              <a:buFont typeface="Calibri" pitchFamily="34" charset="0"/>
              <a:buChar char="—"/>
            </a:pPr>
            <a:r>
              <a:rPr lang="en-US" sz="1600" dirty="0" smtClean="0"/>
              <a:t> Salmon Valley Stewardship</a:t>
            </a:r>
          </a:p>
          <a:p>
            <a:pPr>
              <a:buFont typeface="Calibri" pitchFamily="34" charset="0"/>
              <a:buChar char="—"/>
            </a:pPr>
            <a:r>
              <a:rPr lang="en-US" sz="1600" dirty="0" smtClean="0"/>
              <a:t> Wild West Institute</a:t>
            </a:r>
          </a:p>
          <a:p>
            <a:pPr>
              <a:buFont typeface="Calibri" pitchFamily="34" charset="0"/>
              <a:buChar char="—"/>
            </a:pPr>
            <a:r>
              <a:rPr lang="en-US" sz="1600" dirty="0" smtClean="0"/>
              <a:t> The Nature Conservancy</a:t>
            </a:r>
          </a:p>
          <a:p>
            <a:pPr>
              <a:buFont typeface="Calibri" pitchFamily="34" charset="0"/>
              <a:buChar char="—"/>
            </a:pPr>
            <a:r>
              <a:rPr lang="en-US" sz="1600" dirty="0" smtClean="0"/>
              <a:t> North Fork Fire Department</a:t>
            </a:r>
          </a:p>
          <a:p>
            <a:pPr>
              <a:buFont typeface="Calibri" pitchFamily="34" charset="0"/>
              <a:buChar char="—"/>
            </a:pPr>
            <a:r>
              <a:rPr lang="en-US" sz="1600" dirty="0" smtClean="0"/>
              <a:t> Idaho Department of Fish and Game</a:t>
            </a:r>
          </a:p>
          <a:p>
            <a:pPr>
              <a:buFont typeface="Calibri" pitchFamily="34" charset="0"/>
              <a:buChar char="—"/>
            </a:pPr>
            <a:r>
              <a:rPr lang="en-US" sz="1600" dirty="0" smtClean="0"/>
              <a:t> Lost Trail Powder Mountain</a:t>
            </a:r>
          </a:p>
          <a:p>
            <a:pPr>
              <a:buFont typeface="Calibri" pitchFamily="34" charset="0"/>
              <a:buChar char="—"/>
            </a:pPr>
            <a:r>
              <a:rPr lang="en-US" sz="1600" dirty="0"/>
              <a:t> </a:t>
            </a:r>
            <a:r>
              <a:rPr lang="en-US" sz="1600" dirty="0" smtClean="0"/>
              <a:t>Pyramid Mtn. Lumber</a:t>
            </a:r>
          </a:p>
          <a:p>
            <a:pPr>
              <a:buFont typeface="Calibri" pitchFamily="34" charset="0"/>
              <a:buChar char="—"/>
            </a:pPr>
            <a:r>
              <a:rPr lang="en-US" sz="1600" dirty="0"/>
              <a:t> </a:t>
            </a:r>
            <a:r>
              <a:rPr lang="en-US" sz="1600" dirty="0" smtClean="0"/>
              <a:t>Interested Citizens</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5181600"/>
            <a:ext cx="8305800" cy="1371600"/>
          </a:xfrm>
        </p:spPr>
        <p:txBody>
          <a:bodyPr>
            <a:normAutofit fontScale="90000"/>
          </a:bodyPr>
          <a:lstStyle/>
          <a:p>
            <a:r>
              <a:rPr lang="en-US" dirty="0" smtClean="0"/>
              <a:t>Stale Myth #1 - </a:t>
            </a:r>
            <a:br>
              <a:rPr lang="en-US" dirty="0" smtClean="0"/>
            </a:br>
            <a:r>
              <a:rPr lang="en-US" dirty="0" smtClean="0"/>
              <a:t>There’s a Recipe for Success </a:t>
            </a:r>
            <a:endParaRPr lang="en-US" dirty="0"/>
          </a:p>
        </p:txBody>
      </p:sp>
      <p:pic>
        <p:nvPicPr>
          <p:cNvPr id="1027" name="Picture 3"/>
          <p:cNvPicPr>
            <a:picLocks noChangeAspect="1" noChangeArrowheads="1"/>
          </p:cNvPicPr>
          <p:nvPr/>
        </p:nvPicPr>
        <p:blipFill>
          <a:blip r:embed="rId3" cstate="screen"/>
          <a:srcRect/>
          <a:stretch>
            <a:fillRect/>
          </a:stretch>
        </p:blipFill>
        <p:spPr bwMode="auto">
          <a:xfrm>
            <a:off x="2590800" y="609600"/>
            <a:ext cx="3667125" cy="4219575"/>
          </a:xfrm>
          <a:prstGeom prst="rect">
            <a:avLst/>
          </a:prstGeom>
          <a:ln w="635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nePerson.jpg"/>
          <p:cNvPicPr>
            <a:picLocks noChangeAspect="1"/>
          </p:cNvPicPr>
          <p:nvPr/>
        </p:nvPicPr>
        <p:blipFill>
          <a:blip r:embed="rId3" cstate="screen"/>
          <a:stretch>
            <a:fillRect/>
          </a:stretch>
        </p:blipFill>
        <p:spPr>
          <a:xfrm>
            <a:off x="2438400" y="1524000"/>
            <a:ext cx="4495800" cy="4495800"/>
          </a:xfrm>
          <a:prstGeom prst="rect">
            <a:avLst/>
          </a:prstGeom>
        </p:spPr>
      </p:pic>
      <p:sp>
        <p:nvSpPr>
          <p:cNvPr id="6" name="Title 1"/>
          <p:cNvSpPr txBox="1">
            <a:spLocks/>
          </p:cNvSpPr>
          <p:nvPr/>
        </p:nvSpPr>
        <p:spPr>
          <a:xfrm>
            <a:off x="838200" y="685800"/>
            <a:ext cx="75438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Fresh Reality #1</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screen"/>
          <a:srcRect/>
          <a:stretch>
            <a:fillRect/>
          </a:stretch>
        </p:blipFill>
        <p:spPr bwMode="auto">
          <a:xfrm>
            <a:off x="1676400" y="533400"/>
            <a:ext cx="5560291" cy="4267200"/>
          </a:xfrm>
          <a:prstGeom prst="rect">
            <a:avLst/>
          </a:prstGeom>
          <a:noFill/>
          <a:ln w="9525">
            <a:noFill/>
            <a:miter lim="800000"/>
            <a:headEnd/>
            <a:tailEnd/>
          </a:ln>
        </p:spPr>
      </p:pic>
      <p:sp>
        <p:nvSpPr>
          <p:cNvPr id="3" name="Rectangle 2"/>
          <p:cNvSpPr/>
          <p:nvPr/>
        </p:nvSpPr>
        <p:spPr>
          <a:xfrm>
            <a:off x="1066800" y="5181600"/>
            <a:ext cx="7239000" cy="1323439"/>
          </a:xfrm>
          <a:prstGeom prst="rect">
            <a:avLst/>
          </a:prstGeom>
        </p:spPr>
        <p:txBody>
          <a:bodyPr wrap="square">
            <a:spAutoFit/>
          </a:bodyPr>
          <a:lstStyle/>
          <a:p>
            <a:pPr algn="ctr"/>
            <a:r>
              <a:rPr lang="en-US" sz="4000" dirty="0" smtClean="0"/>
              <a:t>Stale Myth #2 – </a:t>
            </a:r>
          </a:p>
          <a:p>
            <a:pPr algn="ctr"/>
            <a:r>
              <a:rPr lang="en-US" sz="4000" dirty="0" smtClean="0"/>
              <a:t>FACA Won’t Let Me Do It</a:t>
            </a:r>
            <a:endParaRPr lang="en-US" sz="4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screen"/>
          <a:srcRect/>
          <a:stretch>
            <a:fillRect/>
          </a:stretch>
        </p:blipFill>
        <p:spPr bwMode="auto">
          <a:xfrm>
            <a:off x="4191000" y="304800"/>
            <a:ext cx="4512850" cy="5829300"/>
          </a:xfrm>
          <a:prstGeom prst="rect">
            <a:avLst/>
          </a:prstGeom>
          <a:noFill/>
          <a:ln w="9525">
            <a:noFill/>
            <a:miter lim="800000"/>
            <a:headEnd/>
            <a:tailEnd/>
          </a:ln>
        </p:spPr>
      </p:pic>
      <p:sp>
        <p:nvSpPr>
          <p:cNvPr id="3" name="Title 2"/>
          <p:cNvSpPr>
            <a:spLocks noGrp="1"/>
          </p:cNvSpPr>
          <p:nvPr>
            <p:ph type="title"/>
          </p:nvPr>
        </p:nvSpPr>
        <p:spPr>
          <a:xfrm>
            <a:off x="381000" y="762000"/>
            <a:ext cx="3008313" cy="1390650"/>
          </a:xfrm>
        </p:spPr>
        <p:txBody>
          <a:bodyPr>
            <a:noAutofit/>
          </a:bodyPr>
          <a:lstStyle/>
          <a:p>
            <a:r>
              <a:rPr lang="en-US" sz="2800" dirty="0" smtClean="0"/>
              <a:t>Fresh Reality #2 --</a:t>
            </a:r>
            <a:br>
              <a:rPr lang="en-US" sz="2800" dirty="0" smtClean="0"/>
            </a:br>
            <a:r>
              <a:rPr lang="en-US" sz="2800" dirty="0" smtClean="0"/>
              <a:t>The FACA </a:t>
            </a:r>
            <a:br>
              <a:rPr lang="en-US" sz="2800" dirty="0" smtClean="0"/>
            </a:br>
            <a:r>
              <a:rPr lang="en-US" sz="2800" dirty="0" smtClean="0"/>
              <a:t>Easy Button</a:t>
            </a:r>
            <a:endParaRPr lang="en-US" sz="2800" dirty="0"/>
          </a:p>
        </p:txBody>
      </p:sp>
      <p:sp>
        <p:nvSpPr>
          <p:cNvPr id="5" name="Text Placeholder 4"/>
          <p:cNvSpPr>
            <a:spLocks noGrp="1"/>
          </p:cNvSpPr>
          <p:nvPr>
            <p:ph type="body" sz="half" idx="2"/>
          </p:nvPr>
        </p:nvSpPr>
        <p:spPr>
          <a:xfrm>
            <a:off x="457200" y="4800600"/>
            <a:ext cx="3008313" cy="1371600"/>
          </a:xfrm>
        </p:spPr>
        <p:txBody>
          <a:bodyPr>
            <a:noAutofit/>
          </a:bodyPr>
          <a:lstStyle/>
          <a:p>
            <a:r>
              <a:rPr lang="en-US" sz="1800" b="1" dirty="0" smtClean="0"/>
              <a:t>Brought to you by the good humans at the Forest Service’s National Partnership Office</a:t>
            </a:r>
            <a:endParaRPr lang="en-US" sz="1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FACA Made Easy Part 2</a:t>
            </a:r>
            <a:endParaRPr lang="en-US" dirty="0"/>
          </a:p>
        </p:txBody>
      </p:sp>
      <p:sp>
        <p:nvSpPr>
          <p:cNvPr id="3" name="Content Placeholder 2"/>
          <p:cNvSpPr>
            <a:spLocks noGrp="1"/>
          </p:cNvSpPr>
          <p:nvPr>
            <p:ph idx="1"/>
          </p:nvPr>
        </p:nvSpPr>
        <p:spPr>
          <a:xfrm>
            <a:off x="457200" y="1524000"/>
            <a:ext cx="8229600" cy="5105400"/>
          </a:xfrm>
        </p:spPr>
        <p:txBody>
          <a:bodyPr>
            <a:normAutofit/>
          </a:bodyPr>
          <a:lstStyle/>
          <a:p>
            <a:pPr>
              <a:buNone/>
            </a:pPr>
            <a:endParaRPr lang="en-US" dirty="0"/>
          </a:p>
          <a:p>
            <a:pPr>
              <a:buNone/>
            </a:pPr>
            <a:r>
              <a:rPr lang="en-US" dirty="0" smtClean="0"/>
              <a:t>When </a:t>
            </a:r>
            <a:r>
              <a:rPr lang="en-US" dirty="0"/>
              <a:t>Does FACA Apply? </a:t>
            </a:r>
          </a:p>
          <a:p>
            <a:pPr>
              <a:spcBef>
                <a:spcPts val="0"/>
              </a:spcBef>
            </a:pPr>
            <a:r>
              <a:rPr lang="en-US" dirty="0" smtClean="0"/>
              <a:t>A </a:t>
            </a:r>
            <a:r>
              <a:rPr lang="en-US" dirty="0"/>
              <a:t>federal agency must comply with FACA when it (1) establishes, utilizes, controls, or manages (2) a group with non-federal members that (3) provides the agency with consensus advice or recommendations. </a:t>
            </a:r>
          </a:p>
          <a:p>
            <a:pPr lvl="1"/>
            <a:r>
              <a:rPr lang="en-US" dirty="0" smtClean="0"/>
              <a:t>KEY </a:t>
            </a:r>
            <a:r>
              <a:rPr lang="en-US" dirty="0"/>
              <a:t>POINT: Only groups that meet all three of these legal elements are subject to FACA.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2000" y="5105400"/>
            <a:ext cx="7772400" cy="1143000"/>
          </a:xfrm>
        </p:spPr>
        <p:txBody>
          <a:bodyPr>
            <a:normAutofit fontScale="92500" lnSpcReduction="20000"/>
          </a:bodyPr>
          <a:lstStyle/>
          <a:p>
            <a:pPr algn="ctr"/>
            <a:r>
              <a:rPr lang="en-US" sz="4000" dirty="0" smtClean="0"/>
              <a:t>Stale Myth #3 – </a:t>
            </a:r>
          </a:p>
          <a:p>
            <a:pPr algn="ctr"/>
            <a:r>
              <a:rPr lang="en-US" sz="4000" dirty="0" smtClean="0"/>
              <a:t>Collaboration Ends When NEPA Begins</a:t>
            </a:r>
            <a:endParaRPr lang="en-US" sz="4000" dirty="0"/>
          </a:p>
        </p:txBody>
      </p:sp>
      <p:pic>
        <p:nvPicPr>
          <p:cNvPr id="1026" name="Picture 2"/>
          <p:cNvPicPr>
            <a:picLocks noChangeAspect="1" noChangeArrowheads="1"/>
          </p:cNvPicPr>
          <p:nvPr/>
        </p:nvPicPr>
        <p:blipFill>
          <a:blip r:embed="rId2" cstate="screen"/>
          <a:srcRect/>
          <a:stretch>
            <a:fillRect/>
          </a:stretch>
        </p:blipFill>
        <p:spPr bwMode="auto">
          <a:xfrm>
            <a:off x="2286000" y="1295400"/>
            <a:ext cx="3924300" cy="3124200"/>
          </a:xfrm>
          <a:prstGeom prst="rect">
            <a:avLst/>
          </a:prstGeom>
          <a:ln w="3175">
            <a:solidFill>
              <a:schemeClr val="tx1"/>
            </a:solid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356D0793BCA8498795DCF484875490" ma:contentTypeVersion="2" ma:contentTypeDescription="Create a new document." ma:contentTypeScope="" ma:versionID="b13c33a8a17a9ab8040c65a0ade46c79">
  <xsd:schema xmlns:xsd="http://www.w3.org/2001/XMLSchema" xmlns:xs="http://www.w3.org/2001/XMLSchema" xmlns:p="http://schemas.microsoft.com/office/2006/metadata/properties" xmlns:ns1="http://schemas.microsoft.com/sharepoint/v3" targetNamespace="http://schemas.microsoft.com/office/2006/metadata/properties" ma:root="true" ma:fieldsID="03a779d0709531c54783824b3d022d6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38EBB37-0F31-409C-B4CC-494B1AB575C9}"/>
</file>

<file path=customXml/itemProps2.xml><?xml version="1.0" encoding="utf-8"?>
<ds:datastoreItem xmlns:ds="http://schemas.openxmlformats.org/officeDocument/2006/customXml" ds:itemID="{3BEF1760-5DD2-48FF-A498-DAA2D532D582}"/>
</file>

<file path=customXml/itemProps3.xml><?xml version="1.0" encoding="utf-8"?>
<ds:datastoreItem xmlns:ds="http://schemas.openxmlformats.org/officeDocument/2006/customXml" ds:itemID="{8643B1DA-AB89-4C38-8AE9-A66375B64734}"/>
</file>

<file path=docProps/app.xml><?xml version="1.0" encoding="utf-8"?>
<Properties xmlns="http://schemas.openxmlformats.org/officeDocument/2006/extended-properties" xmlns:vt="http://schemas.openxmlformats.org/officeDocument/2006/docPropsVTypes">
  <TotalTime>157</TotalTime>
  <Words>750</Words>
  <Application>Microsoft Office PowerPoint</Application>
  <PresentationFormat>On-screen Show (4:3)</PresentationFormat>
  <Paragraphs>71</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Getting to Possible Stale Myths and Fresh Realities of Collaborative Conservation  on Public Lands</vt:lpstr>
      <vt:lpstr>Where I Work</vt:lpstr>
      <vt:lpstr>Participating Groups</vt:lpstr>
      <vt:lpstr>Stale Myth #1 -  There’s a Recipe for Success </vt:lpstr>
      <vt:lpstr>PowerPoint Presentation</vt:lpstr>
      <vt:lpstr>PowerPoint Presentation</vt:lpstr>
      <vt:lpstr>Fresh Reality #2 -- The FACA  Easy Button</vt:lpstr>
      <vt:lpstr> FACA Made Easy Part 2</vt:lpstr>
      <vt:lpstr>PowerPoint Presentation</vt:lpstr>
      <vt:lpstr>Fresh Reality #3 – The Gospel of CEQ Shall Set You Free</vt:lpstr>
      <vt:lpstr>Collaborating Throughout NEPA</vt:lpstr>
      <vt:lpstr>Final Thoughts</vt:lpstr>
    </vt:vector>
  </TitlesOfParts>
  <Company>Salmon Valley Stewardship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Possible Stale Myths and Fresh Realities of Collaborative Conservation  on Public Lands</dc:title>
  <dc:creator>Salmon Valley Stewardship</dc:creator>
  <cp:lastModifiedBy>lrank</cp:lastModifiedBy>
  <cp:revision>24</cp:revision>
  <dcterms:created xsi:type="dcterms:W3CDTF">2012-02-28T13:42:06Z</dcterms:created>
  <dcterms:modified xsi:type="dcterms:W3CDTF">2012-03-01T18:17:04Z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0x01010032356D0793BCA8498795DCF484875490</vt:lpwstr>
  </property>
</Properties>
</file>