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jpeg" ContentType="image/jpeg"/>
  <Default Extension="xml" ContentType="application/xml"/>
  <Default Extension="gif" ContentType="image/gif"/>
  <Default Extension="tiff" ContentType="image/tiff"/>
  <Override PartName="/ppt/slides/slide2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s/slide2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54.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45.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1.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14.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44.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49.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51.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50.xml" ContentType="application/vnd.openxmlformats-officedocument.presentationml.slideLayout+xml"/>
  <Override PartName="/ppt/slideLayouts/slideLayout78.xml" ContentType="application/vnd.openxmlformats-officedocument.presentationml.slideLayout+xml"/>
  <Override PartName="/ppt/slideLayouts/slideLayout55.xml" ContentType="application/vnd.openxmlformats-officedocument.presentationml.slideLayout+xml"/>
  <Override PartName="/ppt/slideLayouts/slideLayout122.xml" ContentType="application/vnd.openxmlformats-officedocument.presentationml.slideLayout+xml"/>
  <Override PartName="/ppt/slideLayouts/slideLayout124.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5.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23.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41.xml" ContentType="application/vnd.openxmlformats-officedocument.presentationml.slideLayout+xml"/>
  <Override PartName="/ppt/slideLayouts/slideLayout135.xml" ContentType="application/vnd.openxmlformats-officedocument.presentationml.slideLayout+xml"/>
  <Override PartName="/ppt/slideLayouts/slideLayout40.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33.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34.xml" ContentType="application/vnd.openxmlformats-officedocument.presentationml.slideLayout+xml"/>
  <Override PartName="/ppt/slideLayouts/slideLayout133.xml" ContentType="application/vnd.openxmlformats-officedocument.presentationml.slideLayout+xml"/>
  <Override PartName="/ppt/slideLayouts/slideLayout132.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41.xml" ContentType="application/vnd.openxmlformats-officedocument.presentationml.slideLayout+xml"/>
  <Override PartName="/ppt/slideLayouts/slideLayout138.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slideLayouts/slideLayout35.xml" ContentType="application/vnd.openxmlformats-officedocument.presentationml.slideLayout+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4.xml" ContentType="application/vnd.openxmlformats-officedocument.presentationml.slideLayout+xml"/>
  <Override PartName="/ppt/slideLayouts/slideLayout147.xml" ContentType="application/vnd.openxmlformats-officedocument.presentationml.slideLayout+xml"/>
  <Override PartName="/ppt/slideLayouts/slideLayout39.xml" ContentType="application/vnd.openxmlformats-officedocument.presentationml.slideLayou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0.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theme/theme16.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87" r:id="rId3"/>
    <p:sldMasterId id="2147483847" r:id="rId4"/>
    <p:sldMasterId id="2147483941" r:id="rId5"/>
    <p:sldMasterId id="2147483989" r:id="rId6"/>
    <p:sldMasterId id="2147484037" r:id="rId7"/>
    <p:sldMasterId id="2147484062" r:id="rId8"/>
    <p:sldMasterId id="2147484099" r:id="rId9"/>
    <p:sldMasterId id="2147484194" r:id="rId10"/>
    <p:sldMasterId id="2147484242" r:id="rId11"/>
    <p:sldMasterId id="2147484267" r:id="rId12"/>
    <p:sldMasterId id="2147484279" r:id="rId13"/>
    <p:sldMasterId id="2147484291" r:id="rId14"/>
  </p:sldMasterIdLst>
  <p:notesMasterIdLst>
    <p:notesMasterId r:id="rId42"/>
  </p:notesMasterIdLst>
  <p:handoutMasterIdLst>
    <p:handoutMasterId r:id="rId43"/>
  </p:handoutMasterIdLst>
  <p:sldIdLst>
    <p:sldId id="259" r:id="rId15"/>
    <p:sldId id="312" r:id="rId16"/>
    <p:sldId id="301" r:id="rId17"/>
    <p:sldId id="366" r:id="rId18"/>
    <p:sldId id="476" r:id="rId19"/>
    <p:sldId id="437" r:id="rId20"/>
    <p:sldId id="482" r:id="rId21"/>
    <p:sldId id="490" r:id="rId22"/>
    <p:sldId id="502" r:id="rId23"/>
    <p:sldId id="466" r:id="rId24"/>
    <p:sldId id="495" r:id="rId25"/>
    <p:sldId id="475" r:id="rId26"/>
    <p:sldId id="322" r:id="rId27"/>
    <p:sldId id="506" r:id="rId28"/>
    <p:sldId id="497" r:id="rId29"/>
    <p:sldId id="486" r:id="rId30"/>
    <p:sldId id="505" r:id="rId31"/>
    <p:sldId id="447" r:id="rId32"/>
    <p:sldId id="351" r:id="rId33"/>
    <p:sldId id="284" r:id="rId34"/>
    <p:sldId id="454" r:id="rId35"/>
    <p:sldId id="474" r:id="rId36"/>
    <p:sldId id="503" r:id="rId37"/>
    <p:sldId id="485" r:id="rId38"/>
    <p:sldId id="469" r:id="rId39"/>
    <p:sldId id="498" r:id="rId40"/>
    <p:sldId id="504" r:id="rId4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ke Beck" initials="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autoAdjust="0"/>
    <p:restoredTop sz="93083" autoAdjust="0"/>
  </p:normalViewPr>
  <p:slideViewPr>
    <p:cSldViewPr>
      <p:cViewPr>
        <p:scale>
          <a:sx n="70" d="100"/>
          <a:sy n="70" d="100"/>
        </p:scale>
        <p:origin x="-1752" y="-16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customXml" Target="../customXml/item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0060"/>
          </a:xfrm>
          <a:prstGeom prst="rect">
            <a:avLst/>
          </a:prstGeom>
        </p:spPr>
        <p:txBody>
          <a:bodyPr vert="horz" lIns="96662" tIns="48331" rIns="96662" bIns="48331" rtlCol="0"/>
          <a:lstStyle>
            <a:lvl1pPr algn="l">
              <a:defRPr sz="13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62" tIns="48331" rIns="96662" bIns="48331" rtlCol="0"/>
          <a:lstStyle>
            <a:lvl1pPr algn="r">
              <a:defRPr sz="1300"/>
            </a:lvl1pPr>
          </a:lstStyle>
          <a:p>
            <a:fld id="{6F2B997C-6E61-4BA9-A1F8-A15652AB83C2}" type="datetimeFigureOut">
              <a:rPr lang="en-US" smtClean="0"/>
              <a:pPr/>
              <a:t>5/28/2013</a:t>
            </a:fld>
            <a:endParaRPr lang="en-US"/>
          </a:p>
        </p:txBody>
      </p:sp>
      <p:sp>
        <p:nvSpPr>
          <p:cNvPr id="4" name="Footer Placeholder 3"/>
          <p:cNvSpPr>
            <a:spLocks noGrp="1"/>
          </p:cNvSpPr>
          <p:nvPr>
            <p:ph type="ftr" sz="quarter" idx="2"/>
          </p:nvPr>
        </p:nvSpPr>
        <p:spPr>
          <a:xfrm>
            <a:off x="2" y="9119474"/>
            <a:ext cx="3169920" cy="480060"/>
          </a:xfrm>
          <a:prstGeom prst="rect">
            <a:avLst/>
          </a:prstGeom>
        </p:spPr>
        <p:txBody>
          <a:bodyPr vert="horz" lIns="96662" tIns="48331" rIns="96662"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62" tIns="48331" rIns="96662" bIns="48331" rtlCol="0" anchor="b"/>
          <a:lstStyle>
            <a:lvl1pPr algn="r">
              <a:defRPr sz="1300"/>
            </a:lvl1pPr>
          </a:lstStyle>
          <a:p>
            <a:fld id="{BCFAE429-ED26-439B-AD32-6465C9752124}" type="slidenum">
              <a:rPr lang="en-US" smtClean="0"/>
              <a:pPr/>
              <a:t>‹#›</a:t>
            </a:fld>
            <a:endParaRPr lang="en-US"/>
          </a:p>
        </p:txBody>
      </p:sp>
    </p:spTree>
    <p:extLst>
      <p:ext uri="{BB962C8B-B14F-4D97-AF65-F5344CB8AC3E}">
        <p14:creationId xmlns:p14="http://schemas.microsoft.com/office/powerpoint/2010/main" xmlns="" val="300288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0060"/>
          </a:xfrm>
          <a:prstGeom prst="rect">
            <a:avLst/>
          </a:prstGeom>
        </p:spPr>
        <p:txBody>
          <a:bodyPr vert="horz" lIns="96662" tIns="48331" rIns="96662" bIns="48331" rtlCol="0"/>
          <a:lstStyle>
            <a:lvl1pPr algn="l">
              <a:defRPr sz="13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62" tIns="48331" rIns="96662" bIns="48331" rtlCol="0"/>
          <a:lstStyle>
            <a:lvl1pPr algn="r">
              <a:defRPr sz="1300"/>
            </a:lvl1pPr>
          </a:lstStyle>
          <a:p>
            <a:fld id="{85EAD17D-FF2D-4DCD-920C-2E960D3622A3}" type="datetimeFigureOut">
              <a:rPr lang="en-US" smtClean="0"/>
              <a:pPr/>
              <a:t>5/28/2013</a:t>
            </a:fld>
            <a:endParaRPr lang="en-US"/>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6662" tIns="48331" rIns="96662" bIns="48331"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62" tIns="48331" rIns="96662"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119474"/>
            <a:ext cx="3169920" cy="480060"/>
          </a:xfrm>
          <a:prstGeom prst="rect">
            <a:avLst/>
          </a:prstGeom>
        </p:spPr>
        <p:txBody>
          <a:bodyPr vert="horz" lIns="96662" tIns="48331" rIns="96662"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62" tIns="48331" rIns="96662" bIns="48331" rtlCol="0" anchor="b"/>
          <a:lstStyle>
            <a:lvl1pPr algn="r">
              <a:defRPr sz="1300"/>
            </a:lvl1pPr>
          </a:lstStyle>
          <a:p>
            <a:fld id="{CCC3A49D-E741-4D17-BC14-2806A701B336}" type="slidenum">
              <a:rPr lang="en-US" smtClean="0"/>
              <a:pPr/>
              <a:t>‹#›</a:t>
            </a:fld>
            <a:endParaRPr lang="en-US"/>
          </a:p>
        </p:txBody>
      </p:sp>
    </p:spTree>
    <p:extLst>
      <p:ext uri="{BB962C8B-B14F-4D97-AF65-F5344CB8AC3E}">
        <p14:creationId xmlns:p14="http://schemas.microsoft.com/office/powerpoint/2010/main" xmlns="" val="63460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61770"/>
            <a:fld id="{2C9EC22E-4FDA-4770-87A7-6CDA2330C964}" type="slidenum">
              <a:rPr lang="en-US" smtClean="0">
                <a:solidFill>
                  <a:prstClr val="black"/>
                </a:solidFill>
                <a:latin typeface="Arial" charset="0"/>
              </a:rPr>
              <a:pPr defTabSz="961770"/>
              <a:t>1</a:t>
            </a:fld>
            <a:endParaRPr lang="en-US" dirty="0" smtClean="0">
              <a:solidFill>
                <a:prstClr val="black"/>
              </a:solidFill>
              <a:latin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limited agreement on the basic definitions of risk and vulnerability both within and between the disaster risk reduction and climate change adaptation communities (Renaud and Perez 2010). Following Shepard et al. (2011) : ‘‘vulnerability’’ is the susceptibility of both biophysical and social systems to a ‘‘hazard,’’ which is an event or occurrence that has the potential to cause harm to people and/or property. ‘‘Risk’’ is the likelihood or probability of such harm.</a:t>
            </a:r>
          </a:p>
          <a:p>
            <a:endParaRPr lang="en-US" dirty="0"/>
          </a:p>
        </p:txBody>
      </p:sp>
      <p:sp>
        <p:nvSpPr>
          <p:cNvPr id="4" name="Slide Number Placeholder 3"/>
          <p:cNvSpPr>
            <a:spLocks noGrp="1"/>
          </p:cNvSpPr>
          <p:nvPr>
            <p:ph type="sldNum" sz="quarter" idx="10"/>
          </p:nvPr>
        </p:nvSpPr>
        <p:spPr/>
        <p:txBody>
          <a:bodyPr/>
          <a:lstStyle/>
          <a:p>
            <a:fld id="{06D203B3-DC67-45A9-A1F8-72992252FC7B}"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Total vulnerability is a result of these things</a:t>
            </a:r>
          </a:p>
          <a:p>
            <a:pPr defTabSz="966613">
              <a:defRPr/>
            </a:pPr>
            <a:r>
              <a:rPr lang="en-US" dirty="0" smtClean="0"/>
              <a:t>Understanding and reducing</a:t>
            </a:r>
            <a:r>
              <a:rPr lang="en-US" baseline="0" dirty="0" smtClean="0"/>
              <a:t> vulnerability will help build resilience </a:t>
            </a:r>
            <a:endParaRPr lang="en-US" dirty="0" smtClean="0"/>
          </a:p>
          <a:p>
            <a:endParaRPr lang="en-US" dirty="0" smtClean="0"/>
          </a:p>
          <a:p>
            <a:r>
              <a:rPr lang="en-US" dirty="0" smtClean="0"/>
              <a:t>Vulnerability determined by physical, social, econ, and environ factors, which increase the</a:t>
            </a:r>
          </a:p>
          <a:p>
            <a:r>
              <a:rPr lang="en-US" dirty="0" smtClean="0"/>
              <a:t>susceptibility of a community to the impact of hazards. (</a:t>
            </a:r>
            <a:r>
              <a:rPr lang="en-US" dirty="0" err="1" smtClean="0"/>
              <a:t>Renaud</a:t>
            </a:r>
            <a:r>
              <a:rPr lang="en-US" dirty="0" smtClean="0"/>
              <a:t> DRR)</a:t>
            </a:r>
          </a:p>
          <a:p>
            <a:endParaRPr lang="de-DE" dirty="0" smtClean="0"/>
          </a:p>
          <a:p>
            <a:r>
              <a:rPr lang="en-US" dirty="0" smtClean="0"/>
              <a:t>Vulnerability is the degree to which a system is susceptible to, and unable to cope with CC. Vulnerability is a function of the</a:t>
            </a:r>
          </a:p>
          <a:p>
            <a:r>
              <a:rPr lang="en-US" dirty="0" smtClean="0"/>
              <a:t>character, magnitude, and rate of climate change and variation to which a system is exposed, its sensitivity, and its adaptive capacity.</a:t>
            </a:r>
          </a:p>
          <a:p>
            <a:endParaRPr lang="de-DE" dirty="0" smtClean="0"/>
          </a:p>
          <a:p>
            <a:r>
              <a:rPr lang="en-GB" dirty="0" smtClean="0"/>
              <a:t>By resilience, we mean both the ability to resist changes (maintain similar states) and to bounce back or return to similar states after perturbations. </a:t>
            </a:r>
            <a:endParaRPr lang="en-US" dirty="0"/>
          </a:p>
        </p:txBody>
      </p:sp>
      <p:sp>
        <p:nvSpPr>
          <p:cNvPr id="4" name="Slide Number Placeholder 3"/>
          <p:cNvSpPr>
            <a:spLocks noGrp="1"/>
          </p:cNvSpPr>
          <p:nvPr>
            <p:ph type="sldNum" sz="quarter" idx="10"/>
          </p:nvPr>
        </p:nvSpPr>
        <p:spPr/>
        <p:txBody>
          <a:bodyPr/>
          <a:lstStyle/>
          <a:p>
            <a:pPr>
              <a:defRPr/>
            </a:pPr>
            <a:fld id="{7855F990-83FE-4C6A-8E1E-7249D44DE527}" type="slidenum">
              <a:rPr lang="en-US" smtClean="0">
                <a:solidFill>
                  <a:prstClr val="black"/>
                </a:solidFill>
              </a:rPr>
              <a:pPr>
                <a:defRPr/>
              </a:pPr>
              <a:t>3</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limited agreement on the basic definitions of risk and vulnerability both within and between the disaster risk reduction and climate change adaptation communities (Renaud and Perez 2010). Following Shepard et al. (2011) : ‘‘vulnerability’’ is the susceptibility of both biophysical and social systems to a ‘‘hazard,’’ which is an event or occurrence that has the potential to cause harm to people and/or property. ‘‘Risk’’ is the likelihood or probability of such harm.</a:t>
            </a:r>
          </a:p>
          <a:p>
            <a:endParaRPr lang="en-US" dirty="0"/>
          </a:p>
        </p:txBody>
      </p:sp>
      <p:sp>
        <p:nvSpPr>
          <p:cNvPr id="4" name="Slide Number Placeholder 3"/>
          <p:cNvSpPr>
            <a:spLocks noGrp="1"/>
          </p:cNvSpPr>
          <p:nvPr>
            <p:ph type="sldNum" sz="quarter" idx="10"/>
          </p:nvPr>
        </p:nvSpPr>
        <p:spPr/>
        <p:txBody>
          <a:bodyPr/>
          <a:lstStyle/>
          <a:p>
            <a:fld id="{06D203B3-DC67-45A9-A1F8-72992252FC7B}"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Merging science,</a:t>
            </a:r>
            <a:r>
              <a:rPr lang="en-US" baseline="0" dirty="0" smtClean="0"/>
              <a:t> participatory mapping and community surveys to design and implement effective nature based strategies (solutions that will </a:t>
            </a:r>
            <a:r>
              <a:rPr lang="en-US" baseline="0" smtClean="0"/>
              <a:t>“stick”)</a:t>
            </a:r>
            <a:endParaRPr lang="en-US" dirty="0"/>
          </a:p>
        </p:txBody>
      </p:sp>
      <p:sp>
        <p:nvSpPr>
          <p:cNvPr id="4" name="Slide Number Placeholder 3"/>
          <p:cNvSpPr>
            <a:spLocks noGrp="1"/>
          </p:cNvSpPr>
          <p:nvPr>
            <p:ph type="sldNum" sz="quarter" idx="10"/>
          </p:nvPr>
        </p:nvSpPr>
        <p:spPr/>
        <p:txBody>
          <a:bodyPr/>
          <a:lstStyle/>
          <a:p>
            <a:fld id="{DBE82EFE-8A70-4D00-AE47-6DC536DE7F0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xmlns="" val="332038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limited agreement on the basic definitions of risk and vulnerability both within and between the disaster risk reduction and climate change adaptation communities (Renaud and Perez 2010). Following Shepard et al. (2011) : ‘‘vulnerability’’ is the susceptibility of both biophysical and social systems to a ‘‘hazard,’’ which is an event or occurrence that has the potential to cause harm to people and/or property. ‘‘Risk’’ is the likelihood or probability of such harm.</a:t>
            </a:r>
          </a:p>
          <a:p>
            <a:endParaRPr lang="en-US" dirty="0"/>
          </a:p>
        </p:txBody>
      </p:sp>
      <p:sp>
        <p:nvSpPr>
          <p:cNvPr id="4" name="Slide Number Placeholder 3"/>
          <p:cNvSpPr>
            <a:spLocks noGrp="1"/>
          </p:cNvSpPr>
          <p:nvPr>
            <p:ph type="sldNum" sz="quarter" idx="10"/>
          </p:nvPr>
        </p:nvSpPr>
        <p:spPr/>
        <p:txBody>
          <a:bodyPr/>
          <a:lstStyle/>
          <a:p>
            <a:fld id="{06D203B3-DC67-45A9-A1F8-72992252FC7B}"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F34DA4-C084-4036-9D41-691A9000BEAC}"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limited agreement on the basic definitions of risk and vulnerability both within and between the disaster risk reduction and climate change adaptation communities (Renaud and Perez 2010). Following Shepard et al. (2011) : ‘‘vulnerability’’ is the susceptibility of both biophysical and social systems to a ‘‘hazard,’’ which is an event or occurrence that has the potential to cause harm to people and/or property. ‘‘Risk’’ is the likelihood or probability of such harm.</a:t>
            </a:r>
          </a:p>
          <a:p>
            <a:endParaRPr lang="en-US" dirty="0"/>
          </a:p>
        </p:txBody>
      </p:sp>
      <p:sp>
        <p:nvSpPr>
          <p:cNvPr id="4" name="Slide Number Placeholder 3"/>
          <p:cNvSpPr>
            <a:spLocks noGrp="1"/>
          </p:cNvSpPr>
          <p:nvPr>
            <p:ph type="sldNum" sz="quarter" idx="10"/>
          </p:nvPr>
        </p:nvSpPr>
        <p:spPr/>
        <p:txBody>
          <a:bodyPr/>
          <a:lstStyle/>
          <a:p>
            <a:fld id="{06D203B3-DC67-45A9-A1F8-72992252FC7B}" type="slidenum">
              <a:rPr lang="en-US" smtClean="0">
                <a:solidFill>
                  <a:prstClr val="black"/>
                </a:solidFill>
              </a:rPr>
              <a:pPr/>
              <a:t>22</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0272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87403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27617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031255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719335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42724633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8001276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7494367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5472257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399095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xmlns="" val="42806097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70380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000920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1148460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8995007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3648917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7839798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35382-3960-45BD-84F8-8AABAB8E2B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289E28-B005-4683-AB92-76D7EEFA0C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CF261-7040-46EA-8586-7900C097201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76F804-BE70-41B9-BCAF-60F00BAFD2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FF1C77-9B2B-49A7-85DC-482AB4811E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5CFD38-CECB-48BC-B093-CFF438CA40E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AA0BFDED-0A17-41A0-ABAA-3C5A29B0BBA8}" type="datetimeFigureOut">
              <a:rPr lang="en-US" smtClean="0">
                <a:solidFill>
                  <a:prstClr val="white"/>
                </a:solidFill>
              </a:rPr>
              <a:pPr/>
              <a:t>5/28/2013</a:t>
            </a:fld>
            <a:endParaRPr lang="en-US">
              <a:solidFill>
                <a:prstClr val="white"/>
              </a:solidFill>
            </a:endParaRPr>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solidFill>
                <a:prstClr val="white"/>
              </a:solidFill>
            </a:endParaRPr>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F4705B23-399F-4674-9ACC-147DB19ADBC3}" type="slidenum">
              <a:rPr lang="en-US" smtClean="0"/>
              <a:pPr/>
              <a:t>‹#›</a:t>
            </a:fld>
            <a:endParaRPr lang="en-US"/>
          </a:p>
        </p:txBody>
      </p:sp>
    </p:spTree>
    <p:extLst>
      <p:ext uri="{BB962C8B-B14F-4D97-AF65-F5344CB8AC3E}">
        <p14:creationId xmlns:p14="http://schemas.microsoft.com/office/powerpoint/2010/main" xmlns="" val="31334594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988720-4B09-447A-A3F4-2AA25F1224B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E0D67D-F966-485C-9E46-6B7959286A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A97928-C18F-477A-A5B2-8A415E1A760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3C7C09-E4A5-4F56-BEFA-478C3EB756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22A27-900D-484B-B4D4-21047F0A97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966795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85405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330849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2837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36697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AA0BFDED-0A17-41A0-ABAA-3C5A29B0BBA8}" type="datetimeFigureOut">
              <a:rPr lang="en-US" smtClean="0">
                <a:solidFill>
                  <a:prstClr val="white"/>
                </a:solidFill>
              </a:rPr>
              <a:pPr/>
              <a:t>5/28/2013</a:t>
            </a:fld>
            <a:endParaRPr lang="en-US">
              <a:solidFill>
                <a:prstClr val="white"/>
              </a:solidFill>
            </a:endParaRPr>
          </a:p>
        </p:txBody>
      </p:sp>
      <p:sp>
        <p:nvSpPr>
          <p:cNvPr id="5" name="Footer Placeholder 4"/>
          <p:cNvSpPr>
            <a:spLocks noGrp="1"/>
          </p:cNvSpPr>
          <p:nvPr>
            <p:ph type="ftr" sz="quarter" idx="11"/>
          </p:nvPr>
        </p:nvSpPr>
        <p:spPr>
          <a:xfrm>
            <a:off x="457200" y="6480969"/>
            <a:ext cx="4260056"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4735940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894044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797588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281766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696067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993981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019686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3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12651142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37873453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22681829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4155083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Date Placeholder 3"/>
          <p:cNvSpPr>
            <a:spLocks noGrp="1"/>
          </p:cNvSpPr>
          <p:nvPr>
            <p:ph type="dt" sz="half" idx="10"/>
          </p:nvPr>
        </p:nvSpPr>
        <p:spPr>
          <a:xfrm>
            <a:off x="6955632" y="6477000"/>
            <a:ext cx="2133600" cy="304800"/>
          </a:xfrm>
        </p:spPr>
        <p:txBody>
          <a:bodyPr/>
          <a:lstStyle/>
          <a:p>
            <a:fld id="{AA0BFDED-0A17-41A0-ABAA-3C5A29B0BBA8}" type="datetimeFigureOut">
              <a:rPr lang="en-US" smtClean="0">
                <a:solidFill>
                  <a:prstClr val="white"/>
                </a:solidFill>
              </a:rPr>
              <a:pPr/>
              <a:t>5/28/2013</a:t>
            </a:fld>
            <a:endParaRPr lang="en-US">
              <a:solidFill>
                <a:prstClr val="white"/>
              </a:solidFill>
            </a:endParaRPr>
          </a:p>
        </p:txBody>
      </p:sp>
      <p:sp>
        <p:nvSpPr>
          <p:cNvPr id="5" name="Footer Placeholder 4"/>
          <p:cNvSpPr>
            <a:spLocks noGrp="1"/>
          </p:cNvSpPr>
          <p:nvPr>
            <p:ph type="ftr" sz="quarter" idx="11"/>
          </p:nvPr>
        </p:nvSpPr>
        <p:spPr>
          <a:xfrm>
            <a:off x="2619376" y="6480969"/>
            <a:ext cx="4260056"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451056" y="809624"/>
            <a:ext cx="502920" cy="300831"/>
          </a:xfrm>
        </p:spPr>
        <p:txBody>
          <a:bodyPr/>
          <a:lstStyle/>
          <a:p>
            <a:fld id="{F4705B23-399F-4674-9ACC-147DB19ADBC3}" type="slidenum">
              <a:rPr lang="en-US" smtClean="0">
                <a:solidFill>
                  <a:prstClr val="white"/>
                </a:solidFill>
              </a:rPr>
              <a:pPr/>
              <a:t>‹#›</a:t>
            </a:fld>
            <a:endParaRPr lang="en-US">
              <a:solidFill>
                <a:prstClr val="white"/>
              </a:solidFill>
            </a:endParaRPr>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 val="22735651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2796890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4479869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54979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7704814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38891664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4211290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609600"/>
            <a:ext cx="2057400" cy="5516563"/>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609600"/>
            <a:ext cx="6019800" cy="55165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pie de página"/>
          <p:cNvSpPr>
            <a:spLocks noGrp="1"/>
          </p:cNvSpPr>
          <p:nvPr>
            <p:ph type="ftr" sz="quarter" idx="10"/>
          </p:nvPr>
        </p:nvSpPr>
        <p:spPr>
          <a:xfrm>
            <a:off x="5943600" y="6477000"/>
            <a:ext cx="2895600" cy="247650"/>
          </a:xfrm>
          <a:prstGeom prst="rect">
            <a:avLst/>
          </a:prstGeom>
        </p:spPr>
        <p:txBody>
          <a:bodyPr/>
          <a:lstStyle>
            <a:lvl1pPr>
              <a:defRPr sz="2000">
                <a:solidFill>
                  <a:srgbClr val="000000"/>
                </a:solidFill>
                <a:latin typeface="Arial" charset="0"/>
              </a:defRPr>
            </a:lvl1pPr>
          </a:lstStyle>
          <a:p>
            <a:pPr fontAlgn="base">
              <a:spcBef>
                <a:spcPct val="0"/>
              </a:spcBef>
              <a:spcAft>
                <a:spcPct val="0"/>
              </a:spcAft>
              <a:defRPr/>
            </a:pPr>
            <a:r>
              <a:rPr lang="es-ES"/>
              <a:t>Cantabria Sea of Innovation</a:t>
            </a:r>
          </a:p>
        </p:txBody>
      </p:sp>
    </p:spTree>
    <p:extLst>
      <p:ext uri="{BB962C8B-B14F-4D97-AF65-F5344CB8AC3E}">
        <p14:creationId xmlns:p14="http://schemas.microsoft.com/office/powerpoint/2010/main" xmlns="" val="10680316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105400" y="609600"/>
            <a:ext cx="3581400" cy="914400"/>
          </a:xfr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xmlns="" val="1072950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AA0BFDED-0A17-41A0-ABAA-3C5A29B0BBA8}" type="datetimeFigureOut">
              <a:rPr lang="en-US" smtClean="0">
                <a:solidFill>
                  <a:prstClr val="white"/>
                </a:solidFill>
              </a:rPr>
              <a:pPr/>
              <a:t>5/28/2013</a:t>
            </a:fld>
            <a:endParaRPr lang="en-US">
              <a:solidFill>
                <a:prstClr val="white"/>
              </a:solidFill>
            </a:endParaRPr>
          </a:p>
        </p:txBody>
      </p:sp>
      <p:sp>
        <p:nvSpPr>
          <p:cNvPr id="6" name="Footer Placeholder 5"/>
          <p:cNvSpPr>
            <a:spLocks noGrp="1"/>
          </p:cNvSpPr>
          <p:nvPr>
            <p:ph type="ftr" sz="quarter" idx="11"/>
          </p:nvPr>
        </p:nvSpPr>
        <p:spPr>
          <a:xfrm>
            <a:off x="457200" y="6480969"/>
            <a:ext cx="4260056" cy="301752"/>
          </a:xfr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7589520" y="6480969"/>
            <a:ext cx="502920" cy="301752"/>
          </a:xfrm>
        </p:spPr>
        <p:txBody>
          <a:body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778842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AA0BFDED-0A17-41A0-ABAA-3C5A29B0BBA8}" type="datetimeFigureOut">
              <a:rPr lang="en-US" smtClean="0">
                <a:solidFill>
                  <a:prstClr val="white"/>
                </a:solidFill>
              </a:rPr>
              <a:pPr/>
              <a:t>5/28/2013</a:t>
            </a:fld>
            <a:endParaRPr lang="en-US">
              <a:solidFill>
                <a:prstClr val="white"/>
              </a:solidFill>
            </a:endParaRPr>
          </a:p>
        </p:txBody>
      </p:sp>
      <p:sp>
        <p:nvSpPr>
          <p:cNvPr id="8" name="Footer Placeholder 7"/>
          <p:cNvSpPr>
            <a:spLocks noGrp="1"/>
          </p:cNvSpPr>
          <p:nvPr>
            <p:ph type="ftr" sz="quarter" idx="11"/>
          </p:nvPr>
        </p:nvSpPr>
        <p:spPr>
          <a:xfrm>
            <a:off x="457200" y="6480969"/>
            <a:ext cx="4261104" cy="301752"/>
          </a:xfrm>
        </p:spPr>
        <p:txBody>
          <a:bodyPr/>
          <a:lstStyle/>
          <a:p>
            <a:endParaRPr lang="en-US">
              <a:solidFill>
                <a:prstClr val="white"/>
              </a:solidFill>
            </a:endParaRPr>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620215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A0BFDED-0A17-41A0-ABAA-3C5A29B0BBA8}" type="datetimeFigureOut">
              <a:rPr lang="en-US" smtClean="0">
                <a:solidFill>
                  <a:prstClr val="white"/>
                </a:solidFill>
              </a:rPr>
              <a:pPr/>
              <a:t>5/28/2013</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748119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AA0BFDED-0A17-41A0-ABAA-3C5A29B0BBA8}" type="datetimeFigureOut">
              <a:rPr lang="en-US" smtClean="0">
                <a:solidFill>
                  <a:prstClr val="white"/>
                </a:solidFill>
              </a:rPr>
              <a:pPr/>
              <a:t>5/28/2013</a:t>
            </a:fld>
            <a:endParaRPr lang="en-US">
              <a:solidFill>
                <a:prstClr val="white"/>
              </a:solidFill>
            </a:endParaRPr>
          </a:p>
        </p:txBody>
      </p:sp>
      <p:sp>
        <p:nvSpPr>
          <p:cNvPr id="3" name="Footer Placeholder 2"/>
          <p:cNvSpPr>
            <a:spLocks noGrp="1"/>
          </p:cNvSpPr>
          <p:nvPr>
            <p:ph type="ftr" sz="quarter" idx="11"/>
          </p:nvPr>
        </p:nvSpPr>
        <p:spPr>
          <a:xfrm>
            <a:off x="457200" y="6481890"/>
            <a:ext cx="4260056" cy="300831"/>
          </a:xfrm>
        </p:spPr>
        <p:txBody>
          <a:bodyPr/>
          <a:lstStyle/>
          <a:p>
            <a:endParaRPr lang="en-US">
              <a:solidFill>
                <a:prstClr val="white"/>
              </a:solidFill>
            </a:endParaRPr>
          </a:p>
        </p:txBody>
      </p:sp>
      <p:sp>
        <p:nvSpPr>
          <p:cNvPr id="4" name="Slide Number Placeholder 3"/>
          <p:cNvSpPr>
            <a:spLocks noGrp="1"/>
          </p:cNvSpPr>
          <p:nvPr>
            <p:ph type="sldNum" sz="quarter" idx="12"/>
          </p:nvPr>
        </p:nvSpPr>
        <p:spPr>
          <a:xfrm>
            <a:off x="7589520" y="6480969"/>
            <a:ext cx="502920" cy="301752"/>
          </a:xfrm>
        </p:spPr>
        <p:txBody>
          <a:body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969792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AA0BFDED-0A17-41A0-ABAA-3C5A29B0BBA8}" type="datetimeFigureOut">
              <a:rPr lang="en-US" smtClean="0">
                <a:solidFill>
                  <a:prstClr val="white"/>
                </a:solidFill>
              </a:rPr>
              <a:pPr/>
              <a:t>5/28/2013</a:t>
            </a:fld>
            <a:endParaRPr lang="en-US">
              <a:solidFill>
                <a:prstClr val="white"/>
              </a:solidFill>
            </a:endParaRPr>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11506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4906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AA0BFDED-0A17-41A0-ABAA-3C5A29B0BBA8}" type="datetimeFigureOut">
              <a:rPr lang="en-US" smtClean="0">
                <a:solidFill>
                  <a:prstClr val="white"/>
                </a:solidFill>
              </a:rPr>
              <a:pPr/>
              <a:t>5/28/2013</a:t>
            </a:fld>
            <a:endParaRPr lang="en-US">
              <a:solidFill>
                <a:prstClr val="white"/>
              </a:solidFill>
            </a:endParaRPr>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449034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0BFDED-0A17-41A0-ABAA-3C5A29B0BBA8}" type="datetimeFigureOut">
              <a:rPr lang="en-US" smtClean="0">
                <a:solidFill>
                  <a:prstClr val="white"/>
                </a:solidFill>
              </a:rPr>
              <a:pPr/>
              <a:t>5/28/2013</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68308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0BFDED-0A17-41A0-ABAA-3C5A29B0BBA8}" type="datetimeFigureOut">
              <a:rPr lang="en-US" smtClean="0">
                <a:solidFill>
                  <a:prstClr val="white"/>
                </a:solidFill>
              </a:rPr>
              <a:pPr/>
              <a:t>5/28/2013</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75667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6370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85280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wedg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89" name="Rectangle 17"/>
          <p:cNvSpPr>
            <a:spLocks noChangeArrowheads="1"/>
          </p:cNvSpPr>
          <p:nvPr userDrawn="1"/>
        </p:nvSpPr>
        <p:spPr bwMode="auto">
          <a:xfrm>
            <a:off x="0" y="0"/>
            <a:ext cx="3810000" cy="6858000"/>
          </a:xfrm>
          <a:prstGeom prst="rect">
            <a:avLst/>
          </a:prstGeom>
          <a:gradFill rotWithShape="1">
            <a:gsLst>
              <a:gs pos="0">
                <a:srgbClr val="0082A9"/>
              </a:gs>
              <a:gs pos="100000">
                <a:srgbClr val="0082A9">
                  <a:gamma/>
                  <a:tint val="73725"/>
                  <a:invGamma/>
                </a:srgbClr>
              </a:gs>
            </a:gsLst>
            <a:lin ang="2700000" scaled="1"/>
          </a:gra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075" name="Rectangle 3"/>
          <p:cNvSpPr>
            <a:spLocks noGrp="1" noChangeArrowheads="1"/>
          </p:cNvSpPr>
          <p:nvPr>
            <p:ph type="ctrTitle"/>
          </p:nvPr>
        </p:nvSpPr>
        <p:spPr>
          <a:xfrm>
            <a:off x="4191000" y="3886200"/>
            <a:ext cx="4572000" cy="838200"/>
          </a:xfrm>
        </p:spPr>
        <p:txBody>
          <a:bodyPr/>
          <a:lstStyle>
            <a:lvl1pPr>
              <a:defRPr/>
            </a:lvl1pPr>
          </a:lstStyle>
          <a:p>
            <a:r>
              <a:rPr lang="en-US" smtClean="0"/>
              <a:t>Click to edit Master title style</a:t>
            </a:r>
            <a:endParaRPr lang="en-GB"/>
          </a:p>
        </p:txBody>
      </p:sp>
      <p:sp>
        <p:nvSpPr>
          <p:cNvPr id="3076" name="Rectangle 4"/>
          <p:cNvSpPr>
            <a:spLocks noGrp="1" noChangeArrowheads="1"/>
          </p:cNvSpPr>
          <p:nvPr>
            <p:ph type="subTitle" idx="1"/>
          </p:nvPr>
        </p:nvSpPr>
        <p:spPr>
          <a:xfrm>
            <a:off x="4191000" y="4724400"/>
            <a:ext cx="4572000" cy="609600"/>
          </a:xfrm>
        </p:spPr>
        <p:txBody>
          <a:bodyPr/>
          <a:lstStyle>
            <a:lvl1pPr marL="0" indent="0">
              <a:defRPr/>
            </a:lvl1pPr>
          </a:lstStyle>
          <a:p>
            <a:r>
              <a:rPr lang="en-US" smtClean="0"/>
              <a:t>Click to edit Master subtitle style</a:t>
            </a:r>
            <a:endParaRPr lang="en-GB"/>
          </a:p>
        </p:txBody>
      </p:sp>
      <p:pic>
        <p:nvPicPr>
          <p:cNvPr id="3082" name="Picture 10" descr="TNCLogoPrimary_Rev_WhtCMYK"/>
          <p:cNvPicPr>
            <a:picLocks noChangeAspect="1" noChangeArrowheads="1"/>
          </p:cNvPicPr>
          <p:nvPr userDrawn="1"/>
        </p:nvPicPr>
        <p:blipFill>
          <a:blip r:embed="rId2" cstate="email"/>
          <a:srcRect/>
          <a:stretch>
            <a:fillRect/>
          </a:stretch>
        </p:blipFill>
        <p:spPr bwMode="auto">
          <a:xfrm>
            <a:off x="838200" y="4044950"/>
            <a:ext cx="2514600" cy="966788"/>
          </a:xfrm>
          <a:prstGeom prst="rect">
            <a:avLst/>
          </a:prstGeom>
          <a:noFill/>
        </p:spPr>
      </p:pic>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33600" y="1828800"/>
            <a:ext cx="3276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828800"/>
            <a:ext cx="3276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5169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1219200"/>
            <a:ext cx="16764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33600" y="1219200"/>
            <a:ext cx="48768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C8B855CB-1D6B-458B-A5D8-CCE17D3E06EF}" type="slidenum">
              <a:rPr lang="en-US"/>
              <a:pPr>
                <a:defRPr/>
              </a:pPr>
              <a:t>‹#›</a:t>
            </a:fld>
            <a:endParaRPr lang="en-US"/>
          </a:p>
        </p:txBody>
      </p:sp>
    </p:spTree>
    <p:extLst>
      <p:ext uri="{BB962C8B-B14F-4D97-AF65-F5344CB8AC3E}">
        <p14:creationId xmlns:p14="http://schemas.microsoft.com/office/powerpoint/2010/main" xmlns="" val="134839912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00E7A25D-C29D-4A19-9076-43AF918E570E}" type="slidenum">
              <a:rPr lang="en-US"/>
              <a:pPr>
                <a:defRPr/>
              </a:pPr>
              <a:t>‹#›</a:t>
            </a:fld>
            <a:endParaRPr lang="en-US"/>
          </a:p>
        </p:txBody>
      </p:sp>
    </p:spTree>
    <p:extLst>
      <p:ext uri="{BB962C8B-B14F-4D97-AF65-F5344CB8AC3E}">
        <p14:creationId xmlns:p14="http://schemas.microsoft.com/office/powerpoint/2010/main" xmlns="" val="139326845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283C3A01-C4F1-4B57-B30B-7631C2EAA9B2}" type="slidenum">
              <a:rPr lang="en-US"/>
              <a:pPr>
                <a:defRPr/>
              </a:pPr>
              <a:t>‹#›</a:t>
            </a:fld>
            <a:endParaRPr lang="en-US"/>
          </a:p>
        </p:txBody>
      </p:sp>
    </p:spTree>
    <p:extLst>
      <p:ext uri="{BB962C8B-B14F-4D97-AF65-F5344CB8AC3E}">
        <p14:creationId xmlns:p14="http://schemas.microsoft.com/office/powerpoint/2010/main" xmlns="" val="420785301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56A1A354-7486-428E-89E0-2CFC0992C73F}" type="slidenum">
              <a:rPr lang="en-US"/>
              <a:pPr>
                <a:defRPr/>
              </a:pPr>
              <a:t>‹#›</a:t>
            </a:fld>
            <a:endParaRPr lang="en-US"/>
          </a:p>
        </p:txBody>
      </p:sp>
    </p:spTree>
    <p:extLst>
      <p:ext uri="{BB962C8B-B14F-4D97-AF65-F5344CB8AC3E}">
        <p14:creationId xmlns:p14="http://schemas.microsoft.com/office/powerpoint/2010/main" xmlns="" val="404557564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16282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28B2BDD5-E04D-4B93-A7AC-6CD37E5004C4}" type="slidenum">
              <a:rPr lang="en-US"/>
              <a:pPr>
                <a:defRPr/>
              </a:pPr>
              <a:t>‹#›</a:t>
            </a:fld>
            <a:endParaRPr lang="en-US"/>
          </a:p>
        </p:txBody>
      </p:sp>
    </p:spTree>
    <p:extLst>
      <p:ext uri="{BB962C8B-B14F-4D97-AF65-F5344CB8AC3E}">
        <p14:creationId xmlns:p14="http://schemas.microsoft.com/office/powerpoint/2010/main" xmlns="" val="203230681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90D4E65D-2368-4E03-BE73-56A94C861469}" type="slidenum">
              <a:rPr lang="en-US"/>
              <a:pPr>
                <a:defRPr/>
              </a:pPr>
              <a:t>‹#›</a:t>
            </a:fld>
            <a:endParaRPr lang="en-US"/>
          </a:p>
        </p:txBody>
      </p:sp>
    </p:spTree>
    <p:extLst>
      <p:ext uri="{BB962C8B-B14F-4D97-AF65-F5344CB8AC3E}">
        <p14:creationId xmlns:p14="http://schemas.microsoft.com/office/powerpoint/2010/main" xmlns="" val="241975274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B6D37D0E-30AF-42EC-A357-9CE9A5758522}" type="slidenum">
              <a:rPr lang="en-US"/>
              <a:pPr>
                <a:defRPr/>
              </a:pPr>
              <a:t>‹#›</a:t>
            </a:fld>
            <a:endParaRPr lang="en-US"/>
          </a:p>
        </p:txBody>
      </p:sp>
    </p:spTree>
    <p:extLst>
      <p:ext uri="{BB962C8B-B14F-4D97-AF65-F5344CB8AC3E}">
        <p14:creationId xmlns:p14="http://schemas.microsoft.com/office/powerpoint/2010/main" xmlns="" val="52730996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87371400-98F9-4DEE-909E-4E14FB4CFFE3}" type="slidenum">
              <a:rPr lang="en-US"/>
              <a:pPr>
                <a:defRPr/>
              </a:pPr>
              <a:t>‹#›</a:t>
            </a:fld>
            <a:endParaRPr lang="en-US"/>
          </a:p>
        </p:txBody>
      </p:sp>
    </p:spTree>
    <p:extLst>
      <p:ext uri="{BB962C8B-B14F-4D97-AF65-F5344CB8AC3E}">
        <p14:creationId xmlns:p14="http://schemas.microsoft.com/office/powerpoint/2010/main" xmlns="" val="241510225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1B2CAAA2-6624-4C64-94B4-3FD50D40BC2A}" type="slidenum">
              <a:rPr lang="en-US"/>
              <a:pPr>
                <a:defRPr/>
              </a:pPr>
              <a:t>‹#›</a:t>
            </a:fld>
            <a:endParaRPr lang="en-US"/>
          </a:p>
        </p:txBody>
      </p:sp>
    </p:spTree>
    <p:extLst>
      <p:ext uri="{BB962C8B-B14F-4D97-AF65-F5344CB8AC3E}">
        <p14:creationId xmlns:p14="http://schemas.microsoft.com/office/powerpoint/2010/main" xmlns="" val="418831659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4DC4D74-29C7-45B1-9504-52B248605B2C}" type="slidenum">
              <a:rPr lang="en-US"/>
              <a:pPr>
                <a:defRPr/>
              </a:pPr>
              <a:t>‹#›</a:t>
            </a:fld>
            <a:endParaRPr lang="en-US"/>
          </a:p>
        </p:txBody>
      </p:sp>
    </p:spTree>
    <p:extLst>
      <p:ext uri="{BB962C8B-B14F-4D97-AF65-F5344CB8AC3E}">
        <p14:creationId xmlns:p14="http://schemas.microsoft.com/office/powerpoint/2010/main" xmlns="" val="229400996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3030BEB9-65FC-4956-82E7-274C113406DB}" type="slidenum">
              <a:rPr lang="en-US"/>
              <a:pPr>
                <a:defRPr/>
              </a:pPr>
              <a:t>‹#›</a:t>
            </a:fld>
            <a:endParaRPr lang="en-US"/>
          </a:p>
        </p:txBody>
      </p:sp>
    </p:spTree>
    <p:extLst>
      <p:ext uri="{BB962C8B-B14F-4D97-AF65-F5344CB8AC3E}">
        <p14:creationId xmlns:p14="http://schemas.microsoft.com/office/powerpoint/2010/main" xmlns="" val="285788497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20049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28040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27149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5983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74314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01536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65221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415530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136637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08271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1088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40826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047444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6" descr="header_powerpoint2.png"/>
          <p:cNvPicPr>
            <a:picLocks noChangeAspect="1"/>
          </p:cNvPicPr>
          <p:nvPr userDrawn="1"/>
        </p:nvPicPr>
        <p:blipFill>
          <a:blip r:embed="rId2" cstate="screen"/>
          <a:srcRect/>
          <a:stretch>
            <a:fillRect/>
          </a:stretch>
        </p:blipFill>
        <p:spPr bwMode="auto">
          <a:xfrm>
            <a:off x="0" y="0"/>
            <a:ext cx="9144000" cy="1439863"/>
          </a:xfrm>
          <a:prstGeom prst="rect">
            <a:avLst/>
          </a:prstGeom>
          <a:noFill/>
          <a:ln w="9525">
            <a:noFill/>
            <a:miter lim="800000"/>
            <a:headEnd/>
            <a:tailEnd/>
          </a:ln>
        </p:spPr>
      </p:pic>
      <p:pic>
        <p:nvPicPr>
          <p:cNvPr id="6" name="Picture 7" descr="balken_ununiversity.png"/>
          <p:cNvPicPr>
            <a:picLocks noChangeAspect="1"/>
          </p:cNvPicPr>
          <p:nvPr userDrawn="1"/>
        </p:nvPicPr>
        <p:blipFill>
          <a:blip r:embed="rId3" cstate="screen"/>
          <a:srcRect/>
          <a:stretch>
            <a:fillRect/>
          </a:stretch>
        </p:blipFill>
        <p:spPr bwMode="auto">
          <a:xfrm>
            <a:off x="0" y="1428750"/>
            <a:ext cx="1147763" cy="5429250"/>
          </a:xfrm>
          <a:prstGeom prst="rect">
            <a:avLst/>
          </a:prstGeom>
          <a:noFill/>
          <a:ln w="9525">
            <a:noFill/>
            <a:miter lim="800000"/>
            <a:headEnd/>
            <a:tailEnd/>
          </a:ln>
        </p:spPr>
      </p:pic>
      <p:sp>
        <p:nvSpPr>
          <p:cNvPr id="18" name="Title 1"/>
          <p:cNvSpPr>
            <a:spLocks noGrp="1"/>
          </p:cNvSpPr>
          <p:nvPr>
            <p:ph type="ctrTitle"/>
          </p:nvPr>
        </p:nvSpPr>
        <p:spPr>
          <a:xfrm>
            <a:off x="1366814" y="1724012"/>
            <a:ext cx="7772400" cy="1470025"/>
          </a:xfrm>
          <a:ln>
            <a:noFill/>
          </a:ln>
        </p:spPr>
        <p:txBody>
          <a:bodyPr/>
          <a:lstStyle>
            <a:lvl1pPr>
              <a:defRPr lang="de-DE" sz="2400" b="1" kern="1200" dirty="0">
                <a:solidFill>
                  <a:schemeClr val="tx1">
                    <a:lumMod val="85000"/>
                    <a:lumOff val="15000"/>
                  </a:schemeClr>
                </a:solidFill>
                <a:latin typeface="Arial" pitchFamily="34" charset="0"/>
                <a:ea typeface="+mj-ea"/>
                <a:cs typeface="Arial" pitchFamily="34" charset="0"/>
              </a:defRPr>
            </a:lvl1pPr>
          </a:lstStyle>
          <a:p>
            <a:r>
              <a:rPr lang="en-US" dirty="0" smtClean="0"/>
              <a:t>Click to edit Master title style</a:t>
            </a:r>
            <a:endParaRPr lang="de-DE" dirty="0"/>
          </a:p>
        </p:txBody>
      </p:sp>
      <p:sp>
        <p:nvSpPr>
          <p:cNvPr id="19" name="Subtitle 2"/>
          <p:cNvSpPr>
            <a:spLocks noGrp="1"/>
          </p:cNvSpPr>
          <p:nvPr>
            <p:ph type="subTitle" idx="1"/>
          </p:nvPr>
        </p:nvSpPr>
        <p:spPr>
          <a:xfrm>
            <a:off x="2509822" y="4010028"/>
            <a:ext cx="6400800" cy="1752600"/>
          </a:xfrm>
        </p:spPr>
        <p:txBody>
          <a:bodyPr>
            <a:normAutofit/>
          </a:bodyPr>
          <a:lstStyle>
            <a:lvl1pPr marL="0" indent="0" algn="ctr">
              <a:buNone/>
              <a:defRPr sz="1800">
                <a:solidFill>
                  <a:schemeClr val="tx1">
                    <a:lumMod val="85000"/>
                    <a:lumOff val="1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0" name="Text Placeholder 29"/>
          <p:cNvSpPr>
            <a:spLocks noGrp="1"/>
          </p:cNvSpPr>
          <p:nvPr>
            <p:ph type="body" sz="quarter" idx="12"/>
          </p:nvPr>
        </p:nvSpPr>
        <p:spPr>
          <a:xfrm>
            <a:off x="1285852" y="642918"/>
            <a:ext cx="3071813" cy="428625"/>
          </a:xfrm>
        </p:spPr>
        <p:txBody>
          <a:bodyPr/>
          <a:lstStyle>
            <a:lvl1pPr>
              <a:buNone/>
              <a:defRPr sz="1400" baseline="0">
                <a:solidFill>
                  <a:schemeClr val="bg1"/>
                </a:solidFill>
                <a:latin typeface="Arial" pitchFamily="34" charset="0"/>
                <a:cs typeface="Arial" pitchFamily="34" charset="0"/>
              </a:defRPr>
            </a:lvl1pPr>
          </a:lstStyle>
          <a:p>
            <a:pPr lvl="0"/>
            <a:r>
              <a:rPr lang="en-US" smtClean="0"/>
              <a:t>Click to edit Master text styles</a:t>
            </a:r>
          </a:p>
        </p:txBody>
      </p:sp>
      <p:sp>
        <p:nvSpPr>
          <p:cNvPr id="7" name="Slide Number Placeholder 5"/>
          <p:cNvSpPr>
            <a:spLocks noGrp="1"/>
          </p:cNvSpPr>
          <p:nvPr>
            <p:ph type="sldNum" sz="quarter" idx="13"/>
          </p:nvPr>
        </p:nvSpPr>
        <p:spPr/>
        <p:txBody>
          <a:bodyPr/>
          <a:lstStyle>
            <a:lvl1pPr>
              <a:defRPr/>
            </a:lvl1pPr>
          </a:lstStyle>
          <a:p>
            <a:pPr>
              <a:defRPr/>
            </a:pPr>
            <a:fld id="{B1AE487C-6E8C-4C73-A239-BCA4209F1344}" type="slidenum">
              <a:rPr lang="de-DE">
                <a:solidFill>
                  <a:prstClr val="black">
                    <a:tint val="75000"/>
                  </a:prstClr>
                </a:solidFill>
              </a:rPr>
              <a:pPr>
                <a:defRPr/>
              </a:pPr>
              <a:t>‹#›</a:t>
            </a:fld>
            <a:endParaRPr lang="de-DE" dirty="0">
              <a:solidFill>
                <a:prstClr val="black">
                  <a:tint val="75000"/>
                </a:prstClr>
              </a:solidFill>
            </a:endParaRPr>
          </a:p>
        </p:txBody>
      </p:sp>
      <p:sp>
        <p:nvSpPr>
          <p:cNvPr id="8" name="Footer Placeholder 4"/>
          <p:cNvSpPr>
            <a:spLocks noGrp="1"/>
          </p:cNvSpPr>
          <p:nvPr>
            <p:ph type="ftr" sz="quarter" idx="14"/>
          </p:nvPr>
        </p:nvSpPr>
        <p:spPr/>
        <p:txBody>
          <a:bodyPr/>
          <a:lstStyle>
            <a:lvl1pPr>
              <a:defRPr>
                <a:solidFill>
                  <a:schemeClr val="tx1">
                    <a:lumMod val="95000"/>
                    <a:lumOff val="5000"/>
                  </a:schemeClr>
                </a:solidFill>
                <a:latin typeface="Arial" pitchFamily="34" charset="0"/>
                <a:cs typeface="Arial" pitchFamily="34" charset="0"/>
              </a:defRPr>
            </a:lvl1pPr>
          </a:lstStyle>
          <a:p>
            <a:pPr>
              <a:defRPr/>
            </a:pPr>
            <a:endParaRPr lang="de-DE">
              <a:solidFill>
                <a:prstClr val="black">
                  <a:lumMod val="95000"/>
                  <a:lumOff val="5000"/>
                </a:prstClr>
              </a:solidFill>
            </a:endParaRPr>
          </a:p>
        </p:txBody>
      </p:sp>
      <p:sp>
        <p:nvSpPr>
          <p:cNvPr id="9" name="Date Placeholder 3"/>
          <p:cNvSpPr>
            <a:spLocks noGrp="1"/>
          </p:cNvSpPr>
          <p:nvPr>
            <p:ph type="dt" sz="half" idx="15"/>
          </p:nvPr>
        </p:nvSpPr>
        <p:spPr>
          <a:xfrm>
            <a:off x="1285875" y="6357938"/>
            <a:ext cx="2133600" cy="365125"/>
          </a:xfrm>
        </p:spPr>
        <p:txBody>
          <a:bodyPr/>
          <a:lstStyle>
            <a:lvl1pPr algn="l" fontAlgn="auto">
              <a:spcBef>
                <a:spcPts val="0"/>
              </a:spcBef>
              <a:spcAft>
                <a:spcPts val="0"/>
              </a:spcAft>
              <a:defRPr sz="1200">
                <a:solidFill>
                  <a:schemeClr val="tx1">
                    <a:tint val="75000"/>
                  </a:schemeClr>
                </a:solidFill>
                <a:latin typeface="+mn-lt"/>
              </a:defRPr>
            </a:lvl1pPr>
          </a:lstStyle>
          <a:p>
            <a:pPr>
              <a:defRPr/>
            </a:pPr>
            <a:fld id="{FA5297FE-5D10-4A1E-B06D-03A9FDD15322}" type="datetimeFigureOut">
              <a:rPr lang="de-DE">
                <a:solidFill>
                  <a:prstClr val="black">
                    <a:tint val="75000"/>
                  </a:prstClr>
                </a:solidFill>
              </a:rPr>
              <a:pPr>
                <a:defRPr/>
              </a:pPr>
              <a:t>28.05.2013</a:t>
            </a:fld>
            <a:endParaRPr lang="de-DE" dirty="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036422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6" descr="header_powerpoint2.png"/>
          <p:cNvPicPr>
            <a:picLocks noChangeAspect="1"/>
          </p:cNvPicPr>
          <p:nvPr userDrawn="1"/>
        </p:nvPicPr>
        <p:blipFill>
          <a:blip r:embed="rId2" cstate="screen"/>
          <a:srcRect/>
          <a:stretch>
            <a:fillRect/>
          </a:stretch>
        </p:blipFill>
        <p:spPr bwMode="auto">
          <a:xfrm>
            <a:off x="0" y="0"/>
            <a:ext cx="9144000" cy="1439863"/>
          </a:xfrm>
          <a:prstGeom prst="rect">
            <a:avLst/>
          </a:prstGeom>
          <a:noFill/>
          <a:ln w="9525">
            <a:noFill/>
            <a:miter lim="800000"/>
            <a:headEnd/>
            <a:tailEnd/>
          </a:ln>
        </p:spPr>
      </p:pic>
      <p:sp>
        <p:nvSpPr>
          <p:cNvPr id="11" name="Title 1"/>
          <p:cNvSpPr>
            <a:spLocks noGrp="1"/>
          </p:cNvSpPr>
          <p:nvPr>
            <p:ph type="ctrTitle"/>
          </p:nvPr>
        </p:nvSpPr>
        <p:spPr>
          <a:xfrm>
            <a:off x="1366814" y="1724012"/>
            <a:ext cx="7772400" cy="1470025"/>
          </a:xfrm>
          <a:ln>
            <a:noFill/>
          </a:ln>
        </p:spPr>
        <p:txBody>
          <a:bodyPr/>
          <a:lstStyle>
            <a:lvl1pPr>
              <a:defRPr lang="de-DE" sz="2400" b="1" kern="1200" dirty="0">
                <a:solidFill>
                  <a:schemeClr val="tx1"/>
                </a:solidFill>
                <a:latin typeface="Arial" pitchFamily="34" charset="0"/>
                <a:ea typeface="+mj-ea"/>
                <a:cs typeface="Arial" pitchFamily="34" charset="0"/>
              </a:defRPr>
            </a:lvl1pPr>
          </a:lstStyle>
          <a:p>
            <a:r>
              <a:rPr lang="en-US" dirty="0" smtClean="0"/>
              <a:t>Click to edit Master title style</a:t>
            </a:r>
            <a:endParaRPr lang="de-DE" dirty="0"/>
          </a:p>
        </p:txBody>
      </p:sp>
      <p:sp>
        <p:nvSpPr>
          <p:cNvPr id="12" name="Subtitle 2"/>
          <p:cNvSpPr>
            <a:spLocks noGrp="1"/>
          </p:cNvSpPr>
          <p:nvPr>
            <p:ph type="subTitle" idx="1"/>
          </p:nvPr>
        </p:nvSpPr>
        <p:spPr>
          <a:xfrm>
            <a:off x="2509822" y="4010028"/>
            <a:ext cx="6400800" cy="1752600"/>
          </a:xfrm>
        </p:spPr>
        <p:txBody>
          <a:bodyPr>
            <a:normAutofit/>
          </a:bodyPr>
          <a:lstStyle>
            <a:lvl1pPr marL="0" indent="0" algn="ctr">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29"/>
          <p:cNvSpPr>
            <a:spLocks noGrp="1"/>
          </p:cNvSpPr>
          <p:nvPr>
            <p:ph type="body" sz="quarter" idx="12"/>
          </p:nvPr>
        </p:nvSpPr>
        <p:spPr>
          <a:xfrm>
            <a:off x="1285852" y="642918"/>
            <a:ext cx="3071813" cy="428625"/>
          </a:xfrm>
        </p:spPr>
        <p:txBody>
          <a:bodyPr/>
          <a:lstStyle>
            <a:lvl1pPr>
              <a:buNone/>
              <a:defRPr sz="1400" baseline="0">
                <a:solidFill>
                  <a:schemeClr val="bg1"/>
                </a:solidFill>
                <a:latin typeface="Arial" pitchFamily="34" charset="0"/>
                <a:cs typeface="Arial" pitchFamily="34" charset="0"/>
              </a:defRPr>
            </a:lvl1pPr>
          </a:lstStyle>
          <a:p>
            <a:pPr lvl="0"/>
            <a:r>
              <a:rPr lang="en-US" smtClean="0"/>
              <a:t>Click to edit Master text styles</a:t>
            </a:r>
          </a:p>
        </p:txBody>
      </p:sp>
      <p:sp>
        <p:nvSpPr>
          <p:cNvPr id="6" name="Footer Placeholder 4"/>
          <p:cNvSpPr>
            <a:spLocks noGrp="1"/>
          </p:cNvSpPr>
          <p:nvPr>
            <p:ph type="ftr" sz="quarter" idx="13"/>
          </p:nvPr>
        </p:nvSpPr>
        <p:spPr/>
        <p:txBody>
          <a:bodyPr/>
          <a:lstStyle>
            <a:lvl1pPr>
              <a:defRPr>
                <a:solidFill>
                  <a:schemeClr val="tx1">
                    <a:lumMod val="95000"/>
                    <a:lumOff val="5000"/>
                  </a:schemeClr>
                </a:solidFill>
                <a:latin typeface="Arial" pitchFamily="34" charset="0"/>
                <a:cs typeface="Arial" pitchFamily="34" charset="0"/>
              </a:defRPr>
            </a:lvl1pPr>
          </a:lstStyle>
          <a:p>
            <a:pPr>
              <a:defRPr/>
            </a:pPr>
            <a:endParaRPr lang="de-DE">
              <a:solidFill>
                <a:prstClr val="black">
                  <a:lumMod val="95000"/>
                  <a:lumOff val="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 name="Picture 6" descr="header_powerpoint2.png"/>
          <p:cNvPicPr>
            <a:picLocks noChangeAspect="1"/>
          </p:cNvPicPr>
          <p:nvPr userDrawn="1"/>
        </p:nvPicPr>
        <p:blipFill>
          <a:blip r:embed="rId2" cstate="screen"/>
          <a:srcRect/>
          <a:stretch>
            <a:fillRect/>
          </a:stretch>
        </p:blipFill>
        <p:spPr bwMode="auto">
          <a:xfrm>
            <a:off x="0" y="0"/>
            <a:ext cx="9144000" cy="1439863"/>
          </a:xfrm>
          <a:prstGeom prst="rect">
            <a:avLst/>
          </a:prstGeom>
          <a:noFill/>
          <a:ln w="9525">
            <a:noFill/>
            <a:miter lim="800000"/>
            <a:headEnd/>
            <a:tailEnd/>
          </a:ln>
        </p:spPr>
      </p:pic>
      <p:sp>
        <p:nvSpPr>
          <p:cNvPr id="2" name="Title 1"/>
          <p:cNvSpPr>
            <a:spLocks noGrp="1"/>
          </p:cNvSpPr>
          <p:nvPr>
            <p:ph type="ctrTitle"/>
          </p:nvPr>
        </p:nvSpPr>
        <p:spPr>
          <a:xfrm>
            <a:off x="1214414" y="1571612"/>
            <a:ext cx="7772400" cy="1470025"/>
          </a:xfrm>
          <a:ln>
            <a:noFill/>
          </a:ln>
        </p:spPr>
        <p:txBody>
          <a:bodyPr/>
          <a:lstStyle>
            <a:lvl1pPr>
              <a:defRPr lang="de-DE" sz="2400" b="1" kern="1200" dirty="0">
                <a:solidFill>
                  <a:schemeClr val="tx1">
                    <a:lumMod val="85000"/>
                    <a:lumOff val="15000"/>
                  </a:schemeClr>
                </a:solidFill>
                <a:latin typeface="Arial" pitchFamily="34" charset="0"/>
                <a:ea typeface="+mj-ea"/>
                <a:cs typeface="Arial" pitchFamily="34" charset="0"/>
              </a:defRPr>
            </a:lvl1pPr>
          </a:lstStyle>
          <a:p>
            <a:r>
              <a:rPr lang="en-US" dirty="0" smtClean="0"/>
              <a:t>Click to edit Master title style</a:t>
            </a:r>
            <a:endParaRPr lang="de-DE" dirty="0"/>
          </a:p>
        </p:txBody>
      </p:sp>
      <p:sp>
        <p:nvSpPr>
          <p:cNvPr id="3" name="Subtitle 2"/>
          <p:cNvSpPr>
            <a:spLocks noGrp="1"/>
          </p:cNvSpPr>
          <p:nvPr>
            <p:ph type="subTitle" idx="1"/>
          </p:nvPr>
        </p:nvSpPr>
        <p:spPr>
          <a:xfrm>
            <a:off x="2357422" y="3857628"/>
            <a:ext cx="6400800" cy="1752600"/>
          </a:xfrm>
        </p:spPr>
        <p:txBody>
          <a:bodyPr>
            <a:normAutofit/>
          </a:bodyPr>
          <a:lstStyle>
            <a:lvl1pPr marL="0" indent="0" algn="ctr">
              <a:buNone/>
              <a:defRPr sz="1800">
                <a:solidFill>
                  <a:schemeClr val="tx1">
                    <a:lumMod val="85000"/>
                    <a:lumOff val="1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Text Placeholder 29"/>
          <p:cNvSpPr>
            <a:spLocks noGrp="1"/>
          </p:cNvSpPr>
          <p:nvPr>
            <p:ph type="body" sz="quarter" idx="12"/>
          </p:nvPr>
        </p:nvSpPr>
        <p:spPr>
          <a:xfrm>
            <a:off x="1285852" y="642918"/>
            <a:ext cx="3071813" cy="428625"/>
          </a:xfrm>
        </p:spPr>
        <p:txBody>
          <a:bodyPr/>
          <a:lstStyle>
            <a:lvl1pPr>
              <a:buNone/>
              <a:defRPr sz="1400" baseline="0">
                <a:solidFill>
                  <a:schemeClr val="bg1"/>
                </a:solidFill>
                <a:latin typeface="Arial" pitchFamily="34" charset="0"/>
                <a:cs typeface="Arial" pitchFamily="34" charset="0"/>
              </a:defRPr>
            </a:lvl1pPr>
          </a:lstStyle>
          <a:p>
            <a:pPr lvl="0"/>
            <a:r>
              <a:rPr lang="en-US" smtClean="0"/>
              <a:t>Click to edit Master text styles</a:t>
            </a:r>
          </a:p>
        </p:txBody>
      </p:sp>
      <p:sp>
        <p:nvSpPr>
          <p:cNvPr id="6" name="Footer Placeholder 4"/>
          <p:cNvSpPr>
            <a:spLocks noGrp="1"/>
          </p:cNvSpPr>
          <p:nvPr>
            <p:ph type="ftr" sz="quarter" idx="13"/>
          </p:nvPr>
        </p:nvSpPr>
        <p:spPr/>
        <p:txBody>
          <a:bodyPr/>
          <a:lstStyle>
            <a:lvl1pPr>
              <a:defRPr baseline="0">
                <a:latin typeface="Arial" pitchFamily="34" charset="0"/>
                <a:cs typeface="Arial" pitchFamily="34" charset="0"/>
              </a:defRPr>
            </a:lvl1pPr>
          </a:lstStyle>
          <a:p>
            <a:pPr>
              <a:defRPr/>
            </a:pPr>
            <a:endParaRPr lang="de-DE">
              <a:solidFill>
                <a:prstClr val="black">
                  <a:tint val="75000"/>
                </a:prstClr>
              </a:solidFill>
            </a:endParaRPr>
          </a:p>
        </p:txBody>
      </p:sp>
      <p:sp>
        <p:nvSpPr>
          <p:cNvPr id="7" name="Slide Number Placeholder 5"/>
          <p:cNvSpPr>
            <a:spLocks noGrp="1"/>
          </p:cNvSpPr>
          <p:nvPr>
            <p:ph type="sldNum" sz="quarter" idx="14"/>
          </p:nvPr>
        </p:nvSpPr>
        <p:spPr/>
        <p:txBody>
          <a:bodyPr/>
          <a:lstStyle>
            <a:lvl1pPr>
              <a:defRPr/>
            </a:lvl1pPr>
          </a:lstStyle>
          <a:p>
            <a:pPr>
              <a:defRPr/>
            </a:pPr>
            <a:fld id="{D0CDBF4D-FB89-4B4C-882B-4135334C3453}" type="slidenum">
              <a:rPr lang="de-DE">
                <a:solidFill>
                  <a:prstClr val="black">
                    <a:tint val="75000"/>
                  </a:prstClr>
                </a:solidFill>
              </a:rPr>
              <a:pPr>
                <a:defRPr/>
              </a:pPr>
              <a:t>‹#›</a:t>
            </a:fld>
            <a:endParaRPr lang="de-DE">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64011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92826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34056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545559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510462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452099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967568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5219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6.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8.emf"/><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C9882-168F-4AF7-AF39-DE2109AC78E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65917-88E4-4585-B562-DC2417FA0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5390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41EC4-341D-4A24-ABBC-F4DA1F406A7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E5C79-7AF7-4778-8A00-780D3A827F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83602014"/>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1027" name="Picture 8" descr="PEDRR logo.PNG"/>
          <p:cNvPicPr>
            <a:picLocks noChangeAspect="1"/>
          </p:cNvPicPr>
          <p:nvPr userDrawn="1"/>
        </p:nvPicPr>
        <p:blipFill>
          <a:blip r:embed="rId13" cstate="print"/>
          <a:srcRect/>
          <a:stretch>
            <a:fillRect/>
          </a:stretch>
        </p:blipFill>
        <p:spPr bwMode="auto">
          <a:xfrm>
            <a:off x="323850" y="6189663"/>
            <a:ext cx="3876675" cy="577850"/>
          </a:xfrm>
          <a:prstGeom prst="rect">
            <a:avLst/>
          </a:prstGeom>
          <a:noFill/>
          <a:ln w="9525">
            <a:noFill/>
            <a:miter lim="800000"/>
            <a:headEnd/>
            <a:tailEnd/>
          </a:ln>
        </p:spPr>
      </p:pic>
      <p:pic>
        <p:nvPicPr>
          <p:cNvPr id="1028" name="Picture 9" descr="UNU-EHS_3c_no background_NEW.GIF"/>
          <p:cNvPicPr>
            <a:picLocks noChangeAspect="1"/>
          </p:cNvPicPr>
          <p:nvPr userDrawn="1"/>
        </p:nvPicPr>
        <p:blipFill>
          <a:blip r:embed="rId14" cstate="print"/>
          <a:srcRect/>
          <a:stretch>
            <a:fillRect/>
          </a:stretch>
        </p:blipFill>
        <p:spPr bwMode="auto">
          <a:xfrm>
            <a:off x="7727950" y="5970588"/>
            <a:ext cx="1584325" cy="1203325"/>
          </a:xfrm>
          <a:prstGeom prst="rect">
            <a:avLst/>
          </a:prstGeom>
          <a:noFill/>
          <a:ln w="9525">
            <a:noFill/>
            <a:miter lim="800000"/>
            <a:headEnd/>
            <a:tailEnd/>
          </a:ln>
        </p:spPr>
      </p:pic>
      <p:pic>
        <p:nvPicPr>
          <p:cNvPr id="1029" name="Picture 7" descr="TNCLogoPrimary_CMYK [Converted].emf"/>
          <p:cNvPicPr>
            <a:picLocks noChangeAspect="1"/>
          </p:cNvPicPr>
          <p:nvPr userDrawn="1"/>
        </p:nvPicPr>
        <p:blipFill>
          <a:blip r:embed="rId15" cstate="print"/>
          <a:srcRect/>
          <a:stretch>
            <a:fillRect/>
          </a:stretch>
        </p:blipFill>
        <p:spPr bwMode="auto">
          <a:xfrm>
            <a:off x="6216650" y="6081713"/>
            <a:ext cx="1582738" cy="793750"/>
          </a:xfrm>
          <a:prstGeom prst="rect">
            <a:avLst/>
          </a:prstGeom>
          <a:noFill/>
          <a:ln w="9525">
            <a:noFill/>
            <a:miter lim="800000"/>
            <a:headEnd/>
            <a:tailEnd/>
          </a:ln>
        </p:spPr>
      </p:pic>
      <p:sp>
        <p:nvSpPr>
          <p:cNvPr id="7" name="Rectangle 1"/>
          <p:cNvSpPr>
            <a:spLocks/>
          </p:cNvSpPr>
          <p:nvPr userDrawn="1"/>
        </p:nvSpPr>
        <p:spPr bwMode="auto">
          <a:xfrm>
            <a:off x="0" y="-20638"/>
            <a:ext cx="9144000" cy="1217613"/>
          </a:xfrm>
          <a:prstGeom prst="rect">
            <a:avLst/>
          </a:prstGeom>
          <a:solidFill>
            <a:srgbClr val="515E88"/>
          </a:solidFill>
          <a:ln w="12700">
            <a:noFill/>
            <a:miter lim="800000"/>
            <a:headEnd/>
            <a:tailEnd/>
          </a:ln>
        </p:spPr>
        <p:txBody>
          <a:bodyPr lIns="0" tIns="0" rIns="0" bIns="0"/>
          <a:lstStyle/>
          <a:p>
            <a:pPr algn="ctr">
              <a:defRPr/>
            </a:pPr>
            <a:endParaRPr lang="fr-FR" sz="3200">
              <a:solidFill>
                <a:srgbClr val="000000"/>
              </a:solidFill>
              <a:latin typeface="Gill Sans" charset="0"/>
              <a:ea typeface="ヒラギノ角ゴ ProN W3" charset="-128"/>
              <a:sym typeface="Gill Sans" charset="0"/>
            </a:endParaRPr>
          </a:p>
        </p:txBody>
      </p:sp>
    </p:spTree>
    <p:extLst>
      <p:ext uri="{BB962C8B-B14F-4D97-AF65-F5344CB8AC3E}">
        <p14:creationId xmlns:p14="http://schemas.microsoft.com/office/powerpoint/2010/main" xmlns="" val="2323777794"/>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AB3CA71B-4036-48A3-9B2F-1990D4865288}"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3E068-9ACB-4079-A60B-D87820BA41AB}"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B4416-2DDF-4E10-A0E0-37C44CBCE3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38834763"/>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Plantilla Powerpoint"/>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t="2150" b="107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105400" y="609600"/>
            <a:ext cx="3581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8" name="Rectangle 4"/>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Tree>
    <p:extLst>
      <p:ext uri="{BB962C8B-B14F-4D97-AF65-F5344CB8AC3E}">
        <p14:creationId xmlns:p14="http://schemas.microsoft.com/office/powerpoint/2010/main" xmlns="" val="2710648215"/>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Lst>
  <p:timing>
    <p:tnLst>
      <p:par>
        <p:cTn id="1" dur="indefinite" restart="never" nodeType="tmRoot"/>
      </p:par>
    </p:tnLst>
  </p:timing>
  <p:hf sldNum="0" hdr="0" dt="0"/>
  <p:txStyles>
    <p:titleStyle>
      <a:lvl1pPr algn="ctr" rtl="0" eaLnBrk="0" fontAlgn="base" hangingPunct="0">
        <a:spcBef>
          <a:spcPct val="0"/>
        </a:spcBef>
        <a:spcAft>
          <a:spcPct val="0"/>
        </a:spcAft>
        <a:defRPr sz="2000" b="1">
          <a:solidFill>
            <a:srgbClr val="336699"/>
          </a:solidFill>
          <a:latin typeface="+mj-lt"/>
          <a:ea typeface="+mj-ea"/>
          <a:cs typeface="+mj-cs"/>
        </a:defRPr>
      </a:lvl1pPr>
      <a:lvl2pPr algn="ctr" rtl="0" eaLnBrk="0" fontAlgn="base" hangingPunct="0">
        <a:spcBef>
          <a:spcPct val="0"/>
        </a:spcBef>
        <a:spcAft>
          <a:spcPct val="0"/>
        </a:spcAft>
        <a:defRPr sz="2000" b="1">
          <a:solidFill>
            <a:srgbClr val="336699"/>
          </a:solidFill>
          <a:latin typeface="Arial" charset="0"/>
        </a:defRPr>
      </a:lvl2pPr>
      <a:lvl3pPr algn="ctr" rtl="0" eaLnBrk="0" fontAlgn="base" hangingPunct="0">
        <a:spcBef>
          <a:spcPct val="0"/>
        </a:spcBef>
        <a:spcAft>
          <a:spcPct val="0"/>
        </a:spcAft>
        <a:defRPr sz="2000" b="1">
          <a:solidFill>
            <a:srgbClr val="336699"/>
          </a:solidFill>
          <a:latin typeface="Arial" charset="0"/>
        </a:defRPr>
      </a:lvl3pPr>
      <a:lvl4pPr algn="ctr" rtl="0" eaLnBrk="0" fontAlgn="base" hangingPunct="0">
        <a:spcBef>
          <a:spcPct val="0"/>
        </a:spcBef>
        <a:spcAft>
          <a:spcPct val="0"/>
        </a:spcAft>
        <a:defRPr sz="2000" b="1">
          <a:solidFill>
            <a:srgbClr val="336699"/>
          </a:solidFill>
          <a:latin typeface="Arial" charset="0"/>
        </a:defRPr>
      </a:lvl4pPr>
      <a:lvl5pPr algn="ctr" rtl="0" eaLnBrk="0" fontAlgn="base" hangingPunct="0">
        <a:spcBef>
          <a:spcPct val="0"/>
        </a:spcBef>
        <a:spcAft>
          <a:spcPct val="0"/>
        </a:spcAft>
        <a:defRPr sz="2000" b="1">
          <a:solidFill>
            <a:srgbClr val="336699"/>
          </a:solidFill>
          <a:latin typeface="Arial" charset="0"/>
        </a:defRPr>
      </a:lvl5pPr>
      <a:lvl6pPr marL="457200" algn="ctr" rtl="0" fontAlgn="base">
        <a:spcBef>
          <a:spcPct val="0"/>
        </a:spcBef>
        <a:spcAft>
          <a:spcPct val="0"/>
        </a:spcAft>
        <a:defRPr sz="2000" b="1">
          <a:solidFill>
            <a:srgbClr val="336699"/>
          </a:solidFill>
          <a:latin typeface="Arial" charset="0"/>
        </a:defRPr>
      </a:lvl6pPr>
      <a:lvl7pPr marL="914400" algn="ctr" rtl="0" fontAlgn="base">
        <a:spcBef>
          <a:spcPct val="0"/>
        </a:spcBef>
        <a:spcAft>
          <a:spcPct val="0"/>
        </a:spcAft>
        <a:defRPr sz="2000" b="1">
          <a:solidFill>
            <a:srgbClr val="336699"/>
          </a:solidFill>
          <a:latin typeface="Arial" charset="0"/>
        </a:defRPr>
      </a:lvl7pPr>
      <a:lvl8pPr marL="1371600" algn="ctr" rtl="0" fontAlgn="base">
        <a:spcBef>
          <a:spcPct val="0"/>
        </a:spcBef>
        <a:spcAft>
          <a:spcPct val="0"/>
        </a:spcAft>
        <a:defRPr sz="2000" b="1">
          <a:solidFill>
            <a:srgbClr val="336699"/>
          </a:solidFill>
          <a:latin typeface="Arial" charset="0"/>
        </a:defRPr>
      </a:lvl8pPr>
      <a:lvl9pPr marL="1828800" algn="ctr" rtl="0" fontAlgn="base">
        <a:spcBef>
          <a:spcPct val="0"/>
        </a:spcBef>
        <a:spcAft>
          <a:spcPct val="0"/>
        </a:spcAft>
        <a:defRPr sz="2000" b="1">
          <a:solidFill>
            <a:srgbClr val="336699"/>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2800">
          <a:solidFill>
            <a:schemeClr val="bg2"/>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bg2"/>
          </a:solidFill>
          <a:latin typeface="+mn-lt"/>
        </a:defRPr>
      </a:lvl2pPr>
      <a:lvl3pPr marL="1143000" indent="-228600" algn="l" rtl="0" eaLnBrk="0" fontAlgn="base" hangingPunct="0">
        <a:spcBef>
          <a:spcPct val="20000"/>
        </a:spcBef>
        <a:spcAft>
          <a:spcPct val="0"/>
        </a:spcAft>
        <a:buChar char="•"/>
        <a:defRPr sz="2000">
          <a:solidFill>
            <a:schemeClr val="bg2"/>
          </a:solidFill>
          <a:latin typeface="+mn-lt"/>
        </a:defRPr>
      </a:lvl3pPr>
      <a:lvl4pPr marL="1600200" indent="-228600" algn="l" rtl="0" eaLnBrk="0" fontAlgn="base" hangingPunct="0">
        <a:spcBef>
          <a:spcPct val="20000"/>
        </a:spcBef>
        <a:spcAft>
          <a:spcPct val="0"/>
        </a:spcAft>
        <a:buChar char="–"/>
        <a:defRPr>
          <a:solidFill>
            <a:schemeClr val="bg2"/>
          </a:solidFill>
          <a:latin typeface="+mn-lt"/>
        </a:defRPr>
      </a:lvl4pPr>
      <a:lvl5pPr marL="2057400" indent="-228600" algn="l" rtl="0" eaLnBrk="0" fontAlgn="base" hangingPunct="0">
        <a:spcBef>
          <a:spcPct val="20000"/>
        </a:spcBef>
        <a:spcAft>
          <a:spcPct val="0"/>
        </a:spcAft>
        <a:buChar char="»"/>
        <a:defRPr>
          <a:solidFill>
            <a:schemeClr val="bg2"/>
          </a:solidFill>
          <a:latin typeface="+mn-lt"/>
        </a:defRPr>
      </a:lvl5pPr>
      <a:lvl6pPr marL="2514600" indent="-228600" algn="l" rtl="0" fontAlgn="base">
        <a:spcBef>
          <a:spcPct val="20000"/>
        </a:spcBef>
        <a:spcAft>
          <a:spcPct val="0"/>
        </a:spcAft>
        <a:buChar char="»"/>
        <a:defRPr>
          <a:solidFill>
            <a:schemeClr val="bg2"/>
          </a:solidFill>
          <a:latin typeface="+mn-lt"/>
        </a:defRPr>
      </a:lvl6pPr>
      <a:lvl7pPr marL="2971800" indent="-228600" algn="l" rtl="0" fontAlgn="base">
        <a:spcBef>
          <a:spcPct val="20000"/>
        </a:spcBef>
        <a:spcAft>
          <a:spcPct val="0"/>
        </a:spcAft>
        <a:buChar char="»"/>
        <a:defRPr>
          <a:solidFill>
            <a:schemeClr val="bg2"/>
          </a:solidFill>
          <a:latin typeface="+mn-lt"/>
        </a:defRPr>
      </a:lvl7pPr>
      <a:lvl8pPr marL="3429000" indent="-228600" algn="l" rtl="0" fontAlgn="base">
        <a:spcBef>
          <a:spcPct val="20000"/>
        </a:spcBef>
        <a:spcAft>
          <a:spcPct val="0"/>
        </a:spcAft>
        <a:buChar char="»"/>
        <a:defRPr>
          <a:solidFill>
            <a:schemeClr val="bg2"/>
          </a:solidFill>
          <a:latin typeface="+mn-lt"/>
        </a:defRPr>
      </a:lvl8pPr>
      <a:lvl9pPr marL="3886200" indent="-228600" algn="l" rtl="0" fontAlgn="base">
        <a:spcBef>
          <a:spcPct val="20000"/>
        </a:spcBef>
        <a:spcAft>
          <a:spcPct val="0"/>
        </a:spcAft>
        <a:buChar char="»"/>
        <a:defRPr>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AA0BFDED-0A17-41A0-ABAA-3C5A29B0BBA8}" type="datetimeFigureOut">
              <a:rPr lang="en-US" smtClean="0">
                <a:solidFill>
                  <a:prstClr val="white"/>
                </a:solidFill>
              </a:rPr>
              <a:pPr/>
              <a:t>5/28/2013</a:t>
            </a:fld>
            <a:endParaRPr lang="en-US">
              <a:solidFill>
                <a:prstClr val="white"/>
              </a:solidFill>
            </a:endParaRPr>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solidFill>
                <a:prstClr val="white"/>
              </a:solidFill>
            </a:endParaRPr>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F4705B23-399F-4674-9ACC-147DB19ADB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2568821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22CD4-BB08-4894-9661-BF95A0B344F3}"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A7224-4E8C-4E49-9DE0-4AC2A8F2924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9F96F-E46C-42E3-8A9E-26A04A5A7E75}"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499BD-BD48-4207-BE03-271656BF5A0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wedg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ChangeArrowheads="1"/>
          </p:cNvSpPr>
          <p:nvPr/>
        </p:nvSpPr>
        <p:spPr bwMode="auto">
          <a:xfrm>
            <a:off x="0" y="0"/>
            <a:ext cx="1905000" cy="6858000"/>
          </a:xfrm>
          <a:prstGeom prst="rect">
            <a:avLst/>
          </a:prstGeom>
          <a:gradFill rotWithShape="1">
            <a:gsLst>
              <a:gs pos="0">
                <a:srgbClr val="0082A9"/>
              </a:gs>
              <a:gs pos="100000">
                <a:srgbClr val="0082A9">
                  <a:gamma/>
                  <a:tint val="73725"/>
                  <a:invGamma/>
                </a:srgbClr>
              </a:gs>
            </a:gsLst>
            <a:lin ang="2700000" scaled="1"/>
          </a:gra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026" name="Rectangle 2"/>
          <p:cNvSpPr>
            <a:spLocks noGrp="1" noChangeArrowheads="1"/>
          </p:cNvSpPr>
          <p:nvPr>
            <p:ph type="title"/>
          </p:nvPr>
        </p:nvSpPr>
        <p:spPr bwMode="auto">
          <a:xfrm>
            <a:off x="2133600" y="1219200"/>
            <a:ext cx="6705600" cy="503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Slide Title</a:t>
            </a:r>
            <a:endParaRPr lang="en-GB" smtClean="0"/>
          </a:p>
        </p:txBody>
      </p:sp>
      <p:sp>
        <p:nvSpPr>
          <p:cNvPr id="1027" name="Rectangle 3"/>
          <p:cNvSpPr>
            <a:spLocks noGrp="1" noChangeArrowheads="1"/>
          </p:cNvSpPr>
          <p:nvPr>
            <p:ph type="body" idx="1"/>
          </p:nvPr>
        </p:nvSpPr>
        <p:spPr bwMode="auto">
          <a:xfrm>
            <a:off x="2133600" y="1828800"/>
            <a:ext cx="67056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1037" name="Picture 13" descr="TNCLogoPrimary_Rev_WhtCMYK"/>
          <p:cNvPicPr>
            <a:picLocks noChangeAspect="1" noChangeArrowheads="1"/>
          </p:cNvPicPr>
          <p:nvPr/>
        </p:nvPicPr>
        <p:blipFill>
          <a:blip r:embed="rId13" cstate="email"/>
          <a:srcRect/>
          <a:stretch>
            <a:fillRect/>
          </a:stretch>
        </p:blipFill>
        <p:spPr bwMode="auto">
          <a:xfrm>
            <a:off x="304800" y="6096000"/>
            <a:ext cx="1295400" cy="498475"/>
          </a:xfrm>
          <a:prstGeom prst="rect">
            <a:avLst/>
          </a:prstGeom>
          <a:noFill/>
        </p:spPr>
      </p:pic>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iming>
    <p:tnLst>
      <p:par>
        <p:cTn id="1" dur="indefinite" restart="never" nodeType="tmRoot"/>
      </p:par>
    </p:tnLst>
  </p:timing>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ImagoBook" pitchFamily="2" charset="0"/>
        </a:defRPr>
      </a:lvl2pPr>
      <a:lvl3pPr algn="l" rtl="0" eaLnBrk="1" fontAlgn="base" hangingPunct="1">
        <a:spcBef>
          <a:spcPct val="0"/>
        </a:spcBef>
        <a:spcAft>
          <a:spcPct val="0"/>
        </a:spcAft>
        <a:defRPr sz="3200" b="1">
          <a:solidFill>
            <a:schemeClr val="tx1"/>
          </a:solidFill>
          <a:latin typeface="ImagoBook" pitchFamily="2" charset="0"/>
        </a:defRPr>
      </a:lvl3pPr>
      <a:lvl4pPr algn="l" rtl="0" eaLnBrk="1" fontAlgn="base" hangingPunct="1">
        <a:spcBef>
          <a:spcPct val="0"/>
        </a:spcBef>
        <a:spcAft>
          <a:spcPct val="0"/>
        </a:spcAft>
        <a:defRPr sz="3200" b="1">
          <a:solidFill>
            <a:schemeClr val="tx1"/>
          </a:solidFill>
          <a:latin typeface="ImagoBook" pitchFamily="2" charset="0"/>
        </a:defRPr>
      </a:lvl4pPr>
      <a:lvl5pPr algn="l" rtl="0" eaLnBrk="1" fontAlgn="base" hangingPunct="1">
        <a:spcBef>
          <a:spcPct val="0"/>
        </a:spcBef>
        <a:spcAft>
          <a:spcPct val="0"/>
        </a:spcAft>
        <a:defRPr sz="3200" b="1">
          <a:solidFill>
            <a:schemeClr val="tx1"/>
          </a:solidFill>
          <a:latin typeface="ImagoBook" pitchFamily="2" charset="0"/>
        </a:defRPr>
      </a:lvl5pPr>
      <a:lvl6pPr marL="457200" algn="l" rtl="0" eaLnBrk="1" fontAlgn="base" hangingPunct="1">
        <a:spcBef>
          <a:spcPct val="0"/>
        </a:spcBef>
        <a:spcAft>
          <a:spcPct val="0"/>
        </a:spcAft>
        <a:defRPr sz="3200" b="1">
          <a:solidFill>
            <a:schemeClr val="tx1"/>
          </a:solidFill>
          <a:latin typeface="ImagoBook" pitchFamily="2" charset="0"/>
        </a:defRPr>
      </a:lvl6pPr>
      <a:lvl7pPr marL="914400" algn="l" rtl="0" eaLnBrk="1" fontAlgn="base" hangingPunct="1">
        <a:spcBef>
          <a:spcPct val="0"/>
        </a:spcBef>
        <a:spcAft>
          <a:spcPct val="0"/>
        </a:spcAft>
        <a:defRPr sz="3200" b="1">
          <a:solidFill>
            <a:schemeClr val="tx1"/>
          </a:solidFill>
          <a:latin typeface="ImagoBook" pitchFamily="2" charset="0"/>
        </a:defRPr>
      </a:lvl7pPr>
      <a:lvl8pPr marL="1371600" algn="l" rtl="0" eaLnBrk="1" fontAlgn="base" hangingPunct="1">
        <a:spcBef>
          <a:spcPct val="0"/>
        </a:spcBef>
        <a:spcAft>
          <a:spcPct val="0"/>
        </a:spcAft>
        <a:defRPr sz="3200" b="1">
          <a:solidFill>
            <a:schemeClr val="tx1"/>
          </a:solidFill>
          <a:latin typeface="ImagoBook" pitchFamily="2" charset="0"/>
        </a:defRPr>
      </a:lvl8pPr>
      <a:lvl9pPr marL="1828800" algn="l" rtl="0" eaLnBrk="1" fontAlgn="base" hangingPunct="1">
        <a:spcBef>
          <a:spcPct val="0"/>
        </a:spcBef>
        <a:spcAft>
          <a:spcPct val="0"/>
        </a:spcAft>
        <a:defRPr sz="3200" b="1">
          <a:solidFill>
            <a:schemeClr val="tx1"/>
          </a:solidFill>
          <a:latin typeface="ImagoBook" pitchFamily="2" charset="0"/>
        </a:defRPr>
      </a:lvl9pPr>
    </p:titleStyle>
    <p:bodyStyle>
      <a:lvl1pPr marL="342900" indent="-342900" algn="l" rtl="0" eaLnBrk="1" fontAlgn="base" hangingPunct="1">
        <a:spcBef>
          <a:spcPct val="20000"/>
        </a:spcBef>
        <a:spcAft>
          <a:spcPct val="0"/>
        </a:spcAft>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2DA91CDD-2E5C-4972-9CD9-98E43B6C53B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xmlns="" val="2514839286"/>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ED5D0-8EBA-4CD8-9029-4A2C2C6025FA}"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A338F-400E-4188-91C9-4AB7C780A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4832092"/>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FE5D8-0E1F-4EB5-AB45-72A0B2F32D14}" type="datetimeFigureOut">
              <a:rPr lang="en-US" smtClean="0">
                <a:solidFill>
                  <a:prstClr val="black">
                    <a:tint val="75000"/>
                  </a:prstClr>
                </a:solidFill>
              </a:rPr>
              <a:pPr/>
              <a:t>5/28/2013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7710E-D49A-4BEA-BBBE-8AC33BC42AB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de-DE"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0F6891D-C5C3-43F4-B8BD-47CEEA1CB5EF}" type="datetimeFigureOut">
              <a:rPr lang="de-DE">
                <a:solidFill>
                  <a:prstClr val="black">
                    <a:tint val="75000"/>
                  </a:prstClr>
                </a:solidFill>
              </a:rPr>
              <a:pPr>
                <a:defRPr/>
              </a:pPr>
              <a:t>28.05.2013</a:t>
            </a:fld>
            <a:endParaRPr lang="de-D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e-D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FDEB2AC-21F9-41B3-8156-236B84F51593}" type="slidenum">
              <a:rPr lang="de-DE">
                <a:solidFill>
                  <a:prstClr val="black">
                    <a:tint val="75000"/>
                  </a:prstClr>
                </a:solidFill>
              </a:rPr>
              <a:pPr>
                <a:defRPr/>
              </a:pPr>
              <a:t>‹#›</a:t>
            </a:fld>
            <a:endParaRPr lang="de-DE">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Lst>
  <p:txStyles>
    <p:titleStyle>
      <a:lvl1pPr algn="ctr" rtl="0" eaLnBrk="0" fontAlgn="base" hangingPunct="0">
        <a:spcBef>
          <a:spcPct val="0"/>
        </a:spcBef>
        <a:spcAft>
          <a:spcPct val="0"/>
        </a:spcAft>
        <a:defRPr sz="4400" kern="1200">
          <a:solidFill>
            <a:srgbClr val="262626"/>
          </a:solidFill>
          <a:latin typeface="+mj-lt"/>
          <a:ea typeface="+mj-ea"/>
          <a:cs typeface="+mj-cs"/>
        </a:defRPr>
      </a:lvl1pPr>
      <a:lvl2pPr algn="ctr" rtl="0" eaLnBrk="0" fontAlgn="base" hangingPunct="0">
        <a:spcBef>
          <a:spcPct val="0"/>
        </a:spcBef>
        <a:spcAft>
          <a:spcPct val="0"/>
        </a:spcAft>
        <a:defRPr sz="4400">
          <a:solidFill>
            <a:srgbClr val="262626"/>
          </a:solidFill>
          <a:latin typeface="Calibri" pitchFamily="34" charset="0"/>
        </a:defRPr>
      </a:lvl2pPr>
      <a:lvl3pPr algn="ctr" rtl="0" eaLnBrk="0" fontAlgn="base" hangingPunct="0">
        <a:spcBef>
          <a:spcPct val="0"/>
        </a:spcBef>
        <a:spcAft>
          <a:spcPct val="0"/>
        </a:spcAft>
        <a:defRPr sz="4400">
          <a:solidFill>
            <a:srgbClr val="262626"/>
          </a:solidFill>
          <a:latin typeface="Calibri" pitchFamily="34" charset="0"/>
        </a:defRPr>
      </a:lvl3pPr>
      <a:lvl4pPr algn="ctr" rtl="0" eaLnBrk="0" fontAlgn="base" hangingPunct="0">
        <a:spcBef>
          <a:spcPct val="0"/>
        </a:spcBef>
        <a:spcAft>
          <a:spcPct val="0"/>
        </a:spcAft>
        <a:defRPr sz="4400">
          <a:solidFill>
            <a:srgbClr val="262626"/>
          </a:solidFill>
          <a:latin typeface="Calibri" pitchFamily="34" charset="0"/>
        </a:defRPr>
      </a:lvl4pPr>
      <a:lvl5pPr algn="ctr" rtl="0" eaLnBrk="0" fontAlgn="base" hangingPunct="0">
        <a:spcBef>
          <a:spcPct val="0"/>
        </a:spcBef>
        <a:spcAft>
          <a:spcPct val="0"/>
        </a:spcAft>
        <a:defRPr sz="4400">
          <a:solidFill>
            <a:srgbClr val="262626"/>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262626"/>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262626"/>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262626"/>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262626"/>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26262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1.xml"/></Relationships>
</file>

<file path=ppt/slides/_rels/slide15.xml.rels><?xml version="1.0" encoding="UTF-8" standalone="yes"?>
<Relationships xmlns="http://schemas.openxmlformats.org/package/2006/relationships"><Relationship Id="rId8" Type="http://schemas.openxmlformats.org/officeDocument/2006/relationships/hyperlink" Target="http://www.academia.edu/1160325/Ecosystem-based_adaptation_in_marine_ecosystems_of_tropical_Oceania_in_response_to_climate_change" TargetMode="External"/><Relationship Id="rId3" Type="http://schemas.openxmlformats.org/officeDocument/2006/relationships/hyperlink" Target="http://data.iucn.org/dbtw-wpd/edocs/2010-050.pdf" TargetMode="External"/><Relationship Id="rId7" Type="http://schemas.openxmlformats.org/officeDocument/2006/relationships/hyperlink" Target="http://stormsmart.org/goma/slr/interface/reports/Florida_Conservation_Analysis_Report.pdf" TargetMode="External"/><Relationship Id="rId12" Type="http://schemas.openxmlformats.org/officeDocument/2006/relationships/hyperlink" Target="http://www.coastalresilience.org/resources" TargetMode="External"/><Relationship Id="rId2" Type="http://schemas.openxmlformats.org/officeDocument/2006/relationships/hyperlink" Target="http://www.nature.org/ourinitiatives/habitats/oceanscoasts/howwework/world-risk-report-2012-pdf.pdf" TargetMode="External"/><Relationship Id="rId1" Type="http://schemas.openxmlformats.org/officeDocument/2006/relationships/slideLayout" Target="../slideLayouts/slideLayout2.xml"/><Relationship Id="rId6" Type="http://schemas.openxmlformats.org/officeDocument/2006/relationships/hyperlink" Target="http://stormsmart.org/goma/slr/interface/reports/Grand_Bay_NERR_SLAMM_Report.pdf" TargetMode="External"/><Relationship Id="rId11" Type="http://schemas.openxmlformats.org/officeDocument/2006/relationships/hyperlink" Target="http://coastalresilience.org/sites/default/files/resources/storm-surge-reduction-by-mangroves-report.pdf" TargetMode="External"/><Relationship Id="rId5" Type="http://schemas.openxmlformats.org/officeDocument/2006/relationships/hyperlink" Target="http://stormsmart.org/goma/slr/interface/reports/Texas_Conservation_Analysis_Report.pdf" TargetMode="External"/><Relationship Id="rId10" Type="http://schemas.openxmlformats.org/officeDocument/2006/relationships/hyperlink" Target="http://www.naturalcoastalprotection.org/documents/mangroves" TargetMode="External"/><Relationship Id="rId4" Type="http://schemas.openxmlformats.org/officeDocument/2006/relationships/hyperlink" Target="http://link.springer.com/chapter/10.1007/978-94-007-4223-9_4" TargetMode="External"/><Relationship Id="rId9" Type="http://schemas.openxmlformats.org/officeDocument/2006/relationships/hyperlink" Target="http://www.thesolutionsjournal.com/node/869"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tiff"/><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jpe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91.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p:txBody>
          <a:bodyPr/>
          <a:lstStyle/>
          <a:p>
            <a:pPr eaLnBrk="1" hangingPunct="1">
              <a:buFontTx/>
              <a:buNone/>
            </a:pPr>
            <a:endParaRPr lang="en-US" b="1" dirty="0" smtClean="0"/>
          </a:p>
          <a:p>
            <a:pPr eaLnBrk="1" hangingPunct="1">
              <a:buFontTx/>
              <a:buChar char="•"/>
            </a:pPr>
            <a:endParaRPr lang="en-US" sz="2800" dirty="0" smtClean="0"/>
          </a:p>
        </p:txBody>
      </p:sp>
      <p:pic>
        <p:nvPicPr>
          <p:cNvPr id="5" name="Picture 9"/>
          <p:cNvPicPr>
            <a:picLocks noChangeAspect="1" noChangeArrowheads="1"/>
          </p:cNvPicPr>
          <p:nvPr/>
        </p:nvPicPr>
        <p:blipFill>
          <a:blip r:embed="rId3" cstate="screen"/>
          <a:srcRect/>
          <a:stretch>
            <a:fillRect/>
          </a:stretch>
        </p:blipFill>
        <p:spPr bwMode="auto">
          <a:xfrm>
            <a:off x="228600" y="1295400"/>
            <a:ext cx="5252679" cy="4114800"/>
          </a:xfrm>
          <a:prstGeom prst="rect">
            <a:avLst/>
          </a:prstGeom>
          <a:ln>
            <a:noFill/>
          </a:ln>
          <a:effectLst>
            <a:softEdge rad="112500"/>
          </a:effectLst>
        </p:spPr>
      </p:pic>
      <p:sp>
        <p:nvSpPr>
          <p:cNvPr id="15" name="Rectangle 14"/>
          <p:cNvSpPr/>
          <p:nvPr/>
        </p:nvSpPr>
        <p:spPr>
          <a:xfrm>
            <a:off x="304800" y="5534561"/>
            <a:ext cx="5909823" cy="1323439"/>
          </a:xfrm>
          <a:prstGeom prst="rect">
            <a:avLst/>
          </a:prstGeom>
        </p:spPr>
        <p:txBody>
          <a:bodyPr wrap="none">
            <a:spAutoFit/>
          </a:bodyPr>
          <a:lstStyle/>
          <a:p>
            <a:r>
              <a:rPr lang="en-US" sz="4000" b="1" dirty="0" smtClean="0">
                <a:solidFill>
                  <a:srgbClr val="0070C0"/>
                </a:solidFill>
                <a:effectLst>
                  <a:outerShdw blurRad="38100" dist="38100" dir="2700000" algn="tl">
                    <a:srgbClr val="000000">
                      <a:alpha val="43137"/>
                    </a:srgbClr>
                  </a:outerShdw>
                </a:effectLst>
              </a:rPr>
              <a:t>www.nature.org  &amp;  </a:t>
            </a:r>
          </a:p>
          <a:p>
            <a:r>
              <a:rPr lang="en-US" sz="4000" b="1" dirty="0" smtClean="0">
                <a:solidFill>
                  <a:srgbClr val="0070C0"/>
                </a:solidFill>
                <a:effectLst>
                  <a:outerShdw blurRad="38100" dist="38100" dir="2700000" algn="tl">
                    <a:srgbClr val="000000">
                      <a:alpha val="43137"/>
                    </a:srgbClr>
                  </a:outerShdw>
                </a:effectLst>
              </a:rPr>
              <a:t>www.coastalresilience.org</a:t>
            </a:r>
          </a:p>
        </p:txBody>
      </p:sp>
      <p:sp>
        <p:nvSpPr>
          <p:cNvPr id="7" name="TextBox 6"/>
          <p:cNvSpPr txBox="1"/>
          <p:nvPr/>
        </p:nvSpPr>
        <p:spPr>
          <a:xfrm>
            <a:off x="5368543" y="2209800"/>
            <a:ext cx="3775457" cy="1200329"/>
          </a:xfrm>
          <a:prstGeom prst="rect">
            <a:avLst/>
          </a:prstGeom>
          <a:noFill/>
        </p:spPr>
        <p:txBody>
          <a:bodyPr wrap="none" rtlCol="0">
            <a:spAutoFit/>
          </a:bodyPr>
          <a:lstStyle/>
          <a:p>
            <a:r>
              <a:rPr lang="de-DE" sz="2400" dirty="0" smtClean="0"/>
              <a:t>Dr. Michael Beck</a:t>
            </a:r>
          </a:p>
          <a:p>
            <a:r>
              <a:rPr lang="de-DE" sz="2400" dirty="0" smtClean="0"/>
              <a:t>The Nature Conservancy &amp;</a:t>
            </a:r>
          </a:p>
          <a:p>
            <a:r>
              <a:rPr lang="de-DE" sz="2400" dirty="0" smtClean="0"/>
              <a:t>Univ. of California Santa Cruz</a:t>
            </a:r>
            <a:endParaRPr lang="en-US" sz="2400" dirty="0"/>
          </a:p>
        </p:txBody>
      </p:sp>
      <p:sp>
        <p:nvSpPr>
          <p:cNvPr id="8" name="TextBox 7"/>
          <p:cNvSpPr txBox="1"/>
          <p:nvPr/>
        </p:nvSpPr>
        <p:spPr>
          <a:xfrm>
            <a:off x="176503" y="152400"/>
            <a:ext cx="8777339" cy="1200329"/>
          </a:xfrm>
          <a:prstGeom prst="rect">
            <a:avLst/>
          </a:prstGeom>
          <a:noFill/>
        </p:spPr>
        <p:txBody>
          <a:bodyPr wrap="none" rtlCol="0">
            <a:spAutoFit/>
          </a:bodyPr>
          <a:lstStyle/>
          <a:p>
            <a:pPr algn="ctr"/>
            <a:r>
              <a:rPr lang="en-US" sz="3600" dirty="0" smtClean="0"/>
              <a:t>Building </a:t>
            </a:r>
            <a:r>
              <a:rPr lang="en-US" sz="3600" i="1" dirty="0" smtClean="0"/>
              <a:t>Coastal Resilience </a:t>
            </a:r>
            <a:r>
              <a:rPr lang="en-US" sz="3600" dirty="0" smtClean="0"/>
              <a:t>for </a:t>
            </a:r>
          </a:p>
          <a:p>
            <a:pPr algn="ctr"/>
            <a:r>
              <a:rPr lang="en-US" sz="3600" dirty="0" smtClean="0"/>
              <a:t>Climate Adaptation &amp; Disaster Risk Reduction</a:t>
            </a:r>
            <a:endParaRPr lang="en-US" sz="3600" dirty="0"/>
          </a:p>
        </p:txBody>
      </p:sp>
    </p:spTree>
    <p:extLst>
      <p:ext uri="{BB962C8B-B14F-4D97-AF65-F5344CB8AC3E}">
        <p14:creationId xmlns:p14="http://schemas.microsoft.com/office/powerpoint/2010/main" xmlns="" val="16612537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2081" y="153537"/>
            <a:ext cx="8229600" cy="1143000"/>
          </a:xfrm>
        </p:spPr>
        <p:txBody>
          <a:bodyPr/>
          <a:lstStyle/>
          <a:p>
            <a:r>
              <a:rPr lang="en-US" dirty="0" smtClean="0"/>
              <a:t>Designing Oyster Reefs as Breakwaters</a:t>
            </a:r>
          </a:p>
        </p:txBody>
      </p:sp>
      <p:sp>
        <p:nvSpPr>
          <p:cNvPr id="10243" name="Content Placeholder 2"/>
          <p:cNvSpPr>
            <a:spLocks noGrp="1"/>
          </p:cNvSpPr>
          <p:nvPr>
            <p:ph idx="1"/>
          </p:nvPr>
        </p:nvSpPr>
        <p:spPr/>
        <p:txBody>
          <a:bodyPr/>
          <a:lstStyle/>
          <a:p>
            <a:endParaRPr lang="en-US" smtClean="0"/>
          </a:p>
        </p:txBody>
      </p:sp>
      <p:pic>
        <p:nvPicPr>
          <p:cNvPr id="10244" name="Picture 3" descr="C:\NatCap\ApplicationSites\MobileBay\ToolIntegration\Graphics\Oyster_Centerline.png"/>
          <p:cNvPicPr>
            <a:picLocks noChangeAspect="1" noChangeArrowheads="1"/>
          </p:cNvPicPr>
          <p:nvPr/>
        </p:nvPicPr>
        <p:blipFill>
          <a:blip r:embed="rId2" cstate="print"/>
          <a:srcRect/>
          <a:stretch>
            <a:fillRect/>
          </a:stretch>
        </p:blipFill>
        <p:spPr bwMode="auto">
          <a:xfrm>
            <a:off x="8112125" y="122238"/>
            <a:ext cx="900113" cy="898525"/>
          </a:xfrm>
          <a:prstGeom prst="rect">
            <a:avLst/>
          </a:prstGeom>
          <a:noFill/>
          <a:ln w="9525">
            <a:noFill/>
            <a:miter lim="800000"/>
            <a:headEnd/>
            <a:tailEnd/>
          </a:ln>
        </p:spPr>
      </p:pic>
      <p:pic>
        <p:nvPicPr>
          <p:cNvPr id="10245" name="Picture 2" descr="C:\Marine_Initiative\images\GoM\nearshore_waves1.tif"/>
          <p:cNvPicPr>
            <a:picLocks noChangeAspect="1" noChangeArrowheads="1"/>
          </p:cNvPicPr>
          <p:nvPr/>
        </p:nvPicPr>
        <p:blipFill>
          <a:blip r:embed="rId3" cstate="print"/>
          <a:srcRect/>
          <a:stretch>
            <a:fillRect/>
          </a:stretch>
        </p:blipFill>
        <p:spPr bwMode="auto">
          <a:xfrm>
            <a:off x="0" y="1752600"/>
            <a:ext cx="9101138" cy="4329113"/>
          </a:xfrm>
          <a:prstGeom prst="rect">
            <a:avLst/>
          </a:prstGeom>
          <a:noFill/>
          <a:ln w="9525">
            <a:noFill/>
            <a:miter lim="800000"/>
            <a:headEnd/>
            <a:tailEnd/>
          </a:ln>
        </p:spPr>
      </p:pic>
      <p:pic>
        <p:nvPicPr>
          <p:cNvPr id="6" name="Picture 13" descr="C:\Jodie's\NatCap\Metrics of Success\logo-ls-lined-up.gif"/>
          <p:cNvPicPr>
            <a:picLocks noChangeAspect="1" noChangeArrowheads="1"/>
          </p:cNvPicPr>
          <p:nvPr/>
        </p:nvPicPr>
        <p:blipFill>
          <a:blip r:embed="rId4" cstate="screen"/>
          <a:srcRect/>
          <a:stretch>
            <a:fillRect/>
          </a:stretch>
        </p:blipFill>
        <p:spPr bwMode="auto">
          <a:xfrm>
            <a:off x="7806068" y="5715000"/>
            <a:ext cx="1366507" cy="1143000"/>
          </a:xfrm>
          <a:prstGeom prst="rect">
            <a:avLst/>
          </a:prstGeom>
          <a:solidFill>
            <a:schemeClr val="bg2">
              <a:alpha val="47842"/>
            </a:schemeClr>
          </a:solidFill>
          <a:ln w="9525">
            <a:noFill/>
            <a:miter lim="800000"/>
            <a:headEnd/>
            <a:tailEnd/>
          </a:ln>
        </p:spPr>
      </p:pic>
      <p:sp>
        <p:nvSpPr>
          <p:cNvPr id="7" name="Title 1"/>
          <p:cNvSpPr txBox="1">
            <a:spLocks/>
          </p:cNvSpPr>
          <p:nvPr/>
        </p:nvSpPr>
        <p:spPr bwMode="auto">
          <a:xfrm>
            <a:off x="-381000" y="5943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3600" kern="0" dirty="0" smtClean="0">
                <a:solidFill>
                  <a:srgbClr val="000000"/>
                </a:solidFill>
              </a:rPr>
              <a:t>www.gulfmex.coastalresilience.org</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0"/>
            <a:ext cx="9144000" cy="914400"/>
          </a:xfrm>
          <a:prstGeom prst="rect">
            <a:avLst/>
          </a:prstGeom>
          <a:solidFill>
            <a:srgbClr val="000080"/>
          </a:solidFill>
          <a:ln w="9525">
            <a:noFill/>
            <a:miter lim="800000"/>
            <a:headEnd/>
            <a:tailEnd/>
          </a:ln>
          <a:effectLst/>
        </p:spPr>
        <p:txBody>
          <a:bodyPr anchor="ctr"/>
          <a:lstStyle/>
          <a:p>
            <a:pPr algn="ctr" fontAlgn="base">
              <a:spcBef>
                <a:spcPct val="50000"/>
              </a:spcBef>
              <a:spcAft>
                <a:spcPct val="0"/>
              </a:spcAft>
            </a:pPr>
            <a:r>
              <a:rPr lang="en-US" sz="3600" dirty="0" smtClean="0">
                <a:solidFill>
                  <a:srgbClr val="EAEAEA"/>
                </a:solidFill>
              </a:rPr>
              <a:t>Puget </a:t>
            </a:r>
            <a:r>
              <a:rPr lang="en-US" sz="3600" dirty="0" smtClean="0">
                <a:solidFill>
                  <a:srgbClr val="EAEAEA"/>
                </a:solidFill>
              </a:rPr>
              <a:t>Sound </a:t>
            </a:r>
            <a:r>
              <a:rPr lang="en-US" sz="3600" i="1" dirty="0" smtClean="0">
                <a:solidFill>
                  <a:srgbClr val="EAEAEA"/>
                </a:solidFill>
              </a:rPr>
              <a:t>Coastal Resilience</a:t>
            </a:r>
            <a:endParaRPr lang="en-US" sz="3600" i="1" dirty="0" smtClean="0">
              <a:solidFill>
                <a:srgbClr val="EAEAEA"/>
              </a:solidFill>
            </a:endParaRPr>
          </a:p>
        </p:txBody>
      </p:sp>
      <p:sp>
        <p:nvSpPr>
          <p:cNvPr id="4099" name="Text Box 3"/>
          <p:cNvSpPr txBox="1">
            <a:spLocks noChangeArrowheads="1"/>
          </p:cNvSpPr>
          <p:nvPr/>
        </p:nvSpPr>
        <p:spPr bwMode="auto">
          <a:xfrm>
            <a:off x="0" y="914400"/>
            <a:ext cx="8458200" cy="954107"/>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smtClean="0">
                <a:solidFill>
                  <a:srgbClr val="000000"/>
                </a:solidFill>
              </a:rPr>
              <a:t>Estimating </a:t>
            </a:r>
            <a:r>
              <a:rPr lang="en-US" sz="2800" dirty="0" smtClean="0">
                <a:solidFill>
                  <a:srgbClr val="000000"/>
                </a:solidFill>
              </a:rPr>
              <a:t>w</a:t>
            </a:r>
            <a:r>
              <a:rPr lang="en-US" sz="2800" dirty="0" smtClean="0">
                <a:solidFill>
                  <a:srgbClr val="000000"/>
                </a:solidFill>
              </a:rPr>
              <a:t>ave </a:t>
            </a:r>
            <a:r>
              <a:rPr lang="en-US" sz="2800" dirty="0" smtClean="0">
                <a:solidFill>
                  <a:srgbClr val="000000"/>
                </a:solidFill>
              </a:rPr>
              <a:t>r</a:t>
            </a:r>
            <a:r>
              <a:rPr lang="en-US" sz="2800" dirty="0" smtClean="0">
                <a:solidFill>
                  <a:srgbClr val="000000"/>
                </a:solidFill>
              </a:rPr>
              <a:t>eduction &amp; restoration of eelgrass, marsh and dikes 	-- TNC, </a:t>
            </a:r>
            <a:r>
              <a:rPr lang="en-US" sz="2800" dirty="0" err="1" smtClean="0">
                <a:solidFill>
                  <a:srgbClr val="000000"/>
                </a:solidFill>
              </a:rPr>
              <a:t>NatCap</a:t>
            </a:r>
            <a:r>
              <a:rPr lang="en-US" sz="2800" dirty="0" smtClean="0">
                <a:solidFill>
                  <a:srgbClr val="000000"/>
                </a:solidFill>
              </a:rPr>
              <a:t>, USGS</a:t>
            </a:r>
            <a:endParaRPr lang="en-US" sz="2800" dirty="0" smtClean="0">
              <a:solidFill>
                <a:srgbClr val="000000"/>
              </a:solidFill>
            </a:endParaRPr>
          </a:p>
        </p:txBody>
      </p:sp>
      <p:pic>
        <p:nvPicPr>
          <p:cNvPr id="4100" name="Picture 5"/>
          <p:cNvPicPr>
            <a:picLocks noChangeAspect="1" noChangeArrowheads="1"/>
          </p:cNvPicPr>
          <p:nvPr/>
        </p:nvPicPr>
        <p:blipFill>
          <a:blip r:embed="rId2" cstate="print"/>
          <a:srcRect t="12891" r="28233" b="19949"/>
          <a:stretch>
            <a:fillRect/>
          </a:stretch>
        </p:blipFill>
        <p:spPr bwMode="auto">
          <a:xfrm>
            <a:off x="0" y="2057400"/>
            <a:ext cx="912114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de-DE" sz="3200" dirty="0" smtClean="0">
                <a:solidFill>
                  <a:schemeClr val="bg1"/>
                </a:solidFill>
              </a:rPr>
              <a:t>“Solutions Assessment”-- Draft</a:t>
            </a:r>
          </a:p>
        </p:txBody>
      </p:sp>
      <p:sp>
        <p:nvSpPr>
          <p:cNvPr id="5123" name="Rectangle 5"/>
          <p:cNvSpPr>
            <a:spLocks noChangeArrowheads="1"/>
          </p:cNvSpPr>
          <p:nvPr/>
        </p:nvSpPr>
        <p:spPr bwMode="auto">
          <a:xfrm>
            <a:off x="479425" y="1844675"/>
            <a:ext cx="1871663" cy="863600"/>
          </a:xfrm>
          <a:prstGeom prst="rect">
            <a:avLst/>
          </a:prstGeom>
          <a:solidFill>
            <a:srgbClr val="00CCFF"/>
          </a:solidFill>
          <a:ln w="9525">
            <a:noFill/>
            <a:miter lim="800000"/>
            <a:headEnd/>
            <a:tailEnd/>
          </a:ln>
        </p:spPr>
        <p:txBody>
          <a:bodyPr wrap="none" anchor="ctr"/>
          <a:lstStyle/>
          <a:p>
            <a:pPr algn="ctr" fontAlgn="base">
              <a:spcBef>
                <a:spcPct val="0"/>
              </a:spcBef>
              <a:spcAft>
                <a:spcPct val="0"/>
              </a:spcAft>
            </a:pPr>
            <a:r>
              <a:rPr lang="en-US" b="1">
                <a:solidFill>
                  <a:srgbClr val="000000"/>
                </a:solidFill>
                <a:latin typeface="Constantia" pitchFamily="18" charset="0"/>
              </a:rPr>
              <a:t>Solution index </a:t>
            </a:r>
            <a:r>
              <a:rPr lang="en-US" b="1" baseline="-25000">
                <a:solidFill>
                  <a:srgbClr val="000000"/>
                </a:solidFill>
                <a:latin typeface="Constantia" pitchFamily="18" charset="0"/>
              </a:rPr>
              <a:t>i</a:t>
            </a:r>
          </a:p>
        </p:txBody>
      </p:sp>
      <p:sp>
        <p:nvSpPr>
          <p:cNvPr id="5124" name="Text Box 7"/>
          <p:cNvSpPr txBox="1">
            <a:spLocks noChangeArrowheads="1"/>
          </p:cNvSpPr>
          <p:nvPr/>
        </p:nvSpPr>
        <p:spPr bwMode="auto">
          <a:xfrm>
            <a:off x="2393950" y="2103438"/>
            <a:ext cx="309563" cy="366712"/>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Constantia" pitchFamily="18" charset="0"/>
              </a:rPr>
              <a:t>=</a:t>
            </a:r>
          </a:p>
        </p:txBody>
      </p:sp>
      <p:sp>
        <p:nvSpPr>
          <p:cNvPr id="5125" name="Rectangle 8"/>
          <p:cNvSpPr>
            <a:spLocks noChangeArrowheads="1"/>
          </p:cNvSpPr>
          <p:nvPr/>
        </p:nvSpPr>
        <p:spPr bwMode="auto">
          <a:xfrm>
            <a:off x="2771775" y="1844675"/>
            <a:ext cx="1655763" cy="863600"/>
          </a:xfrm>
          <a:prstGeom prst="rect">
            <a:avLst/>
          </a:prstGeom>
          <a:solidFill>
            <a:srgbClr val="FF6600"/>
          </a:solidFill>
          <a:ln w="9525">
            <a:noFill/>
            <a:miter lim="800000"/>
            <a:headEnd/>
            <a:tailEnd/>
          </a:ln>
        </p:spPr>
        <p:txBody>
          <a:bodyPr wrap="none" anchor="ctr"/>
          <a:lstStyle/>
          <a:p>
            <a:pPr algn="ctr" fontAlgn="base">
              <a:spcBef>
                <a:spcPct val="0"/>
              </a:spcBef>
              <a:spcAft>
                <a:spcPct val="0"/>
              </a:spcAft>
            </a:pPr>
            <a:r>
              <a:rPr lang="en-US" b="1">
                <a:solidFill>
                  <a:srgbClr val="000000"/>
                </a:solidFill>
                <a:latin typeface="Constantia" pitchFamily="18" charset="0"/>
                <a:sym typeface="Symbol" pitchFamily="18" charset="2"/>
              </a:rPr>
              <a:t> Risk</a:t>
            </a:r>
            <a:r>
              <a:rPr lang="en-US" b="1" baseline="-25000">
                <a:solidFill>
                  <a:srgbClr val="000000"/>
                </a:solidFill>
                <a:latin typeface="Constantia" pitchFamily="18" charset="0"/>
              </a:rPr>
              <a:t> i</a:t>
            </a:r>
            <a:endParaRPr lang="en-US" b="1">
              <a:solidFill>
                <a:srgbClr val="000000"/>
              </a:solidFill>
              <a:latin typeface="Constantia" pitchFamily="18" charset="0"/>
              <a:sym typeface="Symbol" pitchFamily="18" charset="2"/>
            </a:endParaRPr>
          </a:p>
        </p:txBody>
      </p:sp>
      <p:sp>
        <p:nvSpPr>
          <p:cNvPr id="5126" name="Rectangle 9"/>
          <p:cNvSpPr>
            <a:spLocks noChangeArrowheads="1"/>
          </p:cNvSpPr>
          <p:nvPr/>
        </p:nvSpPr>
        <p:spPr bwMode="auto">
          <a:xfrm>
            <a:off x="4846638" y="1844675"/>
            <a:ext cx="1655762" cy="863600"/>
          </a:xfrm>
          <a:prstGeom prst="rect">
            <a:avLst/>
          </a:prstGeom>
          <a:solidFill>
            <a:srgbClr val="FFCC00"/>
          </a:solidFill>
          <a:ln w="9525">
            <a:noFill/>
            <a:miter lim="800000"/>
            <a:headEnd/>
            <a:tailEnd/>
          </a:ln>
        </p:spPr>
        <p:txBody>
          <a:bodyPr wrap="none" anchor="ctr"/>
          <a:lstStyle/>
          <a:p>
            <a:pPr algn="ctr" fontAlgn="base">
              <a:spcBef>
                <a:spcPct val="0"/>
              </a:spcBef>
              <a:spcAft>
                <a:spcPct val="0"/>
              </a:spcAft>
            </a:pPr>
            <a:r>
              <a:rPr lang="en-US" b="1">
                <a:solidFill>
                  <a:srgbClr val="000000"/>
                </a:solidFill>
                <a:latin typeface="Constantia" pitchFamily="18" charset="0"/>
              </a:rPr>
              <a:t>Cost/benefit</a:t>
            </a:r>
            <a:r>
              <a:rPr lang="en-US" b="1" baseline="-25000">
                <a:solidFill>
                  <a:srgbClr val="000000"/>
                </a:solidFill>
                <a:latin typeface="Constantia" pitchFamily="18" charset="0"/>
              </a:rPr>
              <a:t> i</a:t>
            </a:r>
            <a:endParaRPr lang="en-US" b="1">
              <a:solidFill>
                <a:srgbClr val="000000"/>
              </a:solidFill>
              <a:latin typeface="Constantia" pitchFamily="18" charset="0"/>
            </a:endParaRPr>
          </a:p>
        </p:txBody>
      </p:sp>
      <p:sp>
        <p:nvSpPr>
          <p:cNvPr id="5127" name="Rectangle 10"/>
          <p:cNvSpPr>
            <a:spLocks noChangeArrowheads="1"/>
          </p:cNvSpPr>
          <p:nvPr/>
        </p:nvSpPr>
        <p:spPr bwMode="auto">
          <a:xfrm>
            <a:off x="6888163" y="1844675"/>
            <a:ext cx="1728787" cy="863600"/>
          </a:xfrm>
          <a:prstGeom prst="rect">
            <a:avLst/>
          </a:prstGeom>
          <a:solidFill>
            <a:srgbClr val="00FF00"/>
          </a:solidFill>
          <a:ln w="9525">
            <a:noFill/>
            <a:miter lim="800000"/>
            <a:headEnd/>
            <a:tailEnd/>
          </a:ln>
        </p:spPr>
        <p:txBody>
          <a:bodyPr wrap="none" anchor="ctr"/>
          <a:lstStyle/>
          <a:p>
            <a:pPr algn="ctr" fontAlgn="base">
              <a:spcBef>
                <a:spcPct val="0"/>
              </a:spcBef>
              <a:spcAft>
                <a:spcPct val="0"/>
              </a:spcAft>
            </a:pPr>
            <a:r>
              <a:rPr lang="en-US" b="1">
                <a:solidFill>
                  <a:srgbClr val="000000"/>
                </a:solidFill>
                <a:latin typeface="Constantia" pitchFamily="18" charset="0"/>
              </a:rPr>
              <a:t>Feasibility</a:t>
            </a:r>
            <a:r>
              <a:rPr lang="en-US" b="1" baseline="-25000">
                <a:solidFill>
                  <a:srgbClr val="000000"/>
                </a:solidFill>
                <a:latin typeface="Constantia" pitchFamily="18" charset="0"/>
              </a:rPr>
              <a:t> i</a:t>
            </a:r>
            <a:endParaRPr lang="en-US" b="1">
              <a:solidFill>
                <a:srgbClr val="000000"/>
              </a:solidFill>
              <a:latin typeface="Constantia" pitchFamily="18" charset="0"/>
            </a:endParaRPr>
          </a:p>
        </p:txBody>
      </p:sp>
      <p:sp>
        <p:nvSpPr>
          <p:cNvPr id="5128" name="Text Box 12"/>
          <p:cNvSpPr txBox="1">
            <a:spLocks noChangeArrowheads="1"/>
          </p:cNvSpPr>
          <p:nvPr/>
        </p:nvSpPr>
        <p:spPr bwMode="auto">
          <a:xfrm>
            <a:off x="4440238" y="2103438"/>
            <a:ext cx="309562" cy="366712"/>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Constantia" pitchFamily="18" charset="0"/>
              </a:rPr>
              <a:t>+</a:t>
            </a:r>
          </a:p>
        </p:txBody>
      </p:sp>
      <p:sp>
        <p:nvSpPr>
          <p:cNvPr id="5129" name="Text Box 13"/>
          <p:cNvSpPr txBox="1">
            <a:spLocks noChangeArrowheads="1"/>
          </p:cNvSpPr>
          <p:nvPr/>
        </p:nvSpPr>
        <p:spPr bwMode="auto">
          <a:xfrm>
            <a:off x="6527800" y="2103438"/>
            <a:ext cx="309563" cy="366712"/>
          </a:xfrm>
          <a:prstGeom prst="rect">
            <a:avLst/>
          </a:prstGeom>
          <a:noFill/>
          <a:ln w="9525">
            <a:noFill/>
            <a:miter lim="800000"/>
            <a:headEnd/>
            <a:tailEnd/>
          </a:ln>
        </p:spPr>
        <p:txBody>
          <a:bodyPr wrap="none">
            <a:spAutoFit/>
          </a:bodyPr>
          <a:lstStyle/>
          <a:p>
            <a:pPr fontAlgn="base">
              <a:spcBef>
                <a:spcPct val="0"/>
              </a:spcBef>
              <a:spcAft>
                <a:spcPct val="0"/>
              </a:spcAft>
            </a:pPr>
            <a:r>
              <a:rPr lang="de-DE">
                <a:solidFill>
                  <a:srgbClr val="000000"/>
                </a:solidFill>
                <a:latin typeface="Constantia" pitchFamily="18" charset="0"/>
              </a:rPr>
              <a:t>+</a:t>
            </a:r>
          </a:p>
        </p:txBody>
      </p:sp>
      <p:sp>
        <p:nvSpPr>
          <p:cNvPr id="5130" name="Rectangle 14"/>
          <p:cNvSpPr>
            <a:spLocks noChangeArrowheads="1"/>
          </p:cNvSpPr>
          <p:nvPr/>
        </p:nvSpPr>
        <p:spPr bwMode="auto">
          <a:xfrm>
            <a:off x="2771775" y="2925763"/>
            <a:ext cx="1655763" cy="1439862"/>
          </a:xfrm>
          <a:prstGeom prst="rect">
            <a:avLst/>
          </a:prstGeom>
          <a:solidFill>
            <a:srgbClr val="FF6600"/>
          </a:solidFill>
          <a:ln w="9525">
            <a:noFill/>
            <a:miter lim="800000"/>
            <a:headEnd/>
            <a:tailEnd/>
          </a:ln>
        </p:spPr>
        <p:txBody>
          <a:bodyPr wrap="none"/>
          <a:lstStyle/>
          <a:p>
            <a:pPr fontAlgn="base">
              <a:spcBef>
                <a:spcPct val="0"/>
              </a:spcBef>
              <a:spcAft>
                <a:spcPct val="0"/>
              </a:spcAft>
            </a:pPr>
            <a:r>
              <a:rPr lang="en-GB" sz="1400">
                <a:solidFill>
                  <a:srgbClr val="000000"/>
                </a:solidFill>
                <a:latin typeface="Constantia" pitchFamily="18" charset="0"/>
                <a:sym typeface="Symbol" pitchFamily="18" charset="2"/>
              </a:rPr>
              <a:t>Exposure</a:t>
            </a:r>
          </a:p>
          <a:p>
            <a:pPr fontAlgn="base">
              <a:spcBef>
                <a:spcPct val="0"/>
              </a:spcBef>
              <a:spcAft>
                <a:spcPct val="0"/>
              </a:spcAft>
            </a:pPr>
            <a:r>
              <a:rPr lang="en-GB" sz="1400">
                <a:solidFill>
                  <a:srgbClr val="000000"/>
                </a:solidFill>
                <a:latin typeface="Constantia" pitchFamily="18" charset="0"/>
                <a:sym typeface="Symbol" pitchFamily="18" charset="2"/>
              </a:rPr>
              <a:t>Susceptibility</a:t>
            </a:r>
          </a:p>
          <a:p>
            <a:pPr fontAlgn="base">
              <a:spcBef>
                <a:spcPct val="0"/>
              </a:spcBef>
              <a:spcAft>
                <a:spcPct val="0"/>
              </a:spcAft>
            </a:pPr>
            <a:r>
              <a:rPr lang="en-GB" sz="1400">
                <a:solidFill>
                  <a:srgbClr val="000000"/>
                </a:solidFill>
                <a:latin typeface="Constantia" pitchFamily="18" charset="0"/>
                <a:sym typeface="Symbol" pitchFamily="18" charset="2"/>
              </a:rPr>
              <a:t>Coping capacity</a:t>
            </a:r>
          </a:p>
          <a:p>
            <a:pPr fontAlgn="base">
              <a:spcBef>
                <a:spcPct val="0"/>
              </a:spcBef>
              <a:spcAft>
                <a:spcPct val="0"/>
              </a:spcAft>
            </a:pPr>
            <a:r>
              <a:rPr lang="en-GB" sz="1400">
                <a:solidFill>
                  <a:srgbClr val="000000"/>
                </a:solidFill>
                <a:latin typeface="Constantia" pitchFamily="18" charset="0"/>
                <a:sym typeface="Symbol" pitchFamily="18" charset="2"/>
              </a:rPr>
              <a:t>Adaptive capacity</a:t>
            </a:r>
          </a:p>
          <a:p>
            <a:pPr fontAlgn="base">
              <a:spcBef>
                <a:spcPct val="0"/>
              </a:spcBef>
              <a:spcAft>
                <a:spcPct val="0"/>
              </a:spcAft>
            </a:pPr>
            <a:endParaRPr lang="de-DE" sz="1400">
              <a:solidFill>
                <a:srgbClr val="000000"/>
              </a:solidFill>
              <a:latin typeface="Constantia" pitchFamily="18" charset="0"/>
              <a:sym typeface="Symbol" pitchFamily="18" charset="2"/>
            </a:endParaRPr>
          </a:p>
        </p:txBody>
      </p:sp>
      <p:sp>
        <p:nvSpPr>
          <p:cNvPr id="5131" name="Rectangle 15"/>
          <p:cNvSpPr>
            <a:spLocks noChangeArrowheads="1"/>
          </p:cNvSpPr>
          <p:nvPr/>
        </p:nvSpPr>
        <p:spPr bwMode="auto">
          <a:xfrm>
            <a:off x="4848225" y="2925763"/>
            <a:ext cx="1655763" cy="2232025"/>
          </a:xfrm>
          <a:prstGeom prst="rect">
            <a:avLst/>
          </a:prstGeom>
          <a:solidFill>
            <a:srgbClr val="FFCC00"/>
          </a:solidFill>
          <a:ln w="9525">
            <a:noFill/>
            <a:miter lim="800000"/>
            <a:headEnd/>
            <a:tailEnd/>
          </a:ln>
        </p:spPr>
        <p:txBody>
          <a:bodyPr wrap="none"/>
          <a:lstStyle/>
          <a:p>
            <a:pPr fontAlgn="base">
              <a:spcBef>
                <a:spcPct val="0"/>
              </a:spcBef>
              <a:spcAft>
                <a:spcPct val="0"/>
              </a:spcAft>
            </a:pPr>
            <a:r>
              <a:rPr lang="en-GB" sz="1400">
                <a:solidFill>
                  <a:srgbClr val="000000"/>
                </a:solidFill>
                <a:latin typeface="Constantia" pitchFamily="18" charset="0"/>
                <a:sym typeface="Symbol" pitchFamily="18" charset="2"/>
              </a:rPr>
              <a:t>Costs</a:t>
            </a:r>
          </a:p>
          <a:p>
            <a:pPr fontAlgn="base">
              <a:spcBef>
                <a:spcPct val="0"/>
              </a:spcBef>
              <a:spcAft>
                <a:spcPct val="0"/>
              </a:spcAft>
            </a:pPr>
            <a:r>
              <a:rPr lang="en-GB" sz="1400">
                <a:solidFill>
                  <a:srgbClr val="000000"/>
                </a:solidFill>
                <a:latin typeface="Constantia" pitchFamily="18" charset="0"/>
                <a:sym typeface="Symbol" pitchFamily="18" charset="2"/>
              </a:rPr>
              <a:t>  Initial</a:t>
            </a:r>
          </a:p>
          <a:p>
            <a:pPr fontAlgn="base">
              <a:spcBef>
                <a:spcPct val="0"/>
              </a:spcBef>
              <a:spcAft>
                <a:spcPct val="0"/>
              </a:spcAft>
            </a:pPr>
            <a:r>
              <a:rPr lang="en-GB" sz="1400">
                <a:solidFill>
                  <a:srgbClr val="000000"/>
                </a:solidFill>
                <a:latin typeface="Constantia" pitchFamily="18" charset="0"/>
                <a:sym typeface="Symbol" pitchFamily="18" charset="2"/>
              </a:rPr>
              <a:t>  Maintenance</a:t>
            </a:r>
          </a:p>
          <a:p>
            <a:pPr fontAlgn="base">
              <a:spcBef>
                <a:spcPct val="0"/>
              </a:spcBef>
              <a:spcAft>
                <a:spcPct val="0"/>
              </a:spcAft>
            </a:pPr>
            <a:r>
              <a:rPr lang="en-GB" sz="1400">
                <a:solidFill>
                  <a:srgbClr val="000000"/>
                </a:solidFill>
                <a:latin typeface="Constantia" pitchFamily="18" charset="0"/>
                <a:sym typeface="Symbol" pitchFamily="18" charset="2"/>
              </a:rPr>
              <a:t>  Sustainability</a:t>
            </a:r>
          </a:p>
          <a:p>
            <a:pPr fontAlgn="base">
              <a:spcBef>
                <a:spcPct val="0"/>
              </a:spcBef>
              <a:spcAft>
                <a:spcPct val="0"/>
              </a:spcAft>
            </a:pPr>
            <a:endParaRPr lang="en-GB" sz="1400">
              <a:solidFill>
                <a:srgbClr val="000000"/>
              </a:solidFill>
              <a:latin typeface="Constantia" pitchFamily="18" charset="0"/>
              <a:sym typeface="Symbol" pitchFamily="18" charset="2"/>
            </a:endParaRPr>
          </a:p>
          <a:p>
            <a:pPr fontAlgn="base">
              <a:spcBef>
                <a:spcPct val="0"/>
              </a:spcBef>
              <a:spcAft>
                <a:spcPct val="0"/>
              </a:spcAft>
            </a:pPr>
            <a:r>
              <a:rPr lang="en-GB" sz="1400">
                <a:solidFill>
                  <a:srgbClr val="000000"/>
                </a:solidFill>
                <a:latin typeface="Constantia" pitchFamily="18" charset="0"/>
                <a:sym typeface="Symbol" pitchFamily="18" charset="2"/>
              </a:rPr>
              <a:t>Benefits</a:t>
            </a:r>
          </a:p>
          <a:p>
            <a:pPr fontAlgn="base">
              <a:spcBef>
                <a:spcPct val="0"/>
              </a:spcBef>
              <a:spcAft>
                <a:spcPct val="0"/>
              </a:spcAft>
            </a:pPr>
            <a:r>
              <a:rPr lang="en-GB" sz="1400">
                <a:solidFill>
                  <a:srgbClr val="000000"/>
                </a:solidFill>
                <a:latin typeface="Constantia" pitchFamily="18" charset="0"/>
                <a:sym typeface="Symbol" pitchFamily="18" charset="2"/>
              </a:rPr>
              <a:t>  Direct</a:t>
            </a:r>
          </a:p>
          <a:p>
            <a:pPr fontAlgn="base">
              <a:spcBef>
                <a:spcPct val="0"/>
              </a:spcBef>
              <a:spcAft>
                <a:spcPct val="0"/>
              </a:spcAft>
            </a:pPr>
            <a:r>
              <a:rPr lang="en-GB" sz="1400">
                <a:solidFill>
                  <a:srgbClr val="000000"/>
                </a:solidFill>
                <a:latin typeface="Constantia" pitchFamily="18" charset="0"/>
                <a:sym typeface="Symbol" pitchFamily="18" charset="2"/>
              </a:rPr>
              <a:t>  Co-benefits</a:t>
            </a:r>
          </a:p>
          <a:p>
            <a:pPr fontAlgn="base">
              <a:spcBef>
                <a:spcPct val="0"/>
              </a:spcBef>
              <a:spcAft>
                <a:spcPct val="0"/>
              </a:spcAft>
            </a:pPr>
            <a:r>
              <a:rPr lang="en-GB" sz="1400">
                <a:solidFill>
                  <a:srgbClr val="000000"/>
                </a:solidFill>
                <a:latin typeface="Constantia" pitchFamily="18" charset="0"/>
                <a:sym typeface="Symbol" pitchFamily="18" charset="2"/>
              </a:rPr>
              <a:t>  Livelihoods</a:t>
            </a:r>
            <a:endParaRPr lang="de-DE" sz="1400">
              <a:solidFill>
                <a:srgbClr val="000000"/>
              </a:solidFill>
              <a:latin typeface="Constantia" pitchFamily="18" charset="0"/>
              <a:sym typeface="Symbol" pitchFamily="18" charset="2"/>
            </a:endParaRPr>
          </a:p>
        </p:txBody>
      </p:sp>
      <p:sp>
        <p:nvSpPr>
          <p:cNvPr id="5132" name="Rectangle 16"/>
          <p:cNvSpPr>
            <a:spLocks noChangeArrowheads="1"/>
          </p:cNvSpPr>
          <p:nvPr/>
        </p:nvSpPr>
        <p:spPr bwMode="auto">
          <a:xfrm>
            <a:off x="6888163" y="2925763"/>
            <a:ext cx="1727200" cy="2879725"/>
          </a:xfrm>
          <a:prstGeom prst="rect">
            <a:avLst/>
          </a:prstGeom>
          <a:solidFill>
            <a:srgbClr val="00FF00"/>
          </a:solidFill>
          <a:ln w="9525">
            <a:noFill/>
            <a:miter lim="800000"/>
            <a:headEnd/>
            <a:tailEnd/>
          </a:ln>
        </p:spPr>
        <p:txBody>
          <a:bodyPr wrap="none"/>
          <a:lstStyle/>
          <a:p>
            <a:pPr fontAlgn="base">
              <a:spcBef>
                <a:spcPct val="0"/>
              </a:spcBef>
              <a:spcAft>
                <a:spcPct val="0"/>
              </a:spcAft>
            </a:pPr>
            <a:r>
              <a:rPr lang="en-GB" sz="1400">
                <a:solidFill>
                  <a:srgbClr val="000000"/>
                </a:solidFill>
                <a:latin typeface="Constantia" pitchFamily="18" charset="0"/>
                <a:sym typeface="Symbol" pitchFamily="18" charset="2"/>
              </a:rPr>
              <a:t>Funding</a:t>
            </a:r>
          </a:p>
          <a:p>
            <a:pPr fontAlgn="base">
              <a:spcBef>
                <a:spcPct val="0"/>
              </a:spcBef>
              <a:spcAft>
                <a:spcPct val="0"/>
              </a:spcAft>
            </a:pPr>
            <a:r>
              <a:rPr lang="en-GB" sz="1400">
                <a:solidFill>
                  <a:srgbClr val="000000"/>
                </a:solidFill>
                <a:latin typeface="Constantia" pitchFamily="18" charset="0"/>
                <a:sym typeface="Symbol" pitchFamily="18" charset="2"/>
              </a:rPr>
              <a:t>Permitting</a:t>
            </a:r>
          </a:p>
          <a:p>
            <a:pPr fontAlgn="base">
              <a:spcBef>
                <a:spcPct val="0"/>
              </a:spcBef>
              <a:spcAft>
                <a:spcPct val="0"/>
              </a:spcAft>
            </a:pPr>
            <a:r>
              <a:rPr lang="en-GB" sz="1400">
                <a:solidFill>
                  <a:srgbClr val="000000"/>
                </a:solidFill>
                <a:latin typeface="Constantia" pitchFamily="18" charset="0"/>
                <a:sym typeface="Symbol" pitchFamily="18" charset="2"/>
              </a:rPr>
              <a:t>Agency mission</a:t>
            </a:r>
          </a:p>
          <a:p>
            <a:pPr fontAlgn="base">
              <a:spcBef>
                <a:spcPct val="0"/>
              </a:spcBef>
              <a:spcAft>
                <a:spcPct val="0"/>
              </a:spcAft>
            </a:pPr>
            <a:r>
              <a:rPr lang="en-GB" sz="1400">
                <a:solidFill>
                  <a:srgbClr val="000000"/>
                </a:solidFill>
                <a:latin typeface="Constantia" pitchFamily="18" charset="0"/>
                <a:sym typeface="Symbol" pitchFamily="18" charset="2"/>
              </a:rPr>
              <a:t>Policy</a:t>
            </a:r>
          </a:p>
          <a:p>
            <a:pPr fontAlgn="base">
              <a:spcBef>
                <a:spcPct val="0"/>
              </a:spcBef>
              <a:spcAft>
                <a:spcPct val="0"/>
              </a:spcAft>
            </a:pPr>
            <a:r>
              <a:rPr lang="en-GB" sz="1400">
                <a:solidFill>
                  <a:srgbClr val="000000"/>
                </a:solidFill>
                <a:latin typeface="Constantia" pitchFamily="18" charset="0"/>
                <a:sym typeface="Symbol" pitchFamily="18" charset="2"/>
              </a:rPr>
              <a:t>Incentives</a:t>
            </a:r>
          </a:p>
          <a:p>
            <a:pPr fontAlgn="base">
              <a:spcBef>
                <a:spcPct val="0"/>
              </a:spcBef>
              <a:spcAft>
                <a:spcPct val="0"/>
              </a:spcAft>
            </a:pPr>
            <a:r>
              <a:rPr lang="en-GB" sz="1400">
                <a:solidFill>
                  <a:srgbClr val="000000"/>
                </a:solidFill>
                <a:latin typeface="Constantia" pitchFamily="18" charset="0"/>
                <a:sym typeface="Symbol" pitchFamily="18" charset="2"/>
              </a:rPr>
              <a:t>Dis-incentives</a:t>
            </a:r>
          </a:p>
          <a:p>
            <a:pPr fontAlgn="base">
              <a:spcBef>
                <a:spcPct val="0"/>
              </a:spcBef>
              <a:spcAft>
                <a:spcPct val="0"/>
              </a:spcAft>
            </a:pPr>
            <a:r>
              <a:rPr lang="en-GB" sz="1400">
                <a:solidFill>
                  <a:srgbClr val="000000"/>
                </a:solidFill>
                <a:latin typeface="Constantia" pitchFamily="18" charset="0"/>
                <a:sym typeface="Symbol" pitchFamily="18" charset="2"/>
              </a:rPr>
              <a:t>Time to implement</a:t>
            </a:r>
          </a:p>
          <a:p>
            <a:pPr fontAlgn="base">
              <a:spcBef>
                <a:spcPct val="0"/>
              </a:spcBef>
              <a:spcAft>
                <a:spcPct val="0"/>
              </a:spcAft>
            </a:pPr>
            <a:r>
              <a:rPr lang="en-GB" sz="1400">
                <a:solidFill>
                  <a:srgbClr val="000000"/>
                </a:solidFill>
                <a:latin typeface="Constantia" pitchFamily="18" charset="0"/>
                <a:sym typeface="Symbol" pitchFamily="18" charset="2"/>
              </a:rPr>
              <a:t>Duration</a:t>
            </a:r>
          </a:p>
          <a:p>
            <a:pPr fontAlgn="base">
              <a:spcBef>
                <a:spcPct val="0"/>
              </a:spcBef>
              <a:spcAft>
                <a:spcPct val="0"/>
              </a:spcAft>
            </a:pPr>
            <a:r>
              <a:rPr lang="en-GB" sz="1400">
                <a:solidFill>
                  <a:srgbClr val="000000"/>
                </a:solidFill>
                <a:latin typeface="Constantia" pitchFamily="18" charset="0"/>
                <a:sym typeface="Symbol" pitchFamily="18" charset="2"/>
              </a:rPr>
              <a:t>Maintenance</a:t>
            </a:r>
          </a:p>
          <a:p>
            <a:pPr fontAlgn="base">
              <a:spcBef>
                <a:spcPct val="0"/>
              </a:spcBef>
              <a:spcAft>
                <a:spcPct val="0"/>
              </a:spcAft>
            </a:pPr>
            <a:r>
              <a:rPr lang="en-GB" sz="1400">
                <a:solidFill>
                  <a:srgbClr val="000000"/>
                </a:solidFill>
                <a:latin typeface="Constantia" pitchFamily="18" charset="0"/>
                <a:sym typeface="Symbol" pitchFamily="18" charset="2"/>
              </a:rPr>
              <a:t>Spatial elements</a:t>
            </a:r>
          </a:p>
          <a:p>
            <a:pPr fontAlgn="base">
              <a:spcBef>
                <a:spcPct val="0"/>
              </a:spcBef>
              <a:spcAft>
                <a:spcPct val="0"/>
              </a:spcAft>
            </a:pPr>
            <a:r>
              <a:rPr lang="en-GB" sz="1400">
                <a:solidFill>
                  <a:srgbClr val="000000"/>
                </a:solidFill>
                <a:latin typeface="Constantia" pitchFamily="18" charset="0"/>
                <a:sym typeface="Symbol" pitchFamily="18" charset="2"/>
              </a:rPr>
              <a:t>Enabling cond.</a:t>
            </a:r>
          </a:p>
          <a:p>
            <a:pPr fontAlgn="base">
              <a:spcBef>
                <a:spcPct val="0"/>
              </a:spcBef>
              <a:spcAft>
                <a:spcPct val="0"/>
              </a:spcAft>
            </a:pPr>
            <a:r>
              <a:rPr lang="en-GB" sz="1400">
                <a:solidFill>
                  <a:srgbClr val="000000"/>
                </a:solidFill>
                <a:latin typeface="Constantia" pitchFamily="18" charset="0"/>
                <a:sym typeface="Symbol" pitchFamily="18" charset="2"/>
              </a:rPr>
              <a:t>Ecological cond.</a:t>
            </a:r>
          </a:p>
          <a:p>
            <a:pPr fontAlgn="base">
              <a:spcBef>
                <a:spcPct val="0"/>
              </a:spcBef>
              <a:spcAft>
                <a:spcPct val="0"/>
              </a:spcAft>
            </a:pPr>
            <a:r>
              <a:rPr lang="en-GB" sz="1400">
                <a:solidFill>
                  <a:srgbClr val="000000"/>
                </a:solidFill>
                <a:latin typeface="Constantia" pitchFamily="18" charset="0"/>
                <a:sym typeface="Symbol" pitchFamily="18" charset="2"/>
              </a:rPr>
              <a:t>Willingness</a:t>
            </a:r>
            <a:endParaRPr lang="de-DE" sz="1400">
              <a:solidFill>
                <a:srgbClr val="000000"/>
              </a:solidFill>
              <a:latin typeface="Constantia" pitchFamily="18" charset="0"/>
              <a:sym typeface="Symbol" pitchFamily="18" charset="2"/>
            </a:endParaRPr>
          </a:p>
        </p:txBody>
      </p:sp>
      <p:sp>
        <p:nvSpPr>
          <p:cNvPr id="5133" name="Rectangle 17"/>
          <p:cNvSpPr>
            <a:spLocks noChangeArrowheads="1"/>
          </p:cNvSpPr>
          <p:nvPr/>
        </p:nvSpPr>
        <p:spPr bwMode="auto">
          <a:xfrm>
            <a:off x="479425" y="2925763"/>
            <a:ext cx="1871663" cy="1511300"/>
          </a:xfrm>
          <a:prstGeom prst="rect">
            <a:avLst/>
          </a:prstGeom>
          <a:solidFill>
            <a:srgbClr val="00CCFF"/>
          </a:solidFill>
          <a:ln w="9525">
            <a:noFill/>
            <a:miter lim="800000"/>
            <a:headEnd/>
            <a:tailEnd/>
          </a:ln>
        </p:spPr>
        <p:txBody>
          <a:bodyPr wrap="none"/>
          <a:lstStyle/>
          <a:p>
            <a:pPr fontAlgn="base">
              <a:spcBef>
                <a:spcPct val="0"/>
              </a:spcBef>
              <a:spcAft>
                <a:spcPct val="0"/>
              </a:spcAft>
            </a:pPr>
            <a:endParaRPr lang="en-US" sz="1400" b="1" baseline="-25000">
              <a:solidFill>
                <a:srgbClr val="000000"/>
              </a:solidFill>
              <a:latin typeface="Constantia" pitchFamily="18" charset="0"/>
            </a:endParaRPr>
          </a:p>
        </p:txBody>
      </p:sp>
      <p:sp>
        <p:nvSpPr>
          <p:cNvPr id="5134" name="Text Box 18"/>
          <p:cNvSpPr txBox="1">
            <a:spLocks noChangeArrowheads="1"/>
          </p:cNvSpPr>
          <p:nvPr/>
        </p:nvSpPr>
        <p:spPr bwMode="auto">
          <a:xfrm>
            <a:off x="479425" y="2925763"/>
            <a:ext cx="1931988" cy="1368425"/>
          </a:xfrm>
          <a:prstGeom prst="rect">
            <a:avLst/>
          </a:prstGeom>
          <a:noFill/>
          <a:ln w="9525">
            <a:noFill/>
            <a:miter lim="800000"/>
            <a:headEnd/>
            <a:tailEnd/>
          </a:ln>
        </p:spPr>
        <p:txBody>
          <a:bodyPr>
            <a:spAutoFit/>
          </a:bodyPr>
          <a:lstStyle/>
          <a:p>
            <a:pPr fontAlgn="base">
              <a:spcBef>
                <a:spcPct val="0"/>
              </a:spcBef>
              <a:spcAft>
                <a:spcPct val="0"/>
              </a:spcAft>
            </a:pPr>
            <a:r>
              <a:rPr lang="en-US" sz="1400">
                <a:solidFill>
                  <a:srgbClr val="000000"/>
                </a:solidFill>
                <a:latin typeface="Constantia" pitchFamily="18" charset="0"/>
              </a:rPr>
              <a:t>i</a:t>
            </a:r>
          </a:p>
          <a:p>
            <a:pPr fontAlgn="base">
              <a:spcBef>
                <a:spcPct val="0"/>
              </a:spcBef>
              <a:spcAft>
                <a:spcPct val="0"/>
              </a:spcAft>
            </a:pPr>
            <a:r>
              <a:rPr lang="en-US" sz="1400">
                <a:solidFill>
                  <a:srgbClr val="000000"/>
                </a:solidFill>
                <a:latin typeface="Constantia" pitchFamily="18" charset="0"/>
              </a:rPr>
              <a:t>Resettlement</a:t>
            </a:r>
          </a:p>
          <a:p>
            <a:pPr fontAlgn="base">
              <a:spcBef>
                <a:spcPct val="0"/>
              </a:spcBef>
              <a:spcAft>
                <a:spcPct val="0"/>
              </a:spcAft>
            </a:pPr>
            <a:r>
              <a:rPr lang="en-US" sz="1400">
                <a:solidFill>
                  <a:srgbClr val="000000"/>
                </a:solidFill>
                <a:latin typeface="Constantia" pitchFamily="18" charset="0"/>
              </a:rPr>
              <a:t>Zoning</a:t>
            </a:r>
          </a:p>
          <a:p>
            <a:pPr fontAlgn="base">
              <a:spcBef>
                <a:spcPct val="0"/>
              </a:spcBef>
              <a:spcAft>
                <a:spcPct val="0"/>
              </a:spcAft>
            </a:pPr>
            <a:r>
              <a:rPr lang="en-US" sz="1400">
                <a:solidFill>
                  <a:srgbClr val="000000"/>
                </a:solidFill>
                <a:latin typeface="Constantia" pitchFamily="18" charset="0"/>
              </a:rPr>
              <a:t>Green infrastructure</a:t>
            </a:r>
          </a:p>
          <a:p>
            <a:pPr fontAlgn="base">
              <a:spcBef>
                <a:spcPct val="0"/>
              </a:spcBef>
              <a:spcAft>
                <a:spcPct val="0"/>
              </a:spcAft>
            </a:pPr>
            <a:r>
              <a:rPr lang="en-US" sz="1400">
                <a:solidFill>
                  <a:srgbClr val="000000"/>
                </a:solidFill>
                <a:latin typeface="Constantia" pitchFamily="18" charset="0"/>
              </a:rPr>
              <a:t>Grey infrastructure</a:t>
            </a:r>
          </a:p>
          <a:p>
            <a:pPr fontAlgn="base">
              <a:spcBef>
                <a:spcPct val="0"/>
              </a:spcBef>
              <a:spcAft>
                <a:spcPct val="0"/>
              </a:spcAft>
            </a:pPr>
            <a:r>
              <a:rPr lang="en-US" sz="1400">
                <a:solidFill>
                  <a:srgbClr val="000000"/>
                </a:solidFill>
                <a:latin typeface="Constantia" pitchFamily="18" charset="0"/>
              </a:rPr>
              <a:t>….</a:t>
            </a:r>
            <a:endParaRPr lang="de-DE" sz="1400">
              <a:solidFill>
                <a:srgbClr val="000000"/>
              </a:solidFill>
              <a:latin typeface="Constantia" pitchFamily="18" charset="0"/>
            </a:endParaRPr>
          </a:p>
        </p:txBody>
      </p:sp>
    </p:spTree>
    <p:extLst>
      <p:ext uri="{BB962C8B-B14F-4D97-AF65-F5344CB8AC3E}">
        <p14:creationId xmlns:p14="http://schemas.microsoft.com/office/powerpoint/2010/main" xmlns="" val="1795856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1066800"/>
            <a:ext cx="9286443" cy="4967796"/>
          </a:xfrm>
          <a:prstGeom prst="rect">
            <a:avLst/>
          </a:prstGeom>
          <a:noFill/>
          <a:ln w="9525">
            <a:noFill/>
            <a:miter lim="800000"/>
            <a:headEnd/>
            <a:tailEnd/>
          </a:ln>
        </p:spPr>
      </p:pic>
      <p:sp>
        <p:nvSpPr>
          <p:cNvPr id="6" name="TextBox 5"/>
          <p:cNvSpPr txBox="1"/>
          <p:nvPr/>
        </p:nvSpPr>
        <p:spPr>
          <a:xfrm>
            <a:off x="0" y="6027003"/>
            <a:ext cx="8305800" cy="830997"/>
          </a:xfrm>
          <a:prstGeom prst="rect">
            <a:avLst/>
          </a:prstGeom>
          <a:noFill/>
        </p:spPr>
        <p:txBody>
          <a:bodyPr wrap="square" rtlCol="0">
            <a:spAutoFit/>
          </a:bodyPr>
          <a:lstStyle/>
          <a:p>
            <a:r>
              <a:rPr lang="en-US" sz="2400" dirty="0" smtClean="0"/>
              <a:t>Based on work by Economics of Climate Adaptation working  group- Swiss Re </a:t>
            </a:r>
            <a:r>
              <a:rPr lang="en-US" sz="2400" dirty="0" err="1" smtClean="0"/>
              <a:t>climada</a:t>
            </a:r>
            <a:r>
              <a:rPr lang="en-US" sz="2400" dirty="0" smtClean="0"/>
              <a:t> model</a:t>
            </a:r>
            <a:endParaRPr lang="en-US" sz="2400" dirty="0"/>
          </a:p>
        </p:txBody>
      </p:sp>
      <p:pic>
        <p:nvPicPr>
          <p:cNvPr id="7" name="Picture 2"/>
          <p:cNvPicPr>
            <a:picLocks noChangeAspect="1" noChangeArrowheads="1"/>
          </p:cNvPicPr>
          <p:nvPr/>
        </p:nvPicPr>
        <p:blipFill>
          <a:blip r:embed="rId2" cstate="print"/>
          <a:srcRect l="83333" b="85678"/>
          <a:stretch>
            <a:fillRect/>
          </a:stretch>
        </p:blipFill>
        <p:spPr bwMode="auto">
          <a:xfrm>
            <a:off x="2811514" y="2209800"/>
            <a:ext cx="2817872" cy="1295400"/>
          </a:xfrm>
          <a:prstGeom prst="rect">
            <a:avLst/>
          </a:prstGeom>
          <a:noFill/>
          <a:ln w="9525">
            <a:noFill/>
            <a:miter lim="800000"/>
            <a:headEnd/>
            <a:tailEnd/>
          </a:ln>
        </p:spPr>
      </p:pic>
      <p:sp>
        <p:nvSpPr>
          <p:cNvPr id="9" name="Rectangle 8"/>
          <p:cNvSpPr/>
          <p:nvPr/>
        </p:nvSpPr>
        <p:spPr>
          <a:xfrm>
            <a:off x="7543800" y="762000"/>
            <a:ext cx="18288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0551" y="0"/>
            <a:ext cx="8853449" cy="1138773"/>
          </a:xfrm>
          <a:prstGeom prst="rect">
            <a:avLst/>
          </a:prstGeom>
          <a:noFill/>
        </p:spPr>
        <p:txBody>
          <a:bodyPr wrap="none" rtlCol="0">
            <a:spAutoFit/>
          </a:bodyPr>
          <a:lstStyle/>
          <a:p>
            <a:pPr algn="ctr"/>
            <a:r>
              <a:rPr lang="en-US" sz="4000" dirty="0" smtClean="0"/>
              <a:t>Barbados</a:t>
            </a:r>
          </a:p>
          <a:p>
            <a:r>
              <a:rPr lang="en-US" sz="2800" dirty="0" smtClean="0"/>
              <a:t>Examining </a:t>
            </a:r>
            <a:r>
              <a:rPr lang="en-US" sz="2800" dirty="0" err="1" smtClean="0"/>
              <a:t>Costs:Benefits</a:t>
            </a:r>
            <a:r>
              <a:rPr lang="en-US" sz="2800" dirty="0" smtClean="0"/>
              <a:t> of Coastal Adaptation Approaches</a:t>
            </a:r>
            <a:endParaRPr lang="en-US" sz="2800" dirty="0"/>
          </a:p>
        </p:txBody>
      </p:sp>
      <p:sp>
        <p:nvSpPr>
          <p:cNvPr id="8" name="TextBox 7"/>
          <p:cNvSpPr txBox="1"/>
          <p:nvPr/>
        </p:nvSpPr>
        <p:spPr>
          <a:xfrm>
            <a:off x="5791200" y="5791200"/>
            <a:ext cx="2938690" cy="369332"/>
          </a:xfrm>
          <a:prstGeom prst="rect">
            <a:avLst/>
          </a:prstGeom>
          <a:solidFill>
            <a:schemeClr val="bg1"/>
          </a:solidFill>
        </p:spPr>
        <p:txBody>
          <a:bodyPr wrap="none" rtlCol="0">
            <a:spAutoFit/>
          </a:bodyPr>
          <a:lstStyle/>
          <a:p>
            <a:r>
              <a:rPr lang="en-US" dirty="0" smtClean="0"/>
              <a:t>Amount of Averted Loss ($M)</a:t>
            </a:r>
            <a:endParaRPr lang="en-US" dirty="0"/>
          </a:p>
        </p:txBody>
      </p:sp>
      <p:sp>
        <p:nvSpPr>
          <p:cNvPr id="10" name="TextBox 9"/>
          <p:cNvSpPr txBox="1"/>
          <p:nvPr/>
        </p:nvSpPr>
        <p:spPr>
          <a:xfrm>
            <a:off x="783609" y="2653352"/>
            <a:ext cx="2268313" cy="646331"/>
          </a:xfrm>
          <a:prstGeom prst="rect">
            <a:avLst/>
          </a:prstGeom>
          <a:solidFill>
            <a:schemeClr val="bg1"/>
          </a:solidFill>
        </p:spPr>
        <p:txBody>
          <a:bodyPr wrap="none" rtlCol="0">
            <a:spAutoFit/>
          </a:bodyPr>
          <a:lstStyle/>
          <a:p>
            <a:r>
              <a:rPr lang="en-US" dirty="0" smtClean="0"/>
              <a:t>Reef Rest.</a:t>
            </a:r>
          </a:p>
          <a:p>
            <a:r>
              <a:rPr lang="en-US" dirty="0" smtClean="0"/>
              <a:t>Mangrove Restoration</a:t>
            </a:r>
          </a:p>
        </p:txBody>
      </p:sp>
      <p:sp>
        <p:nvSpPr>
          <p:cNvPr id="11" name="TextBox 10"/>
          <p:cNvSpPr txBox="1"/>
          <p:nvPr/>
        </p:nvSpPr>
        <p:spPr>
          <a:xfrm>
            <a:off x="2971800" y="4648200"/>
            <a:ext cx="2122697" cy="369332"/>
          </a:xfrm>
          <a:prstGeom prst="rect">
            <a:avLst/>
          </a:prstGeom>
          <a:solidFill>
            <a:schemeClr val="bg1"/>
          </a:solidFill>
        </p:spPr>
        <p:txBody>
          <a:bodyPr wrap="none" rtlCol="0">
            <a:spAutoFit/>
          </a:bodyPr>
          <a:lstStyle/>
          <a:p>
            <a:r>
              <a:rPr lang="en-US" dirty="0" smtClean="0"/>
              <a:t>Wind Building Codes</a:t>
            </a:r>
            <a:endParaRPr lang="en-US" dirty="0" smtClean="0"/>
          </a:p>
        </p:txBody>
      </p:sp>
      <p:sp>
        <p:nvSpPr>
          <p:cNvPr id="12" name="TextBox 11"/>
          <p:cNvSpPr txBox="1"/>
          <p:nvPr/>
        </p:nvSpPr>
        <p:spPr>
          <a:xfrm>
            <a:off x="0" y="1600200"/>
            <a:ext cx="1840760" cy="369332"/>
          </a:xfrm>
          <a:prstGeom prst="rect">
            <a:avLst/>
          </a:prstGeom>
          <a:solidFill>
            <a:schemeClr val="bg1"/>
          </a:solidFill>
        </p:spPr>
        <p:txBody>
          <a:bodyPr wrap="none" rtlCol="0">
            <a:spAutoFit/>
          </a:bodyPr>
          <a:lstStyle/>
          <a:p>
            <a:r>
              <a:rPr lang="en-US" dirty="0" err="1" smtClean="0"/>
              <a:t>Cost:Benefit</a:t>
            </a:r>
            <a:r>
              <a:rPr lang="en-US" dirty="0" smtClean="0"/>
              <a:t> ($M)</a:t>
            </a:r>
            <a:endParaRPr lang="en-US" dirty="0" smtClean="0"/>
          </a:p>
        </p:txBody>
      </p:sp>
      <p:sp>
        <p:nvSpPr>
          <p:cNvPr id="13" name="TextBox 12"/>
          <p:cNvSpPr txBox="1"/>
          <p:nvPr/>
        </p:nvSpPr>
        <p:spPr>
          <a:xfrm>
            <a:off x="4648200" y="4038600"/>
            <a:ext cx="1518364" cy="369332"/>
          </a:xfrm>
          <a:prstGeom prst="rect">
            <a:avLst/>
          </a:prstGeom>
          <a:solidFill>
            <a:schemeClr val="bg1"/>
          </a:solidFill>
        </p:spPr>
        <p:txBody>
          <a:bodyPr wrap="none" rtlCol="0">
            <a:spAutoFit/>
          </a:bodyPr>
          <a:lstStyle/>
          <a:p>
            <a:r>
              <a:rPr lang="en-US" dirty="0" smtClean="0"/>
              <a:t>Beach nourish</a:t>
            </a:r>
            <a:endParaRPr lang="en-US" dirty="0" smtClean="0"/>
          </a:p>
        </p:txBody>
      </p:sp>
      <p:sp>
        <p:nvSpPr>
          <p:cNvPr id="14" name="TextBox 13"/>
          <p:cNvSpPr txBox="1"/>
          <p:nvPr/>
        </p:nvSpPr>
        <p:spPr>
          <a:xfrm>
            <a:off x="5867400" y="3425588"/>
            <a:ext cx="1343894" cy="369332"/>
          </a:xfrm>
          <a:prstGeom prst="rect">
            <a:avLst/>
          </a:prstGeom>
          <a:solidFill>
            <a:schemeClr val="bg1"/>
          </a:solidFill>
        </p:spPr>
        <p:txBody>
          <a:bodyPr wrap="none" rtlCol="0">
            <a:spAutoFit/>
          </a:bodyPr>
          <a:lstStyle/>
          <a:p>
            <a:r>
              <a:rPr lang="en-US" dirty="0" smtClean="0"/>
              <a:t>Breakwaters</a:t>
            </a:r>
            <a:endParaRPr lang="en-US" dirty="0" smtClean="0"/>
          </a:p>
        </p:txBody>
      </p:sp>
      <p:sp>
        <p:nvSpPr>
          <p:cNvPr id="15" name="TextBox 14"/>
          <p:cNvSpPr txBox="1"/>
          <p:nvPr/>
        </p:nvSpPr>
        <p:spPr>
          <a:xfrm>
            <a:off x="3256128" y="2770496"/>
            <a:ext cx="2990049" cy="646331"/>
          </a:xfrm>
          <a:prstGeom prst="rect">
            <a:avLst/>
          </a:prstGeom>
          <a:solidFill>
            <a:schemeClr val="bg1"/>
          </a:solidFill>
        </p:spPr>
        <p:txBody>
          <a:bodyPr wrap="none" rtlCol="0">
            <a:spAutoFit/>
          </a:bodyPr>
          <a:lstStyle/>
          <a:p>
            <a:r>
              <a:rPr lang="en-US" dirty="0" smtClean="0"/>
              <a:t>Measures w/ net Pos benefits</a:t>
            </a:r>
            <a:endParaRPr lang="en-US" dirty="0" smtClean="0"/>
          </a:p>
          <a:p>
            <a:r>
              <a:rPr lang="en-US" dirty="0" smtClean="0"/>
              <a:t>Measures w/ net </a:t>
            </a:r>
            <a:r>
              <a:rPr lang="en-US" dirty="0" err="1" smtClean="0"/>
              <a:t>N</a:t>
            </a:r>
            <a:r>
              <a:rPr lang="en-US" dirty="0" err="1" smtClean="0"/>
              <a:t>eg</a:t>
            </a:r>
            <a:r>
              <a:rPr lang="en-US" dirty="0" smtClean="0"/>
              <a:t> benefits</a:t>
            </a:r>
            <a:endParaRPr lang="en-US" dirty="0" smtClean="0"/>
          </a:p>
        </p:txBody>
      </p:sp>
    </p:spTree>
    <p:extLst>
      <p:ext uri="{BB962C8B-B14F-4D97-AF65-F5344CB8AC3E}">
        <p14:creationId xmlns:p14="http://schemas.microsoft.com/office/powerpoint/2010/main" xmlns="" val="428955073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 descr="MAPA_HISTORICO_SS_HURACANE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904" t="6363" r="12410" b="55088"/>
          <a:stretch/>
        </p:blipFill>
        <p:spPr bwMode="auto">
          <a:xfrm>
            <a:off x="1096963" y="4262954"/>
            <a:ext cx="6832386" cy="245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2" descr="MAPA_HISTORICO_W_HURACANE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900" t="7540" r="15347" b="54928"/>
          <a:stretch/>
        </p:blipFill>
        <p:spPr bwMode="auto">
          <a:xfrm>
            <a:off x="1257300" y="1410216"/>
            <a:ext cx="6672049" cy="2483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Título"/>
          <p:cNvSpPr>
            <a:spLocks noGrp="1"/>
          </p:cNvSpPr>
          <p:nvPr>
            <p:ph type="title"/>
          </p:nvPr>
        </p:nvSpPr>
        <p:spPr>
          <a:xfrm>
            <a:off x="2438400" y="152400"/>
            <a:ext cx="6248400" cy="914400"/>
          </a:xfrm>
          <a:solidFill>
            <a:schemeClr val="bg1"/>
          </a:solidFill>
        </p:spPr>
        <p:txBody>
          <a:bodyPr/>
          <a:lstStyle/>
          <a:p>
            <a:r>
              <a:rPr lang="es-ES" sz="2800" dirty="0" err="1" smtClean="0"/>
              <a:t>Estimating</a:t>
            </a:r>
            <a:r>
              <a:rPr lang="es-ES" sz="2800" dirty="0" smtClean="0"/>
              <a:t> </a:t>
            </a:r>
            <a:r>
              <a:rPr lang="es-ES" sz="2800" dirty="0" err="1" smtClean="0"/>
              <a:t>Risk</a:t>
            </a:r>
            <a:r>
              <a:rPr lang="es-ES" sz="2800" dirty="0" smtClean="0"/>
              <a:t> </a:t>
            </a:r>
            <a:r>
              <a:rPr lang="es-ES" sz="2800" dirty="0" err="1"/>
              <a:t>A</a:t>
            </a:r>
            <a:r>
              <a:rPr lang="es-ES" sz="2800" dirty="0" err="1" smtClean="0"/>
              <a:t>cross</a:t>
            </a:r>
            <a:r>
              <a:rPr lang="es-ES" sz="2800" dirty="0" smtClean="0"/>
              <a:t> </a:t>
            </a:r>
            <a:r>
              <a:rPr lang="es-ES" sz="2800" dirty="0" err="1" smtClean="0"/>
              <a:t>Carib</a:t>
            </a:r>
            <a:r>
              <a:rPr lang="es-ES" sz="2800" dirty="0" err="1" smtClean="0"/>
              <a:t>bean</a:t>
            </a:r>
            <a:r>
              <a:rPr lang="es-ES" sz="2800" dirty="0" smtClean="0"/>
              <a:t> &amp; </a:t>
            </a:r>
            <a:r>
              <a:rPr lang="es-ES" sz="2800" dirty="0" err="1" smtClean="0"/>
              <a:t>Latin</a:t>
            </a:r>
            <a:r>
              <a:rPr lang="es-ES" sz="2800" dirty="0" smtClean="0"/>
              <a:t> </a:t>
            </a:r>
            <a:r>
              <a:rPr lang="es-ES" sz="2800" dirty="0" err="1" smtClean="0"/>
              <a:t>America</a:t>
            </a:r>
            <a:endParaRPr lang="es-ES" sz="2800" dirty="0"/>
          </a:p>
        </p:txBody>
      </p:sp>
      <p:sp>
        <p:nvSpPr>
          <p:cNvPr id="2" name="TextBox 1"/>
          <p:cNvSpPr txBox="1"/>
          <p:nvPr/>
        </p:nvSpPr>
        <p:spPr>
          <a:xfrm>
            <a:off x="3477049" y="1040884"/>
            <a:ext cx="2569934" cy="369332"/>
          </a:xfrm>
          <a:prstGeom prst="rect">
            <a:avLst/>
          </a:prstGeom>
          <a:solidFill>
            <a:schemeClr val="bg1"/>
          </a:solidFill>
        </p:spPr>
        <p:txBody>
          <a:bodyPr wrap="none" rtlCol="0">
            <a:spAutoFit/>
          </a:bodyPr>
          <a:lstStyle/>
          <a:p>
            <a:r>
              <a:rPr lang="en-US" dirty="0" smtClean="0"/>
              <a:t>Hurricane Wind Speed</a:t>
            </a:r>
            <a:endParaRPr lang="en-US" dirty="0"/>
          </a:p>
        </p:txBody>
      </p:sp>
      <p:sp>
        <p:nvSpPr>
          <p:cNvPr id="6" name="TextBox 5"/>
          <p:cNvSpPr txBox="1"/>
          <p:nvPr/>
        </p:nvSpPr>
        <p:spPr>
          <a:xfrm>
            <a:off x="3444989" y="3893622"/>
            <a:ext cx="2608406" cy="369332"/>
          </a:xfrm>
          <a:prstGeom prst="rect">
            <a:avLst/>
          </a:prstGeom>
          <a:solidFill>
            <a:schemeClr val="bg1"/>
          </a:solidFill>
        </p:spPr>
        <p:txBody>
          <a:bodyPr wrap="none" rtlCol="0">
            <a:spAutoFit/>
          </a:bodyPr>
          <a:lstStyle/>
          <a:p>
            <a:r>
              <a:rPr lang="en-US" dirty="0" smtClean="0"/>
              <a:t>Hurricane Storm Surge </a:t>
            </a:r>
            <a:endParaRPr lang="en-US" dirty="0"/>
          </a:p>
        </p:txBody>
      </p:sp>
      <p:sp>
        <p:nvSpPr>
          <p:cNvPr id="7" name="TextBox 6"/>
          <p:cNvSpPr txBox="1"/>
          <p:nvPr/>
        </p:nvSpPr>
        <p:spPr>
          <a:xfrm>
            <a:off x="7450905" y="972066"/>
            <a:ext cx="723275" cy="369332"/>
          </a:xfrm>
          <a:prstGeom prst="rect">
            <a:avLst/>
          </a:prstGeom>
          <a:solidFill>
            <a:schemeClr val="bg1"/>
          </a:solidFill>
        </p:spPr>
        <p:txBody>
          <a:bodyPr wrap="none" rtlCol="0">
            <a:spAutoFit/>
          </a:bodyPr>
          <a:lstStyle/>
          <a:p>
            <a:r>
              <a:rPr lang="en-US" dirty="0" smtClean="0"/>
              <a:t>Km/h</a:t>
            </a:r>
            <a:endParaRPr lang="en-US" dirty="0"/>
          </a:p>
        </p:txBody>
      </p:sp>
      <p:sp>
        <p:nvSpPr>
          <p:cNvPr id="8" name="TextBox 7"/>
          <p:cNvSpPr txBox="1"/>
          <p:nvPr/>
        </p:nvSpPr>
        <p:spPr>
          <a:xfrm>
            <a:off x="7889486" y="1364460"/>
            <a:ext cx="569387" cy="369332"/>
          </a:xfrm>
          <a:prstGeom prst="rect">
            <a:avLst/>
          </a:prstGeom>
          <a:solidFill>
            <a:schemeClr val="bg1"/>
          </a:solidFill>
        </p:spPr>
        <p:txBody>
          <a:bodyPr wrap="none" rtlCol="0">
            <a:spAutoFit/>
          </a:bodyPr>
          <a:lstStyle/>
          <a:p>
            <a:r>
              <a:rPr lang="en-US" dirty="0" smtClean="0"/>
              <a:t>240</a:t>
            </a:r>
            <a:endParaRPr lang="en-US" dirty="0"/>
          </a:p>
        </p:txBody>
      </p:sp>
      <p:sp>
        <p:nvSpPr>
          <p:cNvPr id="9" name="TextBox 8"/>
          <p:cNvSpPr txBox="1"/>
          <p:nvPr/>
        </p:nvSpPr>
        <p:spPr>
          <a:xfrm>
            <a:off x="7929349" y="3352800"/>
            <a:ext cx="312906" cy="369332"/>
          </a:xfrm>
          <a:prstGeom prst="rect">
            <a:avLst/>
          </a:prstGeom>
          <a:solidFill>
            <a:schemeClr val="bg1"/>
          </a:solidFill>
        </p:spPr>
        <p:txBody>
          <a:bodyPr wrap="none" rtlCol="0">
            <a:spAutoFit/>
          </a:bodyPr>
          <a:lstStyle/>
          <a:p>
            <a:r>
              <a:rPr lang="en-US" dirty="0" smtClean="0"/>
              <a:t>0</a:t>
            </a:r>
            <a:endParaRPr lang="en-US" dirty="0"/>
          </a:p>
        </p:txBody>
      </p:sp>
      <p:sp>
        <p:nvSpPr>
          <p:cNvPr id="10" name="TextBox 9"/>
          <p:cNvSpPr txBox="1"/>
          <p:nvPr/>
        </p:nvSpPr>
        <p:spPr>
          <a:xfrm>
            <a:off x="7947075" y="6248400"/>
            <a:ext cx="312906" cy="369332"/>
          </a:xfrm>
          <a:prstGeom prst="rect">
            <a:avLst/>
          </a:prstGeom>
          <a:solidFill>
            <a:schemeClr val="bg1"/>
          </a:solidFill>
        </p:spPr>
        <p:txBody>
          <a:bodyPr wrap="none" rtlCol="0">
            <a:spAutoFit/>
          </a:bodyPr>
          <a:lstStyle/>
          <a:p>
            <a:r>
              <a:rPr lang="en-US" dirty="0" smtClean="0"/>
              <a:t>0</a:t>
            </a:r>
            <a:endParaRPr lang="en-US" dirty="0"/>
          </a:p>
        </p:txBody>
      </p:sp>
      <p:sp>
        <p:nvSpPr>
          <p:cNvPr id="11" name="TextBox 10"/>
          <p:cNvSpPr txBox="1"/>
          <p:nvPr/>
        </p:nvSpPr>
        <p:spPr>
          <a:xfrm>
            <a:off x="8017727" y="4332237"/>
            <a:ext cx="312906" cy="369332"/>
          </a:xfrm>
          <a:prstGeom prst="rect">
            <a:avLst/>
          </a:prstGeom>
          <a:solidFill>
            <a:schemeClr val="bg1"/>
          </a:solidFill>
        </p:spPr>
        <p:txBody>
          <a:bodyPr wrap="none" rtlCol="0">
            <a:spAutoFit/>
          </a:bodyPr>
          <a:lstStyle/>
          <a:p>
            <a:r>
              <a:rPr lang="en-US" dirty="0" smtClean="0"/>
              <a:t>4</a:t>
            </a:r>
            <a:endParaRPr lang="en-US" dirty="0"/>
          </a:p>
        </p:txBody>
      </p:sp>
      <p:sp>
        <p:nvSpPr>
          <p:cNvPr id="12" name="TextBox 11"/>
          <p:cNvSpPr txBox="1"/>
          <p:nvPr/>
        </p:nvSpPr>
        <p:spPr>
          <a:xfrm>
            <a:off x="7570049" y="3893622"/>
            <a:ext cx="377026" cy="369332"/>
          </a:xfrm>
          <a:prstGeom prst="rect">
            <a:avLst/>
          </a:prstGeom>
          <a:solidFill>
            <a:schemeClr val="bg1"/>
          </a:solidFill>
        </p:spPr>
        <p:txBody>
          <a:bodyPr wrap="none" rtlCol="0">
            <a:spAutoFit/>
          </a:bodyPr>
          <a:lstStyle/>
          <a:p>
            <a:r>
              <a:rPr lang="en-US" dirty="0" smtClean="0"/>
              <a:t>m</a:t>
            </a:r>
            <a:endParaRPr lang="en-US" dirty="0"/>
          </a:p>
        </p:txBody>
      </p:sp>
    </p:spTree>
    <p:extLst>
      <p:ext uri="{BB962C8B-B14F-4D97-AF65-F5344CB8AC3E}">
        <p14:creationId xmlns:p14="http://schemas.microsoft.com/office/powerpoint/2010/main" xmlns="" val="4259651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639762"/>
          </a:xfrm>
        </p:spPr>
        <p:txBody>
          <a:bodyPr>
            <a:noAutofit/>
          </a:bodyPr>
          <a:lstStyle/>
          <a:p>
            <a:r>
              <a:rPr lang="en-US" sz="3600" dirty="0" smtClean="0"/>
              <a:t>Making the Case in Science</a:t>
            </a:r>
            <a:br>
              <a:rPr lang="en-US" sz="3600" dirty="0" smtClean="0"/>
            </a:br>
            <a:r>
              <a:rPr lang="en-US" sz="3600" dirty="0" smtClean="0"/>
              <a:t>Papers &amp; Reports 2010-2012</a:t>
            </a:r>
            <a:endParaRPr lang="en-US" sz="3600" dirty="0"/>
          </a:p>
        </p:txBody>
      </p:sp>
      <p:sp>
        <p:nvSpPr>
          <p:cNvPr id="3" name="Content Placeholder 2"/>
          <p:cNvSpPr>
            <a:spLocks noGrp="1"/>
          </p:cNvSpPr>
          <p:nvPr>
            <p:ph idx="1"/>
          </p:nvPr>
        </p:nvSpPr>
        <p:spPr>
          <a:xfrm>
            <a:off x="0" y="1066800"/>
            <a:ext cx="9144000" cy="5562600"/>
          </a:xfrm>
        </p:spPr>
        <p:txBody>
          <a:bodyPr>
            <a:normAutofit fontScale="25000" lnSpcReduction="20000"/>
          </a:bodyPr>
          <a:lstStyle/>
          <a:p>
            <a:pPr marL="365760"/>
            <a:r>
              <a:rPr lang="en-US" sz="5600" dirty="0" smtClean="0"/>
              <a:t>Beck, </a:t>
            </a:r>
            <a:r>
              <a:rPr lang="en-US" sz="5600" dirty="0"/>
              <a:t>M. W., C. Shepard. 2012. </a:t>
            </a:r>
            <a:r>
              <a:rPr lang="en-US" sz="5600" dirty="0">
                <a:hlinkClick r:id="rId2"/>
              </a:rPr>
              <a:t>Coastal habitats and risk reduction</a:t>
            </a:r>
            <a:r>
              <a:rPr lang="en-US" sz="5600" dirty="0"/>
              <a:t> In  World Risk Report 2012. </a:t>
            </a:r>
          </a:p>
          <a:p>
            <a:pPr marL="365760"/>
            <a:r>
              <a:rPr lang="en-US" sz="5600" dirty="0"/>
              <a:t>Beck et al. 2013. Using interactive decision support to integrate coast hazard mitigation and ecosystem services in Long </a:t>
            </a:r>
            <a:r>
              <a:rPr lang="en-US" sz="5600" dirty="0" smtClean="0"/>
              <a:t>Island </a:t>
            </a:r>
            <a:r>
              <a:rPr lang="en-US" sz="5600" dirty="0"/>
              <a:t>Sound, New York and Connecticut USA.  In Linkages between Ecosystems, Livelihoods and DRR.</a:t>
            </a:r>
          </a:p>
          <a:p>
            <a:pPr marL="365760"/>
            <a:r>
              <a:rPr lang="en-US" sz="5600" dirty="0" err="1"/>
              <a:t>Ferdaña</a:t>
            </a:r>
            <a:r>
              <a:rPr lang="en-US" sz="5600" dirty="0"/>
              <a:t>, Z. et al. 2010. Building Interactive Decision Support to Meet Management Objectives for Coastal Conservation </a:t>
            </a:r>
            <a:r>
              <a:rPr lang="en-US" sz="5600" dirty="0" smtClean="0"/>
              <a:t>and </a:t>
            </a:r>
            <a:r>
              <a:rPr lang="en-US" sz="5600" dirty="0"/>
              <a:t>Hazard Mitigation on Long Island, New York, USA, in </a:t>
            </a:r>
            <a:r>
              <a:rPr lang="en-US" sz="5600" dirty="0">
                <a:hlinkClick r:id="rId3"/>
              </a:rPr>
              <a:t>Building Resilience to Climate Change: Ecosystem-based adaptation and lessons from the field</a:t>
            </a:r>
            <a:r>
              <a:rPr lang="en-US" sz="5600" dirty="0"/>
              <a:t>.  </a:t>
            </a:r>
          </a:p>
          <a:p>
            <a:pPr marL="365760"/>
            <a:r>
              <a:rPr lang="en-US" sz="5600" dirty="0"/>
              <a:t>Gilmer, B. and Z. Ferdaña. 2012</a:t>
            </a:r>
            <a:r>
              <a:rPr lang="en-US" sz="5600" dirty="0">
                <a:hlinkClick r:id="rId4"/>
              </a:rPr>
              <a:t>. Developing a Framework for Assessing Coastal Vulnerability to Sea Level Rise in Southern New England, USA</a:t>
            </a:r>
            <a:r>
              <a:rPr lang="en-US" sz="5600" dirty="0"/>
              <a:t>, in Resilient Cities 2: Cities and Adaptation to Climate Change.</a:t>
            </a:r>
          </a:p>
          <a:p>
            <a:pPr marL="365760"/>
            <a:r>
              <a:rPr lang="en-US" sz="5600" dirty="0"/>
              <a:t>Gilmer, B. et al.  2012</a:t>
            </a:r>
            <a:r>
              <a:rPr lang="en-US" sz="5600" dirty="0">
                <a:hlinkClick r:id="rId5"/>
              </a:rPr>
              <a:t>. Informing Conservation Planning Using SLR  and Storm Surge Vulnerability Assessments in  </a:t>
            </a:r>
            <a:endParaRPr lang="en-US" sz="5600" dirty="0" smtClean="0">
              <a:hlinkClick r:id="rId5"/>
            </a:endParaRPr>
          </a:p>
          <a:p>
            <a:pPr marL="765810" lvl="1"/>
            <a:r>
              <a:rPr lang="en-US" sz="5600" dirty="0" smtClean="0">
                <a:hlinkClick r:id="rId5"/>
              </a:rPr>
              <a:t>Galveston </a:t>
            </a:r>
            <a:r>
              <a:rPr lang="en-US" sz="5600" dirty="0">
                <a:hlinkClick r:id="rId5"/>
              </a:rPr>
              <a:t>Bay and Jefferson County, </a:t>
            </a:r>
            <a:r>
              <a:rPr lang="en-US" sz="5600" dirty="0" smtClean="0">
                <a:hlinkClick r:id="rId5"/>
              </a:rPr>
              <a:t>Texas</a:t>
            </a:r>
            <a:r>
              <a:rPr lang="en-US" sz="5600" dirty="0" smtClean="0"/>
              <a:t>.</a:t>
            </a:r>
          </a:p>
          <a:p>
            <a:pPr marL="765810" lvl="1"/>
            <a:r>
              <a:rPr lang="en-US" sz="5600" dirty="0" smtClean="0">
                <a:hlinkClick r:id="rId6"/>
              </a:rPr>
              <a:t>Grand </a:t>
            </a:r>
            <a:r>
              <a:rPr lang="en-US" sz="5600" dirty="0">
                <a:hlinkClick r:id="rId6"/>
              </a:rPr>
              <a:t>Bay, Mississippi and </a:t>
            </a:r>
            <a:r>
              <a:rPr lang="en-US" sz="5600" dirty="0" smtClean="0">
                <a:hlinkClick r:id="rId6"/>
              </a:rPr>
              <a:t>Alabama</a:t>
            </a:r>
            <a:endParaRPr lang="en-US" sz="5600" dirty="0" smtClean="0"/>
          </a:p>
          <a:p>
            <a:pPr marL="765810" lvl="1"/>
            <a:r>
              <a:rPr lang="en-US" sz="5600" dirty="0" smtClean="0">
                <a:hlinkClick r:id="rId7"/>
              </a:rPr>
              <a:t>Saint </a:t>
            </a:r>
            <a:r>
              <a:rPr lang="en-US" sz="5600" dirty="0">
                <a:hlinkClick r:id="rId7"/>
              </a:rPr>
              <a:t>Andrews Bay and Choctawhatchee Bay, Florida</a:t>
            </a:r>
            <a:r>
              <a:rPr lang="en-US" sz="5600" dirty="0"/>
              <a:t>. The Nature Conservancy.</a:t>
            </a:r>
          </a:p>
          <a:p>
            <a:pPr marL="365760"/>
            <a:r>
              <a:rPr lang="en-US" sz="5600" dirty="0"/>
              <a:t>Grantham, H.S., E. McLeod, A. Brooks, J. Hardcastle, A.J. Richardson, E. </a:t>
            </a:r>
            <a:r>
              <a:rPr lang="en-US" sz="5600" dirty="0" err="1"/>
              <a:t>Poloczanska</a:t>
            </a:r>
            <a:r>
              <a:rPr lang="en-US" sz="5600" dirty="0"/>
              <a:t>, T. Hills, T., S.D. Jupiter, N. </a:t>
            </a:r>
            <a:r>
              <a:rPr lang="en-US" sz="5600" dirty="0" err="1"/>
              <a:t>Mieszkowska</a:t>
            </a:r>
            <a:r>
              <a:rPr lang="en-US" sz="5600" dirty="0"/>
              <a:t>, C.J. Klein, and J.E.M. Watson. 2011. </a:t>
            </a:r>
            <a:r>
              <a:rPr lang="en-US" sz="5600" dirty="0">
                <a:hlinkClick r:id="rId8"/>
              </a:rPr>
              <a:t>Ecosystem-based adaptation in marine ecosystems of tropical Oceania in response to climate change</a:t>
            </a:r>
            <a:r>
              <a:rPr lang="en-US" sz="5600" dirty="0"/>
              <a:t>. Pacific Conservation Biology 17: 241-258.</a:t>
            </a:r>
          </a:p>
          <a:p>
            <a:pPr marL="365760"/>
            <a:r>
              <a:rPr lang="en-US" sz="5600" dirty="0"/>
              <a:t>Hale et </a:t>
            </a:r>
            <a:r>
              <a:rPr lang="en-US" sz="5600" dirty="0" smtClean="0"/>
              <a:t>al. </a:t>
            </a:r>
            <a:r>
              <a:rPr lang="en-US" sz="5600" dirty="0"/>
              <a:t>2011. </a:t>
            </a:r>
            <a:r>
              <a:rPr lang="en-US" sz="5600" dirty="0">
                <a:hlinkClick r:id="rId9"/>
              </a:rPr>
              <a:t>Helping coastal communities adapt to climate change</a:t>
            </a:r>
            <a:r>
              <a:rPr lang="en-US" sz="5600" dirty="0"/>
              <a:t>. Solutions 1:84-85.</a:t>
            </a:r>
          </a:p>
          <a:p>
            <a:pPr marL="365760"/>
            <a:r>
              <a:rPr lang="en-US" sz="5600" dirty="0"/>
              <a:t>McIvor, A. L., </a:t>
            </a:r>
            <a:r>
              <a:rPr lang="en-US" sz="5600" dirty="0" err="1"/>
              <a:t>Möller</a:t>
            </a:r>
            <a:r>
              <a:rPr lang="en-US" sz="5600" dirty="0"/>
              <a:t>, I., Spencer, T., and Spalding, M., 2012</a:t>
            </a:r>
            <a:r>
              <a:rPr lang="en-US" sz="5600" dirty="0" smtClean="0"/>
              <a:t>. </a:t>
            </a:r>
            <a:r>
              <a:rPr lang="en-US" sz="6000" dirty="0"/>
              <a:t>Natural Coastal Protection Series</a:t>
            </a:r>
            <a:r>
              <a:rPr lang="en-US" sz="6000" dirty="0" smtClean="0"/>
              <a:t>: </a:t>
            </a:r>
            <a:r>
              <a:rPr lang="en-US" sz="6000" dirty="0"/>
              <a:t>TNC &amp; </a:t>
            </a:r>
            <a:r>
              <a:rPr lang="en-US" sz="6000" dirty="0" smtClean="0"/>
              <a:t>WI</a:t>
            </a:r>
            <a:endParaRPr lang="en-US" sz="5600" dirty="0" smtClean="0"/>
          </a:p>
          <a:p>
            <a:pPr marL="765810" lvl="1"/>
            <a:r>
              <a:rPr lang="en-US" sz="5600" dirty="0" smtClean="0">
                <a:hlinkClick r:id="rId10"/>
              </a:rPr>
              <a:t>Reduction </a:t>
            </a:r>
            <a:r>
              <a:rPr lang="en-US" sz="5600" dirty="0">
                <a:hlinkClick r:id="rId10"/>
              </a:rPr>
              <a:t>of wind and swell waves by </a:t>
            </a:r>
            <a:r>
              <a:rPr lang="en-US" sz="5600" dirty="0" smtClean="0">
                <a:hlinkClick r:id="rId10"/>
              </a:rPr>
              <a:t>mangroves</a:t>
            </a:r>
            <a:endParaRPr lang="en-US" sz="5600" dirty="0" smtClean="0"/>
          </a:p>
          <a:p>
            <a:pPr marL="765810" lvl="1"/>
            <a:r>
              <a:rPr lang="en-US" sz="5600" dirty="0" smtClean="0">
                <a:hlinkClick r:id="rId11"/>
              </a:rPr>
              <a:t>Storm </a:t>
            </a:r>
            <a:r>
              <a:rPr lang="en-US" sz="5600" dirty="0">
                <a:hlinkClick r:id="rId11"/>
              </a:rPr>
              <a:t>surge reduction by </a:t>
            </a:r>
            <a:r>
              <a:rPr lang="en-US" sz="5600" dirty="0" smtClean="0">
                <a:hlinkClick r:id="rId11"/>
              </a:rPr>
              <a:t>mangroves</a:t>
            </a:r>
            <a:endParaRPr lang="en-US" sz="5600" dirty="0" smtClean="0"/>
          </a:p>
          <a:p>
            <a:pPr marL="365760"/>
            <a:r>
              <a:rPr lang="en-US" sz="5600" dirty="0" err="1" smtClean="0"/>
              <a:t>Mcleod</a:t>
            </a:r>
            <a:r>
              <a:rPr lang="en-US" sz="5600" dirty="0" smtClean="0"/>
              <a:t> et al. In press. Integrating climate &amp; ocean change vulnerability into conservation planning. Coastal Mgmt.</a:t>
            </a:r>
          </a:p>
          <a:p>
            <a:pPr marL="365760"/>
            <a:r>
              <a:rPr lang="en-US" sz="5600" dirty="0" err="1" smtClean="0"/>
              <a:t>Mcleod</a:t>
            </a:r>
            <a:r>
              <a:rPr lang="en-US" sz="5600" dirty="0" smtClean="0"/>
              <a:t> </a:t>
            </a:r>
            <a:r>
              <a:rPr lang="en-US" sz="5600" dirty="0"/>
              <a:t>et al.. In press. Preparing to manage coral reefs for ocean acidification: Lessons from coral bleaching. Frontiers in Ecology and the Environment.</a:t>
            </a:r>
          </a:p>
          <a:p>
            <a:pPr marL="365760"/>
            <a:r>
              <a:rPr lang="en-US" sz="5600" dirty="0"/>
              <a:t>Spalding et al. In press. Coastal </a:t>
            </a:r>
            <a:r>
              <a:rPr lang="en-US" sz="5600" dirty="0" smtClean="0"/>
              <a:t>ecosystems</a:t>
            </a:r>
            <a:r>
              <a:rPr lang="en-US" sz="5600" dirty="0"/>
              <a:t>: a critical element of risk reduction. Conservation Letters</a:t>
            </a:r>
            <a:r>
              <a:rPr lang="en-US" sz="5600" dirty="0" smtClean="0"/>
              <a:t>.</a:t>
            </a:r>
          </a:p>
          <a:p>
            <a:pPr marL="365760"/>
            <a:r>
              <a:rPr lang="en-US" sz="5600" dirty="0" smtClean="0"/>
              <a:t>Spalding et al. </a:t>
            </a:r>
            <a:r>
              <a:rPr lang="en-US" sz="5600" dirty="0"/>
              <a:t>In press. The role of ecosystems in coastal protection: adapting to climate change and coastal hazards. Ocean &amp; Coastal Management.</a:t>
            </a:r>
          </a:p>
          <a:p>
            <a:pPr marL="0" indent="0">
              <a:buNone/>
            </a:pPr>
            <a:r>
              <a:rPr lang="en-US" dirty="0" smtClean="0"/>
              <a:t/>
            </a:r>
            <a:br>
              <a:rPr lang="en-US" dirty="0" smtClean="0"/>
            </a:br>
            <a:endParaRPr lang="en-US" dirty="0" smtClean="0"/>
          </a:p>
          <a:p>
            <a:endParaRPr lang="en-US" dirty="0" smtClean="0"/>
          </a:p>
          <a:p>
            <a:pPr marL="0" indent="0">
              <a:buNone/>
            </a:pPr>
            <a:r>
              <a:rPr lang="en-US" sz="8000" dirty="0" smtClean="0"/>
              <a:t>					</a:t>
            </a:r>
            <a:r>
              <a:rPr lang="en-US" sz="8000" i="1" dirty="0" smtClean="0"/>
              <a:t>See </a:t>
            </a:r>
            <a:r>
              <a:rPr lang="en-US" sz="8000" i="1" dirty="0" smtClean="0">
                <a:hlinkClick r:id="rId12"/>
              </a:rPr>
              <a:t>www.coastalresilience.org/resources</a:t>
            </a:r>
            <a:endParaRPr lang="en-US" sz="8000" i="1" dirty="0" smtClean="0"/>
          </a:p>
          <a:p>
            <a:pPr marL="0" indent="0">
              <a:buNone/>
            </a:pPr>
            <a:endParaRPr lang="en-US" sz="8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248400"/>
          </a:xfrm>
        </p:spPr>
        <p:txBody>
          <a:bodyPr>
            <a:normAutofit fontScale="92500" lnSpcReduction="10000"/>
          </a:bodyPr>
          <a:lstStyle/>
          <a:p>
            <a:pPr algn="ctr">
              <a:spcBef>
                <a:spcPts val="0"/>
              </a:spcBef>
              <a:buNone/>
            </a:pPr>
            <a:r>
              <a:rPr lang="en-US" sz="3900" b="1" dirty="0" smtClean="0"/>
              <a:t>SNAP Group on Coastal Defenses</a:t>
            </a:r>
          </a:p>
          <a:p>
            <a:pPr algn="ctr">
              <a:spcBef>
                <a:spcPts val="0"/>
              </a:spcBef>
              <a:buNone/>
            </a:pPr>
            <a:r>
              <a:rPr lang="en-US" sz="3900" dirty="0" smtClean="0"/>
              <a:t> Co-Led by TNC &amp; WCS with NCEAS</a:t>
            </a:r>
          </a:p>
          <a:p>
            <a:pPr>
              <a:spcBef>
                <a:spcPts val="0"/>
              </a:spcBef>
              <a:buNone/>
            </a:pPr>
            <a:endParaRPr lang="en-US" sz="3000" i="1" dirty="0" smtClean="0"/>
          </a:p>
          <a:p>
            <a:pPr>
              <a:spcBef>
                <a:spcPts val="0"/>
              </a:spcBef>
              <a:buNone/>
            </a:pPr>
            <a:r>
              <a:rPr lang="en-US" sz="3000" i="1" dirty="0" smtClean="0"/>
              <a:t>Bringing together leading ecologists, economists, engineers and policy wonks to</a:t>
            </a:r>
          </a:p>
          <a:p>
            <a:r>
              <a:rPr lang="en-US" sz="2800" dirty="0" smtClean="0"/>
              <a:t>Provide evidence &amp; databases on when, where and how investments in natural defenses are cost-effective;</a:t>
            </a:r>
          </a:p>
          <a:p>
            <a:r>
              <a:rPr lang="en-US" sz="2800" dirty="0" smtClean="0"/>
              <a:t>Develop practical guidance for decision-makers &amp; practitioners to implement solutions;</a:t>
            </a:r>
          </a:p>
          <a:p>
            <a:r>
              <a:rPr lang="en-US" sz="2800" dirty="0" smtClean="0"/>
              <a:t>Identify policy and financial incentives that lead to reduced risks for people and nature.</a:t>
            </a:r>
          </a:p>
          <a:p>
            <a:pPr>
              <a:spcBef>
                <a:spcPts val="0"/>
              </a:spcBef>
              <a:buNone/>
            </a:pPr>
            <a:endParaRPr lang="en-US" sz="3000" i="1" dirty="0" smtClean="0"/>
          </a:p>
          <a:p>
            <a:pPr marL="571500" indent="-571500">
              <a:spcBef>
                <a:spcPts val="0"/>
              </a:spcBef>
              <a:buAutoNum type="romanLcParenBoth"/>
            </a:pPr>
            <a:r>
              <a:rPr lang="en-US" sz="3000" i="1" dirty="0" smtClean="0"/>
              <a:t>Working Group </a:t>
            </a:r>
          </a:p>
          <a:p>
            <a:pPr marL="571500" indent="-571500">
              <a:spcBef>
                <a:spcPts val="0"/>
              </a:spcBef>
              <a:buAutoNum type="romanLcParenBoth"/>
            </a:pPr>
            <a:r>
              <a:rPr lang="en-US" sz="3000" i="1" dirty="0" smtClean="0"/>
              <a:t>Resource User Group</a:t>
            </a:r>
          </a:p>
          <a:p>
            <a:pPr marL="571500" indent="-571500">
              <a:spcBef>
                <a:spcPts val="0"/>
              </a:spcBef>
              <a:buAutoNum type="romanLcParenBoth"/>
            </a:pPr>
            <a:r>
              <a:rPr lang="en-US" sz="3000" i="1" dirty="0" smtClean="0"/>
              <a:t>Rapid Response Team</a:t>
            </a:r>
          </a:p>
        </p:txBody>
      </p:sp>
    </p:spTree>
    <p:extLst>
      <p:ext uri="{BB962C8B-B14F-4D97-AF65-F5344CB8AC3E}">
        <p14:creationId xmlns:p14="http://schemas.microsoft.com/office/powerpoint/2010/main" xmlns="" val="22485052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9954" y="5943600"/>
            <a:ext cx="883404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rPr>
              <a:t>Ten local applications and one global tool</a:t>
            </a:r>
            <a:endParaRPr lang="en-US" sz="3600" dirty="0">
              <a:solidFill>
                <a:prstClr val="black"/>
              </a:solidFill>
            </a:endParaRPr>
          </a:p>
        </p:txBody>
      </p:sp>
      <p:sp>
        <p:nvSpPr>
          <p:cNvPr id="6" name="Title 3"/>
          <p:cNvSpPr>
            <a:spLocks noGrp="1"/>
          </p:cNvSpPr>
          <p:nvPr>
            <p:ph type="title"/>
          </p:nvPr>
        </p:nvSpPr>
        <p:spPr>
          <a:xfrm>
            <a:off x="457200" y="0"/>
            <a:ext cx="8229600" cy="1143000"/>
          </a:xfrm>
        </p:spPr>
        <p:txBody>
          <a:bodyPr>
            <a:normAutofit fontScale="90000"/>
          </a:bodyPr>
          <a:lstStyle/>
          <a:p>
            <a:r>
              <a:rPr lang="en-US" dirty="0" smtClean="0"/>
              <a:t>New Coastal Resilience platform</a:t>
            </a:r>
            <a:br>
              <a:rPr lang="en-US" dirty="0" smtClean="0"/>
            </a:br>
            <a:r>
              <a:rPr lang="en-US" dirty="0" smtClean="0"/>
              <a:t>will launch July 2013</a:t>
            </a:r>
            <a:endParaRPr lang="en-US" dirty="0"/>
          </a:p>
        </p:txBody>
      </p:sp>
      <p:pic>
        <p:nvPicPr>
          <p:cNvPr id="4099" name="Picture 3"/>
          <p:cNvPicPr>
            <a:picLocks noChangeAspect="1" noChangeArrowheads="1"/>
          </p:cNvPicPr>
          <p:nvPr/>
        </p:nvPicPr>
        <p:blipFill>
          <a:blip r:embed="rId2" cstate="print"/>
          <a:srcRect t="6444" b="4667"/>
          <a:stretch>
            <a:fillRect/>
          </a:stretch>
        </p:blipFill>
        <p:spPr bwMode="auto">
          <a:xfrm>
            <a:off x="0" y="1092200"/>
            <a:ext cx="9144000" cy="5080000"/>
          </a:xfrm>
          <a:prstGeom prst="rect">
            <a:avLst/>
          </a:prstGeom>
          <a:noFill/>
          <a:ln w="9525">
            <a:noFill/>
            <a:miter lim="800000"/>
            <a:headEnd/>
            <a:tailEnd/>
          </a:ln>
        </p:spPr>
      </p:pic>
      <p:sp>
        <p:nvSpPr>
          <p:cNvPr id="8" name="TextBox 7"/>
          <p:cNvSpPr txBox="1"/>
          <p:nvPr/>
        </p:nvSpPr>
        <p:spPr>
          <a:xfrm>
            <a:off x="838200" y="4114800"/>
            <a:ext cx="2963055" cy="1077218"/>
          </a:xfrm>
          <a:prstGeom prst="rect">
            <a:avLst/>
          </a:prstGeom>
          <a:noFill/>
        </p:spPr>
        <p:txBody>
          <a:bodyPr wrap="none" rtlCol="0">
            <a:spAutoFit/>
          </a:bodyPr>
          <a:lstStyle/>
          <a:p>
            <a:r>
              <a:rPr lang="en-US" sz="3200" dirty="0" smtClean="0"/>
              <a:t>Social </a:t>
            </a:r>
            <a:r>
              <a:rPr lang="en-US" sz="3200" dirty="0" err="1" smtClean="0"/>
              <a:t>Vuln</a:t>
            </a:r>
            <a:r>
              <a:rPr lang="en-US" sz="3200" dirty="0" smtClean="0"/>
              <a:t>.</a:t>
            </a:r>
          </a:p>
          <a:p>
            <a:r>
              <a:rPr lang="en-US" sz="3200" dirty="0" smtClean="0"/>
              <a:t>% Below Poverty</a:t>
            </a:r>
            <a:endParaRPr lang="en-US" sz="3200" dirty="0"/>
          </a:p>
        </p:txBody>
      </p:sp>
      <p:sp>
        <p:nvSpPr>
          <p:cNvPr id="10" name="TextBox 9"/>
          <p:cNvSpPr txBox="1"/>
          <p:nvPr/>
        </p:nvSpPr>
        <p:spPr>
          <a:xfrm>
            <a:off x="5486400" y="4114800"/>
            <a:ext cx="3064429" cy="1077218"/>
          </a:xfrm>
          <a:prstGeom prst="rect">
            <a:avLst/>
          </a:prstGeom>
          <a:noFill/>
        </p:spPr>
        <p:txBody>
          <a:bodyPr wrap="none" rtlCol="0">
            <a:spAutoFit/>
          </a:bodyPr>
          <a:lstStyle/>
          <a:p>
            <a:r>
              <a:rPr lang="en-US" sz="3200" dirty="0" smtClean="0"/>
              <a:t>Exposure</a:t>
            </a:r>
          </a:p>
          <a:p>
            <a:r>
              <a:rPr lang="en-US" sz="3200" dirty="0" smtClean="0"/>
              <a:t>Storm Surge Freq</a:t>
            </a:r>
            <a:endParaRPr lang="en-US"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352800" y="0"/>
            <a:ext cx="2170081" cy="707886"/>
          </a:xfrm>
          <a:prstGeom prst="rect">
            <a:avLst/>
          </a:prstGeom>
          <a:noFill/>
        </p:spPr>
        <p:txBody>
          <a:bodyPr wrap="none" rtlCol="0">
            <a:spAutoFit/>
          </a:bodyPr>
          <a:lstStyle/>
          <a:p>
            <a:r>
              <a:rPr lang="en-US" sz="4000" dirty="0" smtClean="0">
                <a:solidFill>
                  <a:prstClr val="black"/>
                </a:solidFill>
              </a:rPr>
              <a:t>Summary</a:t>
            </a:r>
            <a:endParaRPr lang="en-US" sz="4000" dirty="0">
              <a:solidFill>
                <a:prstClr val="black"/>
              </a:solidFill>
            </a:endParaRPr>
          </a:p>
        </p:txBody>
      </p:sp>
      <p:sp>
        <p:nvSpPr>
          <p:cNvPr id="236545" name="Rectangle 1"/>
          <p:cNvSpPr>
            <a:spLocks noChangeArrowheads="1"/>
          </p:cNvSpPr>
          <p:nvPr/>
        </p:nvSpPr>
        <p:spPr bwMode="auto">
          <a:xfrm>
            <a:off x="-457200" y="917912"/>
            <a:ext cx="96012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fontAlgn="base">
              <a:spcBef>
                <a:spcPct val="0"/>
              </a:spcBef>
              <a:spcAft>
                <a:spcPct val="0"/>
              </a:spcAft>
              <a:buFont typeface="Arial" pitchFamily="34" charset="0"/>
              <a:buChar char="•"/>
            </a:pPr>
            <a:r>
              <a:rPr lang="en-US" sz="3200" dirty="0" smtClean="0">
                <a:solidFill>
                  <a:srgbClr val="000000"/>
                </a:solidFill>
                <a:ea typeface="Calibri" pitchFamily="34" charset="0"/>
                <a:cs typeface="Times New Roman" pitchFamily="18" charset="0"/>
              </a:rPr>
              <a:t> </a:t>
            </a:r>
            <a:r>
              <a:rPr lang="en-US" sz="3200" dirty="0" smtClean="0">
                <a:solidFill>
                  <a:srgbClr val="000000"/>
                </a:solidFill>
                <a:ea typeface="Calibri" pitchFamily="34" charset="0"/>
                <a:cs typeface="Times New Roman" pitchFamily="18" charset="0"/>
              </a:rPr>
              <a:t>Connecting Science, Tools, Policy &amp; Action to build 	</a:t>
            </a:r>
            <a:r>
              <a:rPr lang="en-US" sz="3200" i="1" dirty="0" smtClean="0">
                <a:solidFill>
                  <a:srgbClr val="000000"/>
                </a:solidFill>
                <a:ea typeface="Calibri" pitchFamily="34" charset="0"/>
                <a:cs typeface="Times New Roman" pitchFamily="18" charset="0"/>
              </a:rPr>
              <a:t>Coastal Resilience</a:t>
            </a:r>
            <a:r>
              <a:rPr lang="en-US" sz="3200" dirty="0" smtClean="0">
                <a:solidFill>
                  <a:srgbClr val="000000"/>
                </a:solidFill>
                <a:ea typeface="Calibri" pitchFamily="34" charset="0"/>
                <a:cs typeface="Times New Roman" pitchFamily="18" charset="0"/>
              </a:rPr>
              <a:t> (Globally + </a:t>
            </a:r>
            <a:r>
              <a:rPr lang="en-US" sz="3200" dirty="0" smtClean="0"/>
              <a:t>10 States + 7 nations)</a:t>
            </a:r>
          </a:p>
          <a:p>
            <a:pPr lvl="1" fontAlgn="base">
              <a:spcBef>
                <a:spcPct val="0"/>
              </a:spcBef>
              <a:spcAft>
                <a:spcPct val="0"/>
              </a:spcAft>
              <a:buFont typeface="Arial" pitchFamily="34" charset="0"/>
              <a:buChar char="•"/>
            </a:pPr>
            <a:r>
              <a:rPr lang="en-US" sz="3200" dirty="0">
                <a:solidFill>
                  <a:srgbClr val="000000"/>
                </a:solidFill>
                <a:ea typeface="Calibri" pitchFamily="34" charset="0"/>
                <a:cs typeface="Times New Roman" pitchFamily="18" charset="0"/>
              </a:rPr>
              <a:t> </a:t>
            </a:r>
            <a:r>
              <a:rPr lang="en-US" sz="3200" dirty="0" smtClean="0">
                <a:solidFill>
                  <a:srgbClr val="000000"/>
                </a:solidFill>
                <a:ea typeface="Calibri" pitchFamily="34" charset="0"/>
                <a:cs typeface="Times New Roman" pitchFamily="18" charset="0"/>
              </a:rPr>
              <a:t>Building a Robust Framework to Assess Risk, Identify 	Solutions, Take Action &amp; Measure effectiveness </a:t>
            </a:r>
          </a:p>
          <a:p>
            <a:pPr lvl="1" fontAlgn="base">
              <a:spcBef>
                <a:spcPct val="0"/>
              </a:spcBef>
              <a:spcAft>
                <a:spcPct val="0"/>
              </a:spcAft>
              <a:buFont typeface="Arial" pitchFamily="34" charset="0"/>
              <a:buChar char="•"/>
            </a:pPr>
            <a:r>
              <a:rPr lang="en-US" sz="3200" dirty="0" smtClean="0">
                <a:solidFill>
                  <a:srgbClr val="000000"/>
                </a:solidFill>
                <a:ea typeface="Calibri" pitchFamily="34" charset="0"/>
                <a:cs typeface="Times New Roman" pitchFamily="18" charset="0"/>
              </a:rPr>
              <a:t> Coastal habitats can play major role in reducing risks</a:t>
            </a:r>
          </a:p>
          <a:p>
            <a:pPr lvl="1" fontAlgn="base">
              <a:spcBef>
                <a:spcPct val="0"/>
              </a:spcBef>
              <a:spcAft>
                <a:spcPct val="0"/>
              </a:spcAft>
              <a:buFont typeface="Arial" pitchFamily="34" charset="0"/>
              <a:buChar char="•"/>
            </a:pPr>
            <a:r>
              <a:rPr lang="en-US" sz="3200" dirty="0" smtClean="0">
                <a:solidFill>
                  <a:srgbClr val="000000"/>
                </a:solidFill>
                <a:ea typeface="Calibri" pitchFamily="34" charset="0"/>
                <a:cs typeface="Times New Roman" pitchFamily="18" charset="0"/>
              </a:rPr>
              <a:t> Opportunity to re-focus Billions in Hazard Mitigation     	&amp; Adaptation $ to Greener Infrastructure</a:t>
            </a:r>
          </a:p>
          <a:p>
            <a:pPr lvl="1" fontAlgn="base">
              <a:spcBef>
                <a:spcPct val="0"/>
              </a:spcBef>
              <a:spcAft>
                <a:spcPct val="0"/>
              </a:spcAft>
              <a:buFont typeface="Arial" pitchFamily="34" charset="0"/>
              <a:buChar char="•"/>
            </a:pPr>
            <a:r>
              <a:rPr lang="en-US" sz="3200" dirty="0" smtClean="0">
                <a:solidFill>
                  <a:srgbClr val="000000"/>
                </a:solidFill>
                <a:ea typeface="Calibri" pitchFamily="34" charset="0"/>
                <a:cs typeface="Times New Roman" pitchFamily="18" charset="0"/>
              </a:rPr>
              <a:t> And in reducing development </a:t>
            </a:r>
            <a:r>
              <a:rPr lang="en-US" sz="3200" dirty="0" smtClean="0">
                <a:solidFill>
                  <a:srgbClr val="000000"/>
                </a:solidFill>
                <a:ea typeface="Calibri" pitchFamily="34" charset="0"/>
                <a:cs typeface="Times New Roman" pitchFamily="18" charset="0"/>
              </a:rPr>
              <a:t>risks</a:t>
            </a:r>
          </a:p>
          <a:p>
            <a:pPr lvl="1" fontAlgn="base">
              <a:spcBef>
                <a:spcPct val="0"/>
              </a:spcBef>
              <a:spcAft>
                <a:spcPct val="0"/>
              </a:spcAft>
              <a:buFont typeface="Arial" pitchFamily="34" charset="0"/>
              <a:buChar char="•"/>
            </a:pPr>
            <a:r>
              <a:rPr lang="en-US" sz="3200" dirty="0" smtClean="0">
                <a:solidFill>
                  <a:srgbClr val="000000"/>
                </a:solidFill>
                <a:ea typeface="Calibri" pitchFamily="34" charset="0"/>
                <a:cs typeface="Times New Roman" pitchFamily="18" charset="0"/>
              </a:rPr>
              <a:t> With </a:t>
            </a:r>
            <a:r>
              <a:rPr lang="en-US" sz="3200" dirty="0" smtClean="0">
                <a:solidFill>
                  <a:srgbClr val="000000"/>
                </a:solidFill>
                <a:ea typeface="Calibri" pitchFamily="34" charset="0"/>
                <a:cs typeface="Times New Roman" pitchFamily="18" charset="0"/>
              </a:rPr>
              <a:t>partnerships in Engineering, Re-Insurance &amp; </a:t>
            </a:r>
          </a:p>
          <a:p>
            <a:pPr lvl="1" fontAlgn="base">
              <a:spcBef>
                <a:spcPct val="0"/>
              </a:spcBef>
              <a:spcAft>
                <a:spcPct val="0"/>
              </a:spcAft>
            </a:pPr>
            <a:r>
              <a:rPr lang="en-US" sz="3200" dirty="0" smtClean="0">
                <a:solidFill>
                  <a:srgbClr val="000000"/>
                </a:solidFill>
                <a:ea typeface="Calibri" pitchFamily="34" charset="0"/>
                <a:cs typeface="Times New Roman" pitchFamily="18" charset="0"/>
              </a:rPr>
              <a:t>	Aid/Development </a:t>
            </a:r>
            <a:r>
              <a:rPr lang="en-US" sz="3200" dirty="0" smtClean="0">
                <a:solidFill>
                  <a:srgbClr val="000000"/>
                </a:solidFill>
                <a:ea typeface="Calibri" pitchFamily="34" charset="0"/>
                <a:cs typeface="Times New Roman" pitchFamily="18" charset="0"/>
              </a:rPr>
              <a:t>groups</a:t>
            </a:r>
          </a:p>
          <a:p>
            <a:pPr lvl="1" fontAlgn="base">
              <a:spcBef>
                <a:spcPct val="0"/>
              </a:spcBef>
              <a:spcAft>
                <a:spcPct val="0"/>
              </a:spcAft>
              <a:buFont typeface="Arial" pitchFamily="34" charset="0"/>
              <a:buChar char="•"/>
            </a:pPr>
            <a:r>
              <a:rPr lang="en-US" sz="3200" dirty="0" smtClean="0">
                <a:solidFill>
                  <a:srgbClr val="000000"/>
                </a:solidFill>
                <a:ea typeface="Calibri" pitchFamily="34" charset="0"/>
                <a:cs typeface="Times New Roman" pitchFamily="18" charset="0"/>
              </a:rPr>
              <a:t> Many new innovations this year; more </a:t>
            </a:r>
            <a:r>
              <a:rPr lang="en-US" sz="3200" dirty="0" smtClean="0">
                <a:solidFill>
                  <a:srgbClr val="000000"/>
                </a:solidFill>
                <a:ea typeface="Calibri" pitchFamily="34" charset="0"/>
                <a:cs typeface="Times New Roman" pitchFamily="18" charset="0"/>
              </a:rPr>
              <a:t>coming</a:t>
            </a:r>
            <a:endParaRPr lang="en-US" sz="3200" dirty="0" smtClean="0">
              <a:solidFill>
                <a:srgbClr val="000000"/>
              </a:solidFill>
              <a:ea typeface="Calibri" pitchFamily="34" charset="0"/>
              <a:cs typeface="Times New Roman" pitchFamily="18" charset="0"/>
            </a:endParaRPr>
          </a:p>
        </p:txBody>
      </p:sp>
    </p:spTree>
    <p:extLst>
      <p:ext uri="{BB962C8B-B14F-4D97-AF65-F5344CB8AC3E}">
        <p14:creationId xmlns:p14="http://schemas.microsoft.com/office/powerpoint/2010/main" xmlns="" val="1429775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w Image CR.TIF"/>
          <p:cNvPicPr>
            <a:picLocks noGrp="1" noChangeAspect="1"/>
          </p:cNvPicPr>
          <p:nvPr>
            <p:ph idx="1"/>
          </p:nvPr>
        </p:nvPicPr>
        <p:blipFill>
          <a:blip r:embed="rId3" cstate="screen"/>
          <a:stretch>
            <a:fillRect/>
          </a:stretch>
        </p:blipFill>
        <p:spPr>
          <a:xfrm>
            <a:off x="0" y="0"/>
            <a:ext cx="9144000" cy="2402003"/>
          </a:xfrm>
        </p:spPr>
      </p:pic>
      <p:sp>
        <p:nvSpPr>
          <p:cNvPr id="5" name="Rectangle 4"/>
          <p:cNvSpPr/>
          <p:nvPr/>
        </p:nvSpPr>
        <p:spPr>
          <a:xfrm>
            <a:off x="2514600" y="2209800"/>
            <a:ext cx="4961295" cy="769441"/>
          </a:xfrm>
          <a:prstGeom prst="rect">
            <a:avLst/>
          </a:prstGeom>
        </p:spPr>
        <p:txBody>
          <a:bodyPr wrap="none">
            <a:spAutoFit/>
          </a:bodyPr>
          <a:lstStyle/>
          <a:p>
            <a:r>
              <a:rPr lang="en-US" sz="4400" dirty="0" smtClean="0">
                <a:solidFill>
                  <a:srgbClr val="0070C0"/>
                </a:solidFill>
                <a:effectLst>
                  <a:outerShdw blurRad="38100" dist="38100" dir="2700000" algn="tl">
                    <a:srgbClr val="000000">
                      <a:alpha val="43137"/>
                    </a:srgbClr>
                  </a:outerShdw>
                </a:effectLst>
                <a:latin typeface="Calibri" pitchFamily="34" charset="0"/>
              </a:rPr>
              <a:t>coastalresilience.org</a:t>
            </a:r>
            <a:endParaRPr lang="en-US" sz="4400" dirty="0">
              <a:solidFill>
                <a:srgbClr val="0070C0"/>
              </a:solidFill>
              <a:effectLst>
                <a:outerShdw blurRad="38100" dist="38100" dir="2700000" algn="tl">
                  <a:srgbClr val="000000">
                    <a:alpha val="43137"/>
                  </a:srgbClr>
                </a:outerShdw>
              </a:effectLst>
              <a:latin typeface="Calibri" pitchFamily="34" charset="0"/>
            </a:endParaRPr>
          </a:p>
        </p:txBody>
      </p:sp>
      <p:pic>
        <p:nvPicPr>
          <p:cNvPr id="11" name="Picture 10" descr="TNCLogoPrimary_1C_349.JPG"/>
          <p:cNvPicPr/>
          <p:nvPr/>
        </p:nvPicPr>
        <p:blipFill>
          <a:blip r:embed="rId4" cstate="screen"/>
          <a:stretch>
            <a:fillRect/>
          </a:stretch>
        </p:blipFill>
        <p:spPr>
          <a:xfrm>
            <a:off x="3429000" y="5562600"/>
            <a:ext cx="1895475" cy="942975"/>
          </a:xfrm>
          <a:prstGeom prst="rect">
            <a:avLst/>
          </a:prstGeom>
        </p:spPr>
      </p:pic>
      <p:pic>
        <p:nvPicPr>
          <p:cNvPr id="17410" name="Picture 2" descr="http://coastalresilience.org/sites/default/files/longIsland.png?1294813512"/>
          <p:cNvPicPr>
            <a:picLocks noChangeAspect="1" noChangeArrowheads="1"/>
          </p:cNvPicPr>
          <p:nvPr/>
        </p:nvPicPr>
        <p:blipFill>
          <a:blip r:embed="rId5" cstate="screen"/>
          <a:srcRect/>
          <a:stretch>
            <a:fillRect/>
          </a:stretch>
        </p:blipFill>
        <p:spPr bwMode="auto">
          <a:xfrm>
            <a:off x="381000" y="1752600"/>
            <a:ext cx="1447800" cy="1002324"/>
          </a:xfrm>
          <a:prstGeom prst="rect">
            <a:avLst/>
          </a:prstGeom>
          <a:noFill/>
        </p:spPr>
      </p:pic>
      <p:pic>
        <p:nvPicPr>
          <p:cNvPr id="17412" name="Picture 4" descr="http://coastalresilience.org/sites/default/files/future-scenarios_2.png?1298918301"/>
          <p:cNvPicPr>
            <a:picLocks noChangeAspect="1" noChangeArrowheads="1"/>
          </p:cNvPicPr>
          <p:nvPr/>
        </p:nvPicPr>
        <p:blipFill>
          <a:blip r:embed="rId6" cstate="screen"/>
          <a:srcRect/>
          <a:stretch>
            <a:fillRect/>
          </a:stretch>
        </p:blipFill>
        <p:spPr bwMode="auto">
          <a:xfrm>
            <a:off x="6981825" y="3075801"/>
            <a:ext cx="1857375" cy="1333501"/>
          </a:xfrm>
          <a:prstGeom prst="rect">
            <a:avLst/>
          </a:prstGeom>
          <a:noFill/>
        </p:spPr>
      </p:pic>
      <p:pic>
        <p:nvPicPr>
          <p:cNvPr id="17414" name="Picture 6" descr="http://coastalresilience.org/sites/default/files/imagecache/region_landing_page_images/what-can-be-done_1_0.png"/>
          <p:cNvPicPr>
            <a:picLocks noChangeAspect="1" noChangeArrowheads="1"/>
          </p:cNvPicPr>
          <p:nvPr/>
        </p:nvPicPr>
        <p:blipFill>
          <a:blip r:embed="rId7" cstate="screen"/>
          <a:srcRect/>
          <a:stretch>
            <a:fillRect/>
          </a:stretch>
        </p:blipFill>
        <p:spPr bwMode="auto">
          <a:xfrm>
            <a:off x="6934200" y="4953000"/>
            <a:ext cx="1971675" cy="1419606"/>
          </a:xfrm>
          <a:prstGeom prst="rect">
            <a:avLst/>
          </a:prstGeom>
          <a:noFill/>
        </p:spPr>
      </p:pic>
      <p:sp>
        <p:nvSpPr>
          <p:cNvPr id="18" name="TextBox 17"/>
          <p:cNvSpPr txBox="1"/>
          <p:nvPr/>
        </p:nvSpPr>
        <p:spPr>
          <a:xfrm>
            <a:off x="3429000" y="3124200"/>
            <a:ext cx="2838406" cy="1077218"/>
          </a:xfrm>
          <a:prstGeom prst="rect">
            <a:avLst/>
          </a:prstGeom>
          <a:noFill/>
        </p:spPr>
        <p:txBody>
          <a:bodyPr wrap="none" rtlCol="0">
            <a:spAutoFit/>
          </a:bodyPr>
          <a:lstStyle/>
          <a:p>
            <a:r>
              <a:rPr lang="en-US" sz="3200" dirty="0" smtClean="0">
                <a:solidFill>
                  <a:prstClr val="black"/>
                </a:solidFill>
                <a:latin typeface="Calibri" pitchFamily="34" charset="0"/>
              </a:rPr>
              <a:t>Mike Beck</a:t>
            </a:r>
          </a:p>
          <a:p>
            <a:r>
              <a:rPr lang="en-US" sz="3200" dirty="0" smtClean="0">
                <a:solidFill>
                  <a:prstClr val="black"/>
                </a:solidFill>
                <a:latin typeface="Calibri" pitchFamily="34" charset="0"/>
              </a:rPr>
              <a:t>mbeck@tnc.org</a:t>
            </a:r>
          </a:p>
        </p:txBody>
      </p:sp>
      <p:sp>
        <p:nvSpPr>
          <p:cNvPr id="19" name="TextBox 18"/>
          <p:cNvSpPr txBox="1"/>
          <p:nvPr/>
        </p:nvSpPr>
        <p:spPr>
          <a:xfrm>
            <a:off x="228600" y="6172200"/>
            <a:ext cx="1646605" cy="369332"/>
          </a:xfrm>
          <a:prstGeom prst="rect">
            <a:avLst/>
          </a:prstGeom>
          <a:noFill/>
        </p:spPr>
        <p:txBody>
          <a:bodyPr wrap="none" rtlCol="0">
            <a:spAutoFit/>
          </a:bodyPr>
          <a:lstStyle/>
          <a:p>
            <a:r>
              <a:rPr lang="en-US" b="1" dirty="0" smtClean="0">
                <a:solidFill>
                  <a:srgbClr val="002060"/>
                </a:solidFill>
              </a:rPr>
              <a:t>Geographies</a:t>
            </a:r>
            <a:endParaRPr lang="en-US" b="1" dirty="0">
              <a:solidFill>
                <a:srgbClr val="002060"/>
              </a:solidFill>
            </a:endParaRPr>
          </a:p>
        </p:txBody>
      </p:sp>
      <p:sp>
        <p:nvSpPr>
          <p:cNvPr id="20" name="TextBox 19"/>
          <p:cNvSpPr txBox="1"/>
          <p:nvPr/>
        </p:nvSpPr>
        <p:spPr>
          <a:xfrm>
            <a:off x="6858000" y="4419600"/>
            <a:ext cx="2036135" cy="369332"/>
          </a:xfrm>
          <a:prstGeom prst="rect">
            <a:avLst/>
          </a:prstGeom>
          <a:noFill/>
        </p:spPr>
        <p:txBody>
          <a:bodyPr wrap="none" rtlCol="0">
            <a:spAutoFit/>
          </a:bodyPr>
          <a:lstStyle/>
          <a:p>
            <a:r>
              <a:rPr lang="en-US" b="1" dirty="0" smtClean="0">
                <a:solidFill>
                  <a:srgbClr val="002060"/>
                </a:solidFill>
              </a:rPr>
              <a:t>Decision</a:t>
            </a:r>
            <a:r>
              <a:rPr lang="en-US" sz="1200" b="1" dirty="0" smtClean="0">
                <a:solidFill>
                  <a:srgbClr val="002060"/>
                </a:solidFill>
              </a:rPr>
              <a:t> </a:t>
            </a:r>
            <a:r>
              <a:rPr lang="en-US" b="1" dirty="0" smtClean="0">
                <a:solidFill>
                  <a:srgbClr val="002060"/>
                </a:solidFill>
              </a:rPr>
              <a:t>Support</a:t>
            </a:r>
          </a:p>
        </p:txBody>
      </p:sp>
      <p:sp>
        <p:nvSpPr>
          <p:cNvPr id="21" name="TextBox 20"/>
          <p:cNvSpPr txBox="1"/>
          <p:nvPr/>
        </p:nvSpPr>
        <p:spPr>
          <a:xfrm>
            <a:off x="7315200" y="6324600"/>
            <a:ext cx="1157689" cy="369332"/>
          </a:xfrm>
          <a:prstGeom prst="rect">
            <a:avLst/>
          </a:prstGeom>
          <a:noFill/>
        </p:spPr>
        <p:txBody>
          <a:bodyPr wrap="none" rtlCol="0">
            <a:spAutoFit/>
          </a:bodyPr>
          <a:lstStyle/>
          <a:p>
            <a:r>
              <a:rPr lang="en-US" b="1" dirty="0" smtClean="0">
                <a:solidFill>
                  <a:srgbClr val="002060"/>
                </a:solidFill>
              </a:rPr>
              <a:t>Solutions</a:t>
            </a:r>
          </a:p>
        </p:txBody>
      </p:sp>
      <p:sp>
        <p:nvSpPr>
          <p:cNvPr id="22" name="Rectangle 21"/>
          <p:cNvSpPr/>
          <p:nvPr/>
        </p:nvSpPr>
        <p:spPr>
          <a:xfrm>
            <a:off x="1066800" y="228600"/>
            <a:ext cx="4648200" cy="1015663"/>
          </a:xfrm>
          <a:prstGeom prst="rect">
            <a:avLst/>
          </a:prstGeom>
        </p:spPr>
        <p:txBody>
          <a:bodyPr wrap="square">
            <a:spAutoFit/>
          </a:bodyPr>
          <a:lstStyle/>
          <a:p>
            <a:r>
              <a:rPr lang="en-US" sz="2000" b="1" dirty="0" smtClean="0">
                <a:solidFill>
                  <a:prstClr val="black"/>
                </a:solidFill>
                <a:latin typeface="Calibri" pitchFamily="34" charset="0"/>
              </a:rPr>
              <a:t>Visualizing coastal impacts, </a:t>
            </a:r>
          </a:p>
          <a:p>
            <a:r>
              <a:rPr lang="en-US" sz="2000" b="1" dirty="0" smtClean="0">
                <a:solidFill>
                  <a:prstClr val="black"/>
                </a:solidFill>
                <a:latin typeface="Calibri" pitchFamily="34" charset="0"/>
              </a:rPr>
              <a:t>planning wisely for the future, and making smart choices today</a:t>
            </a:r>
            <a:endParaRPr lang="en-US" sz="2000" dirty="0">
              <a:solidFill>
                <a:prstClr val="black"/>
              </a:solidFill>
              <a:latin typeface="Calibri" pitchFamily="34" charset="0"/>
            </a:endParaRPr>
          </a:p>
        </p:txBody>
      </p:sp>
      <p:pic>
        <p:nvPicPr>
          <p:cNvPr id="23" name="Picture 2"/>
          <p:cNvPicPr>
            <a:picLocks noChangeAspect="1" noChangeArrowheads="1"/>
          </p:cNvPicPr>
          <p:nvPr/>
        </p:nvPicPr>
        <p:blipFill>
          <a:blip r:embed="rId8" cstate="screen"/>
          <a:srcRect/>
          <a:stretch>
            <a:fillRect/>
          </a:stretch>
        </p:blipFill>
        <p:spPr bwMode="auto">
          <a:xfrm>
            <a:off x="304799" y="2895600"/>
            <a:ext cx="1585519" cy="1066800"/>
          </a:xfrm>
          <a:prstGeom prst="rect">
            <a:avLst/>
          </a:prstGeom>
          <a:noFill/>
          <a:ln w="9525">
            <a:noFill/>
            <a:miter lim="800000"/>
            <a:headEnd/>
            <a:tailEnd/>
          </a:ln>
        </p:spPr>
      </p:pic>
      <p:pic>
        <p:nvPicPr>
          <p:cNvPr id="24" name="Picture 2"/>
          <p:cNvPicPr>
            <a:picLocks noChangeAspect="1" noChangeArrowheads="1"/>
          </p:cNvPicPr>
          <p:nvPr/>
        </p:nvPicPr>
        <p:blipFill>
          <a:blip r:embed="rId9" cstate="screen"/>
          <a:srcRect/>
          <a:stretch>
            <a:fillRect/>
          </a:stretch>
        </p:blipFill>
        <p:spPr bwMode="auto">
          <a:xfrm>
            <a:off x="381000" y="3962400"/>
            <a:ext cx="1600200" cy="1086740"/>
          </a:xfrm>
          <a:prstGeom prst="rect">
            <a:avLst/>
          </a:prstGeom>
          <a:noFill/>
          <a:ln w="9525">
            <a:noFill/>
            <a:miter lim="800000"/>
            <a:headEnd/>
            <a:tailEnd/>
          </a:ln>
        </p:spPr>
      </p:pic>
      <p:sp>
        <p:nvSpPr>
          <p:cNvPr id="26" name="TextBox 25"/>
          <p:cNvSpPr txBox="1"/>
          <p:nvPr/>
        </p:nvSpPr>
        <p:spPr>
          <a:xfrm>
            <a:off x="0" y="5105400"/>
            <a:ext cx="3124200" cy="923330"/>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rPr>
              <a:t>Grenada &amp; Grenadines</a:t>
            </a:r>
          </a:p>
          <a:p>
            <a:pPr fontAlgn="base">
              <a:spcBef>
                <a:spcPct val="0"/>
              </a:spcBef>
              <a:spcAft>
                <a:spcPct val="0"/>
              </a:spcAft>
            </a:pPr>
            <a:r>
              <a:rPr lang="en-US" dirty="0" smtClean="0">
                <a:solidFill>
                  <a:prstClr val="black"/>
                </a:solidFill>
                <a:latin typeface="Arial" charset="0"/>
              </a:rPr>
              <a:t>Papua New Guinea &amp;</a:t>
            </a:r>
          </a:p>
          <a:p>
            <a:pPr fontAlgn="base">
              <a:spcBef>
                <a:spcPct val="0"/>
              </a:spcBef>
              <a:spcAft>
                <a:spcPct val="0"/>
              </a:spcAft>
            </a:pPr>
            <a:r>
              <a:rPr lang="en-US" dirty="0" smtClean="0">
                <a:solidFill>
                  <a:prstClr val="black"/>
                </a:solidFill>
                <a:latin typeface="Arial" charset="0"/>
              </a:rPr>
              <a:t>Solomon Islands </a:t>
            </a:r>
            <a:endParaRPr lang="en-US" dirty="0">
              <a:solidFill>
                <a:prstClr val="black"/>
              </a:solidFill>
              <a:latin typeface="Arial" charset="0"/>
            </a:endParaRPr>
          </a:p>
        </p:txBody>
      </p:sp>
    </p:spTree>
    <p:extLst>
      <p:ext uri="{BB962C8B-B14F-4D97-AF65-F5344CB8AC3E}">
        <p14:creationId xmlns:p14="http://schemas.microsoft.com/office/powerpoint/2010/main" xmlns="" val="26437046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Users\mbeck\Desktop\Global Nature Disaster Figs.gif"/>
          <p:cNvPicPr/>
          <p:nvPr/>
        </p:nvPicPr>
        <p:blipFill>
          <a:blip r:embed="rId3" cstate="print"/>
          <a:srcRect/>
          <a:stretch>
            <a:fillRect/>
          </a:stretch>
        </p:blipFill>
        <p:spPr bwMode="auto">
          <a:xfrm>
            <a:off x="0" y="3048000"/>
            <a:ext cx="3886200" cy="3810000"/>
          </a:xfrm>
          <a:prstGeom prst="rect">
            <a:avLst/>
          </a:prstGeom>
          <a:noFill/>
          <a:ln w="9525">
            <a:noFill/>
            <a:miter lim="800000"/>
            <a:headEnd/>
            <a:tailEnd/>
          </a:ln>
        </p:spPr>
      </p:pic>
      <p:grpSp>
        <p:nvGrpSpPr>
          <p:cNvPr id="7" name="Group 7"/>
          <p:cNvGrpSpPr>
            <a:grpSpLocks/>
          </p:cNvGrpSpPr>
          <p:nvPr/>
        </p:nvGrpSpPr>
        <p:grpSpPr bwMode="auto">
          <a:xfrm>
            <a:off x="4114800" y="2057400"/>
            <a:ext cx="4800600" cy="4648200"/>
            <a:chOff x="1008" y="768"/>
            <a:chExt cx="3800" cy="3645"/>
          </a:xfrm>
        </p:grpSpPr>
        <p:pic>
          <p:nvPicPr>
            <p:cNvPr id="8"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08" y="768"/>
              <a:ext cx="3648" cy="3407"/>
            </a:xfrm>
            <a:prstGeom prst="rect">
              <a:avLst/>
            </a:prstGeom>
            <a:noFill/>
            <a:ln w="9525">
              <a:noFill/>
              <a:miter lim="800000"/>
              <a:headEnd/>
              <a:tailEnd/>
            </a:ln>
          </p:spPr>
        </p:pic>
        <p:sp>
          <p:nvSpPr>
            <p:cNvPr id="9" name="Text Box 9"/>
            <p:cNvSpPr txBox="1">
              <a:spLocks noChangeArrowheads="1"/>
            </p:cNvSpPr>
            <p:nvPr/>
          </p:nvSpPr>
          <p:spPr bwMode="auto">
            <a:xfrm>
              <a:off x="2659" y="4151"/>
              <a:ext cx="2149" cy="262"/>
            </a:xfrm>
            <a:prstGeom prst="rect">
              <a:avLst/>
            </a:prstGeom>
            <a:solidFill>
              <a:schemeClr val="bg1"/>
            </a:solidFill>
            <a:ln w="9525">
              <a:noFill/>
              <a:miter lim="800000"/>
              <a:headEnd/>
              <a:tailEnd/>
            </a:ln>
          </p:spPr>
          <p:txBody>
            <a:bodyPr wrap="none">
              <a:spAutoFit/>
            </a:bodyPr>
            <a:lstStyle/>
            <a:p>
              <a:pPr algn="ctr" fontAlgn="base">
                <a:spcBef>
                  <a:spcPct val="0"/>
                </a:spcBef>
                <a:spcAft>
                  <a:spcPct val="0"/>
                </a:spcAft>
              </a:pPr>
              <a:r>
                <a:rPr lang="en-GB" sz="2100">
                  <a:solidFill>
                    <a:srgbClr val="243750"/>
                  </a:solidFill>
                  <a:latin typeface="Palatino" charset="0"/>
                  <a:sym typeface="Palatino" charset="0"/>
                </a:rPr>
                <a:t>Bender et al 2010, Science</a:t>
              </a:r>
              <a:endParaRPr lang="en-US" sz="2100">
                <a:solidFill>
                  <a:srgbClr val="243750"/>
                </a:solidFill>
                <a:latin typeface="Palatino" charset="0"/>
                <a:sym typeface="Palatino" charset="0"/>
              </a:endParaRPr>
            </a:p>
          </p:txBody>
        </p:sp>
      </p:grpSp>
      <p:sp>
        <p:nvSpPr>
          <p:cNvPr id="10" name="Rectangle 6"/>
          <p:cNvSpPr>
            <a:spLocks noChangeArrowheads="1"/>
          </p:cNvSpPr>
          <p:nvPr/>
        </p:nvSpPr>
        <p:spPr bwMode="auto">
          <a:xfrm>
            <a:off x="304800" y="-152400"/>
            <a:ext cx="88392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fontAlgn="base">
              <a:spcBef>
                <a:spcPct val="0"/>
              </a:spcBef>
              <a:spcAft>
                <a:spcPct val="0"/>
              </a:spcAft>
            </a:pPr>
            <a:r>
              <a:rPr lang="en-GB" sz="3600" b="1" dirty="0">
                <a:solidFill>
                  <a:prstClr val="black"/>
                </a:solidFill>
                <a:latin typeface="Times New Roman" pitchFamily="18" charset="0"/>
              </a:rPr>
              <a:t>Storm Hazards Are </a:t>
            </a:r>
            <a:r>
              <a:rPr lang="en-GB" sz="3600" b="1" dirty="0" smtClean="0">
                <a:solidFill>
                  <a:prstClr val="black"/>
                </a:solidFill>
                <a:latin typeface="Times New Roman" pitchFamily="18" charset="0"/>
              </a:rPr>
              <a:t>Real Now &amp; Rising</a:t>
            </a:r>
            <a:endParaRPr lang="en-GB" sz="3600" b="1" dirty="0">
              <a:solidFill>
                <a:prstClr val="black"/>
              </a:solidFill>
              <a:latin typeface="Times New Roman" pitchFamily="18" charset="0"/>
            </a:endParaRPr>
          </a:p>
        </p:txBody>
      </p:sp>
      <p:pic>
        <p:nvPicPr>
          <p:cNvPr id="11" name="Picture 2" descr="C:\Users\mbeck\Dropbox\Talks11\Hurrince Irene clouds Bahamas.jpg"/>
          <p:cNvPicPr>
            <a:picLocks noChangeAspect="1" noChangeArrowheads="1"/>
          </p:cNvPicPr>
          <p:nvPr/>
        </p:nvPicPr>
        <p:blipFill>
          <a:blip r:embed="rId5" cstate="print"/>
          <a:srcRect t="9877" b="13580"/>
          <a:stretch>
            <a:fillRect/>
          </a:stretch>
        </p:blipFill>
        <p:spPr bwMode="auto">
          <a:xfrm>
            <a:off x="0" y="685800"/>
            <a:ext cx="2408663" cy="23622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xmlns="" val="4235044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924800" cy="685800"/>
          </a:xfrm>
        </p:spPr>
        <p:txBody>
          <a:bodyPr>
            <a:normAutofit fontScale="90000"/>
          </a:bodyPr>
          <a:lstStyle/>
          <a:p>
            <a:r>
              <a:rPr lang="en-US" sz="3600" dirty="0" smtClean="0"/>
              <a:t> Were Buildings Behind Marshes Less Likely to be Flooded in NYC</a:t>
            </a:r>
            <a:endParaRPr lang="en-US" sz="3100" i="1" dirty="0"/>
          </a:p>
        </p:txBody>
      </p:sp>
      <p:sp>
        <p:nvSpPr>
          <p:cNvPr id="3" name="Content Placeholder 2"/>
          <p:cNvSpPr>
            <a:spLocks noGrp="1"/>
          </p:cNvSpPr>
          <p:nvPr>
            <p:ph idx="1"/>
          </p:nvPr>
        </p:nvSpPr>
        <p:spPr>
          <a:xfrm>
            <a:off x="0" y="1143000"/>
            <a:ext cx="8839200" cy="5486400"/>
          </a:xfrm>
        </p:spPr>
        <p:txBody>
          <a:bodyPr>
            <a:noAutofit/>
          </a:bodyPr>
          <a:lstStyle/>
          <a:p>
            <a:pPr lvl="0"/>
            <a:r>
              <a:rPr lang="en-US" sz="2800" dirty="0" smtClean="0"/>
              <a:t>Structures at similar distance from shore &amp; elevation</a:t>
            </a:r>
          </a:p>
          <a:p>
            <a:pPr lvl="0"/>
            <a:r>
              <a:rPr lang="en-US" sz="2800" dirty="0" smtClean="0"/>
              <a:t>Logistic regression</a:t>
            </a:r>
          </a:p>
          <a:p>
            <a:pPr lvl="0"/>
            <a:r>
              <a:rPr lang="en-US" sz="2800" dirty="0" smtClean="0"/>
              <a:t>Within 5 boroughs</a:t>
            </a:r>
            <a:endParaRPr lang="en-US" sz="2800" dirty="0"/>
          </a:p>
          <a:p>
            <a:pPr lvl="0"/>
            <a:r>
              <a:rPr lang="en-US" sz="2800" dirty="0" smtClean="0"/>
              <a:t>Structures behind marshes </a:t>
            </a:r>
          </a:p>
          <a:p>
            <a:pPr lvl="0">
              <a:buNone/>
            </a:pPr>
            <a:r>
              <a:rPr lang="en-US" sz="2800" dirty="0" smtClean="0"/>
              <a:t>    12% less likely to be flooded</a:t>
            </a:r>
          </a:p>
          <a:p>
            <a:r>
              <a:rPr lang="en-US" sz="2800" dirty="0" smtClean="0"/>
              <a:t>Examining rest of NY marshes</a:t>
            </a:r>
          </a:p>
          <a:p>
            <a:r>
              <a:rPr lang="en-US" sz="2800" dirty="0" smtClean="0"/>
              <a:t>&amp; beaches/dunes in NY/NJ </a:t>
            </a:r>
          </a:p>
          <a:p>
            <a:pPr>
              <a:buNone/>
            </a:pPr>
            <a:r>
              <a:rPr lang="en-US" sz="2800" dirty="0" smtClean="0"/>
              <a:t>        w/ Dr. Rob Young (WCU)</a:t>
            </a:r>
            <a:endParaRPr lang="en-US" sz="2800" dirty="0"/>
          </a:p>
        </p:txBody>
      </p:sp>
      <p:pic>
        <p:nvPicPr>
          <p:cNvPr id="6" name="Picture 2" descr="D:\Sandy\analysis\graphics_and_stats\Marsh_Comparison_Sandy.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2209800"/>
            <a:ext cx="4648200" cy="4648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14720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248400"/>
          </a:xfrm>
        </p:spPr>
        <p:txBody>
          <a:bodyPr>
            <a:normAutofit/>
          </a:bodyPr>
          <a:lstStyle/>
          <a:p>
            <a:pPr>
              <a:spcBef>
                <a:spcPts val="0"/>
              </a:spcBef>
              <a:buNone/>
            </a:pPr>
            <a:r>
              <a:rPr lang="en-US" sz="3000" dirty="0" smtClean="0"/>
              <a:t>The</a:t>
            </a:r>
            <a:r>
              <a:rPr lang="en-US" sz="3000" i="1" dirty="0" smtClean="0"/>
              <a:t> Coastal Resilience </a:t>
            </a:r>
            <a:r>
              <a:rPr lang="en-US" sz="3000" dirty="0" smtClean="0"/>
              <a:t>framework:</a:t>
            </a:r>
          </a:p>
          <a:p>
            <a:pPr>
              <a:spcBef>
                <a:spcPts val="0"/>
              </a:spcBef>
              <a:buNone/>
            </a:pPr>
            <a:endParaRPr lang="en-US" sz="3000" i="1" dirty="0" smtClean="0"/>
          </a:p>
          <a:p>
            <a:pPr lvl="0">
              <a:spcBef>
                <a:spcPts val="0"/>
              </a:spcBef>
              <a:buNone/>
            </a:pPr>
            <a:r>
              <a:rPr lang="en-US" sz="4400" b="1" dirty="0" smtClean="0"/>
              <a:t>1. Assess Risk</a:t>
            </a:r>
          </a:p>
          <a:p>
            <a:pPr lvl="0">
              <a:spcBef>
                <a:spcPts val="0"/>
              </a:spcBef>
              <a:buNone/>
            </a:pPr>
            <a:r>
              <a:rPr lang="en-US" sz="2400" b="1" dirty="0" smtClean="0"/>
              <a:t>Risk = Exposure * Social Vulnerability</a:t>
            </a:r>
            <a:endParaRPr lang="en-US" sz="2400" dirty="0" smtClean="0"/>
          </a:p>
          <a:p>
            <a:pPr lvl="1">
              <a:buNone/>
            </a:pPr>
            <a:r>
              <a:rPr lang="en-US" sz="2400" b="1" dirty="0" smtClean="0"/>
              <a:t>(Vulnerability = Sensitivity * Coping Capacity * Adaptive Capacity)</a:t>
            </a:r>
          </a:p>
          <a:p>
            <a:pPr lvl="0">
              <a:spcBef>
                <a:spcPts val="0"/>
              </a:spcBef>
              <a:buNone/>
            </a:pPr>
            <a:r>
              <a:rPr lang="en-US" sz="4400" b="1" dirty="0" smtClean="0"/>
              <a:t>2. Identify Solutions</a:t>
            </a:r>
          </a:p>
          <a:p>
            <a:pPr lvl="0">
              <a:spcBef>
                <a:spcPts val="0"/>
              </a:spcBef>
              <a:buNone/>
            </a:pPr>
            <a:r>
              <a:rPr lang="en-US" sz="2400" b="1" dirty="0" smtClean="0"/>
              <a:t>Each </a:t>
            </a:r>
            <a:r>
              <a:rPr lang="en-US" sz="2400" b="1" dirty="0" smtClean="0"/>
              <a:t>potential solution (</a:t>
            </a:r>
            <a:r>
              <a:rPr lang="en-US" sz="2400" b="1" dirty="0" err="1" smtClean="0"/>
              <a:t>i</a:t>
            </a:r>
            <a:r>
              <a:rPr lang="en-US" sz="2400" b="1" dirty="0" smtClean="0"/>
              <a:t>) is</a:t>
            </a:r>
            <a:br>
              <a:rPr lang="en-US" sz="2400" b="1" dirty="0" smtClean="0"/>
            </a:br>
            <a:r>
              <a:rPr lang="en-US" sz="2400" b="1" dirty="0" err="1" smtClean="0"/>
              <a:t>Solution</a:t>
            </a:r>
            <a:r>
              <a:rPr lang="en-US" sz="2400" b="1" baseline="-25000" dirty="0" err="1" smtClean="0"/>
              <a:t>i</a:t>
            </a:r>
            <a:r>
              <a:rPr lang="en-US" sz="2400" b="1" dirty="0" smtClean="0"/>
              <a:t> = </a:t>
            </a:r>
            <a:r>
              <a:rPr lang="el-GR" sz="2800" b="1" dirty="0" smtClean="0"/>
              <a:t>Δ</a:t>
            </a:r>
            <a:r>
              <a:rPr lang="en-US" sz="2400" b="1" dirty="0" smtClean="0"/>
              <a:t> </a:t>
            </a:r>
            <a:r>
              <a:rPr lang="en-US" sz="2400" b="1" dirty="0" err="1" smtClean="0"/>
              <a:t>Risk</a:t>
            </a:r>
            <a:r>
              <a:rPr lang="en-US" sz="2400" b="1" baseline="-25000" dirty="0" err="1" smtClean="0"/>
              <a:t>i</a:t>
            </a:r>
            <a:r>
              <a:rPr lang="en-US" sz="2400" b="1" dirty="0" smtClean="0"/>
              <a:t> * (Benefit/Cost)</a:t>
            </a:r>
            <a:r>
              <a:rPr lang="en-US" sz="2400" b="1" baseline="-25000" dirty="0" smtClean="0"/>
              <a:t> </a:t>
            </a:r>
            <a:r>
              <a:rPr lang="en-US" sz="2400" b="1" baseline="-25000" dirty="0" err="1" smtClean="0"/>
              <a:t>i</a:t>
            </a:r>
            <a:r>
              <a:rPr lang="en-US" sz="2400" b="1" dirty="0" smtClean="0"/>
              <a:t> * </a:t>
            </a:r>
            <a:r>
              <a:rPr lang="en-US" sz="2400" b="1" dirty="0" err="1" smtClean="0"/>
              <a:t>Feasibility</a:t>
            </a:r>
            <a:r>
              <a:rPr lang="en-US" sz="2400" b="1" baseline="-25000" dirty="0" err="1" smtClean="0"/>
              <a:t>i</a:t>
            </a:r>
            <a:endParaRPr lang="en-US" sz="2400" b="1" dirty="0" smtClean="0"/>
          </a:p>
          <a:p>
            <a:pPr lvl="0">
              <a:spcBef>
                <a:spcPts val="0"/>
              </a:spcBef>
              <a:buNone/>
            </a:pPr>
            <a:r>
              <a:rPr lang="en-US" sz="4400" b="1" dirty="0" smtClean="0"/>
              <a:t>3. Take Action </a:t>
            </a:r>
          </a:p>
          <a:p>
            <a:pPr lvl="0">
              <a:spcBef>
                <a:spcPts val="0"/>
              </a:spcBef>
              <a:buNone/>
            </a:pPr>
            <a:r>
              <a:rPr lang="en-US" sz="4400" b="1" dirty="0" smtClean="0"/>
              <a:t>4. Measure Effectiveness</a:t>
            </a:r>
          </a:p>
          <a:p>
            <a:pPr lvl="0">
              <a:buNone/>
            </a:pPr>
            <a:endParaRPr lang="en-US" sz="3000" dirty="0" smtClean="0"/>
          </a:p>
          <a:p>
            <a:pPr lvl="0">
              <a:buNone/>
            </a:pPr>
            <a:endParaRPr lang="en-US" sz="2400" dirty="0" smtClean="0"/>
          </a:p>
        </p:txBody>
      </p:sp>
    </p:spTree>
    <p:extLst>
      <p:ext uri="{BB962C8B-B14F-4D97-AF65-F5344CB8AC3E}">
        <p14:creationId xmlns:p14="http://schemas.microsoft.com/office/powerpoint/2010/main" xmlns="" val="2248505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41195" y="2357437"/>
            <a:ext cx="1553766" cy="866180"/>
          </a:xfrm>
          <a:prstGeom prst="rect">
            <a:avLst/>
          </a:prstGeom>
          <a:noFill/>
          <a:ln w="19050" cap="flat">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pic>
      <p:pic>
        <p:nvPicPr>
          <p:cNvPr id="839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13414" y="3071813"/>
            <a:ext cx="1526977" cy="1017984"/>
          </a:xfrm>
          <a:prstGeom prst="rect">
            <a:avLst/>
          </a:prstGeom>
          <a:noFill/>
          <a:ln w="19050" cap="flat">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pic>
      <p:pic>
        <p:nvPicPr>
          <p:cNvPr id="839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l="13670" t="391" r="12891" b="10286"/>
          <a:stretch>
            <a:fillRect/>
          </a:stretch>
        </p:blipFill>
        <p:spPr bwMode="auto">
          <a:xfrm>
            <a:off x="250032" y="1544836"/>
            <a:ext cx="2672209" cy="2437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8397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l="13663" r="14676" b="9749"/>
          <a:stretch>
            <a:fillRect/>
          </a:stretch>
        </p:blipFill>
        <p:spPr bwMode="auto">
          <a:xfrm>
            <a:off x="3223617" y="1505769"/>
            <a:ext cx="2687836" cy="2539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83974" name="Rectangle 6"/>
          <p:cNvSpPr>
            <a:spLocks noGrp="1" noChangeArrowheads="1"/>
          </p:cNvSpPr>
          <p:nvPr>
            <p:ph type="title"/>
          </p:nvPr>
        </p:nvSpPr>
        <p:spPr>
          <a:xfrm>
            <a:off x="3594200" y="669900"/>
            <a:ext cx="5536406" cy="526852"/>
          </a:xfrm>
          <a:ln/>
        </p:spPr>
        <p:txBody>
          <a:bodyPr/>
          <a:lstStyle/>
          <a:p>
            <a:pPr algn="r"/>
            <a:r>
              <a:rPr lang="en-US" sz="1700" dirty="0" smtClean="0"/>
              <a:t>Example of Risk integration 2: </a:t>
            </a:r>
            <a:br>
              <a:rPr lang="en-US" sz="1700" dirty="0" smtClean="0"/>
            </a:br>
            <a:r>
              <a:rPr lang="en-US" sz="1700" dirty="0" smtClean="0"/>
              <a:t>Reliability of Defensive Breakwaters</a:t>
            </a:r>
            <a:endParaRPr lang="en-US" sz="1700" dirty="0"/>
          </a:p>
        </p:txBody>
      </p:sp>
      <p:sp>
        <p:nvSpPr>
          <p:cNvPr id="83976" name="Rectangle 8"/>
          <p:cNvSpPr>
            <a:spLocks/>
          </p:cNvSpPr>
          <p:nvPr/>
        </p:nvSpPr>
        <p:spPr bwMode="auto">
          <a:xfrm>
            <a:off x="187523" y="1366242"/>
            <a:ext cx="2839641" cy="2803922"/>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endParaRPr>
          </a:p>
        </p:txBody>
      </p:sp>
      <p:sp>
        <p:nvSpPr>
          <p:cNvPr id="83977" name="Rectangle 9"/>
          <p:cNvSpPr>
            <a:spLocks/>
          </p:cNvSpPr>
          <p:nvPr/>
        </p:nvSpPr>
        <p:spPr bwMode="auto">
          <a:xfrm>
            <a:off x="3161110" y="1375172"/>
            <a:ext cx="2821781" cy="2803922"/>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endParaRPr>
          </a:p>
        </p:txBody>
      </p:sp>
      <p:sp>
        <p:nvSpPr>
          <p:cNvPr id="83978" name="Rectangle 10"/>
          <p:cNvSpPr>
            <a:spLocks/>
          </p:cNvSpPr>
          <p:nvPr/>
        </p:nvSpPr>
        <p:spPr bwMode="auto">
          <a:xfrm>
            <a:off x="6179344" y="1366242"/>
            <a:ext cx="2750344" cy="2803922"/>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endParaRPr>
          </a:p>
        </p:txBody>
      </p:sp>
      <p:pic>
        <p:nvPicPr>
          <p:cNvPr id="83979" name="Picture 1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3090" y="4714875"/>
            <a:ext cx="2278187" cy="1759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83980" name="Rectangle 12"/>
          <p:cNvSpPr>
            <a:spLocks/>
          </p:cNvSpPr>
          <p:nvPr/>
        </p:nvSpPr>
        <p:spPr bwMode="auto">
          <a:xfrm>
            <a:off x="6462464" y="1329755"/>
            <a:ext cx="2286000" cy="875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endParaRPr lang="en-US" sz="1400" dirty="0" smtClean="0">
              <a:solidFill>
                <a:srgbClr val="000000"/>
              </a:solidFill>
              <a:ea typeface="Gill Sans" charset="0"/>
              <a:cs typeface="Gill Sans" charset="0"/>
            </a:endParaRPr>
          </a:p>
          <a:p>
            <a:pPr algn="ctr"/>
            <a:r>
              <a:rPr lang="en-US" sz="1400" dirty="0" smtClean="0">
                <a:solidFill>
                  <a:srgbClr val="000000"/>
                </a:solidFill>
                <a:ea typeface="Gill Sans" charset="0"/>
                <a:cs typeface="Gill Sans" charset="0"/>
              </a:rPr>
              <a:t>Type of sea-port as a function of its socio-economic relevance</a:t>
            </a:r>
            <a:endParaRPr lang="en-US" sz="1400" dirty="0">
              <a:solidFill>
                <a:srgbClr val="000000"/>
              </a:solidFill>
              <a:ea typeface="Gill Sans" charset="0"/>
              <a:cs typeface="Gill Sans" charset="0"/>
            </a:endParaRPr>
          </a:p>
        </p:txBody>
      </p:sp>
      <p:pic>
        <p:nvPicPr>
          <p:cNvPr id="83981" name="Picture 13"/>
          <p:cNvPicPr>
            <a:picLocks noChangeAspect="1" noChangeArrowheads="1"/>
          </p:cNvPicPr>
          <p:nvPr/>
        </p:nvPicPr>
        <p:blipFill>
          <a:blip r:embed="rId7" cstate="print">
            <a:extLst>
              <a:ext uri="{28A0092B-C50C-407E-A947-70E740481C1C}">
                <a14:useLocalDpi xmlns:a14="http://schemas.microsoft.com/office/drawing/2010/main" xmlns="" val="0"/>
              </a:ext>
            </a:extLst>
          </a:blip>
          <a:srcRect l="4347" t="1039" r="966" b="1564"/>
          <a:stretch>
            <a:fillRect/>
          </a:stretch>
        </p:blipFill>
        <p:spPr bwMode="auto">
          <a:xfrm>
            <a:off x="7044408" y="4795242"/>
            <a:ext cx="991195" cy="1420937"/>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pic>
      <p:pic>
        <p:nvPicPr>
          <p:cNvPr id="83982" name="Picture 1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799582" y="4721572"/>
            <a:ext cx="1857375" cy="1635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83983" name="Rectangle 15"/>
          <p:cNvSpPr>
            <a:spLocks/>
          </p:cNvSpPr>
          <p:nvPr/>
        </p:nvSpPr>
        <p:spPr bwMode="auto">
          <a:xfrm>
            <a:off x="184175" y="4196953"/>
            <a:ext cx="2848570" cy="401836"/>
          </a:xfrm>
          <a:prstGeom prst="rect">
            <a:avLst/>
          </a:prstGeom>
          <a:solidFill>
            <a:srgbClr val="CADBFE"/>
          </a:solidFill>
          <a:ln w="12700" cap="flat">
            <a:solidFill>
              <a:schemeClr val="tx1"/>
            </a:solidFill>
            <a:prstDash val="solid"/>
            <a:miter lim="800000"/>
            <a:headEnd type="none" w="med" len="med"/>
            <a:tailEnd type="none" w="med" len="med"/>
          </a:ln>
        </p:spPr>
        <p:txBody>
          <a:bodyPr lIns="0" tIns="0" rIns="0" bIns="0" anchor="ctr"/>
          <a:lstStyle/>
          <a:p>
            <a:pPr algn="ctr"/>
            <a:r>
              <a:rPr lang="en-US" dirty="0" smtClean="0">
                <a:solidFill>
                  <a:srgbClr val="000000"/>
                </a:solidFill>
                <a:ea typeface="Gill Sans" charset="0"/>
                <a:cs typeface="Gill Sans" charset="0"/>
              </a:rPr>
              <a:t>Hazard</a:t>
            </a:r>
            <a:endParaRPr lang="en-US" dirty="0">
              <a:solidFill>
                <a:srgbClr val="000000"/>
              </a:solidFill>
              <a:ea typeface="Gill Sans" charset="0"/>
              <a:cs typeface="Gill Sans" charset="0"/>
            </a:endParaRPr>
          </a:p>
        </p:txBody>
      </p:sp>
      <p:sp>
        <p:nvSpPr>
          <p:cNvPr id="83984" name="Rectangle 16"/>
          <p:cNvSpPr>
            <a:spLocks/>
          </p:cNvSpPr>
          <p:nvPr/>
        </p:nvSpPr>
        <p:spPr bwMode="auto">
          <a:xfrm>
            <a:off x="3156645" y="4205883"/>
            <a:ext cx="2830711" cy="401836"/>
          </a:xfrm>
          <a:prstGeom prst="rect">
            <a:avLst/>
          </a:prstGeom>
          <a:solidFill>
            <a:srgbClr val="CADBFE"/>
          </a:solidFill>
          <a:ln w="12700" cap="flat">
            <a:solidFill>
              <a:schemeClr val="tx1"/>
            </a:solidFill>
            <a:prstDash val="solid"/>
            <a:miter lim="800000"/>
            <a:headEnd type="none" w="med" len="med"/>
            <a:tailEnd type="none" w="med" len="med"/>
          </a:ln>
        </p:spPr>
        <p:txBody>
          <a:bodyPr lIns="0" tIns="0" rIns="0" bIns="0" anchor="ctr"/>
          <a:lstStyle/>
          <a:p>
            <a:pPr algn="ctr"/>
            <a:r>
              <a:rPr lang="en-US" dirty="0" smtClean="0">
                <a:solidFill>
                  <a:srgbClr val="000000"/>
                </a:solidFill>
                <a:ea typeface="Gill Sans" charset="0"/>
                <a:cs typeface="Gill Sans" charset="0"/>
              </a:rPr>
              <a:t>Exposure</a:t>
            </a:r>
            <a:endParaRPr lang="en-US" dirty="0">
              <a:solidFill>
                <a:srgbClr val="000000"/>
              </a:solidFill>
              <a:ea typeface="Gill Sans" charset="0"/>
              <a:cs typeface="Gill Sans" charset="0"/>
            </a:endParaRPr>
          </a:p>
        </p:txBody>
      </p:sp>
      <p:sp>
        <p:nvSpPr>
          <p:cNvPr id="83985" name="Rectangle 17"/>
          <p:cNvSpPr>
            <a:spLocks/>
          </p:cNvSpPr>
          <p:nvPr/>
        </p:nvSpPr>
        <p:spPr bwMode="auto">
          <a:xfrm>
            <a:off x="6181576" y="4196953"/>
            <a:ext cx="2759273" cy="401836"/>
          </a:xfrm>
          <a:prstGeom prst="rect">
            <a:avLst/>
          </a:prstGeom>
          <a:solidFill>
            <a:srgbClr val="CADBFE"/>
          </a:solidFill>
          <a:ln w="12700" cap="flat">
            <a:solidFill>
              <a:schemeClr val="tx1"/>
            </a:solidFill>
            <a:prstDash val="solid"/>
            <a:miter lim="800000"/>
            <a:headEnd type="none" w="med" len="med"/>
            <a:tailEnd type="none" w="med" len="med"/>
          </a:ln>
        </p:spPr>
        <p:txBody>
          <a:bodyPr lIns="0" tIns="0" rIns="0" bIns="0" anchor="ctr"/>
          <a:lstStyle/>
          <a:p>
            <a:pPr algn="ctr"/>
            <a:r>
              <a:rPr lang="en-US" dirty="0" smtClean="0">
                <a:solidFill>
                  <a:srgbClr val="000000"/>
                </a:solidFill>
                <a:ea typeface="Gill Sans" charset="0"/>
                <a:cs typeface="Gill Sans" charset="0"/>
              </a:rPr>
              <a:t>Vulnerability</a:t>
            </a:r>
            <a:endParaRPr lang="en-US" dirty="0">
              <a:solidFill>
                <a:srgbClr val="000000"/>
              </a:solidFill>
              <a:ea typeface="Gill Sans" charset="0"/>
              <a:cs typeface="Gill Sans" charset="0"/>
            </a:endParaRPr>
          </a:p>
        </p:txBody>
      </p:sp>
      <p:sp>
        <p:nvSpPr>
          <p:cNvPr id="83986" name="Line 18"/>
          <p:cNvSpPr>
            <a:spLocks noChangeShapeType="1"/>
          </p:cNvSpPr>
          <p:nvPr/>
        </p:nvSpPr>
        <p:spPr bwMode="auto">
          <a:xfrm>
            <a:off x="4232672" y="5000625"/>
            <a:ext cx="1288107" cy="791394"/>
          </a:xfrm>
          <a:prstGeom prst="line">
            <a:avLst/>
          </a:prstGeom>
          <a:noFill/>
          <a:ln w="38100" cap="flat">
            <a:solidFill>
              <a:schemeClr val="tx1"/>
            </a:solidFill>
            <a:prstDash val="solid"/>
            <a:miter lim="800000"/>
            <a:headEnd type="stealth"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solidFill>
                <a:srgbClr val="000000"/>
              </a:solidFill>
            </a:endParaRPr>
          </a:p>
        </p:txBody>
      </p:sp>
      <p:sp>
        <p:nvSpPr>
          <p:cNvPr id="83987" name="Rectangle 19"/>
          <p:cNvSpPr>
            <a:spLocks/>
          </p:cNvSpPr>
          <p:nvPr/>
        </p:nvSpPr>
        <p:spPr bwMode="auto">
          <a:xfrm>
            <a:off x="3886200" y="4724400"/>
            <a:ext cx="125194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smtClean="0">
                <a:solidFill>
                  <a:srgbClr val="000000"/>
                </a:solidFill>
                <a:ea typeface="Gill Sans" charset="0"/>
                <a:cs typeface="Gill Sans" charset="0"/>
              </a:rPr>
              <a:t>Length to repair</a:t>
            </a:r>
            <a:endParaRPr lang="en-US" sz="1400" dirty="0">
              <a:solidFill>
                <a:srgbClr val="000000"/>
              </a:solidFill>
              <a:ea typeface="Gill Sans" charset="0"/>
              <a:cs typeface="Gill Sans" charset="0"/>
            </a:endParaRPr>
          </a:p>
        </p:txBody>
      </p:sp>
      <p:sp>
        <p:nvSpPr>
          <p:cNvPr id="83988" name="Rectangle 20"/>
          <p:cNvSpPr>
            <a:spLocks/>
          </p:cNvSpPr>
          <p:nvPr/>
        </p:nvSpPr>
        <p:spPr bwMode="auto">
          <a:xfrm>
            <a:off x="2004715" y="5308699"/>
            <a:ext cx="1687711" cy="741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1500" dirty="0" smtClean="0">
                <a:solidFill>
                  <a:srgbClr val="000000"/>
                </a:solidFill>
                <a:ea typeface="Gill Sans" charset="0"/>
                <a:cs typeface="Gill Sans" charset="0"/>
              </a:rPr>
              <a:t>Change in design probability level</a:t>
            </a:r>
            <a:endParaRPr lang="en-US" sz="1500" dirty="0">
              <a:solidFill>
                <a:srgbClr val="000000"/>
              </a:solidFill>
              <a:ea typeface="Gill Sans" charset="0"/>
              <a:cs typeface="Gill Sans" charset="0"/>
            </a:endParaRPr>
          </a:p>
        </p:txBody>
      </p:sp>
      <p:grpSp>
        <p:nvGrpSpPr>
          <p:cNvPr id="2" name="Group 26"/>
          <p:cNvGrpSpPr>
            <a:grpSpLocks/>
          </p:cNvGrpSpPr>
          <p:nvPr/>
        </p:nvGrpSpPr>
        <p:grpSpPr bwMode="auto">
          <a:xfrm>
            <a:off x="5214938" y="1321594"/>
            <a:ext cx="4000500" cy="5356697"/>
            <a:chOff x="0" y="0"/>
            <a:chExt cx="3584" cy="4799"/>
          </a:xfrm>
        </p:grpSpPr>
        <p:grpSp>
          <p:nvGrpSpPr>
            <p:cNvPr id="3" name="Group 23"/>
            <p:cNvGrpSpPr>
              <a:grpSpLocks/>
            </p:cNvGrpSpPr>
            <p:nvPr/>
          </p:nvGrpSpPr>
          <p:grpSpPr bwMode="auto">
            <a:xfrm>
              <a:off x="0" y="0"/>
              <a:ext cx="3584" cy="4799"/>
              <a:chOff x="0" y="0"/>
              <a:chExt cx="3584" cy="4799"/>
            </a:xfrm>
          </p:grpSpPr>
          <p:pic>
            <p:nvPicPr>
              <p:cNvPr id="33" name="Picture 21"/>
              <p:cNvPicPr>
                <a:picLocks noChangeArrowheads="1"/>
              </p:cNvPicPr>
              <p:nvPr/>
            </p:nvPicPr>
            <p:blipFill>
              <a:blip r:embed="rId9" cstate="print">
                <a:extLst>
                  <a:ext uri="{28A0092B-C50C-407E-A947-70E740481C1C}">
                    <a14:useLocalDpi xmlns:a14="http://schemas.microsoft.com/office/drawing/2010/main" xmlns="" val="0"/>
                  </a:ext>
                </a:extLst>
              </a:blip>
              <a:srcRect l="17761" t="88799" r="34039"/>
              <a:stretch>
                <a:fillRect/>
              </a:stretch>
            </p:blipFill>
            <p:spPr bwMode="auto">
              <a:xfrm>
                <a:off x="0" y="4095"/>
                <a:ext cx="3584"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4" name="Picture 22"/>
              <p:cNvPicPr>
                <a:picLocks noChangeAspect="1" noChangeArrowheads="1"/>
              </p:cNvPicPr>
              <p:nvPr/>
            </p:nvPicPr>
            <p:blipFill>
              <a:blip r:embed="rId10" cstate="print">
                <a:extLst>
                  <a:ext uri="{28A0092B-C50C-407E-A947-70E740481C1C}">
                    <a14:useLocalDpi xmlns:a14="http://schemas.microsoft.com/office/drawing/2010/main" xmlns="" val="0"/>
                  </a:ext>
                </a:extLst>
              </a:blip>
              <a:srcRect l="12402" r="30078" b="10547"/>
              <a:stretch>
                <a:fillRect/>
              </a:stretch>
            </p:blipFill>
            <p:spPr bwMode="auto">
              <a:xfrm>
                <a:off x="1" y="23"/>
                <a:ext cx="3507" cy="4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sp>
          <p:nvSpPr>
            <p:cNvPr id="31" name="Oval 24"/>
            <p:cNvSpPr>
              <a:spLocks/>
            </p:cNvSpPr>
            <p:nvPr/>
          </p:nvSpPr>
          <p:spPr bwMode="auto">
            <a:xfrm rot="7992906">
              <a:off x="2365" y="2181"/>
              <a:ext cx="776" cy="528"/>
            </a:xfrm>
            <a:prstGeom prst="ellipse">
              <a:avLst/>
            </a:prstGeom>
            <a:solidFill>
              <a:srgbClr val="D90B00">
                <a:alpha val="29999"/>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solidFill>
                  <a:srgbClr val="000000"/>
                </a:solidFill>
              </a:endParaRPr>
            </a:p>
          </p:txBody>
        </p:sp>
        <p:sp>
          <p:nvSpPr>
            <p:cNvPr id="32" name="Oval 25"/>
            <p:cNvSpPr>
              <a:spLocks/>
            </p:cNvSpPr>
            <p:nvPr/>
          </p:nvSpPr>
          <p:spPr bwMode="auto">
            <a:xfrm rot="4770960">
              <a:off x="1352" y="1693"/>
              <a:ext cx="776" cy="528"/>
            </a:xfrm>
            <a:prstGeom prst="ellipse">
              <a:avLst/>
            </a:prstGeom>
            <a:solidFill>
              <a:srgbClr val="D90B00">
                <a:alpha val="29999"/>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solidFill>
                  <a:srgbClr val="000000"/>
                </a:solidFill>
              </a:endParaRPr>
            </a:p>
          </p:txBody>
        </p:sp>
      </p:grpSp>
    </p:spTree>
    <p:extLst>
      <p:ext uri="{BB962C8B-B14F-4D97-AF65-F5344CB8AC3E}">
        <p14:creationId xmlns:p14="http://schemas.microsoft.com/office/powerpoint/2010/main" xmlns="" val="9852348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97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398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83982"/>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83986"/>
                                        </p:tgtEl>
                                        <p:attrNameLst>
                                          <p:attrName>style.visibility</p:attrName>
                                        </p:attrNameLst>
                                      </p:cBhvr>
                                      <p:to>
                                        <p:strVal val="visible"/>
                                      </p:to>
                                    </p:set>
                                  </p:childTnLst>
                                </p:cTn>
                              </p:par>
                            </p:childTnLst>
                          </p:cTn>
                        </p:par>
                        <p:par>
                          <p:cTn id="17" fill="hold" nodeType="afterGroup">
                            <p:stCondLst>
                              <p:cond delay="1000"/>
                            </p:stCondLst>
                            <p:childTnLst>
                              <p:par>
                                <p:cTn id="18" presetID="1" presetClass="entr" presetSubtype="0" fill="hold" grpId="0" nodeType="afterEffect">
                                  <p:stCondLst>
                                    <p:cond delay="0"/>
                                  </p:stCondLst>
                                  <p:childTnLst>
                                    <p:set>
                                      <p:cBhvr>
                                        <p:cTn id="19" dur="1" fill="hold">
                                          <p:stCondLst>
                                            <p:cond delay="499"/>
                                          </p:stCondLst>
                                        </p:cTn>
                                        <p:tgtEl>
                                          <p:spTgt spid="8398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8398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6" grpId="0" animBg="1"/>
      <p:bldP spid="83987" grpId="0" autoUpdateAnimBg="0"/>
      <p:bldP spid="8398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28600"/>
            <a:ext cx="8458200" cy="3124200"/>
          </a:xfrm>
        </p:spPr>
        <p:txBody>
          <a:bodyPr>
            <a:normAutofit fontScale="92500" lnSpcReduction="20000"/>
          </a:bodyPr>
          <a:lstStyle/>
          <a:p>
            <a:pPr algn="l"/>
            <a:r>
              <a:rPr lang="en-US" dirty="0" smtClean="0"/>
              <a:t>What I aim to focus on this talk is some of the newest stuff that we have been working on &amp; to be able to point you to the sessions and people who you can find out more from.</a:t>
            </a:r>
          </a:p>
          <a:p>
            <a:pPr algn="l"/>
            <a:endParaRPr lang="en-US" dirty="0" smtClean="0"/>
          </a:p>
          <a:p>
            <a:pPr algn="l"/>
            <a:r>
              <a:rPr lang="en-US" dirty="0" smtClean="0"/>
              <a:t>Tools are for engagement – helped to get CT policy in place &amp; </a:t>
            </a:r>
            <a:r>
              <a:rPr lang="en-US" dirty="0" err="1" smtClean="0"/>
              <a:t>tercek</a:t>
            </a:r>
            <a:r>
              <a:rPr lang="en-US" dirty="0" smtClean="0"/>
              <a:t> on </a:t>
            </a:r>
            <a:r>
              <a:rPr lang="en-US" dirty="0" err="1" smtClean="0"/>
              <a:t>Coumo</a:t>
            </a:r>
            <a:r>
              <a:rPr lang="en-US" dirty="0" smtClean="0"/>
              <a:t> commission</a:t>
            </a:r>
          </a:p>
          <a:p>
            <a:pPr algn="l"/>
            <a:endParaRPr lang="en-US" dirty="0" smtClean="0"/>
          </a:p>
          <a:p>
            <a:pPr algn="l"/>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17131"/>
          <a:stretch>
            <a:fillRect/>
          </a:stretch>
        </p:blipFill>
        <p:spPr bwMode="auto">
          <a:xfrm>
            <a:off x="-31405" y="533400"/>
            <a:ext cx="9175405" cy="5410200"/>
          </a:xfrm>
          <a:prstGeom prst="rect">
            <a:avLst/>
          </a:prstGeom>
          <a:noFill/>
          <a:ln w="9525">
            <a:noFill/>
            <a:miter lim="800000"/>
            <a:headEnd/>
            <a:tailEnd/>
          </a:ln>
        </p:spPr>
      </p:pic>
      <p:sp>
        <p:nvSpPr>
          <p:cNvPr id="5" name="Rectangle 4"/>
          <p:cNvSpPr/>
          <p:nvPr/>
        </p:nvSpPr>
        <p:spPr>
          <a:xfrm>
            <a:off x="4648200" y="6119336"/>
            <a:ext cx="4495800" cy="738664"/>
          </a:xfrm>
          <a:prstGeom prst="rect">
            <a:avLst/>
          </a:prstGeom>
        </p:spPr>
        <p:txBody>
          <a:bodyPr wrap="square">
            <a:spAutoFit/>
          </a:bodyPr>
          <a:lstStyle/>
          <a:p>
            <a:pPr lvl="0" eaLnBrk="0" fontAlgn="base" hangingPunct="0">
              <a:spcBef>
                <a:spcPct val="0"/>
              </a:spcBef>
              <a:spcAft>
                <a:spcPct val="0"/>
              </a:spcAft>
            </a:pPr>
            <a:r>
              <a:rPr lang="en-US" sz="1400" dirty="0" err="1" smtClean="0">
                <a:solidFill>
                  <a:srgbClr val="221E1F"/>
                </a:solidFill>
                <a:latin typeface="Calibri" pitchFamily="34" charset="0"/>
                <a:ea typeface="MS ??"/>
                <a:cs typeface="Calibri" pitchFamily="34" charset="0"/>
              </a:rPr>
              <a:t>Blanchon</a:t>
            </a:r>
            <a:r>
              <a:rPr lang="en-US" sz="1400" dirty="0" smtClean="0">
                <a:solidFill>
                  <a:srgbClr val="221E1F"/>
                </a:solidFill>
                <a:latin typeface="Calibri" pitchFamily="34" charset="0"/>
                <a:ea typeface="MS ??"/>
                <a:cs typeface="Calibri" pitchFamily="34" charset="0"/>
              </a:rPr>
              <a:t>, et al. 2010. </a:t>
            </a:r>
            <a:r>
              <a:rPr lang="en-US" sz="1400" dirty="0" err="1" smtClean="0">
                <a:solidFill>
                  <a:srgbClr val="221E1F"/>
                </a:solidFill>
                <a:latin typeface="Calibri" pitchFamily="34" charset="0"/>
                <a:ea typeface="MS ??"/>
                <a:cs typeface="Calibri" pitchFamily="34" charset="0"/>
              </a:rPr>
              <a:t>Arrecifes</a:t>
            </a:r>
            <a:r>
              <a:rPr lang="en-US" sz="1400" dirty="0" smtClean="0">
                <a:solidFill>
                  <a:srgbClr val="221E1F"/>
                </a:solidFill>
                <a:latin typeface="Calibri" pitchFamily="34" charset="0"/>
                <a:ea typeface="MS ??"/>
                <a:cs typeface="Calibri" pitchFamily="34" charset="0"/>
              </a:rPr>
              <a:t> de coral y </a:t>
            </a:r>
            <a:r>
              <a:rPr lang="en-US" sz="1400" dirty="0" err="1" smtClean="0">
                <a:solidFill>
                  <a:srgbClr val="221E1F"/>
                </a:solidFill>
                <a:latin typeface="Calibri" pitchFamily="34" charset="0"/>
                <a:ea typeface="MS ??"/>
                <a:cs typeface="Calibri" pitchFamily="34" charset="0"/>
              </a:rPr>
              <a:t>cambio</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climático</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vulnerabilidad</a:t>
            </a:r>
            <a:r>
              <a:rPr lang="en-US" sz="1400" dirty="0" smtClean="0">
                <a:solidFill>
                  <a:srgbClr val="221E1F"/>
                </a:solidFill>
                <a:latin typeface="Calibri" pitchFamily="34" charset="0"/>
                <a:ea typeface="MS ??"/>
                <a:cs typeface="Calibri" pitchFamily="34" charset="0"/>
              </a:rPr>
              <a:t> de la </a:t>
            </a:r>
            <a:r>
              <a:rPr lang="en-US" sz="1400" dirty="0" err="1" smtClean="0">
                <a:solidFill>
                  <a:srgbClr val="221E1F"/>
                </a:solidFill>
                <a:latin typeface="Calibri" pitchFamily="34" charset="0"/>
                <a:ea typeface="MS ??"/>
                <a:cs typeface="Calibri" pitchFamily="34" charset="0"/>
              </a:rPr>
              <a:t>zona</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costera</a:t>
            </a:r>
            <a:r>
              <a:rPr lang="en-US" sz="1400" dirty="0" smtClean="0">
                <a:solidFill>
                  <a:srgbClr val="221E1F"/>
                </a:solidFill>
                <a:latin typeface="Calibri" pitchFamily="34" charset="0"/>
                <a:ea typeface="MS ??"/>
                <a:cs typeface="Calibri" pitchFamily="34" charset="0"/>
              </a:rPr>
              <a:t> del </a:t>
            </a:r>
            <a:r>
              <a:rPr lang="en-US" sz="1400" dirty="0" err="1" smtClean="0">
                <a:solidFill>
                  <a:srgbClr val="221E1F"/>
                </a:solidFill>
                <a:latin typeface="Calibri" pitchFamily="34" charset="0"/>
                <a:ea typeface="MS ??"/>
                <a:cs typeface="Calibri" pitchFamily="34" charset="0"/>
              </a:rPr>
              <a:t>estado</a:t>
            </a:r>
            <a:r>
              <a:rPr lang="en-US" sz="1400" dirty="0" smtClean="0">
                <a:solidFill>
                  <a:srgbClr val="221E1F"/>
                </a:solidFill>
                <a:latin typeface="Calibri" pitchFamily="34" charset="0"/>
                <a:ea typeface="MS ??"/>
                <a:cs typeface="Calibri" pitchFamily="34" charset="0"/>
              </a:rPr>
              <a:t> de Quintana </a:t>
            </a:r>
            <a:r>
              <a:rPr lang="en-US" sz="1400" dirty="0" err="1" smtClean="0">
                <a:solidFill>
                  <a:srgbClr val="221E1F"/>
                </a:solidFill>
                <a:latin typeface="Calibri" pitchFamily="34" charset="0"/>
                <a:ea typeface="MS ??"/>
                <a:cs typeface="Calibri" pitchFamily="34" charset="0"/>
              </a:rPr>
              <a:t>Roo</a:t>
            </a:r>
            <a:r>
              <a:rPr lang="en-US" sz="1400" dirty="0" smtClean="0">
                <a:solidFill>
                  <a:srgbClr val="221E1F"/>
                </a:solidFill>
                <a:latin typeface="Calibri" pitchFamily="34" charset="0"/>
                <a:ea typeface="MS ??"/>
                <a:cs typeface="Calibri" pitchFamily="34" charset="0"/>
              </a:rPr>
              <a:t>.</a:t>
            </a:r>
            <a:endParaRPr lang="en-US" sz="1400" dirty="0" smtClean="0">
              <a:latin typeface="Arial" pitchFamily="34" charset="0"/>
              <a:cs typeface="Arial" pitchFamily="34" charset="0"/>
            </a:endParaRPr>
          </a:p>
        </p:txBody>
      </p:sp>
      <p:sp>
        <p:nvSpPr>
          <p:cNvPr id="6" name="Rectangle 5"/>
          <p:cNvSpPr/>
          <p:nvPr/>
        </p:nvSpPr>
        <p:spPr>
          <a:xfrm>
            <a:off x="381000" y="0"/>
            <a:ext cx="8488362" cy="769441"/>
          </a:xfrm>
          <a:prstGeom prst="rect">
            <a:avLst/>
          </a:prstGeom>
        </p:spPr>
        <p:txBody>
          <a:bodyPr wrap="square">
            <a:spAutoFit/>
          </a:bodyPr>
          <a:lstStyle/>
          <a:p>
            <a:pPr lvl="0" fontAlgn="base">
              <a:spcBef>
                <a:spcPct val="0"/>
              </a:spcBef>
              <a:spcAft>
                <a:spcPct val="0"/>
              </a:spcAft>
            </a:pPr>
            <a:r>
              <a:rPr lang="en-US" sz="2400" dirty="0" smtClean="0">
                <a:solidFill>
                  <a:prstClr val="black"/>
                </a:solidFill>
                <a:latin typeface="Arial" pitchFamily="34" charset="0"/>
                <a:cs typeface="Arial" pitchFamily="34" charset="0"/>
              </a:rPr>
              <a:t>Hurricane Wilma (2005) and </a:t>
            </a:r>
            <a:r>
              <a:rPr lang="en-US" sz="2400" dirty="0" err="1" smtClean="0">
                <a:solidFill>
                  <a:prstClr val="black"/>
                </a:solidFill>
                <a:latin typeface="Arial" pitchFamily="34" charset="0"/>
                <a:cs typeface="Arial" pitchFamily="34" charset="0"/>
              </a:rPr>
              <a:t>MesoAmerican</a:t>
            </a:r>
            <a:r>
              <a:rPr lang="en-US" sz="2400" dirty="0" smtClean="0">
                <a:solidFill>
                  <a:prstClr val="black"/>
                </a:solidFill>
                <a:latin typeface="Arial" pitchFamily="34" charset="0"/>
                <a:cs typeface="Arial" pitchFamily="34" charset="0"/>
              </a:rPr>
              <a:t> Reef Protection</a:t>
            </a:r>
          </a:p>
          <a:p>
            <a:pPr lvl="0" fontAlgn="base">
              <a:spcBef>
                <a:spcPct val="0"/>
              </a:spcBef>
              <a:spcAft>
                <a:spcPct val="0"/>
              </a:spcAft>
            </a:pPr>
            <a:r>
              <a:rPr lang="en-US" dirty="0" smtClean="0">
                <a:solidFill>
                  <a:prstClr val="black"/>
                </a:solidFill>
                <a:latin typeface="Arial" pitchFamily="34" charset="0"/>
                <a:cs typeface="Arial" pitchFamily="34" charset="0"/>
              </a:rPr>
              <a:t>			</a:t>
            </a:r>
            <a:r>
              <a:rPr lang="en-US" sz="2000" dirty="0" smtClean="0">
                <a:solidFill>
                  <a:prstClr val="black"/>
                </a:solidFill>
                <a:latin typeface="Arial" pitchFamily="34" charset="0"/>
                <a:cs typeface="Arial" pitchFamily="34" charset="0"/>
              </a:rPr>
              <a:t>Puerto Morelos, Mexico</a:t>
            </a:r>
          </a:p>
        </p:txBody>
      </p:sp>
      <p:sp>
        <p:nvSpPr>
          <p:cNvPr id="7" name="Rectangle 6"/>
          <p:cNvSpPr/>
          <p:nvPr/>
        </p:nvSpPr>
        <p:spPr>
          <a:xfrm>
            <a:off x="0" y="5934670"/>
            <a:ext cx="4572000" cy="923330"/>
          </a:xfrm>
          <a:prstGeom prst="rect">
            <a:avLst/>
          </a:prstGeom>
        </p:spPr>
        <p:txBody>
          <a:bodyPr>
            <a:spAutoFit/>
          </a:bodyPr>
          <a:lstStyle/>
          <a:p>
            <a:r>
              <a:rPr lang="en-US" dirty="0" smtClean="0">
                <a:latin typeface="Calibri" pitchFamily="34" charset="0"/>
                <a:ea typeface="MS ??"/>
                <a:cs typeface="Calibri" pitchFamily="34" charset="0"/>
              </a:rPr>
              <a:t>‘… coral reef was able to attenuate the energy of storm waves by 99% during Hurricane Wilma’ </a:t>
            </a:r>
            <a:endParaRPr lang="en-US" dirty="0"/>
          </a:p>
        </p:txBody>
      </p:sp>
      <p:sp>
        <p:nvSpPr>
          <p:cNvPr id="8" name="Rectangle 7"/>
          <p:cNvSpPr/>
          <p:nvPr/>
        </p:nvSpPr>
        <p:spPr>
          <a:xfrm>
            <a:off x="9372600" y="3276600"/>
            <a:ext cx="4572000" cy="646331"/>
          </a:xfrm>
          <a:prstGeom prst="rect">
            <a:avLst/>
          </a:prstGeom>
        </p:spPr>
        <p:txBody>
          <a:bodyPr>
            <a:spAutoFit/>
          </a:bodyPr>
          <a:lstStyle/>
          <a:p>
            <a:pPr lvl="0" fontAlgn="base">
              <a:spcBef>
                <a:spcPct val="0"/>
              </a:spcBef>
              <a:spcAft>
                <a:spcPct val="0"/>
              </a:spcAft>
            </a:pPr>
            <a:r>
              <a:rPr lang="en-US" sz="1200" dirty="0" smtClean="0">
                <a:solidFill>
                  <a:prstClr val="black"/>
                </a:solidFill>
                <a:latin typeface="Arial" pitchFamily="34" charset="0"/>
                <a:cs typeface="Arial" pitchFamily="34" charset="0"/>
              </a:rPr>
              <a:t>Records of significant wave heights off Puerto Morelos, MX</a:t>
            </a:r>
          </a:p>
          <a:p>
            <a:pPr lvl="0" fontAlgn="base">
              <a:spcBef>
                <a:spcPct val="0"/>
              </a:spcBef>
              <a:spcAft>
                <a:spcPct val="0"/>
              </a:spcAft>
            </a:pPr>
            <a:r>
              <a:rPr lang="en-US" sz="1200" dirty="0" smtClean="0">
                <a:solidFill>
                  <a:prstClr val="black"/>
                </a:solidFill>
                <a:latin typeface="Arial" pitchFamily="34" charset="0"/>
                <a:cs typeface="Arial" pitchFamily="34" charset="0"/>
              </a:rPr>
              <a:t>	outer reef -		red and yellow lines </a:t>
            </a:r>
          </a:p>
          <a:p>
            <a:pPr lvl="0" fontAlgn="base">
              <a:spcBef>
                <a:spcPct val="0"/>
              </a:spcBef>
              <a:spcAft>
                <a:spcPct val="0"/>
              </a:spcAft>
            </a:pPr>
            <a:r>
              <a:rPr lang="en-US" sz="1200" dirty="0" smtClean="0">
                <a:solidFill>
                  <a:prstClr val="black"/>
                </a:solidFill>
                <a:latin typeface="Arial" pitchFamily="34" charset="0"/>
                <a:cs typeface="Arial" pitchFamily="34" charset="0"/>
              </a:rPr>
              <a:t>	within the reef lagoon- 	blue line</a:t>
            </a:r>
          </a:p>
        </p:txBody>
      </p:sp>
      <p:sp>
        <p:nvSpPr>
          <p:cNvPr id="9" name="Rectangle 8"/>
          <p:cNvSpPr/>
          <p:nvPr/>
        </p:nvSpPr>
        <p:spPr>
          <a:xfrm>
            <a:off x="9372600" y="4648200"/>
            <a:ext cx="5867400" cy="954107"/>
          </a:xfrm>
          <a:prstGeom prst="rect">
            <a:avLst/>
          </a:prstGeom>
        </p:spPr>
        <p:txBody>
          <a:bodyPr wrap="square">
            <a:spAutoFit/>
          </a:bodyPr>
          <a:lstStyle/>
          <a:p>
            <a:pPr lvl="0" eaLnBrk="0" fontAlgn="base" hangingPunct="0">
              <a:spcBef>
                <a:spcPct val="0"/>
              </a:spcBef>
              <a:spcAft>
                <a:spcPct val="0"/>
              </a:spcAft>
            </a:pPr>
            <a:r>
              <a:rPr lang="en-US" sz="1400" dirty="0" err="1" smtClean="0">
                <a:solidFill>
                  <a:srgbClr val="221E1F"/>
                </a:solidFill>
                <a:latin typeface="Calibri" pitchFamily="34" charset="0"/>
                <a:ea typeface="MS ??"/>
                <a:cs typeface="Calibri" pitchFamily="34" charset="0"/>
              </a:rPr>
              <a:t>Blanchon</a:t>
            </a:r>
            <a:r>
              <a:rPr lang="en-US" sz="1400" dirty="0" smtClean="0">
                <a:solidFill>
                  <a:srgbClr val="221E1F"/>
                </a:solidFill>
                <a:latin typeface="Calibri" pitchFamily="34" charset="0"/>
                <a:ea typeface="MS ??"/>
                <a:cs typeface="Calibri" pitchFamily="34" charset="0"/>
              </a:rPr>
              <a:t>, et al. 2010. </a:t>
            </a:r>
            <a:r>
              <a:rPr lang="en-US" sz="1400" dirty="0" err="1" smtClean="0">
                <a:solidFill>
                  <a:srgbClr val="221E1F"/>
                </a:solidFill>
                <a:latin typeface="Calibri" pitchFamily="34" charset="0"/>
                <a:ea typeface="MS ??"/>
                <a:cs typeface="Calibri" pitchFamily="34" charset="0"/>
              </a:rPr>
              <a:t>Arrecifes</a:t>
            </a:r>
            <a:r>
              <a:rPr lang="en-US" sz="1400" dirty="0" smtClean="0">
                <a:solidFill>
                  <a:srgbClr val="221E1F"/>
                </a:solidFill>
                <a:latin typeface="Calibri" pitchFamily="34" charset="0"/>
                <a:ea typeface="MS ??"/>
                <a:cs typeface="Calibri" pitchFamily="34" charset="0"/>
              </a:rPr>
              <a:t> de coral y </a:t>
            </a:r>
            <a:r>
              <a:rPr lang="en-US" sz="1400" dirty="0" err="1" smtClean="0">
                <a:solidFill>
                  <a:srgbClr val="221E1F"/>
                </a:solidFill>
                <a:latin typeface="Calibri" pitchFamily="34" charset="0"/>
                <a:ea typeface="MS ??"/>
                <a:cs typeface="Calibri" pitchFamily="34" charset="0"/>
              </a:rPr>
              <a:t>cambio</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climático</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vulnerabilidad</a:t>
            </a:r>
            <a:r>
              <a:rPr lang="en-US" sz="1400" dirty="0" smtClean="0">
                <a:solidFill>
                  <a:srgbClr val="221E1F"/>
                </a:solidFill>
                <a:latin typeface="Calibri" pitchFamily="34" charset="0"/>
                <a:ea typeface="MS ??"/>
                <a:cs typeface="Calibri" pitchFamily="34" charset="0"/>
              </a:rPr>
              <a:t> de la </a:t>
            </a:r>
            <a:r>
              <a:rPr lang="en-US" sz="1400" dirty="0" err="1" smtClean="0">
                <a:solidFill>
                  <a:srgbClr val="221E1F"/>
                </a:solidFill>
                <a:latin typeface="Calibri" pitchFamily="34" charset="0"/>
                <a:ea typeface="MS ??"/>
                <a:cs typeface="Calibri" pitchFamily="34" charset="0"/>
              </a:rPr>
              <a:t>zona</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costera</a:t>
            </a:r>
            <a:r>
              <a:rPr lang="en-US" sz="1400" dirty="0" smtClean="0">
                <a:solidFill>
                  <a:srgbClr val="221E1F"/>
                </a:solidFill>
                <a:latin typeface="Calibri" pitchFamily="34" charset="0"/>
                <a:ea typeface="MS ??"/>
                <a:cs typeface="Calibri" pitchFamily="34" charset="0"/>
              </a:rPr>
              <a:t> del </a:t>
            </a:r>
            <a:r>
              <a:rPr lang="en-US" sz="1400" dirty="0" err="1" smtClean="0">
                <a:solidFill>
                  <a:srgbClr val="221E1F"/>
                </a:solidFill>
                <a:latin typeface="Calibri" pitchFamily="34" charset="0"/>
                <a:ea typeface="MS ??"/>
                <a:cs typeface="Calibri" pitchFamily="34" charset="0"/>
              </a:rPr>
              <a:t>estado</a:t>
            </a:r>
            <a:r>
              <a:rPr lang="en-US" sz="1400" dirty="0" smtClean="0">
                <a:solidFill>
                  <a:srgbClr val="221E1F"/>
                </a:solidFill>
                <a:latin typeface="Calibri" pitchFamily="34" charset="0"/>
                <a:ea typeface="MS ??"/>
                <a:cs typeface="Calibri" pitchFamily="34" charset="0"/>
              </a:rPr>
              <a:t> de Quintana </a:t>
            </a:r>
            <a:r>
              <a:rPr lang="en-US" sz="1400" dirty="0" err="1" smtClean="0">
                <a:solidFill>
                  <a:srgbClr val="221E1F"/>
                </a:solidFill>
                <a:latin typeface="Calibri" pitchFamily="34" charset="0"/>
                <a:ea typeface="MS ??"/>
                <a:cs typeface="Calibri" pitchFamily="34" charset="0"/>
              </a:rPr>
              <a:t>Roo</a:t>
            </a:r>
            <a:r>
              <a:rPr lang="en-US" sz="1400" dirty="0" smtClean="0">
                <a:solidFill>
                  <a:srgbClr val="221E1F"/>
                </a:solidFill>
                <a:latin typeface="Calibri" pitchFamily="34" charset="0"/>
                <a:ea typeface="MS ??"/>
                <a:cs typeface="Calibri" pitchFamily="34" charset="0"/>
              </a:rPr>
              <a:t>. p. 229-248. En: </a:t>
            </a:r>
            <a:r>
              <a:rPr lang="en-US" sz="1400" dirty="0" err="1" smtClean="0">
                <a:solidFill>
                  <a:srgbClr val="221E1F"/>
                </a:solidFill>
                <a:latin typeface="Calibri" pitchFamily="34" charset="0"/>
                <a:ea typeface="MS ??"/>
                <a:cs typeface="Calibri" pitchFamily="34" charset="0"/>
              </a:rPr>
              <a:t>Botello</a:t>
            </a:r>
            <a:r>
              <a:rPr lang="en-US" sz="1400" dirty="0" smtClean="0">
                <a:solidFill>
                  <a:srgbClr val="221E1F"/>
                </a:solidFill>
                <a:latin typeface="Calibri" pitchFamily="34" charset="0"/>
                <a:ea typeface="MS ??"/>
                <a:cs typeface="Calibri" pitchFamily="34" charset="0"/>
              </a:rPr>
              <a:t> et al. (ed.). </a:t>
            </a:r>
            <a:r>
              <a:rPr lang="en-US" sz="1400" dirty="0" err="1" smtClean="0">
                <a:solidFill>
                  <a:srgbClr val="221E1F"/>
                </a:solidFill>
                <a:latin typeface="Calibri" pitchFamily="34" charset="0"/>
                <a:ea typeface="MS ??"/>
                <a:cs typeface="Calibri" pitchFamily="34" charset="0"/>
              </a:rPr>
              <a:t>Vulnerabilidad</a:t>
            </a:r>
            <a:r>
              <a:rPr lang="en-US" sz="1400" dirty="0" smtClean="0">
                <a:solidFill>
                  <a:srgbClr val="221E1F"/>
                </a:solidFill>
                <a:latin typeface="Calibri" pitchFamily="34" charset="0"/>
                <a:ea typeface="MS ??"/>
                <a:cs typeface="Calibri" pitchFamily="34" charset="0"/>
              </a:rPr>
              <a:t> de </a:t>
            </a:r>
            <a:r>
              <a:rPr lang="en-US" sz="1400" dirty="0" err="1" smtClean="0">
                <a:solidFill>
                  <a:srgbClr val="221E1F"/>
                </a:solidFill>
                <a:latin typeface="Calibri" pitchFamily="34" charset="0"/>
                <a:ea typeface="MS ??"/>
                <a:cs typeface="Calibri" pitchFamily="34" charset="0"/>
              </a:rPr>
              <a:t>las</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zonas</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costeras</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mexicanas</a:t>
            </a:r>
            <a:r>
              <a:rPr lang="en-US" sz="1400" dirty="0" smtClean="0">
                <a:solidFill>
                  <a:srgbClr val="221E1F"/>
                </a:solidFill>
                <a:latin typeface="Calibri" pitchFamily="34" charset="0"/>
                <a:ea typeface="MS ??"/>
                <a:cs typeface="Calibri" pitchFamily="34" charset="0"/>
              </a:rPr>
              <a:t> ante el </a:t>
            </a:r>
            <a:r>
              <a:rPr lang="en-US" sz="1400" dirty="0" err="1" smtClean="0">
                <a:solidFill>
                  <a:srgbClr val="221E1F"/>
                </a:solidFill>
                <a:latin typeface="Calibri" pitchFamily="34" charset="0"/>
                <a:ea typeface="MS ??"/>
                <a:cs typeface="Calibri" pitchFamily="34" charset="0"/>
              </a:rPr>
              <a:t>cambio</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climático</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Semarnat-ine</a:t>
            </a:r>
            <a:r>
              <a:rPr lang="en-US" sz="1400" dirty="0" smtClean="0">
                <a:solidFill>
                  <a:srgbClr val="221E1F"/>
                </a:solidFill>
                <a:latin typeface="Calibri" pitchFamily="34" charset="0"/>
                <a:ea typeface="MS ??"/>
                <a:cs typeface="Calibri" pitchFamily="34" charset="0"/>
              </a:rPr>
              <a:t>, </a:t>
            </a:r>
            <a:r>
              <a:rPr lang="en-US" sz="1400" dirty="0" err="1" smtClean="0">
                <a:solidFill>
                  <a:srgbClr val="221E1F"/>
                </a:solidFill>
                <a:latin typeface="Calibri" pitchFamily="34" charset="0"/>
                <a:ea typeface="MS ??"/>
                <a:cs typeface="Calibri" pitchFamily="34" charset="0"/>
              </a:rPr>
              <a:t>unam-icmyl</a:t>
            </a:r>
            <a:r>
              <a:rPr lang="en-US" sz="1400" dirty="0" smtClean="0">
                <a:solidFill>
                  <a:srgbClr val="221E1F"/>
                </a:solidFill>
                <a:latin typeface="Calibri" pitchFamily="34" charset="0"/>
                <a:ea typeface="MS ??"/>
                <a:cs typeface="Calibri" pitchFamily="34" charset="0"/>
              </a:rPr>
              <a:t>, Universidad </a:t>
            </a:r>
            <a:r>
              <a:rPr lang="en-US" sz="1400" dirty="0" err="1" smtClean="0">
                <a:solidFill>
                  <a:srgbClr val="221E1F"/>
                </a:solidFill>
                <a:latin typeface="Calibri" pitchFamily="34" charset="0"/>
                <a:ea typeface="MS ??"/>
                <a:cs typeface="Calibri" pitchFamily="34" charset="0"/>
              </a:rPr>
              <a:t>Autónoma</a:t>
            </a:r>
            <a:r>
              <a:rPr lang="en-US" sz="1400" dirty="0" smtClean="0">
                <a:solidFill>
                  <a:srgbClr val="221E1F"/>
                </a:solidFill>
                <a:latin typeface="Calibri" pitchFamily="34" charset="0"/>
                <a:ea typeface="MS ??"/>
                <a:cs typeface="Calibri" pitchFamily="34" charset="0"/>
              </a:rPr>
              <a:t> de Campeche. 514 p.</a:t>
            </a:r>
            <a:endParaRPr lang="en-US" sz="1400" dirty="0" smtClean="0">
              <a:latin typeface="Arial" pitchFamily="34" charset="0"/>
              <a:cs typeface="Arial" pitchFamily="34" charset="0"/>
            </a:endParaRPr>
          </a:p>
        </p:txBody>
      </p:sp>
      <p:sp>
        <p:nvSpPr>
          <p:cNvPr id="10" name="Rectangle 9"/>
          <p:cNvSpPr/>
          <p:nvPr/>
        </p:nvSpPr>
        <p:spPr>
          <a:xfrm>
            <a:off x="3124200" y="2590800"/>
            <a:ext cx="1236236" cy="369332"/>
          </a:xfrm>
          <a:prstGeom prst="rect">
            <a:avLst/>
          </a:prstGeom>
        </p:spPr>
        <p:txBody>
          <a:bodyPr wrap="none">
            <a:spAutoFit/>
          </a:bodyPr>
          <a:lstStyle/>
          <a:p>
            <a:r>
              <a:rPr lang="en-US" dirty="0" smtClean="0">
                <a:solidFill>
                  <a:prstClr val="black"/>
                </a:solidFill>
                <a:latin typeface="Arial" pitchFamily="34" charset="0"/>
                <a:cs typeface="Arial" pitchFamily="34" charset="0"/>
              </a:rPr>
              <a:t>outer reef </a:t>
            </a:r>
            <a:endParaRPr lang="en-US" dirty="0"/>
          </a:p>
        </p:txBody>
      </p:sp>
      <p:sp>
        <p:nvSpPr>
          <p:cNvPr id="11" name="Rectangle 10"/>
          <p:cNvSpPr/>
          <p:nvPr/>
        </p:nvSpPr>
        <p:spPr>
          <a:xfrm>
            <a:off x="4191000" y="4038600"/>
            <a:ext cx="1582484" cy="369332"/>
          </a:xfrm>
          <a:prstGeom prst="rect">
            <a:avLst/>
          </a:prstGeom>
        </p:spPr>
        <p:txBody>
          <a:bodyPr wrap="none">
            <a:spAutoFit/>
          </a:bodyPr>
          <a:lstStyle/>
          <a:p>
            <a:r>
              <a:rPr lang="en-US" dirty="0" smtClean="0">
                <a:solidFill>
                  <a:prstClr val="black"/>
                </a:solidFill>
                <a:latin typeface="Arial" pitchFamily="34" charset="0"/>
                <a:cs typeface="Arial" pitchFamily="34" charset="0"/>
              </a:rPr>
              <a:t>in reef lagoon</a:t>
            </a:r>
            <a:endParaRPr lang="en-US" dirty="0"/>
          </a:p>
        </p:txBody>
      </p:sp>
      <p:sp>
        <p:nvSpPr>
          <p:cNvPr id="12" name="TextBox 11"/>
          <p:cNvSpPr txBox="1"/>
          <p:nvPr/>
        </p:nvSpPr>
        <p:spPr>
          <a:xfrm rot="16200000">
            <a:off x="23840" y="2643160"/>
            <a:ext cx="2975495" cy="584775"/>
          </a:xfrm>
          <a:prstGeom prst="rect">
            <a:avLst/>
          </a:prstGeom>
          <a:solidFill>
            <a:schemeClr val="bg1"/>
          </a:solidFill>
        </p:spPr>
        <p:txBody>
          <a:bodyPr wrap="none" rtlCol="0">
            <a:spAutoFit/>
          </a:bodyPr>
          <a:lstStyle/>
          <a:p>
            <a:r>
              <a:rPr lang="en-US" sz="3200" dirty="0" smtClean="0"/>
              <a:t>Wave Height (m)</a:t>
            </a:r>
            <a:endParaRPr lang="en-US"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Key new features</a:t>
            </a:r>
            <a:endParaRPr lang="en-US" dirty="0"/>
          </a:p>
        </p:txBody>
      </p:sp>
      <p:sp>
        <p:nvSpPr>
          <p:cNvPr id="3" name="Content Placeholder 2"/>
          <p:cNvSpPr>
            <a:spLocks noGrp="1"/>
          </p:cNvSpPr>
          <p:nvPr>
            <p:ph idx="1"/>
          </p:nvPr>
        </p:nvSpPr>
        <p:spPr>
          <a:xfrm>
            <a:off x="457200" y="1143000"/>
            <a:ext cx="8229600" cy="5334000"/>
          </a:xfrm>
        </p:spPr>
        <p:txBody>
          <a:bodyPr>
            <a:normAutofit fontScale="85000" lnSpcReduction="20000"/>
          </a:bodyPr>
          <a:lstStyle/>
          <a:p>
            <a:r>
              <a:rPr lang="en-US" sz="3800" dirty="0" smtClean="0"/>
              <a:t>Specific tools for specific geographies</a:t>
            </a:r>
          </a:p>
          <a:p>
            <a:r>
              <a:rPr lang="en-US" sz="3800" dirty="0" smtClean="0"/>
              <a:t>Designed for partner engagement</a:t>
            </a:r>
          </a:p>
          <a:p>
            <a:r>
              <a:rPr lang="en-US" sz="3800" dirty="0" smtClean="0"/>
              <a:t>Centralized database management</a:t>
            </a:r>
          </a:p>
          <a:p>
            <a:r>
              <a:rPr lang="en-US" sz="3800" dirty="0" smtClean="0"/>
              <a:t>New geographies added easily</a:t>
            </a:r>
          </a:p>
          <a:p>
            <a:endParaRPr lang="en-US" dirty="0" smtClean="0"/>
          </a:p>
          <a:p>
            <a:endParaRPr lang="en-US" dirty="0" smtClean="0"/>
          </a:p>
          <a:p>
            <a:pPr marL="0" indent="0">
              <a:buNone/>
            </a:pPr>
            <a:r>
              <a:rPr lang="en-US" sz="3300" dirty="0" smtClean="0"/>
              <a:t>Other features</a:t>
            </a:r>
          </a:p>
          <a:p>
            <a:r>
              <a:rPr lang="en-US" sz="3300" dirty="0" smtClean="0"/>
              <a:t>Works well on tablet devices</a:t>
            </a:r>
          </a:p>
          <a:p>
            <a:r>
              <a:rPr lang="en-US" sz="3300" dirty="0" smtClean="0"/>
              <a:t>Better web performance</a:t>
            </a:r>
          </a:p>
          <a:p>
            <a:r>
              <a:rPr lang="en-US" sz="3300" dirty="0" smtClean="0"/>
              <a:t>Draw &amp; Report tool</a:t>
            </a:r>
          </a:p>
          <a:p>
            <a:r>
              <a:rPr lang="en-US" sz="3300" dirty="0" smtClean="0"/>
              <a:t>Export map</a:t>
            </a:r>
          </a:p>
          <a:p>
            <a:r>
              <a:rPr lang="en-US" sz="3300" dirty="0" smtClean="0"/>
              <a:t>Save &amp; Share map</a:t>
            </a:r>
            <a:endParaRPr lang="en-US" sz="3300" dirty="0"/>
          </a:p>
        </p:txBody>
      </p:sp>
    </p:spTree>
    <p:extLst>
      <p:ext uri="{BB962C8B-B14F-4D97-AF65-F5344CB8AC3E}">
        <p14:creationId xmlns:p14="http://schemas.microsoft.com/office/powerpoint/2010/main" xmlns="" val="3966853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204960" cy="57531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Meeting Multiple Management Objectives</a:t>
            </a:r>
            <a:endParaRPr lang="en-US" dirty="0"/>
          </a:p>
        </p:txBody>
      </p:sp>
      <p:sp>
        <p:nvSpPr>
          <p:cNvPr id="4" name="Rectangle 3"/>
          <p:cNvSpPr/>
          <p:nvPr/>
        </p:nvSpPr>
        <p:spPr>
          <a:xfrm>
            <a:off x="685800" y="1752600"/>
            <a:ext cx="2667000" cy="152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Risk Reduction</a:t>
            </a:r>
            <a:endParaRPr lang="en-US" sz="2400" dirty="0" smtClean="0">
              <a:solidFill>
                <a:prstClr val="white"/>
              </a:solidFill>
            </a:endParaRPr>
          </a:p>
          <a:p>
            <a:pPr algn="ctr"/>
            <a:r>
              <a:rPr lang="en-US" sz="2400" dirty="0" smtClean="0">
                <a:solidFill>
                  <a:prstClr val="white"/>
                </a:solidFill>
              </a:rPr>
              <a:t>Objectives</a:t>
            </a:r>
            <a:endParaRPr lang="en-US" sz="2400" dirty="0">
              <a:solidFill>
                <a:prstClr val="white"/>
              </a:solidFill>
            </a:endParaRPr>
          </a:p>
        </p:txBody>
      </p:sp>
      <p:sp>
        <p:nvSpPr>
          <p:cNvPr id="6" name="Rectangle 5"/>
          <p:cNvSpPr/>
          <p:nvPr/>
        </p:nvSpPr>
        <p:spPr>
          <a:xfrm>
            <a:off x="5257800" y="1752600"/>
            <a:ext cx="2590800" cy="152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Conservation Objectives</a:t>
            </a:r>
            <a:endParaRPr lang="en-US" sz="2400" dirty="0">
              <a:solidFill>
                <a:prstClr val="white"/>
              </a:solidFill>
            </a:endParaRPr>
          </a:p>
        </p:txBody>
      </p:sp>
      <p:sp>
        <p:nvSpPr>
          <p:cNvPr id="12" name="Rectangle 11"/>
          <p:cNvSpPr/>
          <p:nvPr/>
        </p:nvSpPr>
        <p:spPr>
          <a:xfrm>
            <a:off x="3124200" y="4876800"/>
            <a:ext cx="2667000" cy="152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New Priorities &amp; Actions</a:t>
            </a:r>
            <a:endParaRPr lang="en-US" sz="2400" dirty="0">
              <a:solidFill>
                <a:prstClr val="white"/>
              </a:solidFill>
            </a:endParaRPr>
          </a:p>
        </p:txBody>
      </p:sp>
      <p:cxnSp>
        <p:nvCxnSpPr>
          <p:cNvPr id="13" name="Straight Arrow Connector 12"/>
          <p:cNvCxnSpPr/>
          <p:nvPr/>
        </p:nvCxnSpPr>
        <p:spPr>
          <a:xfrm flipH="1">
            <a:off x="3657600" y="2590800"/>
            <a:ext cx="1371600" cy="0"/>
          </a:xfrm>
          <a:prstGeom prst="straightConnector1">
            <a:avLst/>
          </a:prstGeom>
          <a:ln w="57150">
            <a:headEnd type="arrow"/>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4343400" y="2819400"/>
            <a:ext cx="0" cy="1676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3276600"/>
            <a:ext cx="2830198" cy="646331"/>
          </a:xfrm>
          <a:prstGeom prst="rect">
            <a:avLst/>
          </a:prstGeom>
          <a:noFill/>
        </p:spPr>
        <p:txBody>
          <a:bodyPr wrap="none" rtlCol="0">
            <a:spAutoFit/>
          </a:bodyPr>
          <a:lstStyle/>
          <a:p>
            <a:r>
              <a:rPr lang="de-DE" i="1" dirty="0" smtClean="0"/>
              <a:t>Susceptibility, Sensitivity</a:t>
            </a:r>
          </a:p>
          <a:p>
            <a:r>
              <a:rPr lang="de-DE" i="1" dirty="0" smtClean="0"/>
              <a:t>Exposure, Adaptive Capacity</a:t>
            </a:r>
            <a:endParaRPr lang="en-US" i="1" dirty="0"/>
          </a:p>
        </p:txBody>
      </p:sp>
      <p:sp>
        <p:nvSpPr>
          <p:cNvPr id="9" name="TextBox 8"/>
          <p:cNvSpPr txBox="1"/>
          <p:nvPr/>
        </p:nvSpPr>
        <p:spPr>
          <a:xfrm>
            <a:off x="5257800" y="3276600"/>
            <a:ext cx="2897332" cy="646331"/>
          </a:xfrm>
          <a:prstGeom prst="rect">
            <a:avLst/>
          </a:prstGeom>
          <a:noFill/>
        </p:spPr>
        <p:txBody>
          <a:bodyPr wrap="none" rtlCol="0">
            <a:spAutoFit/>
          </a:bodyPr>
          <a:lstStyle/>
          <a:p>
            <a:r>
              <a:rPr lang="de-DE" i="1" dirty="0" smtClean="0"/>
              <a:t>Representation, Redundancy,</a:t>
            </a:r>
          </a:p>
          <a:p>
            <a:r>
              <a:rPr lang="de-DE" i="1" dirty="0" smtClean="0"/>
              <a:t>Resilience</a:t>
            </a:r>
            <a:endParaRPr lang="en-US"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248400"/>
          </a:xfrm>
        </p:spPr>
        <p:txBody>
          <a:bodyPr>
            <a:normAutofit/>
          </a:bodyPr>
          <a:lstStyle/>
          <a:p>
            <a:pPr>
              <a:spcBef>
                <a:spcPts val="0"/>
              </a:spcBef>
              <a:buNone/>
            </a:pPr>
            <a:r>
              <a:rPr lang="en-US" sz="3000" i="1" dirty="0" smtClean="0"/>
              <a:t>Coastal Resilience </a:t>
            </a:r>
            <a:r>
              <a:rPr lang="en-US" sz="3000" dirty="0" smtClean="0"/>
              <a:t>aims to reduce socio-economic &amp; ecological risks of coastal hazards</a:t>
            </a:r>
          </a:p>
          <a:p>
            <a:pPr>
              <a:spcBef>
                <a:spcPts val="0"/>
              </a:spcBef>
              <a:buNone/>
            </a:pPr>
            <a:r>
              <a:rPr lang="en-US" sz="3000" i="1" dirty="0" smtClean="0"/>
              <a:t>	</a:t>
            </a:r>
          </a:p>
          <a:p>
            <a:pPr>
              <a:spcBef>
                <a:spcPts val="0"/>
              </a:spcBef>
              <a:buNone/>
            </a:pPr>
            <a:r>
              <a:rPr lang="en-US" sz="3000" dirty="0" smtClean="0"/>
              <a:t>Thru Restoration &amp; </a:t>
            </a:r>
            <a:r>
              <a:rPr lang="en-US" sz="3000" dirty="0" err="1" smtClean="0"/>
              <a:t>ReDevelopment</a:t>
            </a:r>
            <a:endParaRPr lang="en-US" sz="3000" dirty="0" smtClean="0"/>
          </a:p>
          <a:p>
            <a:pPr>
              <a:spcBef>
                <a:spcPts val="0"/>
              </a:spcBef>
              <a:buNone/>
            </a:pPr>
            <a:endParaRPr lang="en-US" sz="3000" i="1" dirty="0" smtClean="0"/>
          </a:p>
          <a:p>
            <a:pPr>
              <a:spcBef>
                <a:spcPts val="0"/>
              </a:spcBef>
              <a:buNone/>
            </a:pPr>
            <a:r>
              <a:rPr lang="en-US" sz="3000" dirty="0" smtClean="0"/>
              <a:t>The</a:t>
            </a:r>
            <a:r>
              <a:rPr lang="en-US" sz="3000" i="1" dirty="0" smtClean="0"/>
              <a:t> Coastal Resilience </a:t>
            </a:r>
            <a:r>
              <a:rPr lang="en-US" sz="3000" dirty="0" smtClean="0"/>
              <a:t>approach:</a:t>
            </a:r>
          </a:p>
          <a:p>
            <a:pPr>
              <a:spcBef>
                <a:spcPts val="0"/>
              </a:spcBef>
              <a:buNone/>
            </a:pPr>
            <a:endParaRPr lang="en-US" sz="3000" i="1" dirty="0" smtClean="0"/>
          </a:p>
          <a:p>
            <a:pPr lvl="0">
              <a:spcBef>
                <a:spcPts val="0"/>
              </a:spcBef>
              <a:buNone/>
            </a:pPr>
            <a:r>
              <a:rPr lang="en-US" sz="4400" b="1" dirty="0" smtClean="0"/>
              <a:t>1. Assess Risk</a:t>
            </a:r>
          </a:p>
          <a:p>
            <a:pPr lvl="0">
              <a:spcBef>
                <a:spcPts val="0"/>
              </a:spcBef>
              <a:buNone/>
            </a:pPr>
            <a:r>
              <a:rPr lang="en-US" sz="4400" b="1" dirty="0" smtClean="0"/>
              <a:t>2. Identify Solutions </a:t>
            </a:r>
          </a:p>
          <a:p>
            <a:pPr lvl="0">
              <a:spcBef>
                <a:spcPts val="0"/>
              </a:spcBef>
              <a:buNone/>
            </a:pPr>
            <a:r>
              <a:rPr lang="en-US" sz="4400" b="1" dirty="0" smtClean="0"/>
              <a:t>3. Take Action </a:t>
            </a:r>
          </a:p>
          <a:p>
            <a:pPr lvl="0">
              <a:spcBef>
                <a:spcPts val="0"/>
              </a:spcBef>
              <a:buNone/>
            </a:pPr>
            <a:r>
              <a:rPr lang="en-US" sz="4400" b="1" dirty="0" smtClean="0"/>
              <a:t>4. Measure Effectiveness</a:t>
            </a:r>
          </a:p>
          <a:p>
            <a:pPr lvl="0">
              <a:buNone/>
            </a:pPr>
            <a:endParaRPr lang="en-US" sz="3000" dirty="0" smtClean="0"/>
          </a:p>
          <a:p>
            <a:pPr lvl="0">
              <a:buNone/>
            </a:pPr>
            <a:endParaRPr lang="en-US" sz="2400" dirty="0" smtClean="0"/>
          </a:p>
        </p:txBody>
      </p:sp>
      <p:sp>
        <p:nvSpPr>
          <p:cNvPr id="4" name="TextBox 3"/>
          <p:cNvSpPr txBox="1"/>
          <p:nvPr/>
        </p:nvSpPr>
        <p:spPr>
          <a:xfrm>
            <a:off x="9296400" y="3124200"/>
            <a:ext cx="1469505" cy="369332"/>
          </a:xfrm>
          <a:prstGeom prst="rect">
            <a:avLst/>
          </a:prstGeom>
          <a:noFill/>
        </p:spPr>
        <p:txBody>
          <a:bodyPr wrap="none" rtlCol="0">
            <a:spAutoFit/>
          </a:bodyPr>
          <a:lstStyle/>
          <a:p>
            <a:r>
              <a:rPr lang="en-US" dirty="0" smtClean="0"/>
              <a:t>9:00 on Thurs</a:t>
            </a:r>
            <a:endParaRPr lang="en-US" dirty="0"/>
          </a:p>
        </p:txBody>
      </p:sp>
    </p:spTree>
    <p:extLst>
      <p:ext uri="{BB962C8B-B14F-4D97-AF65-F5344CB8AC3E}">
        <p14:creationId xmlns:p14="http://schemas.microsoft.com/office/powerpoint/2010/main" xmlns="" val="3373791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descr="figure8_Calculation.jpg"/>
          <p:cNvPicPr>
            <a:picLocks noChangeAspect="1"/>
          </p:cNvPicPr>
          <p:nvPr/>
        </p:nvPicPr>
        <p:blipFill>
          <a:blip r:embed="rId2" cstate="screen"/>
          <a:srcRect/>
          <a:stretch>
            <a:fillRect/>
          </a:stretch>
        </p:blipFill>
        <p:spPr bwMode="auto">
          <a:xfrm>
            <a:off x="1042988" y="2185988"/>
            <a:ext cx="7862887" cy="3403600"/>
          </a:xfrm>
          <a:prstGeom prst="rect">
            <a:avLst/>
          </a:prstGeom>
          <a:noFill/>
          <a:ln w="9525">
            <a:noFill/>
            <a:miter lim="800000"/>
            <a:headEnd/>
            <a:tailEnd/>
          </a:ln>
        </p:spPr>
      </p:pic>
      <p:sp>
        <p:nvSpPr>
          <p:cNvPr id="6" name="Text Placeholder 3"/>
          <p:cNvSpPr>
            <a:spLocks noGrp="1"/>
          </p:cNvSpPr>
          <p:nvPr>
            <p:ph type="body" sz="quarter" idx="12"/>
          </p:nvPr>
        </p:nvSpPr>
        <p:spPr>
          <a:xfrm>
            <a:off x="827088" y="333375"/>
            <a:ext cx="5905500" cy="696913"/>
          </a:xfrm>
        </p:spPr>
        <p:txBody>
          <a:bodyPr/>
          <a:lstStyle/>
          <a:p>
            <a:pPr algn="ctr"/>
            <a:r>
              <a:rPr lang="de-DE" sz="4000" b="1" dirty="0" smtClean="0">
                <a:latin typeface="Arial" charset="0"/>
                <a:cs typeface="Arial" charset="0"/>
              </a:rPr>
              <a:t>Components of the WorldRiskIndex</a:t>
            </a:r>
          </a:p>
        </p:txBody>
      </p:sp>
    </p:spTree>
    <p:extLst>
      <p:ext uri="{BB962C8B-B14F-4D97-AF65-F5344CB8AC3E}">
        <p14:creationId xmlns:p14="http://schemas.microsoft.com/office/powerpoint/2010/main" xmlns="" val="1225630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5362" name="Text Placeholder 3"/>
          <p:cNvSpPr>
            <a:spLocks noGrp="1"/>
          </p:cNvSpPr>
          <p:nvPr>
            <p:ph type="body" sz="quarter" idx="12"/>
          </p:nvPr>
        </p:nvSpPr>
        <p:spPr>
          <a:xfrm>
            <a:off x="827088" y="476250"/>
            <a:ext cx="6769100" cy="698500"/>
          </a:xfrm>
        </p:spPr>
        <p:txBody>
          <a:bodyPr/>
          <a:lstStyle/>
          <a:p>
            <a:r>
              <a:rPr lang="de-DE" sz="2800" b="1" smtClean="0">
                <a:latin typeface="Arial" charset="0"/>
                <a:cs typeface="Arial" charset="0"/>
              </a:rPr>
              <a:t>Results for the WorldRiskIndex</a:t>
            </a:r>
          </a:p>
        </p:txBody>
      </p:sp>
      <p:pic>
        <p:nvPicPr>
          <p:cNvPr id="5" name="Picture 4" descr="Map_WorldRiskIndex.jpg"/>
          <p:cNvPicPr>
            <a:picLocks noChangeAspect="1"/>
          </p:cNvPicPr>
          <p:nvPr/>
        </p:nvPicPr>
        <p:blipFill>
          <a:blip r:embed="rId3" cstate="print"/>
          <a:srcRect/>
          <a:stretch>
            <a:fillRect/>
          </a:stretch>
        </p:blipFill>
        <p:spPr bwMode="auto">
          <a:xfrm>
            <a:off x="0" y="990600"/>
            <a:ext cx="10018356" cy="432911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0" y="3581400"/>
            <a:ext cx="2980693" cy="28194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8910638" cy="1066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GB" sz="4000" kern="0" dirty="0" smtClean="0">
                <a:solidFill>
                  <a:srgbClr val="000000"/>
                </a:solidFill>
              </a:rPr>
              <a:t>Gulf Coast Risk Assessment</a:t>
            </a:r>
          </a:p>
          <a:p>
            <a:pPr algn="ctr">
              <a:defRPr/>
            </a:pPr>
            <a:r>
              <a:rPr lang="en-GB" sz="2800" i="1" kern="0" dirty="0" smtClean="0">
                <a:solidFill>
                  <a:srgbClr val="000000"/>
                </a:solidFill>
              </a:rPr>
              <a:t>www.gulfmex.coastalresilience.org</a:t>
            </a:r>
          </a:p>
        </p:txBody>
      </p:sp>
      <p:pic>
        <p:nvPicPr>
          <p:cNvPr id="4" name="Picture 2"/>
          <p:cNvPicPr>
            <a:picLocks noChangeAspect="1" noChangeArrowheads="1"/>
          </p:cNvPicPr>
          <p:nvPr/>
        </p:nvPicPr>
        <p:blipFill>
          <a:blip r:embed="rId2" cstate="print"/>
          <a:srcRect l="4833" t="53334" r="33944" b="8000"/>
          <a:stretch>
            <a:fillRect/>
          </a:stretch>
        </p:blipFill>
        <p:spPr bwMode="auto">
          <a:xfrm>
            <a:off x="71120" y="1371600"/>
            <a:ext cx="9072880" cy="3581400"/>
          </a:xfrm>
          <a:prstGeom prst="rect">
            <a:avLst/>
          </a:prstGeom>
          <a:noFill/>
          <a:ln w="9525">
            <a:noFill/>
            <a:miter lim="800000"/>
            <a:headEnd/>
            <a:tailEnd/>
          </a:ln>
        </p:spPr>
      </p:pic>
      <p:pic>
        <p:nvPicPr>
          <p:cNvPr id="1026" name="Picture 2"/>
          <p:cNvPicPr>
            <a:picLocks noChangeAspect="1" noChangeArrowheads="1"/>
          </p:cNvPicPr>
          <p:nvPr/>
        </p:nvPicPr>
        <p:blipFill>
          <a:blip r:embed="rId2" cstate="print"/>
          <a:srcRect l="74917" t="16435" r="4753" b="49589"/>
          <a:stretch>
            <a:fillRect/>
          </a:stretch>
        </p:blipFill>
        <p:spPr bwMode="auto">
          <a:xfrm>
            <a:off x="-1" y="3101009"/>
            <a:ext cx="3596879" cy="375699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78687" t="51141" r="15954" b="26406"/>
          <a:stretch>
            <a:fillRect/>
          </a:stretch>
        </p:blipFill>
        <p:spPr bwMode="auto">
          <a:xfrm>
            <a:off x="3657600" y="3963620"/>
            <a:ext cx="1105231" cy="2894380"/>
          </a:xfrm>
          <a:prstGeom prst="rect">
            <a:avLst/>
          </a:prstGeom>
          <a:noFill/>
          <a:ln w="9525">
            <a:noFill/>
            <a:miter lim="800000"/>
            <a:headEnd/>
            <a:tailEnd/>
          </a:ln>
        </p:spPr>
      </p:pic>
      <p:pic>
        <p:nvPicPr>
          <p:cNvPr id="6" name="Picture 13" descr="C:\Jodie's\NatCap\Metrics of Success\logo-ls-lined-up.gif"/>
          <p:cNvPicPr>
            <a:picLocks noChangeAspect="1" noChangeArrowheads="1"/>
          </p:cNvPicPr>
          <p:nvPr/>
        </p:nvPicPr>
        <p:blipFill>
          <a:blip r:embed="rId3" cstate="screen"/>
          <a:srcRect/>
          <a:stretch>
            <a:fillRect/>
          </a:stretch>
        </p:blipFill>
        <p:spPr bwMode="auto">
          <a:xfrm>
            <a:off x="8077200" y="5941784"/>
            <a:ext cx="1095375" cy="916215"/>
          </a:xfrm>
          <a:prstGeom prst="rect">
            <a:avLst/>
          </a:prstGeom>
          <a:solidFill>
            <a:schemeClr val="bg2">
              <a:alpha val="47842"/>
            </a:schemeClr>
          </a:solidFill>
          <a:ln w="9525">
            <a:noFill/>
            <a:miter lim="800000"/>
            <a:headEnd/>
            <a:tailEnd/>
          </a:ln>
        </p:spPr>
      </p:pic>
      <p:pic>
        <p:nvPicPr>
          <p:cNvPr id="7" name="Picture 6" descr="TNCLogoPrimary_1C_349.JPG"/>
          <p:cNvPicPr/>
          <p:nvPr/>
        </p:nvPicPr>
        <p:blipFill>
          <a:blip r:embed="rId4" cstate="screen"/>
          <a:stretch>
            <a:fillRect/>
          </a:stretch>
        </p:blipFill>
        <p:spPr>
          <a:xfrm>
            <a:off x="6096000" y="5915025"/>
            <a:ext cx="1895475" cy="942975"/>
          </a:xfrm>
          <a:prstGeom prst="rect">
            <a:avLst/>
          </a:prstGeom>
        </p:spPr>
      </p:pic>
    </p:spTree>
    <p:extLst>
      <p:ext uri="{BB962C8B-B14F-4D97-AF65-F5344CB8AC3E}">
        <p14:creationId xmlns:p14="http://schemas.microsoft.com/office/powerpoint/2010/main" xmlns="" val="1748478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14288" y="1400175"/>
            <a:ext cx="9172576" cy="4057650"/>
          </a:xfrm>
          <a:prstGeom prst="rect">
            <a:avLst/>
          </a:prstGeom>
          <a:noFill/>
          <a:ln w="9525">
            <a:noFill/>
            <a:miter lim="800000"/>
            <a:headEnd/>
            <a:tailEnd/>
          </a:ln>
        </p:spPr>
      </p:pic>
      <p:pic>
        <p:nvPicPr>
          <p:cNvPr id="3" name="Picture 4"/>
          <p:cNvPicPr>
            <a:picLocks noChangeAspect="1" noChangeArrowheads="1"/>
          </p:cNvPicPr>
          <p:nvPr/>
        </p:nvPicPr>
        <p:blipFill>
          <a:blip r:embed="rId2" cstate="print"/>
          <a:srcRect l="80737" t="10563" r="4310" b="55938"/>
          <a:stretch>
            <a:fillRect/>
          </a:stretch>
        </p:blipFill>
        <p:spPr bwMode="auto">
          <a:xfrm>
            <a:off x="6837218" y="1219200"/>
            <a:ext cx="2306782" cy="2286000"/>
          </a:xfrm>
          <a:prstGeom prst="rect">
            <a:avLst/>
          </a:prstGeom>
          <a:noFill/>
          <a:ln w="9525">
            <a:noFill/>
            <a:miter lim="800000"/>
            <a:headEnd/>
            <a:tailEnd/>
          </a:ln>
        </p:spPr>
      </p:pic>
      <p:sp>
        <p:nvSpPr>
          <p:cNvPr id="7" name="Rectangle 6"/>
          <p:cNvSpPr/>
          <p:nvPr/>
        </p:nvSpPr>
        <p:spPr>
          <a:xfrm>
            <a:off x="0" y="5408122"/>
            <a:ext cx="4455310" cy="1449878"/>
          </a:xfrm>
          <a:prstGeom prst="rect">
            <a:avLst/>
          </a:prstGeom>
          <a:noFill/>
          <a:ln>
            <a:noFill/>
          </a:ln>
        </p:spPr>
        <p:txBody>
          <a:bodyPr wrap="square" lIns="64258" tIns="32128" rIns="64258" bIns="32128">
            <a:spAutoFit/>
          </a:bodyPr>
          <a:lstStyle/>
          <a:p>
            <a:pPr marL="321291" marR="0" lvl="0" indent="-321291" defTabSz="914400" eaLnBrk="1" fontAlgn="base" latinLnBrk="0" hangingPunct="1">
              <a:lnSpc>
                <a:spcPct val="100000"/>
              </a:lnSpc>
              <a:spcBef>
                <a:spcPct val="0"/>
              </a:spcBef>
              <a:spcAft>
                <a:spcPct val="0"/>
              </a:spcAft>
              <a:buClrTx/>
              <a:buSzTx/>
              <a:tabLst/>
              <a:defRPr/>
            </a:pPr>
            <a:r>
              <a:rPr kumimoji="0" lang="en-US" sz="1800" b="1" i="0" u="none" strike="noStrike" kern="0" cap="none" spc="0" normalizeH="0" baseline="0" noProof="0" dirty="0" smtClean="0">
                <a:ln>
                  <a:noFill/>
                </a:ln>
                <a:effectLst/>
                <a:uLnTx/>
                <a:uFillTx/>
                <a:latin typeface="Calibri" pitchFamily="34" charset="0"/>
                <a:cs typeface="Calibri" pitchFamily="34" charset="0"/>
                <a:sym typeface="Palatino" charset="0"/>
              </a:rPr>
              <a:t>Socio-Economics </a:t>
            </a:r>
            <a:r>
              <a:rPr kumimoji="0" lang="en-US" sz="1800" b="1" i="0" u="none" strike="noStrike" kern="0" cap="none" spc="0" normalizeH="0" noProof="0" dirty="0" smtClean="0">
                <a:ln>
                  <a:noFill/>
                </a:ln>
                <a:effectLst/>
                <a:uLnTx/>
                <a:uFillTx/>
                <a:latin typeface="Calibri" pitchFamily="34" charset="0"/>
                <a:cs typeface="Calibri" pitchFamily="34" charset="0"/>
                <a:sym typeface="Palatino" charset="0"/>
              </a:rPr>
              <a:t> Behind Marshes</a:t>
            </a:r>
            <a:endParaRPr kumimoji="0" lang="en-US" sz="1800" b="1" i="0" u="none" strike="noStrike" kern="0" cap="none" spc="0" normalizeH="0" baseline="0" noProof="0" dirty="0" smtClean="0">
              <a:ln>
                <a:noFill/>
              </a:ln>
              <a:effectLst/>
              <a:uLnTx/>
              <a:uFillTx/>
              <a:latin typeface="Calibri" pitchFamily="34" charset="0"/>
              <a:cs typeface="Calibri" pitchFamily="34" charset="0"/>
              <a:sym typeface="Palatino" charset="0"/>
            </a:endParaRPr>
          </a:p>
          <a:p>
            <a:pPr marL="321291" marR="0" lvl="0" indent="-321291" defTabSz="914400" eaLnBrk="1" fontAlgn="base" latinLnBrk="0" hangingPunct="1">
              <a:lnSpc>
                <a:spcPct val="100000"/>
              </a:lnSpc>
              <a:spcBef>
                <a:spcPct val="0"/>
              </a:spcBef>
              <a:spcAft>
                <a:spcPct val="0"/>
              </a:spcAft>
              <a:buClrTx/>
              <a:buSzTx/>
              <a:buFont typeface="Arial" pitchFamily="34" charset="0"/>
              <a:buChar char="•"/>
              <a:tabLst/>
              <a:defRPr/>
            </a:pPr>
            <a:r>
              <a:rPr kumimoji="0" lang="en-US" sz="1800" b="1" i="0" u="none" strike="noStrike" kern="0" cap="none" spc="0" normalizeH="0" baseline="0" noProof="0" dirty="0" smtClean="0">
                <a:ln>
                  <a:noFill/>
                </a:ln>
                <a:effectLst/>
                <a:uLnTx/>
                <a:uFillTx/>
                <a:latin typeface="Calibri" pitchFamily="34" charset="0"/>
                <a:cs typeface="Calibri" pitchFamily="34" charset="0"/>
                <a:sym typeface="Palatino" charset="0"/>
              </a:rPr>
              <a:t>$</a:t>
            </a:r>
            <a:r>
              <a:rPr kumimoji="0" lang="en-US" sz="1800" b="1" i="0" u="none" strike="noStrike" kern="0" cap="none" spc="0" normalizeH="0" baseline="0" noProof="0" dirty="0">
                <a:ln>
                  <a:noFill/>
                </a:ln>
                <a:effectLst/>
                <a:uLnTx/>
                <a:uFillTx/>
                <a:latin typeface="Calibri" pitchFamily="34" charset="0"/>
                <a:cs typeface="Calibri" pitchFamily="34" charset="0"/>
                <a:sym typeface="Palatino" charset="0"/>
              </a:rPr>
              <a:t>19 billion in building replacement costs</a:t>
            </a:r>
          </a:p>
          <a:p>
            <a:pPr marL="321291" marR="0" lvl="0" indent="-321291" defTabSz="914400" eaLnBrk="1" fontAlgn="base" latinLnBrk="0" hangingPunct="1">
              <a:lnSpc>
                <a:spcPct val="100000"/>
              </a:lnSpc>
              <a:spcBef>
                <a:spcPct val="0"/>
              </a:spcBef>
              <a:spcAft>
                <a:spcPct val="0"/>
              </a:spcAft>
              <a:buClrTx/>
              <a:buSzTx/>
              <a:buFont typeface="Arial" pitchFamily="34" charset="0"/>
              <a:buChar char="•"/>
              <a:tabLst/>
              <a:defRPr/>
            </a:pPr>
            <a:r>
              <a:rPr kumimoji="0" lang="en-US" sz="1800" b="1" i="0" u="none" strike="noStrike" kern="0" cap="none" spc="0" normalizeH="0" baseline="0" noProof="0" dirty="0">
                <a:ln>
                  <a:noFill/>
                </a:ln>
                <a:effectLst/>
                <a:uLnTx/>
                <a:uFillTx/>
                <a:latin typeface="Calibri" pitchFamily="34" charset="0"/>
                <a:cs typeface="Calibri" pitchFamily="34" charset="0"/>
                <a:sym typeface="Palatino" charset="0"/>
              </a:rPr>
              <a:t>321,000 people</a:t>
            </a:r>
          </a:p>
          <a:p>
            <a:pPr marL="321291" marR="0" lvl="0" indent="-321291" defTabSz="914400" eaLnBrk="1" fontAlgn="base" latinLnBrk="0" hangingPunct="1">
              <a:lnSpc>
                <a:spcPct val="100000"/>
              </a:lnSpc>
              <a:spcBef>
                <a:spcPct val="0"/>
              </a:spcBef>
              <a:spcAft>
                <a:spcPct val="0"/>
              </a:spcAft>
              <a:buClrTx/>
              <a:buSzTx/>
              <a:buFont typeface="Arial" pitchFamily="34" charset="0"/>
              <a:buChar char="•"/>
              <a:tabLst/>
              <a:defRPr/>
            </a:pPr>
            <a:r>
              <a:rPr kumimoji="0" lang="en-US" sz="1800" b="1" i="0" u="none" strike="noStrike" kern="0" cap="none" spc="0" normalizeH="0" baseline="0" noProof="0" dirty="0">
                <a:ln>
                  <a:noFill/>
                </a:ln>
                <a:effectLst/>
                <a:uLnTx/>
                <a:uFillTx/>
                <a:latin typeface="Calibri" pitchFamily="34" charset="0"/>
                <a:cs typeface="Calibri" pitchFamily="34" charset="0"/>
                <a:sym typeface="Palatino" charset="0"/>
              </a:rPr>
              <a:t>1,700 miles of roads</a:t>
            </a:r>
          </a:p>
          <a:p>
            <a:pPr marL="321291" marR="0" lvl="0" indent="-321291" defTabSz="914400" eaLnBrk="1" fontAlgn="base" latinLnBrk="0" hangingPunct="1">
              <a:lnSpc>
                <a:spcPct val="100000"/>
              </a:lnSpc>
              <a:spcBef>
                <a:spcPct val="0"/>
              </a:spcBef>
              <a:spcAft>
                <a:spcPct val="0"/>
              </a:spcAft>
              <a:buClrTx/>
              <a:buSzTx/>
              <a:buFont typeface="Arial" pitchFamily="34" charset="0"/>
              <a:buChar char="•"/>
              <a:tabLst/>
              <a:defRPr/>
            </a:pPr>
            <a:r>
              <a:rPr kumimoji="0" lang="en-US" sz="1800" b="1" i="0" u="none" strike="noStrike" kern="0" cap="none" spc="0" normalizeH="0" baseline="0" noProof="0" dirty="0">
                <a:ln>
                  <a:noFill/>
                </a:ln>
                <a:effectLst/>
                <a:uLnTx/>
                <a:uFillTx/>
                <a:latin typeface="Calibri" pitchFamily="34" charset="0"/>
                <a:cs typeface="Calibri" pitchFamily="34" charset="0"/>
                <a:sym typeface="Palatino" charset="0"/>
              </a:rPr>
              <a:t>138 critical facilities</a:t>
            </a:r>
          </a:p>
        </p:txBody>
      </p:sp>
      <p:sp>
        <p:nvSpPr>
          <p:cNvPr id="8" name="TextBox 7"/>
          <p:cNvSpPr txBox="1"/>
          <p:nvPr/>
        </p:nvSpPr>
        <p:spPr>
          <a:xfrm>
            <a:off x="4613593" y="6334780"/>
            <a:ext cx="4530407"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effectLst/>
                <a:uLnTx/>
                <a:uFillTx/>
              </a:rPr>
              <a:t>www.LIS.coastalresilience.org</a:t>
            </a:r>
            <a:endParaRPr kumimoji="0" lang="en-US" sz="2800" b="0" i="0" u="none" strike="noStrike" kern="0" cap="none" spc="0" normalizeH="0" baseline="0" noProof="0" dirty="0">
              <a:ln>
                <a:noFill/>
              </a:ln>
              <a:effectLst/>
              <a:uLnTx/>
              <a:uFillTx/>
            </a:endParaRPr>
          </a:p>
        </p:txBody>
      </p:sp>
      <p:sp>
        <p:nvSpPr>
          <p:cNvPr id="9" name="Rectangle 8"/>
          <p:cNvSpPr/>
          <p:nvPr/>
        </p:nvSpPr>
        <p:spPr>
          <a:xfrm>
            <a:off x="762000" y="0"/>
            <a:ext cx="8153400" cy="926658"/>
          </a:xfrm>
          <a:prstGeom prst="rect">
            <a:avLst/>
          </a:prstGeom>
          <a:noFill/>
        </p:spPr>
        <p:txBody>
          <a:bodyPr wrap="square" lIns="64258" tIns="32128" rIns="64258" bIns="32128">
            <a:spAutoFit/>
          </a:bodyPr>
          <a:lstStyle/>
          <a:p>
            <a:pPr marL="321291" marR="0" lvl="0" indent="-321291"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effectLst/>
                <a:uLnTx/>
                <a:uFillTx/>
                <a:latin typeface="Calibri" pitchFamily="34" charset="0"/>
                <a:cs typeface="Calibri" pitchFamily="34" charset="0"/>
                <a:sym typeface="Palatino" charset="0"/>
              </a:rPr>
              <a:t>Assessing Solutions: Which marshes might provide the most risk reduction benefits in NY and CT</a:t>
            </a:r>
            <a:endParaRPr kumimoji="0" lang="en-US" sz="2800" b="1" i="0" u="none" strike="noStrike" kern="0" cap="none" spc="0" normalizeH="0" baseline="0" noProof="0" dirty="0">
              <a:ln>
                <a:noFill/>
              </a:ln>
              <a:effectLst/>
              <a:uLnTx/>
              <a:uFillTx/>
              <a:latin typeface="Calibri" pitchFamily="34" charset="0"/>
              <a:cs typeface="Calibri" pitchFamily="34" charset="0"/>
              <a:sym typeface="Palatino"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45174" y="2681926"/>
            <a:ext cx="2590800" cy="1905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9600" y="2681925"/>
            <a:ext cx="2594728" cy="1905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2478" t="15130" r="2567" b="8776"/>
          <a:stretch/>
        </p:blipFill>
        <p:spPr bwMode="auto">
          <a:xfrm>
            <a:off x="575577" y="193394"/>
            <a:ext cx="3082023"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3844" r="85881" b="62912"/>
          <a:stretch/>
        </p:blipFill>
        <p:spPr bwMode="auto">
          <a:xfrm>
            <a:off x="2856537" y="196536"/>
            <a:ext cx="801063" cy="8029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6" descr="https://sphotos-a.xx.fbcdn.net/hphotos-ash3/559009_447930655290266_2014239544_n.jpg"/>
          <p:cNvPicPr>
            <a:picLocks noChangeAspect="1" noChangeArrowheads="1"/>
          </p:cNvPicPr>
          <p:nvPr/>
        </p:nvPicPr>
        <p:blipFill>
          <a:blip r:embed="rId7" cstate="screen"/>
          <a:srcRect/>
          <a:stretch>
            <a:fillRect/>
          </a:stretch>
        </p:blipFill>
        <p:spPr bwMode="auto">
          <a:xfrm>
            <a:off x="5253872" y="193394"/>
            <a:ext cx="3124200" cy="1905000"/>
          </a:xfrm>
          <a:prstGeom prst="rect">
            <a:avLst/>
          </a:prstGeom>
          <a:noFill/>
        </p:spPr>
      </p:pic>
      <p:sp>
        <p:nvSpPr>
          <p:cNvPr id="12" name="Rectangle 11"/>
          <p:cNvSpPr/>
          <p:nvPr/>
        </p:nvSpPr>
        <p:spPr>
          <a:xfrm>
            <a:off x="1676400" y="2590800"/>
            <a:ext cx="54102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4114800" y="1600200"/>
            <a:ext cx="567784" cy="1015663"/>
          </a:xfrm>
          <a:prstGeom prst="rect">
            <a:avLst/>
          </a:prstGeom>
          <a:noFill/>
        </p:spPr>
        <p:txBody>
          <a:bodyPr wrap="none" rtlCol="0">
            <a:spAutoFit/>
          </a:bodyPr>
          <a:lstStyle/>
          <a:p>
            <a:r>
              <a:rPr lang="en-US" sz="6000" dirty="0" smtClean="0">
                <a:solidFill>
                  <a:prstClr val="black"/>
                </a:solidFill>
              </a:rPr>
              <a:t>+</a:t>
            </a:r>
            <a:endParaRPr lang="en-US" sz="6000" dirty="0">
              <a:solidFill>
                <a:prstClr val="black"/>
              </a:solidFill>
            </a:endParaRPr>
          </a:p>
        </p:txBody>
      </p:sp>
      <p:sp>
        <p:nvSpPr>
          <p:cNvPr id="14" name="TextBox 13"/>
          <p:cNvSpPr txBox="1"/>
          <p:nvPr/>
        </p:nvSpPr>
        <p:spPr>
          <a:xfrm>
            <a:off x="4114800" y="4876800"/>
            <a:ext cx="567784" cy="1015663"/>
          </a:xfrm>
          <a:prstGeom prst="rect">
            <a:avLst/>
          </a:prstGeom>
          <a:noFill/>
        </p:spPr>
        <p:txBody>
          <a:bodyPr wrap="none" rtlCol="0">
            <a:spAutoFit/>
          </a:bodyPr>
          <a:lstStyle/>
          <a:p>
            <a:r>
              <a:rPr lang="en-US" sz="6000" dirty="0">
                <a:solidFill>
                  <a:prstClr val="black"/>
                </a:solidFill>
              </a:rPr>
              <a:t>=</a:t>
            </a:r>
          </a:p>
        </p:txBody>
      </p:sp>
      <p:sp>
        <p:nvSpPr>
          <p:cNvPr id="15" name="TextBox 14"/>
          <p:cNvSpPr txBox="1"/>
          <p:nvPr/>
        </p:nvSpPr>
        <p:spPr>
          <a:xfrm>
            <a:off x="1905000" y="5791200"/>
            <a:ext cx="5375061" cy="769441"/>
          </a:xfrm>
          <a:prstGeom prst="rect">
            <a:avLst/>
          </a:prstGeom>
          <a:noFill/>
        </p:spPr>
        <p:txBody>
          <a:bodyPr wrap="none" rtlCol="0">
            <a:spAutoFit/>
          </a:bodyPr>
          <a:lstStyle/>
          <a:p>
            <a:r>
              <a:rPr lang="en-US" sz="4400" dirty="0" smtClean="0">
                <a:solidFill>
                  <a:prstClr val="black"/>
                </a:solidFill>
              </a:rPr>
              <a:t>Effective EBA solutions</a:t>
            </a:r>
            <a:endParaRPr lang="en-US" sz="4400" dirty="0">
              <a:solidFill>
                <a:prstClr val="black"/>
              </a:solidFill>
            </a:endParaRPr>
          </a:p>
        </p:txBody>
      </p:sp>
      <p:sp>
        <p:nvSpPr>
          <p:cNvPr id="16" name="TextBox 15"/>
          <p:cNvSpPr txBox="1"/>
          <p:nvPr/>
        </p:nvSpPr>
        <p:spPr>
          <a:xfrm>
            <a:off x="533400" y="2057400"/>
            <a:ext cx="891591" cy="369332"/>
          </a:xfrm>
          <a:prstGeom prst="rect">
            <a:avLst/>
          </a:prstGeom>
          <a:noFill/>
        </p:spPr>
        <p:txBody>
          <a:bodyPr wrap="none" rtlCol="0">
            <a:spAutoFit/>
          </a:bodyPr>
          <a:lstStyle/>
          <a:p>
            <a:r>
              <a:rPr lang="en-US" dirty="0" smtClean="0">
                <a:solidFill>
                  <a:prstClr val="black"/>
                </a:solidFill>
              </a:rPr>
              <a:t>Science</a:t>
            </a:r>
            <a:endParaRPr lang="en-US" dirty="0">
              <a:solidFill>
                <a:prstClr val="black"/>
              </a:solidFill>
            </a:endParaRPr>
          </a:p>
        </p:txBody>
      </p:sp>
      <p:sp>
        <p:nvSpPr>
          <p:cNvPr id="17" name="TextBox 16"/>
          <p:cNvSpPr txBox="1"/>
          <p:nvPr/>
        </p:nvSpPr>
        <p:spPr>
          <a:xfrm>
            <a:off x="5271168" y="2057400"/>
            <a:ext cx="2257221" cy="369332"/>
          </a:xfrm>
          <a:prstGeom prst="rect">
            <a:avLst/>
          </a:prstGeom>
          <a:noFill/>
        </p:spPr>
        <p:txBody>
          <a:bodyPr wrap="none" rtlCol="0">
            <a:spAutoFit/>
          </a:bodyPr>
          <a:lstStyle/>
          <a:p>
            <a:r>
              <a:rPr lang="en-US" dirty="0" smtClean="0">
                <a:solidFill>
                  <a:prstClr val="black"/>
                </a:solidFill>
              </a:rPr>
              <a:t>Participatory mapping</a:t>
            </a:r>
            <a:endParaRPr lang="en-US" dirty="0">
              <a:solidFill>
                <a:prstClr val="black"/>
              </a:solidFill>
            </a:endParaRPr>
          </a:p>
        </p:txBody>
      </p:sp>
      <p:sp>
        <p:nvSpPr>
          <p:cNvPr id="18" name="TextBox 17"/>
          <p:cNvSpPr txBox="1"/>
          <p:nvPr/>
        </p:nvSpPr>
        <p:spPr>
          <a:xfrm>
            <a:off x="1676400" y="4800600"/>
            <a:ext cx="2030812" cy="369332"/>
          </a:xfrm>
          <a:prstGeom prst="rect">
            <a:avLst/>
          </a:prstGeom>
          <a:noFill/>
        </p:spPr>
        <p:txBody>
          <a:bodyPr wrap="none" rtlCol="0">
            <a:spAutoFit/>
          </a:bodyPr>
          <a:lstStyle/>
          <a:p>
            <a:r>
              <a:rPr lang="en-US" dirty="0" smtClean="0">
                <a:solidFill>
                  <a:prstClr val="black"/>
                </a:solidFill>
              </a:rPr>
              <a:t>Community surveys</a:t>
            </a:r>
            <a:endParaRPr lang="en-US" dirty="0">
              <a:solidFill>
                <a:prstClr val="black"/>
              </a:solidFill>
            </a:endParaRPr>
          </a:p>
        </p:txBody>
      </p:sp>
    </p:spTree>
    <p:extLst>
      <p:ext uri="{BB962C8B-B14F-4D97-AF65-F5344CB8AC3E}">
        <p14:creationId xmlns:p14="http://schemas.microsoft.com/office/powerpoint/2010/main" xmlns="" val="107968905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85000"/>
            <a:lumOff val="15000"/>
          </a:schemeClr>
        </a:solidFill>
        <a:ln>
          <a:solidFill>
            <a:schemeClr val="tx1">
              <a:lumMod val="85000"/>
              <a:lumOff val="15000"/>
            </a:schemeClr>
          </a:solidFill>
        </a:ln>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ARINE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ImagoBook"/>
        <a:ea typeface=""/>
        <a:cs typeface=""/>
      </a:majorFont>
      <a:minorFont>
        <a:latin typeface="Imago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normAutofit lnSpcReduction="10000"/>
      </a:bodyPr>
      <a:lstStyle>
        <a:defPPr marL="0" marR="0" indent="0" algn="ctr" defTabSz="914400" rtl="0" eaLnBrk="1" fontAlgn="base" latinLnBrk="0" hangingPunct="1">
          <a:lnSpc>
            <a:spcPct val="100000"/>
          </a:lnSpc>
          <a:spcBef>
            <a:spcPct val="20000"/>
          </a:spcBef>
          <a:spcAft>
            <a:spcPct val="0"/>
          </a:spcAft>
          <a:buClrTx/>
          <a:buSzTx/>
          <a:buFont typeface="Arial" charset="0"/>
          <a:buNone/>
          <a:tabLst/>
          <a:defRPr kumimoji="0" sz="1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defRPr>
        </a:defPPr>
      </a:lst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5669E29EFAB14582576D25EF448152" ma:contentTypeVersion="1" ma:contentTypeDescription="Create a new document." ma:contentTypeScope="" ma:versionID="48c703af1e1d1ce53016ea7ac37b9045">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B310A2-1800-4D01-A61D-96C11C14EF0A}"/>
</file>

<file path=customXml/itemProps2.xml><?xml version="1.0" encoding="utf-8"?>
<ds:datastoreItem xmlns:ds="http://schemas.openxmlformats.org/officeDocument/2006/customXml" ds:itemID="{47CD312A-06A4-4D67-9EB7-D78A57F875FD}"/>
</file>

<file path=customXml/itemProps3.xml><?xml version="1.0" encoding="utf-8"?>
<ds:datastoreItem xmlns:ds="http://schemas.openxmlformats.org/officeDocument/2006/customXml" ds:itemID="{47F22026-BB4A-4B76-A1B0-70429D3D93F8}"/>
</file>

<file path=docProps/app.xml><?xml version="1.0" encoding="utf-8"?>
<Properties xmlns="http://schemas.openxmlformats.org/officeDocument/2006/extended-properties" xmlns:vt="http://schemas.openxmlformats.org/officeDocument/2006/docPropsVTypes">
  <TotalTime>8600</TotalTime>
  <Words>1180</Words>
  <Application>Microsoft Office PowerPoint</Application>
  <PresentationFormat>On-screen Show (4:3)</PresentationFormat>
  <Paragraphs>245</Paragraphs>
  <Slides>27</Slides>
  <Notes>8</Notes>
  <HiddenSlides>0</HiddenSlides>
  <MMClips>0</MMClips>
  <ScaleCrop>false</ScaleCrop>
  <HeadingPairs>
    <vt:vector size="4" baseType="variant">
      <vt:variant>
        <vt:lpstr>Theme</vt:lpstr>
      </vt:variant>
      <vt:variant>
        <vt:i4>14</vt:i4>
      </vt:variant>
      <vt:variant>
        <vt:lpstr>Slide Titles</vt:lpstr>
      </vt:variant>
      <vt:variant>
        <vt:i4>27</vt:i4>
      </vt:variant>
    </vt:vector>
  </HeadingPairs>
  <TitlesOfParts>
    <vt:vector size="41" baseType="lpstr">
      <vt:lpstr>1_Office Theme</vt:lpstr>
      <vt:lpstr>Verve</vt:lpstr>
      <vt:lpstr>7_Office Theme</vt:lpstr>
      <vt:lpstr>3_Office Theme</vt:lpstr>
      <vt:lpstr>MARINE TEMPLATE</vt:lpstr>
      <vt:lpstr>17_Default Design</vt:lpstr>
      <vt:lpstr>8_Office Theme</vt:lpstr>
      <vt:lpstr>9_Office Theme</vt:lpstr>
      <vt:lpstr>5_Office Theme</vt:lpstr>
      <vt:lpstr>Office Theme</vt:lpstr>
      <vt:lpstr>Standarddesign</vt:lpstr>
      <vt:lpstr>Default Design</vt:lpstr>
      <vt:lpstr>4_Office Theme</vt:lpstr>
      <vt:lpstr>Diseño predeterminado</vt:lpstr>
      <vt:lpstr>Slide 1</vt:lpstr>
      <vt:lpstr>Slide 2</vt:lpstr>
      <vt:lpstr>Meeting Multiple Management Objectives</vt:lpstr>
      <vt:lpstr>Slide 4</vt:lpstr>
      <vt:lpstr>Slide 5</vt:lpstr>
      <vt:lpstr>Slide 6</vt:lpstr>
      <vt:lpstr>Slide 7</vt:lpstr>
      <vt:lpstr>Slide 8</vt:lpstr>
      <vt:lpstr>Slide 9</vt:lpstr>
      <vt:lpstr>Designing Oyster Reefs as Breakwaters</vt:lpstr>
      <vt:lpstr>Slide 11</vt:lpstr>
      <vt:lpstr>“Solutions Assessment”-- Draft</vt:lpstr>
      <vt:lpstr>Slide 13</vt:lpstr>
      <vt:lpstr>Estimating Risk Across Caribbean &amp; Latin America</vt:lpstr>
      <vt:lpstr>Making the Case in Science Papers &amp; Reports 2010-2012</vt:lpstr>
      <vt:lpstr>Slide 16</vt:lpstr>
      <vt:lpstr>New Coastal Resilience platform will launch July 2013</vt:lpstr>
      <vt:lpstr>Slide 18</vt:lpstr>
      <vt:lpstr>Slide 19</vt:lpstr>
      <vt:lpstr>Slide 20</vt:lpstr>
      <vt:lpstr> Were Buildings Behind Marshes Less Likely to be Flooded in NYC</vt:lpstr>
      <vt:lpstr>Slide 22</vt:lpstr>
      <vt:lpstr>Example of Risk integration 2:  Reliability of Defensive Breakwaters</vt:lpstr>
      <vt:lpstr>Slide 24</vt:lpstr>
      <vt:lpstr>Slide 25</vt:lpstr>
      <vt:lpstr>Key new features</vt:lpstr>
      <vt:lpstr>Slide 27</vt:lpstr>
    </vt:vector>
  </TitlesOfParts>
  <Company>The Nature Conservancy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 Beck</dc:creator>
  <cp:lastModifiedBy>Mike Beck</cp:lastModifiedBy>
  <cp:revision>188</cp:revision>
  <cp:lastPrinted>2012-09-26T03:53:33Z</cp:lastPrinted>
  <dcterms:created xsi:type="dcterms:W3CDTF">2012-02-27T20:04:31Z</dcterms:created>
  <dcterms:modified xsi:type="dcterms:W3CDTF">2013-05-28T17:29:47Z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0x010100685669E29EFAB14582576D25EF448152</vt:lpwstr>
  </property>
</Properties>
</file>