
<file path=[Content_Types].xml><?xml version="1.0" encoding="utf-8"?>
<Types xmlns="http://schemas.openxmlformats.org/package/2006/content-types">
  <Default Extension="png" ContentType="image/png"/>
  <Default Extension="bin" ContentType="application/vnd.openxmlformats-officedocument.presentationml.printerSettings"/>
  <Default Extension="pdf" ContentType="application/pdf"/>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s/slide1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4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37.xml" ContentType="application/vnd.openxmlformats-officedocument.presentationml.slide+xml"/>
  <Override PartName="/ppt/slides/slide24.xml" ContentType="application/vnd.openxmlformats-officedocument.presentationml.slide+xml"/>
  <Override PartName="/ppt/slides/slide29.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28.xml" ContentType="application/vnd.openxmlformats-officedocument.presentationml.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6.xml" ContentType="application/vnd.openxmlformats-officedocument.presentationml.notesSlide+xml"/>
  <Override PartName="/ppt/slideLayouts/slideLayout1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44"/>
  </p:notesMasterIdLst>
  <p:sldIdLst>
    <p:sldId id="256" r:id="rId3"/>
    <p:sldId id="257" r:id="rId4"/>
    <p:sldId id="258" r:id="rId5"/>
    <p:sldId id="293" r:id="rId6"/>
    <p:sldId id="294" r:id="rId7"/>
    <p:sldId id="259" r:id="rId8"/>
    <p:sldId id="265" r:id="rId9"/>
    <p:sldId id="280" r:id="rId10"/>
    <p:sldId id="281" r:id="rId11"/>
    <p:sldId id="283" r:id="rId12"/>
    <p:sldId id="284" r:id="rId13"/>
    <p:sldId id="276" r:id="rId14"/>
    <p:sldId id="277" r:id="rId15"/>
    <p:sldId id="278" r:id="rId16"/>
    <p:sldId id="279" r:id="rId17"/>
    <p:sldId id="260" r:id="rId18"/>
    <p:sldId id="285" r:id="rId19"/>
    <p:sldId id="286" r:id="rId20"/>
    <p:sldId id="287" r:id="rId21"/>
    <p:sldId id="301" r:id="rId22"/>
    <p:sldId id="266" r:id="rId23"/>
    <p:sldId id="282" r:id="rId24"/>
    <p:sldId id="297" r:id="rId25"/>
    <p:sldId id="262" r:id="rId26"/>
    <p:sldId id="263" r:id="rId27"/>
    <p:sldId id="296" r:id="rId28"/>
    <p:sldId id="298" r:id="rId29"/>
    <p:sldId id="264" r:id="rId30"/>
    <p:sldId id="269" r:id="rId31"/>
    <p:sldId id="288" r:id="rId32"/>
    <p:sldId id="270" r:id="rId33"/>
    <p:sldId id="271" r:id="rId34"/>
    <p:sldId id="272" r:id="rId35"/>
    <p:sldId id="273" r:id="rId36"/>
    <p:sldId id="274" r:id="rId37"/>
    <p:sldId id="268" r:id="rId38"/>
    <p:sldId id="291" r:id="rId39"/>
    <p:sldId id="295" r:id="rId40"/>
    <p:sldId id="299" r:id="rId41"/>
    <p:sldId id="300" r:id="rId42"/>
    <p:sldId id="290"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showGuides="1">
      <p:cViewPr varScale="1">
        <p:scale>
          <a:sx n="87" d="100"/>
          <a:sy n="87" d="100"/>
        </p:scale>
        <p:origin x="-96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7.xml"/><Relationship Id="rId18" Type="http://schemas.openxmlformats.org/officeDocument/2006/relationships/slide" Target="slides/slide16.xml"/><Relationship Id="rId13" Type="http://schemas.openxmlformats.org/officeDocument/2006/relationships/slide" Target="slides/slide11.xml"/><Relationship Id="rId26" Type="http://schemas.openxmlformats.org/officeDocument/2006/relationships/slide" Target="slides/slide24.xml"/><Relationship Id="rId42" Type="http://schemas.openxmlformats.org/officeDocument/2006/relationships/slide" Target="slides/slide40.xml"/><Relationship Id="rId34" Type="http://schemas.openxmlformats.org/officeDocument/2006/relationships/slide" Target="slides/slide32.xml"/><Relationship Id="rId47" Type="http://schemas.openxmlformats.org/officeDocument/2006/relationships/viewProps" Target="viewProps.xml"/><Relationship Id="rId21" Type="http://schemas.openxmlformats.org/officeDocument/2006/relationships/slide" Target="slides/slide19.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29" Type="http://schemas.openxmlformats.org/officeDocument/2006/relationships/slide" Target="slides/slide27.xml"/><Relationship Id="rId16" Type="http://schemas.openxmlformats.org/officeDocument/2006/relationships/slide" Target="slides/slide14.xml"/><Relationship Id="rId45" Type="http://schemas.openxmlformats.org/officeDocument/2006/relationships/printerSettings" Target="printerSettings/printerSettings1.bin"/><Relationship Id="rId40" Type="http://schemas.openxmlformats.org/officeDocument/2006/relationships/slide" Target="slides/slide38.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11" Type="http://schemas.openxmlformats.org/officeDocument/2006/relationships/slide" Target="slides/slide9.xml"/><Relationship Id="rId28" Type="http://schemas.openxmlformats.org/officeDocument/2006/relationships/slide" Target="slides/slide26.xml"/><Relationship Id="rId49" Type="http://schemas.openxmlformats.org/officeDocument/2006/relationships/tableStyles" Target="tableStyles.xml"/><Relationship Id="rId36" Type="http://schemas.openxmlformats.org/officeDocument/2006/relationships/slide" Target="slides/slide34.xml"/><Relationship Id="rId23" Type="http://schemas.openxmlformats.org/officeDocument/2006/relationships/slide" Target="slides/slide21.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44" Type="http://schemas.openxmlformats.org/officeDocument/2006/relationships/notesMaster" Target="notesMasters/notesMaster1.xml"/><Relationship Id="rId19" Type="http://schemas.openxmlformats.org/officeDocument/2006/relationships/slide" Target="slides/slide17.xml"/><Relationship Id="rId31" Type="http://schemas.openxmlformats.org/officeDocument/2006/relationships/slide" Target="slides/slide29.xml"/><Relationship Id="rId52" Type="http://schemas.openxmlformats.org/officeDocument/2006/relationships/customXml" Target="../customXml/item3.xml"/><Relationship Id="rId43" Type="http://schemas.openxmlformats.org/officeDocument/2006/relationships/slide" Target="slides/slide41.xml"/><Relationship Id="rId9" Type="http://schemas.openxmlformats.org/officeDocument/2006/relationships/slide" Target="slides/slide7.xml"/><Relationship Id="rId27" Type="http://schemas.openxmlformats.org/officeDocument/2006/relationships/slide" Target="slides/slide25.xml"/><Relationship Id="rId14" Type="http://schemas.openxmlformats.org/officeDocument/2006/relationships/slide" Target="slides/slide12.xml"/><Relationship Id="rId4" Type="http://schemas.openxmlformats.org/officeDocument/2006/relationships/slide" Target="slides/slide2.xml"/><Relationship Id="rId35" Type="http://schemas.openxmlformats.org/officeDocument/2006/relationships/slide" Target="slides/slide33.xml"/><Relationship Id="rId48" Type="http://schemas.openxmlformats.org/officeDocument/2006/relationships/theme" Target="theme/theme1.xml"/><Relationship Id="rId30" Type="http://schemas.openxmlformats.org/officeDocument/2006/relationships/slide" Target="slides/slide28.xml"/><Relationship Id="rId22" Type="http://schemas.openxmlformats.org/officeDocument/2006/relationships/slide" Target="slides/slide20.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25" Type="http://schemas.openxmlformats.org/officeDocument/2006/relationships/slide" Target="slides/slide23.xml"/><Relationship Id="rId17" Type="http://schemas.openxmlformats.org/officeDocument/2006/relationships/slide" Target="slides/slide15.xml"/><Relationship Id="rId38" Type="http://schemas.openxmlformats.org/officeDocument/2006/relationships/slide" Target="slides/slide36.xml"/><Relationship Id="rId46" Type="http://schemas.openxmlformats.org/officeDocument/2006/relationships/presProps" Target="presProps.xml"/><Relationship Id="rId12" Type="http://schemas.openxmlformats.org/officeDocument/2006/relationships/slide" Target="slides/slide10.xml"/><Relationship Id="rId33" Type="http://schemas.openxmlformats.org/officeDocument/2006/relationships/slide" Target="slides/slide31.xml"/><Relationship Id="rId20" Type="http://schemas.openxmlformats.org/officeDocument/2006/relationships/slide" Target="slides/slide18.xml"/><Relationship Id="rId41" Type="http://schemas.openxmlformats.org/officeDocument/2006/relationships/slide" Target="slides/slide39.xml"/><Relationship Id="rId6"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0D1494-D58A-0B4A-BA5F-73704D03E1F7}" type="datetimeFigureOut">
              <a:rPr lang="en-US" smtClean="0"/>
              <a:pPr/>
              <a:t>5/29/13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12D7D1-C119-D748-BE51-F2EC5FFC2A6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A73508-3285-47AB-BB37-7B5099C77B9F}" type="slidenum">
              <a:rPr lang="en-US"/>
              <a:pPr>
                <a:defRPr/>
              </a:pPr>
              <a:t>4</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Recap approach here.</a:t>
            </a:r>
            <a:endParaRPr lang="en-US" dirty="0"/>
          </a:p>
        </p:txBody>
      </p:sp>
      <p:sp>
        <p:nvSpPr>
          <p:cNvPr id="4" name="Slide Number Placeholder 3"/>
          <p:cNvSpPr>
            <a:spLocks noGrp="1"/>
          </p:cNvSpPr>
          <p:nvPr>
            <p:ph type="sldNum" sz="quarter" idx="10"/>
          </p:nvPr>
        </p:nvSpPr>
        <p:spPr/>
        <p:txBody>
          <a:bodyPr/>
          <a:lstStyle/>
          <a:p>
            <a:fld id="{3C7D44E7-99C7-478E-89D9-64BE318C2F25}" type="slidenum">
              <a:rPr lang="en-US" smtClean="0"/>
              <a:pPr/>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CF6472-1BC1-4192-85BB-C72E05283348}" type="slidenum">
              <a:rPr lang="en-GB" smtClean="0"/>
              <a:pPr/>
              <a:t>31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Something here about all the iterations</a:t>
            </a:r>
            <a:r>
              <a:rPr lang="en-US" baseline="0" dirty="0" smtClean="0"/>
              <a:t> of plans and the back and forth between </a:t>
            </a:r>
            <a:r>
              <a:rPr lang="en-US" baseline="0" dirty="0" err="1" smtClean="0"/>
              <a:t>NatCap</a:t>
            </a:r>
            <a:r>
              <a:rPr lang="en-US" baseline="0" dirty="0" smtClean="0"/>
              <a:t> and CZMAI and stakeholders and ministers</a:t>
            </a:r>
            <a:endParaRPr lang="en-US" dirty="0"/>
          </a:p>
        </p:txBody>
      </p:sp>
      <p:sp>
        <p:nvSpPr>
          <p:cNvPr id="4" name="Slide Number Placeholder 3"/>
          <p:cNvSpPr>
            <a:spLocks noGrp="1"/>
          </p:cNvSpPr>
          <p:nvPr>
            <p:ph type="sldNum" sz="quarter" idx="10"/>
          </p:nvPr>
        </p:nvSpPr>
        <p:spPr/>
        <p:txBody>
          <a:bodyPr/>
          <a:lstStyle/>
          <a:p>
            <a:fld id="{95CF6472-1BC1-4192-85BB-C72E05283348}" type="slidenum">
              <a:rPr lang="en-GB" smtClean="0"/>
              <a:pPr/>
              <a:t>32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97BB7B-66A1-6E4B-8D04-B4F0B0115006}" type="slidenum">
              <a:rPr lang="en-US"/>
              <a:pPr/>
              <a:t>33</a:t>
            </a:fld>
            <a:endParaRPr lang="en-US"/>
          </a:p>
        </p:txBody>
      </p:sp>
      <p:sp>
        <p:nvSpPr>
          <p:cNvPr id="8193" name="Text Box 1"/>
          <p:cNvSpPr txBox="1">
            <a:spLocks noGrp="1" noRot="1" noChangeAspect="1" noChangeArrowheads="1"/>
          </p:cNvSpPr>
          <p:nvPr>
            <p:ph type="sldImg"/>
          </p:nvPr>
        </p:nvSpPr>
        <p:spPr bwMode="auto">
          <a:xfrm>
            <a:off x="1154113" y="695325"/>
            <a:ext cx="4489450" cy="3367088"/>
          </a:xfrm>
          <a:prstGeom prst="rect">
            <a:avLst/>
          </a:prstGeom>
          <a:solidFill>
            <a:srgbClr val="FFFFFF"/>
          </a:solidFill>
          <a:ln>
            <a:solidFill>
              <a:srgbClr val="000000"/>
            </a:solidFill>
            <a:miter lim="800000"/>
            <a:headEnd/>
            <a:tailEnd/>
          </a:ln>
        </p:spPr>
      </p:sp>
      <p:sp>
        <p:nvSpPr>
          <p:cNvPr id="8194" name="Text Box 2"/>
          <p:cNvSpPr txBox="1">
            <a:spLocks noGrp="1" noChangeArrowheads="1"/>
          </p:cNvSpPr>
          <p:nvPr>
            <p:ph type="body" idx="1"/>
          </p:nvPr>
        </p:nvSpPr>
        <p:spPr bwMode="auto">
          <a:xfrm>
            <a:off x="686361" y="4342535"/>
            <a:ext cx="5408239" cy="403802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C820-B8DF-400A-BD79-E56129EF0BA1}" type="slidenum">
              <a:rPr lang="en-US" smtClean="0"/>
              <a:pPr/>
              <a:t>37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64562917"/>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CF6472-1BC1-4192-85BB-C72E05283348}" type="slidenum">
              <a:rPr lang="en-GB" smtClean="0"/>
              <a:pPr/>
              <a:t>41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west coast of Vancouver</a:t>
            </a:r>
            <a:r>
              <a:rPr lang="en-US" baseline="0" dirty="0" smtClean="0"/>
              <a:t> Island, where people’s identity and well-being is closely tied to the ocean.</a:t>
            </a:r>
            <a:endParaRPr lang="en-US" dirty="0"/>
          </a:p>
        </p:txBody>
      </p:sp>
      <p:sp>
        <p:nvSpPr>
          <p:cNvPr id="4" name="Slide Number Placeholder 3"/>
          <p:cNvSpPr>
            <a:spLocks noGrp="1"/>
          </p:cNvSpPr>
          <p:nvPr>
            <p:ph type="sldNum" sz="quarter" idx="10"/>
          </p:nvPr>
        </p:nvSpPr>
        <p:spPr/>
        <p:txBody>
          <a:bodyPr/>
          <a:lstStyle/>
          <a:p>
            <a:fld id="{3F4AABDD-2904-C14F-9E62-830EB9918B50}"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show how changes in ecosystems lead to changes in ecosystem services and their values.</a:t>
            </a:r>
            <a:endParaRPr lang="en-US" dirty="0"/>
          </a:p>
        </p:txBody>
      </p:sp>
      <p:sp>
        <p:nvSpPr>
          <p:cNvPr id="4" name="Slide Number Placeholder 3"/>
          <p:cNvSpPr>
            <a:spLocks noGrp="1"/>
          </p:cNvSpPr>
          <p:nvPr>
            <p:ph type="sldNum" sz="quarter" idx="10"/>
          </p:nvPr>
        </p:nvSpPr>
        <p:spPr/>
        <p:txBody>
          <a:bodyPr/>
          <a:lstStyle/>
          <a:p>
            <a:fld id="{8C9AF727-B6DF-154F-BC81-22B752C06F90}"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BD8CFC-5C04-40B5-87A8-A93FEDEEE4EC}" type="slidenum">
              <a:rPr lang="en-US" smtClean="0"/>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RANKED 1 – 5!</a:t>
            </a:r>
            <a:endParaRPr lang="en-US" dirty="0"/>
          </a:p>
        </p:txBody>
      </p:sp>
      <p:sp>
        <p:nvSpPr>
          <p:cNvPr id="4" name="Slide Number Placeholder 3"/>
          <p:cNvSpPr>
            <a:spLocks noGrp="1"/>
          </p:cNvSpPr>
          <p:nvPr>
            <p:ph type="sldNum" sz="quarter" idx="10"/>
          </p:nvPr>
        </p:nvSpPr>
        <p:spPr/>
        <p:txBody>
          <a:bodyPr/>
          <a:lstStyle/>
          <a:p>
            <a:fld id="{8A42B7A5-86D1-4193-B9AC-B5D8F671ECB2}" type="slidenum">
              <a:rPr lang="en-US" smtClean="0"/>
              <a:pPr/>
              <a:t>19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04846113"/>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percent of total people living within 0.25 km of the shoreline, who reside within a shoreline segment ranked as having high, medium, or low vulnerability (the top, middle, or bottom 33%, respectively).</a:t>
            </a:r>
            <a:endParaRPr lang="en-US" dirty="0" smtClean="0"/>
          </a:p>
          <a:p>
            <a:endParaRPr lang="en-US" dirty="0"/>
          </a:p>
        </p:txBody>
      </p:sp>
      <p:sp>
        <p:nvSpPr>
          <p:cNvPr id="4" name="Slide Number Placeholder 3"/>
          <p:cNvSpPr>
            <a:spLocks noGrp="1"/>
          </p:cNvSpPr>
          <p:nvPr>
            <p:ph type="sldNum" sz="quarter" idx="10"/>
          </p:nvPr>
        </p:nvSpPr>
        <p:spPr/>
        <p:txBody>
          <a:bodyPr/>
          <a:lstStyle/>
          <a:p>
            <a:fld id="{9C50E149-0F89-4EF9-8CE4-36C90659C343}"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Percent of Shoreline that</a:t>
            </a:r>
            <a:r>
              <a:rPr lang="en-US" baseline="0" dirty="0" smtClean="0"/>
              <a:t> is at high risk and has activities</a:t>
            </a:r>
          </a:p>
          <a:p>
            <a:endParaRPr lang="en-US" baseline="0" dirty="0" smtClean="0"/>
          </a:p>
          <a:p>
            <a:r>
              <a:rPr lang="en-US" baseline="0" dirty="0" smtClean="0"/>
              <a:t>Usually a problematic concept.</a:t>
            </a:r>
            <a:endParaRPr lang="en-US" dirty="0"/>
          </a:p>
        </p:txBody>
      </p:sp>
      <p:sp>
        <p:nvSpPr>
          <p:cNvPr id="4" name="Slide Number Placeholder 3"/>
          <p:cNvSpPr>
            <a:spLocks noGrp="1"/>
          </p:cNvSpPr>
          <p:nvPr>
            <p:ph type="sldNum" sz="quarter" idx="10"/>
          </p:nvPr>
        </p:nvSpPr>
        <p:spPr/>
        <p:txBody>
          <a:bodyPr/>
          <a:lstStyle/>
          <a:p>
            <a:fld id="{61BCD690-3FC0-4C1F-8A1D-9431AC526309}" type="slidenum">
              <a:rPr lang="en-US" smtClean="0">
                <a:solidFill>
                  <a:prstClr val="black"/>
                </a:solidFill>
              </a:rPr>
              <a:pPr/>
              <a:t>21</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784868939"/>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WCA</a:t>
            </a:r>
            <a:r>
              <a:rPr lang="en-US" baseline="0" dirty="0" smtClean="0"/>
              <a:t> developed 6 “Common Goals” for the region. We worked with them to match up indicators that we can output from our tools to help them assess various planning scenarios (their goals in different colors around the outside; wedges show model outputs with red being risks to minimize and green being benefits to maximize.  See wedges grow and shrink across different scenarios).  Rather than our running models to compare scenarios now, we trained WCA staff to use our tools and they are now able to run relevant tools on their own to inform future iterations of scenarios.</a:t>
            </a:r>
            <a:endParaRPr lang="en-US" dirty="0"/>
          </a:p>
        </p:txBody>
      </p:sp>
      <p:sp>
        <p:nvSpPr>
          <p:cNvPr id="4" name="Slide Number Placeholder 3"/>
          <p:cNvSpPr>
            <a:spLocks noGrp="1"/>
          </p:cNvSpPr>
          <p:nvPr>
            <p:ph type="sldNum" sz="quarter" idx="10"/>
          </p:nvPr>
        </p:nvSpPr>
        <p:spPr/>
        <p:txBody>
          <a:bodyPr/>
          <a:lstStyle/>
          <a:p>
            <a:fld id="{FBB2BF8B-DA43-4E4C-A0E3-22D95DAE1383}"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DPA for foreshore of </a:t>
            </a:r>
            <a:r>
              <a:rPr lang="en-US" dirty="0" err="1" smtClean="0"/>
              <a:t>Tofino</a:t>
            </a:r>
            <a:r>
              <a:rPr lang="en-US" dirty="0" smtClean="0"/>
              <a:t>—designating areas that need</a:t>
            </a:r>
            <a:r>
              <a:rPr lang="en-US" baseline="0" dirty="0" smtClean="0"/>
              <a:t> a permit…helping define permitting process</a:t>
            </a:r>
            <a:endParaRPr lang="en-US" dirty="0"/>
          </a:p>
        </p:txBody>
      </p:sp>
      <p:sp>
        <p:nvSpPr>
          <p:cNvPr id="4" name="Slide Number Placeholder 3"/>
          <p:cNvSpPr>
            <a:spLocks noGrp="1"/>
          </p:cNvSpPr>
          <p:nvPr>
            <p:ph type="sldNum" sz="quarter" idx="10"/>
          </p:nvPr>
        </p:nvSpPr>
        <p:spPr/>
        <p:txBody>
          <a:bodyPr/>
          <a:lstStyle/>
          <a:p>
            <a:fld id="{507443A4-7191-4DA9-96E7-8A42682BF2EF}"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1D0EBA-4525-A64D-B8E7-E717DB263F07}"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5A5D8-735A-3F41-88FC-38350631B7D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1D0EBA-4525-A64D-B8E7-E717DB263F07}"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5A5D8-735A-3F41-88FC-38350631B7D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1D0EBA-4525-A64D-B8E7-E717DB263F07}"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5A5D8-735A-3F41-88FC-38350631B7D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FCF053-CFFD-5047-BD38-09AE79D2AFBB}"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D5EC0-7B30-E546-A574-05A1248724A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FCF053-CFFD-5047-BD38-09AE79D2AFBB}"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D5EC0-7B30-E546-A574-05A1248724A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FCF053-CFFD-5047-BD38-09AE79D2AFBB}"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D5EC0-7B30-E546-A574-05A1248724A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FCF053-CFFD-5047-BD38-09AE79D2AFBB}" type="datetimeFigureOut">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D5EC0-7B30-E546-A574-05A1248724A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FCF053-CFFD-5047-BD38-09AE79D2AFBB}" type="datetimeFigureOut">
              <a:rPr lang="en-US" smtClean="0"/>
              <a:pPr/>
              <a:t>5/29/13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8D5EC0-7B30-E546-A574-05A1248724A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FCF053-CFFD-5047-BD38-09AE79D2AFBB}" type="datetimeFigureOut">
              <a:rPr lang="en-US" smtClean="0"/>
              <a:pPr/>
              <a:t>5/29/13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8D5EC0-7B30-E546-A574-05A1248724A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FCF053-CFFD-5047-BD38-09AE79D2AFBB}" type="datetimeFigureOut">
              <a:rPr lang="en-US" smtClean="0"/>
              <a:pPr/>
              <a:t>5/29/13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8D5EC0-7B30-E546-A574-05A1248724A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FCF053-CFFD-5047-BD38-09AE79D2AFBB}" type="datetimeFigureOut">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D5EC0-7B30-E546-A574-05A1248724A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1D0EBA-4525-A64D-B8E7-E717DB263F07}"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5A5D8-735A-3F41-88FC-38350631B7D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FCF053-CFFD-5047-BD38-09AE79D2AFBB}" type="datetimeFigureOut">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D5EC0-7B30-E546-A574-05A1248724A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FCF053-CFFD-5047-BD38-09AE79D2AFBB}"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D5EC0-7B30-E546-A574-05A1248724A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FCF053-CFFD-5047-BD38-09AE79D2AFBB}"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D5EC0-7B30-E546-A574-05A1248724A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1D0EBA-4525-A64D-B8E7-E717DB263F07}"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5A5D8-735A-3F41-88FC-38350631B7D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1D0EBA-4525-A64D-B8E7-E717DB263F07}" type="datetimeFigureOut">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5A5D8-735A-3F41-88FC-38350631B7D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1D0EBA-4525-A64D-B8E7-E717DB263F07}" type="datetimeFigureOut">
              <a:rPr lang="en-US" smtClean="0"/>
              <a:pPr/>
              <a:t>5/29/13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05A5D8-735A-3F41-88FC-38350631B7D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1D0EBA-4525-A64D-B8E7-E717DB263F07}" type="datetimeFigureOut">
              <a:rPr lang="en-US" smtClean="0"/>
              <a:pPr/>
              <a:t>5/29/13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05A5D8-735A-3F41-88FC-38350631B7D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1D0EBA-4525-A64D-B8E7-E717DB263F07}" type="datetimeFigureOut">
              <a:rPr lang="en-US" smtClean="0"/>
              <a:pPr/>
              <a:t>5/29/13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05A5D8-735A-3F41-88FC-38350631B7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1D0EBA-4525-A64D-B8E7-E717DB263F07}" type="datetimeFigureOut">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5A5D8-735A-3F41-88FC-38350631B7D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1D0EBA-4525-A64D-B8E7-E717DB263F07}" type="datetimeFigureOut">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5A5D8-735A-3F41-88FC-38350631B7D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4" Type="http://schemas.openxmlformats.org/officeDocument/2006/relationships/slideLayout" Target="../slideLayouts/slideLayout15.xml"/><Relationship Id="rId10" Type="http://schemas.openxmlformats.org/officeDocument/2006/relationships/slideLayout" Target="../slideLayouts/slideLayout21.xml"/><Relationship Id="rId5" Type="http://schemas.openxmlformats.org/officeDocument/2006/relationships/slideLayout" Target="../slideLayouts/slideLayout16.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1D0EBA-4525-A64D-B8E7-E717DB263F07}" type="datetimeFigureOut">
              <a:rPr lang="en-US" smtClean="0"/>
              <a:pPr/>
              <a:t>5/29/13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5A5D8-735A-3F41-88FC-38350631B7D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w Cen MT"/>
                <a:cs typeface="Tw Cen MT"/>
              </a:defRPr>
            </a:lvl1pPr>
          </a:lstStyle>
          <a:p>
            <a:fld id="{63FCF053-CFFD-5047-BD38-09AE79D2AFBB}" type="datetimeFigureOut">
              <a:rPr lang="en-US" smtClean="0"/>
              <a:pPr/>
              <a:t>5/29/13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w Cen MT"/>
                <a:cs typeface="Tw Cen M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w Cen MT"/>
                <a:cs typeface="Tw Cen MT"/>
              </a:defRPr>
            </a:lvl1pPr>
          </a:lstStyle>
          <a:p>
            <a:fld id="{F68D5EC0-7B30-E546-A574-05A1248724A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Tw Cen MT"/>
          <a:ea typeface="+mj-ea"/>
          <a:cs typeface="Tw Cen M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w Cen MT"/>
          <a:ea typeface="+mn-ea"/>
          <a:cs typeface="Tw Cen MT"/>
        </a:defRPr>
      </a:lvl1pPr>
      <a:lvl2pPr marL="742950" indent="-285750" algn="l" defTabSz="457200" rtl="0" eaLnBrk="1" latinLnBrk="0" hangingPunct="1">
        <a:spcBef>
          <a:spcPct val="20000"/>
        </a:spcBef>
        <a:buFont typeface="Arial"/>
        <a:buChar char="–"/>
        <a:defRPr sz="2800" kern="1200">
          <a:solidFill>
            <a:schemeClr val="tx1"/>
          </a:solidFill>
          <a:latin typeface="Tw Cen MT"/>
          <a:ea typeface="+mn-ea"/>
          <a:cs typeface="Tw Cen MT"/>
        </a:defRPr>
      </a:lvl2pPr>
      <a:lvl3pPr marL="1143000" indent="-228600" algn="l" defTabSz="457200" rtl="0" eaLnBrk="1" latinLnBrk="0" hangingPunct="1">
        <a:spcBef>
          <a:spcPct val="20000"/>
        </a:spcBef>
        <a:buFont typeface="Arial"/>
        <a:buChar char="•"/>
        <a:defRPr sz="2400" kern="1200">
          <a:solidFill>
            <a:schemeClr val="tx1"/>
          </a:solidFill>
          <a:latin typeface="Tw Cen MT"/>
          <a:ea typeface="+mn-ea"/>
          <a:cs typeface="Tw Cen MT"/>
        </a:defRPr>
      </a:lvl3pPr>
      <a:lvl4pPr marL="1600200" indent="-228600" algn="l" defTabSz="457200" rtl="0" eaLnBrk="1" latinLnBrk="0" hangingPunct="1">
        <a:spcBef>
          <a:spcPct val="20000"/>
        </a:spcBef>
        <a:buFont typeface="Arial"/>
        <a:buChar char="–"/>
        <a:defRPr sz="2000" kern="1200">
          <a:solidFill>
            <a:schemeClr val="tx1"/>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1"/>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 Id="rId5" Type="http://schemas.openxmlformats.org/officeDocument/2006/relationships/image" Target="../media/image22.jpeg"/></Relationships>
</file>

<file path=ppt/slides/_rels/slide11.xml.rels><?xml version="1.0" encoding="UTF-8" standalone="yes"?>
<Relationships xmlns="http://schemas.openxmlformats.org/package/2006/relationships"><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jpeg"/><Relationship Id="rId5"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3"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png"/><Relationship Id="rId5"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4" Type="http://schemas.openxmlformats.org/officeDocument/2006/relationships/image" Target="../media/image33.jpeg"/><Relationship Id="rId10" Type="http://schemas.openxmlformats.org/officeDocument/2006/relationships/image" Target="../media/image39.jpeg"/><Relationship Id="rId5" Type="http://schemas.openxmlformats.org/officeDocument/2006/relationships/image" Target="../media/image34.jpeg"/><Relationship Id="rId7" Type="http://schemas.openxmlformats.org/officeDocument/2006/relationships/image" Target="../media/image36.jpeg"/><Relationship Id="rId11"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5.xml"/><Relationship Id="rId9" Type="http://schemas.openxmlformats.org/officeDocument/2006/relationships/image" Target="../media/image38.png"/><Relationship Id="rId3" Type="http://schemas.openxmlformats.org/officeDocument/2006/relationships/image" Target="../media/image10.gif"/><Relationship Id="rId6"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1.png"/><Relationship Id="rId5" Type="http://schemas.openxmlformats.org/officeDocument/2006/relationships/image" Target="../media/image43.png"/></Relationships>
</file>

<file path=ppt/slides/_rels/slide21.xml.rels><?xml version="1.0" encoding="UTF-8" standalone="yes"?>
<Relationships xmlns="http://schemas.openxmlformats.org/package/2006/relationships"><Relationship Id="rId6" Type="http://schemas.openxmlformats.org/officeDocument/2006/relationships/image" Target="../media/image47.png"/><Relationship Id="rId4"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4.tiff"/><Relationship Id="rId5" Type="http://schemas.openxmlformats.org/officeDocument/2006/relationships/image" Target="../media/image46.png"/></Relationships>
</file>

<file path=ppt/slides/_rels/slide22.xml.rels><?xml version="1.0" encoding="UTF-8" standalone="yes"?>
<Relationships xmlns="http://schemas.openxmlformats.org/package/2006/relationships"><Relationship Id="rId4" Type="http://schemas.openxmlformats.org/officeDocument/2006/relationships/image" Target="../media/image49.pdf"/><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8.png"/><Relationship Id="rId5" Type="http://schemas.openxmlformats.org/officeDocument/2006/relationships/image" Target="../media/image481.png"/></Relationships>
</file>

<file path=ppt/slides/_rels/slide23.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3"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1.gif"/></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3"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4" Type="http://schemas.openxmlformats.org/officeDocument/2006/relationships/image" Target="../media/image4.emf"/><Relationship Id="rId5" Type="http://schemas.openxmlformats.org/officeDocument/2006/relationships/image" Target="../media/image5.jpeg"/><Relationship Id="rId7" Type="http://schemas.openxmlformats.org/officeDocument/2006/relationships/image" Target="../media/image7.pdf"/><Relationship Id="rId1" Type="http://schemas.openxmlformats.org/officeDocument/2006/relationships/slideLayout" Target="../slideLayouts/slideLayout2.xml"/><Relationship Id="rId2" Type="http://schemas.openxmlformats.org/officeDocument/2006/relationships/image" Target="../media/image2.jpeg"/><Relationship Id="rId9" Type="http://schemas.openxmlformats.org/officeDocument/2006/relationships/image" Target="../media/image8.png"/><Relationship Id="rId3" Type="http://schemas.openxmlformats.org/officeDocument/2006/relationships/image" Target="../media/image3.jpeg"/><Relationship Id="rId6"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4" Type="http://schemas.openxmlformats.org/officeDocument/2006/relationships/image" Target="../media/image59.tiff"/><Relationship Id="rId10" Type="http://schemas.openxmlformats.org/officeDocument/2006/relationships/image" Target="../media/image65.jpeg"/><Relationship Id="rId5" Type="http://schemas.openxmlformats.org/officeDocument/2006/relationships/image" Target="../media/image60.png"/><Relationship Id="rId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0.xml"/><Relationship Id="rId9" Type="http://schemas.openxmlformats.org/officeDocument/2006/relationships/image" Target="../media/image64.tiff"/><Relationship Id="rId3" Type="http://schemas.openxmlformats.org/officeDocument/2006/relationships/image" Target="../media/image58.tiff"/><Relationship Id="rId6" Type="http://schemas.openxmlformats.org/officeDocument/2006/relationships/image" Target="../media/image61.jpeg"/></Relationships>
</file>

<file path=ppt/slides/_rels/slide31.xml.rels><?xml version="1.0" encoding="UTF-8" standalone="yes"?>
<Relationships xmlns="http://schemas.openxmlformats.org/package/2006/relationships"><Relationship Id="rId4"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66.png"/></Relationships>
</file>

<file path=ppt/slides/_rels/slide32.xml.rels><?xml version="1.0" encoding="UTF-8" standalone="yes"?>
<Relationships xmlns="http://schemas.openxmlformats.org/package/2006/relationships"><Relationship Id="rId6" Type="http://schemas.openxmlformats.org/officeDocument/2006/relationships/image" Target="../media/image61.jpe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8.jpeg"/><Relationship Id="rId5" Type="http://schemas.openxmlformats.org/officeDocument/2006/relationships/image" Target="../media/image10.gif"/></Relationships>
</file>

<file path=ppt/slides/_rels/slide33.xml.rels><?xml version="1.0" encoding="UTF-8" standalone="yes"?>
<Relationships xmlns="http://schemas.openxmlformats.org/package/2006/relationships"><Relationship Id="rId8" Type="http://schemas.openxmlformats.org/officeDocument/2006/relationships/image" Target="../media/image74.jpeg"/><Relationship Id="rId4" Type="http://schemas.openxmlformats.org/officeDocument/2006/relationships/image" Target="../media/image70.png"/><Relationship Id="rId10" Type="http://schemas.openxmlformats.org/officeDocument/2006/relationships/image" Target="../media/image76.jpeg"/><Relationship Id="rId5" Type="http://schemas.openxmlformats.org/officeDocument/2006/relationships/image" Target="../media/image71.png"/><Relationship Id="rId7" Type="http://schemas.openxmlformats.org/officeDocument/2006/relationships/image" Target="../media/image73.png"/><Relationship Id="rId11"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13.xml"/><Relationship Id="rId9" Type="http://schemas.openxmlformats.org/officeDocument/2006/relationships/image" Target="../media/image75.jpeg"/><Relationship Id="rId3" Type="http://schemas.openxmlformats.org/officeDocument/2006/relationships/image" Target="../media/image69.png"/><Relationship Id="rId6" Type="http://schemas.openxmlformats.org/officeDocument/2006/relationships/image" Target="../media/image72.jpeg"/></Relationships>
</file>

<file path=ppt/slides/_rels/slide34.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6" Type="http://schemas.openxmlformats.org/officeDocument/2006/relationships/image" Target="../media/image81.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9.jpeg"/><Relationship Id="rId3" Type="http://schemas.openxmlformats.org/officeDocument/2006/relationships/image" Target="../media/image61.jpeg"/><Relationship Id="rId5" Type="http://schemas.openxmlformats.org/officeDocument/2006/relationships/image" Target="../media/image59.tiff"/></Relationships>
</file>

<file path=ppt/slides/_rels/slide37.xml.rels><?xml version="1.0" encoding="UTF-8" standalone="yes"?>
<Relationships xmlns="http://schemas.openxmlformats.org/package/2006/relationships"><Relationship Id="rId6" Type="http://schemas.openxmlformats.org/officeDocument/2006/relationships/image" Target="../media/image84.pn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2.jpeg"/><Relationship Id="rId5"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image" Target="../media/image10.gif"/><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4" Type="http://schemas.openxmlformats.org/officeDocument/2006/relationships/image" Target="../media/image87.gif"/><Relationship Id="rId5" Type="http://schemas.openxmlformats.org/officeDocument/2006/relationships/image" Target="../media/image88.gif"/><Relationship Id="rId7" Type="http://schemas.openxmlformats.org/officeDocument/2006/relationships/image" Target="../media/image90.gif"/><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6.jpeg"/><Relationship Id="rId6" Type="http://schemas.openxmlformats.org/officeDocument/2006/relationships/image" Target="../media/image89.gif"/></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ools.jpg"/>
          <p:cNvPicPr>
            <a:picLocks noChangeAspect="1"/>
          </p:cNvPicPr>
          <p:nvPr/>
        </p:nvPicPr>
        <p:blipFill>
          <a:blip r:embed="rId2"/>
          <a:stretch>
            <a:fillRect/>
          </a:stretch>
        </p:blipFill>
        <p:spPr>
          <a:xfrm>
            <a:off x="1799910" y="0"/>
            <a:ext cx="5528416" cy="5528416"/>
          </a:xfrm>
          <a:prstGeom prst="rect">
            <a:avLst/>
          </a:prstGeom>
        </p:spPr>
      </p:pic>
      <p:sp>
        <p:nvSpPr>
          <p:cNvPr id="2" name="Title 1"/>
          <p:cNvSpPr>
            <a:spLocks noGrp="1"/>
          </p:cNvSpPr>
          <p:nvPr>
            <p:ph type="ctrTitle"/>
          </p:nvPr>
        </p:nvSpPr>
        <p:spPr>
          <a:solidFill>
            <a:srgbClr val="FFFFFF">
              <a:alpha val="66000"/>
            </a:srgbClr>
          </a:solidFill>
        </p:spPr>
        <p:txBody>
          <a:bodyPr/>
          <a:lstStyle/>
          <a:p>
            <a:r>
              <a:rPr lang="en-US" dirty="0" smtClean="0">
                <a:latin typeface="Tw Cen MT"/>
                <a:cs typeface="Tw Cen MT"/>
              </a:rPr>
              <a:t>Tools for engagement</a:t>
            </a:r>
            <a:endParaRPr lang="en-US" dirty="0">
              <a:latin typeface="Tw Cen MT"/>
              <a:cs typeface="Tw Cen MT"/>
            </a:endParaRPr>
          </a:p>
        </p:txBody>
      </p:sp>
      <p:sp>
        <p:nvSpPr>
          <p:cNvPr id="3" name="Subtitle 2"/>
          <p:cNvSpPr>
            <a:spLocks noGrp="1"/>
          </p:cNvSpPr>
          <p:nvPr>
            <p:ph type="subTitle" idx="1"/>
          </p:nvPr>
        </p:nvSpPr>
        <p:spPr>
          <a:xfrm>
            <a:off x="1279767" y="5518511"/>
            <a:ext cx="6584465" cy="1135599"/>
          </a:xfrm>
        </p:spPr>
        <p:txBody>
          <a:bodyPr>
            <a:normAutofit/>
          </a:bodyPr>
          <a:lstStyle/>
          <a:p>
            <a:r>
              <a:rPr lang="en-US" sz="2800" dirty="0" smtClean="0">
                <a:latin typeface="Tw Cen MT"/>
                <a:cs typeface="Tw Cen MT"/>
              </a:rPr>
              <a:t>Anne Guerry</a:t>
            </a:r>
          </a:p>
          <a:p>
            <a:r>
              <a:rPr lang="en-US" sz="2800" dirty="0" smtClean="0">
                <a:latin typeface="Tw Cen MT"/>
                <a:cs typeface="Tw Cen MT"/>
              </a:rPr>
              <a:t>TNC Climate Risk &amp; Resilience 2013</a:t>
            </a:r>
            <a:endParaRPr lang="en-US" sz="2800" dirty="0">
              <a:latin typeface="Tw Cen MT"/>
              <a:cs typeface="Tw Cen M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60777" y="-1"/>
            <a:ext cx="5061149" cy="3795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0" y="0"/>
            <a:ext cx="4245802" cy="3184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mm_mtg_WCA.jpg"/>
          <p:cNvPicPr>
            <a:picLocks noChangeAspect="1"/>
          </p:cNvPicPr>
          <p:nvPr/>
        </p:nvPicPr>
        <p:blipFill>
          <a:blip r:embed="rId4"/>
          <a:srcRect l="6000" t="23190" b="456"/>
          <a:stretch>
            <a:fillRect/>
          </a:stretch>
        </p:blipFill>
        <p:spPr>
          <a:xfrm>
            <a:off x="0" y="2889048"/>
            <a:ext cx="6237876" cy="3968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WCA_vision.jpg"/>
          <p:cNvPicPr>
            <a:picLocks noChangeAspect="1"/>
          </p:cNvPicPr>
          <p:nvPr/>
        </p:nvPicPr>
        <p:blipFill>
          <a:blip r:embed="rId5"/>
          <a:srcRect r="8000" b="40689"/>
          <a:stretch>
            <a:fillRect/>
          </a:stretch>
        </p:blipFill>
        <p:spPr>
          <a:xfrm>
            <a:off x="5759578" y="3795860"/>
            <a:ext cx="3562348" cy="3062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p:cNvSpPr txBox="1">
            <a:spLocks/>
          </p:cNvSpPr>
          <p:nvPr/>
        </p:nvSpPr>
        <p:spPr>
          <a:xfrm>
            <a:off x="0" y="-212081"/>
            <a:ext cx="9321926" cy="1143000"/>
          </a:xfrm>
          <a:prstGeom prst="rect">
            <a:avLst/>
          </a:prstGeom>
          <a:solidFill>
            <a:schemeClr val="tx1">
              <a:alpha val="65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700" i="0" u="none" strike="noStrike" kern="1200" cap="none" spc="0" normalizeH="0" baseline="0" noProof="0" dirty="0" smtClean="0">
                <a:ln>
                  <a:noFill/>
                </a:ln>
                <a:solidFill>
                  <a:schemeClr val="bg1"/>
                </a:solidFill>
                <a:effectLst/>
                <a:uLnTx/>
                <a:uFillTx/>
                <a:latin typeface="Tw Cen MT"/>
                <a:ea typeface="+mj-ea"/>
                <a:cs typeface="Tw Cen MT"/>
              </a:rPr>
              <a:t>Extensive stakeholder</a:t>
            </a:r>
            <a:r>
              <a:rPr kumimoji="0" lang="en-US" sz="4700" i="0" u="none" strike="noStrike" kern="1200" cap="none" spc="0" normalizeH="0" noProof="0" dirty="0" smtClean="0">
                <a:ln>
                  <a:noFill/>
                </a:ln>
                <a:solidFill>
                  <a:schemeClr val="bg1"/>
                </a:solidFill>
                <a:effectLst/>
                <a:uLnTx/>
                <a:uFillTx/>
                <a:latin typeface="Tw Cen MT"/>
                <a:ea typeface="+mj-ea"/>
                <a:cs typeface="Tw Cen MT"/>
              </a:rPr>
              <a:t> engagement</a:t>
            </a:r>
            <a:endParaRPr kumimoji="0" lang="en-US" sz="4700" i="0" u="none" strike="noStrike" kern="1200" cap="none" spc="0" normalizeH="0" baseline="0" noProof="0" dirty="0">
              <a:ln>
                <a:noFill/>
              </a:ln>
              <a:solidFill>
                <a:schemeClr val="bg1"/>
              </a:solidFill>
              <a:effectLst/>
              <a:uLnTx/>
              <a:uFillTx/>
              <a:latin typeface="Tw Cen MT"/>
              <a:ea typeface="+mj-ea"/>
              <a:cs typeface="Tw Cen M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1295400"/>
            <a:ext cx="7772400" cy="1143000"/>
          </a:xfrm>
        </p:spPr>
        <p:txBody>
          <a:bodyPr>
            <a:noAutofit/>
          </a:bodyPr>
          <a:lstStyle/>
          <a:p>
            <a:r>
              <a:rPr lang="en-US" sz="3600" dirty="0" smtClean="0">
                <a:latin typeface="Tw Cen MT"/>
                <a:cs typeface="Tw Cen MT"/>
              </a:rPr>
              <a:t>Changes in ecosystem </a:t>
            </a:r>
            <a:r>
              <a:rPr lang="en-US" sz="3600" dirty="0" err="1" smtClean="0">
                <a:latin typeface="Tw Cen MT"/>
                <a:cs typeface="Tw Cen MT"/>
                <a:sym typeface="Wingdings" pitchFamily="2" charset="2"/>
              </a:rPr>
              <a:t></a:t>
            </a:r>
            <a:r>
              <a:rPr lang="en-US" sz="3600" dirty="0" smtClean="0">
                <a:latin typeface="Tw Cen MT"/>
                <a:cs typeface="Tw Cen MT"/>
                <a:sym typeface="Wingdings" pitchFamily="2" charset="2"/>
              </a:rPr>
              <a:t> Changes in ecosystem services and their values</a:t>
            </a:r>
            <a:endParaRPr lang="en-US" sz="3600" dirty="0" smtClean="0">
              <a:latin typeface="Tw Cen MT"/>
              <a:cs typeface="Tw Cen MT"/>
            </a:endParaRPr>
          </a:p>
        </p:txBody>
      </p:sp>
      <p:pic>
        <p:nvPicPr>
          <p:cNvPr id="7" name="Picture 6" descr="Kayakingwithwhales"/>
          <p:cNvPicPr>
            <a:picLocks noChangeAspect="1" noChangeArrowheads="1"/>
          </p:cNvPicPr>
          <p:nvPr/>
        </p:nvPicPr>
        <p:blipFill>
          <a:blip r:embed="rId3"/>
          <a:srcRect/>
          <a:stretch>
            <a:fillRect/>
          </a:stretch>
        </p:blipFill>
        <p:spPr bwMode="auto">
          <a:xfrm>
            <a:off x="2667000" y="3810000"/>
            <a:ext cx="3505200" cy="2631762"/>
          </a:xfrm>
          <a:prstGeom prst="rect">
            <a:avLst/>
          </a:prstGeom>
          <a:noFill/>
          <a:ln w="9525">
            <a:noFill/>
            <a:miter lim="800000"/>
            <a:headEnd/>
            <a:tailEnd/>
          </a:ln>
        </p:spPr>
      </p:pic>
      <p:pic>
        <p:nvPicPr>
          <p:cNvPr id="9" name="Picture 8" descr="farm.jpg"/>
          <p:cNvPicPr>
            <a:picLocks noChangeAspect="1"/>
          </p:cNvPicPr>
          <p:nvPr/>
        </p:nvPicPr>
        <p:blipFill>
          <a:blip r:embed="rId4"/>
          <a:stretch>
            <a:fillRect/>
          </a:stretch>
        </p:blipFill>
        <p:spPr>
          <a:xfrm>
            <a:off x="6096000" y="3810000"/>
            <a:ext cx="3505200" cy="2627376"/>
          </a:xfrm>
          <a:prstGeom prst="rect">
            <a:avLst/>
          </a:prstGeom>
        </p:spPr>
      </p:pic>
      <p:pic>
        <p:nvPicPr>
          <p:cNvPr id="5" name="Picture 4" descr="San_Juan_Island_Photo_2003-01"/>
          <p:cNvPicPr>
            <a:picLocks noChangeAspect="1" noChangeArrowheads="1"/>
          </p:cNvPicPr>
          <p:nvPr/>
        </p:nvPicPr>
        <p:blipFill>
          <a:blip r:embed="rId5"/>
          <a:srcRect/>
          <a:stretch>
            <a:fillRect/>
          </a:stretch>
        </p:blipFill>
        <p:spPr bwMode="auto">
          <a:xfrm>
            <a:off x="-1" y="3810000"/>
            <a:ext cx="3454769" cy="262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reeform 3"/>
          <p:cNvSpPr/>
          <p:nvPr/>
        </p:nvSpPr>
        <p:spPr>
          <a:xfrm>
            <a:off x="628651" y="3829050"/>
            <a:ext cx="6858000" cy="742950"/>
          </a:xfrm>
          <a:custGeom>
            <a:avLst/>
            <a:gdLst>
              <a:gd name="connsiteX0" fmla="*/ 0 w 6134100"/>
              <a:gd name="connsiteY0" fmla="*/ 276225 h 352425"/>
              <a:gd name="connsiteX1" fmla="*/ 657225 w 6134100"/>
              <a:gd name="connsiteY1" fmla="*/ 47625 h 352425"/>
              <a:gd name="connsiteX2" fmla="*/ 1533525 w 6134100"/>
              <a:gd name="connsiteY2" fmla="*/ 276225 h 352425"/>
              <a:gd name="connsiteX3" fmla="*/ 2247900 w 6134100"/>
              <a:gd name="connsiteY3" fmla="*/ 257175 h 352425"/>
              <a:gd name="connsiteX4" fmla="*/ 2981325 w 6134100"/>
              <a:gd name="connsiteY4" fmla="*/ 38100 h 352425"/>
              <a:gd name="connsiteX5" fmla="*/ 4029075 w 6134100"/>
              <a:gd name="connsiteY5" fmla="*/ 333375 h 352425"/>
              <a:gd name="connsiteX6" fmla="*/ 4819650 w 6134100"/>
              <a:gd name="connsiteY6" fmla="*/ 152400 h 352425"/>
              <a:gd name="connsiteX7" fmla="*/ 5372100 w 6134100"/>
              <a:gd name="connsiteY7" fmla="*/ 19050 h 352425"/>
              <a:gd name="connsiteX8" fmla="*/ 5810250 w 6134100"/>
              <a:gd name="connsiteY8" fmla="*/ 95250 h 352425"/>
              <a:gd name="connsiteX9" fmla="*/ 6134100 w 6134100"/>
              <a:gd name="connsiteY9"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34100" h="352425">
                <a:moveTo>
                  <a:pt x="0" y="276225"/>
                </a:moveTo>
                <a:cubicBezTo>
                  <a:pt x="200819" y="161925"/>
                  <a:pt x="401638" y="47625"/>
                  <a:pt x="657225" y="47625"/>
                </a:cubicBezTo>
                <a:cubicBezTo>
                  <a:pt x="912812" y="47625"/>
                  <a:pt x="1268413" y="241300"/>
                  <a:pt x="1533525" y="276225"/>
                </a:cubicBezTo>
                <a:cubicBezTo>
                  <a:pt x="1798638" y="311150"/>
                  <a:pt x="2006600" y="296862"/>
                  <a:pt x="2247900" y="257175"/>
                </a:cubicBezTo>
                <a:cubicBezTo>
                  <a:pt x="2489200" y="217488"/>
                  <a:pt x="2684463" y="25400"/>
                  <a:pt x="2981325" y="38100"/>
                </a:cubicBezTo>
                <a:cubicBezTo>
                  <a:pt x="3278187" y="50800"/>
                  <a:pt x="3722688" y="314325"/>
                  <a:pt x="4029075" y="333375"/>
                </a:cubicBezTo>
                <a:cubicBezTo>
                  <a:pt x="4335462" y="352425"/>
                  <a:pt x="4819650" y="152400"/>
                  <a:pt x="4819650" y="152400"/>
                </a:cubicBezTo>
                <a:cubicBezTo>
                  <a:pt x="5043488" y="100013"/>
                  <a:pt x="5207000" y="28575"/>
                  <a:pt x="5372100" y="19050"/>
                </a:cubicBezTo>
                <a:cubicBezTo>
                  <a:pt x="5537200" y="9525"/>
                  <a:pt x="5683250" y="98425"/>
                  <a:pt x="5810250" y="95250"/>
                </a:cubicBezTo>
                <a:cubicBezTo>
                  <a:pt x="5937250" y="92075"/>
                  <a:pt x="6035675" y="46037"/>
                  <a:pt x="6134100" y="0"/>
                </a:cubicBezTo>
              </a:path>
            </a:pathLst>
          </a:cu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0"/>
          <p:cNvGrpSpPr/>
          <p:nvPr/>
        </p:nvGrpSpPr>
        <p:grpSpPr>
          <a:xfrm>
            <a:off x="8479246" y="3429000"/>
            <a:ext cx="531404" cy="685800"/>
            <a:chOff x="1066800" y="2514600"/>
            <a:chExt cx="838200" cy="1066800"/>
          </a:xfrm>
        </p:grpSpPr>
        <p:sp>
          <p:nvSpPr>
            <p:cNvPr id="6" name="Rectangle 5"/>
            <p:cNvSpPr/>
            <p:nvPr/>
          </p:nvSpPr>
          <p:spPr>
            <a:xfrm>
              <a:off x="1219200" y="2895600"/>
              <a:ext cx="533400" cy="6858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1066800" y="2514600"/>
              <a:ext cx="838200" cy="381000"/>
            </a:xfrm>
            <a:prstGeom prst="triangl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33600" y="2280532"/>
            <a:ext cx="2176813" cy="1323439"/>
          </a:xfrm>
          <a:prstGeom prst="rect">
            <a:avLst/>
          </a:prstGeom>
          <a:noFill/>
        </p:spPr>
        <p:txBody>
          <a:bodyPr wrap="none" rtlCol="0">
            <a:spAutoFit/>
          </a:bodyPr>
          <a:lstStyle/>
          <a:p>
            <a:pPr algn="ctr"/>
            <a:r>
              <a:rPr lang="en-US" sz="1600" dirty="0" smtClean="0">
                <a:solidFill>
                  <a:schemeClr val="accent1"/>
                </a:solidFill>
              </a:rPr>
              <a:t>Waves</a:t>
            </a:r>
          </a:p>
          <a:p>
            <a:pPr algn="ctr"/>
            <a:r>
              <a:rPr lang="en-US" sz="1600" dirty="0" smtClean="0">
                <a:solidFill>
                  <a:schemeClr val="accent1"/>
                </a:solidFill>
              </a:rPr>
              <a:t>Baseline tide</a:t>
            </a:r>
          </a:p>
          <a:p>
            <a:pPr algn="ctr"/>
            <a:r>
              <a:rPr lang="en-US" sz="1600" dirty="0" smtClean="0">
                <a:solidFill>
                  <a:schemeClr val="accent1"/>
                </a:solidFill>
              </a:rPr>
              <a:t>Long-term sea-level rise</a:t>
            </a:r>
          </a:p>
          <a:p>
            <a:pPr algn="ctr"/>
            <a:r>
              <a:rPr lang="en-US" sz="1600" dirty="0" smtClean="0">
                <a:solidFill>
                  <a:schemeClr val="tx2">
                    <a:lumMod val="60000"/>
                    <a:lumOff val="40000"/>
                  </a:schemeClr>
                </a:solidFill>
              </a:rPr>
              <a:t>Currents</a:t>
            </a:r>
          </a:p>
          <a:p>
            <a:pPr algn="ctr"/>
            <a:r>
              <a:rPr lang="en-US" sz="1600" dirty="0" smtClean="0">
                <a:solidFill>
                  <a:schemeClr val="tx2">
                    <a:lumMod val="60000"/>
                    <a:lumOff val="40000"/>
                  </a:schemeClr>
                </a:solidFill>
              </a:rPr>
              <a:t>Wind</a:t>
            </a:r>
          </a:p>
        </p:txBody>
      </p:sp>
      <p:sp>
        <p:nvSpPr>
          <p:cNvPr id="12" name="TextBox 11"/>
          <p:cNvSpPr txBox="1"/>
          <p:nvPr/>
        </p:nvSpPr>
        <p:spPr>
          <a:xfrm>
            <a:off x="440830" y="1442332"/>
            <a:ext cx="1521570" cy="830997"/>
          </a:xfrm>
          <a:prstGeom prst="rect">
            <a:avLst/>
          </a:prstGeom>
          <a:noFill/>
        </p:spPr>
        <p:txBody>
          <a:bodyPr wrap="none" rtlCol="0">
            <a:spAutoFit/>
          </a:bodyPr>
          <a:lstStyle/>
          <a:p>
            <a:pPr algn="ctr"/>
            <a:r>
              <a:rPr lang="en-US" sz="2400" dirty="0" smtClean="0">
                <a:solidFill>
                  <a:schemeClr val="accent1"/>
                </a:solidFill>
              </a:rPr>
              <a:t>Forcing </a:t>
            </a:r>
          </a:p>
          <a:p>
            <a:pPr algn="ctr"/>
            <a:r>
              <a:rPr lang="en-US" sz="2400" dirty="0" smtClean="0">
                <a:solidFill>
                  <a:schemeClr val="accent1"/>
                </a:solidFill>
              </a:rPr>
              <a:t>Conditions</a:t>
            </a:r>
            <a:endParaRPr lang="en-US" sz="2400" dirty="0">
              <a:solidFill>
                <a:schemeClr val="accent1"/>
              </a:solidFill>
            </a:endParaRPr>
          </a:p>
        </p:txBody>
      </p:sp>
      <p:sp>
        <p:nvSpPr>
          <p:cNvPr id="18" name="Freeform 17"/>
          <p:cNvSpPr/>
          <p:nvPr/>
        </p:nvSpPr>
        <p:spPr>
          <a:xfrm>
            <a:off x="409575" y="3829050"/>
            <a:ext cx="8686800" cy="2228850"/>
          </a:xfrm>
          <a:custGeom>
            <a:avLst/>
            <a:gdLst>
              <a:gd name="connsiteX0" fmla="*/ 0 w 8686800"/>
              <a:gd name="connsiteY0" fmla="*/ 2228850 h 2228850"/>
              <a:gd name="connsiteX1" fmla="*/ 1200150 w 8686800"/>
              <a:gd name="connsiteY1" fmla="*/ 2209800 h 2228850"/>
              <a:gd name="connsiteX2" fmla="*/ 2476500 w 8686800"/>
              <a:gd name="connsiteY2" fmla="*/ 2085975 h 2228850"/>
              <a:gd name="connsiteX3" fmla="*/ 3895725 w 8686800"/>
              <a:gd name="connsiteY3" fmla="*/ 1590675 h 2228850"/>
              <a:gd name="connsiteX4" fmla="*/ 4781550 w 8686800"/>
              <a:gd name="connsiteY4" fmla="*/ 1133475 h 2228850"/>
              <a:gd name="connsiteX5" fmla="*/ 5438775 w 8686800"/>
              <a:gd name="connsiteY5" fmla="*/ 628650 h 2228850"/>
              <a:gd name="connsiteX6" fmla="*/ 6267450 w 8686800"/>
              <a:gd name="connsiteY6" fmla="*/ 552450 h 2228850"/>
              <a:gd name="connsiteX7" fmla="*/ 6486525 w 8686800"/>
              <a:gd name="connsiteY7" fmla="*/ 485775 h 2228850"/>
              <a:gd name="connsiteX8" fmla="*/ 6905625 w 8686800"/>
              <a:gd name="connsiteY8" fmla="*/ 104775 h 2228850"/>
              <a:gd name="connsiteX9" fmla="*/ 7191375 w 8686800"/>
              <a:gd name="connsiteY9" fmla="*/ 19050 h 2228850"/>
              <a:gd name="connsiteX10" fmla="*/ 7439025 w 8686800"/>
              <a:gd name="connsiteY10" fmla="*/ 219075 h 2228850"/>
              <a:gd name="connsiteX11" fmla="*/ 7620000 w 8686800"/>
              <a:gd name="connsiteY11" fmla="*/ 371475 h 2228850"/>
              <a:gd name="connsiteX12" fmla="*/ 7829550 w 8686800"/>
              <a:gd name="connsiteY12" fmla="*/ 381000 h 2228850"/>
              <a:gd name="connsiteX13" fmla="*/ 8058150 w 8686800"/>
              <a:gd name="connsiteY13" fmla="*/ 342900 h 2228850"/>
              <a:gd name="connsiteX14" fmla="*/ 8686800 w 8686800"/>
              <a:gd name="connsiteY14" fmla="*/ 352425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86800" h="2228850">
                <a:moveTo>
                  <a:pt x="0" y="2228850"/>
                </a:moveTo>
                <a:lnTo>
                  <a:pt x="1200150" y="2209800"/>
                </a:lnTo>
                <a:cubicBezTo>
                  <a:pt x="1612900" y="2185988"/>
                  <a:pt x="2027238" y="2189162"/>
                  <a:pt x="2476500" y="2085975"/>
                </a:cubicBezTo>
                <a:cubicBezTo>
                  <a:pt x="2925762" y="1982788"/>
                  <a:pt x="3511550" y="1749425"/>
                  <a:pt x="3895725" y="1590675"/>
                </a:cubicBezTo>
                <a:cubicBezTo>
                  <a:pt x="4279900" y="1431925"/>
                  <a:pt x="4524375" y="1293812"/>
                  <a:pt x="4781550" y="1133475"/>
                </a:cubicBezTo>
                <a:cubicBezTo>
                  <a:pt x="5038725" y="973138"/>
                  <a:pt x="5191125" y="725488"/>
                  <a:pt x="5438775" y="628650"/>
                </a:cubicBezTo>
                <a:cubicBezTo>
                  <a:pt x="5686425" y="531812"/>
                  <a:pt x="6092825" y="576262"/>
                  <a:pt x="6267450" y="552450"/>
                </a:cubicBezTo>
                <a:cubicBezTo>
                  <a:pt x="6442075" y="528638"/>
                  <a:pt x="6380163" y="560387"/>
                  <a:pt x="6486525" y="485775"/>
                </a:cubicBezTo>
                <a:cubicBezTo>
                  <a:pt x="6592887" y="411163"/>
                  <a:pt x="6788150" y="182563"/>
                  <a:pt x="6905625" y="104775"/>
                </a:cubicBezTo>
                <a:cubicBezTo>
                  <a:pt x="7023100" y="26988"/>
                  <a:pt x="7102475" y="0"/>
                  <a:pt x="7191375" y="19050"/>
                </a:cubicBezTo>
                <a:cubicBezTo>
                  <a:pt x="7280275" y="38100"/>
                  <a:pt x="7367588" y="160338"/>
                  <a:pt x="7439025" y="219075"/>
                </a:cubicBezTo>
                <a:cubicBezTo>
                  <a:pt x="7510462" y="277812"/>
                  <a:pt x="7554913" y="344488"/>
                  <a:pt x="7620000" y="371475"/>
                </a:cubicBezTo>
                <a:cubicBezTo>
                  <a:pt x="7685087" y="398462"/>
                  <a:pt x="7756525" y="385763"/>
                  <a:pt x="7829550" y="381000"/>
                </a:cubicBezTo>
                <a:cubicBezTo>
                  <a:pt x="7902575" y="376237"/>
                  <a:pt x="7915275" y="347663"/>
                  <a:pt x="8058150" y="342900"/>
                </a:cubicBezTo>
                <a:cubicBezTo>
                  <a:pt x="8201025" y="338138"/>
                  <a:pt x="8443912" y="345281"/>
                  <a:pt x="8686800" y="352425"/>
                </a:cubicBezTo>
              </a:path>
            </a:pathLst>
          </a:custGeom>
          <a:ln w="381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6" descr="logo_mtns"/>
          <p:cNvPicPr>
            <a:picLocks noChangeAspect="1" noChangeArrowheads="1"/>
          </p:cNvPicPr>
          <p:nvPr/>
        </p:nvPicPr>
        <p:blipFill>
          <a:blip r:embed="rId2" cstate="print">
            <a:lum bright="-20000"/>
          </a:blip>
          <a:srcRect l="13312"/>
          <a:stretch>
            <a:fillRect/>
          </a:stretch>
        </p:blipFill>
        <p:spPr bwMode="auto">
          <a:xfrm>
            <a:off x="-1588" y="0"/>
            <a:ext cx="9145588" cy="1023938"/>
          </a:xfrm>
          <a:prstGeom prst="rect">
            <a:avLst/>
          </a:prstGeom>
          <a:noFill/>
          <a:ln w="9525">
            <a:noFill/>
            <a:miter lim="800000"/>
            <a:headEnd/>
            <a:tailEnd/>
          </a:ln>
        </p:spPr>
      </p:pic>
      <p:sp>
        <p:nvSpPr>
          <p:cNvPr id="2" name="Title 1"/>
          <p:cNvSpPr>
            <a:spLocks noGrp="1"/>
          </p:cNvSpPr>
          <p:nvPr>
            <p:ph type="title"/>
          </p:nvPr>
        </p:nvSpPr>
        <p:spPr>
          <a:xfrm>
            <a:off x="440830" y="0"/>
            <a:ext cx="8229600" cy="1143000"/>
          </a:xfrm>
        </p:spPr>
        <p:txBody>
          <a:bodyPr>
            <a:normAutofit/>
          </a:bodyPr>
          <a:lstStyle/>
          <a:p>
            <a:r>
              <a:rPr lang="en-US" sz="4000" dirty="0" smtClean="0">
                <a:solidFill>
                  <a:srgbClr val="FFFFFF"/>
                </a:solidFill>
              </a:rPr>
              <a:t>Coastal protection</a:t>
            </a:r>
            <a:endParaRPr lang="en-US" sz="4000" dirty="0">
              <a:solidFill>
                <a:srgbClr val="FFFF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a:blip r:embed="rId2" cstate="screen"/>
          <a:srcRect/>
          <a:stretch>
            <a:fillRect/>
          </a:stretch>
        </p:blipFill>
        <p:spPr bwMode="auto">
          <a:xfrm>
            <a:off x="7696200" y="3657600"/>
            <a:ext cx="331027" cy="296041"/>
          </a:xfrm>
          <a:prstGeom prst="rect">
            <a:avLst/>
          </a:prstGeom>
          <a:noFill/>
          <a:ln w="9525">
            <a:noFill/>
            <a:miter lim="800000"/>
            <a:headEnd/>
            <a:tailEnd/>
          </a:ln>
        </p:spPr>
      </p:pic>
      <p:sp>
        <p:nvSpPr>
          <p:cNvPr id="4" name="Freeform 3"/>
          <p:cNvSpPr/>
          <p:nvPr/>
        </p:nvSpPr>
        <p:spPr>
          <a:xfrm>
            <a:off x="628651" y="3829050"/>
            <a:ext cx="6858000" cy="742950"/>
          </a:xfrm>
          <a:custGeom>
            <a:avLst/>
            <a:gdLst>
              <a:gd name="connsiteX0" fmla="*/ 0 w 6134100"/>
              <a:gd name="connsiteY0" fmla="*/ 276225 h 352425"/>
              <a:gd name="connsiteX1" fmla="*/ 657225 w 6134100"/>
              <a:gd name="connsiteY1" fmla="*/ 47625 h 352425"/>
              <a:gd name="connsiteX2" fmla="*/ 1533525 w 6134100"/>
              <a:gd name="connsiteY2" fmla="*/ 276225 h 352425"/>
              <a:gd name="connsiteX3" fmla="*/ 2247900 w 6134100"/>
              <a:gd name="connsiteY3" fmla="*/ 257175 h 352425"/>
              <a:gd name="connsiteX4" fmla="*/ 2981325 w 6134100"/>
              <a:gd name="connsiteY4" fmla="*/ 38100 h 352425"/>
              <a:gd name="connsiteX5" fmla="*/ 4029075 w 6134100"/>
              <a:gd name="connsiteY5" fmla="*/ 333375 h 352425"/>
              <a:gd name="connsiteX6" fmla="*/ 4819650 w 6134100"/>
              <a:gd name="connsiteY6" fmla="*/ 152400 h 352425"/>
              <a:gd name="connsiteX7" fmla="*/ 5372100 w 6134100"/>
              <a:gd name="connsiteY7" fmla="*/ 19050 h 352425"/>
              <a:gd name="connsiteX8" fmla="*/ 5810250 w 6134100"/>
              <a:gd name="connsiteY8" fmla="*/ 95250 h 352425"/>
              <a:gd name="connsiteX9" fmla="*/ 6134100 w 6134100"/>
              <a:gd name="connsiteY9"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34100" h="352425">
                <a:moveTo>
                  <a:pt x="0" y="276225"/>
                </a:moveTo>
                <a:cubicBezTo>
                  <a:pt x="200819" y="161925"/>
                  <a:pt x="401638" y="47625"/>
                  <a:pt x="657225" y="47625"/>
                </a:cubicBezTo>
                <a:cubicBezTo>
                  <a:pt x="912812" y="47625"/>
                  <a:pt x="1268413" y="241300"/>
                  <a:pt x="1533525" y="276225"/>
                </a:cubicBezTo>
                <a:cubicBezTo>
                  <a:pt x="1798638" y="311150"/>
                  <a:pt x="2006600" y="296862"/>
                  <a:pt x="2247900" y="257175"/>
                </a:cubicBezTo>
                <a:cubicBezTo>
                  <a:pt x="2489200" y="217488"/>
                  <a:pt x="2684463" y="25400"/>
                  <a:pt x="2981325" y="38100"/>
                </a:cubicBezTo>
                <a:cubicBezTo>
                  <a:pt x="3278187" y="50800"/>
                  <a:pt x="3722688" y="314325"/>
                  <a:pt x="4029075" y="333375"/>
                </a:cubicBezTo>
                <a:cubicBezTo>
                  <a:pt x="4335462" y="352425"/>
                  <a:pt x="4819650" y="152400"/>
                  <a:pt x="4819650" y="152400"/>
                </a:cubicBezTo>
                <a:cubicBezTo>
                  <a:pt x="5043488" y="100013"/>
                  <a:pt x="5207000" y="28575"/>
                  <a:pt x="5372100" y="19050"/>
                </a:cubicBezTo>
                <a:cubicBezTo>
                  <a:pt x="5537200" y="9525"/>
                  <a:pt x="5683250" y="98425"/>
                  <a:pt x="5810250" y="95250"/>
                </a:cubicBezTo>
                <a:cubicBezTo>
                  <a:pt x="5937250" y="92075"/>
                  <a:pt x="6035675" y="46037"/>
                  <a:pt x="6134100" y="0"/>
                </a:cubicBezTo>
              </a:path>
            </a:pathLst>
          </a:cu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30"/>
          <p:cNvGrpSpPr/>
          <p:nvPr/>
        </p:nvGrpSpPr>
        <p:grpSpPr>
          <a:xfrm>
            <a:off x="8479246" y="3429000"/>
            <a:ext cx="531404" cy="685800"/>
            <a:chOff x="1066800" y="2514600"/>
            <a:chExt cx="838200" cy="1066800"/>
          </a:xfrm>
        </p:grpSpPr>
        <p:sp>
          <p:nvSpPr>
            <p:cNvPr id="6" name="Rectangle 5"/>
            <p:cNvSpPr/>
            <p:nvPr/>
          </p:nvSpPr>
          <p:spPr>
            <a:xfrm>
              <a:off x="1219200" y="2895600"/>
              <a:ext cx="533400" cy="6858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1066800" y="2514600"/>
              <a:ext cx="838200" cy="381000"/>
            </a:xfrm>
            <a:prstGeom prst="triangl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33600" y="2280532"/>
            <a:ext cx="2176813" cy="1323439"/>
          </a:xfrm>
          <a:prstGeom prst="rect">
            <a:avLst/>
          </a:prstGeom>
          <a:noFill/>
        </p:spPr>
        <p:txBody>
          <a:bodyPr wrap="none" rtlCol="0">
            <a:spAutoFit/>
          </a:bodyPr>
          <a:lstStyle/>
          <a:p>
            <a:pPr algn="ctr"/>
            <a:r>
              <a:rPr lang="en-US" sz="1600" dirty="0" smtClean="0">
                <a:solidFill>
                  <a:schemeClr val="accent1"/>
                </a:solidFill>
              </a:rPr>
              <a:t>Waves</a:t>
            </a:r>
          </a:p>
          <a:p>
            <a:pPr algn="ctr"/>
            <a:r>
              <a:rPr lang="en-US" sz="1600" dirty="0" smtClean="0">
                <a:solidFill>
                  <a:schemeClr val="accent1"/>
                </a:solidFill>
              </a:rPr>
              <a:t>Baseline tide</a:t>
            </a:r>
          </a:p>
          <a:p>
            <a:pPr algn="ctr"/>
            <a:r>
              <a:rPr lang="en-US" sz="1600" dirty="0" smtClean="0">
                <a:solidFill>
                  <a:schemeClr val="accent1"/>
                </a:solidFill>
              </a:rPr>
              <a:t>Long-term sea-level rise</a:t>
            </a:r>
          </a:p>
          <a:p>
            <a:pPr algn="ctr"/>
            <a:r>
              <a:rPr lang="en-US" sz="1600" dirty="0" smtClean="0">
                <a:solidFill>
                  <a:schemeClr val="tx2">
                    <a:lumMod val="60000"/>
                    <a:lumOff val="40000"/>
                  </a:schemeClr>
                </a:solidFill>
              </a:rPr>
              <a:t>Currents</a:t>
            </a:r>
          </a:p>
          <a:p>
            <a:pPr algn="ctr"/>
            <a:r>
              <a:rPr lang="en-US" sz="1600" dirty="0" smtClean="0">
                <a:solidFill>
                  <a:schemeClr val="tx2">
                    <a:lumMod val="60000"/>
                    <a:lumOff val="40000"/>
                  </a:schemeClr>
                </a:solidFill>
              </a:rPr>
              <a:t>Wind</a:t>
            </a:r>
          </a:p>
        </p:txBody>
      </p:sp>
      <p:sp>
        <p:nvSpPr>
          <p:cNvPr id="11" name="TextBox 10"/>
          <p:cNvSpPr txBox="1"/>
          <p:nvPr/>
        </p:nvSpPr>
        <p:spPr>
          <a:xfrm>
            <a:off x="2495800" y="1518532"/>
            <a:ext cx="1671483" cy="461665"/>
          </a:xfrm>
          <a:prstGeom prst="rect">
            <a:avLst/>
          </a:prstGeom>
          <a:noFill/>
        </p:spPr>
        <p:txBody>
          <a:bodyPr wrap="none" rtlCol="0">
            <a:spAutoFit/>
          </a:bodyPr>
          <a:lstStyle/>
          <a:p>
            <a:pPr algn="ctr"/>
            <a:r>
              <a:rPr lang="en-US" sz="2400" dirty="0" smtClean="0">
                <a:solidFill>
                  <a:schemeClr val="accent2"/>
                </a:solidFill>
              </a:rPr>
              <a:t>Attenuation</a:t>
            </a:r>
            <a:endParaRPr lang="en-US" sz="2400" dirty="0">
              <a:solidFill>
                <a:schemeClr val="accent2"/>
              </a:solidFill>
            </a:endParaRPr>
          </a:p>
        </p:txBody>
      </p:sp>
      <p:sp>
        <p:nvSpPr>
          <p:cNvPr id="12" name="TextBox 11"/>
          <p:cNvSpPr txBox="1"/>
          <p:nvPr/>
        </p:nvSpPr>
        <p:spPr>
          <a:xfrm>
            <a:off x="440830" y="1442332"/>
            <a:ext cx="1521570" cy="830997"/>
          </a:xfrm>
          <a:prstGeom prst="rect">
            <a:avLst/>
          </a:prstGeom>
          <a:noFill/>
        </p:spPr>
        <p:txBody>
          <a:bodyPr wrap="none" rtlCol="0">
            <a:spAutoFit/>
          </a:bodyPr>
          <a:lstStyle/>
          <a:p>
            <a:pPr algn="ctr"/>
            <a:r>
              <a:rPr lang="en-US" sz="2400" dirty="0" smtClean="0">
                <a:solidFill>
                  <a:schemeClr val="accent1"/>
                </a:solidFill>
              </a:rPr>
              <a:t>Forcing </a:t>
            </a:r>
          </a:p>
          <a:p>
            <a:pPr algn="ctr"/>
            <a:r>
              <a:rPr lang="en-US" sz="2400" dirty="0" smtClean="0">
                <a:solidFill>
                  <a:schemeClr val="accent1"/>
                </a:solidFill>
              </a:rPr>
              <a:t>Conditions</a:t>
            </a:r>
            <a:endParaRPr lang="en-US" sz="2400" dirty="0">
              <a:solidFill>
                <a:schemeClr val="accent1"/>
              </a:solidFill>
            </a:endParaRPr>
          </a:p>
        </p:txBody>
      </p:sp>
      <p:sp>
        <p:nvSpPr>
          <p:cNvPr id="13" name="TextBox 12"/>
          <p:cNvSpPr txBox="1"/>
          <p:nvPr/>
        </p:nvSpPr>
        <p:spPr>
          <a:xfrm>
            <a:off x="2191000" y="2146518"/>
            <a:ext cx="2209800" cy="1815882"/>
          </a:xfrm>
          <a:prstGeom prst="rect">
            <a:avLst/>
          </a:prstGeom>
          <a:noFill/>
        </p:spPr>
        <p:txBody>
          <a:bodyPr wrap="square" rtlCol="0">
            <a:spAutoFit/>
          </a:bodyPr>
          <a:lstStyle/>
          <a:p>
            <a:pPr algn="ctr"/>
            <a:r>
              <a:rPr lang="en-US" sz="1600" dirty="0" smtClean="0">
                <a:solidFill>
                  <a:srgbClr val="C00000"/>
                </a:solidFill>
              </a:rPr>
              <a:t>Biogenic habitat</a:t>
            </a:r>
          </a:p>
          <a:p>
            <a:pPr algn="ctr"/>
            <a:r>
              <a:rPr lang="en-US" sz="1600" dirty="0" smtClean="0">
                <a:solidFill>
                  <a:srgbClr val="C00000"/>
                </a:solidFill>
              </a:rPr>
              <a:t>Abiotic morphology</a:t>
            </a:r>
          </a:p>
          <a:p>
            <a:pPr algn="ctr"/>
            <a:r>
              <a:rPr lang="en-US" sz="1600" dirty="0" smtClean="0">
                <a:solidFill>
                  <a:srgbClr val="C00000"/>
                </a:solidFill>
              </a:rPr>
              <a:t>‘Hard’ structures</a:t>
            </a:r>
          </a:p>
          <a:p>
            <a:endParaRPr lang="en-US" sz="1600" dirty="0" smtClean="0">
              <a:solidFill>
                <a:schemeClr val="accent2"/>
              </a:solidFill>
            </a:endParaRPr>
          </a:p>
          <a:p>
            <a:endParaRPr lang="en-US" sz="1600" dirty="0" smtClean="0">
              <a:solidFill>
                <a:schemeClr val="accent2"/>
              </a:solidFill>
            </a:endParaRPr>
          </a:p>
          <a:p>
            <a:pPr algn="ctr"/>
            <a:endParaRPr lang="en-US" sz="1600" dirty="0" smtClean="0">
              <a:solidFill>
                <a:schemeClr val="accent2"/>
              </a:solidFill>
            </a:endParaRPr>
          </a:p>
          <a:p>
            <a:pPr algn="ctr"/>
            <a:endParaRPr lang="en-US" sz="1600" dirty="0" smtClean="0">
              <a:solidFill>
                <a:schemeClr val="accent2"/>
              </a:solidFill>
            </a:endParaRPr>
          </a:p>
        </p:txBody>
      </p:sp>
      <p:sp>
        <p:nvSpPr>
          <p:cNvPr id="18" name="Freeform 17"/>
          <p:cNvSpPr/>
          <p:nvPr/>
        </p:nvSpPr>
        <p:spPr>
          <a:xfrm>
            <a:off x="409575" y="3829050"/>
            <a:ext cx="8686800" cy="2228850"/>
          </a:xfrm>
          <a:custGeom>
            <a:avLst/>
            <a:gdLst>
              <a:gd name="connsiteX0" fmla="*/ 0 w 8686800"/>
              <a:gd name="connsiteY0" fmla="*/ 2228850 h 2228850"/>
              <a:gd name="connsiteX1" fmla="*/ 1200150 w 8686800"/>
              <a:gd name="connsiteY1" fmla="*/ 2209800 h 2228850"/>
              <a:gd name="connsiteX2" fmla="*/ 2476500 w 8686800"/>
              <a:gd name="connsiteY2" fmla="*/ 2085975 h 2228850"/>
              <a:gd name="connsiteX3" fmla="*/ 3895725 w 8686800"/>
              <a:gd name="connsiteY3" fmla="*/ 1590675 h 2228850"/>
              <a:gd name="connsiteX4" fmla="*/ 4781550 w 8686800"/>
              <a:gd name="connsiteY4" fmla="*/ 1133475 h 2228850"/>
              <a:gd name="connsiteX5" fmla="*/ 5438775 w 8686800"/>
              <a:gd name="connsiteY5" fmla="*/ 628650 h 2228850"/>
              <a:gd name="connsiteX6" fmla="*/ 6267450 w 8686800"/>
              <a:gd name="connsiteY6" fmla="*/ 552450 h 2228850"/>
              <a:gd name="connsiteX7" fmla="*/ 6486525 w 8686800"/>
              <a:gd name="connsiteY7" fmla="*/ 485775 h 2228850"/>
              <a:gd name="connsiteX8" fmla="*/ 6905625 w 8686800"/>
              <a:gd name="connsiteY8" fmla="*/ 104775 h 2228850"/>
              <a:gd name="connsiteX9" fmla="*/ 7191375 w 8686800"/>
              <a:gd name="connsiteY9" fmla="*/ 19050 h 2228850"/>
              <a:gd name="connsiteX10" fmla="*/ 7439025 w 8686800"/>
              <a:gd name="connsiteY10" fmla="*/ 219075 h 2228850"/>
              <a:gd name="connsiteX11" fmla="*/ 7620000 w 8686800"/>
              <a:gd name="connsiteY11" fmla="*/ 371475 h 2228850"/>
              <a:gd name="connsiteX12" fmla="*/ 7829550 w 8686800"/>
              <a:gd name="connsiteY12" fmla="*/ 381000 h 2228850"/>
              <a:gd name="connsiteX13" fmla="*/ 8058150 w 8686800"/>
              <a:gd name="connsiteY13" fmla="*/ 342900 h 2228850"/>
              <a:gd name="connsiteX14" fmla="*/ 8686800 w 8686800"/>
              <a:gd name="connsiteY14" fmla="*/ 352425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86800" h="2228850">
                <a:moveTo>
                  <a:pt x="0" y="2228850"/>
                </a:moveTo>
                <a:lnTo>
                  <a:pt x="1200150" y="2209800"/>
                </a:lnTo>
                <a:cubicBezTo>
                  <a:pt x="1612900" y="2185988"/>
                  <a:pt x="2027238" y="2189162"/>
                  <a:pt x="2476500" y="2085975"/>
                </a:cubicBezTo>
                <a:cubicBezTo>
                  <a:pt x="2925762" y="1982788"/>
                  <a:pt x="3511550" y="1749425"/>
                  <a:pt x="3895725" y="1590675"/>
                </a:cubicBezTo>
                <a:cubicBezTo>
                  <a:pt x="4279900" y="1431925"/>
                  <a:pt x="4524375" y="1293812"/>
                  <a:pt x="4781550" y="1133475"/>
                </a:cubicBezTo>
                <a:cubicBezTo>
                  <a:pt x="5038725" y="973138"/>
                  <a:pt x="5191125" y="725488"/>
                  <a:pt x="5438775" y="628650"/>
                </a:cubicBezTo>
                <a:cubicBezTo>
                  <a:pt x="5686425" y="531812"/>
                  <a:pt x="6092825" y="576262"/>
                  <a:pt x="6267450" y="552450"/>
                </a:cubicBezTo>
                <a:cubicBezTo>
                  <a:pt x="6442075" y="528638"/>
                  <a:pt x="6380163" y="560387"/>
                  <a:pt x="6486525" y="485775"/>
                </a:cubicBezTo>
                <a:cubicBezTo>
                  <a:pt x="6592887" y="411163"/>
                  <a:pt x="6788150" y="182563"/>
                  <a:pt x="6905625" y="104775"/>
                </a:cubicBezTo>
                <a:cubicBezTo>
                  <a:pt x="7023100" y="26988"/>
                  <a:pt x="7102475" y="0"/>
                  <a:pt x="7191375" y="19050"/>
                </a:cubicBezTo>
                <a:cubicBezTo>
                  <a:pt x="7280275" y="38100"/>
                  <a:pt x="7367588" y="160338"/>
                  <a:pt x="7439025" y="219075"/>
                </a:cubicBezTo>
                <a:cubicBezTo>
                  <a:pt x="7510462" y="277812"/>
                  <a:pt x="7554913" y="344488"/>
                  <a:pt x="7620000" y="371475"/>
                </a:cubicBezTo>
                <a:cubicBezTo>
                  <a:pt x="7685087" y="398462"/>
                  <a:pt x="7756525" y="385763"/>
                  <a:pt x="7829550" y="381000"/>
                </a:cubicBezTo>
                <a:cubicBezTo>
                  <a:pt x="7902575" y="376237"/>
                  <a:pt x="7915275" y="347663"/>
                  <a:pt x="8058150" y="342900"/>
                </a:cubicBezTo>
                <a:cubicBezTo>
                  <a:pt x="8201025" y="338138"/>
                  <a:pt x="8443912" y="345281"/>
                  <a:pt x="8686800" y="352425"/>
                </a:cubicBezTo>
              </a:path>
            </a:pathLst>
          </a:custGeom>
          <a:ln w="381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9"/>
          <p:cNvGrpSpPr/>
          <p:nvPr/>
        </p:nvGrpSpPr>
        <p:grpSpPr>
          <a:xfrm>
            <a:off x="5273493" y="4572530"/>
            <a:ext cx="152400" cy="246356"/>
            <a:chOff x="5105400" y="3716044"/>
            <a:chExt cx="152400" cy="246356"/>
          </a:xfrm>
        </p:grpSpPr>
        <p:cxnSp>
          <p:nvCxnSpPr>
            <p:cNvPr id="20" name="Straight Connector 1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5" name="Group 39"/>
          <p:cNvGrpSpPr/>
          <p:nvPr/>
        </p:nvGrpSpPr>
        <p:grpSpPr>
          <a:xfrm>
            <a:off x="4749618" y="4877330"/>
            <a:ext cx="152400" cy="246356"/>
            <a:chOff x="5105400" y="3716044"/>
            <a:chExt cx="152400" cy="246356"/>
          </a:xfrm>
        </p:grpSpPr>
        <p:cxnSp>
          <p:nvCxnSpPr>
            <p:cNvPr id="24" name="Straight Connector 23"/>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8" name="Group 39"/>
          <p:cNvGrpSpPr/>
          <p:nvPr/>
        </p:nvGrpSpPr>
        <p:grpSpPr>
          <a:xfrm>
            <a:off x="5035368" y="4715405"/>
            <a:ext cx="152400" cy="246356"/>
            <a:chOff x="5105400" y="3716044"/>
            <a:chExt cx="152400" cy="246356"/>
          </a:xfrm>
        </p:grpSpPr>
        <p:cxnSp>
          <p:nvCxnSpPr>
            <p:cNvPr id="28" name="Straight Connector 27"/>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9" name="Group 39"/>
          <p:cNvGrpSpPr/>
          <p:nvPr/>
        </p:nvGrpSpPr>
        <p:grpSpPr>
          <a:xfrm>
            <a:off x="5425893" y="4495800"/>
            <a:ext cx="152400" cy="246356"/>
            <a:chOff x="5105400" y="3716044"/>
            <a:chExt cx="152400" cy="246356"/>
          </a:xfrm>
        </p:grpSpPr>
        <p:cxnSp>
          <p:nvCxnSpPr>
            <p:cNvPr id="32" name="Straight Connector 31"/>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4" name="Group 39"/>
          <p:cNvGrpSpPr/>
          <p:nvPr/>
        </p:nvGrpSpPr>
        <p:grpSpPr>
          <a:xfrm>
            <a:off x="4902018" y="4800600"/>
            <a:ext cx="152400" cy="246356"/>
            <a:chOff x="5105400" y="3716044"/>
            <a:chExt cx="152400" cy="246356"/>
          </a:xfrm>
        </p:grpSpPr>
        <p:cxnSp>
          <p:nvCxnSpPr>
            <p:cNvPr id="36" name="Straight Connector 35"/>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5" name="Group 39"/>
          <p:cNvGrpSpPr/>
          <p:nvPr/>
        </p:nvGrpSpPr>
        <p:grpSpPr>
          <a:xfrm>
            <a:off x="5187768" y="4638675"/>
            <a:ext cx="152400" cy="246356"/>
            <a:chOff x="5105400" y="3716044"/>
            <a:chExt cx="152400" cy="246356"/>
          </a:xfrm>
        </p:grpSpPr>
        <p:cxnSp>
          <p:nvCxnSpPr>
            <p:cNvPr id="40" name="Straight Connector 3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6" name="Group 39"/>
          <p:cNvGrpSpPr/>
          <p:nvPr/>
        </p:nvGrpSpPr>
        <p:grpSpPr>
          <a:xfrm>
            <a:off x="7543800" y="3581400"/>
            <a:ext cx="152400" cy="246356"/>
            <a:chOff x="5105400" y="3716044"/>
            <a:chExt cx="152400" cy="246356"/>
          </a:xfrm>
        </p:grpSpPr>
        <p:cxnSp>
          <p:nvCxnSpPr>
            <p:cNvPr id="46" name="Straight Connector 45"/>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pic>
        <p:nvPicPr>
          <p:cNvPr id="43" name="Picture 2"/>
          <p:cNvPicPr>
            <a:picLocks noChangeAspect="1" noChangeArrowheads="1"/>
          </p:cNvPicPr>
          <p:nvPr/>
        </p:nvPicPr>
        <p:blipFill>
          <a:blip r:embed="rId2" cstate="screen"/>
          <a:srcRect/>
          <a:stretch>
            <a:fillRect/>
          </a:stretch>
        </p:blipFill>
        <p:spPr bwMode="auto">
          <a:xfrm>
            <a:off x="7848600" y="3810000"/>
            <a:ext cx="331027" cy="296041"/>
          </a:xfrm>
          <a:prstGeom prst="rect">
            <a:avLst/>
          </a:prstGeom>
          <a:noFill/>
          <a:ln w="9525">
            <a:noFill/>
            <a:miter lim="800000"/>
            <a:headEnd/>
            <a:tailEnd/>
          </a:ln>
        </p:spPr>
      </p:pic>
      <p:grpSp>
        <p:nvGrpSpPr>
          <p:cNvPr id="17" name="Group 39"/>
          <p:cNvGrpSpPr/>
          <p:nvPr/>
        </p:nvGrpSpPr>
        <p:grpSpPr>
          <a:xfrm>
            <a:off x="7391400" y="3581400"/>
            <a:ext cx="152400" cy="246356"/>
            <a:chOff x="5105400" y="3716044"/>
            <a:chExt cx="152400" cy="246356"/>
          </a:xfrm>
        </p:grpSpPr>
        <p:cxnSp>
          <p:nvCxnSpPr>
            <p:cNvPr id="50" name="Straight Connector 4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9" name="Group 42"/>
          <p:cNvGrpSpPr/>
          <p:nvPr/>
        </p:nvGrpSpPr>
        <p:grpSpPr>
          <a:xfrm rot="688082" flipH="1">
            <a:off x="5907830" y="4083901"/>
            <a:ext cx="501590" cy="457064"/>
            <a:chOff x="4070410" y="3177468"/>
            <a:chExt cx="501590" cy="632532"/>
          </a:xfrm>
        </p:grpSpPr>
        <p:cxnSp>
          <p:nvCxnSpPr>
            <p:cNvPr id="55" name="Straight Connector 54"/>
            <p:cNvCxnSpPr/>
            <p:nvPr/>
          </p:nvCxnSpPr>
          <p:spPr>
            <a:xfrm rot="5400000" flipH="1" flipV="1">
              <a:off x="3956110" y="3291768"/>
              <a:ext cx="381000" cy="15240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222810" y="3177468"/>
              <a:ext cx="304800"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V="1">
              <a:off x="4233539" y="3471539"/>
              <a:ext cx="632532" cy="4439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54" name="Picture 6" descr="logo_mtns"/>
          <p:cNvPicPr>
            <a:picLocks noChangeAspect="1" noChangeArrowheads="1"/>
          </p:cNvPicPr>
          <p:nvPr/>
        </p:nvPicPr>
        <p:blipFill>
          <a:blip r:embed="rId3" cstate="print">
            <a:lum bright="-20000"/>
          </a:blip>
          <a:srcRect l="13312"/>
          <a:stretch>
            <a:fillRect/>
          </a:stretch>
        </p:blipFill>
        <p:spPr bwMode="auto">
          <a:xfrm>
            <a:off x="-1588" y="0"/>
            <a:ext cx="9145588" cy="1023938"/>
          </a:xfrm>
          <a:prstGeom prst="rect">
            <a:avLst/>
          </a:prstGeom>
          <a:noFill/>
          <a:ln w="9525">
            <a:noFill/>
            <a:miter lim="800000"/>
            <a:headEnd/>
            <a:tailEnd/>
          </a:ln>
        </p:spPr>
      </p:pic>
      <p:sp>
        <p:nvSpPr>
          <p:cNvPr id="58" name="Title 1"/>
          <p:cNvSpPr>
            <a:spLocks noGrp="1"/>
          </p:cNvSpPr>
          <p:nvPr>
            <p:ph type="title"/>
          </p:nvPr>
        </p:nvSpPr>
        <p:spPr>
          <a:xfrm>
            <a:off x="440830" y="0"/>
            <a:ext cx="8229600" cy="1143000"/>
          </a:xfrm>
        </p:spPr>
        <p:txBody>
          <a:bodyPr>
            <a:normAutofit/>
          </a:bodyPr>
          <a:lstStyle/>
          <a:p>
            <a:r>
              <a:rPr lang="en-US" sz="4000" dirty="0" smtClean="0">
                <a:solidFill>
                  <a:srgbClr val="FFFFFF"/>
                </a:solidFill>
              </a:rPr>
              <a:t>Coastal protection</a:t>
            </a:r>
            <a:endParaRPr lang="en-US" sz="4000" dirty="0">
              <a:solidFill>
                <a:srgbClr val="FFFF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a:blip r:embed="rId2" cstate="screen"/>
          <a:srcRect/>
          <a:stretch>
            <a:fillRect/>
          </a:stretch>
        </p:blipFill>
        <p:spPr bwMode="auto">
          <a:xfrm>
            <a:off x="7696200" y="3657600"/>
            <a:ext cx="331027" cy="296041"/>
          </a:xfrm>
          <a:prstGeom prst="rect">
            <a:avLst/>
          </a:prstGeom>
          <a:noFill/>
          <a:ln w="9525">
            <a:noFill/>
            <a:miter lim="800000"/>
            <a:headEnd/>
            <a:tailEnd/>
          </a:ln>
        </p:spPr>
      </p:pic>
      <p:sp>
        <p:nvSpPr>
          <p:cNvPr id="4" name="Freeform 3"/>
          <p:cNvSpPr/>
          <p:nvPr/>
        </p:nvSpPr>
        <p:spPr>
          <a:xfrm>
            <a:off x="628651" y="3829050"/>
            <a:ext cx="6858000" cy="742950"/>
          </a:xfrm>
          <a:custGeom>
            <a:avLst/>
            <a:gdLst>
              <a:gd name="connsiteX0" fmla="*/ 0 w 6134100"/>
              <a:gd name="connsiteY0" fmla="*/ 276225 h 352425"/>
              <a:gd name="connsiteX1" fmla="*/ 657225 w 6134100"/>
              <a:gd name="connsiteY1" fmla="*/ 47625 h 352425"/>
              <a:gd name="connsiteX2" fmla="*/ 1533525 w 6134100"/>
              <a:gd name="connsiteY2" fmla="*/ 276225 h 352425"/>
              <a:gd name="connsiteX3" fmla="*/ 2247900 w 6134100"/>
              <a:gd name="connsiteY3" fmla="*/ 257175 h 352425"/>
              <a:gd name="connsiteX4" fmla="*/ 2981325 w 6134100"/>
              <a:gd name="connsiteY4" fmla="*/ 38100 h 352425"/>
              <a:gd name="connsiteX5" fmla="*/ 4029075 w 6134100"/>
              <a:gd name="connsiteY5" fmla="*/ 333375 h 352425"/>
              <a:gd name="connsiteX6" fmla="*/ 4819650 w 6134100"/>
              <a:gd name="connsiteY6" fmla="*/ 152400 h 352425"/>
              <a:gd name="connsiteX7" fmla="*/ 5372100 w 6134100"/>
              <a:gd name="connsiteY7" fmla="*/ 19050 h 352425"/>
              <a:gd name="connsiteX8" fmla="*/ 5810250 w 6134100"/>
              <a:gd name="connsiteY8" fmla="*/ 95250 h 352425"/>
              <a:gd name="connsiteX9" fmla="*/ 6134100 w 6134100"/>
              <a:gd name="connsiteY9"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34100" h="352425">
                <a:moveTo>
                  <a:pt x="0" y="276225"/>
                </a:moveTo>
                <a:cubicBezTo>
                  <a:pt x="200819" y="161925"/>
                  <a:pt x="401638" y="47625"/>
                  <a:pt x="657225" y="47625"/>
                </a:cubicBezTo>
                <a:cubicBezTo>
                  <a:pt x="912812" y="47625"/>
                  <a:pt x="1268413" y="241300"/>
                  <a:pt x="1533525" y="276225"/>
                </a:cubicBezTo>
                <a:cubicBezTo>
                  <a:pt x="1798638" y="311150"/>
                  <a:pt x="2006600" y="296862"/>
                  <a:pt x="2247900" y="257175"/>
                </a:cubicBezTo>
                <a:cubicBezTo>
                  <a:pt x="2489200" y="217488"/>
                  <a:pt x="2684463" y="25400"/>
                  <a:pt x="2981325" y="38100"/>
                </a:cubicBezTo>
                <a:cubicBezTo>
                  <a:pt x="3278187" y="50800"/>
                  <a:pt x="3722688" y="314325"/>
                  <a:pt x="4029075" y="333375"/>
                </a:cubicBezTo>
                <a:cubicBezTo>
                  <a:pt x="4335462" y="352425"/>
                  <a:pt x="4819650" y="152400"/>
                  <a:pt x="4819650" y="152400"/>
                </a:cubicBezTo>
                <a:cubicBezTo>
                  <a:pt x="5043488" y="100013"/>
                  <a:pt x="5207000" y="28575"/>
                  <a:pt x="5372100" y="19050"/>
                </a:cubicBezTo>
                <a:cubicBezTo>
                  <a:pt x="5537200" y="9525"/>
                  <a:pt x="5683250" y="98425"/>
                  <a:pt x="5810250" y="95250"/>
                </a:cubicBezTo>
                <a:cubicBezTo>
                  <a:pt x="5937250" y="92075"/>
                  <a:pt x="6035675" y="46037"/>
                  <a:pt x="6134100" y="0"/>
                </a:cubicBezTo>
              </a:path>
            </a:pathLst>
          </a:cu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30"/>
          <p:cNvGrpSpPr/>
          <p:nvPr/>
        </p:nvGrpSpPr>
        <p:grpSpPr>
          <a:xfrm>
            <a:off x="8479246" y="3429000"/>
            <a:ext cx="531404" cy="685800"/>
            <a:chOff x="1066800" y="2514600"/>
            <a:chExt cx="838200" cy="1066800"/>
          </a:xfrm>
        </p:grpSpPr>
        <p:sp>
          <p:nvSpPr>
            <p:cNvPr id="6" name="Rectangle 5"/>
            <p:cNvSpPr/>
            <p:nvPr/>
          </p:nvSpPr>
          <p:spPr>
            <a:xfrm>
              <a:off x="1219200" y="2895600"/>
              <a:ext cx="533400" cy="6858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1066800" y="2514600"/>
              <a:ext cx="838200" cy="381000"/>
            </a:xfrm>
            <a:prstGeom prst="triangl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33600" y="2280532"/>
            <a:ext cx="2176813" cy="1323439"/>
          </a:xfrm>
          <a:prstGeom prst="rect">
            <a:avLst/>
          </a:prstGeom>
          <a:noFill/>
        </p:spPr>
        <p:txBody>
          <a:bodyPr wrap="none" rtlCol="0">
            <a:spAutoFit/>
          </a:bodyPr>
          <a:lstStyle/>
          <a:p>
            <a:pPr algn="ctr"/>
            <a:r>
              <a:rPr lang="en-US" sz="1600" dirty="0" smtClean="0">
                <a:solidFill>
                  <a:schemeClr val="accent1"/>
                </a:solidFill>
              </a:rPr>
              <a:t>Waves</a:t>
            </a:r>
          </a:p>
          <a:p>
            <a:pPr algn="ctr"/>
            <a:r>
              <a:rPr lang="en-US" sz="1600" dirty="0" smtClean="0">
                <a:solidFill>
                  <a:schemeClr val="accent1"/>
                </a:solidFill>
              </a:rPr>
              <a:t>Baseline tide</a:t>
            </a:r>
          </a:p>
          <a:p>
            <a:pPr algn="ctr"/>
            <a:r>
              <a:rPr lang="en-US" sz="1600" dirty="0" smtClean="0">
                <a:solidFill>
                  <a:schemeClr val="accent1"/>
                </a:solidFill>
              </a:rPr>
              <a:t>Long-term sea-level rise</a:t>
            </a:r>
          </a:p>
          <a:p>
            <a:pPr algn="ctr"/>
            <a:r>
              <a:rPr lang="en-US" sz="1600" dirty="0" smtClean="0">
                <a:solidFill>
                  <a:schemeClr val="tx2">
                    <a:lumMod val="60000"/>
                    <a:lumOff val="40000"/>
                  </a:schemeClr>
                </a:solidFill>
              </a:rPr>
              <a:t>Currents</a:t>
            </a:r>
          </a:p>
          <a:p>
            <a:pPr algn="ctr"/>
            <a:r>
              <a:rPr lang="en-US" sz="1600" dirty="0" smtClean="0">
                <a:solidFill>
                  <a:schemeClr val="tx2">
                    <a:lumMod val="60000"/>
                    <a:lumOff val="40000"/>
                  </a:schemeClr>
                </a:solidFill>
              </a:rPr>
              <a:t>Wind</a:t>
            </a:r>
          </a:p>
        </p:txBody>
      </p:sp>
      <p:sp>
        <p:nvSpPr>
          <p:cNvPr id="11" name="TextBox 10"/>
          <p:cNvSpPr txBox="1"/>
          <p:nvPr/>
        </p:nvSpPr>
        <p:spPr>
          <a:xfrm>
            <a:off x="2495800" y="1518532"/>
            <a:ext cx="1671483" cy="461665"/>
          </a:xfrm>
          <a:prstGeom prst="rect">
            <a:avLst/>
          </a:prstGeom>
          <a:noFill/>
        </p:spPr>
        <p:txBody>
          <a:bodyPr wrap="none" rtlCol="0">
            <a:spAutoFit/>
          </a:bodyPr>
          <a:lstStyle/>
          <a:p>
            <a:pPr algn="ctr"/>
            <a:r>
              <a:rPr lang="en-US" sz="2400" dirty="0" smtClean="0">
                <a:solidFill>
                  <a:schemeClr val="accent2"/>
                </a:solidFill>
              </a:rPr>
              <a:t>Attenuation</a:t>
            </a:r>
            <a:endParaRPr lang="en-US" sz="2400" dirty="0">
              <a:solidFill>
                <a:schemeClr val="accent2"/>
              </a:solidFill>
            </a:endParaRPr>
          </a:p>
        </p:txBody>
      </p:sp>
      <p:sp>
        <p:nvSpPr>
          <p:cNvPr id="12" name="TextBox 11"/>
          <p:cNvSpPr txBox="1"/>
          <p:nvPr/>
        </p:nvSpPr>
        <p:spPr>
          <a:xfrm>
            <a:off x="440830" y="1442332"/>
            <a:ext cx="1521570" cy="830997"/>
          </a:xfrm>
          <a:prstGeom prst="rect">
            <a:avLst/>
          </a:prstGeom>
          <a:noFill/>
        </p:spPr>
        <p:txBody>
          <a:bodyPr wrap="none" rtlCol="0">
            <a:spAutoFit/>
          </a:bodyPr>
          <a:lstStyle/>
          <a:p>
            <a:pPr algn="ctr"/>
            <a:r>
              <a:rPr lang="en-US" sz="2400" dirty="0" smtClean="0">
                <a:solidFill>
                  <a:schemeClr val="accent1"/>
                </a:solidFill>
              </a:rPr>
              <a:t>Forcing </a:t>
            </a:r>
          </a:p>
          <a:p>
            <a:pPr algn="ctr"/>
            <a:r>
              <a:rPr lang="en-US" sz="2400" dirty="0" smtClean="0">
                <a:solidFill>
                  <a:schemeClr val="accent1"/>
                </a:solidFill>
              </a:rPr>
              <a:t>Conditions</a:t>
            </a:r>
            <a:endParaRPr lang="en-US" sz="2400" dirty="0">
              <a:solidFill>
                <a:schemeClr val="accent1"/>
              </a:solidFill>
            </a:endParaRPr>
          </a:p>
        </p:txBody>
      </p:sp>
      <p:sp>
        <p:nvSpPr>
          <p:cNvPr id="13" name="TextBox 12"/>
          <p:cNvSpPr txBox="1"/>
          <p:nvPr/>
        </p:nvSpPr>
        <p:spPr>
          <a:xfrm>
            <a:off x="2191000" y="2146518"/>
            <a:ext cx="2209800" cy="1815882"/>
          </a:xfrm>
          <a:prstGeom prst="rect">
            <a:avLst/>
          </a:prstGeom>
          <a:noFill/>
        </p:spPr>
        <p:txBody>
          <a:bodyPr wrap="square" rtlCol="0">
            <a:spAutoFit/>
          </a:bodyPr>
          <a:lstStyle/>
          <a:p>
            <a:pPr algn="ctr"/>
            <a:r>
              <a:rPr lang="en-US" sz="1600" dirty="0" smtClean="0">
                <a:solidFill>
                  <a:srgbClr val="C00000"/>
                </a:solidFill>
              </a:rPr>
              <a:t>Biogenic habitat</a:t>
            </a:r>
          </a:p>
          <a:p>
            <a:pPr algn="ctr"/>
            <a:r>
              <a:rPr lang="en-US" sz="1600" dirty="0" smtClean="0">
                <a:solidFill>
                  <a:srgbClr val="C00000"/>
                </a:solidFill>
              </a:rPr>
              <a:t>Abiotic morphology</a:t>
            </a:r>
          </a:p>
          <a:p>
            <a:pPr algn="ctr"/>
            <a:r>
              <a:rPr lang="en-US" sz="1600" dirty="0" smtClean="0">
                <a:solidFill>
                  <a:srgbClr val="C00000"/>
                </a:solidFill>
              </a:rPr>
              <a:t>‘Hard’ structures</a:t>
            </a:r>
          </a:p>
          <a:p>
            <a:endParaRPr lang="en-US" sz="1600" dirty="0" smtClean="0">
              <a:solidFill>
                <a:schemeClr val="accent2"/>
              </a:solidFill>
            </a:endParaRPr>
          </a:p>
          <a:p>
            <a:endParaRPr lang="en-US" sz="1600" dirty="0" smtClean="0">
              <a:solidFill>
                <a:schemeClr val="accent2"/>
              </a:solidFill>
            </a:endParaRPr>
          </a:p>
          <a:p>
            <a:pPr algn="ctr"/>
            <a:endParaRPr lang="en-US" sz="1600" dirty="0" smtClean="0">
              <a:solidFill>
                <a:schemeClr val="accent2"/>
              </a:solidFill>
            </a:endParaRPr>
          </a:p>
          <a:p>
            <a:pPr algn="ctr"/>
            <a:endParaRPr lang="en-US" sz="1600" dirty="0" smtClean="0">
              <a:solidFill>
                <a:schemeClr val="accent2"/>
              </a:solidFill>
            </a:endParaRPr>
          </a:p>
        </p:txBody>
      </p:sp>
      <p:sp>
        <p:nvSpPr>
          <p:cNvPr id="15" name="TextBox 14"/>
          <p:cNvSpPr txBox="1"/>
          <p:nvPr/>
        </p:nvSpPr>
        <p:spPr>
          <a:xfrm>
            <a:off x="4629400" y="1518532"/>
            <a:ext cx="2064476" cy="1969770"/>
          </a:xfrm>
          <a:prstGeom prst="rect">
            <a:avLst/>
          </a:prstGeom>
          <a:noFill/>
        </p:spPr>
        <p:txBody>
          <a:bodyPr wrap="none" rtlCol="0">
            <a:spAutoFit/>
          </a:bodyPr>
          <a:lstStyle/>
          <a:p>
            <a:pPr algn="ctr"/>
            <a:r>
              <a:rPr lang="en-US" sz="2400" dirty="0" smtClean="0">
                <a:solidFill>
                  <a:schemeClr val="tx2">
                    <a:lumMod val="60000"/>
                    <a:lumOff val="40000"/>
                  </a:schemeClr>
                </a:solidFill>
              </a:rPr>
              <a:t>Hydrodynamic </a:t>
            </a:r>
          </a:p>
          <a:p>
            <a:pPr algn="ctr"/>
            <a:r>
              <a:rPr lang="en-US" sz="2400" dirty="0" smtClean="0">
                <a:solidFill>
                  <a:schemeClr val="tx2">
                    <a:lumMod val="60000"/>
                    <a:lumOff val="40000"/>
                  </a:schemeClr>
                </a:solidFill>
              </a:rPr>
              <a:t>Output</a:t>
            </a:r>
          </a:p>
          <a:p>
            <a:pPr algn="ctr"/>
            <a:endParaRPr lang="en-US" sz="1000" dirty="0" smtClean="0">
              <a:solidFill>
                <a:schemeClr val="tx2">
                  <a:lumMod val="60000"/>
                  <a:lumOff val="40000"/>
                </a:schemeClr>
              </a:solidFill>
            </a:endParaRPr>
          </a:p>
          <a:p>
            <a:pPr algn="ctr"/>
            <a:r>
              <a:rPr lang="en-US" sz="1600" dirty="0" smtClean="0">
                <a:solidFill>
                  <a:schemeClr val="tx2">
                    <a:lumMod val="60000"/>
                    <a:lumOff val="40000"/>
                  </a:schemeClr>
                </a:solidFill>
              </a:rPr>
              <a:t>Wave height</a:t>
            </a:r>
          </a:p>
          <a:p>
            <a:pPr algn="ctr"/>
            <a:r>
              <a:rPr lang="en-US" sz="1600" dirty="0" smtClean="0">
                <a:solidFill>
                  <a:schemeClr val="tx2">
                    <a:lumMod val="60000"/>
                    <a:lumOff val="40000"/>
                  </a:schemeClr>
                </a:solidFill>
              </a:rPr>
              <a:t>Mean water level</a:t>
            </a:r>
          </a:p>
          <a:p>
            <a:pPr algn="ctr"/>
            <a:r>
              <a:rPr lang="en-US" sz="1600" dirty="0" smtClean="0">
                <a:solidFill>
                  <a:schemeClr val="tx2">
                    <a:lumMod val="60000"/>
                    <a:lumOff val="40000"/>
                  </a:schemeClr>
                </a:solidFill>
              </a:rPr>
              <a:t>Runup</a:t>
            </a:r>
          </a:p>
          <a:p>
            <a:pPr algn="ctr"/>
            <a:r>
              <a:rPr lang="en-US" sz="1600" dirty="0" smtClean="0">
                <a:solidFill>
                  <a:schemeClr val="tx2">
                    <a:lumMod val="60000"/>
                    <a:lumOff val="40000"/>
                  </a:schemeClr>
                </a:solidFill>
              </a:rPr>
              <a:t>Storm surge</a:t>
            </a:r>
          </a:p>
        </p:txBody>
      </p:sp>
      <p:sp>
        <p:nvSpPr>
          <p:cNvPr id="18" name="Freeform 17"/>
          <p:cNvSpPr/>
          <p:nvPr/>
        </p:nvSpPr>
        <p:spPr>
          <a:xfrm>
            <a:off x="409575" y="3829050"/>
            <a:ext cx="8686800" cy="2228850"/>
          </a:xfrm>
          <a:custGeom>
            <a:avLst/>
            <a:gdLst>
              <a:gd name="connsiteX0" fmla="*/ 0 w 8686800"/>
              <a:gd name="connsiteY0" fmla="*/ 2228850 h 2228850"/>
              <a:gd name="connsiteX1" fmla="*/ 1200150 w 8686800"/>
              <a:gd name="connsiteY1" fmla="*/ 2209800 h 2228850"/>
              <a:gd name="connsiteX2" fmla="*/ 2476500 w 8686800"/>
              <a:gd name="connsiteY2" fmla="*/ 2085975 h 2228850"/>
              <a:gd name="connsiteX3" fmla="*/ 3895725 w 8686800"/>
              <a:gd name="connsiteY3" fmla="*/ 1590675 h 2228850"/>
              <a:gd name="connsiteX4" fmla="*/ 4781550 w 8686800"/>
              <a:gd name="connsiteY4" fmla="*/ 1133475 h 2228850"/>
              <a:gd name="connsiteX5" fmla="*/ 5438775 w 8686800"/>
              <a:gd name="connsiteY5" fmla="*/ 628650 h 2228850"/>
              <a:gd name="connsiteX6" fmla="*/ 6267450 w 8686800"/>
              <a:gd name="connsiteY6" fmla="*/ 552450 h 2228850"/>
              <a:gd name="connsiteX7" fmla="*/ 6486525 w 8686800"/>
              <a:gd name="connsiteY7" fmla="*/ 485775 h 2228850"/>
              <a:gd name="connsiteX8" fmla="*/ 6905625 w 8686800"/>
              <a:gd name="connsiteY8" fmla="*/ 104775 h 2228850"/>
              <a:gd name="connsiteX9" fmla="*/ 7191375 w 8686800"/>
              <a:gd name="connsiteY9" fmla="*/ 19050 h 2228850"/>
              <a:gd name="connsiteX10" fmla="*/ 7439025 w 8686800"/>
              <a:gd name="connsiteY10" fmla="*/ 219075 h 2228850"/>
              <a:gd name="connsiteX11" fmla="*/ 7620000 w 8686800"/>
              <a:gd name="connsiteY11" fmla="*/ 371475 h 2228850"/>
              <a:gd name="connsiteX12" fmla="*/ 7829550 w 8686800"/>
              <a:gd name="connsiteY12" fmla="*/ 381000 h 2228850"/>
              <a:gd name="connsiteX13" fmla="*/ 8058150 w 8686800"/>
              <a:gd name="connsiteY13" fmla="*/ 342900 h 2228850"/>
              <a:gd name="connsiteX14" fmla="*/ 8686800 w 8686800"/>
              <a:gd name="connsiteY14" fmla="*/ 352425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86800" h="2228850">
                <a:moveTo>
                  <a:pt x="0" y="2228850"/>
                </a:moveTo>
                <a:lnTo>
                  <a:pt x="1200150" y="2209800"/>
                </a:lnTo>
                <a:cubicBezTo>
                  <a:pt x="1612900" y="2185988"/>
                  <a:pt x="2027238" y="2189162"/>
                  <a:pt x="2476500" y="2085975"/>
                </a:cubicBezTo>
                <a:cubicBezTo>
                  <a:pt x="2925762" y="1982788"/>
                  <a:pt x="3511550" y="1749425"/>
                  <a:pt x="3895725" y="1590675"/>
                </a:cubicBezTo>
                <a:cubicBezTo>
                  <a:pt x="4279900" y="1431925"/>
                  <a:pt x="4524375" y="1293812"/>
                  <a:pt x="4781550" y="1133475"/>
                </a:cubicBezTo>
                <a:cubicBezTo>
                  <a:pt x="5038725" y="973138"/>
                  <a:pt x="5191125" y="725488"/>
                  <a:pt x="5438775" y="628650"/>
                </a:cubicBezTo>
                <a:cubicBezTo>
                  <a:pt x="5686425" y="531812"/>
                  <a:pt x="6092825" y="576262"/>
                  <a:pt x="6267450" y="552450"/>
                </a:cubicBezTo>
                <a:cubicBezTo>
                  <a:pt x="6442075" y="528638"/>
                  <a:pt x="6380163" y="560387"/>
                  <a:pt x="6486525" y="485775"/>
                </a:cubicBezTo>
                <a:cubicBezTo>
                  <a:pt x="6592887" y="411163"/>
                  <a:pt x="6788150" y="182563"/>
                  <a:pt x="6905625" y="104775"/>
                </a:cubicBezTo>
                <a:cubicBezTo>
                  <a:pt x="7023100" y="26988"/>
                  <a:pt x="7102475" y="0"/>
                  <a:pt x="7191375" y="19050"/>
                </a:cubicBezTo>
                <a:cubicBezTo>
                  <a:pt x="7280275" y="38100"/>
                  <a:pt x="7367588" y="160338"/>
                  <a:pt x="7439025" y="219075"/>
                </a:cubicBezTo>
                <a:cubicBezTo>
                  <a:pt x="7510462" y="277812"/>
                  <a:pt x="7554913" y="344488"/>
                  <a:pt x="7620000" y="371475"/>
                </a:cubicBezTo>
                <a:cubicBezTo>
                  <a:pt x="7685087" y="398462"/>
                  <a:pt x="7756525" y="385763"/>
                  <a:pt x="7829550" y="381000"/>
                </a:cubicBezTo>
                <a:cubicBezTo>
                  <a:pt x="7902575" y="376237"/>
                  <a:pt x="7915275" y="347663"/>
                  <a:pt x="8058150" y="342900"/>
                </a:cubicBezTo>
                <a:cubicBezTo>
                  <a:pt x="8201025" y="338138"/>
                  <a:pt x="8443912" y="345281"/>
                  <a:pt x="8686800" y="352425"/>
                </a:cubicBezTo>
              </a:path>
            </a:pathLst>
          </a:custGeom>
          <a:ln w="381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9"/>
          <p:cNvGrpSpPr/>
          <p:nvPr/>
        </p:nvGrpSpPr>
        <p:grpSpPr>
          <a:xfrm>
            <a:off x="5273493" y="4572530"/>
            <a:ext cx="152400" cy="246356"/>
            <a:chOff x="5105400" y="3716044"/>
            <a:chExt cx="152400" cy="246356"/>
          </a:xfrm>
        </p:grpSpPr>
        <p:cxnSp>
          <p:nvCxnSpPr>
            <p:cNvPr id="20" name="Straight Connector 1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5" name="Group 39"/>
          <p:cNvGrpSpPr/>
          <p:nvPr/>
        </p:nvGrpSpPr>
        <p:grpSpPr>
          <a:xfrm>
            <a:off x="4749618" y="4877330"/>
            <a:ext cx="152400" cy="246356"/>
            <a:chOff x="5105400" y="3716044"/>
            <a:chExt cx="152400" cy="246356"/>
          </a:xfrm>
        </p:grpSpPr>
        <p:cxnSp>
          <p:nvCxnSpPr>
            <p:cNvPr id="24" name="Straight Connector 23"/>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8" name="Group 39"/>
          <p:cNvGrpSpPr/>
          <p:nvPr/>
        </p:nvGrpSpPr>
        <p:grpSpPr>
          <a:xfrm>
            <a:off x="5035368" y="4715405"/>
            <a:ext cx="152400" cy="246356"/>
            <a:chOff x="5105400" y="3716044"/>
            <a:chExt cx="152400" cy="246356"/>
          </a:xfrm>
        </p:grpSpPr>
        <p:cxnSp>
          <p:nvCxnSpPr>
            <p:cNvPr id="28" name="Straight Connector 27"/>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9" name="Group 39"/>
          <p:cNvGrpSpPr/>
          <p:nvPr/>
        </p:nvGrpSpPr>
        <p:grpSpPr>
          <a:xfrm>
            <a:off x="5425893" y="4495800"/>
            <a:ext cx="152400" cy="246356"/>
            <a:chOff x="5105400" y="3716044"/>
            <a:chExt cx="152400" cy="246356"/>
          </a:xfrm>
        </p:grpSpPr>
        <p:cxnSp>
          <p:nvCxnSpPr>
            <p:cNvPr id="32" name="Straight Connector 31"/>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4" name="Group 39"/>
          <p:cNvGrpSpPr/>
          <p:nvPr/>
        </p:nvGrpSpPr>
        <p:grpSpPr>
          <a:xfrm>
            <a:off x="4902018" y="4800600"/>
            <a:ext cx="152400" cy="246356"/>
            <a:chOff x="5105400" y="3716044"/>
            <a:chExt cx="152400" cy="246356"/>
          </a:xfrm>
        </p:grpSpPr>
        <p:cxnSp>
          <p:nvCxnSpPr>
            <p:cNvPr id="36" name="Straight Connector 35"/>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6" name="Group 39"/>
          <p:cNvGrpSpPr/>
          <p:nvPr/>
        </p:nvGrpSpPr>
        <p:grpSpPr>
          <a:xfrm>
            <a:off x="5187768" y="4638675"/>
            <a:ext cx="152400" cy="246356"/>
            <a:chOff x="5105400" y="3716044"/>
            <a:chExt cx="152400" cy="246356"/>
          </a:xfrm>
        </p:grpSpPr>
        <p:cxnSp>
          <p:nvCxnSpPr>
            <p:cNvPr id="40" name="Straight Connector 3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7" name="Group 39"/>
          <p:cNvGrpSpPr/>
          <p:nvPr/>
        </p:nvGrpSpPr>
        <p:grpSpPr>
          <a:xfrm>
            <a:off x="7543800" y="3581400"/>
            <a:ext cx="152400" cy="246356"/>
            <a:chOff x="5105400" y="3716044"/>
            <a:chExt cx="152400" cy="246356"/>
          </a:xfrm>
        </p:grpSpPr>
        <p:cxnSp>
          <p:nvCxnSpPr>
            <p:cNvPr id="46" name="Straight Connector 45"/>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pic>
        <p:nvPicPr>
          <p:cNvPr id="43" name="Picture 2"/>
          <p:cNvPicPr>
            <a:picLocks noChangeAspect="1" noChangeArrowheads="1"/>
          </p:cNvPicPr>
          <p:nvPr/>
        </p:nvPicPr>
        <p:blipFill>
          <a:blip r:embed="rId2" cstate="screen"/>
          <a:srcRect/>
          <a:stretch>
            <a:fillRect/>
          </a:stretch>
        </p:blipFill>
        <p:spPr bwMode="auto">
          <a:xfrm>
            <a:off x="7848600" y="3810000"/>
            <a:ext cx="331027" cy="296041"/>
          </a:xfrm>
          <a:prstGeom prst="rect">
            <a:avLst/>
          </a:prstGeom>
          <a:noFill/>
          <a:ln w="9525">
            <a:noFill/>
            <a:miter lim="800000"/>
            <a:headEnd/>
            <a:tailEnd/>
          </a:ln>
        </p:spPr>
      </p:pic>
      <p:grpSp>
        <p:nvGrpSpPr>
          <p:cNvPr id="19" name="Group 39"/>
          <p:cNvGrpSpPr/>
          <p:nvPr/>
        </p:nvGrpSpPr>
        <p:grpSpPr>
          <a:xfrm>
            <a:off x="7391400" y="3581400"/>
            <a:ext cx="152400" cy="246356"/>
            <a:chOff x="5105400" y="3716044"/>
            <a:chExt cx="152400" cy="246356"/>
          </a:xfrm>
        </p:grpSpPr>
        <p:cxnSp>
          <p:nvCxnSpPr>
            <p:cNvPr id="50" name="Straight Connector 4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23" name="Group 42"/>
          <p:cNvGrpSpPr/>
          <p:nvPr/>
        </p:nvGrpSpPr>
        <p:grpSpPr>
          <a:xfrm rot="688082" flipH="1">
            <a:off x="5907830" y="4083901"/>
            <a:ext cx="501590" cy="457064"/>
            <a:chOff x="4070410" y="3177468"/>
            <a:chExt cx="501590" cy="632532"/>
          </a:xfrm>
        </p:grpSpPr>
        <p:cxnSp>
          <p:nvCxnSpPr>
            <p:cNvPr id="55" name="Straight Connector 54"/>
            <p:cNvCxnSpPr/>
            <p:nvPr/>
          </p:nvCxnSpPr>
          <p:spPr>
            <a:xfrm rot="5400000" flipH="1" flipV="1">
              <a:off x="3956110" y="3291768"/>
              <a:ext cx="381000" cy="15240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222810" y="3177468"/>
              <a:ext cx="304800"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V="1">
              <a:off x="4233539" y="3471539"/>
              <a:ext cx="632532" cy="4439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54" name="Freeform 53"/>
          <p:cNvSpPr/>
          <p:nvPr/>
        </p:nvSpPr>
        <p:spPr>
          <a:xfrm>
            <a:off x="533400" y="4057650"/>
            <a:ext cx="6858000" cy="742950"/>
          </a:xfrm>
          <a:custGeom>
            <a:avLst/>
            <a:gdLst>
              <a:gd name="connsiteX0" fmla="*/ 0 w 6134100"/>
              <a:gd name="connsiteY0" fmla="*/ 276225 h 352425"/>
              <a:gd name="connsiteX1" fmla="*/ 657225 w 6134100"/>
              <a:gd name="connsiteY1" fmla="*/ 47625 h 352425"/>
              <a:gd name="connsiteX2" fmla="*/ 1533525 w 6134100"/>
              <a:gd name="connsiteY2" fmla="*/ 276225 h 352425"/>
              <a:gd name="connsiteX3" fmla="*/ 2247900 w 6134100"/>
              <a:gd name="connsiteY3" fmla="*/ 257175 h 352425"/>
              <a:gd name="connsiteX4" fmla="*/ 2981325 w 6134100"/>
              <a:gd name="connsiteY4" fmla="*/ 38100 h 352425"/>
              <a:gd name="connsiteX5" fmla="*/ 4029075 w 6134100"/>
              <a:gd name="connsiteY5" fmla="*/ 333375 h 352425"/>
              <a:gd name="connsiteX6" fmla="*/ 4819650 w 6134100"/>
              <a:gd name="connsiteY6" fmla="*/ 152400 h 352425"/>
              <a:gd name="connsiteX7" fmla="*/ 5372100 w 6134100"/>
              <a:gd name="connsiteY7" fmla="*/ 19050 h 352425"/>
              <a:gd name="connsiteX8" fmla="*/ 5810250 w 6134100"/>
              <a:gd name="connsiteY8" fmla="*/ 95250 h 352425"/>
              <a:gd name="connsiteX9" fmla="*/ 6134100 w 6134100"/>
              <a:gd name="connsiteY9"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34100" h="352425">
                <a:moveTo>
                  <a:pt x="0" y="276225"/>
                </a:moveTo>
                <a:cubicBezTo>
                  <a:pt x="200819" y="161925"/>
                  <a:pt x="401638" y="47625"/>
                  <a:pt x="657225" y="47625"/>
                </a:cubicBezTo>
                <a:cubicBezTo>
                  <a:pt x="912812" y="47625"/>
                  <a:pt x="1268413" y="241300"/>
                  <a:pt x="1533525" y="276225"/>
                </a:cubicBezTo>
                <a:cubicBezTo>
                  <a:pt x="1798638" y="311150"/>
                  <a:pt x="2006600" y="296862"/>
                  <a:pt x="2247900" y="257175"/>
                </a:cubicBezTo>
                <a:cubicBezTo>
                  <a:pt x="2489200" y="217488"/>
                  <a:pt x="2684463" y="25400"/>
                  <a:pt x="2981325" y="38100"/>
                </a:cubicBezTo>
                <a:cubicBezTo>
                  <a:pt x="3278187" y="50800"/>
                  <a:pt x="3722688" y="314325"/>
                  <a:pt x="4029075" y="333375"/>
                </a:cubicBezTo>
                <a:cubicBezTo>
                  <a:pt x="4335462" y="352425"/>
                  <a:pt x="4819650" y="152400"/>
                  <a:pt x="4819650" y="152400"/>
                </a:cubicBezTo>
                <a:cubicBezTo>
                  <a:pt x="5043488" y="100013"/>
                  <a:pt x="5207000" y="28575"/>
                  <a:pt x="5372100" y="19050"/>
                </a:cubicBezTo>
                <a:cubicBezTo>
                  <a:pt x="5537200" y="9525"/>
                  <a:pt x="5683250" y="98425"/>
                  <a:pt x="5810250" y="95250"/>
                </a:cubicBezTo>
                <a:cubicBezTo>
                  <a:pt x="5937250" y="92075"/>
                  <a:pt x="6035675" y="46037"/>
                  <a:pt x="6134100" y="0"/>
                </a:cubicBezTo>
              </a:path>
            </a:pathLst>
          </a:custGeom>
          <a:ln w="3175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Isosceles Triangle 57"/>
          <p:cNvSpPr/>
          <p:nvPr/>
        </p:nvSpPr>
        <p:spPr>
          <a:xfrm rot="808455">
            <a:off x="7014967" y="3999929"/>
            <a:ext cx="689923" cy="38050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6" descr="logo_mtns"/>
          <p:cNvPicPr>
            <a:picLocks noChangeAspect="1" noChangeArrowheads="1"/>
          </p:cNvPicPr>
          <p:nvPr/>
        </p:nvPicPr>
        <p:blipFill>
          <a:blip r:embed="rId3" cstate="print">
            <a:lum bright="-20000"/>
          </a:blip>
          <a:srcRect l="13312"/>
          <a:stretch>
            <a:fillRect/>
          </a:stretch>
        </p:blipFill>
        <p:spPr bwMode="auto">
          <a:xfrm>
            <a:off x="-1588" y="0"/>
            <a:ext cx="9145588" cy="1023938"/>
          </a:xfrm>
          <a:prstGeom prst="rect">
            <a:avLst/>
          </a:prstGeom>
          <a:noFill/>
          <a:ln w="9525">
            <a:noFill/>
            <a:miter lim="800000"/>
            <a:headEnd/>
            <a:tailEnd/>
          </a:ln>
        </p:spPr>
      </p:pic>
      <p:sp>
        <p:nvSpPr>
          <p:cNvPr id="60" name="Title 1"/>
          <p:cNvSpPr>
            <a:spLocks noGrp="1"/>
          </p:cNvSpPr>
          <p:nvPr>
            <p:ph type="title"/>
          </p:nvPr>
        </p:nvSpPr>
        <p:spPr>
          <a:xfrm>
            <a:off x="440830" y="0"/>
            <a:ext cx="8229600" cy="1143000"/>
          </a:xfrm>
        </p:spPr>
        <p:txBody>
          <a:bodyPr>
            <a:normAutofit/>
          </a:bodyPr>
          <a:lstStyle/>
          <a:p>
            <a:r>
              <a:rPr lang="en-US" sz="4000" dirty="0" smtClean="0">
                <a:solidFill>
                  <a:srgbClr val="FFFFFF"/>
                </a:solidFill>
              </a:rPr>
              <a:t>Coastal protection</a:t>
            </a:r>
            <a:endParaRPr lang="en-US" sz="4000" dirty="0">
              <a:solidFill>
                <a:srgbClr val="FFFF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a:blip r:embed="rId2" cstate="screen"/>
          <a:srcRect/>
          <a:stretch>
            <a:fillRect/>
          </a:stretch>
        </p:blipFill>
        <p:spPr bwMode="auto">
          <a:xfrm>
            <a:off x="7696200" y="3657600"/>
            <a:ext cx="331027" cy="296041"/>
          </a:xfrm>
          <a:prstGeom prst="rect">
            <a:avLst/>
          </a:prstGeom>
          <a:noFill/>
          <a:ln w="9525">
            <a:noFill/>
            <a:miter lim="800000"/>
            <a:headEnd/>
            <a:tailEnd/>
          </a:ln>
        </p:spPr>
      </p:pic>
      <p:sp>
        <p:nvSpPr>
          <p:cNvPr id="4" name="Freeform 3"/>
          <p:cNvSpPr/>
          <p:nvPr/>
        </p:nvSpPr>
        <p:spPr>
          <a:xfrm>
            <a:off x="628651" y="3829050"/>
            <a:ext cx="6858000" cy="742950"/>
          </a:xfrm>
          <a:custGeom>
            <a:avLst/>
            <a:gdLst>
              <a:gd name="connsiteX0" fmla="*/ 0 w 6134100"/>
              <a:gd name="connsiteY0" fmla="*/ 276225 h 352425"/>
              <a:gd name="connsiteX1" fmla="*/ 657225 w 6134100"/>
              <a:gd name="connsiteY1" fmla="*/ 47625 h 352425"/>
              <a:gd name="connsiteX2" fmla="*/ 1533525 w 6134100"/>
              <a:gd name="connsiteY2" fmla="*/ 276225 h 352425"/>
              <a:gd name="connsiteX3" fmla="*/ 2247900 w 6134100"/>
              <a:gd name="connsiteY3" fmla="*/ 257175 h 352425"/>
              <a:gd name="connsiteX4" fmla="*/ 2981325 w 6134100"/>
              <a:gd name="connsiteY4" fmla="*/ 38100 h 352425"/>
              <a:gd name="connsiteX5" fmla="*/ 4029075 w 6134100"/>
              <a:gd name="connsiteY5" fmla="*/ 333375 h 352425"/>
              <a:gd name="connsiteX6" fmla="*/ 4819650 w 6134100"/>
              <a:gd name="connsiteY6" fmla="*/ 152400 h 352425"/>
              <a:gd name="connsiteX7" fmla="*/ 5372100 w 6134100"/>
              <a:gd name="connsiteY7" fmla="*/ 19050 h 352425"/>
              <a:gd name="connsiteX8" fmla="*/ 5810250 w 6134100"/>
              <a:gd name="connsiteY8" fmla="*/ 95250 h 352425"/>
              <a:gd name="connsiteX9" fmla="*/ 6134100 w 6134100"/>
              <a:gd name="connsiteY9"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34100" h="352425">
                <a:moveTo>
                  <a:pt x="0" y="276225"/>
                </a:moveTo>
                <a:cubicBezTo>
                  <a:pt x="200819" y="161925"/>
                  <a:pt x="401638" y="47625"/>
                  <a:pt x="657225" y="47625"/>
                </a:cubicBezTo>
                <a:cubicBezTo>
                  <a:pt x="912812" y="47625"/>
                  <a:pt x="1268413" y="241300"/>
                  <a:pt x="1533525" y="276225"/>
                </a:cubicBezTo>
                <a:cubicBezTo>
                  <a:pt x="1798638" y="311150"/>
                  <a:pt x="2006600" y="296862"/>
                  <a:pt x="2247900" y="257175"/>
                </a:cubicBezTo>
                <a:cubicBezTo>
                  <a:pt x="2489200" y="217488"/>
                  <a:pt x="2684463" y="25400"/>
                  <a:pt x="2981325" y="38100"/>
                </a:cubicBezTo>
                <a:cubicBezTo>
                  <a:pt x="3278187" y="50800"/>
                  <a:pt x="3722688" y="314325"/>
                  <a:pt x="4029075" y="333375"/>
                </a:cubicBezTo>
                <a:cubicBezTo>
                  <a:pt x="4335462" y="352425"/>
                  <a:pt x="4819650" y="152400"/>
                  <a:pt x="4819650" y="152400"/>
                </a:cubicBezTo>
                <a:cubicBezTo>
                  <a:pt x="5043488" y="100013"/>
                  <a:pt x="5207000" y="28575"/>
                  <a:pt x="5372100" y="19050"/>
                </a:cubicBezTo>
                <a:cubicBezTo>
                  <a:pt x="5537200" y="9525"/>
                  <a:pt x="5683250" y="98425"/>
                  <a:pt x="5810250" y="95250"/>
                </a:cubicBezTo>
                <a:cubicBezTo>
                  <a:pt x="5937250" y="92075"/>
                  <a:pt x="6035675" y="46037"/>
                  <a:pt x="6134100" y="0"/>
                </a:cubicBezTo>
              </a:path>
            </a:pathLst>
          </a:cu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30"/>
          <p:cNvGrpSpPr/>
          <p:nvPr/>
        </p:nvGrpSpPr>
        <p:grpSpPr>
          <a:xfrm>
            <a:off x="8479246" y="3429000"/>
            <a:ext cx="531404" cy="685800"/>
            <a:chOff x="1066800" y="2514600"/>
            <a:chExt cx="838200" cy="1066800"/>
          </a:xfrm>
        </p:grpSpPr>
        <p:sp>
          <p:nvSpPr>
            <p:cNvPr id="6" name="Rectangle 5"/>
            <p:cNvSpPr/>
            <p:nvPr/>
          </p:nvSpPr>
          <p:spPr>
            <a:xfrm>
              <a:off x="1219200" y="2895600"/>
              <a:ext cx="533400" cy="6858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1066800" y="2514600"/>
              <a:ext cx="838200" cy="381000"/>
            </a:xfrm>
            <a:prstGeom prst="triangl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p:cNvSpPr/>
          <p:nvPr/>
        </p:nvSpPr>
        <p:spPr>
          <a:xfrm>
            <a:off x="7953375" y="4019550"/>
            <a:ext cx="1152525" cy="200025"/>
          </a:xfrm>
          <a:custGeom>
            <a:avLst/>
            <a:gdLst>
              <a:gd name="connsiteX0" fmla="*/ 0 w 1152525"/>
              <a:gd name="connsiteY0" fmla="*/ 104775 h 200025"/>
              <a:gd name="connsiteX1" fmla="*/ 104775 w 1152525"/>
              <a:gd name="connsiteY1" fmla="*/ 180975 h 200025"/>
              <a:gd name="connsiteX2" fmla="*/ 323850 w 1152525"/>
              <a:gd name="connsiteY2" fmla="*/ 200025 h 200025"/>
              <a:gd name="connsiteX3" fmla="*/ 514350 w 1152525"/>
              <a:gd name="connsiteY3" fmla="*/ 152400 h 200025"/>
              <a:gd name="connsiteX4" fmla="*/ 1152525 w 1152525"/>
              <a:gd name="connsiteY4" fmla="*/ 123825 h 200025"/>
              <a:gd name="connsiteX5" fmla="*/ 1143000 w 1152525"/>
              <a:gd name="connsiteY5" fmla="*/ 19050 h 200025"/>
              <a:gd name="connsiteX6" fmla="*/ 895350 w 1152525"/>
              <a:gd name="connsiteY6" fmla="*/ 9525 h 200025"/>
              <a:gd name="connsiteX7" fmla="*/ 533400 w 1152525"/>
              <a:gd name="connsiteY7" fmla="*/ 0 h 200025"/>
              <a:gd name="connsiteX8" fmla="*/ 257175 w 1152525"/>
              <a:gd name="connsiteY8" fmla="*/ 38100 h 200025"/>
              <a:gd name="connsiteX9" fmla="*/ 0 w 1152525"/>
              <a:gd name="connsiteY9" fmla="*/ 10477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525" h="200025">
                <a:moveTo>
                  <a:pt x="0" y="104775"/>
                </a:moveTo>
                <a:lnTo>
                  <a:pt x="104775" y="180975"/>
                </a:lnTo>
                <a:lnTo>
                  <a:pt x="323850" y="200025"/>
                </a:lnTo>
                <a:lnTo>
                  <a:pt x="514350" y="152400"/>
                </a:lnTo>
                <a:lnTo>
                  <a:pt x="1152525" y="123825"/>
                </a:lnTo>
                <a:lnTo>
                  <a:pt x="1143000" y="19050"/>
                </a:lnTo>
                <a:lnTo>
                  <a:pt x="895350" y="9525"/>
                </a:lnTo>
                <a:lnTo>
                  <a:pt x="533400" y="0"/>
                </a:lnTo>
                <a:lnTo>
                  <a:pt x="257175" y="38100"/>
                </a:lnTo>
                <a:lnTo>
                  <a:pt x="0" y="104775"/>
                </a:lnTo>
                <a:close/>
              </a:path>
            </a:pathLst>
          </a:custGeom>
          <a:solidFill>
            <a:schemeClr val="tx2">
              <a:lumMod val="40000"/>
              <a:lumOff val="6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0" name="TextBox 9"/>
          <p:cNvSpPr txBox="1"/>
          <p:nvPr/>
        </p:nvSpPr>
        <p:spPr>
          <a:xfrm>
            <a:off x="133600" y="2280532"/>
            <a:ext cx="2176813" cy="1323439"/>
          </a:xfrm>
          <a:prstGeom prst="rect">
            <a:avLst/>
          </a:prstGeom>
          <a:noFill/>
        </p:spPr>
        <p:txBody>
          <a:bodyPr wrap="none" rtlCol="0">
            <a:spAutoFit/>
          </a:bodyPr>
          <a:lstStyle/>
          <a:p>
            <a:pPr algn="ctr"/>
            <a:r>
              <a:rPr lang="en-US" sz="1600" dirty="0" smtClean="0">
                <a:solidFill>
                  <a:schemeClr val="accent1"/>
                </a:solidFill>
              </a:rPr>
              <a:t>Waves</a:t>
            </a:r>
          </a:p>
          <a:p>
            <a:pPr algn="ctr"/>
            <a:r>
              <a:rPr lang="en-US" sz="1600" dirty="0" smtClean="0">
                <a:solidFill>
                  <a:schemeClr val="accent1"/>
                </a:solidFill>
              </a:rPr>
              <a:t>Baseline tide</a:t>
            </a:r>
          </a:p>
          <a:p>
            <a:pPr algn="ctr"/>
            <a:r>
              <a:rPr lang="en-US" sz="1600" dirty="0" smtClean="0">
                <a:solidFill>
                  <a:schemeClr val="accent1"/>
                </a:solidFill>
              </a:rPr>
              <a:t>Long-term sea-level rise</a:t>
            </a:r>
          </a:p>
          <a:p>
            <a:pPr algn="ctr"/>
            <a:r>
              <a:rPr lang="en-US" sz="1600" dirty="0" smtClean="0">
                <a:solidFill>
                  <a:schemeClr val="tx2">
                    <a:lumMod val="60000"/>
                    <a:lumOff val="40000"/>
                  </a:schemeClr>
                </a:solidFill>
              </a:rPr>
              <a:t>Currents</a:t>
            </a:r>
          </a:p>
          <a:p>
            <a:pPr algn="ctr"/>
            <a:r>
              <a:rPr lang="en-US" sz="1600" dirty="0" smtClean="0">
                <a:solidFill>
                  <a:schemeClr val="tx2">
                    <a:lumMod val="60000"/>
                    <a:lumOff val="40000"/>
                  </a:schemeClr>
                </a:solidFill>
              </a:rPr>
              <a:t>Wind</a:t>
            </a:r>
          </a:p>
        </p:txBody>
      </p:sp>
      <p:sp>
        <p:nvSpPr>
          <p:cNvPr id="11" name="TextBox 10"/>
          <p:cNvSpPr txBox="1"/>
          <p:nvPr/>
        </p:nvSpPr>
        <p:spPr>
          <a:xfrm>
            <a:off x="2495800" y="1518532"/>
            <a:ext cx="1671483" cy="461665"/>
          </a:xfrm>
          <a:prstGeom prst="rect">
            <a:avLst/>
          </a:prstGeom>
          <a:noFill/>
        </p:spPr>
        <p:txBody>
          <a:bodyPr wrap="none" rtlCol="0">
            <a:spAutoFit/>
          </a:bodyPr>
          <a:lstStyle/>
          <a:p>
            <a:pPr algn="ctr"/>
            <a:r>
              <a:rPr lang="en-US" sz="2400" dirty="0" smtClean="0">
                <a:solidFill>
                  <a:schemeClr val="accent2"/>
                </a:solidFill>
              </a:rPr>
              <a:t>Attenuation</a:t>
            </a:r>
            <a:endParaRPr lang="en-US" sz="2400" dirty="0">
              <a:solidFill>
                <a:schemeClr val="accent2"/>
              </a:solidFill>
            </a:endParaRPr>
          </a:p>
        </p:txBody>
      </p:sp>
      <p:sp>
        <p:nvSpPr>
          <p:cNvPr id="12" name="TextBox 11"/>
          <p:cNvSpPr txBox="1"/>
          <p:nvPr/>
        </p:nvSpPr>
        <p:spPr>
          <a:xfrm>
            <a:off x="440830" y="1442332"/>
            <a:ext cx="1521570" cy="830997"/>
          </a:xfrm>
          <a:prstGeom prst="rect">
            <a:avLst/>
          </a:prstGeom>
          <a:noFill/>
        </p:spPr>
        <p:txBody>
          <a:bodyPr wrap="none" rtlCol="0">
            <a:spAutoFit/>
          </a:bodyPr>
          <a:lstStyle/>
          <a:p>
            <a:pPr algn="ctr"/>
            <a:r>
              <a:rPr lang="en-US" sz="2400" dirty="0" smtClean="0">
                <a:solidFill>
                  <a:schemeClr val="accent1"/>
                </a:solidFill>
              </a:rPr>
              <a:t>Forcing </a:t>
            </a:r>
          </a:p>
          <a:p>
            <a:pPr algn="ctr"/>
            <a:r>
              <a:rPr lang="en-US" sz="2400" dirty="0" smtClean="0">
                <a:solidFill>
                  <a:schemeClr val="accent1"/>
                </a:solidFill>
              </a:rPr>
              <a:t>Conditions</a:t>
            </a:r>
            <a:endParaRPr lang="en-US" sz="2400" dirty="0">
              <a:solidFill>
                <a:schemeClr val="accent1"/>
              </a:solidFill>
            </a:endParaRPr>
          </a:p>
        </p:txBody>
      </p:sp>
      <p:sp>
        <p:nvSpPr>
          <p:cNvPr id="13" name="TextBox 12"/>
          <p:cNvSpPr txBox="1"/>
          <p:nvPr/>
        </p:nvSpPr>
        <p:spPr>
          <a:xfrm>
            <a:off x="2191000" y="2146518"/>
            <a:ext cx="2209800" cy="1815882"/>
          </a:xfrm>
          <a:prstGeom prst="rect">
            <a:avLst/>
          </a:prstGeom>
          <a:noFill/>
        </p:spPr>
        <p:txBody>
          <a:bodyPr wrap="square" rtlCol="0">
            <a:spAutoFit/>
          </a:bodyPr>
          <a:lstStyle/>
          <a:p>
            <a:pPr algn="ctr"/>
            <a:r>
              <a:rPr lang="en-US" sz="1600" dirty="0" smtClean="0">
                <a:solidFill>
                  <a:srgbClr val="C00000"/>
                </a:solidFill>
              </a:rPr>
              <a:t>Biogenic habitat</a:t>
            </a:r>
          </a:p>
          <a:p>
            <a:pPr algn="ctr"/>
            <a:r>
              <a:rPr lang="en-US" sz="1600" dirty="0" smtClean="0">
                <a:solidFill>
                  <a:srgbClr val="C00000"/>
                </a:solidFill>
              </a:rPr>
              <a:t>Abiotic morphology</a:t>
            </a:r>
          </a:p>
          <a:p>
            <a:pPr algn="ctr"/>
            <a:r>
              <a:rPr lang="en-US" sz="1600" dirty="0" smtClean="0">
                <a:solidFill>
                  <a:srgbClr val="C00000"/>
                </a:solidFill>
              </a:rPr>
              <a:t>‘Hard’ structures</a:t>
            </a:r>
          </a:p>
          <a:p>
            <a:endParaRPr lang="en-US" sz="1600" dirty="0" smtClean="0">
              <a:solidFill>
                <a:schemeClr val="accent2"/>
              </a:solidFill>
            </a:endParaRPr>
          </a:p>
          <a:p>
            <a:endParaRPr lang="en-US" sz="1600" dirty="0" smtClean="0">
              <a:solidFill>
                <a:schemeClr val="accent2"/>
              </a:solidFill>
            </a:endParaRPr>
          </a:p>
          <a:p>
            <a:pPr algn="ctr"/>
            <a:endParaRPr lang="en-US" sz="1600" dirty="0" smtClean="0">
              <a:solidFill>
                <a:schemeClr val="accent2"/>
              </a:solidFill>
            </a:endParaRPr>
          </a:p>
          <a:p>
            <a:pPr algn="ctr"/>
            <a:endParaRPr lang="en-US" sz="1600" dirty="0" smtClean="0">
              <a:solidFill>
                <a:schemeClr val="accent2"/>
              </a:solidFill>
            </a:endParaRPr>
          </a:p>
        </p:txBody>
      </p:sp>
      <p:sp>
        <p:nvSpPr>
          <p:cNvPr id="14" name="TextBox 13"/>
          <p:cNvSpPr txBox="1"/>
          <p:nvPr/>
        </p:nvSpPr>
        <p:spPr>
          <a:xfrm>
            <a:off x="7237814" y="1524000"/>
            <a:ext cx="1365950" cy="2308324"/>
          </a:xfrm>
          <a:prstGeom prst="rect">
            <a:avLst/>
          </a:prstGeom>
          <a:noFill/>
        </p:spPr>
        <p:txBody>
          <a:bodyPr wrap="none" rtlCol="0">
            <a:spAutoFit/>
          </a:bodyPr>
          <a:lstStyle/>
          <a:p>
            <a:pPr algn="ctr"/>
            <a:r>
              <a:rPr lang="en-US" sz="2400" dirty="0" smtClean="0"/>
              <a:t>Erosion</a:t>
            </a:r>
          </a:p>
          <a:p>
            <a:pPr algn="ctr"/>
            <a:r>
              <a:rPr lang="en-US" sz="2400" dirty="0" smtClean="0"/>
              <a:t>Flooding</a:t>
            </a:r>
          </a:p>
          <a:p>
            <a:pPr algn="ctr"/>
            <a:endParaRPr lang="en-US" sz="2400" dirty="0" smtClean="0"/>
          </a:p>
          <a:p>
            <a:pPr algn="ctr"/>
            <a:r>
              <a:rPr lang="en-US" sz="1600" dirty="0" smtClean="0"/>
              <a:t>Near property</a:t>
            </a:r>
          </a:p>
          <a:p>
            <a:pPr algn="ctr"/>
            <a:r>
              <a:rPr lang="en-US" sz="1600" dirty="0" smtClean="0"/>
              <a:t>and people</a:t>
            </a:r>
          </a:p>
          <a:p>
            <a:pPr algn="ctr"/>
            <a:endParaRPr lang="en-US" sz="1600" dirty="0" smtClean="0"/>
          </a:p>
          <a:p>
            <a:pPr algn="ctr"/>
            <a:endParaRPr lang="en-US" sz="2400" dirty="0" smtClean="0"/>
          </a:p>
        </p:txBody>
      </p:sp>
      <p:sp>
        <p:nvSpPr>
          <p:cNvPr id="15" name="TextBox 14"/>
          <p:cNvSpPr txBox="1"/>
          <p:nvPr/>
        </p:nvSpPr>
        <p:spPr>
          <a:xfrm>
            <a:off x="4629400" y="1518532"/>
            <a:ext cx="2064476" cy="1969770"/>
          </a:xfrm>
          <a:prstGeom prst="rect">
            <a:avLst/>
          </a:prstGeom>
          <a:noFill/>
        </p:spPr>
        <p:txBody>
          <a:bodyPr wrap="none" rtlCol="0">
            <a:spAutoFit/>
          </a:bodyPr>
          <a:lstStyle/>
          <a:p>
            <a:pPr algn="ctr"/>
            <a:r>
              <a:rPr lang="en-US" sz="2400" dirty="0" smtClean="0">
                <a:solidFill>
                  <a:schemeClr val="tx2">
                    <a:lumMod val="60000"/>
                    <a:lumOff val="40000"/>
                  </a:schemeClr>
                </a:solidFill>
              </a:rPr>
              <a:t>Hydrodynamic </a:t>
            </a:r>
          </a:p>
          <a:p>
            <a:pPr algn="ctr"/>
            <a:r>
              <a:rPr lang="en-US" sz="2400" dirty="0" smtClean="0">
                <a:solidFill>
                  <a:schemeClr val="tx2">
                    <a:lumMod val="60000"/>
                    <a:lumOff val="40000"/>
                  </a:schemeClr>
                </a:solidFill>
              </a:rPr>
              <a:t>Output</a:t>
            </a:r>
          </a:p>
          <a:p>
            <a:pPr algn="ctr"/>
            <a:endParaRPr lang="en-US" sz="1000" dirty="0" smtClean="0">
              <a:solidFill>
                <a:schemeClr val="tx2">
                  <a:lumMod val="60000"/>
                  <a:lumOff val="40000"/>
                </a:schemeClr>
              </a:solidFill>
            </a:endParaRPr>
          </a:p>
          <a:p>
            <a:pPr algn="ctr"/>
            <a:r>
              <a:rPr lang="en-US" sz="1600" dirty="0" smtClean="0">
                <a:solidFill>
                  <a:schemeClr val="tx2">
                    <a:lumMod val="60000"/>
                    <a:lumOff val="40000"/>
                  </a:schemeClr>
                </a:solidFill>
              </a:rPr>
              <a:t>Wave height</a:t>
            </a:r>
          </a:p>
          <a:p>
            <a:pPr algn="ctr"/>
            <a:r>
              <a:rPr lang="en-US" sz="1600" dirty="0" smtClean="0">
                <a:solidFill>
                  <a:schemeClr val="tx2">
                    <a:lumMod val="60000"/>
                    <a:lumOff val="40000"/>
                  </a:schemeClr>
                </a:solidFill>
              </a:rPr>
              <a:t>Mean water level</a:t>
            </a:r>
          </a:p>
          <a:p>
            <a:pPr algn="ctr"/>
            <a:r>
              <a:rPr lang="en-US" sz="1600" dirty="0" smtClean="0">
                <a:solidFill>
                  <a:schemeClr val="tx2">
                    <a:lumMod val="60000"/>
                    <a:lumOff val="40000"/>
                  </a:schemeClr>
                </a:solidFill>
              </a:rPr>
              <a:t>Runup</a:t>
            </a:r>
          </a:p>
          <a:p>
            <a:pPr algn="ctr"/>
            <a:r>
              <a:rPr lang="en-US" sz="1600" dirty="0" smtClean="0">
                <a:solidFill>
                  <a:schemeClr val="tx2">
                    <a:lumMod val="60000"/>
                    <a:lumOff val="40000"/>
                  </a:schemeClr>
                </a:solidFill>
              </a:rPr>
              <a:t>Storm surge</a:t>
            </a:r>
          </a:p>
        </p:txBody>
      </p:sp>
      <p:sp>
        <p:nvSpPr>
          <p:cNvPr id="17" name="Freeform 16"/>
          <p:cNvSpPr/>
          <p:nvPr/>
        </p:nvSpPr>
        <p:spPr>
          <a:xfrm>
            <a:off x="400050" y="4022725"/>
            <a:ext cx="8686800" cy="2044700"/>
          </a:xfrm>
          <a:custGeom>
            <a:avLst/>
            <a:gdLst>
              <a:gd name="connsiteX0" fmla="*/ 0 w 8686800"/>
              <a:gd name="connsiteY0" fmla="*/ 2016125 h 2044700"/>
              <a:gd name="connsiteX1" fmla="*/ 638175 w 8686800"/>
              <a:gd name="connsiteY1" fmla="*/ 2016125 h 2044700"/>
              <a:gd name="connsiteX2" fmla="*/ 1352550 w 8686800"/>
              <a:gd name="connsiteY2" fmla="*/ 1978025 h 2044700"/>
              <a:gd name="connsiteX3" fmla="*/ 1895475 w 8686800"/>
              <a:gd name="connsiteY3" fmla="*/ 1616075 h 2044700"/>
              <a:gd name="connsiteX4" fmla="*/ 2305050 w 8686800"/>
              <a:gd name="connsiteY4" fmla="*/ 1530350 h 2044700"/>
              <a:gd name="connsiteX5" fmla="*/ 2857500 w 8686800"/>
              <a:gd name="connsiteY5" fmla="*/ 1758950 h 2044700"/>
              <a:gd name="connsiteX6" fmla="*/ 3390900 w 8686800"/>
              <a:gd name="connsiteY6" fmla="*/ 1587500 h 2044700"/>
              <a:gd name="connsiteX7" fmla="*/ 4171950 w 8686800"/>
              <a:gd name="connsiteY7" fmla="*/ 1273175 h 2044700"/>
              <a:gd name="connsiteX8" fmla="*/ 4810125 w 8686800"/>
              <a:gd name="connsiteY8" fmla="*/ 920750 h 2044700"/>
              <a:gd name="connsiteX9" fmla="*/ 5267325 w 8686800"/>
              <a:gd name="connsiteY9" fmla="*/ 806450 h 2044700"/>
              <a:gd name="connsiteX10" fmla="*/ 5905500 w 8686800"/>
              <a:gd name="connsiteY10" fmla="*/ 549275 h 2044700"/>
              <a:gd name="connsiteX11" fmla="*/ 6448425 w 8686800"/>
              <a:gd name="connsiteY11" fmla="*/ 444500 h 2044700"/>
              <a:gd name="connsiteX12" fmla="*/ 6791325 w 8686800"/>
              <a:gd name="connsiteY12" fmla="*/ 415925 h 2044700"/>
              <a:gd name="connsiteX13" fmla="*/ 7010400 w 8686800"/>
              <a:gd name="connsiteY13" fmla="*/ 120650 h 2044700"/>
              <a:gd name="connsiteX14" fmla="*/ 7239000 w 8686800"/>
              <a:gd name="connsiteY14" fmla="*/ 6350 h 2044700"/>
              <a:gd name="connsiteX15" fmla="*/ 7524750 w 8686800"/>
              <a:gd name="connsiteY15" fmla="*/ 82550 h 2044700"/>
              <a:gd name="connsiteX16" fmla="*/ 7610475 w 8686800"/>
              <a:gd name="connsiteY16" fmla="*/ 158750 h 2044700"/>
              <a:gd name="connsiteX17" fmla="*/ 7800975 w 8686800"/>
              <a:gd name="connsiteY17" fmla="*/ 206375 h 2044700"/>
              <a:gd name="connsiteX18" fmla="*/ 8029575 w 8686800"/>
              <a:gd name="connsiteY18" fmla="*/ 149225 h 2044700"/>
              <a:gd name="connsiteX19" fmla="*/ 8686800 w 8686800"/>
              <a:gd name="connsiteY19" fmla="*/ 149225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86800" h="2044700">
                <a:moveTo>
                  <a:pt x="0" y="2016125"/>
                </a:moveTo>
                <a:cubicBezTo>
                  <a:pt x="206375" y="2019300"/>
                  <a:pt x="412750" y="2022475"/>
                  <a:pt x="638175" y="2016125"/>
                </a:cubicBezTo>
                <a:cubicBezTo>
                  <a:pt x="863600" y="2009775"/>
                  <a:pt x="1143000" y="2044700"/>
                  <a:pt x="1352550" y="1978025"/>
                </a:cubicBezTo>
                <a:cubicBezTo>
                  <a:pt x="1562100" y="1911350"/>
                  <a:pt x="1736725" y="1690687"/>
                  <a:pt x="1895475" y="1616075"/>
                </a:cubicBezTo>
                <a:cubicBezTo>
                  <a:pt x="2054225" y="1541463"/>
                  <a:pt x="2144713" y="1506538"/>
                  <a:pt x="2305050" y="1530350"/>
                </a:cubicBezTo>
                <a:cubicBezTo>
                  <a:pt x="2465388" y="1554163"/>
                  <a:pt x="2676525" y="1749425"/>
                  <a:pt x="2857500" y="1758950"/>
                </a:cubicBezTo>
                <a:cubicBezTo>
                  <a:pt x="3038475" y="1768475"/>
                  <a:pt x="3171825" y="1668463"/>
                  <a:pt x="3390900" y="1587500"/>
                </a:cubicBezTo>
                <a:cubicBezTo>
                  <a:pt x="3609975" y="1506538"/>
                  <a:pt x="3935413" y="1384300"/>
                  <a:pt x="4171950" y="1273175"/>
                </a:cubicBezTo>
                <a:cubicBezTo>
                  <a:pt x="4408487" y="1162050"/>
                  <a:pt x="4627563" y="998538"/>
                  <a:pt x="4810125" y="920750"/>
                </a:cubicBezTo>
                <a:cubicBezTo>
                  <a:pt x="4992688" y="842963"/>
                  <a:pt x="5084763" y="868362"/>
                  <a:pt x="5267325" y="806450"/>
                </a:cubicBezTo>
                <a:cubicBezTo>
                  <a:pt x="5449887" y="744538"/>
                  <a:pt x="5708650" y="609600"/>
                  <a:pt x="5905500" y="549275"/>
                </a:cubicBezTo>
                <a:cubicBezTo>
                  <a:pt x="6102350" y="488950"/>
                  <a:pt x="6300788" y="466725"/>
                  <a:pt x="6448425" y="444500"/>
                </a:cubicBezTo>
                <a:cubicBezTo>
                  <a:pt x="6596062" y="422275"/>
                  <a:pt x="6697663" y="469900"/>
                  <a:pt x="6791325" y="415925"/>
                </a:cubicBezTo>
                <a:cubicBezTo>
                  <a:pt x="6884987" y="361950"/>
                  <a:pt x="6935788" y="188912"/>
                  <a:pt x="7010400" y="120650"/>
                </a:cubicBezTo>
                <a:cubicBezTo>
                  <a:pt x="7085012" y="52388"/>
                  <a:pt x="7153275" y="12700"/>
                  <a:pt x="7239000" y="6350"/>
                </a:cubicBezTo>
                <a:cubicBezTo>
                  <a:pt x="7324725" y="0"/>
                  <a:pt x="7462838" y="57150"/>
                  <a:pt x="7524750" y="82550"/>
                </a:cubicBezTo>
                <a:cubicBezTo>
                  <a:pt x="7586662" y="107950"/>
                  <a:pt x="7564438" y="138113"/>
                  <a:pt x="7610475" y="158750"/>
                </a:cubicBezTo>
                <a:cubicBezTo>
                  <a:pt x="7656513" y="179388"/>
                  <a:pt x="7731125" y="207963"/>
                  <a:pt x="7800975" y="206375"/>
                </a:cubicBezTo>
                <a:cubicBezTo>
                  <a:pt x="7870825" y="204788"/>
                  <a:pt x="7881938" y="158750"/>
                  <a:pt x="8029575" y="149225"/>
                </a:cubicBezTo>
                <a:cubicBezTo>
                  <a:pt x="8177212" y="139700"/>
                  <a:pt x="8432006" y="144462"/>
                  <a:pt x="8686800" y="149225"/>
                </a:cubicBezTo>
              </a:path>
            </a:pathLst>
          </a:custGeom>
          <a:ln w="381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409575" y="3829050"/>
            <a:ext cx="8686800" cy="2228850"/>
          </a:xfrm>
          <a:custGeom>
            <a:avLst/>
            <a:gdLst>
              <a:gd name="connsiteX0" fmla="*/ 0 w 8686800"/>
              <a:gd name="connsiteY0" fmla="*/ 2228850 h 2228850"/>
              <a:gd name="connsiteX1" fmla="*/ 1200150 w 8686800"/>
              <a:gd name="connsiteY1" fmla="*/ 2209800 h 2228850"/>
              <a:gd name="connsiteX2" fmla="*/ 2476500 w 8686800"/>
              <a:gd name="connsiteY2" fmla="*/ 2085975 h 2228850"/>
              <a:gd name="connsiteX3" fmla="*/ 3895725 w 8686800"/>
              <a:gd name="connsiteY3" fmla="*/ 1590675 h 2228850"/>
              <a:gd name="connsiteX4" fmla="*/ 4781550 w 8686800"/>
              <a:gd name="connsiteY4" fmla="*/ 1133475 h 2228850"/>
              <a:gd name="connsiteX5" fmla="*/ 5438775 w 8686800"/>
              <a:gd name="connsiteY5" fmla="*/ 628650 h 2228850"/>
              <a:gd name="connsiteX6" fmla="*/ 6267450 w 8686800"/>
              <a:gd name="connsiteY6" fmla="*/ 552450 h 2228850"/>
              <a:gd name="connsiteX7" fmla="*/ 6486525 w 8686800"/>
              <a:gd name="connsiteY7" fmla="*/ 485775 h 2228850"/>
              <a:gd name="connsiteX8" fmla="*/ 6905625 w 8686800"/>
              <a:gd name="connsiteY8" fmla="*/ 104775 h 2228850"/>
              <a:gd name="connsiteX9" fmla="*/ 7191375 w 8686800"/>
              <a:gd name="connsiteY9" fmla="*/ 19050 h 2228850"/>
              <a:gd name="connsiteX10" fmla="*/ 7439025 w 8686800"/>
              <a:gd name="connsiteY10" fmla="*/ 219075 h 2228850"/>
              <a:gd name="connsiteX11" fmla="*/ 7620000 w 8686800"/>
              <a:gd name="connsiteY11" fmla="*/ 371475 h 2228850"/>
              <a:gd name="connsiteX12" fmla="*/ 7829550 w 8686800"/>
              <a:gd name="connsiteY12" fmla="*/ 381000 h 2228850"/>
              <a:gd name="connsiteX13" fmla="*/ 8058150 w 8686800"/>
              <a:gd name="connsiteY13" fmla="*/ 342900 h 2228850"/>
              <a:gd name="connsiteX14" fmla="*/ 8686800 w 8686800"/>
              <a:gd name="connsiteY14" fmla="*/ 352425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86800" h="2228850">
                <a:moveTo>
                  <a:pt x="0" y="2228850"/>
                </a:moveTo>
                <a:lnTo>
                  <a:pt x="1200150" y="2209800"/>
                </a:lnTo>
                <a:cubicBezTo>
                  <a:pt x="1612900" y="2185988"/>
                  <a:pt x="2027238" y="2189162"/>
                  <a:pt x="2476500" y="2085975"/>
                </a:cubicBezTo>
                <a:cubicBezTo>
                  <a:pt x="2925762" y="1982788"/>
                  <a:pt x="3511550" y="1749425"/>
                  <a:pt x="3895725" y="1590675"/>
                </a:cubicBezTo>
                <a:cubicBezTo>
                  <a:pt x="4279900" y="1431925"/>
                  <a:pt x="4524375" y="1293812"/>
                  <a:pt x="4781550" y="1133475"/>
                </a:cubicBezTo>
                <a:cubicBezTo>
                  <a:pt x="5038725" y="973138"/>
                  <a:pt x="5191125" y="725488"/>
                  <a:pt x="5438775" y="628650"/>
                </a:cubicBezTo>
                <a:cubicBezTo>
                  <a:pt x="5686425" y="531812"/>
                  <a:pt x="6092825" y="576262"/>
                  <a:pt x="6267450" y="552450"/>
                </a:cubicBezTo>
                <a:cubicBezTo>
                  <a:pt x="6442075" y="528638"/>
                  <a:pt x="6380163" y="560387"/>
                  <a:pt x="6486525" y="485775"/>
                </a:cubicBezTo>
                <a:cubicBezTo>
                  <a:pt x="6592887" y="411163"/>
                  <a:pt x="6788150" y="182563"/>
                  <a:pt x="6905625" y="104775"/>
                </a:cubicBezTo>
                <a:cubicBezTo>
                  <a:pt x="7023100" y="26988"/>
                  <a:pt x="7102475" y="0"/>
                  <a:pt x="7191375" y="19050"/>
                </a:cubicBezTo>
                <a:cubicBezTo>
                  <a:pt x="7280275" y="38100"/>
                  <a:pt x="7367588" y="160338"/>
                  <a:pt x="7439025" y="219075"/>
                </a:cubicBezTo>
                <a:cubicBezTo>
                  <a:pt x="7510462" y="277812"/>
                  <a:pt x="7554913" y="344488"/>
                  <a:pt x="7620000" y="371475"/>
                </a:cubicBezTo>
                <a:cubicBezTo>
                  <a:pt x="7685087" y="398462"/>
                  <a:pt x="7756525" y="385763"/>
                  <a:pt x="7829550" y="381000"/>
                </a:cubicBezTo>
                <a:cubicBezTo>
                  <a:pt x="7902575" y="376237"/>
                  <a:pt x="7915275" y="347663"/>
                  <a:pt x="8058150" y="342900"/>
                </a:cubicBezTo>
                <a:cubicBezTo>
                  <a:pt x="8201025" y="338138"/>
                  <a:pt x="8443912" y="345281"/>
                  <a:pt x="8686800" y="352425"/>
                </a:cubicBezTo>
              </a:path>
            </a:pathLst>
          </a:custGeom>
          <a:ln w="381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9"/>
          <p:cNvGrpSpPr/>
          <p:nvPr/>
        </p:nvGrpSpPr>
        <p:grpSpPr>
          <a:xfrm>
            <a:off x="5273493" y="4572530"/>
            <a:ext cx="152400" cy="246356"/>
            <a:chOff x="5105400" y="3716044"/>
            <a:chExt cx="152400" cy="246356"/>
          </a:xfrm>
        </p:grpSpPr>
        <p:cxnSp>
          <p:nvCxnSpPr>
            <p:cNvPr id="20" name="Straight Connector 1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5" name="Group 39"/>
          <p:cNvGrpSpPr/>
          <p:nvPr/>
        </p:nvGrpSpPr>
        <p:grpSpPr>
          <a:xfrm>
            <a:off x="4749618" y="4877330"/>
            <a:ext cx="152400" cy="246356"/>
            <a:chOff x="5105400" y="3716044"/>
            <a:chExt cx="152400" cy="246356"/>
          </a:xfrm>
        </p:grpSpPr>
        <p:cxnSp>
          <p:nvCxnSpPr>
            <p:cNvPr id="24" name="Straight Connector 23"/>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8" name="Group 39"/>
          <p:cNvGrpSpPr/>
          <p:nvPr/>
        </p:nvGrpSpPr>
        <p:grpSpPr>
          <a:xfrm>
            <a:off x="5035368" y="4715405"/>
            <a:ext cx="152400" cy="246356"/>
            <a:chOff x="5105400" y="3716044"/>
            <a:chExt cx="152400" cy="246356"/>
          </a:xfrm>
        </p:grpSpPr>
        <p:cxnSp>
          <p:nvCxnSpPr>
            <p:cNvPr id="28" name="Straight Connector 27"/>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6" name="Group 39"/>
          <p:cNvGrpSpPr/>
          <p:nvPr/>
        </p:nvGrpSpPr>
        <p:grpSpPr>
          <a:xfrm>
            <a:off x="5425893" y="4495800"/>
            <a:ext cx="152400" cy="246356"/>
            <a:chOff x="5105400" y="3716044"/>
            <a:chExt cx="152400" cy="246356"/>
          </a:xfrm>
        </p:grpSpPr>
        <p:cxnSp>
          <p:nvCxnSpPr>
            <p:cNvPr id="32" name="Straight Connector 31"/>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9" name="Group 39"/>
          <p:cNvGrpSpPr/>
          <p:nvPr/>
        </p:nvGrpSpPr>
        <p:grpSpPr>
          <a:xfrm>
            <a:off x="4902018" y="4800600"/>
            <a:ext cx="152400" cy="246356"/>
            <a:chOff x="5105400" y="3716044"/>
            <a:chExt cx="152400" cy="246356"/>
          </a:xfrm>
        </p:grpSpPr>
        <p:cxnSp>
          <p:nvCxnSpPr>
            <p:cNvPr id="36" name="Straight Connector 35"/>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23" name="Group 39"/>
          <p:cNvGrpSpPr/>
          <p:nvPr/>
        </p:nvGrpSpPr>
        <p:grpSpPr>
          <a:xfrm>
            <a:off x="5187768" y="4638675"/>
            <a:ext cx="152400" cy="246356"/>
            <a:chOff x="5105400" y="3716044"/>
            <a:chExt cx="152400" cy="246356"/>
          </a:xfrm>
        </p:grpSpPr>
        <p:cxnSp>
          <p:nvCxnSpPr>
            <p:cNvPr id="40" name="Straight Connector 3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27" name="Group 39"/>
          <p:cNvGrpSpPr/>
          <p:nvPr/>
        </p:nvGrpSpPr>
        <p:grpSpPr>
          <a:xfrm>
            <a:off x="7543800" y="3581400"/>
            <a:ext cx="152400" cy="246356"/>
            <a:chOff x="5105400" y="3716044"/>
            <a:chExt cx="152400" cy="246356"/>
          </a:xfrm>
        </p:grpSpPr>
        <p:cxnSp>
          <p:nvCxnSpPr>
            <p:cNvPr id="46" name="Straight Connector 45"/>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pic>
        <p:nvPicPr>
          <p:cNvPr id="43" name="Picture 2"/>
          <p:cNvPicPr>
            <a:picLocks noChangeAspect="1" noChangeArrowheads="1"/>
          </p:cNvPicPr>
          <p:nvPr/>
        </p:nvPicPr>
        <p:blipFill>
          <a:blip r:embed="rId2" cstate="screen"/>
          <a:srcRect/>
          <a:stretch>
            <a:fillRect/>
          </a:stretch>
        </p:blipFill>
        <p:spPr bwMode="auto">
          <a:xfrm>
            <a:off x="7848600" y="3810000"/>
            <a:ext cx="331027" cy="296041"/>
          </a:xfrm>
          <a:prstGeom prst="rect">
            <a:avLst/>
          </a:prstGeom>
          <a:noFill/>
          <a:ln w="9525">
            <a:noFill/>
            <a:miter lim="800000"/>
            <a:headEnd/>
            <a:tailEnd/>
          </a:ln>
        </p:spPr>
      </p:pic>
      <p:grpSp>
        <p:nvGrpSpPr>
          <p:cNvPr id="31" name="Group 39"/>
          <p:cNvGrpSpPr/>
          <p:nvPr/>
        </p:nvGrpSpPr>
        <p:grpSpPr>
          <a:xfrm>
            <a:off x="7391400" y="3581400"/>
            <a:ext cx="152400" cy="246356"/>
            <a:chOff x="5105400" y="3716044"/>
            <a:chExt cx="152400" cy="246356"/>
          </a:xfrm>
        </p:grpSpPr>
        <p:cxnSp>
          <p:nvCxnSpPr>
            <p:cNvPr id="50" name="Straight Connector 4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35" name="Group 42"/>
          <p:cNvGrpSpPr/>
          <p:nvPr/>
        </p:nvGrpSpPr>
        <p:grpSpPr>
          <a:xfrm rot="688082" flipH="1">
            <a:off x="5907830" y="4083901"/>
            <a:ext cx="501590" cy="457064"/>
            <a:chOff x="4070410" y="3177468"/>
            <a:chExt cx="501590" cy="632532"/>
          </a:xfrm>
        </p:grpSpPr>
        <p:cxnSp>
          <p:nvCxnSpPr>
            <p:cNvPr id="55" name="Straight Connector 54"/>
            <p:cNvCxnSpPr/>
            <p:nvPr/>
          </p:nvCxnSpPr>
          <p:spPr>
            <a:xfrm rot="5400000" flipH="1" flipV="1">
              <a:off x="3956110" y="3291768"/>
              <a:ext cx="381000" cy="15240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222810" y="3177468"/>
              <a:ext cx="304800"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V="1">
              <a:off x="4233539" y="3471539"/>
              <a:ext cx="632532" cy="4439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6" descr="logo_mtns"/>
          <p:cNvPicPr>
            <a:picLocks noChangeAspect="1" noChangeArrowheads="1"/>
          </p:cNvPicPr>
          <p:nvPr/>
        </p:nvPicPr>
        <p:blipFill>
          <a:blip r:embed="rId3" cstate="print">
            <a:lum bright="-20000"/>
          </a:blip>
          <a:srcRect l="13312"/>
          <a:stretch>
            <a:fillRect/>
          </a:stretch>
        </p:blipFill>
        <p:spPr bwMode="auto">
          <a:xfrm>
            <a:off x="-1588" y="0"/>
            <a:ext cx="9145588" cy="1023938"/>
          </a:xfrm>
          <a:prstGeom prst="rect">
            <a:avLst/>
          </a:prstGeom>
          <a:noFill/>
          <a:ln w="9525">
            <a:noFill/>
            <a:miter lim="800000"/>
            <a:headEnd/>
            <a:tailEnd/>
          </a:ln>
        </p:spPr>
      </p:pic>
      <p:sp>
        <p:nvSpPr>
          <p:cNvPr id="59" name="Title 1"/>
          <p:cNvSpPr>
            <a:spLocks noGrp="1"/>
          </p:cNvSpPr>
          <p:nvPr>
            <p:ph type="title"/>
          </p:nvPr>
        </p:nvSpPr>
        <p:spPr>
          <a:xfrm>
            <a:off x="440830" y="0"/>
            <a:ext cx="8229600" cy="1143000"/>
          </a:xfrm>
        </p:spPr>
        <p:txBody>
          <a:bodyPr>
            <a:normAutofit/>
          </a:bodyPr>
          <a:lstStyle/>
          <a:p>
            <a:r>
              <a:rPr lang="en-US" sz="4000" dirty="0" smtClean="0">
                <a:solidFill>
                  <a:srgbClr val="FFFFFF"/>
                </a:solidFill>
              </a:rPr>
              <a:t>Coastal protection</a:t>
            </a:r>
            <a:endParaRPr lang="en-US" sz="4000" dirty="0">
              <a:solidFill>
                <a:srgbClr val="FFFF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Title 1"/>
          <p:cNvSpPr txBox="1">
            <a:spLocks/>
          </p:cNvSpPr>
          <p:nvPr/>
        </p:nvSpPr>
        <p:spPr>
          <a:xfrm>
            <a:off x="431052" y="208464"/>
            <a:ext cx="4386261" cy="907007"/>
          </a:xfrm>
          <a:prstGeom prst="roundRect">
            <a:avLst/>
          </a:prstGeom>
          <a:solidFill>
            <a:schemeClr val="tx1">
              <a:lumMod val="85000"/>
              <a:lumOff val="15000"/>
            </a:schemeClr>
          </a:solidFill>
          <a:ln w="25400" cap="flat" cmpd="sng" algn="ctr">
            <a:solidFill>
              <a:schemeClr val="tx1">
                <a:lumMod val="85000"/>
                <a:lumOff val="15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accent6">
                    <a:lumMod val="75000"/>
                  </a:schemeClr>
                </a:solidFill>
                <a:effectLst/>
                <a:uLnTx/>
                <a:uFillTx/>
                <a:latin typeface="+mn-lt"/>
                <a:ea typeface="+mn-ea"/>
                <a:cs typeface="+mn-cs"/>
              </a:rPr>
              <a:t>Run Wave Model</a:t>
            </a:r>
            <a:endParaRPr kumimoji="0" lang="en-US" sz="4400" b="1" i="0" u="none" strike="noStrike" kern="1200" cap="none" spc="0" normalizeH="0" baseline="0" noProof="0" dirty="0">
              <a:ln>
                <a:noFill/>
              </a:ln>
              <a:solidFill>
                <a:schemeClr val="accent6">
                  <a:lumMod val="75000"/>
                </a:schemeClr>
              </a:solidFill>
              <a:effectLst/>
              <a:uLnTx/>
              <a:uFillTx/>
              <a:latin typeface="+mn-lt"/>
              <a:ea typeface="+mn-ea"/>
              <a:cs typeface="+mn-cs"/>
            </a:endParaRPr>
          </a:p>
        </p:txBody>
      </p:sp>
      <p:pic>
        <p:nvPicPr>
          <p:cNvPr id="31" name="Picture 30" descr="untitled.png"/>
          <p:cNvPicPr>
            <a:picLocks noChangeAspect="1"/>
          </p:cNvPicPr>
          <p:nvPr/>
        </p:nvPicPr>
        <p:blipFill>
          <a:blip r:embed="rId2" cstate="print"/>
          <a:srcRect l="65170" t="59808" r="21327" b="33853"/>
          <a:stretch>
            <a:fillRect/>
          </a:stretch>
        </p:blipFill>
        <p:spPr>
          <a:xfrm>
            <a:off x="879162" y="3222730"/>
            <a:ext cx="3843665" cy="981050"/>
          </a:xfrm>
          <a:prstGeom prst="rect">
            <a:avLst/>
          </a:prstGeom>
        </p:spPr>
      </p:pic>
      <p:pic>
        <p:nvPicPr>
          <p:cNvPr id="15" name="Picture 14" descr="untitled.png"/>
          <p:cNvPicPr>
            <a:picLocks noChangeAspect="1"/>
          </p:cNvPicPr>
          <p:nvPr/>
        </p:nvPicPr>
        <p:blipFill>
          <a:blip r:embed="rId3" cstate="print"/>
          <a:srcRect l="8333" t="4320" r="50025" b="50046"/>
          <a:stretch>
            <a:fillRect/>
          </a:stretch>
        </p:blipFill>
        <p:spPr>
          <a:xfrm>
            <a:off x="732261" y="1806684"/>
            <a:ext cx="7377310" cy="4395978"/>
          </a:xfrm>
          <a:prstGeom prst="rect">
            <a:avLst/>
          </a:prstGeom>
          <a:ln>
            <a:solidFill>
              <a:schemeClr val="tx1"/>
            </a:solidFill>
          </a:ln>
        </p:spPr>
      </p:pic>
      <p:sp>
        <p:nvSpPr>
          <p:cNvPr id="16" name="TextBox 15"/>
          <p:cNvSpPr txBox="1"/>
          <p:nvPr/>
        </p:nvSpPr>
        <p:spPr>
          <a:xfrm rot="16200000">
            <a:off x="-850416" y="3624889"/>
            <a:ext cx="2562937" cy="578882"/>
          </a:xfrm>
          <a:prstGeom prst="roundRect">
            <a:avLst/>
          </a:prstGeom>
          <a:solidFill>
            <a:schemeClr val="bg1">
              <a:lumMod val="85000"/>
            </a:schemeClr>
          </a:solidFill>
          <a:ln>
            <a:noFill/>
          </a:ln>
        </p:spPr>
        <p:txBody>
          <a:bodyPr wrap="square" rtlCol="0">
            <a:spAutoFit/>
          </a:bodyPr>
          <a:lstStyle/>
          <a:p>
            <a:pPr algn="ctr"/>
            <a:r>
              <a:rPr lang="en-US" sz="2800" b="1" dirty="0" smtClean="0">
                <a:solidFill>
                  <a:schemeClr val="tx1">
                    <a:lumMod val="65000"/>
                    <a:lumOff val="35000"/>
                  </a:schemeClr>
                </a:solidFill>
              </a:rPr>
              <a:t>Offshore</a:t>
            </a:r>
            <a:endParaRPr lang="en-US" sz="2800" b="1" dirty="0">
              <a:solidFill>
                <a:schemeClr val="tx1">
                  <a:lumMod val="65000"/>
                  <a:lumOff val="35000"/>
                </a:schemeClr>
              </a:solidFill>
            </a:endParaRPr>
          </a:p>
        </p:txBody>
      </p:sp>
      <p:sp>
        <p:nvSpPr>
          <p:cNvPr id="18" name="TextBox 17"/>
          <p:cNvSpPr txBox="1"/>
          <p:nvPr/>
        </p:nvSpPr>
        <p:spPr>
          <a:xfrm rot="16200000">
            <a:off x="7408603" y="3297349"/>
            <a:ext cx="1918966" cy="578882"/>
          </a:xfrm>
          <a:prstGeom prst="roundRect">
            <a:avLst/>
          </a:prstGeom>
          <a:solidFill>
            <a:schemeClr val="bg1">
              <a:lumMod val="85000"/>
            </a:schemeClr>
          </a:solidFill>
          <a:ln>
            <a:noFill/>
          </a:ln>
        </p:spPr>
        <p:txBody>
          <a:bodyPr wrap="square" rtlCol="0">
            <a:spAutoFit/>
          </a:bodyPr>
          <a:lstStyle/>
          <a:p>
            <a:pPr algn="ctr"/>
            <a:r>
              <a:rPr lang="en-US" sz="2800" b="1" dirty="0" smtClean="0">
                <a:solidFill>
                  <a:schemeClr val="tx1">
                    <a:lumMod val="65000"/>
                    <a:lumOff val="35000"/>
                  </a:schemeClr>
                </a:solidFill>
              </a:rPr>
              <a:t>Beach</a:t>
            </a:r>
            <a:endParaRPr lang="en-US" sz="2800" b="1" dirty="0">
              <a:solidFill>
                <a:schemeClr val="tx1">
                  <a:lumMod val="65000"/>
                  <a:lumOff val="35000"/>
                </a:schemeClr>
              </a:solidFill>
            </a:endParaRPr>
          </a:p>
        </p:txBody>
      </p:sp>
      <p:pic>
        <p:nvPicPr>
          <p:cNvPr id="19" name="Picture 18" descr="untitled.png"/>
          <p:cNvPicPr>
            <a:picLocks noChangeAspect="1"/>
          </p:cNvPicPr>
          <p:nvPr/>
        </p:nvPicPr>
        <p:blipFill>
          <a:blip r:embed="rId2" cstate="print"/>
          <a:srcRect l="65170" t="59808" r="21327" b="33853"/>
          <a:stretch>
            <a:fillRect/>
          </a:stretch>
        </p:blipFill>
        <p:spPr>
          <a:xfrm>
            <a:off x="1692717" y="4595046"/>
            <a:ext cx="2619103" cy="668495"/>
          </a:xfrm>
          <a:prstGeom prst="rect">
            <a:avLst/>
          </a:prstGeom>
        </p:spPr>
      </p:pic>
      <p:sp>
        <p:nvSpPr>
          <p:cNvPr id="20" name="TextBox 19"/>
          <p:cNvSpPr txBox="1"/>
          <p:nvPr/>
        </p:nvSpPr>
        <p:spPr>
          <a:xfrm>
            <a:off x="4817313" y="6202662"/>
            <a:ext cx="4176215" cy="612934"/>
          </a:xfrm>
          <a:prstGeom prst="roundRect">
            <a:avLst/>
          </a:prstGeom>
          <a:solidFill>
            <a:schemeClr val="accent2"/>
          </a:solidFill>
          <a:ln>
            <a:noFill/>
          </a:ln>
        </p:spPr>
        <p:txBody>
          <a:bodyPr wrap="square" rtlCol="0">
            <a:spAutoFit/>
          </a:bodyPr>
          <a:lstStyle/>
          <a:p>
            <a:r>
              <a:rPr lang="en-US" sz="3000" dirty="0" smtClean="0">
                <a:solidFill>
                  <a:schemeClr val="bg1"/>
                </a:solidFill>
              </a:rPr>
              <a:t>Erosion Difference: 1.5m</a:t>
            </a:r>
          </a:p>
        </p:txBody>
      </p:sp>
      <p:sp>
        <p:nvSpPr>
          <p:cNvPr id="10" name="TextBox 9"/>
          <p:cNvSpPr txBox="1"/>
          <p:nvPr/>
        </p:nvSpPr>
        <p:spPr>
          <a:xfrm>
            <a:off x="6529567" y="0"/>
            <a:ext cx="2463961" cy="2201525"/>
          </a:xfrm>
          <a:prstGeom prst="roundRect">
            <a:avLst>
              <a:gd name="adj" fmla="val 21221"/>
            </a:avLst>
          </a:prstGeom>
          <a:solidFill>
            <a:schemeClr val="bg1">
              <a:lumMod val="85000"/>
            </a:schemeClr>
          </a:solidFill>
          <a:ln>
            <a:noFill/>
          </a:ln>
        </p:spPr>
        <p:txBody>
          <a:bodyPr wrap="square" rtlCol="0">
            <a:spAutoFit/>
          </a:bodyPr>
          <a:lstStyle/>
          <a:p>
            <a:pPr algn="ctr"/>
            <a:r>
              <a:rPr lang="en-US" sz="3000" dirty="0" smtClean="0">
                <a:solidFill>
                  <a:schemeClr val="tx1">
                    <a:lumMod val="65000"/>
                    <a:lumOff val="35000"/>
                  </a:schemeClr>
                </a:solidFill>
              </a:rPr>
              <a:t>15 hrs Storm</a:t>
            </a:r>
          </a:p>
          <a:p>
            <a:pPr algn="ctr"/>
            <a:endParaRPr lang="en-US" sz="1500" dirty="0" smtClean="0">
              <a:solidFill>
                <a:schemeClr val="tx1">
                  <a:lumMod val="65000"/>
                  <a:lumOff val="35000"/>
                </a:schemeClr>
              </a:solidFill>
            </a:endParaRPr>
          </a:p>
          <a:p>
            <a:pPr algn="ctr"/>
            <a:r>
              <a:rPr lang="en-US" sz="3000" dirty="0" err="1" smtClean="0">
                <a:solidFill>
                  <a:schemeClr val="tx1">
                    <a:lumMod val="65000"/>
                    <a:lumOff val="35000"/>
                  </a:schemeClr>
                </a:solidFill>
              </a:rPr>
              <a:t>H</a:t>
            </a:r>
            <a:r>
              <a:rPr lang="en-US" sz="3000" baseline="-25000" dirty="0" err="1" smtClean="0">
                <a:solidFill>
                  <a:schemeClr val="tx1">
                    <a:lumMod val="65000"/>
                    <a:lumOff val="35000"/>
                  </a:schemeClr>
                </a:solidFill>
              </a:rPr>
              <a:t>max</a:t>
            </a:r>
            <a:r>
              <a:rPr lang="en-US" sz="3000" dirty="0" smtClean="0">
                <a:solidFill>
                  <a:schemeClr val="tx1">
                    <a:lumMod val="65000"/>
                    <a:lumOff val="35000"/>
                  </a:schemeClr>
                </a:solidFill>
              </a:rPr>
              <a:t>=1.5m</a:t>
            </a:r>
          </a:p>
          <a:p>
            <a:pPr algn="ctr"/>
            <a:endParaRPr lang="en-US" sz="1500" dirty="0" smtClean="0">
              <a:solidFill>
                <a:schemeClr val="tx1">
                  <a:lumMod val="65000"/>
                  <a:lumOff val="35000"/>
                </a:schemeClr>
              </a:solidFill>
            </a:endParaRPr>
          </a:p>
          <a:p>
            <a:pPr algn="ctr"/>
            <a:r>
              <a:rPr lang="en-US" sz="3000" dirty="0" smtClean="0">
                <a:solidFill>
                  <a:schemeClr val="tx1">
                    <a:lumMod val="65000"/>
                    <a:lumOff val="35000"/>
                  </a:schemeClr>
                </a:solidFill>
              </a:rPr>
              <a:t>T=4s</a:t>
            </a:r>
            <a:endParaRPr lang="en-US" sz="30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14"/>
          <p:cNvSpPr/>
          <p:nvPr/>
        </p:nvSpPr>
        <p:spPr bwMode="auto">
          <a:xfrm>
            <a:off x="-16626" y="-76200"/>
            <a:ext cx="9185564" cy="1143000"/>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Comic Sans MS" pitchFamily="66" charset="0"/>
            </a:endParaRPr>
          </a:p>
        </p:txBody>
      </p:sp>
      <p:pic>
        <p:nvPicPr>
          <p:cNvPr id="17" name="Content Placeholder 7" descr="PropertyData.jpg"/>
          <p:cNvPicPr>
            <a:picLocks noGrp="1" noChangeAspect="1"/>
          </p:cNvPicPr>
          <p:nvPr>
            <p:ph idx="1"/>
          </p:nvPr>
        </p:nvPicPr>
        <p:blipFill>
          <a:blip r:embed="rId3" cstate="print"/>
          <a:srcRect l="1351" t="3653" r="1897" b="3967"/>
          <a:stretch>
            <a:fillRect/>
          </a:stretch>
        </p:blipFill>
        <p:spPr>
          <a:xfrm>
            <a:off x="223423" y="1242042"/>
            <a:ext cx="8825041" cy="5377121"/>
          </a:xfrm>
          <a:prstGeom prst="rect">
            <a:avLst/>
          </a:prstGeom>
          <a:ln>
            <a:noFill/>
          </a:ln>
        </p:spPr>
      </p:pic>
      <p:sp>
        <p:nvSpPr>
          <p:cNvPr id="31" name="Freeform 30"/>
          <p:cNvSpPr/>
          <p:nvPr/>
        </p:nvSpPr>
        <p:spPr>
          <a:xfrm>
            <a:off x="223440" y="1402873"/>
            <a:ext cx="8825026" cy="3837859"/>
          </a:xfrm>
          <a:custGeom>
            <a:avLst/>
            <a:gdLst>
              <a:gd name="connsiteX0" fmla="*/ 0 w 5868538"/>
              <a:gd name="connsiteY0" fmla="*/ 0 h 2552131"/>
              <a:gd name="connsiteX1" fmla="*/ 218365 w 5868538"/>
              <a:gd name="connsiteY1" fmla="*/ 95534 h 2552131"/>
              <a:gd name="connsiteX2" fmla="*/ 477672 w 5868538"/>
              <a:gd name="connsiteY2" fmla="*/ 204716 h 2552131"/>
              <a:gd name="connsiteX3" fmla="*/ 750627 w 5868538"/>
              <a:gd name="connsiteY3" fmla="*/ 409433 h 2552131"/>
              <a:gd name="connsiteX4" fmla="*/ 996287 w 5868538"/>
              <a:gd name="connsiteY4" fmla="*/ 504967 h 2552131"/>
              <a:gd name="connsiteX5" fmla="*/ 1173708 w 5868538"/>
              <a:gd name="connsiteY5" fmla="*/ 668740 h 2552131"/>
              <a:gd name="connsiteX6" fmla="*/ 1514902 w 5868538"/>
              <a:gd name="connsiteY6" fmla="*/ 928048 h 2552131"/>
              <a:gd name="connsiteX7" fmla="*/ 1869744 w 5868538"/>
              <a:gd name="connsiteY7" fmla="*/ 1187355 h 2552131"/>
              <a:gd name="connsiteX8" fmla="*/ 2320120 w 5868538"/>
              <a:gd name="connsiteY8" fmla="*/ 1351128 h 2552131"/>
              <a:gd name="connsiteX9" fmla="*/ 2606723 w 5868538"/>
              <a:gd name="connsiteY9" fmla="*/ 1487606 h 2552131"/>
              <a:gd name="connsiteX10" fmla="*/ 3016156 w 5868538"/>
              <a:gd name="connsiteY10" fmla="*/ 1760561 h 2552131"/>
              <a:gd name="connsiteX11" fmla="*/ 3411941 w 5868538"/>
              <a:gd name="connsiteY11" fmla="*/ 1910686 h 2552131"/>
              <a:gd name="connsiteX12" fmla="*/ 3698544 w 5868538"/>
              <a:gd name="connsiteY12" fmla="*/ 1978925 h 2552131"/>
              <a:gd name="connsiteX13" fmla="*/ 3944203 w 5868538"/>
              <a:gd name="connsiteY13" fmla="*/ 2047164 h 2552131"/>
              <a:gd name="connsiteX14" fmla="*/ 4135272 w 5868538"/>
              <a:gd name="connsiteY14" fmla="*/ 2019868 h 2552131"/>
              <a:gd name="connsiteX15" fmla="*/ 4380932 w 5868538"/>
              <a:gd name="connsiteY15" fmla="*/ 2129051 h 2552131"/>
              <a:gd name="connsiteX16" fmla="*/ 4776717 w 5868538"/>
              <a:gd name="connsiteY16" fmla="*/ 2292824 h 2552131"/>
              <a:gd name="connsiteX17" fmla="*/ 5022376 w 5868538"/>
              <a:gd name="connsiteY17" fmla="*/ 2361063 h 2552131"/>
              <a:gd name="connsiteX18" fmla="*/ 5568287 w 5868538"/>
              <a:gd name="connsiteY18" fmla="*/ 2497540 h 2552131"/>
              <a:gd name="connsiteX19" fmla="*/ 5691117 w 5868538"/>
              <a:gd name="connsiteY19" fmla="*/ 2524836 h 2552131"/>
              <a:gd name="connsiteX20" fmla="*/ 5868538 w 5868538"/>
              <a:gd name="connsiteY20" fmla="*/ 2552131 h 255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8538" h="2552131">
                <a:moveTo>
                  <a:pt x="0" y="0"/>
                </a:moveTo>
                <a:lnTo>
                  <a:pt x="218365" y="95534"/>
                </a:lnTo>
                <a:lnTo>
                  <a:pt x="477672" y="204716"/>
                </a:lnTo>
                <a:lnTo>
                  <a:pt x="750627" y="409433"/>
                </a:lnTo>
                <a:lnTo>
                  <a:pt x="996287" y="504967"/>
                </a:lnTo>
                <a:lnTo>
                  <a:pt x="1173708" y="668740"/>
                </a:lnTo>
                <a:lnTo>
                  <a:pt x="1514902" y="928048"/>
                </a:lnTo>
                <a:lnTo>
                  <a:pt x="1869744" y="1187355"/>
                </a:lnTo>
                <a:lnTo>
                  <a:pt x="2320120" y="1351128"/>
                </a:lnTo>
                <a:lnTo>
                  <a:pt x="2606723" y="1487606"/>
                </a:lnTo>
                <a:lnTo>
                  <a:pt x="3016156" y="1760561"/>
                </a:lnTo>
                <a:lnTo>
                  <a:pt x="3411941" y="1910686"/>
                </a:lnTo>
                <a:lnTo>
                  <a:pt x="3698544" y="1978925"/>
                </a:lnTo>
                <a:lnTo>
                  <a:pt x="3944203" y="2047164"/>
                </a:lnTo>
                <a:lnTo>
                  <a:pt x="4135272" y="2019868"/>
                </a:lnTo>
                <a:lnTo>
                  <a:pt x="4380932" y="2129051"/>
                </a:lnTo>
                <a:lnTo>
                  <a:pt x="4776717" y="2292824"/>
                </a:lnTo>
                <a:lnTo>
                  <a:pt x="5022376" y="2361063"/>
                </a:lnTo>
                <a:lnTo>
                  <a:pt x="5568287" y="2497540"/>
                </a:lnTo>
                <a:lnTo>
                  <a:pt x="5691117" y="2524836"/>
                </a:lnTo>
                <a:lnTo>
                  <a:pt x="5868538" y="2552131"/>
                </a:lnTo>
              </a:path>
            </a:pathLst>
          </a:cu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394504" y="1259622"/>
            <a:ext cx="8640314" cy="3817337"/>
          </a:xfrm>
          <a:custGeom>
            <a:avLst/>
            <a:gdLst>
              <a:gd name="connsiteX0" fmla="*/ 0 w 5745707"/>
              <a:gd name="connsiteY0" fmla="*/ 0 h 2538484"/>
              <a:gd name="connsiteX1" fmla="*/ 436728 w 5745707"/>
              <a:gd name="connsiteY1" fmla="*/ 259308 h 2538484"/>
              <a:gd name="connsiteX2" fmla="*/ 736979 w 5745707"/>
              <a:gd name="connsiteY2" fmla="*/ 723332 h 2538484"/>
              <a:gd name="connsiteX3" fmla="*/ 1323833 w 5745707"/>
              <a:gd name="connsiteY3" fmla="*/ 846161 h 2538484"/>
              <a:gd name="connsiteX4" fmla="*/ 1692322 w 5745707"/>
              <a:gd name="connsiteY4" fmla="*/ 996287 h 2538484"/>
              <a:gd name="connsiteX5" fmla="*/ 1883391 w 5745707"/>
              <a:gd name="connsiteY5" fmla="*/ 1160060 h 2538484"/>
              <a:gd name="connsiteX6" fmla="*/ 2238233 w 5745707"/>
              <a:gd name="connsiteY6" fmla="*/ 1392072 h 2538484"/>
              <a:gd name="connsiteX7" fmla="*/ 2538484 w 5745707"/>
              <a:gd name="connsiteY7" fmla="*/ 1801505 h 2538484"/>
              <a:gd name="connsiteX8" fmla="*/ 2975212 w 5745707"/>
              <a:gd name="connsiteY8" fmla="*/ 1842448 h 2538484"/>
              <a:gd name="connsiteX9" fmla="*/ 3575713 w 5745707"/>
              <a:gd name="connsiteY9" fmla="*/ 2006221 h 2538484"/>
              <a:gd name="connsiteX10" fmla="*/ 4353636 w 5745707"/>
              <a:gd name="connsiteY10" fmla="*/ 2197290 h 2538484"/>
              <a:gd name="connsiteX11" fmla="*/ 4517409 w 5745707"/>
              <a:gd name="connsiteY11" fmla="*/ 2483893 h 2538484"/>
              <a:gd name="connsiteX12" fmla="*/ 5254388 w 5745707"/>
              <a:gd name="connsiteY12" fmla="*/ 2456597 h 2538484"/>
              <a:gd name="connsiteX13" fmla="*/ 5581934 w 5745707"/>
              <a:gd name="connsiteY13" fmla="*/ 2538484 h 2538484"/>
              <a:gd name="connsiteX14" fmla="*/ 5745707 w 5745707"/>
              <a:gd name="connsiteY14" fmla="*/ 2538484 h 25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5707" h="2538484">
                <a:moveTo>
                  <a:pt x="0" y="0"/>
                </a:moveTo>
                <a:lnTo>
                  <a:pt x="436728" y="259308"/>
                </a:lnTo>
                <a:lnTo>
                  <a:pt x="736979" y="723332"/>
                </a:lnTo>
                <a:lnTo>
                  <a:pt x="1323833" y="846161"/>
                </a:lnTo>
                <a:lnTo>
                  <a:pt x="1692322" y="996287"/>
                </a:lnTo>
                <a:lnTo>
                  <a:pt x="1883391" y="1160060"/>
                </a:lnTo>
                <a:lnTo>
                  <a:pt x="2238233" y="1392072"/>
                </a:lnTo>
                <a:lnTo>
                  <a:pt x="2538484" y="1801505"/>
                </a:lnTo>
                <a:lnTo>
                  <a:pt x="2975212" y="1842448"/>
                </a:lnTo>
                <a:lnTo>
                  <a:pt x="3575713" y="2006221"/>
                </a:lnTo>
                <a:lnTo>
                  <a:pt x="4353636" y="2197290"/>
                </a:lnTo>
                <a:lnTo>
                  <a:pt x="4517409" y="2483893"/>
                </a:lnTo>
                <a:lnTo>
                  <a:pt x="5254388" y="2456597"/>
                </a:lnTo>
                <a:lnTo>
                  <a:pt x="5581934" y="2538484"/>
                </a:lnTo>
                <a:lnTo>
                  <a:pt x="5745707" y="2538484"/>
                </a:lnTo>
              </a:path>
            </a:pathLst>
          </a:cu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202919" y="1975776"/>
            <a:ext cx="8845548" cy="3961000"/>
          </a:xfrm>
          <a:custGeom>
            <a:avLst/>
            <a:gdLst>
              <a:gd name="connsiteX0" fmla="*/ 0 w 5882185"/>
              <a:gd name="connsiteY0" fmla="*/ 0 h 2634018"/>
              <a:gd name="connsiteX1" fmla="*/ 559558 w 5882185"/>
              <a:gd name="connsiteY1" fmla="*/ 286603 h 2634018"/>
              <a:gd name="connsiteX2" fmla="*/ 709683 w 5882185"/>
              <a:gd name="connsiteY2" fmla="*/ 559558 h 2634018"/>
              <a:gd name="connsiteX3" fmla="*/ 1023582 w 5882185"/>
              <a:gd name="connsiteY3" fmla="*/ 818866 h 2634018"/>
              <a:gd name="connsiteX4" fmla="*/ 1446662 w 5882185"/>
              <a:gd name="connsiteY4" fmla="*/ 723332 h 2634018"/>
              <a:gd name="connsiteX5" fmla="*/ 1692322 w 5882185"/>
              <a:gd name="connsiteY5" fmla="*/ 818866 h 2634018"/>
              <a:gd name="connsiteX6" fmla="*/ 2033516 w 5882185"/>
              <a:gd name="connsiteY6" fmla="*/ 1119117 h 2634018"/>
              <a:gd name="connsiteX7" fmla="*/ 2306471 w 5882185"/>
              <a:gd name="connsiteY7" fmla="*/ 1501254 h 2634018"/>
              <a:gd name="connsiteX8" fmla="*/ 2715904 w 5882185"/>
              <a:gd name="connsiteY8" fmla="*/ 1733266 h 2634018"/>
              <a:gd name="connsiteX9" fmla="*/ 3152632 w 5882185"/>
              <a:gd name="connsiteY9" fmla="*/ 1856096 h 2634018"/>
              <a:gd name="connsiteX10" fmla="*/ 3916907 w 5882185"/>
              <a:gd name="connsiteY10" fmla="*/ 2251881 h 2634018"/>
              <a:gd name="connsiteX11" fmla="*/ 4462818 w 5882185"/>
              <a:gd name="connsiteY11" fmla="*/ 2361063 h 2634018"/>
              <a:gd name="connsiteX12" fmla="*/ 4585647 w 5882185"/>
              <a:gd name="connsiteY12" fmla="*/ 2634018 h 2634018"/>
              <a:gd name="connsiteX13" fmla="*/ 5131558 w 5882185"/>
              <a:gd name="connsiteY13" fmla="*/ 2456597 h 2634018"/>
              <a:gd name="connsiteX14" fmla="*/ 5513695 w 5882185"/>
              <a:gd name="connsiteY14" fmla="*/ 2251881 h 2634018"/>
              <a:gd name="connsiteX15" fmla="*/ 5882185 w 5882185"/>
              <a:gd name="connsiteY15" fmla="*/ 2292824 h 263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82185" h="2634018">
                <a:moveTo>
                  <a:pt x="0" y="0"/>
                </a:moveTo>
                <a:lnTo>
                  <a:pt x="559558" y="286603"/>
                </a:lnTo>
                <a:lnTo>
                  <a:pt x="709683" y="559558"/>
                </a:lnTo>
                <a:lnTo>
                  <a:pt x="1023582" y="818866"/>
                </a:lnTo>
                <a:lnTo>
                  <a:pt x="1446662" y="723332"/>
                </a:lnTo>
                <a:lnTo>
                  <a:pt x="1692322" y="818866"/>
                </a:lnTo>
                <a:lnTo>
                  <a:pt x="2033516" y="1119117"/>
                </a:lnTo>
                <a:lnTo>
                  <a:pt x="2306471" y="1501254"/>
                </a:lnTo>
                <a:lnTo>
                  <a:pt x="2715904" y="1733266"/>
                </a:lnTo>
                <a:lnTo>
                  <a:pt x="3152632" y="1856096"/>
                </a:lnTo>
                <a:lnTo>
                  <a:pt x="3916907" y="2251881"/>
                </a:lnTo>
                <a:lnTo>
                  <a:pt x="4462818" y="2361063"/>
                </a:lnTo>
                <a:lnTo>
                  <a:pt x="4585647" y="2634018"/>
                </a:lnTo>
                <a:lnTo>
                  <a:pt x="5131558" y="2456597"/>
                </a:lnTo>
                <a:lnTo>
                  <a:pt x="5513695" y="2251881"/>
                </a:lnTo>
                <a:lnTo>
                  <a:pt x="5882185" y="2292824"/>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4100485" y="1676400"/>
            <a:ext cx="4996218" cy="1612702"/>
          </a:xfrm>
          <a:prstGeom prst="roundRect">
            <a:avLst>
              <a:gd name="adj" fmla="val 25143"/>
            </a:avLst>
          </a:prstGeom>
          <a:solidFill>
            <a:srgbClr val="FFC000"/>
          </a:solidFill>
          <a:ln>
            <a:noFill/>
          </a:ln>
        </p:spPr>
        <p:txBody>
          <a:bodyPr wrap="square" rtlCol="0">
            <a:spAutoFit/>
          </a:bodyPr>
          <a:lstStyle/>
          <a:p>
            <a:pPr>
              <a:buSzPct val="80000"/>
              <a:buFont typeface="Wingdings" pitchFamily="2" charset="2"/>
              <a:buChar char="Ø"/>
            </a:pPr>
            <a:r>
              <a:rPr lang="en-US" sz="2400" dirty="0" smtClean="0"/>
              <a:t> </a:t>
            </a:r>
            <a:r>
              <a:rPr lang="en-US" sz="2800" dirty="0" smtClean="0">
                <a:latin typeface="Calibri" pitchFamily="34" charset="0"/>
                <a:cs typeface="Calibri" pitchFamily="34" charset="0"/>
              </a:rPr>
              <a:t>Avoided re-nourishment cost</a:t>
            </a:r>
          </a:p>
          <a:p>
            <a:pPr>
              <a:buSzPct val="80000"/>
              <a:buFont typeface="Wingdings" pitchFamily="2" charset="2"/>
              <a:buChar char="Ø"/>
            </a:pPr>
            <a:r>
              <a:rPr lang="en-US" sz="2800" dirty="0" smtClean="0">
                <a:latin typeface="Calibri" pitchFamily="34" charset="0"/>
                <a:cs typeface="Calibri" pitchFamily="34" charset="0"/>
              </a:rPr>
              <a:t> Avoided property damages</a:t>
            </a:r>
          </a:p>
          <a:p>
            <a:pPr>
              <a:buSzPct val="80000"/>
              <a:buFont typeface="Wingdings" pitchFamily="2" charset="2"/>
              <a:buChar char="Ø"/>
            </a:pPr>
            <a:r>
              <a:rPr lang="en-US" sz="2800" dirty="0" smtClean="0">
                <a:latin typeface="Calibri" pitchFamily="34" charset="0"/>
                <a:cs typeface="Calibri" pitchFamily="34" charset="0"/>
              </a:rPr>
              <a:t> Avoided people displaced</a:t>
            </a:r>
          </a:p>
        </p:txBody>
      </p:sp>
      <p:cxnSp>
        <p:nvCxnSpPr>
          <p:cNvPr id="51" name="Straight Arrow Connector 50"/>
          <p:cNvCxnSpPr/>
          <p:nvPr/>
        </p:nvCxnSpPr>
        <p:spPr>
          <a:xfrm rot="5400000">
            <a:off x="6202908" y="4715300"/>
            <a:ext cx="1078174" cy="38214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32" idx="11"/>
          </p:cNvCxnSpPr>
          <p:nvPr/>
        </p:nvCxnSpPr>
        <p:spPr>
          <a:xfrm rot="5400000">
            <a:off x="7046854" y="4644630"/>
            <a:ext cx="491103" cy="209364"/>
          </a:xfrm>
          <a:prstGeom prst="line">
            <a:avLst/>
          </a:prstGeom>
          <a:ln w="571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2" idx="9"/>
          </p:cNvCxnSpPr>
          <p:nvPr/>
        </p:nvCxnSpPr>
        <p:spPr>
          <a:xfrm flipH="1">
            <a:off x="5472752" y="4276549"/>
            <a:ext cx="298860" cy="814066"/>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933065" y="1255594"/>
            <a:ext cx="2006219" cy="369332"/>
          </a:xfrm>
          <a:prstGeom prst="rect">
            <a:avLst/>
          </a:prstGeom>
          <a:noFill/>
        </p:spPr>
        <p:txBody>
          <a:bodyPr wrap="square" rtlCol="0">
            <a:spAutoFit/>
          </a:bodyPr>
          <a:lstStyle/>
          <a:p>
            <a:pPr algn="ctr"/>
            <a:r>
              <a:rPr lang="en-US" b="1" dirty="0" smtClean="0">
                <a:solidFill>
                  <a:schemeClr val="bg1"/>
                </a:solidFill>
              </a:rPr>
              <a:t>NOT TO SCALE</a:t>
            </a:r>
            <a:endParaRPr lang="en-US" b="1" dirty="0">
              <a:solidFill>
                <a:schemeClr val="bg1"/>
              </a:solidFill>
            </a:endParaRPr>
          </a:p>
        </p:txBody>
      </p:sp>
      <p:grpSp>
        <p:nvGrpSpPr>
          <p:cNvPr id="2" name="Group 3"/>
          <p:cNvGrpSpPr/>
          <p:nvPr/>
        </p:nvGrpSpPr>
        <p:grpSpPr>
          <a:xfrm>
            <a:off x="586854" y="5142075"/>
            <a:ext cx="3725839" cy="835644"/>
            <a:chOff x="586854" y="5142075"/>
            <a:chExt cx="3725839" cy="835644"/>
          </a:xfrm>
        </p:grpSpPr>
        <p:pic>
          <p:nvPicPr>
            <p:cNvPr id="46" name="Picture 45" descr="untitled.png"/>
            <p:cNvPicPr>
              <a:picLocks noChangeAspect="1"/>
            </p:cNvPicPr>
            <p:nvPr/>
          </p:nvPicPr>
          <p:blipFill>
            <a:blip r:embed="rId4" cstate="print"/>
            <a:srcRect l="34632" t="23049" r="50128" b="70665"/>
            <a:stretch>
              <a:fillRect/>
            </a:stretch>
          </p:blipFill>
          <p:spPr>
            <a:xfrm>
              <a:off x="586854" y="5142075"/>
              <a:ext cx="3725839" cy="835644"/>
            </a:xfrm>
            <a:prstGeom prst="rect">
              <a:avLst/>
            </a:prstGeom>
          </p:spPr>
        </p:pic>
        <p:cxnSp>
          <p:nvCxnSpPr>
            <p:cNvPr id="3" name="Straight Connector 2"/>
            <p:cNvCxnSpPr/>
            <p:nvPr/>
          </p:nvCxnSpPr>
          <p:spPr bwMode="auto">
            <a:xfrm>
              <a:off x="762000" y="5715000"/>
              <a:ext cx="762000" cy="0"/>
            </a:xfrm>
            <a:prstGeom prst="line">
              <a:avLst/>
            </a:prstGeom>
            <a:solidFill>
              <a:schemeClr val="accent1"/>
            </a:solidFill>
            <a:ln w="85725" cap="flat" cmpd="sng" algn="ctr">
              <a:solidFill>
                <a:srgbClr val="FFFF00"/>
              </a:solidFill>
              <a:prstDash val="solid"/>
              <a:round/>
              <a:headEnd type="none" w="med" len="med"/>
              <a:tailEnd type="none" w="med" len="med"/>
            </a:ln>
            <a:effectLst/>
          </p:spPr>
        </p:cxnSp>
      </p:grpSp>
      <p:pic>
        <p:nvPicPr>
          <p:cNvPr id="16" name="Picture 6" descr="logo_mtns"/>
          <p:cNvPicPr>
            <a:picLocks noChangeAspect="1" noChangeArrowheads="1"/>
          </p:cNvPicPr>
          <p:nvPr/>
        </p:nvPicPr>
        <p:blipFill>
          <a:blip r:embed="rId5" cstate="print">
            <a:lum bright="-20000"/>
          </a:blip>
          <a:srcRect l="13312"/>
          <a:stretch>
            <a:fillRect/>
          </a:stretch>
        </p:blipFill>
        <p:spPr bwMode="auto">
          <a:xfrm>
            <a:off x="-1588" y="0"/>
            <a:ext cx="9145588" cy="1023938"/>
          </a:xfrm>
          <a:prstGeom prst="rect">
            <a:avLst/>
          </a:prstGeom>
          <a:noFill/>
          <a:ln w="9525">
            <a:noFill/>
            <a:miter lim="800000"/>
            <a:headEnd/>
            <a:tailEnd/>
          </a:ln>
        </p:spPr>
      </p:pic>
      <p:sp>
        <p:nvSpPr>
          <p:cNvPr id="19" name="Title 1"/>
          <p:cNvSpPr>
            <a:spLocks noGrp="1"/>
          </p:cNvSpPr>
          <p:nvPr>
            <p:ph type="title"/>
          </p:nvPr>
        </p:nvSpPr>
        <p:spPr>
          <a:xfrm>
            <a:off x="440830" y="0"/>
            <a:ext cx="8229600" cy="1143000"/>
          </a:xfrm>
        </p:spPr>
        <p:txBody>
          <a:bodyPr>
            <a:normAutofit/>
          </a:bodyPr>
          <a:lstStyle/>
          <a:p>
            <a:r>
              <a:rPr lang="en-US" sz="4000" dirty="0" smtClean="0">
                <a:solidFill>
                  <a:srgbClr val="FFFFFF"/>
                </a:solidFill>
              </a:rPr>
              <a:t>Coastal protection</a:t>
            </a:r>
            <a:endParaRPr lang="en-US" sz="4000" dirty="0">
              <a:solidFill>
                <a:srgbClr val="FFFFFF"/>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4819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5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25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5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25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44"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lackboard-1280-x-1024.jpg"/>
          <p:cNvPicPr>
            <a:picLocks noChangeAspect="1"/>
          </p:cNvPicPr>
          <p:nvPr/>
        </p:nvPicPr>
        <p:blipFill>
          <a:blip r:embed="rId2"/>
          <a:srcRect t="7877" b="8462"/>
          <a:stretch>
            <a:fillRect/>
          </a:stretch>
        </p:blipFill>
        <p:spPr>
          <a:xfrm>
            <a:off x="285750" y="540172"/>
            <a:ext cx="8572500" cy="573750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 name="Picture 40" descr="C:\Users\erauer\Pictures\NatCap\logo-ls-lined-up.gif"/>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32925" y="963181"/>
            <a:ext cx="1411075" cy="115517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nvGrpSpPr>
          <p:cNvPr id="2" name="Group 28"/>
          <p:cNvGrpSpPr/>
          <p:nvPr/>
        </p:nvGrpSpPr>
        <p:grpSpPr>
          <a:xfrm>
            <a:off x="66368" y="1020319"/>
            <a:ext cx="2870864" cy="2783770"/>
            <a:chOff x="66368" y="54740"/>
            <a:chExt cx="2870864" cy="2783770"/>
          </a:xfrm>
        </p:grpSpPr>
        <p:grpSp>
          <p:nvGrpSpPr>
            <p:cNvPr id="3" name="Group 20"/>
            <p:cNvGrpSpPr/>
            <p:nvPr/>
          </p:nvGrpSpPr>
          <p:grpSpPr>
            <a:xfrm>
              <a:off x="66368" y="54740"/>
              <a:ext cx="2870864" cy="2783770"/>
              <a:chOff x="66368" y="54740"/>
              <a:chExt cx="2870864" cy="2783770"/>
            </a:xfrm>
          </p:grpSpPr>
          <p:pic>
            <p:nvPicPr>
              <p:cNvPr id="12" name="Picture 6" descr="Smooth beach"/>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368" y="54740"/>
                <a:ext cx="2050257" cy="139930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3" name="TextBox 12"/>
              <p:cNvSpPr txBox="1"/>
              <p:nvPr/>
            </p:nvSpPr>
            <p:spPr>
              <a:xfrm>
                <a:off x="441519" y="2438400"/>
                <a:ext cx="2225481" cy="400110"/>
              </a:xfrm>
              <a:prstGeom prst="rect">
                <a:avLst/>
              </a:prstGeom>
              <a:noFill/>
            </p:spPr>
            <p:txBody>
              <a:bodyPr wrap="none" rtlCol="0">
                <a:spAutoFit/>
              </a:bodyPr>
              <a:lstStyle/>
              <a:p>
                <a:pPr algn="ctr"/>
                <a:r>
                  <a:rPr lang="en-US" sz="2000" b="1" dirty="0" smtClean="0">
                    <a:solidFill>
                      <a:srgbClr val="000000"/>
                    </a:solidFill>
                    <a:latin typeface="Calibri" pitchFamily="34" charset="0"/>
                    <a:cs typeface="Calibri" pitchFamily="34" charset="0"/>
                  </a:rPr>
                  <a:t>GEOMORPHOLOGY</a:t>
                </a:r>
                <a:endParaRPr lang="en-US" sz="2000" b="1" dirty="0">
                  <a:solidFill>
                    <a:srgbClr val="000000"/>
                  </a:solidFill>
                  <a:latin typeface="Calibri" pitchFamily="34" charset="0"/>
                  <a:cs typeface="Calibri" pitchFamily="34" charset="0"/>
                </a:endParaRPr>
              </a:p>
            </p:txBody>
          </p:sp>
          <p:pic>
            <p:nvPicPr>
              <p:cNvPr id="17" name="Picture 4" descr="Rocky beach with mountains in background"/>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74881" y="1006588"/>
                <a:ext cx="2062351" cy="137661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9" name="TextBox 8"/>
              <p:cNvSpPr txBox="1"/>
              <p:nvPr/>
            </p:nvSpPr>
            <p:spPr>
              <a:xfrm>
                <a:off x="111063" y="801469"/>
                <a:ext cx="691215" cy="584775"/>
              </a:xfrm>
              <a:prstGeom prst="rect">
                <a:avLst/>
              </a:prstGeom>
              <a:noFill/>
            </p:spPr>
            <p:txBody>
              <a:bodyPr wrap="none" rtlCol="0">
                <a:spAutoFit/>
              </a:bodyPr>
              <a:lstStyle/>
              <a:p>
                <a:pPr algn="ctr"/>
                <a:r>
                  <a:rPr lang="en-US" sz="1600" i="1" dirty="0" smtClean="0">
                    <a:solidFill>
                      <a:schemeClr val="bg1"/>
                    </a:solidFill>
                    <a:latin typeface="Calibri" pitchFamily="34" charset="0"/>
                    <a:cs typeface="Calibri" pitchFamily="34" charset="0"/>
                  </a:rPr>
                  <a:t>Sandy</a:t>
                </a:r>
                <a:br>
                  <a:rPr lang="en-US" sz="1600" i="1" dirty="0" smtClean="0">
                    <a:solidFill>
                      <a:schemeClr val="bg1"/>
                    </a:solidFill>
                    <a:latin typeface="Calibri" pitchFamily="34" charset="0"/>
                    <a:cs typeface="Calibri" pitchFamily="34" charset="0"/>
                  </a:rPr>
                </a:br>
                <a:r>
                  <a:rPr lang="en-US" sz="1600" i="1" dirty="0" smtClean="0">
                    <a:solidFill>
                      <a:schemeClr val="bg1"/>
                    </a:solidFill>
                    <a:latin typeface="Calibri" pitchFamily="34" charset="0"/>
                    <a:cs typeface="Calibri" pitchFamily="34" charset="0"/>
                  </a:rPr>
                  <a:t>Beach</a:t>
                </a:r>
                <a:endParaRPr lang="en-US" sz="1600" i="1" dirty="0">
                  <a:solidFill>
                    <a:schemeClr val="bg1"/>
                  </a:solidFill>
                  <a:latin typeface="Calibri" pitchFamily="34" charset="0"/>
                  <a:cs typeface="Calibri" pitchFamily="34" charset="0"/>
                </a:endParaRPr>
              </a:p>
            </p:txBody>
          </p:sp>
          <p:sp>
            <p:nvSpPr>
              <p:cNvPr id="8" name="TextBox 7"/>
              <p:cNvSpPr txBox="1"/>
              <p:nvPr/>
            </p:nvSpPr>
            <p:spPr>
              <a:xfrm>
                <a:off x="1651687" y="983495"/>
                <a:ext cx="1180003" cy="338554"/>
              </a:xfrm>
              <a:prstGeom prst="rect">
                <a:avLst/>
              </a:prstGeom>
              <a:noFill/>
            </p:spPr>
            <p:txBody>
              <a:bodyPr wrap="none" rtlCol="0">
                <a:spAutoFit/>
              </a:bodyPr>
              <a:lstStyle/>
              <a:p>
                <a:pPr algn="ctr"/>
                <a:r>
                  <a:rPr lang="en-US" sz="1600" i="1" dirty="0" smtClean="0">
                    <a:solidFill>
                      <a:schemeClr val="bg1"/>
                    </a:solidFill>
                    <a:latin typeface="Calibri" pitchFamily="34" charset="0"/>
                    <a:cs typeface="Calibri" pitchFamily="34" charset="0"/>
                  </a:rPr>
                  <a:t>Rocky Coast</a:t>
                </a:r>
                <a:endParaRPr lang="en-US" sz="1600" i="1" dirty="0">
                  <a:solidFill>
                    <a:schemeClr val="bg1"/>
                  </a:solidFill>
                  <a:latin typeface="Calibri" pitchFamily="34" charset="0"/>
                  <a:cs typeface="Calibri" pitchFamily="34" charset="0"/>
                </a:endParaRPr>
              </a:p>
            </p:txBody>
          </p:sp>
        </p:grpSp>
        <p:sp>
          <p:nvSpPr>
            <p:cNvPr id="28" name="Oval 27"/>
            <p:cNvSpPr/>
            <p:nvPr/>
          </p:nvSpPr>
          <p:spPr>
            <a:xfrm>
              <a:off x="1675230" y="151492"/>
              <a:ext cx="649977" cy="649977"/>
            </a:xfrm>
            <a:prstGeom prst="ellipse">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1</a:t>
              </a:r>
              <a:endParaRPr lang="en-US" sz="3200" b="1" dirty="0">
                <a:solidFill>
                  <a:schemeClr val="tx1"/>
                </a:solidFill>
              </a:endParaRPr>
            </a:p>
          </p:txBody>
        </p:sp>
      </p:grpSp>
      <p:grpSp>
        <p:nvGrpSpPr>
          <p:cNvPr id="4" name="Group 29"/>
          <p:cNvGrpSpPr/>
          <p:nvPr/>
        </p:nvGrpSpPr>
        <p:grpSpPr>
          <a:xfrm>
            <a:off x="3352800" y="974546"/>
            <a:ext cx="2786265" cy="2829543"/>
            <a:chOff x="3352800" y="8967"/>
            <a:chExt cx="2786265" cy="2829543"/>
          </a:xfrm>
        </p:grpSpPr>
        <p:grpSp>
          <p:nvGrpSpPr>
            <p:cNvPr id="5" name="Group 21"/>
            <p:cNvGrpSpPr/>
            <p:nvPr/>
          </p:nvGrpSpPr>
          <p:grpSpPr>
            <a:xfrm>
              <a:off x="3352800" y="8967"/>
              <a:ext cx="2786265" cy="2829543"/>
              <a:chOff x="3352800" y="8967"/>
              <a:chExt cx="2786265" cy="2829543"/>
            </a:xfrm>
          </p:grpSpPr>
          <p:sp>
            <p:nvSpPr>
              <p:cNvPr id="19" name="TextBox 18"/>
              <p:cNvSpPr txBox="1"/>
              <p:nvPr/>
            </p:nvSpPr>
            <p:spPr>
              <a:xfrm>
                <a:off x="3352800" y="2438400"/>
                <a:ext cx="2786265" cy="400110"/>
              </a:xfrm>
              <a:prstGeom prst="rect">
                <a:avLst/>
              </a:prstGeom>
              <a:noFill/>
            </p:spPr>
            <p:txBody>
              <a:bodyPr wrap="square" rtlCol="0">
                <a:spAutoFit/>
              </a:bodyPr>
              <a:lstStyle/>
              <a:p>
                <a:pPr algn="ctr"/>
                <a:r>
                  <a:rPr lang="en-US" sz="2000" b="1" dirty="0" smtClean="0">
                    <a:solidFill>
                      <a:srgbClr val="000000"/>
                    </a:solidFill>
                    <a:latin typeface="Calibri" pitchFamily="34" charset="0"/>
                    <a:cs typeface="Calibri" pitchFamily="34" charset="0"/>
                  </a:rPr>
                  <a:t>NATURAL HABITATS</a:t>
                </a:r>
                <a:endParaRPr lang="en-US" sz="2000" b="1" dirty="0">
                  <a:solidFill>
                    <a:srgbClr val="000000"/>
                  </a:solidFill>
                  <a:latin typeface="Calibri" pitchFamily="34" charset="0"/>
                  <a:cs typeface="Calibri" pitchFamily="34" charset="0"/>
                </a:endParaRPr>
              </a:p>
            </p:txBody>
          </p:sp>
          <p:pic>
            <p:nvPicPr>
              <p:cNvPr id="1032" name="Picture 8" descr="http://www.planethopia.info/wp-content/uploads/2010/07/mangrove01.jpg"/>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52800" y="8967"/>
                <a:ext cx="2167611" cy="144507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0" name="Picture 6" descr="http://tunza.eco-generation.org/file/corals.jpg"/>
              <p:cNvPicPr>
                <a:picLocks noChangeAspect="1" noChangeArrowheads="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052373" y="1036480"/>
                <a:ext cx="2077504" cy="131683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sp>
          <p:nvSpPr>
            <p:cNvPr id="34" name="Oval 33"/>
            <p:cNvSpPr/>
            <p:nvPr/>
          </p:nvSpPr>
          <p:spPr>
            <a:xfrm>
              <a:off x="5258277" y="151492"/>
              <a:ext cx="649977" cy="649977"/>
            </a:xfrm>
            <a:prstGeom prst="ellipse">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2</a:t>
              </a:r>
              <a:endParaRPr lang="en-US" sz="3200" b="1" dirty="0">
                <a:solidFill>
                  <a:schemeClr val="tx1"/>
                </a:solidFill>
              </a:endParaRPr>
            </a:p>
          </p:txBody>
        </p:sp>
      </p:grpSp>
      <p:grpSp>
        <p:nvGrpSpPr>
          <p:cNvPr id="7" name="Group 30"/>
          <p:cNvGrpSpPr/>
          <p:nvPr/>
        </p:nvGrpSpPr>
        <p:grpSpPr>
          <a:xfrm>
            <a:off x="6400800" y="963181"/>
            <a:ext cx="2743200" cy="2840908"/>
            <a:chOff x="6400800" y="-2398"/>
            <a:chExt cx="2743200" cy="2840908"/>
          </a:xfrm>
        </p:grpSpPr>
        <p:grpSp>
          <p:nvGrpSpPr>
            <p:cNvPr id="14" name="Group 22"/>
            <p:cNvGrpSpPr/>
            <p:nvPr/>
          </p:nvGrpSpPr>
          <p:grpSpPr>
            <a:xfrm>
              <a:off x="6400800" y="-2398"/>
              <a:ext cx="2743200" cy="2840908"/>
              <a:chOff x="6400800" y="-2398"/>
              <a:chExt cx="2743200" cy="2840908"/>
            </a:xfrm>
          </p:grpSpPr>
          <p:pic>
            <p:nvPicPr>
              <p:cNvPr id="6" name="Picture 5" descr="C:\Users\erauer\Pictures\NatCap\logo-ls-lined-up.gif"/>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32925" y="-2398"/>
                <a:ext cx="1411075" cy="115517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5" name="Picture 14"/>
              <p:cNvPicPr>
                <a:picLocks noChangeAspect="1"/>
              </p:cNvPicPr>
              <p:nvPr/>
            </p:nvPicPr>
            <p:blipFill rotWithShape="1">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4559" t="10498" r="31241" b="14312"/>
              <a:stretch/>
            </p:blipFill>
            <p:spPr>
              <a:xfrm>
                <a:off x="6400800" y="0"/>
                <a:ext cx="2743200" cy="2442975"/>
              </a:xfrm>
              <a:prstGeom prst="rect">
                <a:avLst/>
              </a:prstGeom>
              <a:solidFill>
                <a:schemeClr val="bg1"/>
              </a:solidFill>
            </p:spPr>
          </p:pic>
          <p:sp>
            <p:nvSpPr>
              <p:cNvPr id="16" name="TextBox 15"/>
              <p:cNvSpPr txBox="1"/>
              <p:nvPr/>
            </p:nvSpPr>
            <p:spPr>
              <a:xfrm>
                <a:off x="6858000" y="2438400"/>
                <a:ext cx="2007281" cy="400110"/>
              </a:xfrm>
              <a:prstGeom prst="rect">
                <a:avLst/>
              </a:prstGeom>
              <a:solidFill>
                <a:schemeClr val="bg1"/>
              </a:solidFill>
            </p:spPr>
            <p:txBody>
              <a:bodyPr wrap="none" rtlCol="0">
                <a:spAutoFit/>
              </a:bodyPr>
              <a:lstStyle/>
              <a:p>
                <a:pPr algn="ctr"/>
                <a:r>
                  <a:rPr lang="en-US" sz="2000" b="1" dirty="0" smtClean="0">
                    <a:solidFill>
                      <a:srgbClr val="000000"/>
                    </a:solidFill>
                    <a:latin typeface="Calibri" pitchFamily="34" charset="0"/>
                    <a:cs typeface="Calibri" pitchFamily="34" charset="0"/>
                  </a:rPr>
                  <a:t>WIND EXPOSURE</a:t>
                </a:r>
                <a:endParaRPr lang="en-US" sz="2000" b="1" dirty="0">
                  <a:solidFill>
                    <a:srgbClr val="000000"/>
                  </a:solidFill>
                  <a:latin typeface="Calibri" pitchFamily="34" charset="0"/>
                  <a:cs typeface="Calibri" pitchFamily="34" charset="0"/>
                </a:endParaRPr>
              </a:p>
            </p:txBody>
          </p:sp>
        </p:grpSp>
        <p:sp>
          <p:nvSpPr>
            <p:cNvPr id="35" name="Oval 34"/>
            <p:cNvSpPr/>
            <p:nvPr/>
          </p:nvSpPr>
          <p:spPr>
            <a:xfrm>
              <a:off x="8113473" y="151492"/>
              <a:ext cx="649977" cy="649977"/>
            </a:xfrm>
            <a:prstGeom prst="ellipse">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3</a:t>
              </a:r>
              <a:endParaRPr lang="en-US" sz="3200" b="1" dirty="0">
                <a:solidFill>
                  <a:schemeClr val="tx1"/>
                </a:solidFill>
              </a:endParaRPr>
            </a:p>
          </p:txBody>
        </p:sp>
      </p:grpSp>
      <p:grpSp>
        <p:nvGrpSpPr>
          <p:cNvPr id="21" name="Group 31"/>
          <p:cNvGrpSpPr/>
          <p:nvPr/>
        </p:nvGrpSpPr>
        <p:grpSpPr>
          <a:xfrm>
            <a:off x="45425" y="3716490"/>
            <a:ext cx="2862310" cy="2961691"/>
            <a:chOff x="45425" y="3333255"/>
            <a:chExt cx="2862310" cy="2961691"/>
          </a:xfrm>
        </p:grpSpPr>
        <p:grpSp>
          <p:nvGrpSpPr>
            <p:cNvPr id="22" name="Group 25"/>
            <p:cNvGrpSpPr/>
            <p:nvPr/>
          </p:nvGrpSpPr>
          <p:grpSpPr>
            <a:xfrm>
              <a:off x="45425" y="3333255"/>
              <a:ext cx="2862310" cy="2961691"/>
              <a:chOff x="45425" y="3333255"/>
              <a:chExt cx="2862310" cy="2961691"/>
            </a:xfrm>
          </p:grpSpPr>
          <p:pic>
            <p:nvPicPr>
              <p:cNvPr id="10" name="Picture 9"/>
              <p:cNvPicPr>
                <a:picLocks noChangeAspect="1"/>
              </p:cNvPicPr>
              <p:nvPr/>
            </p:nvPicPr>
            <p:blipFill>
              <a:blip r:embed="rId9"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425" y="3333255"/>
                <a:ext cx="2862310" cy="2543145"/>
              </a:xfrm>
              <a:prstGeom prst="rect">
                <a:avLst/>
              </a:prstGeom>
            </p:spPr>
          </p:pic>
          <p:sp>
            <p:nvSpPr>
              <p:cNvPr id="11" name="TextBox 10"/>
              <p:cNvSpPr txBox="1"/>
              <p:nvPr/>
            </p:nvSpPr>
            <p:spPr>
              <a:xfrm>
                <a:off x="45425" y="5894836"/>
                <a:ext cx="2786265" cy="400110"/>
              </a:xfrm>
              <a:prstGeom prst="rect">
                <a:avLst/>
              </a:prstGeom>
              <a:noFill/>
            </p:spPr>
            <p:txBody>
              <a:bodyPr wrap="square" rtlCol="0">
                <a:spAutoFit/>
              </a:bodyPr>
              <a:lstStyle/>
              <a:p>
                <a:pPr algn="ctr"/>
                <a:r>
                  <a:rPr lang="en-US" sz="2000" b="1" dirty="0" smtClean="0">
                    <a:solidFill>
                      <a:srgbClr val="000000"/>
                    </a:solidFill>
                    <a:latin typeface="Calibri" pitchFamily="34" charset="0"/>
                    <a:cs typeface="Calibri" pitchFamily="34" charset="0"/>
                  </a:rPr>
                  <a:t>WAVE EXPOSURE</a:t>
                </a:r>
                <a:endParaRPr lang="en-US" sz="2000" b="1" dirty="0">
                  <a:solidFill>
                    <a:srgbClr val="000000"/>
                  </a:solidFill>
                  <a:latin typeface="Calibri" pitchFamily="34" charset="0"/>
                  <a:cs typeface="Calibri" pitchFamily="34" charset="0"/>
                </a:endParaRPr>
              </a:p>
            </p:txBody>
          </p:sp>
        </p:grpSp>
        <p:sp>
          <p:nvSpPr>
            <p:cNvPr id="36" name="Oval 35"/>
            <p:cNvSpPr/>
            <p:nvPr/>
          </p:nvSpPr>
          <p:spPr>
            <a:xfrm>
              <a:off x="1916699" y="4978565"/>
              <a:ext cx="649977" cy="649977"/>
            </a:xfrm>
            <a:prstGeom prst="ellipse">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4</a:t>
              </a:r>
              <a:endParaRPr lang="en-US" sz="3200" b="1" dirty="0">
                <a:solidFill>
                  <a:schemeClr val="tx1"/>
                </a:solidFill>
              </a:endParaRPr>
            </a:p>
          </p:txBody>
        </p:sp>
      </p:grpSp>
      <p:grpSp>
        <p:nvGrpSpPr>
          <p:cNvPr id="23" name="Group 32"/>
          <p:cNvGrpSpPr/>
          <p:nvPr/>
        </p:nvGrpSpPr>
        <p:grpSpPr>
          <a:xfrm>
            <a:off x="3014123" y="4019582"/>
            <a:ext cx="3115754" cy="2658599"/>
            <a:chOff x="3014123" y="3636347"/>
            <a:chExt cx="3115754" cy="2658599"/>
          </a:xfrm>
        </p:grpSpPr>
        <p:grpSp>
          <p:nvGrpSpPr>
            <p:cNvPr id="24" name="Group 24"/>
            <p:cNvGrpSpPr/>
            <p:nvPr/>
          </p:nvGrpSpPr>
          <p:grpSpPr>
            <a:xfrm>
              <a:off x="3014123" y="3636347"/>
              <a:ext cx="3115754" cy="2658599"/>
              <a:chOff x="3014123" y="3636347"/>
              <a:chExt cx="3115754" cy="2658599"/>
            </a:xfrm>
          </p:grpSpPr>
          <p:sp>
            <p:nvSpPr>
              <p:cNvPr id="18" name="TextBox 17"/>
              <p:cNvSpPr txBox="1"/>
              <p:nvPr/>
            </p:nvSpPr>
            <p:spPr>
              <a:xfrm>
                <a:off x="3309735" y="5894836"/>
                <a:ext cx="2786265" cy="400110"/>
              </a:xfrm>
              <a:prstGeom prst="rect">
                <a:avLst/>
              </a:prstGeom>
              <a:noFill/>
            </p:spPr>
            <p:txBody>
              <a:bodyPr wrap="square" rtlCol="0">
                <a:spAutoFit/>
              </a:bodyPr>
              <a:lstStyle/>
              <a:p>
                <a:pPr algn="ctr"/>
                <a:r>
                  <a:rPr lang="en-US" sz="2000" b="1" dirty="0" smtClean="0">
                    <a:solidFill>
                      <a:srgbClr val="000000"/>
                    </a:solidFill>
                    <a:latin typeface="Calibri" pitchFamily="34" charset="0"/>
                    <a:cs typeface="Calibri" pitchFamily="34" charset="0"/>
                  </a:rPr>
                  <a:t>RELIEF</a:t>
                </a:r>
                <a:endParaRPr lang="en-US" sz="2000" b="1" dirty="0">
                  <a:solidFill>
                    <a:srgbClr val="000000"/>
                  </a:solidFill>
                  <a:latin typeface="Calibri" pitchFamily="34" charset="0"/>
                  <a:cs typeface="Calibri" pitchFamily="34" charset="0"/>
                </a:endParaRPr>
              </a:p>
            </p:txBody>
          </p:sp>
          <p:pic>
            <p:nvPicPr>
              <p:cNvPr id="1026" name="Picture 2" descr="http://www.worldmapsonline.com/images/HS432.jpg"/>
              <p:cNvPicPr>
                <a:picLocks noChangeAspect="1" noChangeArrowheads="1"/>
              </p:cNvPicPr>
              <p:nvPr/>
            </p:nvPicPr>
            <p:blipFill>
              <a:blip r:embed="rId10"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14123" y="3636347"/>
                <a:ext cx="3115754" cy="193696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sp>
          <p:nvSpPr>
            <p:cNvPr id="37" name="Oval 36"/>
            <p:cNvSpPr/>
            <p:nvPr/>
          </p:nvSpPr>
          <p:spPr>
            <a:xfrm>
              <a:off x="5369467" y="4978565"/>
              <a:ext cx="649977" cy="649977"/>
            </a:xfrm>
            <a:prstGeom prst="ellipse">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5</a:t>
              </a:r>
              <a:endParaRPr lang="en-US" sz="3200" b="1" dirty="0">
                <a:solidFill>
                  <a:schemeClr val="tx1"/>
                </a:solidFill>
              </a:endParaRPr>
            </a:p>
          </p:txBody>
        </p:sp>
      </p:grpSp>
      <p:grpSp>
        <p:nvGrpSpPr>
          <p:cNvPr id="25" name="Group 38"/>
          <p:cNvGrpSpPr/>
          <p:nvPr/>
        </p:nvGrpSpPr>
        <p:grpSpPr>
          <a:xfrm>
            <a:off x="6228404" y="3980646"/>
            <a:ext cx="2786265" cy="2697535"/>
            <a:chOff x="6228404" y="3597411"/>
            <a:chExt cx="2786265" cy="2697535"/>
          </a:xfrm>
        </p:grpSpPr>
        <p:grpSp>
          <p:nvGrpSpPr>
            <p:cNvPr id="26" name="Group 23"/>
            <p:cNvGrpSpPr/>
            <p:nvPr/>
          </p:nvGrpSpPr>
          <p:grpSpPr>
            <a:xfrm>
              <a:off x="6228404" y="3597411"/>
              <a:ext cx="2786265" cy="2697535"/>
              <a:chOff x="6228404" y="3597411"/>
              <a:chExt cx="2786265" cy="2697535"/>
            </a:xfrm>
          </p:grpSpPr>
          <p:sp>
            <p:nvSpPr>
              <p:cNvPr id="20" name="TextBox 19"/>
              <p:cNvSpPr txBox="1"/>
              <p:nvPr/>
            </p:nvSpPr>
            <p:spPr>
              <a:xfrm>
                <a:off x="6228404" y="5894836"/>
                <a:ext cx="2786265" cy="400110"/>
              </a:xfrm>
              <a:prstGeom prst="rect">
                <a:avLst/>
              </a:prstGeom>
              <a:noFill/>
            </p:spPr>
            <p:txBody>
              <a:bodyPr wrap="square" rtlCol="0">
                <a:spAutoFit/>
              </a:bodyPr>
              <a:lstStyle/>
              <a:p>
                <a:pPr algn="ctr"/>
                <a:r>
                  <a:rPr lang="en-US" sz="2000" b="1" dirty="0" smtClean="0">
                    <a:solidFill>
                      <a:srgbClr val="000000"/>
                    </a:solidFill>
                    <a:latin typeface="Calibri" pitchFamily="34" charset="0"/>
                    <a:cs typeface="Calibri" pitchFamily="34" charset="0"/>
                  </a:rPr>
                  <a:t>SEA LEVEL RISE</a:t>
                </a:r>
                <a:endParaRPr lang="en-US" sz="2000" b="1" dirty="0">
                  <a:solidFill>
                    <a:srgbClr val="000000"/>
                  </a:solidFill>
                  <a:latin typeface="Calibri" pitchFamily="34" charset="0"/>
                  <a:cs typeface="Calibri" pitchFamily="34" charset="0"/>
                </a:endParaRPr>
              </a:p>
            </p:txBody>
          </p:sp>
          <p:pic>
            <p:nvPicPr>
              <p:cNvPr id="1028" name="Picture 4" descr="http://media.treehugger.com/assets/images/2011/10/20090206-6-meter-sea-level-rise.jpg"/>
              <p:cNvPicPr>
                <a:picLocks noChangeAspect="1" noChangeArrowheads="1"/>
              </p:cNvPicPr>
              <p:nvPr/>
            </p:nvPicPr>
            <p:blipFill>
              <a:blip r:embed="rId11"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28227" y="3597411"/>
                <a:ext cx="2686442" cy="201483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sp>
          <p:nvSpPr>
            <p:cNvPr id="38" name="Oval 37"/>
            <p:cNvSpPr/>
            <p:nvPr/>
          </p:nvSpPr>
          <p:spPr>
            <a:xfrm>
              <a:off x="8113473" y="4978564"/>
              <a:ext cx="649977" cy="649977"/>
            </a:xfrm>
            <a:prstGeom prst="ellipse">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6</a:t>
              </a:r>
              <a:endParaRPr lang="en-US" sz="3200" b="1" dirty="0">
                <a:solidFill>
                  <a:schemeClr val="tx1"/>
                </a:solidFill>
              </a:endParaRPr>
            </a:p>
          </p:txBody>
        </p:sp>
      </p:grpSp>
      <p:sp>
        <p:nvSpPr>
          <p:cNvPr id="42" name="Title 1"/>
          <p:cNvSpPr>
            <a:spLocks noGrp="1"/>
          </p:cNvSpPr>
          <p:nvPr>
            <p:ph type="title"/>
          </p:nvPr>
        </p:nvSpPr>
        <p:spPr>
          <a:xfrm>
            <a:off x="0" y="606395"/>
            <a:ext cx="9144000" cy="609600"/>
          </a:xfrm>
        </p:spPr>
        <p:txBody>
          <a:bodyPr>
            <a:noAutofit/>
          </a:bodyPr>
          <a:lstStyle/>
          <a:p>
            <a:r>
              <a:rPr lang="en-US" sz="3600" dirty="0" smtClean="0">
                <a:latin typeface="Tw Cen MT"/>
                <a:cs typeface="Tw Cen MT"/>
              </a:rPr>
              <a:t>Coastal hazard index and data layers</a:t>
            </a:r>
            <a:r>
              <a:rPr lang="en-US" sz="3600" dirty="0" smtClean="0"/>
              <a:t/>
            </a:r>
            <a:br>
              <a:rPr lang="en-US" sz="3600" dirty="0" smtClean="0"/>
            </a:br>
            <a:r>
              <a:rPr lang="en-US" sz="3600" dirty="0" smtClean="0"/>
              <a:t/>
            </a:r>
            <a:br>
              <a:rPr lang="en-US" sz="3600" dirty="0" smtClean="0"/>
            </a:br>
            <a:endParaRPr lang="en-US" sz="3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21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1270135"/>
            <a:ext cx="9144000" cy="4627964"/>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620522"/>
            <a:ext cx="9144000" cy="1828800"/>
          </a:xfrm>
          <a:noFill/>
        </p:spPr>
        <p:txBody>
          <a:bodyPr>
            <a:noAutofit/>
          </a:bodyPr>
          <a:lstStyle/>
          <a:p>
            <a:pPr marL="742950" indent="-742950" algn="ctr">
              <a:buAutoNum type="arabicPeriod"/>
            </a:pPr>
            <a:r>
              <a:rPr lang="en-US" sz="4400" dirty="0" smtClean="0">
                <a:latin typeface="Tw Cen MT"/>
                <a:cs typeface="Tw Cen MT"/>
              </a:rPr>
              <a:t>Tools </a:t>
            </a:r>
            <a:r>
              <a:rPr lang="en-US" sz="4400" dirty="0" smtClean="0">
                <a:latin typeface="Tw Cen MT"/>
                <a:cs typeface="Tw Cen MT"/>
              </a:rPr>
              <a:t>shaped by engagement are </a:t>
            </a:r>
            <a:r>
              <a:rPr lang="en-US" sz="4400" dirty="0" smtClean="0">
                <a:latin typeface="Tw Cen MT"/>
                <a:cs typeface="Tw Cen MT"/>
              </a:rPr>
              <a:t>better</a:t>
            </a:r>
          </a:p>
          <a:p>
            <a:pPr marL="742950" indent="-742950" algn="ctr">
              <a:buNone/>
            </a:pPr>
            <a:endParaRPr lang="en-US" sz="4400" dirty="0" smtClean="0">
              <a:latin typeface="Tw Cen MT"/>
              <a:cs typeface="Tw Cen MT"/>
            </a:endParaRPr>
          </a:p>
          <a:p>
            <a:pPr marL="742950" indent="-742950" algn="ctr">
              <a:buAutoNum type="arabicPeriod"/>
            </a:pPr>
            <a:r>
              <a:rPr lang="en-US" sz="4400" dirty="0" smtClean="0">
                <a:latin typeface="Tw Cen MT"/>
                <a:cs typeface="Tw Cen MT"/>
              </a:rPr>
              <a:t>Engagements are better when shaped by tools</a:t>
            </a:r>
            <a:endParaRPr lang="en-US" sz="4400" dirty="0" smtClean="0">
              <a:latin typeface="Tw Cen MT"/>
              <a:cs typeface="Tw Cen MT"/>
            </a:endParaRPr>
          </a:p>
          <a:p>
            <a:pPr>
              <a:buNone/>
            </a:pPr>
            <a:endParaRPr lang="en-US" sz="4400" dirty="0">
              <a:latin typeface="Tw Cen MT"/>
              <a:cs typeface="Tw Cen M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5"/>
          <p:cNvGrpSpPr/>
          <p:nvPr/>
        </p:nvGrpSpPr>
        <p:grpSpPr>
          <a:xfrm>
            <a:off x="2583983" y="0"/>
            <a:ext cx="6560017" cy="5791200"/>
            <a:chOff x="2583983" y="0"/>
            <a:chExt cx="6560017" cy="5791200"/>
          </a:xfrm>
        </p:grpSpPr>
        <p:pic>
          <p:nvPicPr>
            <p:cNvPr id="12" name="Picture 2"/>
            <p:cNvPicPr>
              <a:picLocks noChangeAspect="1" noChangeArrowheads="1"/>
            </p:cNvPicPr>
            <p:nvPr/>
          </p:nvPicPr>
          <p:blipFill>
            <a:blip r:embed="rId3" cstate="screen"/>
            <a:srcRect/>
            <a:stretch>
              <a:fillRect/>
            </a:stretch>
          </p:blipFill>
          <p:spPr bwMode="auto">
            <a:xfrm>
              <a:off x="2583983" y="0"/>
              <a:ext cx="6560017" cy="5791200"/>
            </a:xfrm>
            <a:prstGeom prst="rect">
              <a:avLst/>
            </a:prstGeom>
            <a:noFill/>
            <a:ln w="9525">
              <a:noFill/>
              <a:miter lim="800000"/>
              <a:headEnd/>
              <a:tailEnd/>
            </a:ln>
          </p:spPr>
        </p:pic>
        <p:sp>
          <p:nvSpPr>
            <p:cNvPr id="7" name="Rectangle 6"/>
            <p:cNvSpPr/>
            <p:nvPr/>
          </p:nvSpPr>
          <p:spPr>
            <a:xfrm>
              <a:off x="5562600" y="5257800"/>
              <a:ext cx="2590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5" name="Picture 3"/>
          <p:cNvPicPr>
            <a:picLocks noChangeAspect="1" noChangeArrowheads="1"/>
          </p:cNvPicPr>
          <p:nvPr/>
        </p:nvPicPr>
        <p:blipFill>
          <a:blip r:embed="rId4" cstate="screen"/>
          <a:srcRect/>
          <a:stretch>
            <a:fillRect/>
          </a:stretch>
        </p:blipFill>
        <p:spPr bwMode="auto">
          <a:xfrm>
            <a:off x="4114800" y="4191000"/>
            <a:ext cx="1447800" cy="838200"/>
          </a:xfrm>
          <a:prstGeom prst="rect">
            <a:avLst/>
          </a:prstGeom>
          <a:noFill/>
          <a:ln w="9525">
            <a:noFill/>
            <a:miter lim="800000"/>
            <a:headEnd/>
            <a:tailEnd/>
          </a:ln>
        </p:spPr>
      </p:pic>
      <p:sp>
        <p:nvSpPr>
          <p:cNvPr id="14" name="TextBox 13"/>
          <p:cNvSpPr txBox="1"/>
          <p:nvPr/>
        </p:nvSpPr>
        <p:spPr>
          <a:xfrm>
            <a:off x="304800" y="228600"/>
            <a:ext cx="1927322" cy="769441"/>
          </a:xfrm>
          <a:prstGeom prst="rect">
            <a:avLst/>
          </a:prstGeom>
          <a:noFill/>
        </p:spPr>
        <p:txBody>
          <a:bodyPr wrap="none" rtlCol="0">
            <a:spAutoFit/>
          </a:bodyPr>
          <a:lstStyle/>
          <a:p>
            <a:r>
              <a:rPr lang="en-US" sz="2200" dirty="0" smtClean="0"/>
              <a:t>Vulnerability of</a:t>
            </a:r>
            <a:br>
              <a:rPr lang="en-US" sz="2200" dirty="0" smtClean="0"/>
            </a:br>
            <a:r>
              <a:rPr lang="en-US" sz="2200" dirty="0" smtClean="0"/>
              <a:t>population</a:t>
            </a:r>
            <a:endParaRPr lang="en-US" sz="2200" dirty="0"/>
          </a:p>
        </p:txBody>
      </p:sp>
      <p:grpSp>
        <p:nvGrpSpPr>
          <p:cNvPr id="3" name="Group 14"/>
          <p:cNvGrpSpPr/>
          <p:nvPr/>
        </p:nvGrpSpPr>
        <p:grpSpPr>
          <a:xfrm>
            <a:off x="0" y="1637002"/>
            <a:ext cx="5715000" cy="5220998"/>
            <a:chOff x="0" y="1637002"/>
            <a:chExt cx="5715000" cy="5220998"/>
          </a:xfrm>
        </p:grpSpPr>
        <p:pic>
          <p:nvPicPr>
            <p:cNvPr id="4098" name="Picture 2"/>
            <p:cNvPicPr>
              <a:picLocks noChangeAspect="1" noChangeArrowheads="1"/>
            </p:cNvPicPr>
            <p:nvPr/>
          </p:nvPicPr>
          <p:blipFill>
            <a:blip r:embed="rId5" cstate="screen"/>
            <a:srcRect/>
            <a:stretch>
              <a:fillRect/>
            </a:stretch>
          </p:blipFill>
          <p:spPr bwMode="auto">
            <a:xfrm>
              <a:off x="0" y="1637002"/>
              <a:ext cx="5486399" cy="5220998"/>
            </a:xfrm>
            <a:prstGeom prst="snipRoundRect">
              <a:avLst>
                <a:gd name="adj1" fmla="val 8371"/>
                <a:gd name="adj2" fmla="val 44716"/>
              </a:avLst>
            </a:prstGeom>
            <a:noFill/>
            <a:ln w="9525">
              <a:noFill/>
              <a:miter lim="800000"/>
              <a:headEnd/>
              <a:tailEnd/>
            </a:ln>
          </p:spPr>
        </p:pic>
        <p:pic>
          <p:nvPicPr>
            <p:cNvPr id="13" name="Picture 3"/>
            <p:cNvPicPr>
              <a:picLocks noChangeAspect="1" noChangeArrowheads="1"/>
            </p:cNvPicPr>
            <p:nvPr/>
          </p:nvPicPr>
          <p:blipFill>
            <a:blip r:embed="rId4" cstate="screen"/>
            <a:srcRect/>
            <a:stretch>
              <a:fillRect/>
            </a:stretch>
          </p:blipFill>
          <p:spPr bwMode="auto">
            <a:xfrm>
              <a:off x="4267200" y="4343400"/>
              <a:ext cx="1447800" cy="8382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xt>
            </a:extLst>
          </a:blip>
          <a:srcRect/>
          <a:stretch/>
        </p:blipFill>
        <p:spPr>
          <a:xfrm>
            <a:off x="0" y="0"/>
            <a:ext cx="8993428" cy="6858000"/>
          </a:xfrm>
          <a:prstGeom prst="rect">
            <a:avLst/>
          </a:prstGeom>
        </p:spPr>
      </p:pic>
      <p:sp>
        <p:nvSpPr>
          <p:cNvPr id="7" name="Rounded Rectangle 6"/>
          <p:cNvSpPr/>
          <p:nvPr/>
        </p:nvSpPr>
        <p:spPr>
          <a:xfrm>
            <a:off x="211004" y="5704820"/>
            <a:ext cx="5749031" cy="115318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prstClr val="black"/>
              </a:solidFill>
            </a:endParaRPr>
          </a:p>
        </p:txBody>
      </p:sp>
      <p:sp>
        <p:nvSpPr>
          <p:cNvPr id="8" name="TextBox 7"/>
          <p:cNvSpPr txBox="1"/>
          <p:nvPr/>
        </p:nvSpPr>
        <p:spPr>
          <a:xfrm flipH="1">
            <a:off x="381000" y="5879068"/>
            <a:ext cx="533400" cy="369332"/>
          </a:xfrm>
          <a:prstGeom prst="rect">
            <a:avLst/>
          </a:prstGeom>
          <a:noFill/>
        </p:spPr>
        <p:txBody>
          <a:bodyPr wrap="square" rtlCol="0">
            <a:spAutoFit/>
          </a:bodyPr>
          <a:lstStyle/>
          <a:p>
            <a:pPr defTabSz="457200"/>
            <a:r>
              <a:rPr lang="en-US" i="1" dirty="0" smtClean="0">
                <a:solidFill>
                  <a:prstClr val="black"/>
                </a:solidFill>
              </a:rPr>
              <a:t>Key</a:t>
            </a:r>
            <a:endParaRPr lang="en-US" i="1" dirty="0">
              <a:solidFill>
                <a:prstClr val="black"/>
              </a:solidFill>
            </a:endParaRPr>
          </a:p>
        </p:txBody>
      </p:sp>
      <p:sp>
        <p:nvSpPr>
          <p:cNvPr id="10" name="TextBox 9"/>
          <p:cNvSpPr txBox="1"/>
          <p:nvPr/>
        </p:nvSpPr>
        <p:spPr>
          <a:xfrm flipH="1">
            <a:off x="6150078" y="983225"/>
            <a:ext cx="2772696" cy="646331"/>
          </a:xfrm>
          <a:prstGeom prst="rect">
            <a:avLst/>
          </a:prstGeom>
          <a:noFill/>
        </p:spPr>
        <p:txBody>
          <a:bodyPr wrap="square" rtlCol="0">
            <a:spAutoFit/>
          </a:bodyPr>
          <a:lstStyle/>
          <a:p>
            <a:pPr defTabSz="457200"/>
            <a:r>
              <a:rPr lang="en-US" i="1" dirty="0" smtClean="0">
                <a:solidFill>
                  <a:prstClr val="black"/>
                </a:solidFill>
              </a:rPr>
              <a:t>BAR CHARTS, </a:t>
            </a:r>
            <a:br>
              <a:rPr lang="en-US" i="1" dirty="0" smtClean="0">
                <a:solidFill>
                  <a:prstClr val="black"/>
                </a:solidFill>
              </a:rPr>
            </a:br>
            <a:r>
              <a:rPr lang="en-US" i="1" dirty="0" smtClean="0">
                <a:solidFill>
                  <a:prstClr val="black"/>
                </a:solidFill>
              </a:rPr>
              <a:t>LEGEND, ETC.</a:t>
            </a:r>
            <a:endParaRPr lang="en-US" i="1" dirty="0">
              <a:solidFill>
                <a:prstClr val="black"/>
              </a:solidFill>
            </a:endParaRPr>
          </a:p>
        </p:txBody>
      </p:sp>
      <p:sp>
        <p:nvSpPr>
          <p:cNvPr id="4" name="Rounded Rectangle 3"/>
          <p:cNvSpPr/>
          <p:nvPr/>
        </p:nvSpPr>
        <p:spPr>
          <a:xfrm>
            <a:off x="5867400" y="609600"/>
            <a:ext cx="3276600" cy="14994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26" name="Picture 25"/>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xt>
            </a:extLst>
          </a:blip>
          <a:stretch>
            <a:fillRect/>
          </a:stretch>
        </p:blipFill>
        <p:spPr>
          <a:xfrm>
            <a:off x="8382000" y="6100028"/>
            <a:ext cx="609600" cy="606915"/>
          </a:xfrm>
          <a:prstGeom prst="rect">
            <a:avLst/>
          </a:prstGeom>
        </p:spPr>
      </p:pic>
      <p:sp>
        <p:nvSpPr>
          <p:cNvPr id="27" name="TextBox 26"/>
          <p:cNvSpPr txBox="1"/>
          <p:nvPr/>
        </p:nvSpPr>
        <p:spPr>
          <a:xfrm>
            <a:off x="6172200" y="6182380"/>
            <a:ext cx="1981200" cy="523220"/>
          </a:xfrm>
          <a:prstGeom prst="rect">
            <a:avLst/>
          </a:prstGeom>
          <a:noFill/>
        </p:spPr>
        <p:txBody>
          <a:bodyPr wrap="square" rtlCol="0">
            <a:spAutoFit/>
          </a:bodyPr>
          <a:lstStyle/>
          <a:p>
            <a:pPr algn="ctr" defTabSz="457200"/>
            <a:r>
              <a:rPr lang="en-US" sz="1400" dirty="0" smtClean="0">
                <a:solidFill>
                  <a:prstClr val="black"/>
                </a:solidFill>
              </a:rPr>
              <a:t>Safe Waterways and Modern Infrastructure</a:t>
            </a:r>
            <a:endParaRPr lang="en-US" sz="1400" dirty="0">
              <a:solidFill>
                <a:prstClr val="black"/>
              </a:solidFill>
            </a:endParaRPr>
          </a:p>
        </p:txBody>
      </p:sp>
      <p:sp>
        <p:nvSpPr>
          <p:cNvPr id="29" name="Rounded Rectangle 28"/>
          <p:cNvSpPr/>
          <p:nvPr/>
        </p:nvSpPr>
        <p:spPr>
          <a:xfrm>
            <a:off x="240887" y="5019020"/>
            <a:ext cx="2362200" cy="685800"/>
          </a:xfrm>
          <a:prstGeom prst="roundRect">
            <a:avLst/>
          </a:prstGeom>
          <a:no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0" name="TextBox 29"/>
          <p:cNvSpPr txBox="1"/>
          <p:nvPr/>
        </p:nvSpPr>
        <p:spPr>
          <a:xfrm>
            <a:off x="381000" y="5181600"/>
            <a:ext cx="2209800" cy="523220"/>
          </a:xfrm>
          <a:prstGeom prst="rect">
            <a:avLst/>
          </a:prstGeom>
          <a:noFill/>
        </p:spPr>
        <p:txBody>
          <a:bodyPr wrap="square" rtlCol="0">
            <a:spAutoFit/>
          </a:bodyPr>
          <a:lstStyle/>
          <a:p>
            <a:pPr algn="ctr" defTabSz="457200"/>
            <a:r>
              <a:rPr lang="en-US" sz="1400" dirty="0" smtClean="0">
                <a:solidFill>
                  <a:prstClr val="black"/>
                </a:solidFill>
              </a:rPr>
              <a:t>X% of the shoreline is at high risk</a:t>
            </a:r>
            <a:endParaRPr lang="en-US" sz="1400" dirty="0">
              <a:solidFill>
                <a:prstClr val="black"/>
              </a:solidFill>
            </a:endParaRPr>
          </a:p>
        </p:txBody>
      </p:sp>
      <p:sp>
        <p:nvSpPr>
          <p:cNvPr id="32" name="TextBox 31"/>
          <p:cNvSpPr txBox="1"/>
          <p:nvPr/>
        </p:nvSpPr>
        <p:spPr>
          <a:xfrm>
            <a:off x="304800" y="4766846"/>
            <a:ext cx="1868921" cy="338554"/>
          </a:xfrm>
          <a:prstGeom prst="rect">
            <a:avLst/>
          </a:prstGeom>
          <a:noFill/>
        </p:spPr>
        <p:txBody>
          <a:bodyPr wrap="none" rtlCol="0">
            <a:spAutoFit/>
          </a:bodyPr>
          <a:lstStyle/>
          <a:p>
            <a:pPr defTabSz="457200"/>
            <a:r>
              <a:rPr lang="en-US" sz="1600" b="1" spc="300" dirty="0" smtClean="0">
                <a:solidFill>
                  <a:prstClr val="black"/>
                </a:solidFill>
              </a:rPr>
              <a:t>Barkley Sound</a:t>
            </a:r>
            <a:endParaRPr lang="en-US" sz="1600" b="1" spc="300" dirty="0">
              <a:solidFill>
                <a:prstClr val="black"/>
              </a:solidFill>
            </a:endParaRPr>
          </a:p>
        </p:txBody>
      </p:sp>
      <p:pic>
        <p:nvPicPr>
          <p:cNvPr id="25" name="Picture 1"/>
          <p:cNvPicPr>
            <a:picLocks noChangeAspect="1" noChangeArrowheads="1"/>
          </p:cNvPicPr>
          <p:nvPr/>
        </p:nvPicPr>
        <p:blipFill>
          <a:blip r:embed="rId5" cstate="print"/>
          <a:srcRect/>
          <a:stretch>
            <a:fillRect/>
          </a:stretch>
        </p:blipFill>
        <p:spPr bwMode="auto">
          <a:xfrm>
            <a:off x="270769" y="939463"/>
            <a:ext cx="5611765" cy="4765357"/>
          </a:xfrm>
          <a:prstGeom prst="rect">
            <a:avLst/>
          </a:prstGeom>
          <a:noFill/>
          <a:ln w="36720">
            <a:solidFill>
              <a:srgbClr val="666666"/>
            </a:solidFill>
            <a:round/>
            <a:headEnd/>
            <a:tailEnd/>
          </a:ln>
          <a:effectLst/>
        </p:spPr>
      </p:pic>
      <p:grpSp>
        <p:nvGrpSpPr>
          <p:cNvPr id="2" name="Group 27"/>
          <p:cNvGrpSpPr/>
          <p:nvPr/>
        </p:nvGrpSpPr>
        <p:grpSpPr>
          <a:xfrm>
            <a:off x="826754" y="5791200"/>
            <a:ext cx="1096432" cy="1039643"/>
            <a:chOff x="5868144" y="5661248"/>
            <a:chExt cx="1096432" cy="1039643"/>
          </a:xfrm>
        </p:grpSpPr>
        <p:sp>
          <p:nvSpPr>
            <p:cNvPr id="34" name="Rectangle 13"/>
            <p:cNvSpPr>
              <a:spLocks noChangeArrowheads="1"/>
            </p:cNvSpPr>
            <p:nvPr/>
          </p:nvSpPr>
          <p:spPr bwMode="auto">
            <a:xfrm>
              <a:off x="6120012" y="5666055"/>
              <a:ext cx="774032" cy="251722"/>
            </a:xfrm>
            <a:prstGeom prst="rect">
              <a:avLst/>
            </a:prstGeom>
            <a:noFill/>
            <a:ln w="9525">
              <a:noFill/>
              <a:round/>
              <a:headEnd/>
              <a:tailEnd/>
            </a:ln>
            <a:effectLst/>
          </p:spPr>
          <p:txBody>
            <a:bodyPr wrap="none" lIns="81648" tIns="40824" rIns="81648" bIns="40824">
              <a:spAutoFit/>
            </a:bodyPr>
            <a:lstStyle/>
            <a:p>
              <a:pPr defTabSz="4572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100" dirty="0">
                  <a:solidFill>
                    <a:srgbClr val="000000"/>
                  </a:solidFill>
                  <a:ea typeface="WenQuanYi Zen Hei" charset="0"/>
                  <a:cs typeface="WenQuanYi Zen Hei" charset="0"/>
                </a:rPr>
                <a:t>0 activities</a:t>
              </a:r>
            </a:p>
          </p:txBody>
        </p:sp>
        <p:sp>
          <p:nvSpPr>
            <p:cNvPr id="35" name="Rectangle 15"/>
            <p:cNvSpPr>
              <a:spLocks noChangeArrowheads="1"/>
            </p:cNvSpPr>
            <p:nvPr/>
          </p:nvSpPr>
          <p:spPr bwMode="auto">
            <a:xfrm>
              <a:off x="6128656" y="5932372"/>
              <a:ext cx="681058" cy="251722"/>
            </a:xfrm>
            <a:prstGeom prst="rect">
              <a:avLst/>
            </a:prstGeom>
            <a:noFill/>
            <a:ln w="9525">
              <a:noFill/>
              <a:round/>
              <a:headEnd/>
              <a:tailEnd/>
            </a:ln>
            <a:effectLst/>
          </p:spPr>
          <p:txBody>
            <a:bodyPr wrap="none" lIns="81648" tIns="40824" rIns="81648" bIns="40824">
              <a:spAutoFit/>
            </a:bodyPr>
            <a:lstStyle/>
            <a:p>
              <a:pPr defTabSz="4572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100" dirty="0">
                  <a:solidFill>
                    <a:srgbClr val="000000"/>
                  </a:solidFill>
                  <a:ea typeface="WenQuanYi Zen Hei" charset="0"/>
                  <a:cs typeface="WenQuanYi Zen Hei" charset="0"/>
                </a:rPr>
                <a:t>1 activity</a:t>
              </a:r>
            </a:p>
          </p:txBody>
        </p:sp>
        <p:sp>
          <p:nvSpPr>
            <p:cNvPr id="36" name="Oval 16"/>
            <p:cNvSpPr>
              <a:spLocks noChangeArrowheads="1"/>
            </p:cNvSpPr>
            <p:nvPr/>
          </p:nvSpPr>
          <p:spPr bwMode="auto">
            <a:xfrm>
              <a:off x="5868144" y="5661248"/>
              <a:ext cx="207458" cy="207295"/>
            </a:xfrm>
            <a:prstGeom prst="ellipse">
              <a:avLst/>
            </a:prstGeom>
            <a:solidFill>
              <a:srgbClr val="5E11A6"/>
            </a:solidFill>
            <a:ln w="9360">
              <a:solidFill>
                <a:srgbClr val="000000"/>
              </a:solidFill>
              <a:round/>
              <a:headEnd/>
              <a:tailEnd/>
            </a:ln>
            <a:effectLst/>
          </p:spPr>
          <p:txBody>
            <a:bodyPr wrap="none" lIns="82954" tIns="41477" rIns="82954" bIns="41477" anchor="ctr"/>
            <a:lstStyle/>
            <a:p>
              <a:pPr defTabSz="457200"/>
              <a:endParaRPr lang="en-CA">
                <a:solidFill>
                  <a:prstClr val="black"/>
                </a:solidFill>
              </a:endParaRPr>
            </a:p>
          </p:txBody>
        </p:sp>
        <p:sp>
          <p:nvSpPr>
            <p:cNvPr id="37" name="Oval 17"/>
            <p:cNvSpPr>
              <a:spLocks noChangeArrowheads="1"/>
            </p:cNvSpPr>
            <p:nvPr/>
          </p:nvSpPr>
          <p:spPr bwMode="auto">
            <a:xfrm>
              <a:off x="5875095" y="5935251"/>
              <a:ext cx="207458" cy="207295"/>
            </a:xfrm>
            <a:prstGeom prst="ellipse">
              <a:avLst/>
            </a:prstGeom>
            <a:solidFill>
              <a:srgbClr val="008000"/>
            </a:solidFill>
            <a:ln w="9360">
              <a:solidFill>
                <a:srgbClr val="000000"/>
              </a:solidFill>
              <a:round/>
              <a:headEnd/>
              <a:tailEnd/>
            </a:ln>
            <a:effectLst/>
          </p:spPr>
          <p:txBody>
            <a:bodyPr wrap="none" lIns="82954" tIns="41477" rIns="82954" bIns="41477" anchor="ctr"/>
            <a:lstStyle/>
            <a:p>
              <a:pPr defTabSz="457200"/>
              <a:endParaRPr lang="en-CA">
                <a:solidFill>
                  <a:prstClr val="black"/>
                </a:solidFill>
              </a:endParaRPr>
            </a:p>
          </p:txBody>
        </p:sp>
        <p:sp>
          <p:nvSpPr>
            <p:cNvPr id="38" name="Oval 18"/>
            <p:cNvSpPr>
              <a:spLocks noChangeArrowheads="1"/>
            </p:cNvSpPr>
            <p:nvPr/>
          </p:nvSpPr>
          <p:spPr bwMode="auto">
            <a:xfrm>
              <a:off x="5875095" y="6195808"/>
              <a:ext cx="207458" cy="207295"/>
            </a:xfrm>
            <a:prstGeom prst="ellipse">
              <a:avLst/>
            </a:prstGeom>
            <a:solidFill>
              <a:srgbClr val="FFFF00"/>
            </a:solidFill>
            <a:ln w="9360">
              <a:solidFill>
                <a:srgbClr val="000000"/>
              </a:solidFill>
              <a:round/>
              <a:headEnd/>
              <a:tailEnd/>
            </a:ln>
            <a:effectLst/>
          </p:spPr>
          <p:txBody>
            <a:bodyPr wrap="none" lIns="82954" tIns="41477" rIns="82954" bIns="41477" anchor="ctr"/>
            <a:lstStyle/>
            <a:p>
              <a:pPr defTabSz="457200"/>
              <a:endParaRPr lang="en-CA">
                <a:solidFill>
                  <a:prstClr val="black"/>
                </a:solidFill>
              </a:endParaRPr>
            </a:p>
          </p:txBody>
        </p:sp>
        <p:sp>
          <p:nvSpPr>
            <p:cNvPr id="39" name="Rectangle 19"/>
            <p:cNvSpPr>
              <a:spLocks noChangeArrowheads="1"/>
            </p:cNvSpPr>
            <p:nvPr/>
          </p:nvSpPr>
          <p:spPr bwMode="auto">
            <a:xfrm>
              <a:off x="6120012" y="6449169"/>
              <a:ext cx="844564" cy="251722"/>
            </a:xfrm>
            <a:prstGeom prst="rect">
              <a:avLst/>
            </a:prstGeom>
            <a:noFill/>
            <a:ln w="9525">
              <a:noFill/>
              <a:round/>
              <a:headEnd/>
              <a:tailEnd/>
            </a:ln>
            <a:effectLst/>
          </p:spPr>
          <p:txBody>
            <a:bodyPr wrap="none" lIns="81648" tIns="40824" rIns="81648" bIns="40824">
              <a:spAutoFit/>
            </a:bodyPr>
            <a:lstStyle/>
            <a:p>
              <a:pPr defTabSz="4572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100" dirty="0">
                  <a:solidFill>
                    <a:srgbClr val="000000"/>
                  </a:solidFill>
                  <a:ea typeface="WenQuanYi Zen Hei" charset="0"/>
                  <a:cs typeface="WenQuanYi Zen Hei" charset="0"/>
                </a:rPr>
                <a:t>&gt;3 activities</a:t>
              </a:r>
            </a:p>
          </p:txBody>
        </p:sp>
        <p:sp>
          <p:nvSpPr>
            <p:cNvPr id="40" name="Oval 20"/>
            <p:cNvSpPr>
              <a:spLocks noChangeArrowheads="1"/>
            </p:cNvSpPr>
            <p:nvPr/>
          </p:nvSpPr>
          <p:spPr bwMode="auto">
            <a:xfrm>
              <a:off x="5875095" y="6457806"/>
              <a:ext cx="207458" cy="207295"/>
            </a:xfrm>
            <a:prstGeom prst="ellipse">
              <a:avLst/>
            </a:prstGeom>
            <a:solidFill>
              <a:srgbClr val="DC2300"/>
            </a:solidFill>
            <a:ln w="9360">
              <a:solidFill>
                <a:srgbClr val="000000"/>
              </a:solidFill>
              <a:round/>
              <a:headEnd/>
              <a:tailEnd/>
            </a:ln>
            <a:effectLst/>
          </p:spPr>
          <p:txBody>
            <a:bodyPr wrap="none" lIns="82954" tIns="41477" rIns="82954" bIns="41477" anchor="ctr"/>
            <a:lstStyle/>
            <a:p>
              <a:pPr defTabSz="457200"/>
              <a:endParaRPr lang="en-CA">
                <a:solidFill>
                  <a:prstClr val="black"/>
                </a:solidFill>
              </a:endParaRPr>
            </a:p>
          </p:txBody>
        </p:sp>
      </p:grpSp>
      <p:sp>
        <p:nvSpPr>
          <p:cNvPr id="41" name="TextBox 40"/>
          <p:cNvSpPr txBox="1"/>
          <p:nvPr/>
        </p:nvSpPr>
        <p:spPr>
          <a:xfrm>
            <a:off x="1034212" y="6317511"/>
            <a:ext cx="793807" cy="261610"/>
          </a:xfrm>
          <a:prstGeom prst="rect">
            <a:avLst/>
          </a:prstGeom>
          <a:noFill/>
        </p:spPr>
        <p:txBody>
          <a:bodyPr wrap="none" rtlCol="0">
            <a:spAutoFit/>
          </a:bodyPr>
          <a:lstStyle/>
          <a:p>
            <a:pPr defTabSz="457200"/>
            <a:r>
              <a:rPr lang="en-CA" sz="1100" dirty="0" smtClean="0">
                <a:solidFill>
                  <a:prstClr val="black"/>
                </a:solidFill>
              </a:rPr>
              <a:t>2 activities</a:t>
            </a:r>
            <a:endParaRPr lang="en-CA" sz="1100" dirty="0">
              <a:solidFill>
                <a:prstClr val="black"/>
              </a:solidFill>
            </a:endParaRPr>
          </a:p>
        </p:txBody>
      </p:sp>
      <p:sp>
        <p:nvSpPr>
          <p:cNvPr id="44" name="TextBox 43"/>
          <p:cNvSpPr txBox="1"/>
          <p:nvPr/>
        </p:nvSpPr>
        <p:spPr>
          <a:xfrm>
            <a:off x="304800" y="5024735"/>
            <a:ext cx="2570960" cy="523220"/>
          </a:xfrm>
          <a:prstGeom prst="rect">
            <a:avLst/>
          </a:prstGeom>
          <a:noFill/>
        </p:spPr>
        <p:txBody>
          <a:bodyPr wrap="none" rtlCol="0">
            <a:spAutoFit/>
          </a:bodyPr>
          <a:lstStyle/>
          <a:p>
            <a:pPr defTabSz="457200"/>
            <a:r>
              <a:rPr lang="en-CA" sz="1400" b="1" dirty="0" smtClean="0">
                <a:solidFill>
                  <a:prstClr val="black"/>
                </a:solidFill>
              </a:rPr>
              <a:t>13% of shoreline highest coastal</a:t>
            </a:r>
          </a:p>
          <a:p>
            <a:pPr defTabSz="457200"/>
            <a:r>
              <a:rPr lang="en-CA" sz="1400" b="1" dirty="0" smtClean="0">
                <a:solidFill>
                  <a:prstClr val="black"/>
                </a:solidFill>
              </a:rPr>
              <a:t> risk with activities </a:t>
            </a:r>
            <a:endParaRPr lang="en-CA" sz="1400" b="1" dirty="0">
              <a:solidFill>
                <a:prstClr val="black"/>
              </a:solidFill>
            </a:endParaRPr>
          </a:p>
        </p:txBody>
      </p:sp>
      <p:sp>
        <p:nvSpPr>
          <p:cNvPr id="45" name="TextBox 44"/>
          <p:cNvSpPr txBox="1"/>
          <p:nvPr/>
        </p:nvSpPr>
        <p:spPr>
          <a:xfrm>
            <a:off x="381000" y="4597569"/>
            <a:ext cx="1868921" cy="338554"/>
          </a:xfrm>
          <a:prstGeom prst="rect">
            <a:avLst/>
          </a:prstGeom>
          <a:noFill/>
        </p:spPr>
        <p:txBody>
          <a:bodyPr wrap="none" rtlCol="0">
            <a:spAutoFit/>
          </a:bodyPr>
          <a:lstStyle/>
          <a:p>
            <a:pPr defTabSz="457200"/>
            <a:r>
              <a:rPr lang="en-US" sz="1600" b="1" spc="300" dirty="0" smtClean="0">
                <a:solidFill>
                  <a:prstClr val="black"/>
                </a:solidFill>
              </a:rPr>
              <a:t>Barkley Sound</a:t>
            </a:r>
            <a:endParaRPr lang="en-US" sz="1600" b="1" spc="300" dirty="0">
              <a:solidFill>
                <a:prstClr val="black"/>
              </a:solidFill>
            </a:endParaRPr>
          </a:p>
        </p:txBody>
      </p:sp>
      <p:sp>
        <p:nvSpPr>
          <p:cNvPr id="31" name="TextBox 30"/>
          <p:cNvSpPr txBox="1"/>
          <p:nvPr/>
        </p:nvSpPr>
        <p:spPr>
          <a:xfrm>
            <a:off x="228600" y="914400"/>
            <a:ext cx="5105400" cy="1015663"/>
          </a:xfrm>
          <a:prstGeom prst="rect">
            <a:avLst/>
          </a:prstGeom>
          <a:noFill/>
        </p:spPr>
        <p:txBody>
          <a:bodyPr wrap="square" rtlCol="0">
            <a:spAutoFit/>
          </a:bodyPr>
          <a:lstStyle/>
          <a:p>
            <a:pPr algn="ctr" defTabSz="457200"/>
            <a:r>
              <a:rPr lang="en-US" sz="2000" b="1" spc="300" dirty="0" smtClean="0">
                <a:solidFill>
                  <a:prstClr val="black"/>
                </a:solidFill>
              </a:rPr>
              <a:t>P</a:t>
            </a:r>
            <a:r>
              <a:rPr lang="en-US" b="1" spc="300" dirty="0" smtClean="0">
                <a:solidFill>
                  <a:prstClr val="black"/>
                </a:solidFill>
              </a:rPr>
              <a:t>ERCENT OF </a:t>
            </a:r>
            <a:r>
              <a:rPr lang="en-US" sz="2000" b="1" spc="300" dirty="0" smtClean="0">
                <a:solidFill>
                  <a:prstClr val="black"/>
                </a:solidFill>
              </a:rPr>
              <a:t>S</a:t>
            </a:r>
            <a:r>
              <a:rPr lang="en-US" b="1" spc="300" dirty="0" smtClean="0">
                <a:solidFill>
                  <a:prstClr val="black"/>
                </a:solidFill>
              </a:rPr>
              <a:t>HORELINE AT </a:t>
            </a:r>
            <a:r>
              <a:rPr lang="en-US" sz="2000" b="1" spc="300" dirty="0" smtClean="0">
                <a:solidFill>
                  <a:prstClr val="black"/>
                </a:solidFill>
              </a:rPr>
              <a:t>R</a:t>
            </a:r>
            <a:r>
              <a:rPr lang="en-US" b="1" spc="300" dirty="0" smtClean="0">
                <a:solidFill>
                  <a:prstClr val="black"/>
                </a:solidFill>
              </a:rPr>
              <a:t>ISK TO </a:t>
            </a:r>
            <a:r>
              <a:rPr lang="en-US" sz="2000" b="1" spc="300" dirty="0" smtClean="0">
                <a:solidFill>
                  <a:prstClr val="black"/>
                </a:solidFill>
              </a:rPr>
              <a:t>E</a:t>
            </a:r>
            <a:r>
              <a:rPr lang="en-US" b="1" spc="300" dirty="0" smtClean="0">
                <a:solidFill>
                  <a:prstClr val="black"/>
                </a:solidFill>
              </a:rPr>
              <a:t>ROSION OR </a:t>
            </a:r>
            <a:r>
              <a:rPr lang="en-US" sz="2000" b="1" spc="300" dirty="0" smtClean="0">
                <a:solidFill>
                  <a:prstClr val="black"/>
                </a:solidFill>
              </a:rPr>
              <a:t>F</a:t>
            </a:r>
            <a:r>
              <a:rPr lang="en-US" b="1" spc="300" dirty="0" smtClean="0">
                <a:solidFill>
                  <a:prstClr val="black"/>
                </a:solidFill>
              </a:rPr>
              <a:t>LOODING THAT HAS </a:t>
            </a:r>
            <a:r>
              <a:rPr lang="en-US" sz="2000" b="1" spc="300" dirty="0" smtClean="0">
                <a:solidFill>
                  <a:prstClr val="black"/>
                </a:solidFill>
              </a:rPr>
              <a:t>A</a:t>
            </a:r>
            <a:r>
              <a:rPr lang="en-US" b="1" spc="300" dirty="0" smtClean="0">
                <a:solidFill>
                  <a:prstClr val="black"/>
                </a:solidFill>
              </a:rPr>
              <a:t>CTIVITIES</a:t>
            </a:r>
            <a:endParaRPr lang="en-US" b="1" spc="300" dirty="0">
              <a:solidFill>
                <a:prstClr val="black"/>
              </a:solidFill>
            </a:endParaRPr>
          </a:p>
        </p:txBody>
      </p:sp>
      <p:pic>
        <p:nvPicPr>
          <p:cNvPr id="46" name="Picture 45"/>
          <p:cNvPicPr>
            <a:picLocks noChangeAspect="1"/>
          </p:cNvPicPr>
          <p:nvPr/>
        </p:nvPicPr>
        <p:blipFill>
          <a:blip r:embed="rId6"/>
          <a:srcRect t="7796" r="56896" b="7949"/>
          <a:stretch>
            <a:fillRect/>
          </a:stretch>
        </p:blipFill>
        <p:spPr>
          <a:xfrm>
            <a:off x="6019800" y="1447800"/>
            <a:ext cx="2858665" cy="3138406"/>
          </a:xfrm>
          <a:prstGeom prst="rect">
            <a:avLst/>
          </a:prstGeom>
          <a:ln>
            <a:solidFill>
              <a:schemeClr val="bg1"/>
            </a:solidFill>
          </a:ln>
        </p:spPr>
      </p:pic>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39733384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r="8465"/>
          <a:stretch>
            <a:fillRect/>
          </a:stretch>
        </p:blipFill>
        <p:spPr>
          <a:xfrm>
            <a:off x="-1" y="655967"/>
            <a:ext cx="9189981" cy="6202033"/>
          </a:xfrm>
          <a:prstGeom prst="rect">
            <a:avLst/>
          </a:prstGeom>
        </p:spPr>
      </p:pic>
      <p:pic>
        <p:nvPicPr>
          <p:cNvPr id="5" name="Picture 4" descr="metrics_mockup_2.pdf"/>
          <p:cNvPicPr>
            <a:picLocks noChangeAspect="1"/>
          </p:cNvPicPr>
          <p:nvPr/>
        </p:nvPicPr>
        <mc:AlternateContent xmlns:ma="http://schemas.microsoft.com/office/mac/drawingml/2008/main">
          <mc:Choice Requires="ma">
            <p:blipFill>
              <a:blip r:embed="rId4"/>
              <a:srcRect l="3682" t="29680" r="3535" b="25960"/>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l="3682" t="29680" r="3535" b="25960"/>
              <a:stretch>
                <a:fillRect/>
              </a:stretch>
            </p:blipFill>
          </mc:Fallback>
        </mc:AlternateContent>
        <p:spPr>
          <a:xfrm>
            <a:off x="-41865" y="1130498"/>
            <a:ext cx="9185865" cy="2026981"/>
          </a:xfrm>
          <a:prstGeom prst="rect">
            <a:avLst/>
          </a:prstGeom>
        </p:spPr>
      </p:pic>
      <p:grpSp>
        <p:nvGrpSpPr>
          <p:cNvPr id="2" name="Group 6"/>
          <p:cNvGrpSpPr/>
          <p:nvPr/>
        </p:nvGrpSpPr>
        <p:grpSpPr>
          <a:xfrm>
            <a:off x="4406225" y="3885211"/>
            <a:ext cx="5347375" cy="2972789"/>
            <a:chOff x="2264194" y="3614799"/>
            <a:chExt cx="5347375" cy="2972789"/>
          </a:xfrm>
        </p:grpSpPr>
        <p:pic>
          <p:nvPicPr>
            <p:cNvPr id="6" name="Picture 5" descr="metrics_mockup_2.pdf"/>
            <p:cNvPicPr>
              <a:picLocks noChangeAspect="1"/>
            </p:cNvPicPr>
            <p:nvPr/>
          </p:nvPicPr>
          <mc:AlternateContent xmlns:ma="http://schemas.microsoft.com/office/mac/drawingml/2008/main">
            <mc:Choice Requires="ma">
              <p:blipFill>
                <a:blip r:embed="rId4"/>
                <a:srcRect l="81897" t="74921" r="14016" b="888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l="81897" t="74921" r="14016" b="8886"/>
                <a:stretch>
                  <a:fillRect/>
                </a:stretch>
              </p:blipFill>
            </mc:Fallback>
          </mc:AlternateContent>
          <p:spPr>
            <a:xfrm>
              <a:off x="2264194" y="3628756"/>
              <a:ext cx="1015225" cy="2958832"/>
            </a:xfrm>
            <a:prstGeom prst="rect">
              <a:avLst/>
            </a:prstGeom>
          </p:spPr>
        </p:pic>
        <p:sp>
          <p:nvSpPr>
            <p:cNvPr id="8" name="Rectangle 7"/>
            <p:cNvSpPr/>
            <p:nvPr/>
          </p:nvSpPr>
          <p:spPr>
            <a:xfrm>
              <a:off x="3039569" y="3614799"/>
              <a:ext cx="4572000" cy="2800767"/>
            </a:xfrm>
            <a:prstGeom prst="rect">
              <a:avLst/>
            </a:prstGeom>
          </p:spPr>
          <p:txBody>
            <a:bodyPr>
              <a:spAutoFit/>
            </a:bodyPr>
            <a:lstStyle/>
            <a:p>
              <a:pPr>
                <a:spcAft>
                  <a:spcPts val="1200"/>
                </a:spcAft>
              </a:pPr>
              <a:r>
                <a:rPr lang="en-US" sz="2100" b="1" dirty="0" smtClean="0">
                  <a:solidFill>
                    <a:srgbClr val="FFFFFF"/>
                  </a:solidFill>
                </a:rPr>
                <a:t>Healthy environment</a:t>
              </a:r>
            </a:p>
            <a:p>
              <a:pPr>
                <a:spcAft>
                  <a:spcPts val="1200"/>
                </a:spcAft>
              </a:pPr>
              <a:r>
                <a:rPr lang="en-US" sz="2100" b="1" dirty="0" smtClean="0">
                  <a:solidFill>
                    <a:srgbClr val="FFFFFF"/>
                  </a:solidFill>
                </a:rPr>
                <a:t>Access to local seafood</a:t>
              </a:r>
            </a:p>
            <a:p>
              <a:pPr>
                <a:spcAft>
                  <a:spcPts val="1200"/>
                </a:spcAft>
              </a:pPr>
              <a:r>
                <a:rPr lang="en-US" sz="2100" b="1" dirty="0" smtClean="0">
                  <a:solidFill>
                    <a:srgbClr val="FFFFFF"/>
                  </a:solidFill>
                </a:rPr>
                <a:t>Sustainable local jobs</a:t>
              </a:r>
            </a:p>
            <a:p>
              <a:pPr>
                <a:spcAft>
                  <a:spcPts val="1200"/>
                </a:spcAft>
              </a:pPr>
              <a:r>
                <a:rPr lang="en-US" sz="2100" b="1" dirty="0" smtClean="0">
                  <a:solidFill>
                    <a:srgbClr val="FFFFFF"/>
                  </a:solidFill>
                </a:rPr>
                <a:t>Safe waterways</a:t>
              </a:r>
            </a:p>
            <a:p>
              <a:pPr>
                <a:spcAft>
                  <a:spcPts val="1200"/>
                </a:spcAft>
              </a:pPr>
              <a:r>
                <a:rPr lang="en-US" sz="2100" b="1" dirty="0" smtClean="0">
                  <a:solidFill>
                    <a:srgbClr val="FFFFFF"/>
                  </a:solidFill>
                </a:rPr>
                <a:t>Vibrant communities and culture</a:t>
              </a:r>
            </a:p>
            <a:p>
              <a:pPr>
                <a:spcAft>
                  <a:spcPts val="1200"/>
                </a:spcAft>
              </a:pPr>
              <a:r>
                <a:rPr lang="en-US" sz="2100" b="1" dirty="0" smtClean="0">
                  <a:solidFill>
                    <a:srgbClr val="FFFFFF"/>
                  </a:solidFill>
                </a:rPr>
                <a:t>Adaptive management</a:t>
              </a:r>
            </a:p>
          </p:txBody>
        </p:sp>
      </p:grpSp>
      <p:sp>
        <p:nvSpPr>
          <p:cNvPr id="10" name="Title 1"/>
          <p:cNvSpPr txBox="1">
            <a:spLocks/>
          </p:cNvSpPr>
          <p:nvPr/>
        </p:nvSpPr>
        <p:spPr>
          <a:xfrm>
            <a:off x="0" y="-212081"/>
            <a:ext cx="9189980" cy="1143000"/>
          </a:xfrm>
          <a:prstGeom prst="rect">
            <a:avLst/>
          </a:prstGeom>
          <a:solidFill>
            <a:schemeClr val="bg1"/>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latin typeface="Tw Cen MT"/>
                <a:ea typeface="+mj-ea"/>
                <a:cs typeface="Tw Cen MT"/>
              </a:rPr>
              <a:t>Assess scenarios against ‘Common Goals’</a:t>
            </a:r>
            <a:endParaRPr kumimoji="0" lang="en-US" sz="3600" i="0" u="none" strike="noStrike" kern="1200" cap="none" spc="0" normalizeH="0" baseline="0" noProof="0" dirty="0">
              <a:ln>
                <a:noFill/>
              </a:ln>
              <a:solidFill>
                <a:schemeClr val="tx1"/>
              </a:solidFill>
              <a:effectLst/>
              <a:uLnTx/>
              <a:uFillTx/>
              <a:latin typeface="Tw Cen MT"/>
              <a:ea typeface="+mj-ea"/>
              <a:cs typeface="Tw Cen M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83742" y="347652"/>
            <a:ext cx="7176516" cy="6162696"/>
          </a:xfrm>
          <a:prstGeom prst="rect">
            <a:avLst/>
          </a:prstGeom>
        </p:spPr>
      </p:pic>
      <p:sp>
        <p:nvSpPr>
          <p:cNvPr id="4" name="TextBox 3"/>
          <p:cNvSpPr txBox="1"/>
          <p:nvPr/>
        </p:nvSpPr>
        <p:spPr>
          <a:xfrm>
            <a:off x="2919840" y="6325682"/>
            <a:ext cx="6043689" cy="369332"/>
          </a:xfrm>
          <a:prstGeom prst="rect">
            <a:avLst/>
          </a:prstGeom>
          <a:noFill/>
        </p:spPr>
        <p:txBody>
          <a:bodyPr wrap="square" rtlCol="0">
            <a:spAutoFit/>
          </a:bodyPr>
          <a:lstStyle/>
          <a:p>
            <a:pPr algn="r"/>
            <a:r>
              <a:rPr lang="en-US" dirty="0" err="1" smtClean="0"/>
              <a:t>Arkema</a:t>
            </a:r>
            <a:r>
              <a:rPr lang="en-US" dirty="0" smtClean="0"/>
              <a:t> et al.</a:t>
            </a:r>
            <a:r>
              <a:rPr lang="en-US" dirty="0" smtClean="0"/>
              <a:t> press,, </a:t>
            </a:r>
            <a:r>
              <a:rPr lang="en-US" dirty="0" smtClean="0"/>
              <a:t>Nature Climate Change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5333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Title 1"/>
          <p:cNvSpPr txBox="1">
            <a:spLocks/>
          </p:cNvSpPr>
          <p:nvPr/>
        </p:nvSpPr>
        <p:spPr>
          <a:xfrm>
            <a:off x="431052" y="208464"/>
            <a:ext cx="4386261" cy="907007"/>
          </a:xfrm>
          <a:prstGeom prst="roundRect">
            <a:avLst/>
          </a:prstGeom>
          <a:solidFill>
            <a:schemeClr val="tx1">
              <a:lumMod val="85000"/>
              <a:lumOff val="15000"/>
            </a:schemeClr>
          </a:solidFill>
          <a:ln w="25400" cap="flat" cmpd="sng" algn="ctr">
            <a:solidFill>
              <a:schemeClr val="tx1">
                <a:lumMod val="85000"/>
                <a:lumOff val="15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accent6">
                    <a:lumMod val="75000"/>
                  </a:schemeClr>
                </a:solidFill>
                <a:effectLst/>
                <a:uLnTx/>
                <a:uFillTx/>
                <a:latin typeface="+mn-lt"/>
                <a:ea typeface="+mn-ea"/>
                <a:cs typeface="+mn-cs"/>
              </a:rPr>
              <a:t>Run Wave Model</a:t>
            </a:r>
            <a:endParaRPr kumimoji="0" lang="en-US" sz="4400" b="1" i="0" u="none" strike="noStrike" kern="1200" cap="none" spc="0" normalizeH="0" baseline="0" noProof="0" dirty="0">
              <a:ln>
                <a:noFill/>
              </a:ln>
              <a:solidFill>
                <a:schemeClr val="accent6">
                  <a:lumMod val="75000"/>
                </a:schemeClr>
              </a:solidFill>
              <a:effectLst/>
              <a:uLnTx/>
              <a:uFillTx/>
              <a:latin typeface="+mn-lt"/>
              <a:ea typeface="+mn-ea"/>
              <a:cs typeface="+mn-cs"/>
            </a:endParaRPr>
          </a:p>
        </p:txBody>
      </p:sp>
      <p:pic>
        <p:nvPicPr>
          <p:cNvPr id="31" name="Picture 30" descr="untitled.png"/>
          <p:cNvPicPr>
            <a:picLocks noChangeAspect="1"/>
          </p:cNvPicPr>
          <p:nvPr/>
        </p:nvPicPr>
        <p:blipFill>
          <a:blip r:embed="rId2" cstate="print"/>
          <a:srcRect l="65170" t="59808" r="21327" b="33853"/>
          <a:stretch>
            <a:fillRect/>
          </a:stretch>
        </p:blipFill>
        <p:spPr>
          <a:xfrm>
            <a:off x="879162" y="3222730"/>
            <a:ext cx="3843665" cy="981050"/>
          </a:xfrm>
          <a:prstGeom prst="rect">
            <a:avLst/>
          </a:prstGeom>
        </p:spPr>
      </p:pic>
      <p:pic>
        <p:nvPicPr>
          <p:cNvPr id="15" name="Picture 14" descr="untitled.png"/>
          <p:cNvPicPr>
            <a:picLocks noChangeAspect="1"/>
          </p:cNvPicPr>
          <p:nvPr/>
        </p:nvPicPr>
        <p:blipFill>
          <a:blip r:embed="rId3" cstate="print"/>
          <a:srcRect l="8333" t="4320" r="50025" b="50046"/>
          <a:stretch>
            <a:fillRect/>
          </a:stretch>
        </p:blipFill>
        <p:spPr>
          <a:xfrm>
            <a:off x="732261" y="1806684"/>
            <a:ext cx="7377310" cy="4395978"/>
          </a:xfrm>
          <a:prstGeom prst="rect">
            <a:avLst/>
          </a:prstGeom>
          <a:ln>
            <a:solidFill>
              <a:schemeClr val="tx1"/>
            </a:solidFill>
          </a:ln>
        </p:spPr>
      </p:pic>
      <p:sp>
        <p:nvSpPr>
          <p:cNvPr id="16" name="TextBox 15"/>
          <p:cNvSpPr txBox="1"/>
          <p:nvPr/>
        </p:nvSpPr>
        <p:spPr>
          <a:xfrm rot="16200000">
            <a:off x="-850416" y="3624889"/>
            <a:ext cx="2562937" cy="578882"/>
          </a:xfrm>
          <a:prstGeom prst="roundRect">
            <a:avLst/>
          </a:prstGeom>
          <a:solidFill>
            <a:schemeClr val="bg1">
              <a:lumMod val="85000"/>
            </a:schemeClr>
          </a:solidFill>
          <a:ln>
            <a:noFill/>
          </a:ln>
        </p:spPr>
        <p:txBody>
          <a:bodyPr wrap="square" rtlCol="0">
            <a:spAutoFit/>
          </a:bodyPr>
          <a:lstStyle/>
          <a:p>
            <a:pPr algn="ctr"/>
            <a:r>
              <a:rPr lang="en-US" sz="2800" b="1" dirty="0" smtClean="0">
                <a:solidFill>
                  <a:schemeClr val="tx1">
                    <a:lumMod val="65000"/>
                    <a:lumOff val="35000"/>
                  </a:schemeClr>
                </a:solidFill>
              </a:rPr>
              <a:t>Offshore</a:t>
            </a:r>
            <a:endParaRPr lang="en-US" sz="2800" b="1" dirty="0">
              <a:solidFill>
                <a:schemeClr val="tx1">
                  <a:lumMod val="65000"/>
                  <a:lumOff val="35000"/>
                </a:schemeClr>
              </a:solidFill>
            </a:endParaRPr>
          </a:p>
        </p:txBody>
      </p:sp>
      <p:sp>
        <p:nvSpPr>
          <p:cNvPr id="18" name="TextBox 17"/>
          <p:cNvSpPr txBox="1"/>
          <p:nvPr/>
        </p:nvSpPr>
        <p:spPr>
          <a:xfrm rot="16200000">
            <a:off x="7408603" y="3297349"/>
            <a:ext cx="1918966" cy="578882"/>
          </a:xfrm>
          <a:prstGeom prst="roundRect">
            <a:avLst/>
          </a:prstGeom>
          <a:solidFill>
            <a:schemeClr val="bg1">
              <a:lumMod val="85000"/>
            </a:schemeClr>
          </a:solidFill>
          <a:ln>
            <a:noFill/>
          </a:ln>
        </p:spPr>
        <p:txBody>
          <a:bodyPr wrap="square" rtlCol="0">
            <a:spAutoFit/>
          </a:bodyPr>
          <a:lstStyle/>
          <a:p>
            <a:pPr algn="ctr"/>
            <a:r>
              <a:rPr lang="en-US" sz="2800" b="1" dirty="0" smtClean="0">
                <a:solidFill>
                  <a:schemeClr val="tx1">
                    <a:lumMod val="65000"/>
                    <a:lumOff val="35000"/>
                  </a:schemeClr>
                </a:solidFill>
              </a:rPr>
              <a:t>Beach</a:t>
            </a:r>
            <a:endParaRPr lang="en-US" sz="2800" b="1" dirty="0">
              <a:solidFill>
                <a:schemeClr val="tx1">
                  <a:lumMod val="65000"/>
                  <a:lumOff val="35000"/>
                </a:schemeClr>
              </a:solidFill>
            </a:endParaRPr>
          </a:p>
        </p:txBody>
      </p:sp>
      <p:pic>
        <p:nvPicPr>
          <p:cNvPr id="19" name="Picture 18" descr="untitled.png"/>
          <p:cNvPicPr>
            <a:picLocks noChangeAspect="1"/>
          </p:cNvPicPr>
          <p:nvPr/>
        </p:nvPicPr>
        <p:blipFill>
          <a:blip r:embed="rId2" cstate="print"/>
          <a:srcRect l="65170" t="59808" r="21327" b="33853"/>
          <a:stretch>
            <a:fillRect/>
          </a:stretch>
        </p:blipFill>
        <p:spPr>
          <a:xfrm>
            <a:off x="1692717" y="4595046"/>
            <a:ext cx="2619103" cy="668495"/>
          </a:xfrm>
          <a:prstGeom prst="rect">
            <a:avLst/>
          </a:prstGeom>
        </p:spPr>
      </p:pic>
      <p:sp>
        <p:nvSpPr>
          <p:cNvPr id="20" name="TextBox 19"/>
          <p:cNvSpPr txBox="1"/>
          <p:nvPr/>
        </p:nvSpPr>
        <p:spPr>
          <a:xfrm>
            <a:off x="4817313" y="6202662"/>
            <a:ext cx="4176215" cy="612934"/>
          </a:xfrm>
          <a:prstGeom prst="roundRect">
            <a:avLst/>
          </a:prstGeom>
          <a:solidFill>
            <a:schemeClr val="accent2"/>
          </a:solidFill>
          <a:ln>
            <a:noFill/>
          </a:ln>
        </p:spPr>
        <p:txBody>
          <a:bodyPr wrap="square" rtlCol="0">
            <a:spAutoFit/>
          </a:bodyPr>
          <a:lstStyle/>
          <a:p>
            <a:r>
              <a:rPr lang="en-US" sz="3000" dirty="0" smtClean="0">
                <a:solidFill>
                  <a:schemeClr val="bg1"/>
                </a:solidFill>
              </a:rPr>
              <a:t>Erosion Difference: 1.5m</a:t>
            </a:r>
          </a:p>
        </p:txBody>
      </p:sp>
      <p:sp>
        <p:nvSpPr>
          <p:cNvPr id="10" name="TextBox 9"/>
          <p:cNvSpPr txBox="1"/>
          <p:nvPr/>
        </p:nvSpPr>
        <p:spPr>
          <a:xfrm>
            <a:off x="6529567" y="0"/>
            <a:ext cx="2463961" cy="2201525"/>
          </a:xfrm>
          <a:prstGeom prst="roundRect">
            <a:avLst>
              <a:gd name="adj" fmla="val 21221"/>
            </a:avLst>
          </a:prstGeom>
          <a:solidFill>
            <a:schemeClr val="bg1">
              <a:lumMod val="85000"/>
            </a:schemeClr>
          </a:solidFill>
          <a:ln>
            <a:noFill/>
          </a:ln>
        </p:spPr>
        <p:txBody>
          <a:bodyPr wrap="square" rtlCol="0">
            <a:spAutoFit/>
          </a:bodyPr>
          <a:lstStyle/>
          <a:p>
            <a:pPr algn="ctr"/>
            <a:r>
              <a:rPr lang="en-US" sz="3000" dirty="0" smtClean="0">
                <a:solidFill>
                  <a:schemeClr val="tx1">
                    <a:lumMod val="65000"/>
                    <a:lumOff val="35000"/>
                  </a:schemeClr>
                </a:solidFill>
              </a:rPr>
              <a:t>15 hrs Storm</a:t>
            </a:r>
          </a:p>
          <a:p>
            <a:pPr algn="ctr"/>
            <a:endParaRPr lang="en-US" sz="1500" dirty="0" smtClean="0">
              <a:solidFill>
                <a:schemeClr val="tx1">
                  <a:lumMod val="65000"/>
                  <a:lumOff val="35000"/>
                </a:schemeClr>
              </a:solidFill>
            </a:endParaRPr>
          </a:p>
          <a:p>
            <a:pPr algn="ctr"/>
            <a:r>
              <a:rPr lang="en-US" sz="3000" dirty="0" err="1" smtClean="0">
                <a:solidFill>
                  <a:schemeClr val="tx1">
                    <a:lumMod val="65000"/>
                    <a:lumOff val="35000"/>
                  </a:schemeClr>
                </a:solidFill>
              </a:rPr>
              <a:t>H</a:t>
            </a:r>
            <a:r>
              <a:rPr lang="en-US" sz="3000" baseline="-25000" dirty="0" err="1" smtClean="0">
                <a:solidFill>
                  <a:schemeClr val="tx1">
                    <a:lumMod val="65000"/>
                    <a:lumOff val="35000"/>
                  </a:schemeClr>
                </a:solidFill>
              </a:rPr>
              <a:t>max</a:t>
            </a:r>
            <a:r>
              <a:rPr lang="en-US" sz="3000" dirty="0" smtClean="0">
                <a:solidFill>
                  <a:schemeClr val="tx1">
                    <a:lumMod val="65000"/>
                    <a:lumOff val="35000"/>
                  </a:schemeClr>
                </a:solidFill>
              </a:rPr>
              <a:t>=1.5m</a:t>
            </a:r>
          </a:p>
          <a:p>
            <a:pPr algn="ctr"/>
            <a:endParaRPr lang="en-US" sz="1500" dirty="0" smtClean="0">
              <a:solidFill>
                <a:schemeClr val="tx1">
                  <a:lumMod val="65000"/>
                  <a:lumOff val="35000"/>
                </a:schemeClr>
              </a:solidFill>
            </a:endParaRPr>
          </a:p>
          <a:p>
            <a:pPr algn="ctr"/>
            <a:r>
              <a:rPr lang="en-US" sz="3000" dirty="0" smtClean="0">
                <a:solidFill>
                  <a:schemeClr val="tx1">
                    <a:lumMod val="65000"/>
                    <a:lumOff val="35000"/>
                  </a:schemeClr>
                </a:solidFill>
              </a:rPr>
              <a:t>T=4s</a:t>
            </a:r>
            <a:endParaRPr lang="en-US" sz="30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500508" y="1488347"/>
            <a:ext cx="5180140" cy="235122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header.gif"/>
          <p:cNvPicPr>
            <a:picLocks noChangeAspect="1"/>
          </p:cNvPicPr>
          <p:nvPr/>
        </p:nvPicPr>
        <p:blipFill>
          <a:blip r:embed="rId3"/>
          <a:stretch>
            <a:fillRect/>
          </a:stretch>
        </p:blipFill>
        <p:spPr>
          <a:xfrm>
            <a:off x="500509" y="385362"/>
            <a:ext cx="4071491" cy="914942"/>
          </a:xfrm>
          <a:prstGeom prst="rect">
            <a:avLst/>
          </a:prstGeom>
        </p:spPr>
      </p:pic>
      <p:sp>
        <p:nvSpPr>
          <p:cNvPr id="5" name="TextBox 4"/>
          <p:cNvSpPr txBox="1"/>
          <p:nvPr/>
        </p:nvSpPr>
        <p:spPr>
          <a:xfrm>
            <a:off x="500509" y="1488346"/>
            <a:ext cx="5180139" cy="707886"/>
          </a:xfrm>
          <a:prstGeom prst="rect">
            <a:avLst/>
          </a:prstGeom>
          <a:noFill/>
        </p:spPr>
        <p:txBody>
          <a:bodyPr wrap="square" rtlCol="0">
            <a:spAutoFit/>
          </a:bodyPr>
          <a:lstStyle/>
          <a:p>
            <a:r>
              <a:rPr lang="en-US" sz="2000" b="1" dirty="0" smtClean="0">
                <a:solidFill>
                  <a:schemeClr val="bg1">
                    <a:lumMod val="50000"/>
                  </a:schemeClr>
                </a:solidFill>
              </a:rPr>
              <a:t>Stanford researchers bring new marine tool to West Coast</a:t>
            </a:r>
            <a:endParaRPr lang="en-US" sz="2000" b="1" dirty="0">
              <a:solidFill>
                <a:schemeClr val="bg1">
                  <a:lumMod val="50000"/>
                </a:schemeClr>
              </a:solidFill>
            </a:endParaRPr>
          </a:p>
        </p:txBody>
      </p:sp>
      <p:sp>
        <p:nvSpPr>
          <p:cNvPr id="6" name="TextBox 5"/>
          <p:cNvSpPr txBox="1"/>
          <p:nvPr/>
        </p:nvSpPr>
        <p:spPr>
          <a:xfrm>
            <a:off x="500508" y="2362238"/>
            <a:ext cx="5180140" cy="1477328"/>
          </a:xfrm>
          <a:prstGeom prst="rect">
            <a:avLst/>
          </a:prstGeom>
          <a:noFill/>
        </p:spPr>
        <p:txBody>
          <a:bodyPr wrap="square" rtlCol="0" anchor="t">
            <a:spAutoFit/>
          </a:bodyPr>
          <a:lstStyle/>
          <a:p>
            <a:r>
              <a:rPr lang="en-US" b="1" dirty="0" err="1" smtClean="0"/>
              <a:t>Yasmin</a:t>
            </a:r>
            <a:r>
              <a:rPr lang="en-US" b="1" dirty="0" smtClean="0"/>
              <a:t> </a:t>
            </a:r>
            <a:r>
              <a:rPr lang="en-US" b="1" dirty="0" err="1" smtClean="0"/>
              <a:t>Aboelsaud</a:t>
            </a:r>
            <a:r>
              <a:rPr lang="en-US" b="1" dirty="0" smtClean="0"/>
              <a:t>, Special to Westerly News </a:t>
            </a:r>
            <a:r>
              <a:rPr lang="en-US" dirty="0" smtClean="0"/>
              <a:t>Published: Thursday, January 13,  2011</a:t>
            </a:r>
          </a:p>
          <a:p>
            <a:endParaRPr lang="en-US" b="1" dirty="0" smtClean="0"/>
          </a:p>
          <a:p>
            <a:pPr>
              <a:spcAft>
                <a:spcPts val="1800"/>
              </a:spcAft>
            </a:pPr>
            <a:r>
              <a:rPr lang="en-US" sz="1200" dirty="0" err="1" smtClean="0"/>
              <a:t>Councillors</a:t>
            </a:r>
            <a:r>
              <a:rPr lang="en-US" sz="1200" dirty="0" smtClean="0"/>
              <a:t> and </a:t>
            </a:r>
            <a:r>
              <a:rPr lang="en-US" sz="1200" dirty="0" err="1" smtClean="0"/>
              <a:t>Tofino</a:t>
            </a:r>
            <a:r>
              <a:rPr lang="en-US" sz="1200" dirty="0" smtClean="0"/>
              <a:t> mayor John Fraser were among attendees at the presentations on coastal erosion hosted by the District of </a:t>
            </a:r>
            <a:r>
              <a:rPr lang="en-US" sz="1200" dirty="0" err="1" smtClean="0"/>
              <a:t>Tofino</a:t>
            </a:r>
            <a:r>
              <a:rPr lang="en-US" sz="1200" dirty="0" smtClean="0"/>
              <a:t> and West Coast Aquatic on January 10.</a:t>
            </a:r>
            <a:endParaRPr lang="en-US" sz="1200" dirty="0"/>
          </a:p>
        </p:txBody>
      </p:sp>
      <p:pic>
        <p:nvPicPr>
          <p:cNvPr id="8" name="Picture 3"/>
          <p:cNvPicPr>
            <a:picLocks noChangeAspect="1" noChangeArrowheads="1"/>
          </p:cNvPicPr>
          <p:nvPr/>
        </p:nvPicPr>
        <p:blipFill>
          <a:blip r:embed="rId4" cstate="print"/>
          <a:srcRect/>
          <a:stretch>
            <a:fillRect/>
          </a:stretch>
        </p:blipFill>
        <p:spPr bwMode="auto">
          <a:xfrm>
            <a:off x="4572000" y="4026088"/>
            <a:ext cx="3879376" cy="25862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11"/>
          <p:cNvGrpSpPr/>
          <p:nvPr/>
        </p:nvGrpSpPr>
        <p:grpSpPr>
          <a:xfrm>
            <a:off x="0" y="0"/>
            <a:ext cx="9144000" cy="6610350"/>
            <a:chOff x="0" y="0"/>
            <a:chExt cx="9144000" cy="6610350"/>
          </a:xfrm>
        </p:grpSpPr>
        <p:pic>
          <p:nvPicPr>
            <p:cNvPr id="5" name="Picture 4" descr="CR_GoM.jpg"/>
            <p:cNvPicPr>
              <a:picLocks noChangeAspect="1"/>
            </p:cNvPicPr>
            <p:nvPr/>
          </p:nvPicPr>
          <p:blipFill>
            <a:blip r:embed="rId2"/>
            <a:stretch>
              <a:fillRect/>
            </a:stretch>
          </p:blipFill>
          <p:spPr>
            <a:xfrm>
              <a:off x="0" y="0"/>
              <a:ext cx="9144000" cy="5658655"/>
            </a:xfrm>
            <a:prstGeom prst="rect">
              <a:avLst/>
            </a:prstGeom>
          </p:spPr>
        </p:pic>
        <p:grpSp>
          <p:nvGrpSpPr>
            <p:cNvPr id="6" name="Group 8"/>
            <p:cNvGrpSpPr/>
            <p:nvPr/>
          </p:nvGrpSpPr>
          <p:grpSpPr>
            <a:xfrm>
              <a:off x="256728" y="4489450"/>
              <a:ext cx="8204200" cy="2120900"/>
              <a:chOff x="256728" y="4489450"/>
              <a:chExt cx="8204200" cy="2120900"/>
            </a:xfrm>
          </p:grpSpPr>
          <p:pic>
            <p:nvPicPr>
              <p:cNvPr id="7" name="Picture 6" descr="CP_DST_graph.jpg"/>
              <p:cNvPicPr>
                <a:picLocks noChangeAspect="1"/>
              </p:cNvPicPr>
              <p:nvPr/>
            </p:nvPicPr>
            <p:blipFill>
              <a:blip r:embed="rId3"/>
              <a:stretch>
                <a:fillRect/>
              </a:stretch>
            </p:blipFill>
            <p:spPr>
              <a:xfrm>
                <a:off x="256728" y="4489450"/>
                <a:ext cx="8204200" cy="2120900"/>
              </a:xfrm>
              <a:prstGeom prst="rect">
                <a:avLst/>
              </a:prstGeom>
              <a:ln w="28575" cap="flat" cmpd="sng" algn="ctr">
                <a:solidFill>
                  <a:schemeClr val="tx1"/>
                </a:solidFill>
                <a:prstDash val="dash"/>
                <a:round/>
                <a:headEnd type="none" w="med" len="med"/>
                <a:tailEnd type="none" w="med" len="med"/>
              </a:ln>
            </p:spPr>
          </p:pic>
          <p:sp>
            <p:nvSpPr>
              <p:cNvPr id="8" name="TextBox 7"/>
              <p:cNvSpPr txBox="1"/>
              <p:nvPr/>
            </p:nvSpPr>
            <p:spPr>
              <a:xfrm>
                <a:off x="1999722" y="4489450"/>
                <a:ext cx="3985933" cy="369332"/>
              </a:xfrm>
              <a:prstGeom prst="rect">
                <a:avLst/>
              </a:prstGeom>
              <a:noFill/>
            </p:spPr>
            <p:txBody>
              <a:bodyPr wrap="square" rtlCol="0">
                <a:spAutoFit/>
              </a:bodyPr>
              <a:lstStyle/>
              <a:p>
                <a:pPr algn="ctr"/>
                <a:r>
                  <a:rPr lang="en-US" dirty="0" smtClean="0"/>
                  <a:t>Model Results</a:t>
                </a:r>
                <a:endParaRPr lang="en-US" dirty="0"/>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ivory-tower.jpg"/>
          <p:cNvPicPr>
            <a:picLocks noChangeAspect="1"/>
          </p:cNvPicPr>
          <p:nvPr/>
        </p:nvPicPr>
        <p:blipFill>
          <a:blip r:embed="rId2"/>
          <a:srcRect l="-8388" r="-8388"/>
          <a:stretch>
            <a:fillRect/>
          </a:stretch>
        </p:blipFill>
        <p:spPr>
          <a:xfrm>
            <a:off x="-917908" y="0"/>
            <a:ext cx="12469964"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ulptor.jpeg"/>
          <p:cNvPicPr>
            <a:picLocks noChangeAspect="1"/>
          </p:cNvPicPr>
          <p:nvPr/>
        </p:nvPicPr>
        <p:blipFill>
          <a:blip r:embed="rId2">
            <a:grayscl/>
          </a:blip>
          <a:stretch>
            <a:fillRect/>
          </a:stretch>
        </p:blipFill>
        <p:spPr>
          <a:xfrm>
            <a:off x="-1" y="0"/>
            <a:ext cx="10122737" cy="6858000"/>
          </a:xfrm>
          <a:prstGeom prst="rect">
            <a:avLst/>
          </a:prstGeom>
        </p:spPr>
      </p:pic>
      <p:sp>
        <p:nvSpPr>
          <p:cNvPr id="4" name="Content Placeholder 2"/>
          <p:cNvSpPr>
            <a:spLocks noGrp="1"/>
          </p:cNvSpPr>
          <p:nvPr>
            <p:ph idx="1"/>
          </p:nvPr>
        </p:nvSpPr>
        <p:spPr>
          <a:xfrm>
            <a:off x="0" y="5021744"/>
            <a:ext cx="9144000" cy="694218"/>
          </a:xfrm>
          <a:solidFill>
            <a:srgbClr val="FFFFFF">
              <a:alpha val="40000"/>
            </a:srgbClr>
          </a:solidFill>
        </p:spPr>
        <p:txBody>
          <a:bodyPr>
            <a:noAutofit/>
          </a:bodyPr>
          <a:lstStyle/>
          <a:p>
            <a:pPr algn="ctr">
              <a:buNone/>
            </a:pPr>
            <a:r>
              <a:rPr lang="en-US" sz="3600" dirty="0" smtClean="0">
                <a:latin typeface="Tw Cen MT"/>
                <a:cs typeface="Tw Cen MT"/>
              </a:rPr>
              <a:t>Engagements are better when shaped by tools</a:t>
            </a:r>
          </a:p>
          <a:p>
            <a:pPr algn="ctr"/>
            <a:endParaRPr lang="en-US" sz="3600" dirty="0">
              <a:latin typeface="Tw Cen MT"/>
              <a:cs typeface="Tw Cen M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Jason Valdez_Marine Photobank.JPG"/>
          <p:cNvPicPr>
            <a:picLocks noChangeAspect="1"/>
          </p:cNvPicPr>
          <p:nvPr/>
        </p:nvPicPr>
        <p:blipFill>
          <a:blip r:embed="rId2" cstate="print"/>
          <a:stretch>
            <a:fillRect/>
          </a:stretch>
        </p:blipFill>
        <p:spPr>
          <a:xfrm>
            <a:off x="0" y="0"/>
            <a:ext cx="9144000" cy="6858000"/>
          </a:xfrm>
          <a:prstGeom prst="rect">
            <a:avLst/>
          </a:prstGeom>
        </p:spPr>
      </p:pic>
      <p:sp>
        <p:nvSpPr>
          <p:cNvPr id="7" name="Rectangle 6"/>
          <p:cNvSpPr/>
          <p:nvPr/>
        </p:nvSpPr>
        <p:spPr>
          <a:xfrm>
            <a:off x="0" y="3733699"/>
            <a:ext cx="9074502" cy="1384995"/>
          </a:xfrm>
          <a:prstGeom prst="rect">
            <a:avLst/>
          </a:prstGeom>
          <a:solidFill>
            <a:schemeClr val="accent6">
              <a:lumMod val="75000"/>
            </a:schemeClr>
          </a:solidFill>
        </p:spPr>
        <p:txBody>
          <a:bodyPr wrap="square">
            <a:spAutoFit/>
          </a:bodyPr>
          <a:lstStyle/>
          <a:p>
            <a:pPr lvl="0" eaLnBrk="0" fontAlgn="base" hangingPunct="0">
              <a:spcBef>
                <a:spcPct val="20000"/>
              </a:spcBef>
              <a:spcAft>
                <a:spcPct val="0"/>
              </a:spcAft>
            </a:pPr>
            <a:r>
              <a:rPr lang="en-US" sz="2800" kern="0" dirty="0" smtClean="0">
                <a:solidFill>
                  <a:schemeClr val="bg1"/>
                </a:solidFill>
                <a:latin typeface="Tw Cen MT"/>
                <a:cs typeface="Tw Cen MT"/>
              </a:rPr>
              <a:t>How can we balance sustainable use of the coastal and marine environment for the benefit of Belizeans and the global community?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7" name="Picture 4" descr="Intro slide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1" name="Picture 2" descr="C:\Documents and Settings\toftju\Jodie's\Personal\Pictures\Gulf Islands\2010_08_15_0529-2_small.JPG"/>
          <p:cNvPicPr>
            <a:picLocks noChangeAspect="1" noChangeArrowheads="1"/>
          </p:cNvPicPr>
          <p:nvPr/>
        </p:nvPicPr>
        <p:blipFill rotWithShape="1">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bwMode="auto">
          <a:xfrm>
            <a:off x="0" y="-147603"/>
            <a:ext cx="9144000" cy="700560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1138" name="Text Box 5"/>
          <p:cNvSpPr txBox="1">
            <a:spLocks noChangeArrowheads="1"/>
          </p:cNvSpPr>
          <p:nvPr/>
        </p:nvSpPr>
        <p:spPr bwMode="auto">
          <a:xfrm>
            <a:off x="55220" y="194886"/>
            <a:ext cx="7809811" cy="707886"/>
          </a:xfrm>
          <a:prstGeom prst="rect">
            <a:avLst/>
          </a:prstGeom>
          <a:noFill/>
          <a:ln w="9525">
            <a:noFill/>
            <a:miter lim="800000"/>
            <a:headEnd/>
            <a:tailEnd/>
          </a:ln>
        </p:spPr>
        <p:txBody>
          <a:bodyPr wrap="square">
            <a:spAutoFit/>
          </a:bodyPr>
          <a:lstStyle/>
          <a:p>
            <a:pPr algn="ctr">
              <a:spcBef>
                <a:spcPct val="50000"/>
              </a:spcBef>
            </a:pPr>
            <a:r>
              <a:rPr lang="en-US" sz="4000" dirty="0">
                <a:latin typeface="Tw Cen MT"/>
                <a:cs typeface="Tw Cen MT"/>
              </a:rPr>
              <a:t>The Natural Capital Project</a:t>
            </a:r>
          </a:p>
        </p:txBody>
      </p:sp>
      <p:sp>
        <p:nvSpPr>
          <p:cNvPr id="91140" name="Rectangle 5"/>
          <p:cNvSpPr>
            <a:spLocks noChangeArrowheads="1"/>
          </p:cNvSpPr>
          <p:nvPr/>
        </p:nvSpPr>
        <p:spPr bwMode="auto">
          <a:xfrm>
            <a:off x="0" y="5257800"/>
            <a:ext cx="9144000" cy="1219200"/>
          </a:xfrm>
          <a:prstGeom prst="rect">
            <a:avLst/>
          </a:prstGeom>
          <a:solidFill>
            <a:schemeClr val="bg1"/>
          </a:solidFill>
          <a:ln w="9525" algn="ctr">
            <a:solidFill>
              <a:schemeClr val="tx1"/>
            </a:solidFill>
            <a:miter lim="800000"/>
            <a:headEnd/>
            <a:tailEnd/>
          </a:ln>
        </p:spPr>
        <p:txBody>
          <a:bodyPr wrap="none"/>
          <a:lstStyle/>
          <a:p>
            <a:pPr algn="ctr" eaLnBrk="0" hangingPunct="0"/>
            <a:endParaRPr lang="en-US">
              <a:solidFill>
                <a:schemeClr val="bg2"/>
              </a:solidFill>
              <a:latin typeface="Calibri" pitchFamily="34" charset="0"/>
            </a:endParaRPr>
          </a:p>
        </p:txBody>
      </p:sp>
      <p:pic>
        <p:nvPicPr>
          <p:cNvPr id="91141" name="Picture 6"/>
          <p:cNvPicPr>
            <a:picLocks noChangeAspect="1" noChangeArrowheads="1"/>
          </p:cNvPicPr>
          <p:nvPr/>
        </p:nvPicPr>
        <p:blipFill>
          <a:blip r:embed="rId4">
            <a:grayscl/>
          </a:blip>
          <a:srcRect l="8037" t="20787" r="63725" b="42114"/>
          <a:stretch>
            <a:fillRect/>
          </a:stretch>
        </p:blipFill>
        <p:spPr bwMode="auto">
          <a:xfrm>
            <a:off x="2879538" y="5523181"/>
            <a:ext cx="564505" cy="790307"/>
          </a:xfrm>
          <a:prstGeom prst="rect">
            <a:avLst/>
          </a:prstGeom>
          <a:noFill/>
          <a:ln w="9525">
            <a:noFill/>
            <a:miter lim="800000"/>
            <a:headEnd/>
            <a:tailEnd/>
          </a:ln>
        </p:spPr>
      </p:pic>
      <p:pic>
        <p:nvPicPr>
          <p:cNvPr id="91142" name="Picture 7"/>
          <p:cNvPicPr>
            <a:picLocks noChangeAspect="1" noChangeArrowheads="1"/>
          </p:cNvPicPr>
          <p:nvPr/>
        </p:nvPicPr>
        <p:blipFill>
          <a:blip r:embed="rId5"/>
          <a:srcRect/>
          <a:stretch>
            <a:fillRect/>
          </a:stretch>
        </p:blipFill>
        <p:spPr bwMode="auto">
          <a:xfrm>
            <a:off x="4100922" y="5497031"/>
            <a:ext cx="2166487" cy="639976"/>
          </a:xfrm>
          <a:prstGeom prst="rect">
            <a:avLst/>
          </a:prstGeom>
          <a:noFill/>
          <a:ln w="9525" algn="ctr">
            <a:noFill/>
            <a:miter lim="800000"/>
            <a:headEnd/>
            <a:tailEnd/>
          </a:ln>
        </p:spPr>
      </p:pic>
      <p:pic>
        <p:nvPicPr>
          <p:cNvPr id="91143" name="Picture 8" descr="woods_woods_logo"/>
          <p:cNvPicPr>
            <a:picLocks noChangeAspect="1" noChangeArrowheads="1"/>
          </p:cNvPicPr>
          <p:nvPr/>
        </p:nvPicPr>
        <p:blipFill>
          <a:blip r:embed="rId6"/>
          <a:srcRect/>
          <a:stretch>
            <a:fillRect/>
          </a:stretch>
        </p:blipFill>
        <p:spPr bwMode="auto">
          <a:xfrm>
            <a:off x="257813" y="5561013"/>
            <a:ext cx="2075174" cy="575994"/>
          </a:xfrm>
          <a:prstGeom prst="rect">
            <a:avLst/>
          </a:prstGeom>
          <a:noFill/>
          <a:ln w="9525">
            <a:noFill/>
            <a:miter lim="800000"/>
            <a:headEnd/>
            <a:tailEnd/>
          </a:ln>
        </p:spPr>
      </p:pic>
      <p:pic>
        <p:nvPicPr>
          <p:cNvPr id="9" name="Picture 8" descr="ione_logo_NEW.eps"/>
          <p:cNvPicPr>
            <a:picLocks noChangeAspect="1"/>
          </p:cNvPicPr>
          <p:nvPr/>
        </p:nvPicPr>
        <mc:AlternateContent xmlns:ma="http://schemas.microsoft.com/office/mac/drawingml/2008/main">
          <mc:Choice Requires="ma">
            <p:blipFill>
              <a:blip r:embed="rId7"/>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8"/>
              <a:stretch>
                <a:fillRect/>
              </a:stretch>
            </p:blipFill>
          </mc:Fallback>
        </mc:AlternateContent>
        <p:spPr>
          <a:xfrm>
            <a:off x="6770843" y="5315498"/>
            <a:ext cx="2022535" cy="1001333"/>
          </a:xfrm>
          <a:prstGeom prst="rect">
            <a:avLst/>
          </a:prstGeom>
        </p:spPr>
      </p:pic>
      <p:pic>
        <p:nvPicPr>
          <p:cNvPr id="12" name="Picture 6"/>
          <p:cNvPicPr>
            <a:picLocks noChangeAspect="1"/>
          </p:cNvPicPr>
          <p:nvPr/>
        </p:nvPicPr>
        <p:blipFill>
          <a:blip r:embed="rId9"/>
          <a:srcRect/>
          <a:stretch>
            <a:fillRect/>
          </a:stretch>
        </p:blipFill>
        <p:spPr bwMode="auto">
          <a:xfrm>
            <a:off x="7865031" y="0"/>
            <a:ext cx="1278969" cy="10650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765110" y="5593499"/>
            <a:ext cx="648072" cy="227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5" descr="C:\InVEST21\Belize\CaseStudy\_MAPS\_FINAL\LobsterFishing_Turneffe_CaseStudy.tif"/>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02920" y="3705078"/>
            <a:ext cx="1606330" cy="120474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9" descr="C:\Documents and Settings\rosenthal\My Documents\Copy of Science Rosenthal\SPI tools\evidence\Belize case\NationalZoningScenarios.tif"/>
          <p:cNvPicPr>
            <a:picLocks noChangeAspect="1"/>
          </p:cNvPicPr>
          <p:nvPr/>
        </p:nvPicPr>
        <p:blipFill rotWithShape="1">
          <a:blip r:embed="rId4" cstate="print"/>
          <a:srcRect b="15337"/>
          <a:stretch/>
        </p:blipFill>
        <p:spPr bwMode="auto">
          <a:xfrm>
            <a:off x="6662704" y="1480565"/>
            <a:ext cx="2116055" cy="1342231"/>
          </a:xfrm>
          <a:prstGeom prst="rect">
            <a:avLst/>
          </a:prstGeom>
          <a:noFill/>
          <a:ln w="9525">
            <a:noFill/>
            <a:miter lim="800000"/>
            <a:headEnd/>
            <a:tailEnd/>
          </a:ln>
        </p:spPr>
      </p:pic>
      <p:pic>
        <p:nvPicPr>
          <p:cNvPr id="11" name="Picture 3"/>
          <p:cNvPicPr>
            <a:picLocks noChangeAspect="1" noChangeArrowheads="1"/>
          </p:cNvPicPr>
          <p:nvPr/>
        </p:nvPicPr>
        <p:blipFill>
          <a:blip r:embed="rId5"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499827" y="1550408"/>
            <a:ext cx="2057868" cy="147814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5" name="TextBox 10"/>
          <p:cNvSpPr txBox="1">
            <a:spLocks noChangeArrowheads="1"/>
          </p:cNvSpPr>
          <p:nvPr/>
        </p:nvSpPr>
        <p:spPr bwMode="auto">
          <a:xfrm>
            <a:off x="76255" y="719411"/>
            <a:ext cx="2946189" cy="830997"/>
          </a:xfrm>
          <a:prstGeom prst="rect">
            <a:avLst/>
          </a:prstGeom>
          <a:noFill/>
          <a:ln w="9525">
            <a:noFill/>
            <a:miter lim="800000"/>
            <a:headEnd/>
            <a:tailEnd/>
          </a:ln>
        </p:spPr>
        <p:txBody>
          <a:bodyPr wrap="square">
            <a:spAutoFit/>
          </a:bodyPr>
          <a:lstStyle/>
          <a:p>
            <a:r>
              <a:rPr lang="en-US" sz="2400" b="1" dirty="0" smtClean="0">
                <a:solidFill>
                  <a:srgbClr val="5D9BE8"/>
                </a:solidFill>
                <a:latin typeface="Tw Cen MT"/>
                <a:cs typeface="Tw Cen MT"/>
              </a:rPr>
              <a:t>Define Partnerships, Roles &amp; Objectives</a:t>
            </a:r>
            <a:endParaRPr lang="en-US" sz="2400" b="1" dirty="0">
              <a:solidFill>
                <a:srgbClr val="5D9BE8"/>
              </a:solidFill>
              <a:latin typeface="Tw Cen MT"/>
              <a:cs typeface="Tw Cen MT"/>
            </a:endParaRPr>
          </a:p>
        </p:txBody>
      </p:sp>
      <p:sp>
        <p:nvSpPr>
          <p:cNvPr id="16" name="TextBox 15"/>
          <p:cNvSpPr txBox="1">
            <a:spLocks noChangeArrowheads="1"/>
          </p:cNvSpPr>
          <p:nvPr/>
        </p:nvSpPr>
        <p:spPr bwMode="auto">
          <a:xfrm>
            <a:off x="6301581" y="719411"/>
            <a:ext cx="2842419" cy="830997"/>
          </a:xfrm>
          <a:prstGeom prst="rect">
            <a:avLst/>
          </a:prstGeom>
          <a:noFill/>
          <a:ln w="9525">
            <a:noFill/>
            <a:miter lim="800000"/>
            <a:headEnd/>
            <a:tailEnd/>
          </a:ln>
        </p:spPr>
        <p:txBody>
          <a:bodyPr wrap="square">
            <a:spAutoFit/>
          </a:bodyPr>
          <a:lstStyle/>
          <a:p>
            <a:pPr algn="ctr"/>
            <a:r>
              <a:rPr lang="en-US" sz="2400" b="1" dirty="0" smtClean="0">
                <a:solidFill>
                  <a:srgbClr val="5D9BE8"/>
                </a:solidFill>
                <a:latin typeface="Tw Cen MT"/>
                <a:cs typeface="Tw Cen MT"/>
              </a:rPr>
              <a:t>Generate Baseline &amp; Scenarios</a:t>
            </a:r>
            <a:endParaRPr lang="en-US" sz="2400" b="1" dirty="0">
              <a:solidFill>
                <a:srgbClr val="5D9BE8"/>
              </a:solidFill>
              <a:latin typeface="Tw Cen MT"/>
              <a:cs typeface="Tw Cen MT"/>
            </a:endParaRPr>
          </a:p>
        </p:txBody>
      </p:sp>
      <p:sp>
        <p:nvSpPr>
          <p:cNvPr id="17" name="TextBox 16"/>
          <p:cNvSpPr txBox="1">
            <a:spLocks noChangeArrowheads="1"/>
          </p:cNvSpPr>
          <p:nvPr/>
        </p:nvSpPr>
        <p:spPr bwMode="auto">
          <a:xfrm>
            <a:off x="3526998" y="719411"/>
            <a:ext cx="2132012" cy="461665"/>
          </a:xfrm>
          <a:prstGeom prst="rect">
            <a:avLst/>
          </a:prstGeom>
          <a:noFill/>
          <a:ln w="9525">
            <a:noFill/>
            <a:miter lim="800000"/>
            <a:headEnd/>
            <a:tailEnd/>
          </a:ln>
        </p:spPr>
        <p:txBody>
          <a:bodyPr wrap="square">
            <a:spAutoFit/>
          </a:bodyPr>
          <a:lstStyle/>
          <a:p>
            <a:pPr algn="ctr"/>
            <a:r>
              <a:rPr lang="en-US" sz="2400" b="1" dirty="0" smtClean="0">
                <a:solidFill>
                  <a:srgbClr val="5D9BE8"/>
                </a:solidFill>
                <a:latin typeface="Tw Cen MT"/>
                <a:cs typeface="Tw Cen MT"/>
              </a:rPr>
              <a:t>Compile Data</a:t>
            </a:r>
            <a:endParaRPr lang="en-US" sz="2400" b="1" dirty="0">
              <a:solidFill>
                <a:srgbClr val="5D9BE8"/>
              </a:solidFill>
              <a:latin typeface="Tw Cen MT"/>
              <a:cs typeface="Tw Cen MT"/>
            </a:endParaRPr>
          </a:p>
        </p:txBody>
      </p:sp>
      <p:sp>
        <p:nvSpPr>
          <p:cNvPr id="18" name="TextBox 17"/>
          <p:cNvSpPr txBox="1">
            <a:spLocks noChangeArrowheads="1"/>
          </p:cNvSpPr>
          <p:nvPr/>
        </p:nvSpPr>
        <p:spPr bwMode="auto">
          <a:xfrm>
            <a:off x="1487969" y="4618688"/>
            <a:ext cx="1534476" cy="830997"/>
          </a:xfrm>
          <a:prstGeom prst="rect">
            <a:avLst/>
          </a:prstGeom>
          <a:noFill/>
          <a:ln w="9525">
            <a:noFill/>
            <a:miter lim="800000"/>
            <a:headEnd/>
            <a:tailEnd/>
          </a:ln>
        </p:spPr>
        <p:txBody>
          <a:bodyPr wrap="square">
            <a:spAutoFit/>
          </a:bodyPr>
          <a:lstStyle/>
          <a:p>
            <a:pPr algn="ctr"/>
            <a:r>
              <a:rPr lang="en-US" sz="2400" b="1" dirty="0" smtClean="0">
                <a:solidFill>
                  <a:srgbClr val="5D9BE8"/>
                </a:solidFill>
                <a:latin typeface="Tw Cen MT"/>
                <a:cs typeface="Tw Cen MT"/>
              </a:rPr>
              <a:t>Inform</a:t>
            </a:r>
            <a:br>
              <a:rPr lang="en-US" sz="2400" b="1" dirty="0" smtClean="0">
                <a:solidFill>
                  <a:srgbClr val="5D9BE8"/>
                </a:solidFill>
                <a:latin typeface="Tw Cen MT"/>
                <a:cs typeface="Tw Cen MT"/>
              </a:rPr>
            </a:br>
            <a:r>
              <a:rPr lang="en-US" sz="2400" b="1" dirty="0" smtClean="0">
                <a:solidFill>
                  <a:srgbClr val="5D9BE8"/>
                </a:solidFill>
                <a:latin typeface="Tw Cen MT"/>
                <a:cs typeface="Tw Cen MT"/>
              </a:rPr>
              <a:t>Decisions</a:t>
            </a:r>
            <a:endParaRPr lang="en-US" sz="2400" b="1" dirty="0">
              <a:solidFill>
                <a:srgbClr val="5D9BE8"/>
              </a:solidFill>
              <a:latin typeface="Tw Cen MT"/>
              <a:cs typeface="Tw Cen MT"/>
            </a:endParaRPr>
          </a:p>
        </p:txBody>
      </p:sp>
      <p:sp>
        <p:nvSpPr>
          <p:cNvPr id="21" name="Oval 20"/>
          <p:cNvSpPr/>
          <p:nvPr/>
        </p:nvSpPr>
        <p:spPr>
          <a:xfrm>
            <a:off x="971600" y="86117"/>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w Cen MT"/>
                <a:cs typeface="Tw Cen MT"/>
              </a:rPr>
              <a:t>1</a:t>
            </a:r>
            <a:endParaRPr lang="en-US" sz="2400" b="1" dirty="0">
              <a:solidFill>
                <a:schemeClr val="bg1"/>
              </a:solidFill>
              <a:latin typeface="Tw Cen MT"/>
              <a:cs typeface="Tw Cen MT"/>
            </a:endParaRPr>
          </a:p>
        </p:txBody>
      </p:sp>
      <p:sp>
        <p:nvSpPr>
          <p:cNvPr id="22" name="Oval 21"/>
          <p:cNvSpPr/>
          <p:nvPr/>
        </p:nvSpPr>
        <p:spPr>
          <a:xfrm>
            <a:off x="4317843" y="86117"/>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latin typeface="Tw Cen MT"/>
                <a:cs typeface="Tw Cen MT"/>
              </a:rPr>
              <a:t>2</a:t>
            </a:r>
            <a:endParaRPr lang="en-US" sz="2400" b="1" dirty="0">
              <a:solidFill>
                <a:srgbClr val="FFFFFF"/>
              </a:solidFill>
              <a:latin typeface="Tw Cen MT"/>
              <a:cs typeface="Tw Cen MT"/>
            </a:endParaRPr>
          </a:p>
        </p:txBody>
      </p:sp>
      <p:sp>
        <p:nvSpPr>
          <p:cNvPr id="23" name="Oval 22"/>
          <p:cNvSpPr/>
          <p:nvPr/>
        </p:nvSpPr>
        <p:spPr>
          <a:xfrm>
            <a:off x="7448063" y="86117"/>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latin typeface="Tw Cen MT"/>
                <a:cs typeface="Tw Cen MT"/>
              </a:rPr>
              <a:t>3</a:t>
            </a:r>
            <a:endParaRPr lang="en-US" sz="2400" b="1" dirty="0">
              <a:solidFill>
                <a:srgbClr val="FFFFFF"/>
              </a:solidFill>
              <a:latin typeface="Tw Cen MT"/>
              <a:cs typeface="Tw Cen MT"/>
            </a:endParaRPr>
          </a:p>
        </p:txBody>
      </p:sp>
      <p:sp>
        <p:nvSpPr>
          <p:cNvPr id="24" name="Oval 23"/>
          <p:cNvSpPr/>
          <p:nvPr/>
        </p:nvSpPr>
        <p:spPr>
          <a:xfrm>
            <a:off x="5484812" y="4865186"/>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latin typeface="Tw Cen MT"/>
                <a:cs typeface="Tw Cen MT"/>
              </a:rPr>
              <a:t>5</a:t>
            </a:r>
            <a:endParaRPr lang="en-US" sz="2400" b="1" dirty="0">
              <a:solidFill>
                <a:srgbClr val="FFFFFF"/>
              </a:solidFill>
              <a:latin typeface="Tw Cen MT"/>
              <a:cs typeface="Tw Cen MT"/>
            </a:endParaRPr>
          </a:p>
        </p:txBody>
      </p:sp>
      <p:sp>
        <p:nvSpPr>
          <p:cNvPr id="25" name="Oval 24"/>
          <p:cNvSpPr/>
          <p:nvPr/>
        </p:nvSpPr>
        <p:spPr>
          <a:xfrm>
            <a:off x="6891835" y="2741799"/>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latin typeface="Tw Cen MT"/>
                <a:cs typeface="Tw Cen MT"/>
              </a:rPr>
              <a:t>4</a:t>
            </a:r>
            <a:endParaRPr lang="en-US" sz="2400" b="1" dirty="0">
              <a:solidFill>
                <a:srgbClr val="FFFFFF"/>
              </a:solidFill>
              <a:latin typeface="Tw Cen MT"/>
              <a:cs typeface="Tw Cen MT"/>
            </a:endParaRPr>
          </a:p>
        </p:txBody>
      </p:sp>
      <p:sp>
        <p:nvSpPr>
          <p:cNvPr id="26" name="Oval 25"/>
          <p:cNvSpPr/>
          <p:nvPr/>
        </p:nvSpPr>
        <p:spPr>
          <a:xfrm>
            <a:off x="1942088" y="4110375"/>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w Cen MT"/>
                <a:cs typeface="Tw Cen MT"/>
              </a:rPr>
              <a:t>7</a:t>
            </a:r>
            <a:endParaRPr lang="en-US" sz="2400" b="1" dirty="0">
              <a:solidFill>
                <a:schemeClr val="bg1"/>
              </a:solidFill>
              <a:latin typeface="Tw Cen MT"/>
              <a:cs typeface="Tw Cen MT"/>
            </a:endParaRPr>
          </a:p>
        </p:txBody>
      </p:sp>
      <p:sp>
        <p:nvSpPr>
          <p:cNvPr id="27" name="TextBox 26"/>
          <p:cNvSpPr txBox="1">
            <a:spLocks noChangeArrowheads="1"/>
          </p:cNvSpPr>
          <p:nvPr/>
        </p:nvSpPr>
        <p:spPr bwMode="auto">
          <a:xfrm>
            <a:off x="4337876" y="5291050"/>
            <a:ext cx="2812079" cy="461665"/>
          </a:xfrm>
          <a:prstGeom prst="rect">
            <a:avLst/>
          </a:prstGeom>
          <a:noFill/>
          <a:ln w="9525">
            <a:noFill/>
            <a:miter lim="800000"/>
            <a:headEnd/>
            <a:tailEnd/>
          </a:ln>
        </p:spPr>
        <p:txBody>
          <a:bodyPr wrap="square">
            <a:spAutoFit/>
          </a:bodyPr>
          <a:lstStyle/>
          <a:p>
            <a:r>
              <a:rPr lang="en-US" sz="2400" b="1" dirty="0" smtClean="0">
                <a:solidFill>
                  <a:srgbClr val="5D9BE8"/>
                </a:solidFill>
                <a:latin typeface="Tw Cen MT"/>
                <a:cs typeface="Tw Cen MT"/>
              </a:rPr>
              <a:t>Synthesize Results</a:t>
            </a:r>
            <a:endParaRPr lang="en-US" sz="2400" b="1" dirty="0">
              <a:solidFill>
                <a:srgbClr val="5D9BE8"/>
              </a:solidFill>
              <a:latin typeface="Tw Cen MT"/>
              <a:cs typeface="Tw Cen MT"/>
            </a:endParaRPr>
          </a:p>
        </p:txBody>
      </p:sp>
      <p:sp>
        <p:nvSpPr>
          <p:cNvPr id="46" name="TextBox 45"/>
          <p:cNvSpPr txBox="1">
            <a:spLocks noChangeArrowheads="1"/>
          </p:cNvSpPr>
          <p:nvPr/>
        </p:nvSpPr>
        <p:spPr bwMode="auto">
          <a:xfrm>
            <a:off x="6431460" y="3230577"/>
            <a:ext cx="2477179" cy="461665"/>
          </a:xfrm>
          <a:prstGeom prst="rect">
            <a:avLst/>
          </a:prstGeom>
          <a:noFill/>
          <a:ln w="9525">
            <a:noFill/>
            <a:miter lim="800000"/>
            <a:headEnd/>
            <a:tailEnd/>
          </a:ln>
        </p:spPr>
        <p:txBody>
          <a:bodyPr wrap="square">
            <a:spAutoFit/>
          </a:bodyPr>
          <a:lstStyle/>
          <a:p>
            <a:r>
              <a:rPr lang="en-US" sz="2400" b="1" dirty="0" smtClean="0">
                <a:solidFill>
                  <a:srgbClr val="5D9BE8"/>
                </a:solidFill>
                <a:latin typeface="Tw Cen MT"/>
                <a:cs typeface="Tw Cen MT"/>
              </a:rPr>
              <a:t>Assess Outcomes</a:t>
            </a:r>
            <a:endParaRPr lang="en-US" sz="2400" b="1" dirty="0">
              <a:solidFill>
                <a:srgbClr val="5D9BE8"/>
              </a:solidFill>
              <a:latin typeface="Tw Cen MT"/>
              <a:cs typeface="Tw Cen MT"/>
            </a:endParaRPr>
          </a:p>
        </p:txBody>
      </p:sp>
      <p:pic>
        <p:nvPicPr>
          <p:cNvPr id="47" name="Picture 46" descr="belize_training_oct_2011.JPG"/>
          <p:cNvPicPr>
            <a:picLocks noChangeAspect="1"/>
          </p:cNvPicPr>
          <p:nvPr/>
        </p:nvPicPr>
        <p:blipFill>
          <a:blip r:embed="rId6"/>
          <a:stretch>
            <a:fillRect/>
          </a:stretch>
        </p:blipFill>
        <p:spPr>
          <a:xfrm>
            <a:off x="212910" y="1569294"/>
            <a:ext cx="2237491" cy="1678118"/>
          </a:xfrm>
          <a:prstGeom prst="rect">
            <a:avLst/>
          </a:prstGeom>
        </p:spPr>
      </p:pic>
      <p:sp>
        <p:nvSpPr>
          <p:cNvPr id="51" name="Right Arrow 50"/>
          <p:cNvSpPr/>
          <p:nvPr/>
        </p:nvSpPr>
        <p:spPr>
          <a:xfrm>
            <a:off x="2450401" y="1948090"/>
            <a:ext cx="902399" cy="3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p:cNvSpPr/>
          <p:nvPr/>
        </p:nvSpPr>
        <p:spPr>
          <a:xfrm>
            <a:off x="5178482" y="1905680"/>
            <a:ext cx="1184963" cy="3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ight Arrow 52"/>
          <p:cNvSpPr/>
          <p:nvPr/>
        </p:nvSpPr>
        <p:spPr>
          <a:xfrm rot="5400000">
            <a:off x="7329242" y="2815577"/>
            <a:ext cx="654928" cy="3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ight Arrow 53"/>
          <p:cNvSpPr/>
          <p:nvPr/>
        </p:nvSpPr>
        <p:spPr>
          <a:xfrm rot="9157914">
            <a:off x="6241945" y="4718409"/>
            <a:ext cx="1131999" cy="3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Curved Up Arrow 54"/>
          <p:cNvSpPr/>
          <p:nvPr/>
        </p:nvSpPr>
        <p:spPr>
          <a:xfrm rot="7004666" flipH="1">
            <a:off x="4049147" y="3098100"/>
            <a:ext cx="2974591" cy="1023404"/>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4670169" y="3514129"/>
            <a:ext cx="508313" cy="508313"/>
          </a:xfrm>
          <a:prstGeom prst="ellipse">
            <a:avLst/>
          </a:prstGeom>
          <a:solidFill>
            <a:srgbClr val="5D9BE8"/>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latin typeface="Tw Cen MT"/>
                <a:cs typeface="Tw Cen MT"/>
              </a:rPr>
              <a:t>6</a:t>
            </a:r>
            <a:endParaRPr lang="en-US" sz="2400" b="1" dirty="0">
              <a:solidFill>
                <a:srgbClr val="FFFFFF"/>
              </a:solidFill>
              <a:latin typeface="Tw Cen MT"/>
              <a:cs typeface="Tw Cen MT"/>
            </a:endParaRPr>
          </a:p>
        </p:txBody>
      </p:sp>
      <p:sp>
        <p:nvSpPr>
          <p:cNvPr id="56" name="Right Arrow 55"/>
          <p:cNvSpPr/>
          <p:nvPr/>
        </p:nvSpPr>
        <p:spPr>
          <a:xfrm rot="12557912">
            <a:off x="2689419" y="4684167"/>
            <a:ext cx="1326763" cy="3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a:spLocks noChangeArrowheads="1"/>
          </p:cNvSpPr>
          <p:nvPr/>
        </p:nvSpPr>
        <p:spPr bwMode="auto">
          <a:xfrm>
            <a:off x="2450401" y="3316902"/>
            <a:ext cx="2121599" cy="830997"/>
          </a:xfrm>
          <a:prstGeom prst="rect">
            <a:avLst/>
          </a:prstGeom>
          <a:noFill/>
          <a:ln w="9525">
            <a:noFill/>
            <a:miter lim="800000"/>
            <a:headEnd/>
            <a:tailEnd/>
          </a:ln>
        </p:spPr>
        <p:txBody>
          <a:bodyPr wrap="square" anchor="ctr">
            <a:spAutoFit/>
          </a:bodyPr>
          <a:lstStyle/>
          <a:p>
            <a:pPr algn="r"/>
            <a:r>
              <a:rPr lang="en-US" sz="2400" b="1" dirty="0" smtClean="0">
                <a:solidFill>
                  <a:srgbClr val="5D9BE8"/>
                </a:solidFill>
                <a:latin typeface="Tw Cen MT"/>
                <a:cs typeface="Tw Cen MT"/>
              </a:rPr>
              <a:t>Iterate &amp; Build Capacity</a:t>
            </a:r>
            <a:endParaRPr lang="en-US" sz="2400" b="1" dirty="0">
              <a:solidFill>
                <a:srgbClr val="5D9BE8"/>
              </a:solidFill>
              <a:latin typeface="Tw Cen MT"/>
              <a:cs typeface="Tw Cen MT"/>
            </a:endParaRPr>
          </a:p>
        </p:txBody>
      </p:sp>
      <p:grpSp>
        <p:nvGrpSpPr>
          <p:cNvPr id="2" name="Group 41"/>
          <p:cNvGrpSpPr/>
          <p:nvPr/>
        </p:nvGrpSpPr>
        <p:grpSpPr>
          <a:xfrm>
            <a:off x="4403124" y="5375276"/>
            <a:ext cx="4556912" cy="1829813"/>
            <a:chOff x="4403124" y="5375276"/>
            <a:chExt cx="4556912" cy="1829813"/>
          </a:xfrm>
        </p:grpSpPr>
        <p:grpSp>
          <p:nvGrpSpPr>
            <p:cNvPr id="3" name="Group 38"/>
            <p:cNvGrpSpPr/>
            <p:nvPr/>
          </p:nvGrpSpPr>
          <p:grpSpPr>
            <a:xfrm>
              <a:off x="4403124" y="5375276"/>
              <a:ext cx="4556912" cy="1829813"/>
              <a:chOff x="4403124" y="5375276"/>
              <a:chExt cx="4556912" cy="1829813"/>
            </a:xfrm>
          </p:grpSpPr>
          <p:pic>
            <p:nvPicPr>
              <p:cNvPr id="48" name="Picture 47" descr="Picture1.png"/>
              <p:cNvPicPr>
                <a:picLocks noChangeAspect="1"/>
              </p:cNvPicPr>
              <p:nvPr/>
            </p:nvPicPr>
            <p:blipFill>
              <a:blip r:embed="rId7" cstate="print"/>
              <a:stretch>
                <a:fillRect/>
              </a:stretch>
            </p:blipFill>
            <p:spPr>
              <a:xfrm>
                <a:off x="5901653" y="5375276"/>
                <a:ext cx="2093268" cy="1829813"/>
              </a:xfrm>
              <a:prstGeom prst="rect">
                <a:avLst/>
              </a:prstGeom>
            </p:spPr>
          </p:pic>
          <p:grpSp>
            <p:nvGrpSpPr>
              <p:cNvPr id="4" name="Group 37"/>
              <p:cNvGrpSpPr/>
              <p:nvPr/>
            </p:nvGrpSpPr>
            <p:grpSpPr>
              <a:xfrm>
                <a:off x="4403124" y="5738285"/>
                <a:ext cx="4556912" cy="1119715"/>
                <a:chOff x="4403124" y="5738285"/>
                <a:chExt cx="4556912" cy="1119715"/>
              </a:xfrm>
            </p:grpSpPr>
            <p:grpSp>
              <p:nvGrpSpPr>
                <p:cNvPr id="5" name="Group 35"/>
                <p:cNvGrpSpPr/>
                <p:nvPr/>
              </p:nvGrpSpPr>
              <p:grpSpPr>
                <a:xfrm>
                  <a:off x="4403124" y="5738285"/>
                  <a:ext cx="4556912" cy="1119715"/>
                  <a:chOff x="4403124" y="5738285"/>
                  <a:chExt cx="4556912" cy="1119715"/>
                </a:xfrm>
              </p:grpSpPr>
              <p:pic>
                <p:nvPicPr>
                  <p:cNvPr id="58" name="Picture 2"/>
                  <p:cNvPicPr>
                    <a:picLocks noChangeAspect="1" noChangeArrowheads="1"/>
                  </p:cNvPicPr>
                  <p:nvPr/>
                </p:nvPicPr>
                <p:blipFill rotWithShape="1">
                  <a:blip r:embed="rId8" cstate="print"/>
                  <a:srcRect l="15132"/>
                  <a:stretch/>
                </p:blipFill>
                <p:spPr bwMode="auto">
                  <a:xfrm>
                    <a:off x="4403124" y="5738285"/>
                    <a:ext cx="1867797" cy="1029350"/>
                  </a:xfrm>
                  <a:prstGeom prst="rect">
                    <a:avLst/>
                  </a:prstGeom>
                  <a:noFill/>
                  <a:ln w="9525">
                    <a:noFill/>
                    <a:miter lim="800000"/>
                    <a:headEnd/>
                    <a:tailEnd/>
                  </a:ln>
                </p:spPr>
              </p:pic>
              <p:pic>
                <p:nvPicPr>
                  <p:cNvPr id="59" name="Picture 58"/>
                  <p:cNvPicPr>
                    <a:picLocks noChangeAspect="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8572" t="5239" r="43367" b="76912"/>
                  <a:stretch>
                    <a:fillRect/>
                  </a:stretch>
                </p:blipFill>
                <p:spPr>
                  <a:xfrm>
                    <a:off x="7479405" y="5821195"/>
                    <a:ext cx="1480631" cy="946439"/>
                  </a:xfrm>
                  <a:prstGeom prst="rect">
                    <a:avLst/>
                  </a:prstGeom>
                </p:spPr>
              </p:pic>
              <p:sp>
                <p:nvSpPr>
                  <p:cNvPr id="60" name="Rounded Rectangle 59"/>
                  <p:cNvSpPr/>
                  <p:nvPr/>
                </p:nvSpPr>
                <p:spPr>
                  <a:xfrm>
                    <a:off x="6183043" y="6079971"/>
                    <a:ext cx="317156" cy="12534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ounded Rectangle 60"/>
                  <p:cNvSpPr/>
                  <p:nvPr/>
                </p:nvSpPr>
                <p:spPr>
                  <a:xfrm>
                    <a:off x="6183043" y="6650754"/>
                    <a:ext cx="481906" cy="12534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62" name="Rounded Rectangle 61"/>
                  <p:cNvSpPr/>
                  <p:nvPr/>
                </p:nvSpPr>
                <p:spPr>
                  <a:xfrm>
                    <a:off x="7255933" y="6732652"/>
                    <a:ext cx="481906" cy="12534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63" name="Rounded Rectangle 62"/>
                  <p:cNvSpPr/>
                  <p:nvPr/>
                </p:nvSpPr>
                <p:spPr>
                  <a:xfrm>
                    <a:off x="7315196" y="6562679"/>
                    <a:ext cx="329506" cy="12534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64" name="Rounded Rectangle 63"/>
                  <p:cNvSpPr/>
                  <p:nvPr/>
                </p:nvSpPr>
                <p:spPr>
                  <a:xfrm>
                    <a:off x="8135006" y="5792390"/>
                    <a:ext cx="329506" cy="12534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grpSp>
            <p:sp>
              <p:nvSpPr>
                <p:cNvPr id="57" name="Rounded Rectangle 56"/>
                <p:cNvSpPr/>
                <p:nvPr/>
              </p:nvSpPr>
              <p:spPr>
                <a:xfrm>
                  <a:off x="7644702" y="5917738"/>
                  <a:ext cx="1285575" cy="287581"/>
                </a:xfrm>
                <a:prstGeom prst="round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4" name="Rounded Rectangle 43"/>
            <p:cNvSpPr/>
            <p:nvPr/>
          </p:nvSpPr>
          <p:spPr>
            <a:xfrm>
              <a:off x="6774027" y="5627367"/>
              <a:ext cx="481906" cy="125348"/>
            </a:xfrm>
            <a:prstGeom prst="round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descr="BZ_plan.jpg"/>
          <p:cNvPicPr>
            <a:picLocks noChangeAspect="1"/>
          </p:cNvPicPr>
          <p:nvPr/>
        </p:nvPicPr>
        <p:blipFill>
          <a:blip r:embed="rId10"/>
          <a:stretch>
            <a:fillRect/>
          </a:stretch>
        </p:blipFill>
        <p:spPr>
          <a:xfrm>
            <a:off x="76255" y="4022352"/>
            <a:ext cx="1464989" cy="1571147"/>
          </a:xfrm>
          <a:prstGeom prst="rect">
            <a:avLst/>
          </a:prstGeom>
          <a:ln>
            <a:solidFill>
              <a:schemeClr val="tx1"/>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202823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screen"/>
          <a:srcRect/>
          <a:stretch>
            <a:fillRect/>
          </a:stretch>
        </p:blipFill>
        <p:spPr bwMode="auto">
          <a:xfrm>
            <a:off x="1985328" y="0"/>
            <a:ext cx="5181600" cy="6896691"/>
          </a:xfrm>
          <a:prstGeom prst="rect">
            <a:avLst/>
          </a:prstGeom>
          <a:noFill/>
          <a:ln w="9525">
            <a:noFill/>
            <a:miter lim="800000"/>
            <a:headEnd/>
            <a:tailEnd/>
          </a:ln>
        </p:spPr>
      </p:pic>
      <p:pic>
        <p:nvPicPr>
          <p:cNvPr id="6" name="Picture 5" descr="czma-logo.png"/>
          <p:cNvPicPr>
            <a:picLocks noChangeAspect="1"/>
          </p:cNvPicPr>
          <p:nvPr/>
        </p:nvPicPr>
        <p:blipFill>
          <a:blip r:embed="rId4" cstate="screen"/>
          <a:stretch>
            <a:fillRect/>
          </a:stretch>
        </p:blipFill>
        <p:spPr>
          <a:xfrm>
            <a:off x="5546069" y="0"/>
            <a:ext cx="1620859" cy="133897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2415" y="4194462"/>
            <a:ext cx="2358075" cy="1541074"/>
          </a:xfrm>
          <a:prstGeom prst="rect">
            <a:avLst/>
          </a:prstGeom>
        </p:spPr>
      </p:pic>
      <p:pic>
        <p:nvPicPr>
          <p:cNvPr id="6" name="Picture 5" descr="czma-logo.png"/>
          <p:cNvPicPr>
            <a:picLocks noChangeAspect="1"/>
          </p:cNvPicPr>
          <p:nvPr/>
        </p:nvPicPr>
        <p:blipFill>
          <a:blip r:embed="rId4"/>
          <a:stretch>
            <a:fillRect/>
          </a:stretch>
        </p:blipFill>
        <p:spPr>
          <a:xfrm>
            <a:off x="3312559" y="2395494"/>
            <a:ext cx="2502173" cy="2067012"/>
          </a:xfrm>
          <a:prstGeom prst="rect">
            <a:avLst/>
          </a:prstGeom>
        </p:spPr>
      </p:pic>
      <p:pic>
        <p:nvPicPr>
          <p:cNvPr id="7" name="Picture 6" descr="C:\Users\erauer\Pictures\NatCap\logo-ls-lined-up.gif"/>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1183" y="577218"/>
            <a:ext cx="1488562" cy="121860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 name="TextBox 8"/>
          <p:cNvSpPr txBox="1"/>
          <p:nvPr/>
        </p:nvSpPr>
        <p:spPr>
          <a:xfrm>
            <a:off x="6117426" y="4637694"/>
            <a:ext cx="2122043" cy="954107"/>
          </a:xfrm>
          <a:prstGeom prst="rect">
            <a:avLst/>
          </a:prstGeom>
          <a:solidFill>
            <a:schemeClr val="accent6"/>
          </a:solidFill>
        </p:spPr>
        <p:txBody>
          <a:bodyPr wrap="square" rtlCol="0">
            <a:spAutoFit/>
          </a:bodyPr>
          <a:lstStyle/>
          <a:p>
            <a:pPr algn="ctr"/>
            <a:r>
              <a:rPr lang="en-US" sz="2800" dirty="0" smtClean="0"/>
              <a:t>Cabinet-level ministers</a:t>
            </a:r>
            <a:endParaRPr lang="en-US" sz="2800" dirty="0"/>
          </a:p>
        </p:txBody>
      </p:sp>
      <p:pic>
        <p:nvPicPr>
          <p:cNvPr id="10" name="Picture 9" descr="belize_training_oct_2011.JPG"/>
          <p:cNvPicPr>
            <a:picLocks noChangeAspect="1"/>
          </p:cNvPicPr>
          <p:nvPr/>
        </p:nvPicPr>
        <p:blipFill>
          <a:blip r:embed="rId6"/>
          <a:stretch>
            <a:fillRect/>
          </a:stretch>
        </p:blipFill>
        <p:spPr>
          <a:xfrm>
            <a:off x="1812455" y="4964999"/>
            <a:ext cx="2524001" cy="1893001"/>
          </a:xfrm>
          <a:prstGeom prst="rect">
            <a:avLst/>
          </a:prstGeom>
        </p:spPr>
      </p:pic>
      <p:sp>
        <p:nvSpPr>
          <p:cNvPr id="11" name="TextBox 10"/>
          <p:cNvSpPr txBox="1"/>
          <p:nvPr/>
        </p:nvSpPr>
        <p:spPr>
          <a:xfrm>
            <a:off x="5814732" y="443522"/>
            <a:ext cx="2907366" cy="1384995"/>
          </a:xfrm>
          <a:prstGeom prst="rect">
            <a:avLst/>
          </a:prstGeom>
          <a:solidFill>
            <a:schemeClr val="accent3"/>
          </a:solidFill>
        </p:spPr>
        <p:txBody>
          <a:bodyPr wrap="square" rtlCol="0">
            <a:spAutoFit/>
          </a:bodyPr>
          <a:lstStyle/>
          <a:p>
            <a:pPr algn="ctr"/>
            <a:r>
              <a:rPr lang="en-US" sz="2800" dirty="0" smtClean="0"/>
              <a:t>CZMAI Advisory Council/Board of Directors</a:t>
            </a:r>
            <a:endParaRPr lang="en-US" sz="2800" dirty="0"/>
          </a:p>
        </p:txBody>
      </p:sp>
      <p:cxnSp>
        <p:nvCxnSpPr>
          <p:cNvPr id="13" name="Straight Arrow Connector 12"/>
          <p:cNvCxnSpPr/>
          <p:nvPr/>
        </p:nvCxnSpPr>
        <p:spPr>
          <a:xfrm rot="16200000" flipH="1">
            <a:off x="2860253" y="1976627"/>
            <a:ext cx="599672" cy="472029"/>
          </a:xfrm>
          <a:prstGeom prst="straightConnector1">
            <a:avLst/>
          </a:prstGeom>
          <a:ln w="57150" cap="flat" cmpd="sng" algn="ctr">
            <a:solidFill>
              <a:schemeClr val="accent5"/>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6200000" flipH="1">
            <a:off x="5519005" y="3958449"/>
            <a:ext cx="599672" cy="472029"/>
          </a:xfrm>
          <a:prstGeom prst="straightConnector1">
            <a:avLst/>
          </a:prstGeom>
          <a:ln w="57150" cap="flat" cmpd="sng" algn="ctr">
            <a:solidFill>
              <a:schemeClr val="accent5"/>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5519004" y="1976628"/>
            <a:ext cx="599672" cy="472029"/>
          </a:xfrm>
          <a:prstGeom prst="straightConnector1">
            <a:avLst/>
          </a:prstGeom>
          <a:ln w="57150" cap="flat" cmpd="sng" algn="ctr">
            <a:solidFill>
              <a:schemeClr val="accent5"/>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a:off x="2860253" y="3958448"/>
            <a:ext cx="599672" cy="472029"/>
          </a:xfrm>
          <a:prstGeom prst="straightConnector1">
            <a:avLst/>
          </a:prstGeom>
          <a:ln w="57150" cap="flat" cmpd="sng" algn="ctr">
            <a:solidFill>
              <a:schemeClr val="accent5"/>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77841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srcRect l="1405" t="16724" r="607" b="19231"/>
          <a:stretch>
            <a:fillRect/>
          </a:stretch>
        </p:blipFill>
        <p:spPr bwMode="auto">
          <a:xfrm>
            <a:off x="182880" y="930338"/>
            <a:ext cx="8868960" cy="3750154"/>
          </a:xfrm>
          <a:prstGeom prst="rect">
            <a:avLst/>
          </a:prstGeom>
          <a:noFill/>
          <a:ln w="36720">
            <a:solidFill>
              <a:srgbClr val="808080"/>
            </a:solidFill>
            <a:round/>
            <a:headEnd/>
            <a:tailEnd/>
          </a:ln>
          <a:effectLst/>
        </p:spPr>
      </p:pic>
      <p:pic>
        <p:nvPicPr>
          <p:cNvPr id="5122" name="Picture 2"/>
          <p:cNvPicPr>
            <a:picLocks noChangeAspect="1" noChangeArrowheads="1"/>
          </p:cNvPicPr>
          <p:nvPr/>
        </p:nvPicPr>
        <p:blipFill>
          <a:blip r:embed="rId4"/>
          <a:srcRect l="1892" t="16670" r="1102" b="19926"/>
          <a:stretch>
            <a:fillRect/>
          </a:stretch>
        </p:blipFill>
        <p:spPr bwMode="auto">
          <a:xfrm>
            <a:off x="182880" y="1568325"/>
            <a:ext cx="8868960" cy="3750154"/>
          </a:xfrm>
          <a:prstGeom prst="rect">
            <a:avLst/>
          </a:prstGeom>
          <a:noFill/>
          <a:ln w="36720">
            <a:solidFill>
              <a:srgbClr val="808080"/>
            </a:solidFill>
            <a:round/>
            <a:headEnd/>
            <a:tailEnd/>
          </a:ln>
          <a:effectLst/>
        </p:spPr>
      </p:pic>
      <p:pic>
        <p:nvPicPr>
          <p:cNvPr id="5123" name="Picture 3"/>
          <p:cNvPicPr>
            <a:picLocks noChangeAspect="1" noChangeArrowheads="1"/>
          </p:cNvPicPr>
          <p:nvPr/>
        </p:nvPicPr>
        <p:blipFill>
          <a:blip r:embed="rId5"/>
          <a:srcRect l="1892" t="16670" r="1102" b="19926"/>
          <a:stretch>
            <a:fillRect/>
          </a:stretch>
        </p:blipFill>
        <p:spPr bwMode="auto">
          <a:xfrm>
            <a:off x="182880" y="2204872"/>
            <a:ext cx="8868960" cy="3750154"/>
          </a:xfrm>
          <a:prstGeom prst="rect">
            <a:avLst/>
          </a:prstGeom>
          <a:noFill/>
          <a:ln w="36720">
            <a:solidFill>
              <a:srgbClr val="808080"/>
            </a:solidFill>
            <a:round/>
            <a:headEnd/>
            <a:tailEnd/>
          </a:ln>
          <a:effectLst/>
        </p:spPr>
      </p:pic>
      <p:grpSp>
        <p:nvGrpSpPr>
          <p:cNvPr id="2" name="Group 18"/>
          <p:cNvGrpSpPr/>
          <p:nvPr/>
        </p:nvGrpSpPr>
        <p:grpSpPr>
          <a:xfrm>
            <a:off x="505440" y="901535"/>
            <a:ext cx="8307360" cy="5682836"/>
            <a:chOff x="505440" y="901535"/>
            <a:chExt cx="8307360" cy="5682836"/>
          </a:xfrm>
        </p:grpSpPr>
        <p:pic>
          <p:nvPicPr>
            <p:cNvPr id="5125" name="Picture 5"/>
            <p:cNvPicPr>
              <a:picLocks noChangeAspect="1" noChangeArrowheads="1"/>
            </p:cNvPicPr>
            <p:nvPr/>
          </p:nvPicPr>
          <p:blipFill>
            <a:blip r:embed="rId6">
              <a:lum bright="2000"/>
            </a:blip>
            <a:srcRect l="32346" t="24075" r="14607" b="26416"/>
            <a:stretch>
              <a:fillRect/>
            </a:stretch>
          </p:blipFill>
          <p:spPr bwMode="auto">
            <a:xfrm>
              <a:off x="505440" y="2288401"/>
              <a:ext cx="3237120" cy="2029173"/>
            </a:xfrm>
            <a:prstGeom prst="rect">
              <a:avLst/>
            </a:prstGeom>
            <a:noFill/>
            <a:ln w="36720">
              <a:solidFill>
                <a:srgbClr val="808080"/>
              </a:solidFill>
              <a:miter lim="800000"/>
              <a:headEnd/>
              <a:tailEnd/>
            </a:ln>
            <a:effectLst/>
          </p:spPr>
        </p:pic>
        <p:pic>
          <p:nvPicPr>
            <p:cNvPr id="5126" name="Picture 6"/>
            <p:cNvPicPr>
              <a:picLocks noChangeAspect="1" noChangeArrowheads="1"/>
            </p:cNvPicPr>
            <p:nvPr/>
          </p:nvPicPr>
          <p:blipFill>
            <a:blip r:embed="rId7"/>
            <a:srcRect l="35472" r="6218"/>
            <a:stretch>
              <a:fillRect/>
            </a:stretch>
          </p:blipFill>
          <p:spPr bwMode="auto">
            <a:xfrm>
              <a:off x="5659200" y="3135210"/>
              <a:ext cx="3153600" cy="2076698"/>
            </a:xfrm>
            <a:prstGeom prst="rect">
              <a:avLst/>
            </a:prstGeom>
            <a:noFill/>
            <a:ln w="36720">
              <a:solidFill>
                <a:srgbClr val="808080"/>
              </a:solidFill>
              <a:round/>
              <a:headEnd/>
              <a:tailEnd/>
            </a:ln>
            <a:effectLst/>
          </p:spPr>
        </p:pic>
        <p:pic>
          <p:nvPicPr>
            <p:cNvPr id="5127" name="Picture 7"/>
            <p:cNvPicPr>
              <a:picLocks noChangeAspect="1" noChangeArrowheads="1"/>
            </p:cNvPicPr>
            <p:nvPr/>
          </p:nvPicPr>
          <p:blipFill>
            <a:blip r:embed="rId8"/>
            <a:srcRect/>
            <a:stretch>
              <a:fillRect/>
            </a:stretch>
          </p:blipFill>
          <p:spPr bwMode="auto">
            <a:xfrm>
              <a:off x="2216160" y="4598403"/>
              <a:ext cx="3201120" cy="1985968"/>
            </a:xfrm>
            <a:prstGeom prst="rect">
              <a:avLst/>
            </a:prstGeom>
            <a:noFill/>
            <a:ln w="36720">
              <a:solidFill>
                <a:srgbClr val="808080"/>
              </a:solidFill>
              <a:round/>
              <a:headEnd/>
              <a:tailEnd/>
            </a:ln>
            <a:effectLst/>
          </p:spPr>
        </p:pic>
        <p:sp>
          <p:nvSpPr>
            <p:cNvPr id="5128" name="Text Box 8"/>
            <p:cNvSpPr txBox="1">
              <a:spLocks noChangeArrowheads="1"/>
            </p:cNvSpPr>
            <p:nvPr/>
          </p:nvSpPr>
          <p:spPr bwMode="auto">
            <a:xfrm>
              <a:off x="5644801" y="3259063"/>
              <a:ext cx="3149280" cy="362732"/>
            </a:xfrm>
            <a:prstGeom prst="rect">
              <a:avLst/>
            </a:prstGeom>
            <a:solidFill>
              <a:srgbClr val="FFFFFF">
                <a:alpha val="73999"/>
              </a:srgbClr>
            </a:solidFill>
            <a:ln w="9525">
              <a:noFill/>
              <a:round/>
              <a:headEnd/>
              <a:tailEnd/>
            </a:ln>
            <a:effectLst/>
          </p:spPr>
          <p:txBody>
            <a:bodyPr lIns="81639" tIns="42452" rIns="81639" bIns="42452">
              <a:prstTxWarp prst="textNoShape">
                <a:avLst/>
              </a:prstTxWarp>
              <a:spAutoFit/>
            </a:bodyPr>
            <a:lstStyle/>
            <a:p>
              <a:pPr>
                <a:tabLst>
                  <a:tab pos="656650" algn="l"/>
                  <a:tab pos="1313299" algn="l"/>
                  <a:tab pos="1969949" algn="l"/>
                  <a:tab pos="2626599" algn="l"/>
                </a:tabLst>
              </a:pPr>
              <a:r>
                <a:rPr lang="en-US" dirty="0">
                  <a:solidFill>
                    <a:srgbClr val="FF6600"/>
                  </a:solidFill>
                  <a:latin typeface="Tw Cen MT" pitchFamily="27" charset="-18"/>
                  <a:ea typeface="Tw Cen MT" pitchFamily="27" charset="-18"/>
                  <a:cs typeface="Tw Cen MT" pitchFamily="27" charset="-18"/>
                </a:rPr>
                <a:t>Recreation</a:t>
              </a:r>
            </a:p>
          </p:txBody>
        </p:sp>
        <p:sp>
          <p:nvSpPr>
            <p:cNvPr id="5129" name="Text Box 9"/>
            <p:cNvSpPr txBox="1">
              <a:spLocks noChangeArrowheads="1"/>
            </p:cNvSpPr>
            <p:nvPr/>
          </p:nvSpPr>
          <p:spPr bwMode="auto">
            <a:xfrm>
              <a:off x="506880" y="3789039"/>
              <a:ext cx="3199680" cy="362732"/>
            </a:xfrm>
            <a:prstGeom prst="rect">
              <a:avLst/>
            </a:prstGeom>
            <a:solidFill>
              <a:srgbClr val="FFFFFF">
                <a:alpha val="73999"/>
              </a:srgbClr>
            </a:solidFill>
            <a:ln w="9525">
              <a:noFill/>
              <a:round/>
              <a:headEnd/>
              <a:tailEnd/>
            </a:ln>
            <a:effectLst/>
          </p:spPr>
          <p:txBody>
            <a:bodyPr lIns="81639" tIns="42452" rIns="81639" bIns="42452">
              <a:prstTxWarp prst="textNoShape">
                <a:avLst/>
              </a:prstTxWarp>
              <a:spAutoFit/>
            </a:bodyPr>
            <a:lstStyle/>
            <a:p>
              <a:pPr>
                <a:tabLst>
                  <a:tab pos="656650" algn="l"/>
                  <a:tab pos="1313299" algn="l"/>
                  <a:tab pos="1969949" algn="l"/>
                  <a:tab pos="2626599" algn="l"/>
                </a:tabLst>
              </a:pPr>
              <a:r>
                <a:rPr lang="en-US" dirty="0">
                  <a:solidFill>
                    <a:srgbClr val="FF6600"/>
                  </a:solidFill>
                  <a:latin typeface="Tw Cen MT" pitchFamily="27" charset="-18"/>
                  <a:ea typeface="Tw Cen MT" pitchFamily="27" charset="-18"/>
                  <a:cs typeface="Tw Cen MT" pitchFamily="27" charset="-18"/>
                </a:rPr>
                <a:t>Fisheries</a:t>
              </a:r>
            </a:p>
          </p:txBody>
        </p:sp>
        <p:sp>
          <p:nvSpPr>
            <p:cNvPr id="5130" name="Text Box 10"/>
            <p:cNvSpPr txBox="1">
              <a:spLocks noChangeArrowheads="1"/>
            </p:cNvSpPr>
            <p:nvPr/>
          </p:nvSpPr>
          <p:spPr bwMode="auto">
            <a:xfrm>
              <a:off x="2217600" y="6091840"/>
              <a:ext cx="3199680" cy="362732"/>
            </a:xfrm>
            <a:prstGeom prst="rect">
              <a:avLst/>
            </a:prstGeom>
            <a:solidFill>
              <a:srgbClr val="FFFFFF">
                <a:alpha val="73999"/>
              </a:srgbClr>
            </a:solidFill>
            <a:ln w="9525">
              <a:noFill/>
              <a:round/>
              <a:headEnd/>
              <a:tailEnd/>
            </a:ln>
            <a:effectLst/>
          </p:spPr>
          <p:txBody>
            <a:bodyPr lIns="81639" tIns="42452" rIns="81639" bIns="42452">
              <a:prstTxWarp prst="textNoShape">
                <a:avLst/>
              </a:prstTxWarp>
              <a:spAutoFit/>
            </a:bodyPr>
            <a:lstStyle/>
            <a:p>
              <a:pPr>
                <a:tabLst>
                  <a:tab pos="656650" algn="l"/>
                  <a:tab pos="1313299" algn="l"/>
                  <a:tab pos="1969949" algn="l"/>
                  <a:tab pos="2626599" algn="l"/>
                </a:tabLst>
              </a:pPr>
              <a:r>
                <a:rPr lang="en-US" dirty="0">
                  <a:solidFill>
                    <a:srgbClr val="FF6600"/>
                  </a:solidFill>
                  <a:latin typeface="Tw Cen MT" pitchFamily="27" charset="-18"/>
                  <a:ea typeface="Tw Cen MT" pitchFamily="27" charset="-18"/>
                  <a:cs typeface="Tw Cen MT" pitchFamily="27" charset="-18"/>
                </a:rPr>
                <a:t>Storm protection</a:t>
              </a:r>
            </a:p>
          </p:txBody>
        </p:sp>
        <p:grpSp>
          <p:nvGrpSpPr>
            <p:cNvPr id="3" name="Group 11"/>
            <p:cNvGrpSpPr>
              <a:grpSpLocks/>
            </p:cNvGrpSpPr>
            <p:nvPr/>
          </p:nvGrpSpPr>
          <p:grpSpPr bwMode="auto">
            <a:xfrm>
              <a:off x="4134241" y="901535"/>
              <a:ext cx="3216960" cy="1971567"/>
              <a:chOff x="2871" y="626"/>
              <a:chExt cx="2234" cy="1369"/>
            </a:xfrm>
          </p:grpSpPr>
          <p:pic>
            <p:nvPicPr>
              <p:cNvPr id="5132" name="Picture 12"/>
              <p:cNvPicPr>
                <a:picLocks noChangeAspect="1" noChangeArrowheads="1"/>
              </p:cNvPicPr>
              <p:nvPr/>
            </p:nvPicPr>
            <p:blipFill>
              <a:blip r:embed="rId9"/>
              <a:srcRect l="24925" r="46626" b="19455"/>
              <a:stretch>
                <a:fillRect/>
              </a:stretch>
            </p:blipFill>
            <p:spPr bwMode="auto">
              <a:xfrm>
                <a:off x="2890" y="629"/>
                <a:ext cx="717" cy="1365"/>
              </a:xfrm>
              <a:prstGeom prst="rect">
                <a:avLst/>
              </a:prstGeom>
              <a:noFill/>
              <a:ln w="9525">
                <a:noFill/>
                <a:round/>
                <a:headEnd/>
                <a:tailEnd/>
              </a:ln>
              <a:effectLst/>
            </p:spPr>
          </p:pic>
          <p:pic>
            <p:nvPicPr>
              <p:cNvPr id="5133" name="Picture 13"/>
              <p:cNvPicPr>
                <a:picLocks noChangeAspect="1" noChangeArrowheads="1"/>
              </p:cNvPicPr>
              <p:nvPr/>
            </p:nvPicPr>
            <p:blipFill>
              <a:blip r:embed="rId10"/>
              <a:srcRect l="28419" r="30507"/>
              <a:stretch>
                <a:fillRect/>
              </a:stretch>
            </p:blipFill>
            <p:spPr bwMode="auto">
              <a:xfrm>
                <a:off x="3620" y="626"/>
                <a:ext cx="735" cy="1355"/>
              </a:xfrm>
              <a:prstGeom prst="rect">
                <a:avLst/>
              </a:prstGeom>
              <a:noFill/>
              <a:ln w="9525">
                <a:noFill/>
                <a:round/>
                <a:headEnd/>
                <a:tailEnd/>
              </a:ln>
              <a:effectLst/>
            </p:spPr>
          </p:pic>
          <p:pic>
            <p:nvPicPr>
              <p:cNvPr id="5134" name="Picture 14"/>
              <p:cNvPicPr>
                <a:picLocks noChangeAspect="1" noChangeArrowheads="1"/>
              </p:cNvPicPr>
              <p:nvPr/>
            </p:nvPicPr>
            <p:blipFill>
              <a:blip r:embed="rId11"/>
              <a:srcRect r="63931"/>
              <a:stretch>
                <a:fillRect/>
              </a:stretch>
            </p:blipFill>
            <p:spPr bwMode="auto">
              <a:xfrm>
                <a:off x="4369" y="626"/>
                <a:ext cx="735" cy="1369"/>
              </a:xfrm>
              <a:prstGeom prst="rect">
                <a:avLst/>
              </a:prstGeom>
              <a:noFill/>
              <a:ln w="9525">
                <a:noFill/>
                <a:round/>
                <a:headEnd/>
                <a:tailEnd/>
              </a:ln>
              <a:effectLst/>
            </p:spPr>
          </p:pic>
          <p:sp>
            <p:nvSpPr>
              <p:cNvPr id="5135" name="Rectangle 15"/>
              <p:cNvSpPr>
                <a:spLocks noChangeArrowheads="1"/>
              </p:cNvSpPr>
              <p:nvPr/>
            </p:nvSpPr>
            <p:spPr bwMode="auto">
              <a:xfrm>
                <a:off x="2871" y="629"/>
                <a:ext cx="2234" cy="1365"/>
              </a:xfrm>
              <a:prstGeom prst="rect">
                <a:avLst/>
              </a:prstGeom>
              <a:noFill/>
              <a:ln w="36720">
                <a:solidFill>
                  <a:srgbClr val="808080"/>
                </a:solidFill>
                <a:round/>
                <a:headEnd/>
                <a:tailEnd/>
              </a:ln>
              <a:effectLst/>
            </p:spPr>
            <p:txBody>
              <a:bodyPr wrap="none" anchor="ctr">
                <a:prstTxWarp prst="textNoShape">
                  <a:avLst/>
                </a:prstTxWarp>
              </a:bodyPr>
              <a:lstStyle/>
              <a:p>
                <a:endParaRPr lang="en-US"/>
              </a:p>
            </p:txBody>
          </p:sp>
        </p:grpSp>
        <p:sp>
          <p:nvSpPr>
            <p:cNvPr id="5136" name="Text Box 16"/>
            <p:cNvSpPr txBox="1">
              <a:spLocks noChangeArrowheads="1"/>
            </p:cNvSpPr>
            <p:nvPr/>
          </p:nvSpPr>
          <p:spPr bwMode="auto">
            <a:xfrm>
              <a:off x="4161600" y="973542"/>
              <a:ext cx="3199680" cy="362732"/>
            </a:xfrm>
            <a:prstGeom prst="rect">
              <a:avLst/>
            </a:prstGeom>
            <a:solidFill>
              <a:srgbClr val="FFFFFF">
                <a:alpha val="73999"/>
              </a:srgbClr>
            </a:solidFill>
            <a:ln w="9525">
              <a:noFill/>
              <a:round/>
              <a:headEnd/>
              <a:tailEnd/>
            </a:ln>
            <a:effectLst/>
          </p:spPr>
          <p:txBody>
            <a:bodyPr lIns="81639" tIns="42452" rIns="81639" bIns="42452">
              <a:prstTxWarp prst="textNoShape">
                <a:avLst/>
              </a:prstTxWarp>
              <a:spAutoFit/>
            </a:bodyPr>
            <a:lstStyle/>
            <a:p>
              <a:pPr>
                <a:tabLst>
                  <a:tab pos="656650" algn="l"/>
                  <a:tab pos="1313299" algn="l"/>
                  <a:tab pos="1969949" algn="l"/>
                  <a:tab pos="2626599" algn="l"/>
                </a:tabLst>
              </a:pPr>
              <a:r>
                <a:rPr lang="en-US" dirty="0">
                  <a:solidFill>
                    <a:srgbClr val="FF6600"/>
                  </a:solidFill>
                  <a:latin typeface="Tw Cen MT" pitchFamily="27" charset="-18"/>
                  <a:ea typeface="Tw Cen MT" pitchFamily="27" charset="-18"/>
                  <a:cs typeface="Tw Cen MT" pitchFamily="27" charset="-18"/>
                </a:rPr>
                <a:t>Habitats</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16.TIF"/>
          <p:cNvPicPr>
            <a:picLocks noChangeAspect="1"/>
          </p:cNvPicPr>
          <p:nvPr/>
        </p:nvPicPr>
        <p:blipFill>
          <a:blip r:embed="rId2"/>
          <a:stretch>
            <a:fillRect/>
          </a:stretch>
        </p:blipFill>
        <p:spPr>
          <a:xfrm>
            <a:off x="0" y="471785"/>
            <a:ext cx="9144000" cy="591443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BZ_plan.jpg"/>
          <p:cNvPicPr>
            <a:picLocks noChangeAspect="1"/>
          </p:cNvPicPr>
          <p:nvPr/>
        </p:nvPicPr>
        <p:blipFill>
          <a:blip r:embed="rId2"/>
          <a:stretch>
            <a:fillRect/>
          </a:stretch>
        </p:blipFill>
        <p:spPr>
          <a:xfrm>
            <a:off x="1504950" y="139700"/>
            <a:ext cx="6134100" cy="6578600"/>
          </a:xfrm>
          <a:prstGeom prst="rect">
            <a:avLst/>
          </a:prstGeom>
        </p:spPr>
      </p:pic>
      <p:sp>
        <p:nvSpPr>
          <p:cNvPr id="4" name="Rectangle 3"/>
          <p:cNvSpPr/>
          <p:nvPr/>
        </p:nvSpPr>
        <p:spPr>
          <a:xfrm>
            <a:off x="1780991" y="0"/>
            <a:ext cx="5664134" cy="6858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3620" t="1692" r="33190" b="17753"/>
          <a:stretch/>
        </p:blipFill>
        <p:spPr>
          <a:xfrm>
            <a:off x="6496566" y="1563166"/>
            <a:ext cx="2604951" cy="4741817"/>
          </a:xfrm>
          <a:prstGeom prst="rect">
            <a:avLst/>
          </a:prstGeom>
        </p:spPr>
      </p:pic>
      <p:pic>
        <p:nvPicPr>
          <p:cNvPr id="5" name="Picture 4" descr="belize_training_oct_2011.JPG"/>
          <p:cNvPicPr>
            <a:picLocks noChangeAspect="1"/>
          </p:cNvPicPr>
          <p:nvPr/>
        </p:nvPicPr>
        <p:blipFill>
          <a:blip r:embed="rId3"/>
          <a:stretch>
            <a:fillRect/>
          </a:stretch>
        </p:blipFill>
        <p:spPr>
          <a:xfrm>
            <a:off x="3450018" y="2320751"/>
            <a:ext cx="2286000" cy="1714500"/>
          </a:xfrm>
          <a:prstGeom prst="rect">
            <a:avLst/>
          </a:prstGeom>
        </p:spPr>
      </p:pic>
      <p:pic>
        <p:nvPicPr>
          <p:cNvPr id="6" name="Picture 5"/>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0199" t="46785" r="22879" b="37713"/>
          <a:stretch/>
        </p:blipFill>
        <p:spPr bwMode="auto">
          <a:xfrm>
            <a:off x="3301381" y="4813773"/>
            <a:ext cx="2659691" cy="142384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Box 6"/>
          <p:cNvSpPr txBox="1"/>
          <p:nvPr/>
        </p:nvSpPr>
        <p:spPr>
          <a:xfrm>
            <a:off x="3197911" y="1934551"/>
            <a:ext cx="2746340" cy="400110"/>
          </a:xfrm>
          <a:prstGeom prst="rect">
            <a:avLst/>
          </a:prstGeom>
          <a:noFill/>
        </p:spPr>
        <p:txBody>
          <a:bodyPr wrap="none" rtlCol="0">
            <a:spAutoFit/>
          </a:bodyPr>
          <a:lstStyle/>
          <a:p>
            <a:r>
              <a:rPr lang="en-US" sz="2000" dirty="0" smtClean="0">
                <a:latin typeface="Tw Cen MT"/>
                <a:cs typeface="Tw Cen MT"/>
              </a:rPr>
              <a:t>Stakeholder engagement</a:t>
            </a:r>
            <a:endParaRPr lang="en-US" sz="2000" dirty="0">
              <a:latin typeface="Tw Cen MT"/>
              <a:cs typeface="Tw Cen MT"/>
            </a:endParaRPr>
          </a:p>
        </p:txBody>
      </p:sp>
      <p:sp>
        <p:nvSpPr>
          <p:cNvPr id="8" name="TextBox 7"/>
          <p:cNvSpPr txBox="1"/>
          <p:nvPr/>
        </p:nvSpPr>
        <p:spPr>
          <a:xfrm>
            <a:off x="4103139" y="4479562"/>
            <a:ext cx="922047" cy="400110"/>
          </a:xfrm>
          <a:prstGeom prst="rect">
            <a:avLst/>
          </a:prstGeom>
          <a:noFill/>
        </p:spPr>
        <p:txBody>
          <a:bodyPr wrap="none" rtlCol="0">
            <a:spAutoFit/>
          </a:bodyPr>
          <a:lstStyle/>
          <a:p>
            <a:r>
              <a:rPr lang="en-US" sz="2000" dirty="0">
                <a:latin typeface="Tw Cen MT"/>
                <a:cs typeface="Tw Cen MT"/>
              </a:rPr>
              <a:t>M</a:t>
            </a:r>
            <a:r>
              <a:rPr lang="en-US" sz="2000" dirty="0" smtClean="0">
                <a:latin typeface="Tw Cen MT"/>
                <a:cs typeface="Tw Cen MT"/>
              </a:rPr>
              <a:t>odels</a:t>
            </a:r>
            <a:endParaRPr lang="en-US" sz="2000" dirty="0">
              <a:latin typeface="Tw Cen MT"/>
              <a:cs typeface="Tw Cen MT"/>
            </a:endParaRPr>
          </a:p>
        </p:txBody>
      </p:sp>
      <p:sp>
        <p:nvSpPr>
          <p:cNvPr id="9" name="TextBox 8"/>
          <p:cNvSpPr txBox="1"/>
          <p:nvPr/>
        </p:nvSpPr>
        <p:spPr>
          <a:xfrm>
            <a:off x="189778" y="219055"/>
            <a:ext cx="8954222" cy="954107"/>
          </a:xfrm>
          <a:prstGeom prst="rect">
            <a:avLst/>
          </a:prstGeom>
          <a:noFill/>
        </p:spPr>
        <p:txBody>
          <a:bodyPr wrap="square" rtlCol="0">
            <a:spAutoFit/>
          </a:bodyPr>
          <a:lstStyle/>
          <a:p>
            <a:pPr algn="ctr"/>
            <a:r>
              <a:rPr lang="en-US" sz="2800" dirty="0" smtClean="0">
                <a:latin typeface="Tw Cen MT"/>
                <a:cs typeface="Tw Cen MT"/>
              </a:rPr>
              <a:t>How is the outcome different than it would have been without </a:t>
            </a:r>
          </a:p>
          <a:p>
            <a:pPr algn="ctr"/>
            <a:r>
              <a:rPr lang="en-US" sz="2800" dirty="0" smtClean="0">
                <a:latin typeface="Tw Cen MT"/>
                <a:cs typeface="Tw Cen MT"/>
              </a:rPr>
              <a:t>ecosystem service information?</a:t>
            </a:r>
            <a:endParaRPr lang="en-US" sz="2800" dirty="0">
              <a:latin typeface="Tw Cen MT"/>
              <a:cs typeface="Tw Cen MT"/>
            </a:endParaRPr>
          </a:p>
        </p:txBody>
      </p:sp>
      <p:pic>
        <p:nvPicPr>
          <p:cNvPr id="10" name="Picture 9" descr="C:\Documents and Settings\rosenthal\My Documents\Copy of Science Rosenthal\SPI tools\evidence\Belize case\NationalZoningScenarios.tif"/>
          <p:cNvPicPr>
            <a:picLocks noChangeAspect="1"/>
          </p:cNvPicPr>
          <p:nvPr/>
        </p:nvPicPr>
        <p:blipFill rotWithShape="1">
          <a:blip r:embed="rId5" cstate="print"/>
          <a:srcRect l="32875" r="33562" b="15302"/>
          <a:stretch/>
        </p:blipFill>
        <p:spPr bwMode="auto">
          <a:xfrm>
            <a:off x="381000" y="1721001"/>
            <a:ext cx="2442863" cy="4618808"/>
          </a:xfrm>
          <a:prstGeom prst="rect">
            <a:avLst/>
          </a:prstGeom>
          <a:noFill/>
          <a:ln w="9525">
            <a:noFill/>
            <a:miter lim="800000"/>
            <a:headEnd/>
            <a:tailEnd/>
          </a:ln>
        </p:spPr>
      </p:pic>
      <p:sp>
        <p:nvSpPr>
          <p:cNvPr id="11" name="TextBox 10"/>
          <p:cNvSpPr txBox="1"/>
          <p:nvPr/>
        </p:nvSpPr>
        <p:spPr>
          <a:xfrm>
            <a:off x="4380501" y="3883405"/>
            <a:ext cx="468861" cy="646331"/>
          </a:xfrm>
          <a:prstGeom prst="rect">
            <a:avLst/>
          </a:prstGeom>
          <a:noFill/>
        </p:spPr>
        <p:txBody>
          <a:bodyPr wrap="square" rtlCol="0">
            <a:spAutoFit/>
          </a:bodyPr>
          <a:lstStyle/>
          <a:p>
            <a:r>
              <a:rPr lang="en-US" sz="3600" dirty="0" smtClean="0"/>
              <a:t>+</a:t>
            </a:r>
            <a:endParaRPr lang="en-US" sz="3600" dirty="0"/>
          </a:p>
        </p:txBody>
      </p:sp>
      <p:cxnSp>
        <p:nvCxnSpPr>
          <p:cNvPr id="14" name="Straight Connector 13"/>
          <p:cNvCxnSpPr/>
          <p:nvPr/>
        </p:nvCxnSpPr>
        <p:spPr>
          <a:xfrm rot="5400000">
            <a:off x="722255" y="4203374"/>
            <a:ext cx="4203217" cy="1588"/>
          </a:xfrm>
          <a:prstGeom prst="line">
            <a:avLst/>
          </a:prstGeom>
          <a:ln w="190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 name="Picture 2" descr="C:\Users\rpsharp\Desktop\inseam_ftlewis.png"/>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00793" y="3325213"/>
            <a:ext cx="1695773" cy="111638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3" name="TextBox 12"/>
          <p:cNvSpPr txBox="1"/>
          <p:nvPr/>
        </p:nvSpPr>
        <p:spPr>
          <a:xfrm>
            <a:off x="4738044" y="3228228"/>
            <a:ext cx="1356721" cy="369332"/>
          </a:xfrm>
          <a:prstGeom prst="rect">
            <a:avLst/>
          </a:prstGeom>
          <a:noFill/>
        </p:spPr>
        <p:txBody>
          <a:bodyPr wrap="square" rtlCol="0">
            <a:spAutoFit/>
          </a:bodyPr>
          <a:lstStyle/>
          <a:p>
            <a:r>
              <a:rPr lang="en-US" b="1" dirty="0" err="1" smtClean="0">
                <a:solidFill>
                  <a:schemeClr val="tx2">
                    <a:lumMod val="50000"/>
                  </a:schemeClr>
                </a:solidFill>
              </a:rPr>
              <a:t>InSEAM</a:t>
            </a:r>
            <a:endParaRPr lang="en-US" b="1" dirty="0">
              <a:solidFill>
                <a:schemeClr val="tx2">
                  <a:lumMod val="50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2276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ea-wall.jpg"/>
          <p:cNvPicPr>
            <a:picLocks noChangeAspect="1"/>
          </p:cNvPicPr>
          <p:nvPr/>
        </p:nvPicPr>
        <p:blipFill rotWithShape="1">
          <a:blip r:embed="rId3"/>
          <a:srcRect l="32976" r="29458"/>
          <a:stretch/>
        </p:blipFill>
        <p:spPr>
          <a:xfrm>
            <a:off x="5223163" y="0"/>
            <a:ext cx="3463637" cy="6858000"/>
          </a:xfrm>
          <a:prstGeom prst="rect">
            <a:avLst/>
          </a:prstGeom>
        </p:spPr>
      </p:pic>
      <p:grpSp>
        <p:nvGrpSpPr>
          <p:cNvPr id="3" name="Group 8"/>
          <p:cNvGrpSpPr/>
          <p:nvPr/>
        </p:nvGrpSpPr>
        <p:grpSpPr>
          <a:xfrm>
            <a:off x="107504" y="1481598"/>
            <a:ext cx="4730136" cy="3547602"/>
            <a:chOff x="2771800" y="3050958"/>
            <a:chExt cx="4730136" cy="3547602"/>
          </a:xfrm>
        </p:grpSpPr>
        <p:pic>
          <p:nvPicPr>
            <p:cNvPr id="6" name="Picture 5" descr="C:\Documents and Settings\rosenthal\My Documents\Copy of Science Rosenthal\SITES\Belize\Photos from Nadia Bood\Pics for Ana\Mangrove buffer protecting coast_Nadia Bood.JPG"/>
            <p:cNvPicPr>
              <a:picLocks noChangeAspect="1" noChangeArrowheads="1"/>
            </p:cNvPicPr>
            <p:nvPr/>
          </p:nvPicPr>
          <p:blipFill>
            <a:blip r:embed="rId4" cstate="print"/>
            <a:srcRect/>
            <a:stretch>
              <a:fillRect/>
            </a:stretch>
          </p:blipFill>
          <p:spPr bwMode="auto">
            <a:xfrm>
              <a:off x="2771800" y="3050958"/>
              <a:ext cx="4730136" cy="3547602"/>
            </a:xfrm>
            <a:prstGeom prst="rect">
              <a:avLst/>
            </a:prstGeom>
            <a:noFill/>
          </p:spPr>
        </p:pic>
        <p:pic>
          <p:nvPicPr>
            <p:cNvPr id="7" name="Picture 2" descr="http://www.climateshifts.org/wp-content/uploads/2010/05/mangrove0459sm.jpg"/>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15816" y="3140968"/>
              <a:ext cx="2183904" cy="145593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sp>
        <p:nvSpPr>
          <p:cNvPr id="8" name="TextBox 7"/>
          <p:cNvSpPr txBox="1"/>
          <p:nvPr/>
        </p:nvSpPr>
        <p:spPr>
          <a:xfrm>
            <a:off x="76200" y="0"/>
            <a:ext cx="5146963" cy="1384995"/>
          </a:xfrm>
          <a:prstGeom prst="rect">
            <a:avLst/>
          </a:prstGeom>
          <a:noFill/>
        </p:spPr>
        <p:txBody>
          <a:bodyPr wrap="square" rtlCol="0">
            <a:spAutoFit/>
          </a:bodyPr>
          <a:lstStyle/>
          <a:p>
            <a:r>
              <a:rPr lang="en-US" sz="2800" dirty="0" smtClean="0">
                <a:latin typeface="Tw Cen MT"/>
                <a:cs typeface="Tw Cen MT"/>
              </a:rPr>
              <a:t>What are the costs and benefits of alternative climate adaptation options?</a:t>
            </a:r>
            <a:endParaRPr lang="en-US" sz="2800" dirty="0">
              <a:latin typeface="Tw Cen MT"/>
              <a:cs typeface="Tw Cen MT"/>
            </a:endParaRPr>
          </a:p>
        </p:txBody>
      </p:sp>
      <p:sp>
        <p:nvSpPr>
          <p:cNvPr id="9" name="TextBox 8"/>
          <p:cNvSpPr txBox="1"/>
          <p:nvPr/>
        </p:nvSpPr>
        <p:spPr>
          <a:xfrm>
            <a:off x="27111" y="5059740"/>
            <a:ext cx="3630489" cy="1569660"/>
          </a:xfrm>
          <a:prstGeom prst="rect">
            <a:avLst/>
          </a:prstGeom>
          <a:noFill/>
        </p:spPr>
        <p:txBody>
          <a:bodyPr wrap="square" rtlCol="0">
            <a:spAutoFit/>
          </a:bodyPr>
          <a:lstStyle/>
          <a:p>
            <a:pPr marL="285750" indent="-285750">
              <a:buFont typeface="Arial" pitchFamily="34" charset="0"/>
              <a:buChar char="•"/>
            </a:pPr>
            <a:r>
              <a:rPr lang="en-US" sz="2400" dirty="0" smtClean="0">
                <a:latin typeface="Tw Cen MT"/>
                <a:cs typeface="Tw Cen MT"/>
              </a:rPr>
              <a:t>Value suite of services</a:t>
            </a:r>
          </a:p>
          <a:p>
            <a:pPr marL="285750" indent="-285750">
              <a:buFont typeface="Arial" pitchFamily="34" charset="0"/>
              <a:buChar char="•"/>
            </a:pPr>
            <a:r>
              <a:rPr lang="en-US" sz="2400" dirty="0" smtClean="0">
                <a:latin typeface="Tw Cen MT"/>
                <a:cs typeface="Tw Cen MT"/>
              </a:rPr>
              <a:t>Scenarios for climate change and adaptation options</a:t>
            </a:r>
          </a:p>
        </p:txBody>
      </p:sp>
      <p:pic>
        <p:nvPicPr>
          <p:cNvPr id="10" name="Picture 9" descr="C:\Users\Front Desk\Downloads\IDBLogo_en.gif"/>
          <p:cNvPicPr/>
          <p:nvPr/>
        </p:nvPicPr>
        <p:blipFill>
          <a:blip r:embed="rId6"/>
          <a:srcRect r="61719"/>
          <a:stretch>
            <a:fillRect/>
          </a:stretch>
        </p:blipFill>
        <p:spPr bwMode="auto">
          <a:xfrm>
            <a:off x="3463457" y="5356809"/>
            <a:ext cx="1759706" cy="975521"/>
          </a:xfrm>
          <a:prstGeom prst="rect">
            <a:avLst/>
          </a:prstGeom>
          <a:noFill/>
          <a:ln w="9525">
            <a:noFill/>
            <a:miter lim="800000"/>
            <a:headEnd/>
            <a:tailEnd/>
          </a:ln>
        </p:spPr>
      </p:pic>
      <p:sp>
        <p:nvSpPr>
          <p:cNvPr id="2" name="TextBox 1"/>
          <p:cNvSpPr txBox="1"/>
          <p:nvPr/>
        </p:nvSpPr>
        <p:spPr>
          <a:xfrm>
            <a:off x="3222929" y="1606244"/>
            <a:ext cx="869341" cy="369332"/>
          </a:xfrm>
          <a:prstGeom prst="rect">
            <a:avLst/>
          </a:prstGeom>
          <a:noFill/>
        </p:spPr>
        <p:txBody>
          <a:bodyPr wrap="none" rtlCol="0">
            <a:spAutoFit/>
          </a:bodyPr>
          <a:lstStyle/>
          <a:p>
            <a:r>
              <a:rPr lang="en-US" dirty="0" smtClean="0"/>
              <a:t>‘Green’</a:t>
            </a:r>
            <a:endParaRPr lang="en-US" dirty="0"/>
          </a:p>
        </p:txBody>
      </p:sp>
      <p:sp>
        <p:nvSpPr>
          <p:cNvPr id="11" name="TextBox 10"/>
          <p:cNvSpPr txBox="1"/>
          <p:nvPr/>
        </p:nvSpPr>
        <p:spPr>
          <a:xfrm>
            <a:off x="5486400" y="1606244"/>
            <a:ext cx="744178" cy="369332"/>
          </a:xfrm>
          <a:prstGeom prst="rect">
            <a:avLst/>
          </a:prstGeom>
          <a:noFill/>
        </p:spPr>
        <p:txBody>
          <a:bodyPr wrap="none" rtlCol="0">
            <a:spAutoFit/>
          </a:bodyPr>
          <a:lstStyle/>
          <a:p>
            <a:r>
              <a:rPr lang="en-US" dirty="0" smtClean="0"/>
              <a:t>‘Grey’</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78229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4572000" y="0"/>
            <a:ext cx="4572000" cy="6858000"/>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0"/>
            <a:ext cx="4572000" cy="685800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8974" y="2394272"/>
            <a:ext cx="4145913" cy="3046988"/>
          </a:xfrm>
          <a:prstGeom prst="rect">
            <a:avLst/>
          </a:prstGeom>
          <a:noFill/>
        </p:spPr>
        <p:txBody>
          <a:bodyPr wrap="square" rtlCol="0">
            <a:spAutoFit/>
          </a:bodyPr>
          <a:lstStyle/>
          <a:p>
            <a:pPr>
              <a:buFont typeface="Arial"/>
              <a:buChar char="•"/>
            </a:pPr>
            <a:r>
              <a:rPr lang="en-US" sz="2400" dirty="0">
                <a:solidFill>
                  <a:schemeClr val="bg1"/>
                </a:solidFill>
                <a:latin typeface="Tw Cen MT"/>
                <a:cs typeface="Tw Cen MT"/>
              </a:rPr>
              <a:t>Protection of coastal mangroves and littoral forest</a:t>
            </a:r>
          </a:p>
          <a:p>
            <a:pPr>
              <a:buFont typeface="Arial"/>
              <a:buChar char="•"/>
            </a:pPr>
            <a:r>
              <a:rPr lang="en-US" sz="2400" dirty="0">
                <a:solidFill>
                  <a:schemeClr val="bg1"/>
                </a:solidFill>
                <a:latin typeface="Tw Cen MT"/>
                <a:cs typeface="Tw Cen MT"/>
              </a:rPr>
              <a:t>Some restoration of mangroves</a:t>
            </a:r>
          </a:p>
          <a:p>
            <a:pPr>
              <a:buFont typeface="Arial"/>
              <a:buChar char="•"/>
            </a:pPr>
            <a:r>
              <a:rPr lang="en-US" sz="2400" dirty="0">
                <a:solidFill>
                  <a:schemeClr val="bg1"/>
                </a:solidFill>
                <a:latin typeface="Tw Cen MT"/>
                <a:cs typeface="Tw Cen MT"/>
              </a:rPr>
              <a:t>Establishment of </a:t>
            </a:r>
            <a:r>
              <a:rPr lang="en-US" sz="2400" dirty="0" err="1">
                <a:solidFill>
                  <a:schemeClr val="bg1"/>
                </a:solidFill>
                <a:latin typeface="Tw Cen MT"/>
                <a:cs typeface="Tw Cen MT"/>
              </a:rPr>
              <a:t>MPAs</a:t>
            </a:r>
            <a:endParaRPr lang="en-US" sz="2400" dirty="0">
              <a:solidFill>
                <a:schemeClr val="bg1"/>
              </a:solidFill>
              <a:latin typeface="Tw Cen MT"/>
              <a:cs typeface="Tw Cen MT"/>
            </a:endParaRPr>
          </a:p>
          <a:p>
            <a:pPr>
              <a:buFont typeface="Arial"/>
              <a:buChar char="•"/>
            </a:pPr>
            <a:r>
              <a:rPr lang="en-US" sz="2400" dirty="0">
                <a:solidFill>
                  <a:schemeClr val="bg1"/>
                </a:solidFill>
                <a:latin typeface="Tw Cen MT"/>
                <a:cs typeface="Tw Cen MT"/>
              </a:rPr>
              <a:t>Strategic construction of sea walls to avoid undeveloped and conservation areas and beaches that are used for </a:t>
            </a:r>
            <a:r>
              <a:rPr lang="en-US" sz="2400" dirty="0" smtClean="0">
                <a:solidFill>
                  <a:schemeClr val="bg1"/>
                </a:solidFill>
                <a:latin typeface="Tw Cen MT"/>
                <a:cs typeface="Tw Cen MT"/>
              </a:rPr>
              <a:t>tourism</a:t>
            </a:r>
            <a:endParaRPr lang="en-US" sz="2400" dirty="0">
              <a:solidFill>
                <a:schemeClr val="bg1"/>
              </a:solidFill>
              <a:latin typeface="Tw Cen MT"/>
              <a:cs typeface="Tw Cen MT"/>
            </a:endParaRPr>
          </a:p>
        </p:txBody>
      </p:sp>
      <p:sp>
        <p:nvSpPr>
          <p:cNvPr id="5" name="TextBox 4"/>
          <p:cNvSpPr txBox="1"/>
          <p:nvPr/>
        </p:nvSpPr>
        <p:spPr>
          <a:xfrm>
            <a:off x="4747176" y="2805467"/>
            <a:ext cx="4277297" cy="1569660"/>
          </a:xfrm>
          <a:prstGeom prst="rect">
            <a:avLst/>
          </a:prstGeom>
          <a:noFill/>
        </p:spPr>
        <p:txBody>
          <a:bodyPr wrap="square" rtlCol="0">
            <a:spAutoFit/>
          </a:bodyPr>
          <a:lstStyle/>
          <a:p>
            <a:pPr>
              <a:buFont typeface="Arial"/>
              <a:buChar char="•"/>
            </a:pPr>
            <a:r>
              <a:rPr lang="en-US" sz="2400" dirty="0">
                <a:solidFill>
                  <a:schemeClr val="bg1"/>
                </a:solidFill>
                <a:latin typeface="Tw Cen MT"/>
                <a:cs typeface="Tw Cen MT"/>
              </a:rPr>
              <a:t>Construction of sea walls along all coastlines with </a:t>
            </a:r>
            <a:r>
              <a:rPr lang="en-US" sz="2400" dirty="0" smtClean="0">
                <a:solidFill>
                  <a:schemeClr val="bg1"/>
                </a:solidFill>
                <a:latin typeface="Tw Cen MT"/>
                <a:cs typeface="Tw Cen MT"/>
              </a:rPr>
              <a:t>development</a:t>
            </a:r>
          </a:p>
          <a:p>
            <a:pPr>
              <a:buFont typeface="Arial"/>
              <a:buChar char="•"/>
            </a:pPr>
            <a:r>
              <a:rPr lang="en-US" sz="2400" dirty="0">
                <a:solidFill>
                  <a:schemeClr val="bg1"/>
                </a:solidFill>
                <a:latin typeface="Tw Cen MT"/>
                <a:cs typeface="Tw Cen MT"/>
              </a:rPr>
              <a:t>Some protection of mangroves and littoral forest</a:t>
            </a:r>
            <a:r>
              <a:rPr lang="en-US" sz="2400" dirty="0" smtClean="0">
                <a:solidFill>
                  <a:schemeClr val="bg1"/>
                </a:solidFill>
                <a:latin typeface="Tw Cen MT"/>
                <a:cs typeface="Tw Cen MT"/>
              </a:rPr>
              <a:t> </a:t>
            </a:r>
            <a:endParaRPr lang="en-US" sz="2400" dirty="0">
              <a:solidFill>
                <a:schemeClr val="bg1"/>
              </a:solidFill>
              <a:latin typeface="Tw Cen MT"/>
              <a:cs typeface="Tw Cen MT"/>
            </a:endParaRPr>
          </a:p>
        </p:txBody>
      </p:sp>
      <p:sp>
        <p:nvSpPr>
          <p:cNvPr id="8" name="TextBox 7"/>
          <p:cNvSpPr txBox="1"/>
          <p:nvPr/>
        </p:nvSpPr>
        <p:spPr>
          <a:xfrm>
            <a:off x="0" y="583970"/>
            <a:ext cx="4572000" cy="707886"/>
          </a:xfrm>
          <a:prstGeom prst="rect">
            <a:avLst/>
          </a:prstGeom>
          <a:noFill/>
        </p:spPr>
        <p:txBody>
          <a:bodyPr wrap="square" rtlCol="0">
            <a:spAutoFit/>
          </a:bodyPr>
          <a:lstStyle/>
          <a:p>
            <a:pPr algn="ctr"/>
            <a:r>
              <a:rPr lang="en-US" sz="4000" dirty="0" smtClean="0">
                <a:solidFill>
                  <a:schemeClr val="bg1"/>
                </a:solidFill>
                <a:latin typeface="Tw Cen MT"/>
                <a:cs typeface="Tw Cen MT"/>
              </a:rPr>
              <a:t>Integrated</a:t>
            </a:r>
            <a:endParaRPr lang="en-US" sz="4000" dirty="0">
              <a:solidFill>
                <a:schemeClr val="bg1"/>
              </a:solidFill>
              <a:latin typeface="Tw Cen MT"/>
              <a:cs typeface="Tw Cen MT"/>
            </a:endParaRPr>
          </a:p>
        </p:txBody>
      </p:sp>
      <p:sp>
        <p:nvSpPr>
          <p:cNvPr id="9" name="TextBox 8"/>
          <p:cNvSpPr txBox="1"/>
          <p:nvPr/>
        </p:nvSpPr>
        <p:spPr>
          <a:xfrm>
            <a:off x="4572000" y="583970"/>
            <a:ext cx="4572000" cy="707886"/>
          </a:xfrm>
          <a:prstGeom prst="rect">
            <a:avLst/>
          </a:prstGeom>
          <a:noFill/>
        </p:spPr>
        <p:txBody>
          <a:bodyPr wrap="square" rtlCol="0">
            <a:spAutoFit/>
          </a:bodyPr>
          <a:lstStyle/>
          <a:p>
            <a:pPr algn="ctr"/>
            <a:r>
              <a:rPr lang="en-US" sz="4000" dirty="0" smtClean="0">
                <a:solidFill>
                  <a:schemeClr val="bg1"/>
                </a:solidFill>
                <a:latin typeface="Tw Cen MT"/>
                <a:cs typeface="Tw Cen MT"/>
              </a:rPr>
              <a:t>Reactive</a:t>
            </a:r>
            <a:endParaRPr lang="en-US" sz="4000" dirty="0">
              <a:solidFill>
                <a:schemeClr val="bg1"/>
              </a:solidFill>
              <a:latin typeface="Tw Cen MT"/>
              <a:cs typeface="Tw Cen MT"/>
            </a:endParaRPr>
          </a:p>
        </p:txBody>
      </p:sp>
      <p:sp>
        <p:nvSpPr>
          <p:cNvPr id="10" name="TextBox 9"/>
          <p:cNvSpPr txBox="1"/>
          <p:nvPr/>
        </p:nvSpPr>
        <p:spPr>
          <a:xfrm>
            <a:off x="0" y="5882327"/>
            <a:ext cx="4572000" cy="523220"/>
          </a:xfrm>
          <a:prstGeom prst="rect">
            <a:avLst/>
          </a:prstGeom>
          <a:solidFill>
            <a:srgbClr val="FFFFFF"/>
          </a:solidFill>
        </p:spPr>
        <p:txBody>
          <a:bodyPr wrap="square" rtlCol="0">
            <a:spAutoFit/>
          </a:bodyPr>
          <a:lstStyle/>
          <a:p>
            <a:pPr algn="ctr"/>
            <a:r>
              <a:rPr lang="en-US" sz="2800" dirty="0" smtClean="0">
                <a:latin typeface="Tw Cen MT"/>
                <a:cs typeface="Tw Cen MT"/>
              </a:rPr>
              <a:t>$275M greater net benefit</a:t>
            </a:r>
            <a:endParaRPr lang="en-US" sz="2800" dirty="0">
              <a:latin typeface="Tw Cen MT"/>
              <a:cs typeface="Tw Cen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lstStyle/>
          <a:p>
            <a:pPr>
              <a:buNone/>
            </a:pPr>
            <a:r>
              <a:rPr lang="en-US" dirty="0" smtClean="0">
                <a:latin typeface="Tw Cen MT"/>
                <a:cs typeface="Tw Cen MT"/>
              </a:rPr>
              <a:t>Tools—used by us and by our partners:</a:t>
            </a:r>
          </a:p>
          <a:p>
            <a:pPr lvl="1"/>
            <a:r>
              <a:rPr lang="en-US" dirty="0" smtClean="0">
                <a:latin typeface="Tw Cen MT"/>
                <a:cs typeface="Tw Cen MT"/>
              </a:rPr>
              <a:t>H</a:t>
            </a:r>
            <a:r>
              <a:rPr lang="en-US" dirty="0" smtClean="0">
                <a:latin typeface="Tw Cen MT"/>
                <a:cs typeface="Tw Cen MT"/>
              </a:rPr>
              <a:t>elped engage stakeholders </a:t>
            </a:r>
          </a:p>
          <a:p>
            <a:pPr lvl="2"/>
            <a:r>
              <a:rPr lang="en-US" dirty="0" smtClean="0">
                <a:latin typeface="Tw Cen MT"/>
                <a:cs typeface="Tw Cen MT"/>
              </a:rPr>
              <a:t>Incorporate local knowledge</a:t>
            </a:r>
          </a:p>
          <a:p>
            <a:pPr lvl="2"/>
            <a:r>
              <a:rPr lang="en-US" dirty="0" smtClean="0">
                <a:latin typeface="Tw Cen MT"/>
                <a:cs typeface="Tw Cen MT"/>
              </a:rPr>
              <a:t>Envision alternate management scenarios</a:t>
            </a:r>
          </a:p>
          <a:p>
            <a:pPr lvl="1"/>
            <a:r>
              <a:rPr lang="en-US" dirty="0" smtClean="0">
                <a:latin typeface="Tw Cen MT"/>
                <a:cs typeface="Tw Cen MT"/>
              </a:rPr>
              <a:t>Provided accessible science to planners</a:t>
            </a:r>
          </a:p>
          <a:p>
            <a:pPr lvl="1"/>
            <a:r>
              <a:rPr lang="en-US" dirty="0" smtClean="0">
                <a:latin typeface="Tw Cen MT"/>
                <a:cs typeface="Tw Cen MT"/>
              </a:rPr>
              <a:t>Generated compelling outputs for decision-makers</a:t>
            </a:r>
          </a:p>
          <a:p>
            <a:pPr lvl="1"/>
            <a:r>
              <a:rPr lang="en-US" dirty="0" smtClean="0">
                <a:latin typeface="Tw Cen MT"/>
                <a:cs typeface="Tw Cen MT"/>
              </a:rPr>
              <a:t>Improved outcomes compared to status quo</a:t>
            </a:r>
          </a:p>
          <a:p>
            <a:pPr lvl="1"/>
            <a:endParaRPr lang="en-US" dirty="0" smtClean="0">
              <a:latin typeface="Tw Cen MT"/>
              <a:cs typeface="Tw Cen MT"/>
            </a:endParaRPr>
          </a:p>
        </p:txBody>
      </p:sp>
      <p:pic>
        <p:nvPicPr>
          <p:cNvPr id="5" name="Picture 4" descr="coral reef.JPG"/>
          <p:cNvPicPr>
            <a:picLocks noChangeAspect="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t="60032" b="11655"/>
          <a:stretch>
            <a:fillRect/>
          </a:stretch>
        </p:blipFill>
        <p:spPr>
          <a:xfrm>
            <a:off x="0" y="4916299"/>
            <a:ext cx="9144000" cy="194170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4" descr="C:\Users\erauer\Pictures\NatCap\logo-ls-lined-up.gif"/>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32925" y="0"/>
            <a:ext cx="1411075" cy="11551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Rectangle 3"/>
          <p:cNvSpPr/>
          <p:nvPr/>
        </p:nvSpPr>
        <p:spPr>
          <a:xfrm>
            <a:off x="276095" y="2165598"/>
            <a:ext cx="8591810" cy="3539430"/>
          </a:xfrm>
          <a:prstGeom prst="rect">
            <a:avLst/>
          </a:prstGeom>
        </p:spPr>
        <p:txBody>
          <a:bodyPr wrap="square">
            <a:spAutoFit/>
          </a:bodyPr>
          <a:lstStyle/>
          <a:p>
            <a:r>
              <a:rPr lang="en-US" sz="1600" dirty="0" smtClean="0">
                <a:solidFill>
                  <a:srgbClr val="FFFFFF"/>
                </a:solidFill>
                <a:latin typeface="Tw Cen MT"/>
                <a:cs typeface="Tw Cen MT"/>
              </a:rPr>
              <a:t>Mary Ruckelshaus, Steve </a:t>
            </a:r>
            <a:r>
              <a:rPr lang="en-US" sz="1600" dirty="0" err="1" smtClean="0">
                <a:solidFill>
                  <a:srgbClr val="FFFFFF"/>
                </a:solidFill>
                <a:latin typeface="Tw Cen MT"/>
                <a:cs typeface="Tw Cen MT"/>
              </a:rPr>
              <a:t>Polasky</a:t>
            </a:r>
            <a:r>
              <a:rPr lang="en-US" sz="1600" dirty="0" smtClean="0">
                <a:solidFill>
                  <a:srgbClr val="FFFFFF"/>
                </a:solidFill>
                <a:latin typeface="Tw Cen MT"/>
                <a:cs typeface="Tw Cen MT"/>
              </a:rPr>
              <a:t>, Gretchen Daily, Peter </a:t>
            </a:r>
            <a:r>
              <a:rPr lang="en-US" sz="1600" dirty="0" err="1" smtClean="0">
                <a:solidFill>
                  <a:srgbClr val="FFFFFF"/>
                </a:solidFill>
                <a:latin typeface="Tw Cen MT"/>
                <a:cs typeface="Tw Cen MT"/>
              </a:rPr>
              <a:t>Kareiva</a:t>
            </a:r>
            <a:r>
              <a:rPr lang="en-US" sz="1600" dirty="0" smtClean="0">
                <a:solidFill>
                  <a:srgbClr val="FFFFFF"/>
                </a:solidFill>
                <a:latin typeface="Tw Cen MT"/>
                <a:cs typeface="Tw Cen MT"/>
              </a:rPr>
              <a:t>, Taylor Ricketts, Jon Foley, Heather </a:t>
            </a:r>
            <a:r>
              <a:rPr lang="en-US" sz="1600" dirty="0" err="1" smtClean="0">
                <a:solidFill>
                  <a:srgbClr val="FFFFFF"/>
                </a:solidFill>
                <a:latin typeface="Tw Cen MT"/>
                <a:cs typeface="Tw Cen MT"/>
              </a:rPr>
              <a:t>Tallis</a:t>
            </a:r>
            <a:r>
              <a:rPr lang="en-US" sz="1600" dirty="0" smtClean="0">
                <a:solidFill>
                  <a:srgbClr val="FFFFFF"/>
                </a:solidFill>
                <a:latin typeface="Tw Cen MT"/>
                <a:cs typeface="Tw Cen MT"/>
              </a:rPr>
              <a:t>, Anne Guerry, Becky Chaplin-Kramer, Guy </a:t>
            </a:r>
            <a:r>
              <a:rPr lang="en-US" sz="1600" dirty="0" err="1" smtClean="0">
                <a:solidFill>
                  <a:srgbClr val="FFFFFF"/>
                </a:solidFill>
                <a:latin typeface="Tw Cen MT"/>
                <a:cs typeface="Tw Cen MT"/>
              </a:rPr>
              <a:t>Ziv</a:t>
            </a:r>
            <a:r>
              <a:rPr lang="en-US" sz="1600" dirty="0" smtClean="0">
                <a:solidFill>
                  <a:srgbClr val="FFFFFF"/>
                </a:solidFill>
                <a:latin typeface="Tw Cen MT"/>
                <a:cs typeface="Tw Cen MT"/>
              </a:rPr>
              <a:t>, Rich Sharp, Emily McKenzie, Liz </a:t>
            </a:r>
            <a:r>
              <a:rPr lang="en-US" sz="1600" dirty="0" err="1" smtClean="0">
                <a:solidFill>
                  <a:srgbClr val="FFFFFF"/>
                </a:solidFill>
                <a:latin typeface="Tw Cen MT"/>
                <a:cs typeface="Tw Cen MT"/>
              </a:rPr>
              <a:t>Rauer</a:t>
            </a:r>
            <a:r>
              <a:rPr lang="en-US" sz="1600" dirty="0" smtClean="0">
                <a:solidFill>
                  <a:srgbClr val="FFFFFF"/>
                </a:solidFill>
                <a:latin typeface="Tw Cen MT"/>
                <a:cs typeface="Tw Cen MT"/>
              </a:rPr>
              <a:t>, Brian Robinson, Gail Kaiser, Stacie </a:t>
            </a:r>
            <a:r>
              <a:rPr lang="en-US" sz="1600" dirty="0" err="1" smtClean="0">
                <a:solidFill>
                  <a:srgbClr val="FFFFFF"/>
                </a:solidFill>
                <a:latin typeface="Tw Cen MT"/>
                <a:cs typeface="Tw Cen MT"/>
              </a:rPr>
              <a:t>Wolny</a:t>
            </a:r>
            <a:r>
              <a:rPr lang="en-US" sz="1600" dirty="0" smtClean="0">
                <a:solidFill>
                  <a:srgbClr val="FFFFFF"/>
                </a:solidFill>
                <a:latin typeface="Tw Cen MT"/>
                <a:cs typeface="Tw Cen MT"/>
              </a:rPr>
              <a:t>, Jodie </a:t>
            </a:r>
            <a:r>
              <a:rPr lang="en-US" sz="1600" dirty="0" err="1" smtClean="0">
                <a:solidFill>
                  <a:srgbClr val="FFFFFF"/>
                </a:solidFill>
                <a:latin typeface="Tw Cen MT"/>
                <a:cs typeface="Tw Cen MT"/>
              </a:rPr>
              <a:t>Toft</a:t>
            </a:r>
            <a:r>
              <a:rPr lang="en-US" sz="1600" dirty="0" smtClean="0">
                <a:solidFill>
                  <a:srgbClr val="FFFFFF"/>
                </a:solidFill>
                <a:latin typeface="Tw Cen MT"/>
                <a:cs typeface="Tw Cen MT"/>
              </a:rPr>
              <a:t>, Katie </a:t>
            </a:r>
            <a:r>
              <a:rPr lang="en-US" sz="1600" dirty="0" err="1" smtClean="0">
                <a:solidFill>
                  <a:srgbClr val="FFFFFF"/>
                </a:solidFill>
                <a:latin typeface="Tw Cen MT"/>
                <a:cs typeface="Tw Cen MT"/>
              </a:rPr>
              <a:t>Arkema</a:t>
            </a:r>
            <a:r>
              <a:rPr lang="en-US" sz="1600" dirty="0" smtClean="0">
                <a:solidFill>
                  <a:srgbClr val="FFFFFF"/>
                </a:solidFill>
                <a:latin typeface="Tw Cen MT"/>
                <a:cs typeface="Tw Cen MT"/>
              </a:rPr>
              <a:t>, Greg </a:t>
            </a:r>
            <a:r>
              <a:rPr lang="en-US" sz="1600" dirty="0" err="1" smtClean="0">
                <a:solidFill>
                  <a:srgbClr val="FFFFFF"/>
                </a:solidFill>
                <a:latin typeface="Tw Cen MT"/>
                <a:cs typeface="Tw Cen MT"/>
              </a:rPr>
              <a:t>Guannel</a:t>
            </a:r>
            <a:r>
              <a:rPr lang="en-US" sz="1600" dirty="0" smtClean="0">
                <a:solidFill>
                  <a:srgbClr val="FFFFFF"/>
                </a:solidFill>
                <a:latin typeface="Tw Cen MT"/>
                <a:cs typeface="Tw Cen MT"/>
              </a:rPr>
              <a:t>, Gregg </a:t>
            </a:r>
            <a:r>
              <a:rPr lang="en-US" sz="1600" dirty="0" err="1" smtClean="0">
                <a:solidFill>
                  <a:srgbClr val="FFFFFF"/>
                </a:solidFill>
                <a:latin typeface="Tw Cen MT"/>
                <a:cs typeface="Tw Cen MT"/>
              </a:rPr>
              <a:t>Verutes</a:t>
            </a:r>
            <a:r>
              <a:rPr lang="en-US" sz="1600" dirty="0" smtClean="0">
                <a:solidFill>
                  <a:srgbClr val="FFFFFF"/>
                </a:solidFill>
                <a:latin typeface="Tw Cen MT"/>
                <a:cs typeface="Tw Cen MT"/>
              </a:rPr>
              <a:t>, Spencer Wood, CK Kim, Mike </a:t>
            </a:r>
            <a:r>
              <a:rPr lang="en-US" sz="1600" dirty="0" err="1" smtClean="0">
                <a:solidFill>
                  <a:srgbClr val="FFFFFF"/>
                </a:solidFill>
                <a:latin typeface="Tw Cen MT"/>
                <a:cs typeface="Tw Cen MT"/>
              </a:rPr>
              <a:t>Papenfus</a:t>
            </a:r>
            <a:r>
              <a:rPr lang="en-US" sz="1600" dirty="0" smtClean="0">
                <a:solidFill>
                  <a:srgbClr val="FFFFFF"/>
                </a:solidFill>
                <a:latin typeface="Tw Cen MT"/>
                <a:cs typeface="Tw Cen MT"/>
              </a:rPr>
              <a:t>, James Douglass, Joey Bernhardt, Martin </a:t>
            </a:r>
            <a:r>
              <a:rPr lang="en-US" sz="1600" dirty="0" err="1" smtClean="0">
                <a:solidFill>
                  <a:srgbClr val="FFFFFF"/>
                </a:solidFill>
                <a:latin typeface="Tw Cen MT"/>
                <a:cs typeface="Tw Cen MT"/>
              </a:rPr>
              <a:t>Lacayo</a:t>
            </a:r>
            <a:r>
              <a:rPr lang="en-US" sz="1600" dirty="0" smtClean="0">
                <a:solidFill>
                  <a:srgbClr val="FFFFFF"/>
                </a:solidFill>
                <a:latin typeface="Tw Cen MT"/>
                <a:cs typeface="Tw Cen MT"/>
              </a:rPr>
              <a:t>-Emery, </a:t>
            </a:r>
            <a:r>
              <a:rPr lang="en-US" sz="1600" dirty="0" err="1" smtClean="0">
                <a:solidFill>
                  <a:srgbClr val="FFFFFF"/>
                </a:solidFill>
                <a:latin typeface="Tw Cen MT"/>
                <a:cs typeface="Tw Cen MT"/>
              </a:rPr>
              <a:t>Derric</a:t>
            </a:r>
            <a:r>
              <a:rPr lang="en-US" sz="1600" dirty="0" smtClean="0">
                <a:solidFill>
                  <a:srgbClr val="FFFFFF"/>
                </a:solidFill>
                <a:latin typeface="Tw Cen MT"/>
                <a:cs typeface="Tw Cen MT"/>
              </a:rPr>
              <a:t> Pennington, Amy Rosenthal, </a:t>
            </a:r>
            <a:r>
              <a:rPr lang="en-US" sz="1600" dirty="0" err="1" smtClean="0">
                <a:solidFill>
                  <a:srgbClr val="FFFFFF"/>
                </a:solidFill>
                <a:latin typeface="Tw Cen MT"/>
                <a:cs typeface="Tw Cen MT"/>
              </a:rPr>
              <a:t>Yonas</a:t>
            </a:r>
            <a:r>
              <a:rPr lang="en-US" sz="1600" dirty="0" smtClean="0">
                <a:solidFill>
                  <a:srgbClr val="FFFFFF"/>
                </a:solidFill>
                <a:latin typeface="Tw Cen MT"/>
                <a:cs typeface="Tw Cen MT"/>
              </a:rPr>
              <a:t> </a:t>
            </a:r>
            <a:r>
              <a:rPr lang="en-US" sz="1600" dirty="0" err="1" smtClean="0">
                <a:solidFill>
                  <a:srgbClr val="FFFFFF"/>
                </a:solidFill>
                <a:latin typeface="Tw Cen MT"/>
                <a:cs typeface="Tw Cen MT"/>
              </a:rPr>
              <a:t>Ghile</a:t>
            </a:r>
            <a:r>
              <a:rPr lang="en-US" sz="1600" dirty="0" smtClean="0">
                <a:solidFill>
                  <a:srgbClr val="FFFFFF"/>
                </a:solidFill>
                <a:latin typeface="Tw Cen MT"/>
                <a:cs typeface="Tw Cen MT"/>
              </a:rPr>
              <a:t>, Rob Griffin, Suzanne </a:t>
            </a:r>
            <a:r>
              <a:rPr lang="en-US" sz="1600" dirty="0" err="1" smtClean="0">
                <a:solidFill>
                  <a:srgbClr val="FFFFFF"/>
                </a:solidFill>
                <a:latin typeface="Tw Cen MT"/>
                <a:cs typeface="Tw Cen MT"/>
              </a:rPr>
              <a:t>Langridge</a:t>
            </a:r>
            <a:r>
              <a:rPr lang="en-US" sz="1600" dirty="0" smtClean="0">
                <a:solidFill>
                  <a:srgbClr val="FFFFFF"/>
                </a:solidFill>
                <a:latin typeface="Tw Cen MT"/>
                <a:cs typeface="Tw Cen MT"/>
              </a:rPr>
              <a:t>, Lula G-Michael, Nasser </a:t>
            </a:r>
            <a:r>
              <a:rPr lang="en-US" sz="1600" dirty="0" err="1" smtClean="0">
                <a:solidFill>
                  <a:srgbClr val="FFFFFF"/>
                </a:solidFill>
                <a:latin typeface="Tw Cen MT"/>
                <a:cs typeface="Tw Cen MT"/>
              </a:rPr>
              <a:t>Olwero</a:t>
            </a:r>
            <a:r>
              <a:rPr lang="en-US" sz="1600" dirty="0" smtClean="0">
                <a:solidFill>
                  <a:srgbClr val="FFFFFF"/>
                </a:solidFill>
                <a:latin typeface="Tw Cen MT"/>
                <a:cs typeface="Tw Cen MT"/>
              </a:rPr>
              <a:t>, Doug </a:t>
            </a:r>
            <a:r>
              <a:rPr lang="en-US" sz="1600" dirty="0" err="1" smtClean="0">
                <a:solidFill>
                  <a:srgbClr val="FFFFFF"/>
                </a:solidFill>
                <a:latin typeface="Tw Cen MT"/>
                <a:cs typeface="Tw Cen MT"/>
              </a:rPr>
              <a:t>Denu</a:t>
            </a:r>
            <a:r>
              <a:rPr lang="en-US" sz="1600" dirty="0" smtClean="0">
                <a:solidFill>
                  <a:srgbClr val="FFFFFF"/>
                </a:solidFill>
                <a:latin typeface="Tw Cen MT"/>
                <a:cs typeface="Tw Cen MT"/>
              </a:rPr>
              <a:t>, </a:t>
            </a:r>
            <a:r>
              <a:rPr lang="en-US" sz="1600" dirty="0" err="1" smtClean="0">
                <a:solidFill>
                  <a:srgbClr val="FFFFFF"/>
                </a:solidFill>
                <a:latin typeface="Tw Cen MT"/>
                <a:cs typeface="Tw Cen MT"/>
              </a:rPr>
              <a:t>Nirmal</a:t>
            </a:r>
            <a:r>
              <a:rPr lang="en-US" sz="1600" dirty="0" smtClean="0">
                <a:solidFill>
                  <a:srgbClr val="FFFFFF"/>
                </a:solidFill>
                <a:latin typeface="Tw Cen MT"/>
                <a:cs typeface="Tw Cen MT"/>
              </a:rPr>
              <a:t> </a:t>
            </a:r>
            <a:r>
              <a:rPr lang="en-US" sz="1600" dirty="0" err="1" smtClean="0">
                <a:solidFill>
                  <a:srgbClr val="FFFFFF"/>
                </a:solidFill>
                <a:latin typeface="Tw Cen MT"/>
                <a:cs typeface="Tw Cen MT"/>
              </a:rPr>
              <a:t>Bhagabati</a:t>
            </a:r>
            <a:r>
              <a:rPr lang="en-US" sz="1600" dirty="0" smtClean="0">
                <a:solidFill>
                  <a:srgbClr val="FFFFFF"/>
                </a:solidFill>
                <a:latin typeface="Tw Cen MT"/>
                <a:cs typeface="Tw Cen MT"/>
              </a:rPr>
              <a:t>, Bonnie Keeler, Mike Anderson, Kris Johnson, Peter Hawthorne, Shan Ma, Jess Silver, Adrian </a:t>
            </a:r>
            <a:r>
              <a:rPr lang="en-US" sz="1600" dirty="0" err="1" smtClean="0">
                <a:solidFill>
                  <a:srgbClr val="FFFFFF"/>
                </a:solidFill>
                <a:latin typeface="Tw Cen MT"/>
                <a:cs typeface="Tw Cen MT"/>
              </a:rPr>
              <a:t>Vogl</a:t>
            </a:r>
            <a:r>
              <a:rPr lang="en-US" sz="1600" dirty="0" smtClean="0">
                <a:solidFill>
                  <a:srgbClr val="FFFFFF"/>
                </a:solidFill>
                <a:latin typeface="Tw Cen MT"/>
                <a:cs typeface="Tw Cen MT"/>
              </a:rPr>
              <a:t>, Jen Burke, Mike Carey, Joe </a:t>
            </a:r>
            <a:r>
              <a:rPr lang="en-US" sz="1600" dirty="0" err="1" smtClean="0">
                <a:solidFill>
                  <a:srgbClr val="FFFFFF"/>
                </a:solidFill>
                <a:latin typeface="Tw Cen MT"/>
                <a:cs typeface="Tw Cen MT"/>
              </a:rPr>
              <a:t>Faries</a:t>
            </a:r>
            <a:endParaRPr lang="en-US" sz="1600" dirty="0" smtClean="0">
              <a:solidFill>
                <a:srgbClr val="FFFFFF"/>
              </a:solidFill>
              <a:latin typeface="Tw Cen MT"/>
              <a:cs typeface="Tw Cen MT"/>
            </a:endParaRPr>
          </a:p>
          <a:p>
            <a:endParaRPr lang="en-US" sz="1600" dirty="0" smtClean="0">
              <a:solidFill>
                <a:srgbClr val="FFFFFF"/>
              </a:solidFill>
              <a:latin typeface="Tw Cen MT"/>
              <a:cs typeface="Tw Cen MT"/>
            </a:endParaRPr>
          </a:p>
          <a:p>
            <a:r>
              <a:rPr lang="en-US" sz="1600" b="1" u="sng" dirty="0" smtClean="0">
                <a:solidFill>
                  <a:srgbClr val="FFFFFF"/>
                </a:solidFill>
                <a:latin typeface="Tw Cen MT"/>
                <a:cs typeface="Tw Cen MT"/>
              </a:rPr>
              <a:t>Support from:</a:t>
            </a:r>
          </a:p>
          <a:p>
            <a:r>
              <a:rPr lang="en-US" sz="1600" dirty="0" smtClean="0">
                <a:solidFill>
                  <a:srgbClr val="FFFFFF"/>
                </a:solidFill>
                <a:latin typeface="Tw Cen MT"/>
                <a:cs typeface="Tw Cen MT"/>
              </a:rPr>
              <a:t>Gordon and Betty Moore Foundation, David and Lucile Packard Foundation, Rockefeller Foundation, Summit Foundation, MacArthur Foundation, Google/Tides Foundation</a:t>
            </a:r>
          </a:p>
          <a:p>
            <a:r>
              <a:rPr lang="en-US" sz="1600" dirty="0" smtClean="0">
                <a:solidFill>
                  <a:srgbClr val="FFFFFF"/>
                </a:solidFill>
                <a:latin typeface="Tw Cen MT"/>
                <a:cs typeface="Tw Cen MT"/>
              </a:rPr>
              <a:t>NOAA, NSF, </a:t>
            </a:r>
            <a:r>
              <a:rPr lang="en-US" sz="1600" dirty="0" err="1" smtClean="0">
                <a:solidFill>
                  <a:srgbClr val="FFFFFF"/>
                </a:solidFill>
                <a:latin typeface="Tw Cen MT"/>
                <a:cs typeface="Tw Cen MT"/>
              </a:rPr>
              <a:t>DoD</a:t>
            </a:r>
            <a:r>
              <a:rPr lang="en-US" sz="1600" dirty="0" smtClean="0">
                <a:solidFill>
                  <a:srgbClr val="FFFFFF"/>
                </a:solidFill>
                <a:latin typeface="Tw Cen MT"/>
                <a:cs typeface="Tw Cen MT"/>
              </a:rPr>
              <a:t>, EPA</a:t>
            </a:r>
          </a:p>
          <a:p>
            <a:r>
              <a:rPr lang="en-US" sz="1600" dirty="0" smtClean="0">
                <a:solidFill>
                  <a:srgbClr val="FFFFFF"/>
                </a:solidFill>
                <a:latin typeface="Tw Cen MT"/>
                <a:cs typeface="Tw Cen MT"/>
              </a:rPr>
              <a:t>Private Individuals</a:t>
            </a:r>
          </a:p>
          <a:p>
            <a:r>
              <a:rPr lang="en-US" sz="1600" dirty="0" smtClean="0">
                <a:solidFill>
                  <a:srgbClr val="FFFFFF"/>
                </a:solidFill>
                <a:latin typeface="Tw Cen MT"/>
                <a:cs typeface="Tw Cen MT"/>
              </a:rPr>
              <a:t>TNC, WWF, Stanford, UMN</a:t>
            </a:r>
            <a:endParaRPr lang="en-US" sz="1600" dirty="0">
              <a:solidFill>
                <a:srgbClr val="FFFFFF"/>
              </a:solidFill>
              <a:latin typeface="Tw Cen MT"/>
              <a:cs typeface="Tw Cen MT"/>
            </a:endParaRPr>
          </a:p>
        </p:txBody>
      </p:sp>
      <p:sp>
        <p:nvSpPr>
          <p:cNvPr id="7" name="TextBox 6"/>
          <p:cNvSpPr txBox="1"/>
          <p:nvPr/>
        </p:nvSpPr>
        <p:spPr>
          <a:xfrm>
            <a:off x="1051466" y="5997416"/>
            <a:ext cx="7087155" cy="584776"/>
          </a:xfrm>
          <a:prstGeom prst="rect">
            <a:avLst/>
          </a:prstGeom>
          <a:noFill/>
        </p:spPr>
        <p:txBody>
          <a:bodyPr wrap="square" rtlCol="0">
            <a:spAutoFit/>
          </a:bodyPr>
          <a:lstStyle/>
          <a:p>
            <a:pPr algn="ctr"/>
            <a:r>
              <a:rPr lang="en-US" sz="3200" dirty="0" err="1" smtClean="0">
                <a:solidFill>
                  <a:srgbClr val="FFFFFF"/>
                </a:solidFill>
                <a:latin typeface="Tw Cen MT"/>
                <a:cs typeface="Tw Cen MT"/>
              </a:rPr>
              <a:t>www.naturalcapitalproject.org</a:t>
            </a:r>
            <a:endParaRPr lang="en-US" sz="3200" dirty="0">
              <a:solidFill>
                <a:srgbClr val="FFFFFF"/>
              </a:solidFill>
              <a:latin typeface="Tw Cen MT"/>
              <a:cs typeface="Tw Cen M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1270135"/>
            <a:ext cx="9144000" cy="4627964"/>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620522"/>
            <a:ext cx="9144000" cy="1828800"/>
          </a:xfrm>
          <a:noFill/>
        </p:spPr>
        <p:txBody>
          <a:bodyPr>
            <a:noAutofit/>
          </a:bodyPr>
          <a:lstStyle/>
          <a:p>
            <a:pPr marL="742950" indent="-742950" algn="ctr">
              <a:buAutoNum type="arabicPeriod"/>
            </a:pPr>
            <a:r>
              <a:rPr lang="en-US" sz="4400" dirty="0" smtClean="0">
                <a:latin typeface="Tw Cen MT"/>
                <a:cs typeface="Tw Cen MT"/>
              </a:rPr>
              <a:t>Tools </a:t>
            </a:r>
            <a:r>
              <a:rPr lang="en-US" sz="4400" dirty="0" smtClean="0">
                <a:latin typeface="Tw Cen MT"/>
                <a:cs typeface="Tw Cen MT"/>
              </a:rPr>
              <a:t>shaped by engagement are </a:t>
            </a:r>
            <a:r>
              <a:rPr lang="en-US" sz="4400" dirty="0" smtClean="0">
                <a:latin typeface="Tw Cen MT"/>
                <a:cs typeface="Tw Cen MT"/>
              </a:rPr>
              <a:t>better</a:t>
            </a:r>
          </a:p>
          <a:p>
            <a:pPr marL="742950" indent="-742950" algn="ctr">
              <a:buNone/>
            </a:pPr>
            <a:endParaRPr lang="en-US" sz="4400" dirty="0" smtClean="0">
              <a:latin typeface="Tw Cen MT"/>
              <a:cs typeface="Tw Cen MT"/>
            </a:endParaRPr>
          </a:p>
          <a:p>
            <a:pPr marL="742950" indent="-742950" algn="ctr">
              <a:buAutoNum type="arabicPeriod"/>
            </a:pPr>
            <a:r>
              <a:rPr lang="en-US" sz="4400" dirty="0" smtClean="0">
                <a:latin typeface="Tw Cen MT"/>
                <a:cs typeface="Tw Cen MT"/>
              </a:rPr>
              <a:t>Engagements are better when shaped by tools</a:t>
            </a:r>
            <a:endParaRPr lang="en-US" sz="4400" dirty="0" smtClean="0">
              <a:latin typeface="Tw Cen MT"/>
              <a:cs typeface="Tw Cen MT"/>
            </a:endParaRPr>
          </a:p>
          <a:p>
            <a:pPr>
              <a:buNone/>
            </a:pPr>
            <a:endParaRPr lang="en-US" sz="4400" dirty="0">
              <a:latin typeface="Tw Cen MT"/>
              <a:cs typeface="Tw Cen M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Content Placeholder 3" descr="NatCap_Map1.jpg"/>
          <p:cNvPicPr>
            <a:picLocks noGrp="1" noChangeAspect="1"/>
          </p:cNvPicPr>
          <p:nvPr/>
        </p:nvPicPr>
        <p:blipFill>
          <a:blip r:embed="rId3"/>
          <a:stretch>
            <a:fillRect/>
          </a:stretch>
        </p:blipFill>
        <p:spPr>
          <a:xfrm>
            <a:off x="0" y="-44485"/>
            <a:ext cx="9144000" cy="6946969"/>
          </a:xfrm>
          <a:prstGeom prst="rect">
            <a:avLst/>
          </a:prstGeom>
          <a:noFill/>
          <a:ln>
            <a:noFill/>
          </a:ln>
        </p:spPr>
      </p:pic>
      <p:sp>
        <p:nvSpPr>
          <p:cNvPr id="13" name="TextBox 12"/>
          <p:cNvSpPr txBox="1"/>
          <p:nvPr/>
        </p:nvSpPr>
        <p:spPr>
          <a:xfrm>
            <a:off x="1393835" y="2220948"/>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4" name="TextBox 15"/>
          <p:cNvSpPr txBox="1"/>
          <p:nvPr/>
        </p:nvSpPr>
        <p:spPr>
          <a:xfrm>
            <a:off x="6985010" y="3676904"/>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5" name="TextBox 16"/>
          <p:cNvSpPr txBox="1"/>
          <p:nvPr/>
        </p:nvSpPr>
        <p:spPr>
          <a:xfrm>
            <a:off x="7337435" y="3619172"/>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6" name="TextBox 17"/>
          <p:cNvSpPr txBox="1"/>
          <p:nvPr/>
        </p:nvSpPr>
        <p:spPr>
          <a:xfrm>
            <a:off x="6876758" y="2669634"/>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7" name="TextBox 18"/>
          <p:cNvSpPr txBox="1"/>
          <p:nvPr/>
        </p:nvSpPr>
        <p:spPr>
          <a:xfrm>
            <a:off x="7337435" y="2713391"/>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8" name="TextBox 19"/>
          <p:cNvSpPr txBox="1"/>
          <p:nvPr/>
        </p:nvSpPr>
        <p:spPr>
          <a:xfrm>
            <a:off x="7170528" y="3221073"/>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9" name="TextBox 20"/>
          <p:cNvSpPr txBox="1"/>
          <p:nvPr/>
        </p:nvSpPr>
        <p:spPr>
          <a:xfrm>
            <a:off x="2276609" y="3221073"/>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0" name="TextBox 21"/>
          <p:cNvSpPr txBox="1"/>
          <p:nvPr/>
        </p:nvSpPr>
        <p:spPr>
          <a:xfrm>
            <a:off x="1349494" y="2328104"/>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1" name="TextBox 22"/>
          <p:cNvSpPr txBox="1"/>
          <p:nvPr/>
        </p:nvSpPr>
        <p:spPr>
          <a:xfrm>
            <a:off x="1100065" y="2036282"/>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2" name="TextBox 23"/>
          <p:cNvSpPr txBox="1"/>
          <p:nvPr/>
        </p:nvSpPr>
        <p:spPr>
          <a:xfrm>
            <a:off x="560661" y="3142491"/>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3" name="TextBox 24"/>
          <p:cNvSpPr txBox="1"/>
          <p:nvPr/>
        </p:nvSpPr>
        <p:spPr>
          <a:xfrm>
            <a:off x="1349494" y="2620492"/>
            <a:ext cx="31290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00B050"/>
                </a:solidFill>
              </a:rPr>
              <a:t>C</a:t>
            </a:r>
            <a:endParaRPr lang="en-US" b="1" dirty="0">
              <a:solidFill>
                <a:srgbClr val="00B050"/>
              </a:solidFill>
            </a:endParaRPr>
          </a:p>
        </p:txBody>
      </p:sp>
      <p:sp>
        <p:nvSpPr>
          <p:cNvPr id="24" name="TextBox 25"/>
          <p:cNvSpPr txBox="1"/>
          <p:nvPr/>
        </p:nvSpPr>
        <p:spPr>
          <a:xfrm>
            <a:off x="2134023" y="2713391"/>
            <a:ext cx="31290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00B050"/>
                </a:solidFill>
              </a:rPr>
              <a:t>C</a:t>
            </a:r>
            <a:endParaRPr lang="en-US" b="1" dirty="0">
              <a:solidFill>
                <a:srgbClr val="00B050"/>
              </a:solidFill>
            </a:endParaRPr>
          </a:p>
        </p:txBody>
      </p:sp>
      <p:sp>
        <p:nvSpPr>
          <p:cNvPr id="25" name="TextBox 26"/>
          <p:cNvSpPr txBox="1"/>
          <p:nvPr/>
        </p:nvSpPr>
        <p:spPr>
          <a:xfrm>
            <a:off x="2086984" y="2865492"/>
            <a:ext cx="35994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lumMod val="85000"/>
                    <a:lumOff val="15000"/>
                  </a:schemeClr>
                </a:solidFill>
              </a:rPr>
              <a:t>M</a:t>
            </a:r>
            <a:endParaRPr lang="en-US" b="1" dirty="0">
              <a:solidFill>
                <a:schemeClr val="tx1">
                  <a:lumMod val="85000"/>
                  <a:lumOff val="15000"/>
                </a:schemeClr>
              </a:solidFill>
            </a:endParaRPr>
          </a:p>
        </p:txBody>
      </p:sp>
      <p:sp>
        <p:nvSpPr>
          <p:cNvPr id="26" name="TextBox 27"/>
          <p:cNvSpPr txBox="1"/>
          <p:nvPr/>
        </p:nvSpPr>
        <p:spPr>
          <a:xfrm>
            <a:off x="2276609" y="2713391"/>
            <a:ext cx="21098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accent6">
                    <a:lumMod val="50000"/>
                  </a:schemeClr>
                </a:solidFill>
              </a:rPr>
              <a:t>R</a:t>
            </a:r>
            <a:endParaRPr lang="en-US" b="1" dirty="0">
              <a:solidFill>
                <a:schemeClr val="accent6">
                  <a:lumMod val="50000"/>
                </a:schemeClr>
              </a:solidFill>
            </a:endParaRPr>
          </a:p>
        </p:txBody>
      </p:sp>
      <p:sp>
        <p:nvSpPr>
          <p:cNvPr id="27" name="TextBox 29"/>
          <p:cNvSpPr txBox="1"/>
          <p:nvPr/>
        </p:nvSpPr>
        <p:spPr>
          <a:xfrm>
            <a:off x="5160169" y="3676904"/>
            <a:ext cx="33017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7030A0"/>
                </a:solidFill>
              </a:rPr>
              <a:t>D</a:t>
            </a:r>
            <a:endParaRPr lang="en-US" b="1" dirty="0">
              <a:solidFill>
                <a:srgbClr val="7030A0"/>
              </a:solidFill>
            </a:endParaRPr>
          </a:p>
        </p:txBody>
      </p:sp>
      <p:sp>
        <p:nvSpPr>
          <p:cNvPr id="28" name="TextBox 30"/>
          <p:cNvSpPr txBox="1"/>
          <p:nvPr/>
        </p:nvSpPr>
        <p:spPr>
          <a:xfrm>
            <a:off x="2559250" y="3384516"/>
            <a:ext cx="33017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7030A0"/>
                </a:solidFill>
              </a:rPr>
              <a:t>D</a:t>
            </a:r>
            <a:endParaRPr lang="en-US" b="1" dirty="0">
              <a:solidFill>
                <a:srgbClr val="7030A0"/>
              </a:solidFill>
            </a:endParaRPr>
          </a:p>
        </p:txBody>
      </p:sp>
      <p:sp>
        <p:nvSpPr>
          <p:cNvPr id="29" name="TextBox 31"/>
          <p:cNvSpPr txBox="1"/>
          <p:nvPr/>
        </p:nvSpPr>
        <p:spPr>
          <a:xfrm>
            <a:off x="2498735" y="3530710"/>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0" name="TextBox 33"/>
          <p:cNvSpPr txBox="1"/>
          <p:nvPr/>
        </p:nvSpPr>
        <p:spPr>
          <a:xfrm>
            <a:off x="2575280" y="3759234"/>
            <a:ext cx="3075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1" name="TextBox 34"/>
          <p:cNvSpPr txBox="1"/>
          <p:nvPr/>
        </p:nvSpPr>
        <p:spPr>
          <a:xfrm>
            <a:off x="2991765" y="3676904"/>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2" name="TextBox 35"/>
          <p:cNvSpPr txBox="1"/>
          <p:nvPr/>
        </p:nvSpPr>
        <p:spPr>
          <a:xfrm>
            <a:off x="5350076" y="3803839"/>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3" name="TextBox 36"/>
          <p:cNvSpPr txBox="1"/>
          <p:nvPr/>
        </p:nvSpPr>
        <p:spPr>
          <a:xfrm>
            <a:off x="7337435" y="2528725"/>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4" name="TextBox 33"/>
          <p:cNvSpPr txBox="1"/>
          <p:nvPr/>
        </p:nvSpPr>
        <p:spPr>
          <a:xfrm>
            <a:off x="6676658" y="5903747"/>
            <a:ext cx="2467342" cy="338554"/>
          </a:xfrm>
          <a:prstGeom prst="rect">
            <a:avLst/>
          </a:prstGeom>
          <a:noFill/>
        </p:spPr>
        <p:txBody>
          <a:bodyPr wrap="none" rtlCol="0">
            <a:spAutoFit/>
          </a:bodyPr>
          <a:lstStyle/>
          <a:p>
            <a:pPr algn="r"/>
            <a:r>
              <a:rPr lang="en-US" sz="1600" dirty="0" smtClean="0">
                <a:latin typeface="Tw Cen MT"/>
                <a:cs typeface="Tw Cen MT"/>
              </a:rPr>
              <a:t>Ruckelshaus et al. in review</a:t>
            </a:r>
            <a:endParaRPr lang="en-US" sz="1600" dirty="0">
              <a:latin typeface="Tw Cen MT"/>
              <a:cs typeface="Tw Cen MT"/>
            </a:endParaRPr>
          </a:p>
        </p:txBody>
      </p:sp>
      <p:sp>
        <p:nvSpPr>
          <p:cNvPr id="35" name="TextBox 34"/>
          <p:cNvSpPr txBox="1"/>
          <p:nvPr/>
        </p:nvSpPr>
        <p:spPr>
          <a:xfrm>
            <a:off x="2137585" y="1244747"/>
            <a:ext cx="5598859" cy="830997"/>
          </a:xfrm>
          <a:prstGeom prst="rect">
            <a:avLst/>
          </a:prstGeom>
          <a:noFill/>
        </p:spPr>
        <p:txBody>
          <a:bodyPr wrap="none" rtlCol="0">
            <a:spAutoFit/>
          </a:bodyPr>
          <a:lstStyle/>
          <a:p>
            <a:pPr algn="ctr"/>
            <a:r>
              <a:rPr lang="en-US" sz="2400" b="1" dirty="0" smtClean="0">
                <a:latin typeface="Tw Cen MT"/>
                <a:cs typeface="Tw Cen MT"/>
              </a:rPr>
              <a:t>The Natural Capital Project</a:t>
            </a:r>
          </a:p>
          <a:p>
            <a:pPr algn="ctr"/>
            <a:r>
              <a:rPr lang="en-US" sz="2400" dirty="0" smtClean="0">
                <a:latin typeface="Tw Cen MT"/>
                <a:cs typeface="Tw Cen MT"/>
              </a:rPr>
              <a:t>Incorporating ecosystem services in decisions</a:t>
            </a:r>
            <a:endParaRPr lang="en-US" sz="2400" dirty="0">
              <a:latin typeface="Tw Cen MT"/>
              <a:cs typeface="Tw Cen MT"/>
            </a:endParaRPr>
          </a:p>
        </p:txBody>
      </p:sp>
      <p:grpSp>
        <p:nvGrpSpPr>
          <p:cNvPr id="5" name="Group 35"/>
          <p:cNvGrpSpPr/>
          <p:nvPr/>
        </p:nvGrpSpPr>
        <p:grpSpPr>
          <a:xfrm>
            <a:off x="206671" y="-164340"/>
            <a:ext cx="8229600" cy="1646560"/>
            <a:chOff x="457200" y="5440362"/>
            <a:chExt cx="8229600" cy="1646560"/>
          </a:xfrm>
        </p:grpSpPr>
        <p:pic>
          <p:nvPicPr>
            <p:cNvPr id="37" name="Picture 8" descr="WWF logo"/>
            <p:cNvPicPr>
              <a:picLocks noChangeAspect="1" noChangeArrowheads="1"/>
            </p:cNvPicPr>
            <p:nvPr/>
          </p:nvPicPr>
          <p:blipFill>
            <a:blip r:embed="rId4" cstate="screen"/>
            <a:srcRect/>
            <a:stretch>
              <a:fillRect/>
            </a:stretch>
          </p:blipFill>
          <p:spPr bwMode="auto">
            <a:xfrm>
              <a:off x="4401531" y="5440362"/>
              <a:ext cx="2496606" cy="1646560"/>
            </a:xfrm>
            <a:prstGeom prst="rect">
              <a:avLst/>
            </a:prstGeom>
            <a:noFill/>
          </p:spPr>
        </p:pic>
        <p:pic>
          <p:nvPicPr>
            <p:cNvPr id="38" name="Picture 10" descr="Institute on the Environment at University of Minnesota"/>
            <p:cNvPicPr>
              <a:picLocks noChangeAspect="1" noChangeArrowheads="1"/>
            </p:cNvPicPr>
            <p:nvPr/>
          </p:nvPicPr>
          <p:blipFill>
            <a:blip r:embed="rId5" cstate="screen"/>
            <a:srcRect/>
            <a:stretch>
              <a:fillRect/>
            </a:stretch>
          </p:blipFill>
          <p:spPr bwMode="auto">
            <a:xfrm>
              <a:off x="7211181" y="5814937"/>
              <a:ext cx="1475619" cy="1019913"/>
            </a:xfrm>
            <a:prstGeom prst="rect">
              <a:avLst/>
            </a:prstGeom>
            <a:noFill/>
          </p:spPr>
        </p:pic>
        <p:pic>
          <p:nvPicPr>
            <p:cNvPr id="39" name="Picture 6" descr="TNC logo"/>
            <p:cNvPicPr>
              <a:picLocks noChangeAspect="1" noChangeArrowheads="1"/>
            </p:cNvPicPr>
            <p:nvPr/>
          </p:nvPicPr>
          <p:blipFill>
            <a:blip r:embed="rId6" cstate="screen"/>
            <a:srcRect/>
            <a:stretch>
              <a:fillRect/>
            </a:stretch>
          </p:blipFill>
          <p:spPr bwMode="auto">
            <a:xfrm>
              <a:off x="2106783" y="5680441"/>
              <a:ext cx="1648581" cy="1177559"/>
            </a:xfrm>
            <a:prstGeom prst="rect">
              <a:avLst/>
            </a:prstGeom>
            <a:noFill/>
          </p:spPr>
        </p:pic>
        <p:pic>
          <p:nvPicPr>
            <p:cNvPr id="40" name="Picture 39" descr="stanford_logo.gif"/>
            <p:cNvPicPr>
              <a:picLocks noChangeAspect="1"/>
            </p:cNvPicPr>
            <p:nvPr/>
          </p:nvPicPr>
          <p:blipFill>
            <a:blip r:embed="rId7"/>
            <a:stretch>
              <a:fillRect/>
            </a:stretch>
          </p:blipFill>
          <p:spPr>
            <a:xfrm>
              <a:off x="457200" y="5791787"/>
              <a:ext cx="1148490" cy="1043063"/>
            </a:xfrm>
            <a:prstGeom prst="rect">
              <a:avLst/>
            </a:prstGeom>
          </p:spPr>
        </p:pic>
      </p:grpSp>
      <p:pic>
        <p:nvPicPr>
          <p:cNvPr id="41" name="Picture 6"/>
          <p:cNvPicPr>
            <a:picLocks noChangeAspect="1"/>
          </p:cNvPicPr>
          <p:nvPr/>
        </p:nvPicPr>
        <p:blipFill>
          <a:blip r:embed="rId8"/>
          <a:srcRect/>
          <a:stretch>
            <a:fillRect/>
          </a:stretch>
        </p:blipFill>
        <p:spPr bwMode="auto">
          <a:xfrm>
            <a:off x="8322231" y="5234581"/>
            <a:ext cx="821769" cy="684330"/>
          </a:xfrm>
          <a:prstGeom prst="rect">
            <a:avLst/>
          </a:prstGeom>
          <a:noFill/>
          <a:ln w="9525">
            <a:noFill/>
            <a:miter lim="800000"/>
            <a:headEnd/>
            <a:tailEnd/>
          </a:ln>
        </p:spPr>
      </p:pic>
      <p:sp>
        <p:nvSpPr>
          <p:cNvPr id="42" name="Oval 41"/>
          <p:cNvSpPr/>
          <p:nvPr/>
        </p:nvSpPr>
        <p:spPr>
          <a:xfrm>
            <a:off x="540134" y="3221073"/>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004760" y="3753848"/>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256456" y="3311021"/>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1072594" y="2129355"/>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879197" y="2788212"/>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353625" y="2830767"/>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150425" y="3319155"/>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353625" y="3697178"/>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1435118" y="2461865"/>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326011" y="2309465"/>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2487598" y="3649389"/>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2504714" y="3973536"/>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007955" y="3753847"/>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366266" y="3900042"/>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318632" y="2587591"/>
            <a:ext cx="291331" cy="219689"/>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2575280" y="3863692"/>
            <a:ext cx="291331" cy="219689"/>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326011" y="2697436"/>
            <a:ext cx="291331" cy="219689"/>
          </a:xfrm>
          <a:prstGeom prst="ellips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2086984" y="2807280"/>
            <a:ext cx="291331" cy="219689"/>
          </a:xfrm>
          <a:prstGeom prst="ellips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575280" y="3477489"/>
            <a:ext cx="291331" cy="219689"/>
          </a:xfrm>
          <a:prstGeom prst="ellipse">
            <a:avLst/>
          </a:prstGeom>
          <a:solidFill>
            <a:schemeClr val="accent4">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5160169" y="3768815"/>
            <a:ext cx="291331" cy="219689"/>
          </a:xfrm>
          <a:prstGeom prst="ellipse">
            <a:avLst/>
          </a:prstGeom>
          <a:solidFill>
            <a:schemeClr val="accent4">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2155598" y="2986954"/>
            <a:ext cx="291331" cy="219689"/>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2338638" y="2794000"/>
            <a:ext cx="291331" cy="219689"/>
          </a:xfrm>
          <a:prstGeom prst="ellipse">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12175" y="4870776"/>
            <a:ext cx="3311319" cy="1536049"/>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916695" y="4870775"/>
            <a:ext cx="1390124"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rgbClr val="C00000"/>
                </a:solidFill>
              </a:rPr>
              <a:t>Spatial Planning</a:t>
            </a:r>
            <a:endParaRPr lang="en-US" sz="1400" b="1" dirty="0">
              <a:solidFill>
                <a:srgbClr val="C00000"/>
              </a:solidFill>
            </a:endParaRPr>
          </a:p>
        </p:txBody>
      </p:sp>
      <p:sp>
        <p:nvSpPr>
          <p:cNvPr id="8" name="TextBox 7"/>
          <p:cNvSpPr txBox="1"/>
          <p:nvPr/>
        </p:nvSpPr>
        <p:spPr>
          <a:xfrm>
            <a:off x="-224268" y="5347409"/>
            <a:ext cx="3547762"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smtClean="0">
                <a:solidFill>
                  <a:srgbClr val="339900"/>
                </a:solidFill>
              </a:rPr>
              <a:t> Climate Adaptation Planning</a:t>
            </a:r>
            <a:endParaRPr lang="en-US" sz="1400" b="1" dirty="0">
              <a:solidFill>
                <a:srgbClr val="339900"/>
              </a:solidFill>
            </a:endParaRPr>
          </a:p>
        </p:txBody>
      </p:sp>
      <p:sp>
        <p:nvSpPr>
          <p:cNvPr id="9" name="TextBox 8"/>
          <p:cNvSpPr txBox="1"/>
          <p:nvPr/>
        </p:nvSpPr>
        <p:spPr>
          <a:xfrm>
            <a:off x="12175" y="5100227"/>
            <a:ext cx="3289349"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smtClean="0">
                <a:solidFill>
                  <a:schemeClr val="tx2"/>
                </a:solidFill>
              </a:rPr>
              <a:t> Payment for Ecosystem Services (PES)</a:t>
            </a:r>
            <a:endParaRPr lang="en-US" sz="1400" b="1" dirty="0">
              <a:solidFill>
                <a:schemeClr val="tx2"/>
              </a:solidFill>
            </a:endParaRPr>
          </a:p>
        </p:txBody>
      </p:sp>
      <p:sp>
        <p:nvSpPr>
          <p:cNvPr id="10" name="TextBox 9"/>
          <p:cNvSpPr txBox="1"/>
          <p:nvPr/>
        </p:nvSpPr>
        <p:spPr>
          <a:xfrm>
            <a:off x="-408065" y="5621035"/>
            <a:ext cx="3719535"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smtClean="0">
                <a:solidFill>
                  <a:srgbClr val="7030A0"/>
                </a:solidFill>
              </a:rPr>
              <a:t>Development Impacts and Permitting</a:t>
            </a:r>
            <a:endParaRPr lang="en-US" sz="1400" b="1" dirty="0">
              <a:solidFill>
                <a:srgbClr val="7030A0"/>
              </a:solidFill>
            </a:endParaRPr>
          </a:p>
        </p:txBody>
      </p:sp>
      <p:sp>
        <p:nvSpPr>
          <p:cNvPr id="11" name="TextBox 10"/>
          <p:cNvSpPr txBox="1"/>
          <p:nvPr/>
        </p:nvSpPr>
        <p:spPr>
          <a:xfrm>
            <a:off x="1002792" y="5877346"/>
            <a:ext cx="2278067"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smtClean="0">
                <a:solidFill>
                  <a:schemeClr val="accent6">
                    <a:lumMod val="75000"/>
                  </a:schemeClr>
                </a:solidFill>
              </a:rPr>
              <a:t>Restoration Planning</a:t>
            </a:r>
            <a:endParaRPr lang="en-US" sz="1400" b="1" dirty="0">
              <a:solidFill>
                <a:schemeClr val="accent6">
                  <a:lumMod val="75000"/>
                </a:schemeClr>
              </a:solidFill>
            </a:endParaRPr>
          </a:p>
        </p:txBody>
      </p:sp>
      <p:sp>
        <p:nvSpPr>
          <p:cNvPr id="12" name="TextBox 11"/>
          <p:cNvSpPr txBox="1"/>
          <p:nvPr/>
        </p:nvSpPr>
        <p:spPr>
          <a:xfrm>
            <a:off x="1002792" y="6099048"/>
            <a:ext cx="2382484"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chemeClr val="accent5">
                    <a:lumMod val="75000"/>
                  </a:schemeClr>
                </a:solidFill>
              </a:rPr>
              <a:t>Corporate Risk Management</a:t>
            </a:r>
            <a:endParaRPr lang="en-US" sz="1400" b="1" dirty="0">
              <a:solidFill>
                <a:schemeClr val="accent5">
                  <a:lumMod val="75000"/>
                </a:schemeClr>
              </a:solidFill>
            </a:endParaRPr>
          </a:p>
        </p:txBody>
      </p:sp>
      <p:sp>
        <p:nvSpPr>
          <p:cNvPr id="66" name="Oval 65"/>
          <p:cNvSpPr/>
          <p:nvPr/>
        </p:nvSpPr>
        <p:spPr>
          <a:xfrm>
            <a:off x="3135193" y="3936391"/>
            <a:ext cx="291331" cy="219689"/>
          </a:xfrm>
          <a:prstGeom prst="ellipse">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5511931" y="3676904"/>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5-Point Star 67"/>
          <p:cNvSpPr/>
          <p:nvPr/>
        </p:nvSpPr>
        <p:spPr>
          <a:xfrm>
            <a:off x="2141526" y="2951196"/>
            <a:ext cx="357209" cy="26305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5-Point Star 68"/>
          <p:cNvSpPr/>
          <p:nvPr/>
        </p:nvSpPr>
        <p:spPr>
          <a:xfrm>
            <a:off x="1305191" y="2675753"/>
            <a:ext cx="357209" cy="26305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5-Point Star 69"/>
          <p:cNvSpPr/>
          <p:nvPr/>
        </p:nvSpPr>
        <p:spPr>
          <a:xfrm>
            <a:off x="2021106" y="2750636"/>
            <a:ext cx="357209" cy="26305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5-Point Star 70"/>
          <p:cNvSpPr/>
          <p:nvPr/>
        </p:nvSpPr>
        <p:spPr>
          <a:xfrm>
            <a:off x="2190578" y="3297473"/>
            <a:ext cx="357209" cy="26305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5-Point Star 71"/>
          <p:cNvSpPr/>
          <p:nvPr/>
        </p:nvSpPr>
        <p:spPr>
          <a:xfrm>
            <a:off x="2326109" y="2763916"/>
            <a:ext cx="357209" cy="26305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5-Point Star 72"/>
          <p:cNvSpPr/>
          <p:nvPr/>
        </p:nvSpPr>
        <p:spPr>
          <a:xfrm>
            <a:off x="5537069" y="3633771"/>
            <a:ext cx="357209" cy="26305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4949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012216" y="1349288"/>
            <a:ext cx="3119567" cy="41594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846"/>
            <a:ext cx="8229600" cy="1143000"/>
          </a:xfrm>
        </p:spPr>
        <p:txBody>
          <a:bodyPr>
            <a:normAutofit/>
          </a:bodyPr>
          <a:lstStyle/>
          <a:p>
            <a:r>
              <a:rPr lang="en-US" sz="4000" dirty="0" err="1" smtClean="0">
                <a:latin typeface="Tw Cen MT"/>
                <a:cs typeface="Tw Cen MT"/>
              </a:rPr>
              <a:t>NatCap’s</a:t>
            </a:r>
            <a:r>
              <a:rPr lang="en-US" sz="4000" dirty="0" smtClean="0">
                <a:latin typeface="Tw Cen MT"/>
                <a:cs typeface="Tw Cen MT"/>
              </a:rPr>
              <a:t> mission</a:t>
            </a:r>
            <a:endParaRPr lang="en-US" sz="4000" dirty="0">
              <a:latin typeface="Tw Cen MT"/>
              <a:cs typeface="Tw Cen MT"/>
            </a:endParaRPr>
          </a:p>
        </p:txBody>
      </p:sp>
      <p:sp>
        <p:nvSpPr>
          <p:cNvPr id="3" name="Content Placeholder 2"/>
          <p:cNvSpPr>
            <a:spLocks noGrp="1"/>
          </p:cNvSpPr>
          <p:nvPr>
            <p:ph idx="1"/>
          </p:nvPr>
        </p:nvSpPr>
        <p:spPr>
          <a:xfrm>
            <a:off x="204376" y="1330045"/>
            <a:ext cx="8758970" cy="3796898"/>
          </a:xfrm>
        </p:spPr>
        <p:txBody>
          <a:bodyPr>
            <a:normAutofit/>
          </a:bodyPr>
          <a:lstStyle/>
          <a:p>
            <a:pPr>
              <a:spcAft>
                <a:spcPts val="1800"/>
              </a:spcAft>
            </a:pPr>
            <a:r>
              <a:rPr lang="en-US" sz="2600" dirty="0" smtClean="0">
                <a:latin typeface="Tw Cen MT"/>
                <a:cs typeface="Tw Cen MT"/>
              </a:rPr>
              <a:t>Develop and apply a credible ecosystem service approach to support decision makers with dual development and conservation goals</a:t>
            </a:r>
          </a:p>
          <a:p>
            <a:pPr>
              <a:spcAft>
                <a:spcPts val="1800"/>
              </a:spcAft>
            </a:pPr>
            <a:r>
              <a:rPr lang="en-US" sz="2600" dirty="0" smtClean="0">
                <a:latin typeface="Tw Cen MT"/>
                <a:cs typeface="Tw Cen MT"/>
              </a:rPr>
              <a:t>Learn what works, train users, and disseminate useful approaches and lessons </a:t>
            </a:r>
          </a:p>
          <a:p>
            <a:pPr>
              <a:spcAft>
                <a:spcPts val="1800"/>
              </a:spcAft>
            </a:pPr>
            <a:r>
              <a:rPr lang="en-US" sz="2600" dirty="0" smtClean="0">
                <a:latin typeface="Tw Cen MT"/>
                <a:cs typeface="Tw Cen MT"/>
              </a:rPr>
              <a:t>Create an informed community of leaders and practitioners who will enable large-scale policy changes</a:t>
            </a:r>
            <a:endParaRPr lang="en-US" sz="2600" dirty="0">
              <a:latin typeface="Tw Cen MT"/>
              <a:cs typeface="Tw Cen MT"/>
            </a:endParaRPr>
          </a:p>
        </p:txBody>
      </p:sp>
      <p:grpSp>
        <p:nvGrpSpPr>
          <p:cNvPr id="4" name="Group 13"/>
          <p:cNvGrpSpPr/>
          <p:nvPr/>
        </p:nvGrpSpPr>
        <p:grpSpPr>
          <a:xfrm>
            <a:off x="0" y="5010150"/>
            <a:ext cx="9144001" cy="1866901"/>
            <a:chOff x="0" y="5010150"/>
            <a:chExt cx="9144001" cy="1866901"/>
          </a:xfrm>
        </p:grpSpPr>
        <p:pic>
          <p:nvPicPr>
            <p:cNvPr id="10" name="Picture 9" descr="sumatra farmer.jpg"/>
            <p:cNvPicPr>
              <a:picLocks noChangeAspect="1"/>
            </p:cNvPicPr>
            <p:nvPr/>
          </p:nvPicPr>
          <p:blipFill>
            <a:blip r:embed="rId2"/>
            <a:stretch>
              <a:fillRect/>
            </a:stretch>
          </p:blipFill>
          <p:spPr>
            <a:xfrm>
              <a:off x="6176575" y="5022907"/>
              <a:ext cx="2967426" cy="1841387"/>
            </a:xfrm>
            <a:prstGeom prst="rect">
              <a:avLst/>
            </a:prstGeom>
          </p:spPr>
        </p:pic>
        <p:pic>
          <p:nvPicPr>
            <p:cNvPr id="11" name="Picture 10" descr="mozambique-alamy_2073941b.jpg"/>
            <p:cNvPicPr>
              <a:picLocks noChangeAspect="1"/>
            </p:cNvPicPr>
            <p:nvPr/>
          </p:nvPicPr>
          <p:blipFill>
            <a:blip r:embed="rId3"/>
            <a:stretch>
              <a:fillRect/>
            </a:stretch>
          </p:blipFill>
          <p:spPr>
            <a:xfrm>
              <a:off x="3019425" y="5022907"/>
              <a:ext cx="3157150" cy="1854144"/>
            </a:xfrm>
            <a:prstGeom prst="rect">
              <a:avLst/>
            </a:prstGeom>
          </p:spPr>
        </p:pic>
        <p:pic>
          <p:nvPicPr>
            <p:cNvPr id="13" name="Picture 12" descr="Biodiversity.amazon.jpg"/>
            <p:cNvPicPr>
              <a:picLocks noChangeAspect="1"/>
            </p:cNvPicPr>
            <p:nvPr/>
          </p:nvPicPr>
          <p:blipFill>
            <a:blip r:embed="rId4"/>
            <a:stretch>
              <a:fillRect/>
            </a:stretch>
          </p:blipFill>
          <p:spPr>
            <a:xfrm>
              <a:off x="0" y="5010150"/>
              <a:ext cx="3019425" cy="1854144"/>
            </a:xfrm>
            <a:prstGeom prst="rect">
              <a:avLst/>
            </a:prstGeom>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wpid-sharpening-stone-3705.jpg"/>
          <p:cNvPicPr>
            <a:picLocks noChangeAspect="1"/>
          </p:cNvPicPr>
          <p:nvPr/>
        </p:nvPicPr>
        <p:blipFill>
          <a:blip r:embed="rId2"/>
          <a:stretch>
            <a:fillRect/>
          </a:stretch>
        </p:blipFill>
        <p:spPr>
          <a:xfrm>
            <a:off x="0" y="0"/>
            <a:ext cx="10281980" cy="6858000"/>
          </a:xfrm>
          <a:prstGeom prst="rect">
            <a:avLst/>
          </a:prstGeom>
        </p:spPr>
      </p:pic>
      <p:sp>
        <p:nvSpPr>
          <p:cNvPr id="4" name="Content Placeholder 2"/>
          <p:cNvSpPr>
            <a:spLocks noGrp="1"/>
          </p:cNvSpPr>
          <p:nvPr>
            <p:ph idx="1"/>
          </p:nvPr>
        </p:nvSpPr>
        <p:spPr>
          <a:xfrm>
            <a:off x="0" y="5440223"/>
            <a:ext cx="9144000" cy="809660"/>
          </a:xfrm>
          <a:solidFill>
            <a:schemeClr val="bg1">
              <a:alpha val="19000"/>
            </a:schemeClr>
          </a:solidFill>
        </p:spPr>
        <p:txBody>
          <a:bodyPr>
            <a:noAutofit/>
          </a:bodyPr>
          <a:lstStyle/>
          <a:p>
            <a:pPr algn="ctr">
              <a:buNone/>
            </a:pPr>
            <a:r>
              <a:rPr lang="en-US" sz="4000" dirty="0" smtClean="0">
                <a:solidFill>
                  <a:schemeClr val="bg1"/>
                </a:solidFill>
                <a:latin typeface="Tw Cen MT"/>
                <a:cs typeface="Tw Cen MT"/>
              </a:rPr>
              <a:t>Tools shaped by engagement are better</a:t>
            </a:r>
          </a:p>
          <a:p>
            <a:pPr algn="ctr"/>
            <a:endParaRPr lang="en-US" sz="4000" dirty="0">
              <a:solidFill>
                <a:schemeClr val="bg1"/>
              </a:solidFill>
              <a:latin typeface="Tw Cen MT"/>
              <a:cs typeface="Tw Cen M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Tofino_Overview.JPG"/>
          <p:cNvPicPr>
            <a:picLocks noGrp="1" noChangeAspect="1"/>
          </p:cNvPicPr>
          <p:nvPr>
            <p:ph idx="1"/>
          </p:nvPr>
        </p:nvPicPr>
        <p:blipFill>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1" y="0"/>
            <a:ext cx="11042525" cy="6858000"/>
          </a:xfrm>
          <a:noFill/>
          <a:ln>
            <a:no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83672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r="7860"/>
          <a:stretch>
            <a:fillRect/>
          </a:stretch>
        </p:blipFill>
        <p:spPr>
          <a:xfrm>
            <a:off x="2806514" y="2495549"/>
            <a:ext cx="6337485" cy="5158593"/>
          </a:xfrm>
          <a:prstGeom prst="rect">
            <a:avLst/>
          </a:prstGeom>
        </p:spPr>
      </p:pic>
      <p:pic>
        <p:nvPicPr>
          <p:cNvPr id="5" name="Picture 4"/>
          <p:cNvPicPr>
            <a:picLocks noChangeAspect="1"/>
          </p:cNvPicPr>
          <p:nvPr/>
        </p:nvPicPr>
        <p:blipFill>
          <a:blip r:embed="rId3"/>
          <a:stretch>
            <a:fillRect/>
          </a:stretch>
        </p:blipFill>
        <p:spPr>
          <a:xfrm>
            <a:off x="277368" y="3737288"/>
            <a:ext cx="3249331" cy="3120712"/>
          </a:xfrm>
          <a:prstGeom prst="rect">
            <a:avLst/>
          </a:prstGeom>
        </p:spPr>
      </p:pic>
      <p:sp>
        <p:nvSpPr>
          <p:cNvPr id="6" name="Rectangle 5"/>
          <p:cNvSpPr/>
          <p:nvPr/>
        </p:nvSpPr>
        <p:spPr>
          <a:xfrm>
            <a:off x="277368" y="556557"/>
            <a:ext cx="8561274" cy="1877437"/>
          </a:xfrm>
          <a:prstGeom prst="rect">
            <a:avLst/>
          </a:prstGeom>
        </p:spPr>
        <p:txBody>
          <a:bodyPr wrap="square">
            <a:spAutoFit/>
          </a:bodyPr>
          <a:lstStyle/>
          <a:p>
            <a:pPr algn="ctr"/>
            <a:r>
              <a:rPr lang="en-US" sz="3600" dirty="0" smtClean="0">
                <a:latin typeface="Tw Cen MT"/>
                <a:cs typeface="Tw Cen MT"/>
              </a:rPr>
              <a:t>West Coast Aquatic Management Board</a:t>
            </a:r>
            <a:r>
              <a:rPr lang="en-US" sz="2800" dirty="0" smtClean="0">
                <a:latin typeface="Tw Cen MT"/>
                <a:cs typeface="Tw Cen MT"/>
              </a:rPr>
              <a:t/>
            </a:r>
            <a:br>
              <a:rPr lang="en-US" sz="2800" dirty="0" smtClean="0">
                <a:latin typeface="Tw Cen MT"/>
                <a:cs typeface="Tw Cen MT"/>
              </a:rPr>
            </a:br>
            <a:r>
              <a:rPr lang="en-US" sz="2400" dirty="0" smtClean="0">
                <a:latin typeface="Tw Cen MT"/>
                <a:cs typeface="Tw Cen MT"/>
              </a:rPr>
              <a:t>Federal, Provincial, First Nation, and local governments</a:t>
            </a:r>
          </a:p>
          <a:p>
            <a:endParaRPr lang="en-US" sz="2800" dirty="0" smtClean="0">
              <a:latin typeface="Tw Cen MT"/>
              <a:cs typeface="Tw Cen MT"/>
            </a:endParaRPr>
          </a:p>
          <a:p>
            <a:endParaRPr lang="en-US" sz="2800" dirty="0">
              <a:latin typeface="Tw Cen MT"/>
              <a:cs typeface="Tw Cen M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5669E29EFAB14582576D25EF448152" ma:contentTypeVersion="1" ma:contentTypeDescription="Create a new document." ma:contentTypeScope="" ma:versionID="48c703af1e1d1ce53016ea7ac37b9045">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09AF0E-0F28-424B-A7B5-63CE97EC2E0C}"/>
</file>

<file path=customXml/itemProps2.xml><?xml version="1.0" encoding="utf-8"?>
<ds:datastoreItem xmlns:ds="http://schemas.openxmlformats.org/officeDocument/2006/customXml" ds:itemID="{E078081E-80E6-49A1-AA26-06DCF445801F}"/>
</file>

<file path=customXml/itemProps3.xml><?xml version="1.0" encoding="utf-8"?>
<ds:datastoreItem xmlns:ds="http://schemas.openxmlformats.org/officeDocument/2006/customXml" ds:itemID="{E7180CB3-492B-4B90-B2A7-44D1B6EF64F3}"/>
</file>

<file path=docProps/app.xml><?xml version="1.0" encoding="utf-8"?>
<Properties xmlns="http://schemas.openxmlformats.org/officeDocument/2006/extended-properties" xmlns:vt="http://schemas.openxmlformats.org/officeDocument/2006/docPropsVTypes">
  <TotalTime>301</TotalTime>
  <Words>1213</Words>
  <Application>Microsoft Macintosh PowerPoint</Application>
  <PresentationFormat>On-screen Show (4:3)</PresentationFormat>
  <Paragraphs>265</Paragraphs>
  <Slides>41</Slides>
  <Notes>15</Notes>
  <HiddenSlides>0</HiddenSlides>
  <MMClips>0</MMClips>
  <ScaleCrop>false</ScaleCrop>
  <HeadingPairs>
    <vt:vector size="4" baseType="variant">
      <vt:variant>
        <vt:lpstr>Design Template</vt:lpstr>
      </vt:variant>
      <vt:variant>
        <vt:i4>2</vt:i4>
      </vt:variant>
      <vt:variant>
        <vt:lpstr>Slide Titles</vt:lpstr>
      </vt:variant>
      <vt:variant>
        <vt:i4>41</vt:i4>
      </vt:variant>
    </vt:vector>
  </HeadingPairs>
  <TitlesOfParts>
    <vt:vector size="43" baseType="lpstr">
      <vt:lpstr>Office Theme</vt:lpstr>
      <vt:lpstr>6_Office Theme</vt:lpstr>
      <vt:lpstr>Tools for engagement</vt:lpstr>
      <vt:lpstr>Slide 2</vt:lpstr>
      <vt:lpstr>Slide 3</vt:lpstr>
      <vt:lpstr>Slide 4</vt:lpstr>
      <vt:lpstr>Slide 5</vt:lpstr>
      <vt:lpstr>NatCap’s mission</vt:lpstr>
      <vt:lpstr>Slide 7</vt:lpstr>
      <vt:lpstr>Slide 8</vt:lpstr>
      <vt:lpstr>Slide 9</vt:lpstr>
      <vt:lpstr>Slide 10</vt:lpstr>
      <vt:lpstr>Changes in ecosystem  Changes in ecosystem services and their values</vt:lpstr>
      <vt:lpstr>Coastal protection</vt:lpstr>
      <vt:lpstr>Coastal protection</vt:lpstr>
      <vt:lpstr>Coastal protection</vt:lpstr>
      <vt:lpstr>Coastal protection</vt:lpstr>
      <vt:lpstr>Slide 16</vt:lpstr>
      <vt:lpstr>Coastal protection</vt:lpstr>
      <vt:lpstr>Slide 18</vt:lpstr>
      <vt:lpstr>Coastal hazard index and data layers  </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Company>NWFSC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for engagement</dc:title>
  <dc:creator>Guerry, Anne</dc:creator>
  <cp:lastModifiedBy>Guerry, Anne</cp:lastModifiedBy>
  <cp:revision>13</cp:revision>
  <dcterms:created xsi:type="dcterms:W3CDTF">2013-05-29T14:39:55Z</dcterms:created>
  <dcterms:modified xsi:type="dcterms:W3CDTF">2013-05-29T17:18:25Z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0x010100685669E29EFAB14582576D25EF448152</vt:lpwstr>
  </property>
</Properties>
</file>