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8" r:id="rId3"/>
    <p:sldId id="269" r:id="rId4"/>
    <p:sldId id="270" r:id="rId5"/>
    <p:sldId id="271" r:id="rId6"/>
    <p:sldId id="258" r:id="rId7"/>
    <p:sldId id="259" r:id="rId8"/>
    <p:sldId id="303" r:id="rId9"/>
    <p:sldId id="304" r:id="rId10"/>
    <p:sldId id="305" r:id="rId11"/>
    <p:sldId id="306" r:id="rId12"/>
    <p:sldId id="308" r:id="rId13"/>
    <p:sldId id="283" r:id="rId14"/>
    <p:sldId id="281" r:id="rId15"/>
    <p:sldId id="274"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2185" autoAdjust="0"/>
  </p:normalViewPr>
  <p:slideViewPr>
    <p:cSldViewPr>
      <p:cViewPr varScale="1">
        <p:scale>
          <a:sx n="68" d="100"/>
          <a:sy n="68" d="100"/>
        </p:scale>
        <p:origin x="-14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98E68-9BC1-4117-994C-E16973C948EB}" type="doc">
      <dgm:prSet loTypeId="urn:microsoft.com/office/officeart/2005/8/layout/gear1" loCatId="relationship" qsTypeId="urn:microsoft.com/office/officeart/2005/8/quickstyle/simple1" qsCatId="simple" csTypeId="urn:microsoft.com/office/officeart/2005/8/colors/colorful3" csCatId="colorful" phldr="1"/>
      <dgm:spPr/>
    </dgm:pt>
    <dgm:pt modelId="{609AA6F6-1E19-47D4-BF2B-D19D43DC6BBE}">
      <dgm:prSet phldrT="[Text]"/>
      <dgm:spPr/>
      <dgm:t>
        <a:bodyPr/>
        <a:lstStyle/>
        <a:p>
          <a:r>
            <a:rPr lang="es-CO" dirty="0" err="1" smtClean="0"/>
            <a:t>National</a:t>
          </a:r>
          <a:endParaRPr lang="es-CO" dirty="0"/>
        </a:p>
      </dgm:t>
    </dgm:pt>
    <dgm:pt modelId="{01E1506E-8229-456D-9F1F-1DB8B12E2027}" type="parTrans" cxnId="{31C9A1C1-575C-4C8F-AF7A-A0DC1A1EDDB2}">
      <dgm:prSet/>
      <dgm:spPr/>
      <dgm:t>
        <a:bodyPr/>
        <a:lstStyle/>
        <a:p>
          <a:endParaRPr lang="es-CO">
            <a:solidFill>
              <a:schemeClr val="tx1">
                <a:lumMod val="85000"/>
                <a:lumOff val="15000"/>
              </a:schemeClr>
            </a:solidFill>
          </a:endParaRPr>
        </a:p>
      </dgm:t>
    </dgm:pt>
    <dgm:pt modelId="{622D7B41-76AD-44C9-8547-639D342944C4}" type="sibTrans" cxnId="{31C9A1C1-575C-4C8F-AF7A-A0DC1A1EDDB2}">
      <dgm:prSet/>
      <dgm:spPr/>
      <dgm:t>
        <a:bodyPr/>
        <a:lstStyle/>
        <a:p>
          <a:endParaRPr lang="es-CO">
            <a:solidFill>
              <a:schemeClr val="tx1">
                <a:lumMod val="85000"/>
                <a:lumOff val="15000"/>
              </a:schemeClr>
            </a:solidFill>
          </a:endParaRPr>
        </a:p>
      </dgm:t>
    </dgm:pt>
    <dgm:pt modelId="{554C1EE4-FCFC-4D06-8C71-A7537A9DAFAC}">
      <dgm:prSet phldrT="[Text]"/>
      <dgm:spPr/>
      <dgm:t>
        <a:bodyPr/>
        <a:lstStyle/>
        <a:p>
          <a:r>
            <a:rPr lang="es-CO" smtClean="0"/>
            <a:t>Regional</a:t>
          </a:r>
          <a:endParaRPr lang="es-CO" dirty="0"/>
        </a:p>
      </dgm:t>
    </dgm:pt>
    <dgm:pt modelId="{DC332CCD-AF2B-402D-82AB-0FC8D8BFAF99}" type="parTrans" cxnId="{F76BF3C8-E96A-4B60-AC1A-35F6CD30388E}">
      <dgm:prSet/>
      <dgm:spPr/>
      <dgm:t>
        <a:bodyPr/>
        <a:lstStyle/>
        <a:p>
          <a:endParaRPr lang="es-CO">
            <a:solidFill>
              <a:schemeClr val="tx1">
                <a:lumMod val="85000"/>
                <a:lumOff val="15000"/>
              </a:schemeClr>
            </a:solidFill>
          </a:endParaRPr>
        </a:p>
      </dgm:t>
    </dgm:pt>
    <dgm:pt modelId="{E8DB6CD8-C7F8-4270-9E03-0694F6E35320}" type="sibTrans" cxnId="{F76BF3C8-E96A-4B60-AC1A-35F6CD30388E}">
      <dgm:prSet/>
      <dgm:spPr/>
      <dgm:t>
        <a:bodyPr/>
        <a:lstStyle/>
        <a:p>
          <a:endParaRPr lang="es-CO">
            <a:solidFill>
              <a:schemeClr val="tx1">
                <a:lumMod val="85000"/>
                <a:lumOff val="15000"/>
              </a:schemeClr>
            </a:solidFill>
          </a:endParaRPr>
        </a:p>
      </dgm:t>
    </dgm:pt>
    <dgm:pt modelId="{A9BBE5C8-5A76-4DF1-99D3-4437CA424CB2}">
      <dgm:prSet phldrT="[Text]"/>
      <dgm:spPr/>
      <dgm:t>
        <a:bodyPr/>
        <a:lstStyle/>
        <a:p>
          <a:r>
            <a:rPr lang="es-CO" smtClean="0"/>
            <a:t>Local</a:t>
          </a:r>
          <a:endParaRPr lang="es-CO" dirty="0"/>
        </a:p>
      </dgm:t>
    </dgm:pt>
    <dgm:pt modelId="{D9F1E6A2-0175-49E9-9261-1E53CC9D0EEB}" type="parTrans" cxnId="{ECED71C6-8D73-45BC-8BC1-7A645D1A843F}">
      <dgm:prSet/>
      <dgm:spPr/>
      <dgm:t>
        <a:bodyPr/>
        <a:lstStyle/>
        <a:p>
          <a:endParaRPr lang="es-CO">
            <a:solidFill>
              <a:schemeClr val="tx1">
                <a:lumMod val="85000"/>
                <a:lumOff val="15000"/>
              </a:schemeClr>
            </a:solidFill>
          </a:endParaRPr>
        </a:p>
      </dgm:t>
    </dgm:pt>
    <dgm:pt modelId="{AF3DA359-328E-4E58-8515-7FDCBD078280}" type="sibTrans" cxnId="{ECED71C6-8D73-45BC-8BC1-7A645D1A843F}">
      <dgm:prSet/>
      <dgm:spPr/>
      <dgm:t>
        <a:bodyPr/>
        <a:lstStyle/>
        <a:p>
          <a:endParaRPr lang="es-CO">
            <a:solidFill>
              <a:schemeClr val="tx1">
                <a:lumMod val="85000"/>
                <a:lumOff val="15000"/>
              </a:schemeClr>
            </a:solidFill>
          </a:endParaRPr>
        </a:p>
      </dgm:t>
    </dgm:pt>
    <dgm:pt modelId="{B56D7B57-B316-4FEA-A9A5-288A28B5C106}" type="pres">
      <dgm:prSet presAssocID="{C7498E68-9BC1-4117-994C-E16973C948EB}" presName="composite" presStyleCnt="0">
        <dgm:presLayoutVars>
          <dgm:chMax val="3"/>
          <dgm:animLvl val="lvl"/>
          <dgm:resizeHandles val="exact"/>
        </dgm:presLayoutVars>
      </dgm:prSet>
      <dgm:spPr/>
    </dgm:pt>
    <dgm:pt modelId="{66497CFD-4E13-4984-BF83-561D9F256C86}" type="pres">
      <dgm:prSet presAssocID="{609AA6F6-1E19-47D4-BF2B-D19D43DC6BBE}" presName="gear1" presStyleLbl="node1" presStyleIdx="0" presStyleCnt="3">
        <dgm:presLayoutVars>
          <dgm:chMax val="1"/>
          <dgm:bulletEnabled val="1"/>
        </dgm:presLayoutVars>
      </dgm:prSet>
      <dgm:spPr/>
      <dgm:t>
        <a:bodyPr/>
        <a:lstStyle/>
        <a:p>
          <a:endParaRPr lang="es-CO"/>
        </a:p>
      </dgm:t>
    </dgm:pt>
    <dgm:pt modelId="{B7C4D624-F68C-481F-A951-10A6E628AC20}" type="pres">
      <dgm:prSet presAssocID="{609AA6F6-1E19-47D4-BF2B-D19D43DC6BBE}" presName="gear1srcNode" presStyleLbl="node1" presStyleIdx="0" presStyleCnt="3"/>
      <dgm:spPr/>
      <dgm:t>
        <a:bodyPr/>
        <a:lstStyle/>
        <a:p>
          <a:endParaRPr lang="es-CO"/>
        </a:p>
      </dgm:t>
    </dgm:pt>
    <dgm:pt modelId="{B6145039-9D45-47D4-95A5-E623A90EB2C9}" type="pres">
      <dgm:prSet presAssocID="{609AA6F6-1E19-47D4-BF2B-D19D43DC6BBE}" presName="gear1dstNode" presStyleLbl="node1" presStyleIdx="0" presStyleCnt="3"/>
      <dgm:spPr/>
      <dgm:t>
        <a:bodyPr/>
        <a:lstStyle/>
        <a:p>
          <a:endParaRPr lang="es-CO"/>
        </a:p>
      </dgm:t>
    </dgm:pt>
    <dgm:pt modelId="{11146E24-04F8-44E4-93FC-6BDE5F51FCE9}" type="pres">
      <dgm:prSet presAssocID="{554C1EE4-FCFC-4D06-8C71-A7537A9DAFAC}" presName="gear2" presStyleLbl="node1" presStyleIdx="1" presStyleCnt="3">
        <dgm:presLayoutVars>
          <dgm:chMax val="1"/>
          <dgm:bulletEnabled val="1"/>
        </dgm:presLayoutVars>
      </dgm:prSet>
      <dgm:spPr/>
      <dgm:t>
        <a:bodyPr/>
        <a:lstStyle/>
        <a:p>
          <a:endParaRPr lang="es-CO"/>
        </a:p>
      </dgm:t>
    </dgm:pt>
    <dgm:pt modelId="{E41AA8E9-3517-44DA-BE68-8B6707F2BEEA}" type="pres">
      <dgm:prSet presAssocID="{554C1EE4-FCFC-4D06-8C71-A7537A9DAFAC}" presName="gear2srcNode" presStyleLbl="node1" presStyleIdx="1" presStyleCnt="3"/>
      <dgm:spPr/>
      <dgm:t>
        <a:bodyPr/>
        <a:lstStyle/>
        <a:p>
          <a:endParaRPr lang="es-CO"/>
        </a:p>
      </dgm:t>
    </dgm:pt>
    <dgm:pt modelId="{742F843F-3E9D-4B88-B85E-A2462E6DA2BA}" type="pres">
      <dgm:prSet presAssocID="{554C1EE4-FCFC-4D06-8C71-A7537A9DAFAC}" presName="gear2dstNode" presStyleLbl="node1" presStyleIdx="1" presStyleCnt="3"/>
      <dgm:spPr/>
      <dgm:t>
        <a:bodyPr/>
        <a:lstStyle/>
        <a:p>
          <a:endParaRPr lang="es-CO"/>
        </a:p>
      </dgm:t>
    </dgm:pt>
    <dgm:pt modelId="{AD793088-5718-41C9-9DEB-1ED7C55FBE31}" type="pres">
      <dgm:prSet presAssocID="{A9BBE5C8-5A76-4DF1-99D3-4437CA424CB2}" presName="gear3" presStyleLbl="node1" presStyleIdx="2" presStyleCnt="3"/>
      <dgm:spPr/>
      <dgm:t>
        <a:bodyPr/>
        <a:lstStyle/>
        <a:p>
          <a:endParaRPr lang="es-CO"/>
        </a:p>
      </dgm:t>
    </dgm:pt>
    <dgm:pt modelId="{F429FD22-8739-4DFB-B052-C39F8EDAEC28}" type="pres">
      <dgm:prSet presAssocID="{A9BBE5C8-5A76-4DF1-99D3-4437CA424CB2}" presName="gear3tx" presStyleLbl="node1" presStyleIdx="2" presStyleCnt="3">
        <dgm:presLayoutVars>
          <dgm:chMax val="1"/>
          <dgm:bulletEnabled val="1"/>
        </dgm:presLayoutVars>
      </dgm:prSet>
      <dgm:spPr/>
      <dgm:t>
        <a:bodyPr/>
        <a:lstStyle/>
        <a:p>
          <a:endParaRPr lang="es-CO"/>
        </a:p>
      </dgm:t>
    </dgm:pt>
    <dgm:pt modelId="{64E0156D-1302-4926-850A-01B673FDDFFE}" type="pres">
      <dgm:prSet presAssocID="{A9BBE5C8-5A76-4DF1-99D3-4437CA424CB2}" presName="gear3srcNode" presStyleLbl="node1" presStyleIdx="2" presStyleCnt="3"/>
      <dgm:spPr/>
      <dgm:t>
        <a:bodyPr/>
        <a:lstStyle/>
        <a:p>
          <a:endParaRPr lang="es-CO"/>
        </a:p>
      </dgm:t>
    </dgm:pt>
    <dgm:pt modelId="{34869D04-810F-41BB-AF44-50DD2AF5087F}" type="pres">
      <dgm:prSet presAssocID="{A9BBE5C8-5A76-4DF1-99D3-4437CA424CB2}" presName="gear3dstNode" presStyleLbl="node1" presStyleIdx="2" presStyleCnt="3"/>
      <dgm:spPr/>
      <dgm:t>
        <a:bodyPr/>
        <a:lstStyle/>
        <a:p>
          <a:endParaRPr lang="es-CO"/>
        </a:p>
      </dgm:t>
    </dgm:pt>
    <dgm:pt modelId="{B3425963-6669-40BB-A748-683848243C89}" type="pres">
      <dgm:prSet presAssocID="{622D7B41-76AD-44C9-8547-639D342944C4}" presName="connector1" presStyleLbl="sibTrans2D1" presStyleIdx="0" presStyleCnt="3"/>
      <dgm:spPr/>
      <dgm:t>
        <a:bodyPr/>
        <a:lstStyle/>
        <a:p>
          <a:endParaRPr lang="es-CO"/>
        </a:p>
      </dgm:t>
    </dgm:pt>
    <dgm:pt modelId="{34C1A620-A754-4616-A532-EE1C03A35DE1}" type="pres">
      <dgm:prSet presAssocID="{E8DB6CD8-C7F8-4270-9E03-0694F6E35320}" presName="connector2" presStyleLbl="sibTrans2D1" presStyleIdx="1" presStyleCnt="3"/>
      <dgm:spPr/>
      <dgm:t>
        <a:bodyPr/>
        <a:lstStyle/>
        <a:p>
          <a:endParaRPr lang="es-CO"/>
        </a:p>
      </dgm:t>
    </dgm:pt>
    <dgm:pt modelId="{E7064E74-1B17-4B64-A2FE-D9B93B900539}" type="pres">
      <dgm:prSet presAssocID="{AF3DA359-328E-4E58-8515-7FDCBD078280}" presName="connector3" presStyleLbl="sibTrans2D1" presStyleIdx="2" presStyleCnt="3"/>
      <dgm:spPr/>
      <dgm:t>
        <a:bodyPr/>
        <a:lstStyle/>
        <a:p>
          <a:endParaRPr lang="es-CO"/>
        </a:p>
      </dgm:t>
    </dgm:pt>
  </dgm:ptLst>
  <dgm:cxnLst>
    <dgm:cxn modelId="{37972222-98D7-4681-BBC0-719FED54026C}" type="presOf" srcId="{C7498E68-9BC1-4117-994C-E16973C948EB}" destId="{B56D7B57-B316-4FEA-A9A5-288A28B5C106}" srcOrd="0" destOrd="0" presId="urn:microsoft.com/office/officeart/2005/8/layout/gear1"/>
    <dgm:cxn modelId="{27C62774-1AA9-4F04-B1FF-5A6023AF72FC}" type="presOf" srcId="{622D7B41-76AD-44C9-8547-639D342944C4}" destId="{B3425963-6669-40BB-A748-683848243C89}" srcOrd="0" destOrd="0" presId="urn:microsoft.com/office/officeart/2005/8/layout/gear1"/>
    <dgm:cxn modelId="{92415760-233B-48F4-AEFB-CD0F33361984}" type="presOf" srcId="{554C1EE4-FCFC-4D06-8C71-A7537A9DAFAC}" destId="{742F843F-3E9D-4B88-B85E-A2462E6DA2BA}" srcOrd="2" destOrd="0" presId="urn:microsoft.com/office/officeart/2005/8/layout/gear1"/>
    <dgm:cxn modelId="{5FAC41A2-1F8C-4462-A2A7-DB6EBBD9DF94}" type="presOf" srcId="{A9BBE5C8-5A76-4DF1-99D3-4437CA424CB2}" destId="{AD793088-5718-41C9-9DEB-1ED7C55FBE31}" srcOrd="0" destOrd="0" presId="urn:microsoft.com/office/officeart/2005/8/layout/gear1"/>
    <dgm:cxn modelId="{BA5509E1-F60F-4B95-AFB3-B143E4E7D979}" type="presOf" srcId="{609AA6F6-1E19-47D4-BF2B-D19D43DC6BBE}" destId="{66497CFD-4E13-4984-BF83-561D9F256C86}" srcOrd="0" destOrd="0" presId="urn:microsoft.com/office/officeart/2005/8/layout/gear1"/>
    <dgm:cxn modelId="{F50768A9-0885-42D3-A9FC-507CD1730739}" type="presOf" srcId="{A9BBE5C8-5A76-4DF1-99D3-4437CA424CB2}" destId="{34869D04-810F-41BB-AF44-50DD2AF5087F}" srcOrd="3" destOrd="0" presId="urn:microsoft.com/office/officeart/2005/8/layout/gear1"/>
    <dgm:cxn modelId="{F76BF3C8-E96A-4B60-AC1A-35F6CD30388E}" srcId="{C7498E68-9BC1-4117-994C-E16973C948EB}" destId="{554C1EE4-FCFC-4D06-8C71-A7537A9DAFAC}" srcOrd="1" destOrd="0" parTransId="{DC332CCD-AF2B-402D-82AB-0FC8D8BFAF99}" sibTransId="{E8DB6CD8-C7F8-4270-9E03-0694F6E35320}"/>
    <dgm:cxn modelId="{4DFA8CAA-B140-4B24-BA36-D5F14E359068}" type="presOf" srcId="{E8DB6CD8-C7F8-4270-9E03-0694F6E35320}" destId="{34C1A620-A754-4616-A532-EE1C03A35DE1}" srcOrd="0" destOrd="0" presId="urn:microsoft.com/office/officeart/2005/8/layout/gear1"/>
    <dgm:cxn modelId="{ECED71C6-8D73-45BC-8BC1-7A645D1A843F}" srcId="{C7498E68-9BC1-4117-994C-E16973C948EB}" destId="{A9BBE5C8-5A76-4DF1-99D3-4437CA424CB2}" srcOrd="2" destOrd="0" parTransId="{D9F1E6A2-0175-49E9-9261-1E53CC9D0EEB}" sibTransId="{AF3DA359-328E-4E58-8515-7FDCBD078280}"/>
    <dgm:cxn modelId="{33CE7FCC-7BCD-44C6-9DA2-C7FDA66E4FE2}" type="presOf" srcId="{609AA6F6-1E19-47D4-BF2B-D19D43DC6BBE}" destId="{B6145039-9D45-47D4-95A5-E623A90EB2C9}" srcOrd="2" destOrd="0" presId="urn:microsoft.com/office/officeart/2005/8/layout/gear1"/>
    <dgm:cxn modelId="{31C9A1C1-575C-4C8F-AF7A-A0DC1A1EDDB2}" srcId="{C7498E68-9BC1-4117-994C-E16973C948EB}" destId="{609AA6F6-1E19-47D4-BF2B-D19D43DC6BBE}" srcOrd="0" destOrd="0" parTransId="{01E1506E-8229-456D-9F1F-1DB8B12E2027}" sibTransId="{622D7B41-76AD-44C9-8547-639D342944C4}"/>
    <dgm:cxn modelId="{D4C4770F-4FBA-42FA-9236-D32EADB0AB02}" type="presOf" srcId="{A9BBE5C8-5A76-4DF1-99D3-4437CA424CB2}" destId="{64E0156D-1302-4926-850A-01B673FDDFFE}" srcOrd="2" destOrd="0" presId="urn:microsoft.com/office/officeart/2005/8/layout/gear1"/>
    <dgm:cxn modelId="{A5286A1A-78D9-4008-940A-3F537B8D059F}" type="presOf" srcId="{554C1EE4-FCFC-4D06-8C71-A7537A9DAFAC}" destId="{E41AA8E9-3517-44DA-BE68-8B6707F2BEEA}" srcOrd="1" destOrd="0" presId="urn:microsoft.com/office/officeart/2005/8/layout/gear1"/>
    <dgm:cxn modelId="{555B11D2-7FB9-49CB-81EC-B99CE076CDD7}" type="presOf" srcId="{A9BBE5C8-5A76-4DF1-99D3-4437CA424CB2}" destId="{F429FD22-8739-4DFB-B052-C39F8EDAEC28}" srcOrd="1" destOrd="0" presId="urn:microsoft.com/office/officeart/2005/8/layout/gear1"/>
    <dgm:cxn modelId="{01E5702B-1C78-40FE-B187-ED0539B9B6CF}" type="presOf" srcId="{AF3DA359-328E-4E58-8515-7FDCBD078280}" destId="{E7064E74-1B17-4B64-A2FE-D9B93B900539}" srcOrd="0" destOrd="0" presId="urn:microsoft.com/office/officeart/2005/8/layout/gear1"/>
    <dgm:cxn modelId="{DF1DE2E1-D69F-4821-808C-AA605024DB36}" type="presOf" srcId="{554C1EE4-FCFC-4D06-8C71-A7537A9DAFAC}" destId="{11146E24-04F8-44E4-93FC-6BDE5F51FCE9}" srcOrd="0" destOrd="0" presId="urn:microsoft.com/office/officeart/2005/8/layout/gear1"/>
    <dgm:cxn modelId="{987D78B4-1DCF-45C2-97CD-B632BC542689}" type="presOf" srcId="{609AA6F6-1E19-47D4-BF2B-D19D43DC6BBE}" destId="{B7C4D624-F68C-481F-A951-10A6E628AC20}" srcOrd="1" destOrd="0" presId="urn:microsoft.com/office/officeart/2005/8/layout/gear1"/>
    <dgm:cxn modelId="{DD026CBD-6C05-4E3B-9C93-FC33CBCC19E4}" type="presParOf" srcId="{B56D7B57-B316-4FEA-A9A5-288A28B5C106}" destId="{66497CFD-4E13-4984-BF83-561D9F256C86}" srcOrd="0" destOrd="0" presId="urn:microsoft.com/office/officeart/2005/8/layout/gear1"/>
    <dgm:cxn modelId="{6A107E49-FB26-4605-A21B-942AF13C39DA}" type="presParOf" srcId="{B56D7B57-B316-4FEA-A9A5-288A28B5C106}" destId="{B7C4D624-F68C-481F-A951-10A6E628AC20}" srcOrd="1" destOrd="0" presId="urn:microsoft.com/office/officeart/2005/8/layout/gear1"/>
    <dgm:cxn modelId="{1C9EF6F0-CC39-4F47-8792-C25917FF8435}" type="presParOf" srcId="{B56D7B57-B316-4FEA-A9A5-288A28B5C106}" destId="{B6145039-9D45-47D4-95A5-E623A90EB2C9}" srcOrd="2" destOrd="0" presId="urn:microsoft.com/office/officeart/2005/8/layout/gear1"/>
    <dgm:cxn modelId="{CF3B07B8-0DCB-4134-80C6-E5B0AAF308B2}" type="presParOf" srcId="{B56D7B57-B316-4FEA-A9A5-288A28B5C106}" destId="{11146E24-04F8-44E4-93FC-6BDE5F51FCE9}" srcOrd="3" destOrd="0" presId="urn:microsoft.com/office/officeart/2005/8/layout/gear1"/>
    <dgm:cxn modelId="{2E40EEDF-D851-445E-B19E-5F417E88441D}" type="presParOf" srcId="{B56D7B57-B316-4FEA-A9A5-288A28B5C106}" destId="{E41AA8E9-3517-44DA-BE68-8B6707F2BEEA}" srcOrd="4" destOrd="0" presId="urn:microsoft.com/office/officeart/2005/8/layout/gear1"/>
    <dgm:cxn modelId="{EC8E489D-48F3-4279-AF65-4DA3F43AAC1F}" type="presParOf" srcId="{B56D7B57-B316-4FEA-A9A5-288A28B5C106}" destId="{742F843F-3E9D-4B88-B85E-A2462E6DA2BA}" srcOrd="5" destOrd="0" presId="urn:microsoft.com/office/officeart/2005/8/layout/gear1"/>
    <dgm:cxn modelId="{13BF0F2B-1B42-47A4-B1C8-6F00936A3906}" type="presParOf" srcId="{B56D7B57-B316-4FEA-A9A5-288A28B5C106}" destId="{AD793088-5718-41C9-9DEB-1ED7C55FBE31}" srcOrd="6" destOrd="0" presId="urn:microsoft.com/office/officeart/2005/8/layout/gear1"/>
    <dgm:cxn modelId="{8A486E52-35EB-4FD1-87C8-C30DF483C722}" type="presParOf" srcId="{B56D7B57-B316-4FEA-A9A5-288A28B5C106}" destId="{F429FD22-8739-4DFB-B052-C39F8EDAEC28}" srcOrd="7" destOrd="0" presId="urn:microsoft.com/office/officeart/2005/8/layout/gear1"/>
    <dgm:cxn modelId="{7EAD016B-33B3-48C0-B1AF-90D72EACF6A3}" type="presParOf" srcId="{B56D7B57-B316-4FEA-A9A5-288A28B5C106}" destId="{64E0156D-1302-4926-850A-01B673FDDFFE}" srcOrd="8" destOrd="0" presId="urn:microsoft.com/office/officeart/2005/8/layout/gear1"/>
    <dgm:cxn modelId="{722EC4FC-BB3F-4976-A1FB-702F6B28108E}" type="presParOf" srcId="{B56D7B57-B316-4FEA-A9A5-288A28B5C106}" destId="{34869D04-810F-41BB-AF44-50DD2AF5087F}" srcOrd="9" destOrd="0" presId="urn:microsoft.com/office/officeart/2005/8/layout/gear1"/>
    <dgm:cxn modelId="{655558DA-3242-45F9-B727-F448DF829819}" type="presParOf" srcId="{B56D7B57-B316-4FEA-A9A5-288A28B5C106}" destId="{B3425963-6669-40BB-A748-683848243C89}" srcOrd="10" destOrd="0" presId="urn:microsoft.com/office/officeart/2005/8/layout/gear1"/>
    <dgm:cxn modelId="{2494AAFD-A960-4559-A686-BC6D37010684}" type="presParOf" srcId="{B56D7B57-B316-4FEA-A9A5-288A28B5C106}" destId="{34C1A620-A754-4616-A532-EE1C03A35DE1}" srcOrd="11" destOrd="0" presId="urn:microsoft.com/office/officeart/2005/8/layout/gear1"/>
    <dgm:cxn modelId="{0E954AEA-FC93-4702-B71A-3FB7A61E9CCC}" type="presParOf" srcId="{B56D7B57-B316-4FEA-A9A5-288A28B5C106}" destId="{E7064E74-1B17-4B64-A2FE-D9B93B900539}" srcOrd="12"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97CFD-4E13-4984-BF83-561D9F256C86}">
      <dsp:nvSpPr>
        <dsp:cNvPr id="0" name=""/>
        <dsp:cNvSpPr/>
      </dsp:nvSpPr>
      <dsp:spPr>
        <a:xfrm>
          <a:off x="1521859" y="1897866"/>
          <a:ext cx="1860051" cy="1860051"/>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err="1" smtClean="0"/>
            <a:t>National</a:t>
          </a:r>
          <a:endParaRPr lang="es-CO" sz="1400" kern="1200" dirty="0"/>
        </a:p>
      </dsp:txBody>
      <dsp:txXfrm>
        <a:off x="1895812" y="2333574"/>
        <a:ext cx="1112145" cy="956105"/>
      </dsp:txXfrm>
    </dsp:sp>
    <dsp:sp modelId="{11146E24-04F8-44E4-93FC-6BDE5F51FCE9}">
      <dsp:nvSpPr>
        <dsp:cNvPr id="0" name=""/>
        <dsp:cNvSpPr/>
      </dsp:nvSpPr>
      <dsp:spPr>
        <a:xfrm>
          <a:off x="439648" y="1458218"/>
          <a:ext cx="1352764" cy="1352764"/>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smtClean="0"/>
            <a:t>Regional</a:t>
          </a:r>
          <a:endParaRPr lang="es-CO" sz="1400" kern="1200" dirty="0"/>
        </a:p>
      </dsp:txBody>
      <dsp:txXfrm>
        <a:off x="780210" y="1800839"/>
        <a:ext cx="671640" cy="667522"/>
      </dsp:txXfrm>
    </dsp:sp>
    <dsp:sp modelId="{AD793088-5718-41C9-9DEB-1ED7C55FBE31}">
      <dsp:nvSpPr>
        <dsp:cNvPr id="0" name=""/>
        <dsp:cNvSpPr/>
      </dsp:nvSpPr>
      <dsp:spPr>
        <a:xfrm rot="20700000">
          <a:off x="1197334" y="524948"/>
          <a:ext cx="1325433" cy="1325433"/>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smtClean="0"/>
            <a:t>Local</a:t>
          </a:r>
          <a:endParaRPr lang="es-CO" sz="1400" kern="1200" dirty="0"/>
        </a:p>
      </dsp:txBody>
      <dsp:txXfrm rot="-20700000">
        <a:off x="1488040" y="815654"/>
        <a:ext cx="744020" cy="744020"/>
      </dsp:txXfrm>
    </dsp:sp>
    <dsp:sp modelId="{B3425963-6669-40BB-A748-683848243C89}">
      <dsp:nvSpPr>
        <dsp:cNvPr id="0" name=""/>
        <dsp:cNvSpPr/>
      </dsp:nvSpPr>
      <dsp:spPr>
        <a:xfrm>
          <a:off x="1370120" y="1622109"/>
          <a:ext cx="2380865" cy="2380865"/>
        </a:xfrm>
        <a:prstGeom prst="circularArrow">
          <a:avLst>
            <a:gd name="adj1" fmla="val 4687"/>
            <a:gd name="adj2" fmla="val 299029"/>
            <a:gd name="adj3" fmla="val 2493168"/>
            <a:gd name="adj4" fmla="val 15911737"/>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C1A620-A754-4616-A532-EE1C03A35DE1}">
      <dsp:nvSpPr>
        <dsp:cNvPr id="0" name=""/>
        <dsp:cNvSpPr/>
      </dsp:nvSpPr>
      <dsp:spPr>
        <a:xfrm>
          <a:off x="200076" y="1162388"/>
          <a:ext cx="1729847" cy="1729847"/>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64E74-1B17-4B64-A2FE-D9B93B900539}">
      <dsp:nvSpPr>
        <dsp:cNvPr id="0" name=""/>
        <dsp:cNvSpPr/>
      </dsp:nvSpPr>
      <dsp:spPr>
        <a:xfrm>
          <a:off x="890748" y="238115"/>
          <a:ext cx="1865123" cy="1865123"/>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ACB5B-CAD2-4015-AF9F-5030E9D47330}" type="datetimeFigureOut">
              <a:rPr lang="en-US" smtClean="0"/>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E2414-B4B2-4869-A023-27EAC300CC90}" type="slidenum">
              <a:rPr lang="en-US" smtClean="0"/>
              <a:t>‹#›</a:t>
            </a:fld>
            <a:endParaRPr lang="en-US"/>
          </a:p>
        </p:txBody>
      </p:sp>
    </p:spTree>
    <p:extLst>
      <p:ext uri="{BB962C8B-B14F-4D97-AF65-F5344CB8AC3E}">
        <p14:creationId xmlns:p14="http://schemas.microsoft.com/office/powerpoint/2010/main" val="119638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3284D4B1-2ACB-4532-95B8-62D0EF565AB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8604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err="1" smtClean="0"/>
              <a:t>Enable</a:t>
            </a:r>
            <a:r>
              <a:rPr lang="es-CO" dirty="0" smtClean="0"/>
              <a:t>: construir</a:t>
            </a:r>
            <a:r>
              <a:rPr lang="es-CO" baseline="0" dirty="0" smtClean="0"/>
              <a:t> la herramienta con los actores claves (</a:t>
            </a:r>
            <a:r>
              <a:rPr lang="es-CO" baseline="0" dirty="0" err="1" smtClean="0"/>
              <a:t>ideam</a:t>
            </a:r>
            <a:r>
              <a:rPr lang="es-CO" baseline="0" dirty="0" smtClean="0"/>
              <a:t>, </a:t>
            </a:r>
            <a:r>
              <a:rPr lang="es-CO" baseline="0" dirty="0" err="1" smtClean="0"/>
              <a:t>anla</a:t>
            </a:r>
            <a:r>
              <a:rPr lang="es-CO" baseline="0" dirty="0" smtClean="0"/>
              <a:t> y cars) para definir con ellos los alcances e identificar las limitaciones</a:t>
            </a:r>
          </a:p>
          <a:p>
            <a:r>
              <a:rPr lang="es-CO" dirty="0" smtClean="0"/>
              <a:t>Y entender las necesidades</a:t>
            </a:r>
          </a:p>
          <a:p>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MENCIONAR ACUERDOS</a:t>
            </a:r>
          </a:p>
          <a:p>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To specifically address the impacts of large infrastructure projects on hydrological alternations in the watershed and to provide decision making information, for example, in the operation of dams, TNC, in cooperation with MADS, initiated a study through the application of the logical framework “Ecological Limits of Hydrological Alterations – ELOHA.”  This tool can produce biological flow maps for the entire Basin but also can be downscaled for a particular region to improve dam operation.  Currently, the tool has only been run at a very large scale with hydrological and biological data and there is a need to further refine the scale of this and other hydrological tools so as to provide more useful information to local and basin level decision makers, particularly for the four project sites. </a:t>
            </a:r>
            <a:endParaRPr lang="es-CO" dirty="0" smtClean="0">
              <a:effectLst/>
            </a:endParaRPr>
          </a:p>
          <a:p>
            <a:endParaRPr lang="es-CO" dirty="0"/>
          </a:p>
        </p:txBody>
      </p:sp>
      <p:sp>
        <p:nvSpPr>
          <p:cNvPr id="4" name="Slide Number Placeholder 3"/>
          <p:cNvSpPr>
            <a:spLocks noGrp="1"/>
          </p:cNvSpPr>
          <p:nvPr>
            <p:ph type="sldNum" sz="quarter" idx="10"/>
          </p:nvPr>
        </p:nvSpPr>
        <p:spPr/>
        <p:txBody>
          <a:bodyPr/>
          <a:lstStyle/>
          <a:p>
            <a:fld id="{C8A6B832-A452-4DE8-B418-5976386FDA4C}" type="slidenum">
              <a:rPr lang="es-CO" smtClean="0">
                <a:solidFill>
                  <a:prstClr val="black"/>
                </a:solidFill>
              </a:rPr>
              <a:pPr/>
              <a:t>10</a:t>
            </a:fld>
            <a:endParaRPr lang="es-CO">
              <a:solidFill>
                <a:prstClr val="black"/>
              </a:solidFill>
            </a:endParaRPr>
          </a:p>
        </p:txBody>
      </p:sp>
    </p:spTree>
    <p:extLst>
      <p:ext uri="{BB962C8B-B14F-4D97-AF65-F5344CB8AC3E}">
        <p14:creationId xmlns:p14="http://schemas.microsoft.com/office/powerpoint/2010/main" val="30914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smtClean="0"/>
              <a:t>** </a:t>
            </a:r>
            <a:r>
              <a:rPr lang="es-CO" baseline="0" dirty="0" err="1" smtClean="0"/>
              <a:t>We</a:t>
            </a:r>
            <a:r>
              <a:rPr lang="es-CO" baseline="0" dirty="0" smtClean="0"/>
              <a:t> are </a:t>
            </a:r>
            <a:r>
              <a:rPr lang="es-CO" baseline="0" dirty="0" err="1" smtClean="0"/>
              <a:t>promoting</a:t>
            </a:r>
            <a:r>
              <a:rPr lang="es-CO" baseline="0" dirty="0" smtClean="0"/>
              <a:t> </a:t>
            </a:r>
            <a:r>
              <a:rPr lang="es-CO" baseline="0" dirty="0" err="1" smtClean="0"/>
              <a:t>Policies</a:t>
            </a:r>
            <a:r>
              <a:rPr lang="es-CO" baseline="0" dirty="0" smtClean="0"/>
              <a:t> + </a:t>
            </a:r>
            <a:r>
              <a:rPr lang="es-CO" baseline="0" dirty="0" err="1" smtClean="0"/>
              <a:t>related</a:t>
            </a:r>
            <a:r>
              <a:rPr lang="es-CO" baseline="0" dirty="0" smtClean="0"/>
              <a:t> </a:t>
            </a:r>
            <a:r>
              <a:rPr lang="es-CO" baseline="0" dirty="0" err="1" smtClean="0"/>
              <a:t>regulatins</a:t>
            </a:r>
            <a:r>
              <a:rPr lang="es-CO" baseline="0" dirty="0" smtClean="0"/>
              <a:t> </a:t>
            </a:r>
            <a:r>
              <a:rPr lang="es-CO" baseline="0" dirty="0" smtClean="0">
                <a:sym typeface="Wingdings" pitchFamily="2" charset="2"/>
              </a:rPr>
              <a:t> </a:t>
            </a:r>
            <a:r>
              <a:rPr lang="es-CO" baseline="0" dirty="0" err="1" smtClean="0">
                <a:sym typeface="Wingdings" pitchFamily="2" charset="2"/>
              </a:rPr>
              <a:t>to</a:t>
            </a:r>
            <a:r>
              <a:rPr lang="es-CO" baseline="0" dirty="0" smtClean="0">
                <a:sym typeface="Wingdings" pitchFamily="2" charset="2"/>
              </a:rPr>
              <a:t> </a:t>
            </a:r>
            <a:r>
              <a:rPr lang="es-CO" baseline="0" dirty="0" err="1" smtClean="0">
                <a:sym typeface="Wingdings" pitchFamily="2" charset="2"/>
              </a:rPr>
              <a:t>motivate</a:t>
            </a:r>
            <a:r>
              <a:rPr lang="es-CO" baseline="0" dirty="0" smtClean="0">
                <a:sym typeface="Wingdings" pitchFamily="2" charset="2"/>
              </a:rPr>
              <a:t> </a:t>
            </a:r>
            <a:r>
              <a:rPr lang="es-CO" baseline="0" dirty="0" err="1" smtClean="0">
                <a:sym typeface="Wingdings" pitchFamily="2" charset="2"/>
              </a:rPr>
              <a:t>the</a:t>
            </a:r>
            <a:r>
              <a:rPr lang="es-CO" baseline="0" dirty="0" smtClean="0">
                <a:sym typeface="Wingdings" pitchFamily="2" charset="2"/>
              </a:rPr>
              <a:t> </a:t>
            </a:r>
            <a:r>
              <a:rPr lang="es-CO" baseline="0" dirty="0" err="1" smtClean="0">
                <a:sym typeface="Wingdings" pitchFamily="2" charset="2"/>
              </a:rPr>
              <a:t>adoption</a:t>
            </a:r>
            <a:r>
              <a:rPr lang="es-CO" baseline="0" dirty="0" smtClean="0">
                <a:sym typeface="Wingdings" pitchFamily="2" charset="2"/>
              </a:rPr>
              <a:t> and </a:t>
            </a:r>
            <a:r>
              <a:rPr lang="es-CO" baseline="0" dirty="0" err="1" smtClean="0">
                <a:sym typeface="Wingdings" pitchFamily="2" charset="2"/>
              </a:rPr>
              <a:t>efective</a:t>
            </a:r>
            <a:r>
              <a:rPr lang="es-CO" baseline="0" dirty="0" smtClean="0">
                <a:sym typeface="Wingdings" pitchFamily="2" charset="2"/>
              </a:rPr>
              <a:t> use of </a:t>
            </a:r>
            <a:r>
              <a:rPr lang="es-CO" baseline="0" dirty="0" err="1" smtClean="0">
                <a:sym typeface="Wingdings" pitchFamily="2" charset="2"/>
              </a:rPr>
              <a:t>the</a:t>
            </a:r>
            <a:r>
              <a:rPr lang="es-CO" baseline="0" dirty="0" smtClean="0">
                <a:sym typeface="Wingdings" pitchFamily="2" charset="2"/>
              </a:rPr>
              <a:t> DSS </a:t>
            </a:r>
            <a:r>
              <a:rPr lang="es-CO" baseline="0" dirty="0" err="1" smtClean="0">
                <a:sym typeface="Wingdings" pitchFamily="2" charset="2"/>
              </a:rPr>
              <a:t>to</a:t>
            </a:r>
            <a:r>
              <a:rPr lang="es-CO" baseline="0" dirty="0" smtClean="0">
                <a:sym typeface="Wingdings" pitchFamily="2" charset="2"/>
              </a:rPr>
              <a:t> </a:t>
            </a:r>
            <a:r>
              <a:rPr lang="es-CO" baseline="0" dirty="0" err="1" smtClean="0">
                <a:sym typeface="Wingdings" pitchFamily="2" charset="2"/>
              </a:rPr>
              <a:t>management</a:t>
            </a:r>
            <a:r>
              <a:rPr lang="es-CO" baseline="0" dirty="0" smtClean="0">
                <a:sym typeface="Wingdings" pitchFamily="2" charset="2"/>
              </a:rPr>
              <a:t> </a:t>
            </a:r>
            <a:r>
              <a:rPr lang="es-CO" baseline="0" dirty="0" err="1" smtClean="0">
                <a:sym typeface="Wingdings" pitchFamily="2" charset="2"/>
              </a:rPr>
              <a:t>the</a:t>
            </a:r>
            <a:r>
              <a:rPr lang="es-CO" baseline="0" dirty="0" smtClean="0">
                <a:sym typeface="Wingdings" pitchFamily="2" charset="2"/>
              </a:rPr>
              <a:t> </a:t>
            </a:r>
            <a:r>
              <a:rPr lang="es-CO" baseline="0" dirty="0" err="1" smtClean="0">
                <a:sym typeface="Wingdings" pitchFamily="2" charset="2"/>
              </a:rPr>
              <a:t>basin</a:t>
            </a:r>
            <a:r>
              <a:rPr lang="es-CO" baseline="0" dirty="0" smtClean="0">
                <a:sym typeface="Wingdings" pitchFamily="2" charset="2"/>
              </a:rPr>
              <a:t> </a:t>
            </a: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dirty="0" err="1" smtClean="0"/>
              <a:t>Incentivize</a:t>
            </a:r>
            <a:r>
              <a:rPr lang="es-CO" dirty="0" smtClean="0"/>
              <a:t>: que</a:t>
            </a:r>
            <a:r>
              <a:rPr lang="es-CO" baseline="0" dirty="0" smtClean="0"/>
              <a:t> se defina como lineamiento en los instrumentos de gestión: Apoyando el proceso de la construcción de los Lineamientos </a:t>
            </a:r>
            <a:r>
              <a:rPr lang="es-CO" baseline="0" dirty="0" err="1" smtClean="0"/>
              <a:t>Estrategicos</a:t>
            </a:r>
            <a:r>
              <a:rPr lang="es-CO" baseline="0" dirty="0" smtClean="0"/>
              <a:t> de la </a:t>
            </a:r>
            <a:r>
              <a:rPr lang="es-CO" baseline="0" dirty="0" err="1" smtClean="0"/>
              <a:t>Macrocuenca</a:t>
            </a:r>
            <a:r>
              <a:rPr lang="es-CO" baseline="0" dirty="0" smtClean="0"/>
              <a:t>, para asegurar que se incluya la necesidad de contar con esta herramienta para la gestión integral de la cuenca y oriente la toma de decisiones</a:t>
            </a:r>
            <a:r>
              <a:rPr lang="es-CO" dirty="0" smtClean="0"/>
              <a:t> </a:t>
            </a:r>
          </a:p>
          <a:p>
            <a:endParaRPr lang="es-CO" dirty="0" smtClean="0"/>
          </a:p>
          <a:p>
            <a:r>
              <a:rPr lang="es-CO" dirty="0" smtClean="0"/>
              <a:t>- Lineamientos estratégicos</a:t>
            </a:r>
          </a:p>
          <a:p>
            <a:pPr marL="171450" indent="-171450">
              <a:buFontTx/>
              <a:buChar char="-"/>
            </a:pPr>
            <a:r>
              <a:rPr lang="es-CO" dirty="0" smtClean="0"/>
              <a:t>Plan Maestro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CO" dirty="0" err="1" smtClean="0"/>
              <a:t>National</a:t>
            </a:r>
            <a:r>
              <a:rPr lang="es-CO" dirty="0" smtClean="0"/>
              <a:t> Plan of </a:t>
            </a:r>
            <a:r>
              <a:rPr lang="es-CO" dirty="0" err="1" smtClean="0"/>
              <a:t>adaptation</a:t>
            </a:r>
            <a:r>
              <a:rPr lang="es-CO" baseline="0" dirty="0" smtClean="0"/>
              <a:t> </a:t>
            </a:r>
            <a:r>
              <a:rPr lang="es-CO" baseline="0" dirty="0" err="1" smtClean="0"/>
              <a:t>to</a:t>
            </a:r>
            <a:r>
              <a:rPr lang="es-CO" baseline="0" dirty="0" smtClean="0"/>
              <a:t> </a:t>
            </a:r>
            <a:r>
              <a:rPr lang="es-CO" dirty="0" err="1" smtClean="0"/>
              <a:t>climate</a:t>
            </a:r>
            <a:r>
              <a:rPr lang="es-CO" dirty="0" smtClean="0"/>
              <a:t> </a:t>
            </a:r>
            <a:r>
              <a:rPr lang="es-CO" dirty="0" err="1" smtClean="0"/>
              <a:t>change</a:t>
            </a:r>
            <a:endParaRPr lang="es-CO" dirty="0" smtClean="0"/>
          </a:p>
          <a:p>
            <a:pPr marL="171450" indent="-171450">
              <a:buFontTx/>
              <a:buChar char="-"/>
            </a:pPr>
            <a:r>
              <a:rPr lang="es-CO" dirty="0" smtClean="0"/>
              <a:t>Mesa </a:t>
            </a:r>
            <a:r>
              <a:rPr lang="es-CO" dirty="0" err="1" smtClean="0"/>
              <a:t>Humedaes</a:t>
            </a:r>
            <a:r>
              <a:rPr lang="es-CO" dirty="0" smtClean="0"/>
              <a:t> interiores</a:t>
            </a:r>
          </a:p>
          <a:p>
            <a:pPr marL="171450" indent="-171450">
              <a:buFontTx/>
              <a:buChar char="-"/>
            </a:pPr>
            <a:r>
              <a:rPr lang="es-CO" dirty="0" err="1" smtClean="0"/>
              <a:t>Delimitacion</a:t>
            </a:r>
            <a:r>
              <a:rPr lang="es-CO" dirty="0" smtClean="0"/>
              <a:t> de humedales</a:t>
            </a:r>
          </a:p>
          <a:p>
            <a:pPr marL="171450" indent="-171450">
              <a:buFontTx/>
              <a:buChar char="-"/>
            </a:pPr>
            <a:r>
              <a:rPr lang="es-CO" dirty="0" err="1" smtClean="0"/>
              <a:t>Offsets</a:t>
            </a:r>
            <a:r>
              <a:rPr lang="es-CO" dirty="0" smtClean="0"/>
              <a:t>, e-</a:t>
            </a:r>
            <a:r>
              <a:rPr lang="es-CO" dirty="0" err="1" smtClean="0"/>
              <a:t>flows</a:t>
            </a:r>
            <a:endParaRPr lang="es-CO" dirty="0" smtClean="0"/>
          </a:p>
          <a:p>
            <a:pPr marL="171450" indent="-171450">
              <a:buFontTx/>
              <a:buChar char="-"/>
            </a:pPr>
            <a:r>
              <a:rPr lang="es-CO" dirty="0" smtClean="0"/>
              <a:t>GEF </a:t>
            </a:r>
            <a:r>
              <a:rPr lang="es-CO" dirty="0" smtClean="0">
                <a:sym typeface="Wingdings" pitchFamily="2" charset="2"/>
              </a:rPr>
              <a:t> </a:t>
            </a:r>
            <a:r>
              <a:rPr lang="en-US" sz="1200" kern="1200" dirty="0" smtClean="0">
                <a:solidFill>
                  <a:schemeClr val="tx1"/>
                </a:solidFill>
                <a:effectLst/>
                <a:latin typeface="+mn-lt"/>
                <a:ea typeface="+mn-ea"/>
                <a:cs typeface="+mn-cs"/>
              </a:rPr>
              <a:t>Government structure and staff is constantly changing in Colombia.</a:t>
            </a:r>
            <a:endParaRPr lang="es-CO" dirty="0" smtClean="0"/>
          </a:p>
          <a:p>
            <a:pPr marL="171450" indent="-171450">
              <a:buFontTx/>
              <a:buChar char="-"/>
            </a:pPr>
            <a:endParaRPr lang="es-CO" dirty="0" smtClean="0"/>
          </a:p>
          <a:p>
            <a:pPr marL="171450" indent="-171450">
              <a:buFontTx/>
              <a:buChar char="-"/>
            </a:pPr>
            <a:endParaRPr lang="es-CO"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effectLst/>
              </a:rPr>
              <a:t>Given the increasing concern over the impact of dams and climate change on resources and biodiversity in the Magdalena basin,  there are several initiatives aimed at improving the understanding of the basin, from ecosystem characterization to basin wide modeling, that will provide baseline information necessary for the correct use of these tools.  For example, as part of IDEAM’s development of climate scenarios and flow dynamic models, and in an effort to improve data availability in the basin, it has allocated Adaptation Fund resources (US$28 million) to invest heavily in expanding and refurbishing its system of monitoring stations. On the other hand, CORMAGDALENA will be developing a hydrological model of the Magdalena River and its connectivity with wetland systems. The IDEAM and CORMAGDALENA baseline projects will contribute US$ 3 and US$ 2 million, respectively, towards project </a:t>
            </a:r>
            <a:r>
              <a:rPr lang="en-US" sz="1200" dirty="0" err="1" smtClean="0">
                <a:effectLst/>
              </a:rPr>
              <a:t>cofinancing</a:t>
            </a:r>
            <a:r>
              <a:rPr lang="en-US" sz="1200" dirty="0" smtClean="0">
                <a:effectLst/>
              </a:rPr>
              <a:t>.</a:t>
            </a:r>
            <a:endParaRPr lang="es-CO" dirty="0" smtClean="0">
              <a:effectLst/>
            </a:endParaRPr>
          </a:p>
          <a:p>
            <a:pPr marL="171450" indent="-171450">
              <a:buFontTx/>
              <a:buChar char="-"/>
            </a:pPr>
            <a:endParaRPr lang="es-CO" dirty="0"/>
          </a:p>
        </p:txBody>
      </p:sp>
      <p:sp>
        <p:nvSpPr>
          <p:cNvPr id="4" name="Slide Number Placeholder 3"/>
          <p:cNvSpPr>
            <a:spLocks noGrp="1"/>
          </p:cNvSpPr>
          <p:nvPr>
            <p:ph type="sldNum" sz="quarter" idx="10"/>
          </p:nvPr>
        </p:nvSpPr>
        <p:spPr/>
        <p:txBody>
          <a:bodyPr/>
          <a:lstStyle/>
          <a:p>
            <a:fld id="{C8A6B832-A452-4DE8-B418-5976386FDA4C}" type="slidenum">
              <a:rPr lang="es-CO" smtClean="0">
                <a:solidFill>
                  <a:prstClr val="black"/>
                </a:solidFill>
              </a:rPr>
              <a:pPr/>
              <a:t>11</a:t>
            </a:fld>
            <a:endParaRPr lang="es-CO">
              <a:solidFill>
                <a:prstClr val="black"/>
              </a:solidFill>
            </a:endParaRPr>
          </a:p>
        </p:txBody>
      </p:sp>
    </p:spTree>
    <p:extLst>
      <p:ext uri="{BB962C8B-B14F-4D97-AF65-F5344CB8AC3E}">
        <p14:creationId xmlns:p14="http://schemas.microsoft.com/office/powerpoint/2010/main" val="303060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Foto Presidente</a:t>
            </a:r>
            <a:r>
              <a:rPr lang="es-CO" baseline="0" dirty="0" smtClean="0"/>
              <a:t> at Rio + 20, </a:t>
            </a:r>
            <a:r>
              <a:rPr lang="es-CO" baseline="0" dirty="0" err="1" smtClean="0"/>
              <a:t>wher</a:t>
            </a:r>
            <a:r>
              <a:rPr lang="es-CO" baseline="0" dirty="0" smtClean="0"/>
              <a:t> he </a:t>
            </a:r>
            <a:r>
              <a:rPr lang="es-CO" baseline="0" dirty="0" err="1" smtClean="0"/>
              <a:t>made</a:t>
            </a:r>
            <a:r>
              <a:rPr lang="es-CO" baseline="0" dirty="0" smtClean="0"/>
              <a:t> </a:t>
            </a:r>
            <a:r>
              <a:rPr lang="es-CO" baseline="0" dirty="0" err="1" smtClean="0"/>
              <a:t>the</a:t>
            </a:r>
            <a:r>
              <a:rPr lang="es-CO" baseline="0" dirty="0" smtClean="0"/>
              <a:t> </a:t>
            </a:r>
            <a:r>
              <a:rPr lang="es-CO" baseline="0" dirty="0" err="1" smtClean="0"/>
              <a:t>integrated</a:t>
            </a:r>
            <a:r>
              <a:rPr lang="es-CO" baseline="0" dirty="0" smtClean="0"/>
              <a:t> </a:t>
            </a:r>
            <a:r>
              <a:rPr lang="es-CO" baseline="0" dirty="0" err="1" smtClean="0"/>
              <a:t>managmente</a:t>
            </a:r>
            <a:r>
              <a:rPr lang="es-CO" baseline="0" dirty="0" smtClean="0"/>
              <a:t> of </a:t>
            </a:r>
            <a:r>
              <a:rPr lang="es-CO" baseline="0" dirty="0" err="1" smtClean="0"/>
              <a:t>the</a:t>
            </a:r>
            <a:r>
              <a:rPr lang="es-CO" baseline="0" dirty="0" smtClean="0"/>
              <a:t> </a:t>
            </a:r>
            <a:r>
              <a:rPr lang="es-CO" baseline="0" dirty="0" err="1" smtClean="0"/>
              <a:t>Magd</a:t>
            </a:r>
            <a:r>
              <a:rPr lang="es-CO" baseline="0" dirty="0" smtClean="0"/>
              <a:t> </a:t>
            </a:r>
            <a:r>
              <a:rPr lang="es-CO" baseline="0" dirty="0" err="1" smtClean="0"/>
              <a:t>Basin</a:t>
            </a:r>
            <a:r>
              <a:rPr lang="es-CO" baseline="0" dirty="0" smtClean="0"/>
              <a:t> </a:t>
            </a:r>
            <a:r>
              <a:rPr lang="es-CO" baseline="0" dirty="0" err="1" smtClean="0"/>
              <a:t>an</a:t>
            </a:r>
            <a:r>
              <a:rPr lang="es-CO" baseline="0" dirty="0" smtClean="0"/>
              <a:t> </a:t>
            </a:r>
            <a:r>
              <a:rPr lang="es-CO" baseline="0" dirty="0" err="1" smtClean="0"/>
              <a:t>international</a:t>
            </a:r>
            <a:r>
              <a:rPr lang="es-CO" baseline="0" dirty="0" smtClean="0"/>
              <a:t> </a:t>
            </a:r>
            <a:r>
              <a:rPr lang="es-CO" baseline="0" dirty="0" err="1" smtClean="0"/>
              <a:t>commitment</a:t>
            </a:r>
            <a:r>
              <a:rPr lang="es-CO" baseline="0" dirty="0" smtClean="0"/>
              <a:t>. </a:t>
            </a:r>
            <a:r>
              <a:rPr lang="es-CO" baseline="0" dirty="0" err="1" smtClean="0"/>
              <a:t>This</a:t>
            </a:r>
            <a:r>
              <a:rPr lang="es-CO" baseline="0" dirty="0" smtClean="0"/>
              <a:t> </a:t>
            </a:r>
            <a:r>
              <a:rPr lang="es-CO" baseline="0" dirty="0" err="1" smtClean="0"/>
              <a:t>coomitent</a:t>
            </a:r>
            <a:r>
              <a:rPr lang="es-CO" baseline="0" dirty="0" smtClean="0"/>
              <a:t> </a:t>
            </a:r>
            <a:r>
              <a:rPr lang="es-CO" baseline="0" dirty="0" err="1" smtClean="0"/>
              <a:t>is</a:t>
            </a:r>
            <a:r>
              <a:rPr lang="es-CO" baseline="0" dirty="0" smtClean="0"/>
              <a:t> </a:t>
            </a:r>
            <a:r>
              <a:rPr lang="es-CO" baseline="0" dirty="0" err="1" smtClean="0"/>
              <a:t>also</a:t>
            </a:r>
            <a:r>
              <a:rPr lang="es-CO" baseline="0" dirty="0" smtClean="0"/>
              <a:t> </a:t>
            </a:r>
            <a:r>
              <a:rPr lang="es-CO" baseline="0" dirty="0" err="1" smtClean="0"/>
              <a:t>included</a:t>
            </a:r>
            <a:r>
              <a:rPr lang="es-CO" baseline="0" dirty="0" smtClean="0"/>
              <a:t> in </a:t>
            </a:r>
            <a:r>
              <a:rPr lang="es-CO" baseline="0" dirty="0" err="1" smtClean="0"/>
              <a:t>the</a:t>
            </a:r>
            <a:r>
              <a:rPr lang="es-CO" baseline="0" dirty="0" smtClean="0"/>
              <a:t> </a:t>
            </a:r>
            <a:r>
              <a:rPr lang="es-CO" baseline="0" dirty="0" err="1" smtClean="0"/>
              <a:t>national</a:t>
            </a:r>
            <a:r>
              <a:rPr lang="es-CO" baseline="0" dirty="0" smtClean="0"/>
              <a:t> </a:t>
            </a:r>
            <a:r>
              <a:rPr lang="es-CO" baseline="0" dirty="0" err="1" smtClean="0"/>
              <a:t>development</a:t>
            </a:r>
            <a:r>
              <a:rPr lang="es-CO" baseline="0" dirty="0" smtClean="0"/>
              <a:t> plan. </a:t>
            </a:r>
            <a:r>
              <a:rPr lang="es-CO" baseline="0" dirty="0" err="1" smtClean="0"/>
              <a:t>Consequently</a:t>
            </a:r>
            <a:r>
              <a:rPr lang="es-CO" baseline="0" dirty="0" smtClean="0"/>
              <a:t>, </a:t>
            </a:r>
            <a:r>
              <a:rPr lang="es-CO" baseline="0" dirty="0" err="1" smtClean="0"/>
              <a:t>the</a:t>
            </a:r>
            <a:r>
              <a:rPr lang="es-CO" baseline="0" dirty="0" smtClean="0"/>
              <a:t> </a:t>
            </a:r>
            <a:r>
              <a:rPr lang="es-CO" baseline="0" dirty="0" err="1" smtClean="0"/>
              <a:t>national</a:t>
            </a:r>
            <a:r>
              <a:rPr lang="es-CO" baseline="0" dirty="0" smtClean="0"/>
              <a:t> agencies are </a:t>
            </a:r>
            <a:r>
              <a:rPr lang="es-CO" baseline="0" dirty="0" err="1" smtClean="0"/>
              <a:t>leading</a:t>
            </a:r>
            <a:r>
              <a:rPr lang="es-CO" baseline="0" dirty="0" smtClean="0"/>
              <a:t> new </a:t>
            </a:r>
            <a:r>
              <a:rPr lang="es-CO" baseline="0" dirty="0" err="1" smtClean="0"/>
              <a:t>interinstitutional</a:t>
            </a:r>
            <a:r>
              <a:rPr lang="es-CO" baseline="0" dirty="0" smtClean="0"/>
              <a:t> </a:t>
            </a:r>
            <a:r>
              <a:rPr lang="es-CO" baseline="0" dirty="0" err="1" smtClean="0"/>
              <a:t>arrangment</a:t>
            </a:r>
            <a:r>
              <a:rPr lang="es-CO" baseline="0" dirty="0" smtClean="0"/>
              <a:t> and </a:t>
            </a:r>
            <a:r>
              <a:rPr lang="es-CO" baseline="0" dirty="0" err="1" smtClean="0"/>
              <a:t>processes</a:t>
            </a:r>
            <a:r>
              <a:rPr lang="es-CO" baseline="0" dirty="0" smtClean="0"/>
              <a:t> in </a:t>
            </a:r>
            <a:r>
              <a:rPr lang="es-CO" baseline="0" dirty="0" err="1" smtClean="0"/>
              <a:t>order</a:t>
            </a:r>
            <a:r>
              <a:rPr lang="es-CO" baseline="0" dirty="0" smtClean="0"/>
              <a:t> </a:t>
            </a:r>
            <a:r>
              <a:rPr lang="es-CO" baseline="0" dirty="0" err="1" smtClean="0"/>
              <a:t>to</a:t>
            </a:r>
            <a:r>
              <a:rPr lang="es-CO" baseline="0" dirty="0" smtClean="0"/>
              <a:t> define a </a:t>
            </a:r>
            <a:r>
              <a:rPr lang="es-CO" baseline="0" dirty="0" err="1" smtClean="0"/>
              <a:t>unified</a:t>
            </a:r>
            <a:r>
              <a:rPr lang="es-CO" baseline="0" dirty="0" smtClean="0"/>
              <a:t> </a:t>
            </a:r>
            <a:r>
              <a:rPr lang="es-CO" baseline="0" dirty="0" err="1" smtClean="0"/>
              <a:t>vision</a:t>
            </a:r>
            <a:r>
              <a:rPr lang="es-CO" baseline="0" dirty="0" smtClean="0"/>
              <a:t> </a:t>
            </a:r>
            <a:r>
              <a:rPr lang="es-CO" baseline="0" dirty="0" err="1" smtClean="0"/>
              <a:t>for</a:t>
            </a:r>
            <a:r>
              <a:rPr lang="es-CO" baseline="0" dirty="0" smtClean="0"/>
              <a:t> </a:t>
            </a:r>
            <a:r>
              <a:rPr lang="es-CO" baseline="0" dirty="0" err="1" smtClean="0"/>
              <a:t>the</a:t>
            </a:r>
            <a:r>
              <a:rPr lang="es-CO" baseline="0" dirty="0" smtClean="0"/>
              <a:t> </a:t>
            </a:r>
            <a:r>
              <a:rPr lang="es-CO" baseline="0" dirty="0" err="1" smtClean="0"/>
              <a:t>development</a:t>
            </a:r>
            <a:r>
              <a:rPr lang="es-CO" baseline="0" dirty="0" smtClean="0"/>
              <a:t> and </a:t>
            </a:r>
            <a:r>
              <a:rPr lang="es-CO" baseline="0" dirty="0" err="1" smtClean="0"/>
              <a:t>managment</a:t>
            </a:r>
            <a:r>
              <a:rPr lang="es-CO" baseline="0" dirty="0" smtClean="0"/>
              <a:t> </a:t>
            </a:r>
            <a:r>
              <a:rPr lang="es-CO" baseline="0" dirty="0" err="1" smtClean="0"/>
              <a:t>oof</a:t>
            </a:r>
            <a:r>
              <a:rPr lang="es-CO" baseline="0" dirty="0" smtClean="0"/>
              <a:t> </a:t>
            </a:r>
            <a:r>
              <a:rPr lang="es-CO" baseline="0" dirty="0" err="1" smtClean="0"/>
              <a:t>the</a:t>
            </a:r>
            <a:r>
              <a:rPr lang="es-CO" baseline="0" dirty="0" smtClean="0"/>
              <a:t> </a:t>
            </a:r>
            <a:r>
              <a:rPr lang="es-CO" baseline="0" dirty="0" err="1" smtClean="0"/>
              <a:t>basin</a:t>
            </a:r>
            <a:r>
              <a:rPr lang="es-CO"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white"/>
                </a:solidFill>
                <a:latin typeface="Calibri" pitchFamily="34" charset="0"/>
                <a:cs typeface="Calibri" pitchFamily="34" charset="0"/>
                <a:sym typeface="Wingdings" pitchFamily="2" charset="2"/>
              </a:rPr>
              <a:t>Environmental council for the Magdalena Basin. </a:t>
            </a:r>
          </a:p>
          <a:p>
            <a:endParaRPr lang="es-CO" dirty="0" smtClean="0"/>
          </a:p>
        </p:txBody>
      </p:sp>
      <p:sp>
        <p:nvSpPr>
          <p:cNvPr id="4" name="Slide Number Placeholder 3"/>
          <p:cNvSpPr>
            <a:spLocks noGrp="1"/>
          </p:cNvSpPr>
          <p:nvPr>
            <p:ph type="sldNum" sz="quarter" idx="10"/>
          </p:nvPr>
        </p:nvSpPr>
        <p:spPr/>
        <p:txBody>
          <a:bodyPr/>
          <a:lstStyle/>
          <a:p>
            <a:fld id="{EC82E9CC-0870-474D-AFEA-94DD5C8B438C}" type="slidenum">
              <a:rPr lang="es-CO" smtClean="0"/>
              <a:t>12</a:t>
            </a:fld>
            <a:endParaRPr lang="es-CO"/>
          </a:p>
        </p:txBody>
      </p:sp>
    </p:spTree>
    <p:extLst>
      <p:ext uri="{BB962C8B-B14F-4D97-AF65-F5344CB8AC3E}">
        <p14:creationId xmlns:p14="http://schemas.microsoft.com/office/powerpoint/2010/main" val="46344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prstClr val="white"/>
                </a:solidFill>
                <a:latin typeface="Century Gothic"/>
                <a:cs typeface="Century Gothic"/>
              </a:rPr>
              <a:t>Working with key audience for the very beginning at different spatial scale: Focus on the needs that the key audience have and show the information in the way they required. Choose few messages and presented them consistently and persistently.</a:t>
            </a:r>
          </a:p>
          <a:p>
            <a:pPr marL="285750" indent="-285750" defTabSz="457200">
              <a:buFont typeface="Arial" pitchFamily="34" charset="0"/>
              <a:buChar char="•"/>
            </a:pPr>
            <a:r>
              <a:rPr lang="en-US" dirty="0" smtClean="0">
                <a:solidFill>
                  <a:prstClr val="white"/>
                </a:solidFill>
                <a:latin typeface="Century Gothic"/>
                <a:cs typeface="Century Gothic"/>
              </a:rPr>
              <a:t>Keep an open communication and provide support to their processes and interests. </a:t>
            </a:r>
          </a:p>
          <a:p>
            <a:pPr marL="285750" indent="-285750" defTabSz="457200">
              <a:buFont typeface="Arial" pitchFamily="34" charset="0"/>
              <a:buChar char="•"/>
            </a:pPr>
            <a:r>
              <a:rPr lang="en-US" dirty="0" smtClean="0">
                <a:solidFill>
                  <a:prstClr val="white"/>
                </a:solidFill>
                <a:latin typeface="Century Gothic"/>
                <a:cs typeface="Century Gothic"/>
              </a:rPr>
              <a:t>Identify the key audience and processes that could help us to accomplish our outcomes  efficiently. </a:t>
            </a:r>
          </a:p>
          <a:p>
            <a:pPr marL="285750" indent="-285750" defTabSz="457200">
              <a:buFont typeface="Arial" pitchFamily="34" charset="0"/>
              <a:buChar char="•"/>
            </a:pPr>
            <a:r>
              <a:rPr lang="en-US" dirty="0" smtClean="0">
                <a:solidFill>
                  <a:prstClr val="white"/>
                </a:solidFill>
                <a:latin typeface="Century Gothic"/>
                <a:cs typeface="Century Gothic"/>
              </a:rPr>
              <a:t>Identify and promote long term mechanisms to enable  the continuity of the process despite possible changes.</a:t>
            </a:r>
          </a:p>
          <a:p>
            <a:endParaRPr lang="es-CO" dirty="0"/>
          </a:p>
        </p:txBody>
      </p:sp>
      <p:sp>
        <p:nvSpPr>
          <p:cNvPr id="4" name="Slide Number Placeholder 3"/>
          <p:cNvSpPr>
            <a:spLocks noGrp="1"/>
          </p:cNvSpPr>
          <p:nvPr>
            <p:ph type="sldNum" sz="quarter" idx="10"/>
          </p:nvPr>
        </p:nvSpPr>
        <p:spPr/>
        <p:txBody>
          <a:bodyPr/>
          <a:lstStyle/>
          <a:p>
            <a:fld id="{1ADE2414-B4B2-4869-A023-27EAC300CC90}" type="slidenum">
              <a:rPr lang="en-US" smtClean="0"/>
              <a:t>13</a:t>
            </a:fld>
            <a:endParaRPr lang="en-US"/>
          </a:p>
        </p:txBody>
      </p:sp>
    </p:spTree>
    <p:extLst>
      <p:ext uri="{BB962C8B-B14F-4D97-AF65-F5344CB8AC3E}">
        <p14:creationId xmlns:p14="http://schemas.microsoft.com/office/powerpoint/2010/main" val="179710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8406-8728-4824-A755-1317C8E6F9B1}" type="slidenum">
              <a:rPr lang="en-US" smtClean="0"/>
              <a:pPr/>
              <a:t>14</a:t>
            </a:fld>
            <a:endParaRPr lang="en-US"/>
          </a:p>
        </p:txBody>
      </p:sp>
    </p:spTree>
    <p:extLst>
      <p:ext uri="{BB962C8B-B14F-4D97-AF65-F5344CB8AC3E}">
        <p14:creationId xmlns:p14="http://schemas.microsoft.com/office/powerpoint/2010/main" val="353708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invite </a:t>
            </a:r>
            <a:r>
              <a:rPr lang="en-US" dirty="0"/>
              <a:t>you to visit the basin, Colombia and Latin America.</a:t>
            </a:r>
          </a:p>
          <a:p>
            <a:endParaRPr lang="en-US" dirty="0"/>
          </a:p>
          <a:p>
            <a:r>
              <a:rPr lang="en-US" dirty="0" smtClean="0"/>
              <a:t>More than happy to answer any question. Thanks a lot. </a:t>
            </a:r>
            <a:endParaRPr lang="en-US" dirty="0"/>
          </a:p>
          <a:p>
            <a:endParaRPr lang="en-US" dirty="0"/>
          </a:p>
        </p:txBody>
      </p:sp>
      <p:sp>
        <p:nvSpPr>
          <p:cNvPr id="4" name="Slide Number Placeholder 3"/>
          <p:cNvSpPr>
            <a:spLocks noGrp="1"/>
          </p:cNvSpPr>
          <p:nvPr>
            <p:ph type="sldNum" sz="quarter" idx="10"/>
          </p:nvPr>
        </p:nvSpPr>
        <p:spPr/>
        <p:txBody>
          <a:bodyPr/>
          <a:lstStyle/>
          <a:p>
            <a:fld id="{B1358406-8728-4824-A755-1317C8E6F9B1}" type="slidenum">
              <a:rPr lang="en-US" smtClean="0"/>
              <a:pPr/>
              <a:t>15</a:t>
            </a:fld>
            <a:endParaRPr lang="en-US"/>
          </a:p>
        </p:txBody>
      </p:sp>
    </p:spTree>
    <p:extLst>
      <p:ext uri="{BB962C8B-B14F-4D97-AF65-F5344CB8AC3E}">
        <p14:creationId xmlns:p14="http://schemas.microsoft.com/office/powerpoint/2010/main" val="353708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As </a:t>
            </a:r>
            <a:r>
              <a:rPr lang="es-CO" dirty="0" err="1" smtClean="0"/>
              <a:t>many</a:t>
            </a:r>
            <a:r>
              <a:rPr lang="es-CO" dirty="0" smtClean="0"/>
              <a:t> of </a:t>
            </a:r>
            <a:r>
              <a:rPr lang="es-CO" dirty="0" err="1" smtClean="0"/>
              <a:t>you</a:t>
            </a:r>
            <a:r>
              <a:rPr lang="es-CO" dirty="0" smtClean="0"/>
              <a:t> </a:t>
            </a:r>
            <a:r>
              <a:rPr lang="es-CO" dirty="0" err="1" smtClean="0"/>
              <a:t>already</a:t>
            </a:r>
            <a:r>
              <a:rPr lang="es-CO" dirty="0" smtClean="0"/>
              <a:t> </a:t>
            </a:r>
            <a:r>
              <a:rPr lang="es-CO" dirty="0" err="1" smtClean="0"/>
              <a:t>know</a:t>
            </a:r>
            <a:r>
              <a:rPr lang="es-CO" dirty="0" smtClean="0"/>
              <a:t>, </a:t>
            </a:r>
            <a:r>
              <a:rPr lang="es-CO" dirty="0" err="1" smtClean="0"/>
              <a:t>the</a:t>
            </a:r>
            <a:r>
              <a:rPr lang="es-CO" dirty="0" smtClean="0"/>
              <a:t> </a:t>
            </a:r>
            <a:r>
              <a:rPr lang="es-CO" dirty="0"/>
              <a:t>Magdalena </a:t>
            </a:r>
            <a:r>
              <a:rPr lang="es-CO" dirty="0" err="1"/>
              <a:t>River</a:t>
            </a:r>
            <a:r>
              <a:rPr lang="es-CO" dirty="0"/>
              <a:t> </a:t>
            </a:r>
            <a:r>
              <a:rPr lang="es-CO" dirty="0" err="1" smtClean="0"/>
              <a:t>is</a:t>
            </a:r>
            <a:r>
              <a:rPr lang="es-CO" dirty="0" smtClean="0"/>
              <a:t> </a:t>
            </a:r>
            <a:r>
              <a:rPr lang="es-CO" dirty="0" err="1" smtClean="0"/>
              <a:t>the</a:t>
            </a:r>
            <a:r>
              <a:rPr lang="es-CO" dirty="0" smtClean="0"/>
              <a:t> </a:t>
            </a:r>
            <a:r>
              <a:rPr lang="es-CO" dirty="0" err="1" smtClean="0"/>
              <a:t>mos</a:t>
            </a:r>
            <a:r>
              <a:rPr lang="es-CO" baseline="0" dirty="0" err="1" smtClean="0"/>
              <a:t>t</a:t>
            </a:r>
            <a:r>
              <a:rPr lang="es-CO" baseline="0" dirty="0" smtClean="0"/>
              <a:t> </a:t>
            </a:r>
            <a:r>
              <a:rPr lang="es-CO" baseline="0" dirty="0" err="1" smtClean="0"/>
              <a:t>important</a:t>
            </a:r>
            <a:r>
              <a:rPr lang="es-CO" baseline="0" dirty="0" smtClean="0"/>
              <a:t> </a:t>
            </a:r>
            <a:r>
              <a:rPr lang="es-CO" baseline="0" dirty="0" err="1" smtClean="0"/>
              <a:t>river</a:t>
            </a:r>
            <a:r>
              <a:rPr lang="es-CO" baseline="0" dirty="0" smtClean="0"/>
              <a:t> in Colombia. </a:t>
            </a:r>
            <a:r>
              <a:rPr lang="es-CO" baseline="0" dirty="0" err="1" smtClean="0"/>
              <a:t>Is</a:t>
            </a:r>
            <a:r>
              <a:rPr lang="es-CO" baseline="0" dirty="0" smtClean="0"/>
              <a:t> </a:t>
            </a:r>
            <a:r>
              <a:rPr lang="es-CO" dirty="0" err="1" smtClean="0"/>
              <a:t>located</a:t>
            </a:r>
            <a:r>
              <a:rPr lang="es-CO" dirty="0" smtClean="0"/>
              <a:t> </a:t>
            </a:r>
            <a:r>
              <a:rPr lang="es-CO" dirty="0"/>
              <a:t>in </a:t>
            </a:r>
            <a:r>
              <a:rPr lang="es-CO" dirty="0" err="1"/>
              <a:t>the</a:t>
            </a:r>
            <a:r>
              <a:rPr lang="es-CO" dirty="0"/>
              <a:t> </a:t>
            </a:r>
            <a:r>
              <a:rPr lang="es-CO" dirty="0" err="1" smtClean="0"/>
              <a:t>northwestern</a:t>
            </a:r>
            <a:r>
              <a:rPr lang="es-CO" dirty="0" smtClean="0"/>
              <a:t> </a:t>
            </a:r>
            <a:r>
              <a:rPr lang="es-CO" dirty="0" err="1"/>
              <a:t>part</a:t>
            </a:r>
            <a:r>
              <a:rPr lang="es-CO" dirty="0"/>
              <a:t> of Colombia, </a:t>
            </a:r>
            <a:r>
              <a:rPr lang="es-CO" dirty="0" smtClean="0"/>
              <a:t>and </a:t>
            </a:r>
            <a:r>
              <a:rPr lang="es-CO" dirty="0" err="1" smtClean="0"/>
              <a:t>is</a:t>
            </a:r>
            <a:r>
              <a:rPr lang="es-CO" dirty="0" smtClean="0"/>
              <a:t> </a:t>
            </a:r>
            <a:r>
              <a:rPr lang="en-US" sz="1200" kern="1200" dirty="0" smtClean="0">
                <a:solidFill>
                  <a:schemeClr val="tx1"/>
                </a:solidFill>
                <a:effectLst/>
                <a:latin typeface="+mn-lt"/>
                <a:ea typeface="+mn-ea"/>
                <a:cs typeface="+mn-cs"/>
              </a:rPr>
              <a:t>almost a fourth of the Colombian territory. The Magdalena river basin which covers 274,000 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almost a fourth of the Colombian territory </a:t>
            </a: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950 miles</a:t>
            </a:r>
            <a:r>
              <a:rPr lang="es-CO" baseline="0" dirty="0" smtClean="0"/>
              <a:t> - </a:t>
            </a:r>
            <a:r>
              <a:rPr lang="es-CO" baseline="0" dirty="0" err="1" smtClean="0"/>
              <a:t>length</a:t>
            </a: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much as 80% of the entire population of Colombia lives in the Magdalena watershed, which includes its four main cities (Bogotá, Medellin, Cali, and Barranquilla). </a:t>
            </a:r>
            <a:r>
              <a:rPr lang="es-CO" dirty="0" smtClean="0"/>
              <a:t> </a:t>
            </a:r>
          </a:p>
          <a:p>
            <a:endParaRPr lang="en-US" dirty="0" smtClean="0"/>
          </a:p>
        </p:txBody>
      </p:sp>
      <p:sp>
        <p:nvSpPr>
          <p:cNvPr id="4" name="Slide Number Placeholder 3"/>
          <p:cNvSpPr>
            <a:spLocks noGrp="1"/>
          </p:cNvSpPr>
          <p:nvPr>
            <p:ph type="sldNum" sz="quarter" idx="10"/>
          </p:nvPr>
        </p:nvSpPr>
        <p:spPr/>
        <p:txBody>
          <a:bodyPr/>
          <a:lstStyle/>
          <a:p>
            <a:fld id="{B1358406-8728-4824-A755-1317C8E6F9B1}"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1358406-8728-4824-A755-1317C8E6F9B1}" type="slidenum">
              <a:rPr lang="en-US" smtClean="0">
                <a:solidFill>
                  <a:prstClr val="black"/>
                </a:solidFill>
              </a:rPr>
              <a:pPr/>
              <a:t>3</a:t>
            </a:fld>
            <a:endParaRPr lang="en-US">
              <a:solidFill>
                <a:prstClr val="black"/>
              </a:solidFill>
            </a:endParaRPr>
          </a:p>
        </p:txBody>
      </p:sp>
      <p:sp>
        <p:nvSpPr>
          <p:cNvPr id="6" name="Rectangle 5"/>
          <p:cNvSpPr/>
          <p:nvPr/>
        </p:nvSpPr>
        <p:spPr>
          <a:xfrm>
            <a:off x="891493" y="4291231"/>
            <a:ext cx="5075015" cy="2308334"/>
          </a:xfrm>
          <a:prstGeom prst="rect">
            <a:avLst/>
          </a:prstGeom>
        </p:spPr>
        <p:txBody>
          <a:bodyPr wrap="square" lIns="91449" tIns="45725" rIns="91449" bIns="45725">
            <a:spAutoFit/>
          </a:bodyPr>
          <a:lstStyle/>
          <a:p>
            <a:pPr algn="l"/>
            <a:r>
              <a:rPr lang="en-US" sz="1200" dirty="0">
                <a:solidFill>
                  <a:prstClr val="black"/>
                </a:solidFill>
                <a:latin typeface="Calibri"/>
                <a:ea typeface="Times New Roman"/>
              </a:rPr>
              <a:t>The Magdalena supports some of the most diverse, productive and beautiful ecosystems in South America, harboring an incredible diversity of species. The basin also supports 80% of Colombia’s people and economic activity, including the country’s most important freshwater fish harvest. </a:t>
            </a:r>
          </a:p>
          <a:p>
            <a:pPr algn="l"/>
            <a:endParaRPr lang="en-US" sz="1200" b="1" dirty="0" smtClean="0">
              <a:solidFill>
                <a:prstClr val="black"/>
              </a:solidFill>
              <a:latin typeface="Calibri"/>
              <a:ea typeface="Times New Roman"/>
            </a:endParaRPr>
          </a:p>
          <a:p>
            <a:r>
              <a:rPr lang="en-US" sz="1200" b="1" dirty="0" smtClean="0">
                <a:solidFill>
                  <a:prstClr val="black"/>
                </a:solidFill>
                <a:latin typeface="Calibri"/>
                <a:ea typeface="Times New Roman"/>
              </a:rPr>
              <a:t>CLICK</a:t>
            </a:r>
            <a:endParaRPr lang="en-US" sz="1200" b="1" dirty="0">
              <a:solidFill>
                <a:prstClr val="black"/>
              </a:solidFill>
              <a:latin typeface="Calibri"/>
              <a:ea typeface="Times New Roman"/>
            </a:endParaRPr>
          </a:p>
          <a:p>
            <a:pPr algn="l"/>
            <a:endParaRPr lang="en-US" sz="1200" dirty="0">
              <a:solidFill>
                <a:prstClr val="black"/>
              </a:solidFill>
              <a:latin typeface="Calibri"/>
              <a:ea typeface="Times New Roman"/>
            </a:endParaRPr>
          </a:p>
          <a:p>
            <a:pPr algn="l"/>
            <a:r>
              <a:rPr lang="en-US" sz="1200" dirty="0">
                <a:solidFill>
                  <a:prstClr val="black"/>
                </a:solidFill>
                <a:latin typeface="Calibri"/>
                <a:ea typeface="Times New Roman"/>
              </a:rPr>
              <a:t>Beyond its natural and economic importance, the Magdalena is the cultural heart of Colombia, woven into its history and culture. </a:t>
            </a:r>
          </a:p>
          <a:p>
            <a:pPr algn="l"/>
            <a:endParaRPr lang="en-US" sz="1200" dirty="0">
              <a:solidFill>
                <a:prstClr val="black"/>
              </a:solidFill>
              <a:latin typeface="Calibri"/>
              <a:ea typeface="Times New Roman"/>
            </a:endParaRPr>
          </a:p>
          <a:p>
            <a:pPr algn="l"/>
            <a:r>
              <a:rPr lang="en-US" sz="1200" dirty="0">
                <a:solidFill>
                  <a:prstClr val="black"/>
                </a:solidFill>
                <a:latin typeface="Calibri"/>
                <a:ea typeface="Times New Roman"/>
              </a:rPr>
              <a:t>But much like the Yangtze, Mississippi and other great rivers, the Magdalena’s vitality is now jeopardized by the many </a:t>
            </a:r>
            <a:r>
              <a:rPr lang="en-US" sz="1200" dirty="0" err="1">
                <a:solidFill>
                  <a:prstClr val="black"/>
                </a:solidFill>
                <a:latin typeface="Calibri"/>
                <a:ea typeface="Times New Roman"/>
              </a:rPr>
              <a:t>many</a:t>
            </a:r>
            <a:r>
              <a:rPr lang="en-US" sz="1200" dirty="0">
                <a:solidFill>
                  <a:prstClr val="black"/>
                </a:solidFill>
                <a:latin typeface="Calibri"/>
                <a:ea typeface="Times New Roman"/>
              </a:rPr>
              <a:t> demands placed upon it.</a:t>
            </a:r>
            <a:endParaRPr lang="es-ES" sz="1200" dirty="0">
              <a:solidFill>
                <a:prstClr val="black"/>
              </a:solidFill>
            </a:endParaRPr>
          </a:p>
        </p:txBody>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The basin produces 8o% of the gross domestic product (GDP), generates 75% of the country’s agricultural production, produces 70% of the country’s hydraulic energy and 90% of its thermo-electric power, and produces more than 90% of the country’s coffee.  </a:t>
            </a:r>
            <a:endParaRPr lang="es-CO" sz="12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Magdalena is a large river basin confronting diverse pressures. A primary constraint for effective basin-scale management and decision making is that the basin suffers from fragmented authority, inadequate institutional coordination and a limited availability of information, data and tools. For example, the Magdalena basin encompasses 128 municipalities, 13 States, each with its own regional environmental agency (CARS), and an overarching basin-wide environmental agency, known as Cormagdalena. </a:t>
            </a:r>
          </a:p>
          <a:p>
            <a:r>
              <a:rPr lang="en-US" sz="1200" kern="1200" dirty="0" smtClean="0">
                <a:solidFill>
                  <a:schemeClr val="tx1"/>
                </a:solidFill>
                <a:effectLst/>
                <a:latin typeface="+mn-lt"/>
                <a:ea typeface="+mn-ea"/>
                <a:cs typeface="+mn-cs"/>
              </a:rPr>
              <a:t>- Unsustainable practices, such as agriculture, cattle, dams. Their planning process</a:t>
            </a:r>
            <a:r>
              <a:rPr lang="en-US" sz="1200" kern="1200" baseline="0" dirty="0" smtClean="0">
                <a:solidFill>
                  <a:schemeClr val="tx1"/>
                </a:solidFill>
                <a:effectLst/>
                <a:latin typeface="+mn-lt"/>
                <a:ea typeface="+mn-ea"/>
                <a:cs typeface="+mn-cs"/>
              </a:rPr>
              <a:t> don’t take into account environmental criteria, for example environmental flows. </a:t>
            </a:r>
            <a:r>
              <a:rPr lang="en-US" dirty="0" smtClean="0"/>
              <a:t>For example, 42 major hydropower dams have been proposed for the river. Poorly planned projects threaten to erode the Magdalena’s ability to provide its full spectrum of benefits, such as productive fisheries.  In fact, </a:t>
            </a:r>
            <a:r>
              <a:rPr lang="en-US" sz="1200" kern="1200" dirty="0" smtClean="0">
                <a:solidFill>
                  <a:schemeClr val="tx1"/>
                </a:solidFill>
                <a:effectLst/>
                <a:latin typeface="+mn-lt"/>
                <a:ea typeface="+mn-ea"/>
                <a:cs typeface="+mn-cs"/>
              </a:rPr>
              <a:t>the annual fish harvest decreased </a:t>
            </a:r>
            <a:r>
              <a:rPr lang="en-US" dirty="0" smtClean="0"/>
              <a:t>by 80 percent over the past 15 years.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Besides economic pressures, the basin is highly vulnerable to extreme hydrologic events; the last (2010-2011) flooding event affected more than 2.2 million people, destroyed 280,000 homes, and generated economic losses estimated at 2% of Colombia’s GDP. Other economic and social infrastructure has also been damaged.</a:t>
            </a:r>
            <a:r>
              <a:rPr lang="es-CO"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Over the period of 1970-2007, the majority of natural disasters (nearly 80%) are linked to hydrology, including landslides, storms, floods and droughts). All of these types of disasters can be exacerbated by climate change. </a:t>
            </a:r>
            <a:endParaRPr lang="es-C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4D4B1-2ACB-4532-95B8-62D0EF565AB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072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err="1" smtClean="0">
                <a:solidFill>
                  <a:schemeClr val="tx1"/>
                </a:solidFill>
                <a:effectLst/>
                <a:latin typeface="+mn-lt"/>
                <a:ea typeface="+mn-ea"/>
                <a:cs typeface="+mn-cs"/>
              </a:rPr>
              <a:t>Consequently</a:t>
            </a:r>
            <a:r>
              <a:rPr lang="en-US" sz="1200" kern="1200" dirty="0" smtClean="0">
                <a:solidFill>
                  <a:schemeClr val="tx1"/>
                </a:solidFill>
                <a:effectLst/>
                <a:latin typeface="+mn-lt"/>
                <a:ea typeface="+mn-ea"/>
                <a:cs typeface="+mn-cs"/>
              </a:rPr>
              <a:t>, it is crucial to develop adaptation and management strategies to increase the adaptation capacity of human populations and the biodiversity in the Basin.</a:t>
            </a:r>
            <a:endParaRPr lang="es-CO" sz="1200" kern="1200" dirty="0" smtClean="0">
              <a:solidFill>
                <a:schemeClr val="tx1"/>
              </a:solidFill>
              <a:effectLst/>
              <a:latin typeface="+mn-lt"/>
              <a:ea typeface="+mn-ea"/>
              <a:cs typeface="+mn-cs"/>
            </a:endParaRPr>
          </a:p>
          <a:p>
            <a:r>
              <a:rPr lang="es-CO" sz="1200" b="1" dirty="0" err="1" smtClean="0"/>
              <a:t>Inspirational</a:t>
            </a:r>
            <a:r>
              <a:rPr lang="es-CO" sz="1200" b="1" dirty="0" smtClean="0"/>
              <a:t> </a:t>
            </a:r>
            <a:r>
              <a:rPr lang="es-CO" sz="1200" b="1" dirty="0" err="1" smtClean="0"/>
              <a:t>Vision</a:t>
            </a:r>
            <a:r>
              <a:rPr lang="es-CO" sz="1200" b="1" dirty="0" smtClean="0"/>
              <a:t> </a:t>
            </a:r>
            <a:endParaRPr lang="es-CO" sz="1200" dirty="0" smtClean="0"/>
          </a:p>
          <a:p>
            <a:r>
              <a:rPr lang="en-US" sz="1200" dirty="0" smtClean="0"/>
              <a:t>TNC will collaborate with the Colombian government, communities, and other partners to promote IRBM for the Magdalena River. By coordinating across various sectors and embedding sustainable management of environmental resources throughout planning, decision-making and implementation, the Magdalena’s freshwater systems will continue to provide a broad range of important services and benefits to the 35 million people that live within the basin. </a:t>
            </a:r>
          </a:p>
          <a:p>
            <a:endParaRPr lang="es-ES_tradnl"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dirty="0" err="1" smtClean="0"/>
              <a:t>Outcomes</a:t>
            </a:r>
            <a:r>
              <a:rPr lang="es-ES_tradnl" sz="1400" dirty="0" smtClean="0"/>
              <a:t>– </a:t>
            </a:r>
            <a:endParaRPr lang="es-CO" sz="900" dirty="0" smtClean="0"/>
          </a:p>
          <a:p>
            <a:r>
              <a:rPr lang="en-US" sz="1200" dirty="0" smtClean="0"/>
              <a:t>- National government and local stakeholders adopt EBA and green infrastructure approaches as part of an IRBM strategy into policies and management plans in order to prevent socioeconomic losses caused by flooding and drought, and to maintain a resilient river ecosystem</a:t>
            </a:r>
            <a:endParaRPr lang="es-ES_tradnl" sz="1200" dirty="0" smtClean="0"/>
          </a:p>
          <a:p>
            <a:endParaRPr lang="es-ES_tradnl" dirty="0"/>
          </a:p>
        </p:txBody>
      </p:sp>
      <p:sp>
        <p:nvSpPr>
          <p:cNvPr id="4" name="Slide Number Placeholder 3"/>
          <p:cNvSpPr>
            <a:spLocks noGrp="1"/>
          </p:cNvSpPr>
          <p:nvPr>
            <p:ph type="sldNum" sz="quarter" idx="10"/>
          </p:nvPr>
        </p:nvSpPr>
        <p:spPr/>
        <p:txBody>
          <a:bodyPr/>
          <a:lstStyle/>
          <a:p>
            <a:fld id="{1ADE2414-B4B2-4869-A023-27EAC300CC90}" type="slidenum">
              <a:rPr lang="en-US" smtClean="0"/>
              <a:t>5</a:t>
            </a:fld>
            <a:endParaRPr lang="en-US"/>
          </a:p>
        </p:txBody>
      </p:sp>
    </p:spTree>
    <p:extLst>
      <p:ext uri="{BB962C8B-B14F-4D97-AF65-F5344CB8AC3E}">
        <p14:creationId xmlns:p14="http://schemas.microsoft.com/office/powerpoint/2010/main" val="208947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OJO: Mencionar </a:t>
            </a:r>
            <a:r>
              <a:rPr lang="es-CO" dirty="0" err="1" smtClean="0"/>
              <a:t>rapidamente</a:t>
            </a:r>
            <a:r>
              <a:rPr lang="es-CO" dirty="0" smtClean="0"/>
              <a:t> </a:t>
            </a:r>
            <a:r>
              <a:rPr lang="es-CO" dirty="0" err="1" smtClean="0"/>
              <a:t>ppls</a:t>
            </a:r>
            <a:r>
              <a:rPr lang="es-CO" baseline="0" dirty="0" smtClean="0"/>
              <a:t> procesos q apoyamos o buscamos incidir: MADS (plan estratégico), FA (Dique), ANLA (licencias), </a:t>
            </a:r>
            <a:r>
              <a:rPr lang="es-CO" baseline="0" dirty="0" err="1" smtClean="0"/>
              <a:t>Cormagd</a:t>
            </a:r>
            <a:r>
              <a:rPr lang="es-CO" baseline="0" dirty="0" smtClean="0"/>
              <a:t> (Plan maestro), </a:t>
            </a:r>
            <a:r>
              <a:rPr lang="es-CO" baseline="0" dirty="0" err="1" smtClean="0"/>
              <a:t>IAvH</a:t>
            </a:r>
            <a:r>
              <a:rPr lang="es-CO" baseline="0" dirty="0" smtClean="0"/>
              <a:t> + IDEAM </a:t>
            </a:r>
            <a:r>
              <a:rPr lang="en-US" sz="1200" u="sng" kern="1200" dirty="0" smtClean="0">
                <a:solidFill>
                  <a:schemeClr val="tx1"/>
                </a:solidFill>
                <a:effectLst/>
                <a:latin typeface="+mn-lt"/>
                <a:ea typeface="+mn-ea"/>
                <a:cs typeface="+mn-cs"/>
              </a:rPr>
              <a:t>National Institute of Hydrology, Meteorology and Environmental Studies (IDEAM)</a:t>
            </a:r>
            <a:r>
              <a:rPr lang="en-US" sz="1200" kern="1200" dirty="0" smtClean="0">
                <a:solidFill>
                  <a:schemeClr val="tx1"/>
                </a:solidFill>
                <a:effectLst/>
                <a:latin typeface="+mn-lt"/>
                <a:ea typeface="+mn-ea"/>
                <a:cs typeface="+mn-cs"/>
              </a:rPr>
              <a:t>. </a:t>
            </a:r>
            <a:r>
              <a:rPr lang="es-CO" baseline="0" dirty="0" smtClean="0"/>
              <a:t>: </a:t>
            </a:r>
            <a:r>
              <a:rPr lang="es-CO" baseline="0" dirty="0" err="1" smtClean="0"/>
              <a:t>Delim</a:t>
            </a:r>
            <a:r>
              <a:rPr lang="es-CO" baseline="0" dirty="0" smtClean="0"/>
              <a:t> humedales </a:t>
            </a:r>
            <a:endParaRPr lang="es-CO" dirty="0" smtClean="0"/>
          </a:p>
          <a:p>
            <a:endParaRPr lang="es-CO" dirty="0" smtClean="0"/>
          </a:p>
          <a:p>
            <a:r>
              <a:rPr lang="es-CO" dirty="0" err="1" smtClean="0"/>
              <a:t>National</a:t>
            </a:r>
            <a:r>
              <a:rPr lang="es-CO" dirty="0" smtClean="0"/>
              <a:t>: DNP (</a:t>
            </a:r>
            <a:r>
              <a:rPr lang="en-US" sz="1200" kern="1200" dirty="0" smtClean="0">
                <a:solidFill>
                  <a:schemeClr val="tx1"/>
                </a:solidFill>
                <a:effectLst/>
                <a:latin typeface="+mn-lt"/>
                <a:ea typeface="+mn-ea"/>
                <a:cs typeface="+mn-cs"/>
              </a:rPr>
              <a:t>National Plan of Adaptation to Climate Change)</a:t>
            </a:r>
            <a:r>
              <a:rPr lang="es-CO" dirty="0" smtClean="0"/>
              <a:t>, Parques </a:t>
            </a:r>
            <a:r>
              <a:rPr lang="es-CO" dirty="0" err="1" smtClean="0"/>
              <a:t>Nal</a:t>
            </a:r>
            <a:r>
              <a:rPr lang="es-CO" dirty="0" smtClean="0"/>
              <a:t>, Humboldt</a:t>
            </a:r>
          </a:p>
          <a:p>
            <a:endParaRPr lang="es-CO" dirty="0" smtClean="0"/>
          </a:p>
          <a:p>
            <a:r>
              <a:rPr lang="es-CO" dirty="0" smtClean="0"/>
              <a:t>Regional: </a:t>
            </a:r>
            <a:r>
              <a:rPr lang="es-CO" dirty="0" err="1" smtClean="0"/>
              <a:t>Gobs</a:t>
            </a:r>
            <a:r>
              <a:rPr lang="es-CO" dirty="0" smtClean="0"/>
              <a:t>, </a:t>
            </a:r>
            <a:r>
              <a:rPr lang="es-CO" dirty="0" err="1" smtClean="0"/>
              <a:t>Munc</a:t>
            </a:r>
            <a:r>
              <a:rPr lang="es-CO" dirty="0" smtClean="0"/>
              <a:t>, </a:t>
            </a:r>
            <a:r>
              <a:rPr lang="es-CO" dirty="0" err="1" smtClean="0"/>
              <a:t>CARs</a:t>
            </a:r>
            <a:r>
              <a:rPr lang="es-CO" dirty="0" smtClean="0"/>
              <a:t>, </a:t>
            </a:r>
          </a:p>
          <a:p>
            <a:endParaRPr lang="es-CO" dirty="0" smtClean="0"/>
          </a:p>
          <a:p>
            <a:r>
              <a:rPr lang="en-US" sz="1200" kern="1200" dirty="0" smtClean="0">
                <a:solidFill>
                  <a:schemeClr val="tx1"/>
                </a:solidFill>
                <a:effectLst/>
                <a:latin typeface="+mn-lt"/>
                <a:ea typeface="+mn-ea"/>
                <a:cs typeface="+mn-cs"/>
              </a:rPr>
              <a:t> </a:t>
            </a:r>
            <a:endParaRPr lang="es-CO"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After the last extreme flooding events (2010-2011), the government created an Adaptation Fund, of which 80% (or 11.5 billion euros) is allocated for  rebuilding damaged roads, schools, public buildings and other infrastructure as well as short-term, traditionally engineered flood management solutions, without considering more integrated, cost-effective, long-term solutions, including floodplain- and ecosystem-based adaptation strategies.</a:t>
            </a:r>
            <a:endParaRPr lang="es-CO" sz="1200" kern="1200" dirty="0" smtClean="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10"/>
          </p:nvPr>
        </p:nvSpPr>
        <p:spPr/>
        <p:txBody>
          <a:bodyPr/>
          <a:lstStyle/>
          <a:p>
            <a:fld id="{1ADE2414-B4B2-4869-A023-27EAC300CC90}" type="slidenum">
              <a:rPr lang="en-US" smtClean="0"/>
              <a:t>6</a:t>
            </a:fld>
            <a:endParaRPr lang="en-US"/>
          </a:p>
        </p:txBody>
      </p:sp>
    </p:spTree>
    <p:extLst>
      <p:ext uri="{BB962C8B-B14F-4D97-AF65-F5344CB8AC3E}">
        <p14:creationId xmlns:p14="http://schemas.microsoft.com/office/powerpoint/2010/main" val="191298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For the Magdalena River basin, we are</a:t>
            </a:r>
            <a:r>
              <a:rPr lang="en-US" baseline="0" noProof="0" dirty="0" smtClean="0"/>
              <a:t> developing a hydrologic model which allow us to represent the water balance of the basin considering different human alterations.</a:t>
            </a:r>
          </a:p>
          <a:p>
            <a:r>
              <a:rPr lang="en-US" baseline="0" noProof="0" dirty="0" smtClean="0"/>
              <a:t>To build it, we used more than 250 flow gauges (</a:t>
            </a:r>
            <a:r>
              <a:rPr lang="en-US" baseline="0" noProof="0" dirty="0" err="1" smtClean="0"/>
              <a:t>geyyes</a:t>
            </a:r>
            <a:r>
              <a:rPr lang="en-US" baseline="0" noProof="0" dirty="0" smtClean="0"/>
              <a:t>) and more than 1000 climate stations from the Hydrologic and </a:t>
            </a:r>
            <a:r>
              <a:rPr lang="en-US" baseline="0" noProof="0" dirty="0" err="1" smtClean="0"/>
              <a:t>Metereologic</a:t>
            </a:r>
            <a:r>
              <a:rPr lang="en-US" baseline="0" noProof="0" dirty="0" smtClean="0"/>
              <a:t> National Authority, and official data for land cover and land use. We include the present and projected hydropower infrastructure and we will be continue adding different productive sectors as irrigation.  </a:t>
            </a:r>
          </a:p>
          <a:p>
            <a:r>
              <a:rPr lang="en-US" noProof="0" dirty="0" smtClean="0"/>
              <a:t>This model also</a:t>
            </a:r>
            <a:r>
              <a:rPr lang="en-US" baseline="0" noProof="0" dirty="0" smtClean="0"/>
              <a:t> allow us to simulate hydrologic responses under climate change scenarios (derived from climate-wizard as Evan show us yesterday), and also other expected changes as demographic trends or water efficiency consumption.</a:t>
            </a:r>
            <a:endParaRPr lang="en-US" noProof="0" dirty="0"/>
          </a:p>
        </p:txBody>
      </p:sp>
      <p:sp>
        <p:nvSpPr>
          <p:cNvPr id="4" name="Slide Number Placeholder 3"/>
          <p:cNvSpPr>
            <a:spLocks noGrp="1"/>
          </p:cNvSpPr>
          <p:nvPr>
            <p:ph type="sldNum" sz="quarter" idx="10"/>
          </p:nvPr>
        </p:nvSpPr>
        <p:spPr/>
        <p:txBody>
          <a:bodyPr/>
          <a:lstStyle/>
          <a:p>
            <a:fld id="{C8A6B832-A452-4DE8-B418-5976386FDA4C}" type="slidenum">
              <a:rPr lang="es-CO" smtClean="0">
                <a:solidFill>
                  <a:prstClr val="black"/>
                </a:solidFill>
              </a:rPr>
              <a:pPr/>
              <a:t>7</a:t>
            </a:fld>
            <a:endParaRPr lang="es-CO">
              <a:solidFill>
                <a:prstClr val="black"/>
              </a:solidFill>
            </a:endParaRPr>
          </a:p>
        </p:txBody>
      </p:sp>
    </p:spTree>
    <p:extLst>
      <p:ext uri="{BB962C8B-B14F-4D97-AF65-F5344CB8AC3E}">
        <p14:creationId xmlns:p14="http://schemas.microsoft.com/office/powerpoint/2010/main" val="228410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We are improving this model with the development of new data sets, such as the one derived from radar imagery analysis. I am showing here two images for dry and wet season for the </a:t>
            </a:r>
            <a:r>
              <a:rPr lang="en-US" baseline="0" noProof="0" dirty="0" err="1" smtClean="0"/>
              <a:t>Mojana</a:t>
            </a:r>
            <a:r>
              <a:rPr lang="en-US" baseline="0" noProof="0" dirty="0" smtClean="0"/>
              <a:t> region (an inside delta of the Magdalena River). With partners, we processed a period between 2007 and 2010 for the whole Basin.</a:t>
            </a:r>
            <a:endParaRPr lang="es-CO" dirty="0"/>
          </a:p>
        </p:txBody>
      </p:sp>
      <p:sp>
        <p:nvSpPr>
          <p:cNvPr id="4" name="Slide Number Placeholder 3"/>
          <p:cNvSpPr>
            <a:spLocks noGrp="1"/>
          </p:cNvSpPr>
          <p:nvPr>
            <p:ph type="sldNum" sz="quarter" idx="10"/>
          </p:nvPr>
        </p:nvSpPr>
        <p:spPr/>
        <p:txBody>
          <a:bodyPr/>
          <a:lstStyle/>
          <a:p>
            <a:fld id="{C8A6B832-A452-4DE8-B418-5976386FDA4C}" type="slidenum">
              <a:rPr lang="es-CO" smtClean="0">
                <a:solidFill>
                  <a:prstClr val="black"/>
                </a:solidFill>
              </a:rPr>
              <a:pPr/>
              <a:t>8</a:t>
            </a:fld>
            <a:endParaRPr lang="es-CO">
              <a:solidFill>
                <a:prstClr val="black"/>
              </a:solidFill>
            </a:endParaRPr>
          </a:p>
        </p:txBody>
      </p:sp>
    </p:spTree>
    <p:extLst>
      <p:ext uri="{BB962C8B-B14F-4D97-AF65-F5344CB8AC3E}">
        <p14:creationId xmlns:p14="http://schemas.microsoft.com/office/powerpoint/2010/main" val="252464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And the results are a sequence</a:t>
            </a:r>
            <a:r>
              <a:rPr lang="en-US" baseline="0" noProof="0" dirty="0" smtClean="0"/>
              <a:t> of images showing the Flood pulse for the Magdalena and a flood frequency map, as well as a Vegetation type map. With this we are supporting the actual government process for delimitation of wetlands in the country.</a:t>
            </a:r>
          </a:p>
          <a:p>
            <a:endParaRPr lang="en-US" noProof="0" dirty="0"/>
          </a:p>
        </p:txBody>
      </p:sp>
      <p:sp>
        <p:nvSpPr>
          <p:cNvPr id="4" name="Slide Number Placeholder 3"/>
          <p:cNvSpPr>
            <a:spLocks noGrp="1"/>
          </p:cNvSpPr>
          <p:nvPr>
            <p:ph type="sldNum" sz="quarter" idx="10"/>
          </p:nvPr>
        </p:nvSpPr>
        <p:spPr/>
        <p:txBody>
          <a:bodyPr/>
          <a:lstStyle/>
          <a:p>
            <a:fld id="{C8A6B832-A452-4DE8-B418-5976386FDA4C}" type="slidenum">
              <a:rPr lang="es-CO" smtClean="0">
                <a:solidFill>
                  <a:prstClr val="black"/>
                </a:solidFill>
              </a:rPr>
              <a:pPr/>
              <a:t>9</a:t>
            </a:fld>
            <a:endParaRPr lang="es-CO">
              <a:solidFill>
                <a:prstClr val="black"/>
              </a:solidFill>
            </a:endParaRPr>
          </a:p>
        </p:txBody>
      </p:sp>
    </p:spTree>
    <p:extLst>
      <p:ext uri="{BB962C8B-B14F-4D97-AF65-F5344CB8AC3E}">
        <p14:creationId xmlns:p14="http://schemas.microsoft.com/office/powerpoint/2010/main" val="399033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BD55A0-47D1-42B8-BA47-533AB8E01408}"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160499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55A0-47D1-42B8-BA47-533AB8E01408}"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145695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55A0-47D1-42B8-BA47-533AB8E01408}"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290815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423598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4784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15364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977010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501357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4088761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890774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4474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55A0-47D1-42B8-BA47-533AB8E01408}"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86058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250620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97169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59922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D55A0-47D1-42B8-BA47-533AB8E01408}" type="datetimeFigureOut">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280245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D55A0-47D1-42B8-BA47-533AB8E01408}"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394007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D55A0-47D1-42B8-BA47-533AB8E01408}" type="datetimeFigureOut">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135973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D55A0-47D1-42B8-BA47-533AB8E01408}" type="datetimeFigureOut">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202527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D55A0-47D1-42B8-BA47-533AB8E01408}" type="datetimeFigureOut">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303071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D55A0-47D1-42B8-BA47-533AB8E01408}"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82597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D55A0-47D1-42B8-BA47-533AB8E01408}" type="datetimeFigureOut">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ED0A8-83AD-4B33-A521-5BA4435B7CB8}" type="slidenum">
              <a:rPr lang="en-US" smtClean="0"/>
              <a:t>‹#›</a:t>
            </a:fld>
            <a:endParaRPr lang="en-US"/>
          </a:p>
        </p:txBody>
      </p:sp>
    </p:spTree>
    <p:extLst>
      <p:ext uri="{BB962C8B-B14F-4D97-AF65-F5344CB8AC3E}">
        <p14:creationId xmlns:p14="http://schemas.microsoft.com/office/powerpoint/2010/main" val="215309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D55A0-47D1-42B8-BA47-533AB8E01408}" type="datetimeFigureOut">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ED0A8-83AD-4B33-A521-5BA4435B7CB8}" type="slidenum">
              <a:rPr lang="en-US" smtClean="0"/>
              <a:t>‹#›</a:t>
            </a:fld>
            <a:endParaRPr lang="en-US"/>
          </a:p>
        </p:txBody>
      </p:sp>
    </p:spTree>
    <p:extLst>
      <p:ext uri="{BB962C8B-B14F-4D97-AF65-F5344CB8AC3E}">
        <p14:creationId xmlns:p14="http://schemas.microsoft.com/office/powerpoint/2010/main" val="199117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302D5-7BD6-4610-88B4-8BF758ED19D1}" type="datetimeFigureOut">
              <a:rPr lang="es-CO" smtClean="0">
                <a:solidFill>
                  <a:prstClr val="black">
                    <a:tint val="75000"/>
                  </a:prstClr>
                </a:solidFill>
              </a:rPr>
              <a:pPr/>
              <a:t>30/05/2013</a:t>
            </a:fld>
            <a:endParaRPr lang="es-CO">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71E7B-6BA7-4AB1-8BB8-EE4A17907842}"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27617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youtube.com/watch?v=XtbZGVriGc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eg"/><Relationship Id="rId12"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1.jpeg"/><Relationship Id="rId5" Type="http://schemas.openxmlformats.org/officeDocument/2006/relationships/image" Target="../media/image36.jpeg"/><Relationship Id="rId10" Type="http://schemas.openxmlformats.org/officeDocument/2006/relationships/image" Target="../media/image40.jpeg"/><Relationship Id="rId4" Type="http://schemas.openxmlformats.org/officeDocument/2006/relationships/image" Target="../media/image35.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diagramQuickStyle" Target="../diagrams/quickStyle1.xml"/><Relationship Id="rId5" Type="http://schemas.openxmlformats.org/officeDocument/2006/relationships/image" Target="../media/image18.png"/><Relationship Id="rId10" Type="http://schemas.openxmlformats.org/officeDocument/2006/relationships/diagramLayout" Target="../diagrams/layout1.xml"/><Relationship Id="rId4" Type="http://schemas.openxmlformats.org/officeDocument/2006/relationships/image" Target="../media/image17.jpeg"/><Relationship Id="rId9" Type="http://schemas.openxmlformats.org/officeDocument/2006/relationships/diagramData" Target="../diagrams/data1.xml"/><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88275" y="1875472"/>
            <a:ext cx="2694894" cy="461665"/>
          </a:xfrm>
          <a:prstGeom prst="rect">
            <a:avLst/>
          </a:prstGeom>
          <a:noFill/>
          <a:effectLst/>
        </p:spPr>
        <p:txBody>
          <a:bodyPr wrap="square" rtlCol="0">
            <a:spAutoFit/>
          </a:bodyPr>
          <a:lstStyle/>
          <a:p>
            <a:pPr algn="l" defTabSz="457200" fontAlgn="auto">
              <a:spcBef>
                <a:spcPts val="0"/>
              </a:spcBef>
              <a:spcAft>
                <a:spcPts val="0"/>
              </a:spcAft>
            </a:pPr>
            <a:r>
              <a:rPr lang="en-US" sz="2400" b="1" dirty="0" smtClean="0">
                <a:solidFill>
                  <a:srgbClr val="FFFFFF"/>
                </a:solidFill>
                <a:latin typeface="Century Gothic"/>
                <a:cs typeface="Century Gothic"/>
              </a:rPr>
              <a:t>Healthy Waters</a:t>
            </a:r>
          </a:p>
        </p:txBody>
      </p:sp>
      <p:pic>
        <p:nvPicPr>
          <p:cNvPr id="1026" name="Picture 2" descr="D:\cienaga el hob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2"/>
          <a:stretch/>
        </p:blipFill>
        <p:spPr bwMode="auto">
          <a:xfrm>
            <a:off x="0" y="0"/>
            <a:ext cx="913874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47625" y="364837"/>
            <a:ext cx="6125912" cy="1077218"/>
            <a:chOff x="47625" y="364837"/>
            <a:chExt cx="8041516" cy="1077218"/>
          </a:xfrm>
        </p:grpSpPr>
        <p:sp>
          <p:nvSpPr>
            <p:cNvPr id="9" name="TextBox 8"/>
            <p:cNvSpPr txBox="1"/>
            <p:nvPr/>
          </p:nvSpPr>
          <p:spPr>
            <a:xfrm>
              <a:off x="47625" y="364837"/>
              <a:ext cx="8041516" cy="1077218"/>
            </a:xfrm>
            <a:prstGeom prst="rect">
              <a:avLst/>
            </a:prstGeom>
            <a:noFill/>
            <a:effectLst/>
          </p:spPr>
          <p:txBody>
            <a:bodyPr wrap="square" rtlCol="0">
              <a:spAutoFit/>
            </a:bodyPr>
            <a:lstStyle/>
            <a:p>
              <a:pPr algn="l" defTabSz="457200" fontAlgn="auto">
                <a:spcBef>
                  <a:spcPts val="0"/>
                </a:spcBef>
                <a:spcAft>
                  <a:spcPts val="0"/>
                </a:spcAft>
              </a:pPr>
              <a:r>
                <a:rPr lang="en-US" sz="3600" b="1" dirty="0" smtClean="0">
                  <a:solidFill>
                    <a:schemeClr val="tx2">
                      <a:lumMod val="75000"/>
                    </a:schemeClr>
                  </a:solidFill>
                  <a:latin typeface="Century Gothic"/>
                  <a:cs typeface="Century Gothic"/>
                </a:rPr>
                <a:t>Magdalena River Basin </a:t>
              </a:r>
            </a:p>
            <a:p>
              <a:pPr algn="l" defTabSz="457200" fontAlgn="auto">
                <a:spcBef>
                  <a:spcPts val="0"/>
                </a:spcBef>
                <a:spcAft>
                  <a:spcPts val="0"/>
                </a:spcAft>
              </a:pPr>
              <a:r>
                <a:rPr lang="en-US" b="1" dirty="0" smtClean="0">
                  <a:solidFill>
                    <a:schemeClr val="accent1">
                      <a:lumMod val="75000"/>
                    </a:schemeClr>
                  </a:solidFill>
                  <a:latin typeface="Century Gothic"/>
                  <a:cs typeface="Century Gothic"/>
                </a:rPr>
                <a:t>Working Together towards Whole-River Solutions </a:t>
              </a:r>
              <a:endParaRPr lang="en-US" sz="2800" b="1" dirty="0" smtClean="0">
                <a:solidFill>
                  <a:schemeClr val="accent1">
                    <a:lumMod val="75000"/>
                  </a:schemeClr>
                </a:solidFill>
                <a:latin typeface="Century Gothic"/>
                <a:cs typeface="Century Gothic"/>
              </a:endParaRPr>
            </a:p>
          </p:txBody>
        </p:sp>
        <p:cxnSp>
          <p:nvCxnSpPr>
            <p:cNvPr id="26" name="Straight Connector 25"/>
            <p:cNvCxnSpPr/>
            <p:nvPr/>
          </p:nvCxnSpPr>
          <p:spPr>
            <a:xfrm>
              <a:off x="7467600" y="463550"/>
              <a:ext cx="0" cy="708372"/>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537" y="304800"/>
            <a:ext cx="2588126"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25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0"/>
            <a:ext cx="9144000" cy="954107"/>
          </a:xfrm>
          <a:prstGeom prst="rect">
            <a:avLst/>
          </a:prstGeom>
          <a:solidFill>
            <a:schemeClr val="accent1">
              <a:lumMod val="50000"/>
              <a:alpha val="66667"/>
            </a:schemeClr>
          </a:solidFill>
          <a:ln>
            <a:noFill/>
          </a:ln>
          <a:effectLst/>
        </p:spPr>
        <p:txBody>
          <a:bodyPr vert="horz" wrap="square" lIns="91440" tIns="45720" rIns="91440" bIns="45720" rtlCol="0">
            <a:spAutoFit/>
          </a:bodyPr>
          <a:lstStyle>
            <a:defPPr>
              <a:defRPr lang="en-US"/>
            </a:defPPr>
            <a:lvl1pPr indent="-342900" defTabSz="457200">
              <a:spcBef>
                <a:spcPts val="0"/>
              </a:spcBef>
              <a:buFont typeface="Arial" pitchFamily="34" charset="0"/>
              <a:buChar char="•"/>
              <a:defRPr sz="2800" b="1">
                <a:solidFill>
                  <a:prstClr val="white"/>
                </a:solidFill>
                <a:cs typeface="Century Gothic"/>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ENABLE: </a:t>
            </a:r>
            <a:br>
              <a:rPr lang="en-US" dirty="0"/>
            </a:br>
            <a:r>
              <a:rPr lang="en-US" b="0" dirty="0" smtClean="0"/>
              <a:t>Decision-Making </a:t>
            </a:r>
            <a:r>
              <a:rPr lang="en-US" b="0" dirty="0"/>
              <a:t>Support System build </a:t>
            </a:r>
            <a:r>
              <a:rPr lang="en-US" dirty="0"/>
              <a:t>with</a:t>
            </a:r>
            <a:r>
              <a:rPr lang="en-US" b="0" dirty="0"/>
              <a:t> key stakeholders</a:t>
            </a:r>
          </a:p>
        </p:txBody>
      </p:sp>
      <p:sp>
        <p:nvSpPr>
          <p:cNvPr id="5" name="Rounded Rectangle 4"/>
          <p:cNvSpPr/>
          <p:nvPr/>
        </p:nvSpPr>
        <p:spPr>
          <a:xfrm>
            <a:off x="110836" y="1120157"/>
            <a:ext cx="5312797" cy="5433043"/>
          </a:xfrm>
          <a:prstGeom prst="roundRect">
            <a:avLst/>
          </a:prstGeom>
          <a:solidFill>
            <a:srgbClr val="90AA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315857" y="1447800"/>
            <a:ext cx="2459003" cy="1694646"/>
          </a:xfrm>
          <a:prstGeom prst="roundRect">
            <a:avLst/>
          </a:prstGeo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Hydrologic &amp; Sediment  Modeling (</a:t>
            </a:r>
            <a:r>
              <a:rPr lang="en-US" sz="2400" dirty="0" err="1" smtClean="0">
                <a:solidFill>
                  <a:prstClr val="white"/>
                </a:solidFill>
              </a:rPr>
              <a:t>WEAP</a:t>
            </a:r>
            <a:r>
              <a:rPr lang="en-US" sz="2400" dirty="0" smtClean="0">
                <a:solidFill>
                  <a:prstClr val="white"/>
                </a:solidFill>
              </a:rPr>
              <a:t>)</a:t>
            </a:r>
            <a:endParaRPr lang="en-US" sz="2400" dirty="0">
              <a:solidFill>
                <a:prstClr val="white"/>
              </a:solidFill>
            </a:endParaRPr>
          </a:p>
        </p:txBody>
      </p:sp>
      <p:sp>
        <p:nvSpPr>
          <p:cNvPr id="7" name="Rounded Rectangle 6"/>
          <p:cNvSpPr/>
          <p:nvPr/>
        </p:nvSpPr>
        <p:spPr>
          <a:xfrm>
            <a:off x="2971800" y="3685257"/>
            <a:ext cx="2176030" cy="86409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Environmental Flows (</a:t>
            </a:r>
            <a:r>
              <a:rPr lang="en-US" sz="2400" dirty="0" err="1" smtClean="0">
                <a:solidFill>
                  <a:prstClr val="white"/>
                </a:solidFill>
              </a:rPr>
              <a:t>ELOHA</a:t>
            </a:r>
            <a:r>
              <a:rPr lang="en-US" sz="2400" dirty="0" smtClean="0">
                <a:solidFill>
                  <a:prstClr val="white"/>
                </a:solidFill>
              </a:rPr>
              <a:t>)</a:t>
            </a:r>
            <a:endParaRPr lang="en-US" sz="2400" dirty="0">
              <a:solidFill>
                <a:prstClr val="white"/>
              </a:solidFill>
            </a:endParaRPr>
          </a:p>
        </p:txBody>
      </p:sp>
      <p:sp>
        <p:nvSpPr>
          <p:cNvPr id="8" name="Rounded Rectangle 7"/>
          <p:cNvSpPr/>
          <p:nvPr/>
        </p:nvSpPr>
        <p:spPr>
          <a:xfrm>
            <a:off x="304800" y="3284723"/>
            <a:ext cx="2451127" cy="1058677"/>
          </a:xfrm>
          <a:prstGeom prst="round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Fresh Water Conservation Portfolio</a:t>
            </a:r>
            <a:endParaRPr lang="en-US" sz="2400" dirty="0">
              <a:solidFill>
                <a:prstClr val="white"/>
              </a:solidFill>
            </a:endParaRPr>
          </a:p>
        </p:txBody>
      </p:sp>
      <p:sp>
        <p:nvSpPr>
          <p:cNvPr id="9" name="Rounded Rectangle 8"/>
          <p:cNvSpPr/>
          <p:nvPr/>
        </p:nvSpPr>
        <p:spPr>
          <a:xfrm>
            <a:off x="3101996" y="1544216"/>
            <a:ext cx="1927204" cy="741784"/>
          </a:xfrm>
          <a:prstGeom prst="round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Terrain Variables</a:t>
            </a:r>
            <a:endParaRPr lang="en-US" sz="2400" dirty="0">
              <a:solidFill>
                <a:prstClr val="white"/>
              </a:solidFill>
            </a:endParaRPr>
          </a:p>
        </p:txBody>
      </p:sp>
      <p:sp>
        <p:nvSpPr>
          <p:cNvPr id="11" name="Rounded Rectangle 10"/>
          <p:cNvSpPr/>
          <p:nvPr/>
        </p:nvSpPr>
        <p:spPr>
          <a:xfrm>
            <a:off x="444320" y="4671415"/>
            <a:ext cx="4661080" cy="1729385"/>
          </a:xfrm>
          <a:prstGeom prst="roundRect">
            <a:avLst/>
          </a:prstGeom>
          <a:solidFill>
            <a:srgbClr val="FF9F9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black"/>
              </a:solidFill>
            </a:endParaRPr>
          </a:p>
        </p:txBody>
      </p:sp>
      <p:sp>
        <p:nvSpPr>
          <p:cNvPr id="12" name="Rounded Rectangle 11"/>
          <p:cNvSpPr/>
          <p:nvPr/>
        </p:nvSpPr>
        <p:spPr>
          <a:xfrm>
            <a:off x="533400" y="4906078"/>
            <a:ext cx="1219200" cy="63549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ANLA</a:t>
            </a:r>
            <a:endParaRPr lang="en-US" sz="2400" dirty="0">
              <a:solidFill>
                <a:prstClr val="white"/>
              </a:solidFill>
            </a:endParaRPr>
          </a:p>
        </p:txBody>
      </p:sp>
      <p:sp>
        <p:nvSpPr>
          <p:cNvPr id="13" name="Down Arrow 12"/>
          <p:cNvSpPr/>
          <p:nvPr/>
        </p:nvSpPr>
        <p:spPr>
          <a:xfrm rot="16200000">
            <a:off x="5058886" y="3341361"/>
            <a:ext cx="1488573" cy="1090745"/>
          </a:xfrm>
          <a:prstGeom prst="downArrow">
            <a:avLst/>
          </a:prstGeom>
          <a:solidFill>
            <a:srgbClr val="90AAD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6348545" y="1436945"/>
            <a:ext cx="2664076" cy="2525455"/>
          </a:xfrm>
          <a:prstGeom prst="roundRect">
            <a:avLst>
              <a:gd name="adj" fmla="val 17192"/>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Development scenarios for:</a:t>
            </a:r>
          </a:p>
          <a:p>
            <a:pPr marL="182563" indent="-182563">
              <a:buFont typeface="Arial" pitchFamily="34" charset="0"/>
              <a:buChar char="•"/>
            </a:pPr>
            <a:r>
              <a:rPr lang="en-US" sz="2000" dirty="0" smtClean="0">
                <a:solidFill>
                  <a:prstClr val="white"/>
                </a:solidFill>
              </a:rPr>
              <a:t>Hydropower</a:t>
            </a:r>
          </a:p>
          <a:p>
            <a:pPr marL="182563" indent="-182563">
              <a:buFont typeface="Arial" pitchFamily="34" charset="0"/>
              <a:buChar char="•"/>
            </a:pPr>
            <a:r>
              <a:rPr lang="en-US" sz="2000" dirty="0" smtClean="0">
                <a:solidFill>
                  <a:prstClr val="white"/>
                </a:solidFill>
              </a:rPr>
              <a:t>Agriculture and Cattle Ranching</a:t>
            </a:r>
          </a:p>
          <a:p>
            <a:pPr marL="182563" indent="-182563">
              <a:buFont typeface="Arial" pitchFamily="34" charset="0"/>
              <a:buChar char="•"/>
            </a:pPr>
            <a:r>
              <a:rPr lang="en-US" sz="2000" dirty="0" smtClean="0">
                <a:solidFill>
                  <a:prstClr val="white"/>
                </a:solidFill>
              </a:rPr>
              <a:t>Navigation</a:t>
            </a:r>
            <a:r>
              <a:rPr lang="en-US" sz="2000" dirty="0">
                <a:solidFill>
                  <a:prstClr val="white"/>
                </a:solidFill>
              </a:rPr>
              <a:t> </a:t>
            </a:r>
            <a:r>
              <a:rPr lang="en-US" sz="2000" dirty="0" smtClean="0">
                <a:solidFill>
                  <a:prstClr val="white"/>
                </a:solidFill>
              </a:rPr>
              <a:t>and other water users</a:t>
            </a:r>
            <a:endParaRPr lang="en-US" sz="2000" dirty="0">
              <a:solidFill>
                <a:prstClr val="white"/>
              </a:solidFill>
            </a:endParaRPr>
          </a:p>
        </p:txBody>
      </p:sp>
      <p:sp>
        <p:nvSpPr>
          <p:cNvPr id="15" name="Rounded Rectangle 14"/>
          <p:cNvSpPr/>
          <p:nvPr/>
        </p:nvSpPr>
        <p:spPr>
          <a:xfrm>
            <a:off x="6409251" y="4165952"/>
            <a:ext cx="2603369" cy="939448"/>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Climate Change and climate variability adaptation scenarios</a:t>
            </a:r>
            <a:endParaRPr lang="en-US" sz="2000" dirty="0">
              <a:solidFill>
                <a:prstClr val="white"/>
              </a:solidFill>
            </a:endParaRPr>
          </a:p>
        </p:txBody>
      </p:sp>
      <p:sp>
        <p:nvSpPr>
          <p:cNvPr id="16" name="Rounded Rectangle 15"/>
          <p:cNvSpPr/>
          <p:nvPr/>
        </p:nvSpPr>
        <p:spPr>
          <a:xfrm>
            <a:off x="2136163" y="5612904"/>
            <a:ext cx="1384808" cy="63549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IDEAM</a:t>
            </a:r>
            <a:endParaRPr lang="en-US" sz="2400" dirty="0">
              <a:solidFill>
                <a:prstClr val="white"/>
              </a:solidFill>
            </a:endParaRPr>
          </a:p>
        </p:txBody>
      </p:sp>
      <p:sp>
        <p:nvSpPr>
          <p:cNvPr id="17" name="Rounded Rectangle 16"/>
          <p:cNvSpPr/>
          <p:nvPr/>
        </p:nvSpPr>
        <p:spPr>
          <a:xfrm>
            <a:off x="660011" y="5612904"/>
            <a:ext cx="1255440" cy="63549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MADS</a:t>
            </a:r>
            <a:endParaRPr lang="en-US" sz="2400" dirty="0">
              <a:solidFill>
                <a:prstClr val="white"/>
              </a:solidFill>
            </a:endParaRPr>
          </a:p>
        </p:txBody>
      </p:sp>
      <p:sp>
        <p:nvSpPr>
          <p:cNvPr id="18" name="Rounded Rectangle 17"/>
          <p:cNvSpPr/>
          <p:nvPr/>
        </p:nvSpPr>
        <p:spPr>
          <a:xfrm>
            <a:off x="1837323" y="4906078"/>
            <a:ext cx="2106098" cy="605783"/>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Cormagdalena</a:t>
            </a:r>
            <a:endParaRPr lang="en-US" sz="2400" dirty="0">
              <a:solidFill>
                <a:prstClr val="white"/>
              </a:solidFill>
            </a:endParaRPr>
          </a:p>
        </p:txBody>
      </p:sp>
      <p:sp>
        <p:nvSpPr>
          <p:cNvPr id="19" name="Rounded Rectangle 18"/>
          <p:cNvSpPr/>
          <p:nvPr/>
        </p:nvSpPr>
        <p:spPr>
          <a:xfrm>
            <a:off x="3995326" y="4906078"/>
            <a:ext cx="990601" cy="63549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CARs</a:t>
            </a:r>
            <a:endParaRPr lang="en-US" sz="2400" dirty="0">
              <a:solidFill>
                <a:prstClr val="white"/>
              </a:solidFill>
            </a:endParaRPr>
          </a:p>
        </p:txBody>
      </p:sp>
      <p:sp>
        <p:nvSpPr>
          <p:cNvPr id="20" name="Rounded Rectangle 19"/>
          <p:cNvSpPr/>
          <p:nvPr/>
        </p:nvSpPr>
        <p:spPr>
          <a:xfrm>
            <a:off x="3706794" y="5612904"/>
            <a:ext cx="1219200" cy="635496"/>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Other…</a:t>
            </a:r>
            <a:endParaRPr lang="en-US" sz="2400" dirty="0">
              <a:solidFill>
                <a:prstClr val="white"/>
              </a:solidFill>
            </a:endParaRPr>
          </a:p>
        </p:txBody>
      </p:sp>
      <p:sp>
        <p:nvSpPr>
          <p:cNvPr id="21" name="Rounded Rectangle 20"/>
          <p:cNvSpPr/>
          <p:nvPr/>
        </p:nvSpPr>
        <p:spPr>
          <a:xfrm>
            <a:off x="6540784" y="5304921"/>
            <a:ext cx="2374616" cy="943479"/>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Freshwater and ecosystem services Off-set scheme</a:t>
            </a:r>
            <a:endParaRPr lang="en-US" sz="2000" dirty="0">
              <a:solidFill>
                <a:prstClr val="white"/>
              </a:solidFill>
            </a:endParaRPr>
          </a:p>
        </p:txBody>
      </p:sp>
      <p:sp>
        <p:nvSpPr>
          <p:cNvPr id="22" name="Rounded Rectangle 21"/>
          <p:cNvSpPr/>
          <p:nvPr/>
        </p:nvSpPr>
        <p:spPr>
          <a:xfrm>
            <a:off x="3101996" y="2424216"/>
            <a:ext cx="2155804" cy="1080984"/>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Climate change scenarios</a:t>
            </a:r>
            <a:endParaRPr lang="en-US" sz="2400" dirty="0">
              <a:solidFill>
                <a:prstClr val="white"/>
              </a:solidFill>
            </a:endParaRPr>
          </a:p>
        </p:txBody>
      </p:sp>
    </p:spTree>
    <p:extLst>
      <p:ext uri="{BB962C8B-B14F-4D97-AF65-F5344CB8AC3E}">
        <p14:creationId xmlns:p14="http://schemas.microsoft.com/office/powerpoint/2010/main" val="25570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1" y="33516"/>
            <a:ext cx="9143999" cy="1261884"/>
          </a:xfrm>
          <a:prstGeom prst="rect">
            <a:avLst/>
          </a:prstGeom>
          <a:solidFill>
            <a:schemeClr val="accent1">
              <a:lumMod val="50000"/>
              <a:alpha val="66667"/>
            </a:schemeClr>
          </a:solidFill>
          <a:ln>
            <a:noFill/>
          </a:ln>
          <a:effectLst/>
        </p:spPr>
        <p:txBody>
          <a:bodyPr vert="horz" wrap="square" lIns="91440" tIns="45720" rIns="91440" bIns="45720" rtlCol="0">
            <a:spAutoFit/>
          </a:bodyPr>
          <a:lstStyle>
            <a:defPPr>
              <a:defRPr lang="en-US"/>
            </a:defPPr>
            <a:lvl1pPr indent="-342900" defTabSz="457200">
              <a:spcBef>
                <a:spcPts val="0"/>
              </a:spcBef>
              <a:buFont typeface="Arial" pitchFamily="34" charset="0"/>
              <a:buChar char="•"/>
              <a:defRPr sz="2800" b="1">
                <a:solidFill>
                  <a:prstClr val="white"/>
                </a:solidFill>
                <a:cs typeface="Century Gothic"/>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INCENTIVIZE: </a:t>
            </a:r>
            <a:r>
              <a:rPr lang="en-US" dirty="0"/>
              <a:t/>
            </a:r>
            <a:br>
              <a:rPr lang="en-US" dirty="0"/>
            </a:br>
            <a:r>
              <a:rPr lang="en-US" sz="2400" b="0" dirty="0" smtClean="0"/>
              <a:t>Decision-Making </a:t>
            </a:r>
            <a:r>
              <a:rPr lang="en-US" sz="2400" b="0" dirty="0"/>
              <a:t>Support System included as a guideline in </a:t>
            </a:r>
            <a:r>
              <a:rPr lang="en-US" sz="2400" b="0" dirty="0" smtClean="0"/>
              <a:t>different planning instruments and policies</a:t>
            </a:r>
            <a:endParaRPr lang="en-US" sz="2400" b="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593" t="4878" r="3752"/>
          <a:stretch/>
        </p:blipFill>
        <p:spPr>
          <a:xfrm>
            <a:off x="0" y="3886200"/>
            <a:ext cx="4277532" cy="29718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1992" b="-1"/>
          <a:stretch/>
        </p:blipFill>
        <p:spPr>
          <a:xfrm>
            <a:off x="3810000" y="3886200"/>
            <a:ext cx="5333998" cy="2971801"/>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5920"/>
            <a:ext cx="5831499" cy="2520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descr="pantanal-sunset"/>
          <p:cNvPicPr>
            <a:picLocks noChangeAspect="1" noChangeArrowheads="1"/>
          </p:cNvPicPr>
          <p:nvPr/>
        </p:nvPicPr>
        <p:blipFill>
          <a:blip r:embed="rId6" cstate="print"/>
          <a:srcRect r="9729"/>
          <a:stretch>
            <a:fillRect/>
          </a:stretch>
        </p:blipFill>
        <p:spPr bwMode="auto">
          <a:xfrm>
            <a:off x="5831501" y="1371600"/>
            <a:ext cx="3312499" cy="25429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353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143000"/>
            <a:ext cx="8534401" cy="4282280"/>
          </a:xfrm>
          <a:prstGeom prst="rect">
            <a:avLst/>
          </a:prstGeom>
        </p:spPr>
      </p:pic>
      <p:sp>
        <p:nvSpPr>
          <p:cNvPr id="3" name="Title 2"/>
          <p:cNvSpPr>
            <a:spLocks noGrp="1"/>
          </p:cNvSpPr>
          <p:nvPr>
            <p:ph type="ctrTitle"/>
          </p:nvPr>
        </p:nvSpPr>
        <p:spPr>
          <a:xfrm>
            <a:off x="533400" y="5943600"/>
            <a:ext cx="8001000" cy="762000"/>
          </a:xfrm>
        </p:spPr>
        <p:txBody>
          <a:bodyPr>
            <a:normAutofit/>
          </a:bodyPr>
          <a:lstStyle/>
          <a:p>
            <a:r>
              <a:rPr lang="es-CO" sz="2800" dirty="0" smtClean="0"/>
              <a:t>Río +20</a:t>
            </a:r>
            <a:endParaRPr lang="es-CO" sz="2800" dirty="0"/>
          </a:p>
        </p:txBody>
      </p:sp>
      <p:sp>
        <p:nvSpPr>
          <p:cNvPr id="4" name="Rectangle 3"/>
          <p:cNvSpPr/>
          <p:nvPr/>
        </p:nvSpPr>
        <p:spPr>
          <a:xfrm>
            <a:off x="1474922" y="5638800"/>
            <a:ext cx="6221278" cy="369332"/>
          </a:xfrm>
          <a:prstGeom prst="rect">
            <a:avLst/>
          </a:prstGeom>
        </p:spPr>
        <p:txBody>
          <a:bodyPr wrap="square">
            <a:spAutoFit/>
          </a:bodyPr>
          <a:lstStyle/>
          <a:p>
            <a:pPr algn="ctr"/>
            <a:r>
              <a:rPr lang="es-CO" dirty="0">
                <a:hlinkClick r:id="rId4"/>
              </a:rPr>
              <a:t>http://www.youtube.com/watch?v=XtbZGVriGcM</a:t>
            </a:r>
            <a:endParaRPr lang="es-CO" dirty="0"/>
          </a:p>
        </p:txBody>
      </p:sp>
      <p:sp>
        <p:nvSpPr>
          <p:cNvPr id="9" name="1 Título"/>
          <p:cNvSpPr txBox="1">
            <a:spLocks/>
          </p:cNvSpPr>
          <p:nvPr/>
        </p:nvSpPr>
        <p:spPr>
          <a:xfrm>
            <a:off x="-1" y="0"/>
            <a:ext cx="9143999" cy="892552"/>
          </a:xfrm>
          <a:prstGeom prst="rect">
            <a:avLst/>
          </a:prstGeom>
          <a:solidFill>
            <a:schemeClr val="accent1">
              <a:lumMod val="50000"/>
              <a:alpha val="66667"/>
            </a:schemeClr>
          </a:solidFill>
          <a:ln>
            <a:noFill/>
          </a:ln>
          <a:effectLst/>
        </p:spPr>
        <p:txBody>
          <a:bodyPr vert="horz" wrap="square" lIns="91440" tIns="45720" rIns="91440" bIns="45720" rtlCol="0">
            <a:spAutoFit/>
          </a:bodyPr>
          <a:lstStyle>
            <a:defPPr>
              <a:defRPr lang="en-US"/>
            </a:defPPr>
            <a:lvl1pPr indent="-342900" defTabSz="457200">
              <a:spcBef>
                <a:spcPts val="0"/>
              </a:spcBef>
              <a:buFont typeface="Arial" pitchFamily="34" charset="0"/>
              <a:buChar char="•"/>
              <a:defRPr sz="2800" b="1">
                <a:solidFill>
                  <a:prstClr val="white"/>
                </a:solidFill>
                <a:cs typeface="Century Gothic"/>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smtClean="0"/>
              <a:t>LEAD: </a:t>
            </a:r>
            <a:r>
              <a:rPr lang="en-US" dirty="0"/>
              <a:t/>
            </a:r>
            <a:br>
              <a:rPr lang="en-US" dirty="0"/>
            </a:br>
            <a:r>
              <a:rPr lang="en-US" sz="2400" b="0" dirty="0" smtClean="0"/>
              <a:t>Magdalena River Basin: A national priority</a:t>
            </a:r>
            <a:endParaRPr lang="en-US" sz="2400" b="0" dirty="0"/>
          </a:p>
        </p:txBody>
      </p:sp>
    </p:spTree>
    <p:extLst>
      <p:ext uri="{BB962C8B-B14F-4D97-AF65-F5344CB8AC3E}">
        <p14:creationId xmlns:p14="http://schemas.microsoft.com/office/powerpoint/2010/main" val="72944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0" t="12787" r="51598" b="39211"/>
          <a:stretch/>
        </p:blipFill>
        <p:spPr bwMode="auto">
          <a:xfrm>
            <a:off x="0" y="1"/>
            <a:ext cx="9143998" cy="482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627" y="4826675"/>
            <a:ext cx="9161625" cy="2031325"/>
          </a:xfrm>
          <a:prstGeom prst="rect">
            <a:avLst/>
          </a:prstGeom>
          <a:solidFill>
            <a:schemeClr val="accent1">
              <a:lumMod val="50000"/>
              <a:alpha val="66667"/>
            </a:schemeClr>
          </a:solidFill>
          <a:ln>
            <a:noFill/>
          </a:ln>
          <a:effectLst/>
        </p:spPr>
        <p:txBody>
          <a:bodyPr wrap="square" rtlCol="0">
            <a:spAutoFit/>
          </a:bodyPr>
          <a:lstStyle/>
          <a:p>
            <a:pPr marL="285750" indent="-285750" defTabSz="457200">
              <a:buFont typeface="Arial" pitchFamily="34" charset="0"/>
              <a:buChar char="•"/>
            </a:pPr>
            <a:r>
              <a:rPr lang="en-US" dirty="0">
                <a:solidFill>
                  <a:prstClr val="white"/>
                </a:solidFill>
                <a:latin typeface="Calibri" pitchFamily="34" charset="0"/>
                <a:cs typeface="Century Gothic"/>
              </a:rPr>
              <a:t>Working with key audience </a:t>
            </a:r>
            <a:r>
              <a:rPr lang="en-US" dirty="0" smtClean="0">
                <a:solidFill>
                  <a:prstClr val="white"/>
                </a:solidFill>
                <a:latin typeface="Calibri" pitchFamily="34" charset="0"/>
                <a:cs typeface="Century Gothic"/>
              </a:rPr>
              <a:t>(national/regional/local</a:t>
            </a:r>
            <a:r>
              <a:rPr lang="en-US" dirty="0" smtClean="0">
                <a:solidFill>
                  <a:prstClr val="white"/>
                </a:solidFill>
                <a:latin typeface="Calibri" pitchFamily="34" charset="0"/>
                <a:cs typeface="Century Gothic"/>
              </a:rPr>
              <a:t>) from </a:t>
            </a:r>
            <a:r>
              <a:rPr lang="en-US" dirty="0">
                <a:solidFill>
                  <a:prstClr val="white"/>
                </a:solidFill>
                <a:latin typeface="Calibri" pitchFamily="34" charset="0"/>
                <a:cs typeface="Century Gothic"/>
              </a:rPr>
              <a:t>the very </a:t>
            </a:r>
            <a:r>
              <a:rPr lang="en-US" dirty="0" smtClean="0">
                <a:solidFill>
                  <a:prstClr val="white"/>
                </a:solidFill>
                <a:latin typeface="Calibri" pitchFamily="34" charset="0"/>
                <a:cs typeface="Century Gothic"/>
              </a:rPr>
              <a:t>beginning.</a:t>
            </a:r>
            <a:endParaRPr lang="en-US" dirty="0">
              <a:solidFill>
                <a:prstClr val="white"/>
              </a:solidFill>
              <a:latin typeface="Calibri" pitchFamily="34" charset="0"/>
              <a:cs typeface="Century Gothic"/>
            </a:endParaRPr>
          </a:p>
          <a:p>
            <a:pPr marL="285750" indent="-285750" defTabSz="457200">
              <a:buFont typeface="Arial" pitchFamily="34" charset="0"/>
              <a:buChar char="•"/>
            </a:pPr>
            <a:r>
              <a:rPr lang="en-US" dirty="0">
                <a:solidFill>
                  <a:prstClr val="white"/>
                </a:solidFill>
                <a:latin typeface="Calibri" pitchFamily="34" charset="0"/>
                <a:cs typeface="Century Gothic"/>
              </a:rPr>
              <a:t>Identify the key audience and processes that could help us to accomplish our outcomes  efficiently. </a:t>
            </a:r>
          </a:p>
          <a:p>
            <a:pPr marL="285750" indent="-285750" defTabSz="457200">
              <a:buFont typeface="Arial" pitchFamily="34" charset="0"/>
              <a:buChar char="•"/>
            </a:pPr>
            <a:r>
              <a:rPr lang="en-US" dirty="0" smtClean="0">
                <a:solidFill>
                  <a:prstClr val="white"/>
                </a:solidFill>
                <a:latin typeface="Calibri" pitchFamily="34" charset="0"/>
                <a:cs typeface="Century Gothic"/>
              </a:rPr>
              <a:t>Choose </a:t>
            </a:r>
            <a:r>
              <a:rPr lang="en-US" dirty="0">
                <a:solidFill>
                  <a:prstClr val="white"/>
                </a:solidFill>
                <a:latin typeface="Calibri" pitchFamily="34" charset="0"/>
                <a:cs typeface="Century Gothic"/>
              </a:rPr>
              <a:t>few messages </a:t>
            </a:r>
            <a:r>
              <a:rPr lang="en-US" dirty="0" smtClean="0">
                <a:solidFill>
                  <a:prstClr val="white"/>
                </a:solidFill>
                <a:latin typeface="Calibri" pitchFamily="34" charset="0"/>
                <a:cs typeface="Century Gothic"/>
              </a:rPr>
              <a:t>and present them consistently </a:t>
            </a:r>
            <a:r>
              <a:rPr lang="en-US" dirty="0">
                <a:solidFill>
                  <a:prstClr val="white"/>
                </a:solidFill>
                <a:latin typeface="Calibri" pitchFamily="34" charset="0"/>
                <a:cs typeface="Century Gothic"/>
              </a:rPr>
              <a:t>and persistently.</a:t>
            </a:r>
          </a:p>
          <a:p>
            <a:pPr marL="285750" indent="-285750" defTabSz="457200">
              <a:buFont typeface="Arial" pitchFamily="34" charset="0"/>
              <a:buChar char="•"/>
            </a:pPr>
            <a:r>
              <a:rPr lang="en-US" dirty="0" smtClean="0">
                <a:solidFill>
                  <a:prstClr val="white"/>
                </a:solidFill>
                <a:latin typeface="Calibri" pitchFamily="34" charset="0"/>
                <a:cs typeface="Century Gothic"/>
              </a:rPr>
              <a:t>Keep </a:t>
            </a:r>
            <a:r>
              <a:rPr lang="en-US" dirty="0">
                <a:solidFill>
                  <a:prstClr val="white"/>
                </a:solidFill>
                <a:latin typeface="Calibri" pitchFamily="34" charset="0"/>
                <a:cs typeface="Century Gothic"/>
              </a:rPr>
              <a:t>an open communication and provide support to their processes and interests. </a:t>
            </a:r>
          </a:p>
          <a:p>
            <a:pPr marL="285750" indent="-285750" defTabSz="457200">
              <a:buFont typeface="Arial" pitchFamily="34" charset="0"/>
              <a:buChar char="•"/>
            </a:pPr>
            <a:r>
              <a:rPr lang="en-US" dirty="0" smtClean="0">
                <a:solidFill>
                  <a:prstClr val="white"/>
                </a:solidFill>
                <a:latin typeface="Calibri" pitchFamily="34" charset="0"/>
                <a:cs typeface="Century Gothic"/>
              </a:rPr>
              <a:t>Identify </a:t>
            </a:r>
            <a:r>
              <a:rPr lang="en-US" dirty="0">
                <a:solidFill>
                  <a:prstClr val="white"/>
                </a:solidFill>
                <a:latin typeface="Calibri" pitchFamily="34" charset="0"/>
                <a:cs typeface="Century Gothic"/>
              </a:rPr>
              <a:t>and promote long term mechanisms to enable  the continuity of the process despite possible changes.</a:t>
            </a:r>
          </a:p>
        </p:txBody>
      </p:sp>
      <p:sp>
        <p:nvSpPr>
          <p:cNvPr id="6"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9" name="TextBox 8"/>
          <p:cNvSpPr txBox="1"/>
          <p:nvPr/>
        </p:nvSpPr>
        <p:spPr>
          <a:xfrm>
            <a:off x="-17626" y="9428"/>
            <a:ext cx="9161625" cy="523220"/>
          </a:xfrm>
          <a:prstGeom prst="rect">
            <a:avLst/>
          </a:prstGeom>
          <a:solidFill>
            <a:schemeClr val="accent1">
              <a:lumMod val="50000"/>
              <a:alpha val="66667"/>
            </a:schemeClr>
          </a:solidFill>
          <a:ln>
            <a:noFill/>
          </a:ln>
          <a:effectLst/>
        </p:spPr>
        <p:txBody>
          <a:bodyPr vert="horz" wrap="square" lIns="91440" tIns="45720" rIns="91440" bIns="45720" rtlCol="0">
            <a:spAutoFit/>
          </a:bodyPr>
          <a:lstStyle>
            <a:defPPr>
              <a:defRPr lang="en-US"/>
            </a:defPPr>
            <a:lvl1pPr indent="-342900" defTabSz="457200">
              <a:spcBef>
                <a:spcPts val="0"/>
              </a:spcBef>
              <a:buFont typeface="Arial" pitchFamily="34" charset="0"/>
              <a:buChar char="•"/>
              <a:defRPr sz="2800" b="1">
                <a:solidFill>
                  <a:prstClr val="white"/>
                </a:solidFill>
                <a:cs typeface="Century Gothic"/>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CO" dirty="0" err="1"/>
              <a:t>Good</a:t>
            </a:r>
            <a:r>
              <a:rPr lang="es-CO" dirty="0"/>
              <a:t> </a:t>
            </a:r>
            <a:r>
              <a:rPr lang="es-CO" dirty="0" err="1" smtClean="0"/>
              <a:t>practices</a:t>
            </a:r>
            <a:r>
              <a:rPr lang="es-CO" dirty="0" smtClean="0"/>
              <a:t> </a:t>
            </a:r>
            <a:r>
              <a:rPr lang="es-CO" dirty="0" err="1"/>
              <a:t>to</a:t>
            </a:r>
            <a:r>
              <a:rPr lang="es-CO" dirty="0"/>
              <a:t> </a:t>
            </a:r>
            <a:r>
              <a:rPr lang="es-CO" dirty="0" err="1"/>
              <a:t>success</a:t>
            </a:r>
            <a:r>
              <a:rPr lang="es-CO" dirty="0"/>
              <a:t> ….</a:t>
            </a:r>
          </a:p>
        </p:txBody>
      </p:sp>
    </p:spTree>
    <p:extLst>
      <p:ext uri="{BB962C8B-B14F-4D97-AF65-F5344CB8AC3E}">
        <p14:creationId xmlns:p14="http://schemas.microsoft.com/office/powerpoint/2010/main" val="392819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346"/>
          <a:stretch/>
        </p:blipFill>
        <p:spPr>
          <a:xfrm>
            <a:off x="-116983" y="0"/>
            <a:ext cx="9260983" cy="6858000"/>
          </a:xfrm>
          <a:prstGeom prst="rect">
            <a:avLst/>
          </a:prstGeom>
        </p:spPr>
      </p:pic>
      <p:pic>
        <p:nvPicPr>
          <p:cNvPr id="1026" name="Picture 2" descr="C:\Users\MGOMESSANCHEZ\AppData\Local\Microsoft\Windows\Temporary Internet Files\Content.Outlook\W797FKMO\IMG_56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17" b="15859"/>
          <a:stretch/>
        </p:blipFill>
        <p:spPr bwMode="auto">
          <a:xfrm>
            <a:off x="76200" y="304800"/>
            <a:ext cx="354758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GOMESSANCHEZ\AppData\Local\Microsoft\Windows\Temporary Internet Files\Content.Outlook\W797FKMO\20120816_1108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7801" y="381000"/>
            <a:ext cx="2539999" cy="1904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GOMESSANCHEZ\Desktop\Ro\Personal\CR Catie\IMG_54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750" t="17715" r="11458"/>
          <a:stretch/>
        </p:blipFill>
        <p:spPr bwMode="auto">
          <a:xfrm>
            <a:off x="578477" y="4977064"/>
            <a:ext cx="2921933" cy="18047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GOMESSANCHEZ\AppData\Local\Microsoft\Windows\Temporary Internet Files\Content.Outlook\W797FKMO\2013-02-20_10 30 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9574"/>
            <a:ext cx="25019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GOMESSANCHEZ\AppData\Local\Microsoft\Windows\Temporary Internet Files\Content.Outlook\W797FKMO\2012-07-24_20 29 18 (2).jp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78603" y="2683489"/>
            <a:ext cx="2515280" cy="18864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ser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2481513"/>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MGOMESSANCHEZ\AppData\Local\Microsoft\Windows\Temporary Internet Files\Content.Outlook\W797FKMO\IMG_463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8288" y="2500563"/>
            <a:ext cx="3083404" cy="23125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DCIM\133___05\IMG_601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81483" y="4813115"/>
            <a:ext cx="3455499" cy="19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009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346"/>
          <a:stretch/>
        </p:blipFill>
        <p:spPr>
          <a:xfrm>
            <a:off x="-116983" y="0"/>
            <a:ext cx="9260983" cy="6858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105400"/>
            <a:ext cx="3444875" cy="131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1161871"/>
            <a:ext cx="8915400" cy="1200329"/>
          </a:xfrm>
          <a:prstGeom prst="rect">
            <a:avLst/>
          </a:prstGeom>
          <a:noFill/>
        </p:spPr>
        <p:txBody>
          <a:bodyPr wrap="square" rtlCol="0">
            <a:spAutoFit/>
          </a:bodyPr>
          <a:lstStyle/>
          <a:p>
            <a:pPr algn="ctr"/>
            <a:r>
              <a:rPr lang="es-CO" sz="7200" b="1" dirty="0" smtClean="0">
                <a:solidFill>
                  <a:schemeClr val="bg1"/>
                </a:solidFill>
              </a:rPr>
              <a:t>THANK YOU!!!!</a:t>
            </a:r>
            <a:endParaRPr lang="es-CO" sz="7200" b="1" dirty="0">
              <a:solidFill>
                <a:schemeClr val="bg1"/>
              </a:solidFill>
            </a:endParaRPr>
          </a:p>
        </p:txBody>
      </p:sp>
    </p:spTree>
    <p:extLst>
      <p:ext uri="{BB962C8B-B14F-4D97-AF65-F5344CB8AC3E}">
        <p14:creationId xmlns:p14="http://schemas.microsoft.com/office/powerpoint/2010/main" val="84470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OPA050216_F044"/>
          <p:cNvPicPr>
            <a:picLocks noChangeAspect="1" noChangeArrowheads="1"/>
          </p:cNvPicPr>
          <p:nvPr/>
        </p:nvPicPr>
        <p:blipFill>
          <a:blip r:embed="rId3" cstate="print"/>
          <a:stretch>
            <a:fillRect/>
          </a:stretch>
        </p:blipFill>
        <p:spPr bwMode="auto">
          <a:xfrm>
            <a:off x="0" y="0"/>
            <a:ext cx="9814983" cy="7361238"/>
          </a:xfrm>
          <a:prstGeom prst="rect">
            <a:avLst/>
          </a:prstGeom>
          <a:noFill/>
        </p:spPr>
      </p:pic>
      <p:pic>
        <p:nvPicPr>
          <p:cNvPr id="5" name="Picture 4" descr="cuenca magdalena.jpg"/>
          <p:cNvPicPr>
            <a:picLocks noChangeAspect="1"/>
          </p:cNvPicPr>
          <p:nvPr/>
        </p:nvPicPr>
        <p:blipFill>
          <a:blip r:embed="rId4" cstate="print"/>
          <a:srcRect/>
          <a:stretch>
            <a:fillRect/>
          </a:stretch>
        </p:blipFill>
        <p:spPr bwMode="auto">
          <a:xfrm>
            <a:off x="1922463" y="0"/>
            <a:ext cx="5697537" cy="7373938"/>
          </a:xfrm>
          <a:prstGeom prst="rect">
            <a:avLst/>
          </a:prstGeom>
          <a:noFill/>
          <a:ln w="9525">
            <a:noFill/>
            <a:miter lim="800000"/>
            <a:headEnd/>
            <a:tailEnd/>
          </a:ln>
        </p:spPr>
      </p:pic>
    </p:spTree>
    <p:extLst>
      <p:ext uri="{BB962C8B-B14F-4D97-AF65-F5344CB8AC3E}">
        <p14:creationId xmlns:p14="http://schemas.microsoft.com/office/powerpoint/2010/main" val="396929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0 Imagen" descr="palma.bmp"/>
          <p:cNvPicPr>
            <a:picLocks noChangeAspect="1"/>
          </p:cNvPicPr>
          <p:nvPr/>
        </p:nvPicPr>
        <p:blipFill>
          <a:blip r:embed="rId3" cstate="print"/>
          <a:srcRect/>
          <a:stretch>
            <a:fillRect/>
          </a:stretch>
        </p:blipFill>
        <p:spPr bwMode="auto">
          <a:xfrm>
            <a:off x="5867401" y="-1"/>
            <a:ext cx="3276600" cy="3137439"/>
          </a:xfrm>
          <a:prstGeom prst="rect">
            <a:avLst/>
          </a:prstGeom>
          <a:noFill/>
          <a:ln w="9525">
            <a:noFill/>
            <a:miter lim="800000"/>
            <a:headEnd/>
            <a:tailEnd/>
          </a:ln>
        </p:spPr>
      </p:pic>
      <p:pic>
        <p:nvPicPr>
          <p:cNvPr id="4" name="5 Imagen" descr="imagen9.jpg"/>
          <p:cNvPicPr>
            <a:picLocks noChangeAspect="1"/>
          </p:cNvPicPr>
          <p:nvPr/>
        </p:nvPicPr>
        <p:blipFill>
          <a:blip r:embed="rId4" cstate="print"/>
          <a:srcRect/>
          <a:stretch>
            <a:fillRect/>
          </a:stretch>
        </p:blipFill>
        <p:spPr bwMode="auto">
          <a:xfrm>
            <a:off x="12269" y="-12916"/>
            <a:ext cx="3124200" cy="21336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0" y="4495800"/>
            <a:ext cx="3333751" cy="2362200"/>
          </a:xfrm>
          <a:prstGeom prst="rect">
            <a:avLst/>
          </a:prstGeom>
          <a:noFill/>
          <a:ln w="9525">
            <a:noFill/>
            <a:miter lim="800000"/>
            <a:headEnd/>
            <a:tailEnd/>
          </a:ln>
        </p:spPr>
      </p:pic>
      <p:pic>
        <p:nvPicPr>
          <p:cNvPr id="13" name="Picture 12" descr="SACR080331_D030.jpg"/>
          <p:cNvPicPr>
            <a:picLocks noChangeAspect="1"/>
          </p:cNvPicPr>
          <p:nvPr/>
        </p:nvPicPr>
        <p:blipFill>
          <a:blip r:embed="rId6" cstate="print"/>
          <a:stretch>
            <a:fillRect/>
          </a:stretch>
        </p:blipFill>
        <p:spPr>
          <a:xfrm>
            <a:off x="3124200" y="-1"/>
            <a:ext cx="3124200" cy="2362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4"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0" y="2157210"/>
            <a:ext cx="3124200" cy="2362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11 Imagen" descr="aves.jpg"/>
          <p:cNvPicPr>
            <a:picLocks noChangeAspect="1"/>
          </p:cNvPicPr>
          <p:nvPr/>
        </p:nvPicPr>
        <p:blipFill>
          <a:blip r:embed="rId8" cstate="print"/>
          <a:srcRect/>
          <a:stretch>
            <a:fillRect/>
          </a:stretch>
        </p:blipFill>
        <p:spPr bwMode="auto">
          <a:xfrm rot="21600000">
            <a:off x="6172200" y="2133600"/>
            <a:ext cx="2971800" cy="2392680"/>
          </a:xfrm>
          <a:prstGeom prst="rect">
            <a:avLst/>
          </a:prstGeom>
          <a:noFill/>
          <a:ln w="9525">
            <a:noFill/>
            <a:miter lim="800000"/>
            <a:headEnd/>
            <a:tailEnd/>
          </a:ln>
        </p:spPr>
      </p:pic>
      <p:pic>
        <p:nvPicPr>
          <p:cNvPr id="15" name="Picture 14" descr="DSC_0091.JPG"/>
          <p:cNvPicPr>
            <a:picLocks noChangeAspect="1"/>
          </p:cNvPicPr>
          <p:nvPr/>
        </p:nvPicPr>
        <p:blipFill>
          <a:blip r:embed="rId9" cstate="print"/>
          <a:srcRect l="30076" t="14583" r="12586" b="20833"/>
          <a:stretch>
            <a:fillRect/>
          </a:stretch>
        </p:blipFill>
        <p:spPr>
          <a:xfrm>
            <a:off x="6172200" y="4495800"/>
            <a:ext cx="2971800" cy="2362200"/>
          </a:xfrm>
          <a:prstGeom prst="rect">
            <a:avLst/>
          </a:prstGeom>
        </p:spPr>
      </p:pic>
      <p:pic>
        <p:nvPicPr>
          <p:cNvPr id="12" name="Picture 11" descr="Honda_(Colombia).jpg"/>
          <p:cNvPicPr>
            <a:picLocks noChangeAspect="1"/>
          </p:cNvPicPr>
          <p:nvPr/>
        </p:nvPicPr>
        <p:blipFill>
          <a:blip r:embed="rId10" cstate="print"/>
          <a:srcRect r="19328"/>
          <a:stretch>
            <a:fillRect/>
          </a:stretch>
        </p:blipFill>
        <p:spPr>
          <a:xfrm>
            <a:off x="3124200" y="2133600"/>
            <a:ext cx="3048000" cy="2362200"/>
          </a:xfrm>
          <a:prstGeom prst="rect">
            <a:avLst/>
          </a:prstGeom>
        </p:spPr>
      </p:pic>
      <p:pic>
        <p:nvPicPr>
          <p:cNvPr id="5" name="6 Imagen" descr="untitled.bmp"/>
          <p:cNvPicPr>
            <a:picLocks noChangeAspect="1"/>
          </p:cNvPicPr>
          <p:nvPr/>
        </p:nvPicPr>
        <p:blipFill>
          <a:blip r:embed="rId11" cstate="print"/>
          <a:srcRect/>
          <a:stretch>
            <a:fillRect/>
          </a:stretch>
        </p:blipFill>
        <p:spPr bwMode="auto">
          <a:xfrm>
            <a:off x="3124200" y="4495800"/>
            <a:ext cx="3048000" cy="2362200"/>
          </a:xfrm>
          <a:prstGeom prst="rect">
            <a:avLst/>
          </a:prstGeom>
          <a:noFill/>
          <a:ln w="9525">
            <a:noFill/>
            <a:miter lim="800000"/>
            <a:headEnd/>
            <a:tailEnd/>
          </a:ln>
        </p:spPr>
      </p:pic>
      <p:sp>
        <p:nvSpPr>
          <p:cNvPr id="2" name="Rectangle 1"/>
          <p:cNvSpPr/>
          <p:nvPr/>
        </p:nvSpPr>
        <p:spPr>
          <a:xfrm>
            <a:off x="1524000" y="1003042"/>
            <a:ext cx="6400800" cy="5016758"/>
          </a:xfrm>
          <a:prstGeom prst="rect">
            <a:avLst/>
          </a:prstGeom>
          <a:solidFill>
            <a:schemeClr val="tx2">
              <a:lumMod val="50000"/>
              <a:alpha val="61000"/>
            </a:schemeClr>
          </a:solidFill>
        </p:spPr>
        <p:txBody>
          <a:bodyPr wrap="square">
            <a:spAutoFit/>
          </a:bodyPr>
          <a:lstStyle/>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80</a:t>
            </a:r>
            <a:r>
              <a:rPr lang="en-US" sz="2000" b="1" dirty="0">
                <a:solidFill>
                  <a:schemeClr val="bg1"/>
                </a:solidFill>
                <a:latin typeface="Verdana" pitchFamily="34" charset="0"/>
                <a:cs typeface="Times New Roman" pitchFamily="18" charset="0"/>
              </a:rPr>
              <a:t>%  of the GDP.</a:t>
            </a:r>
          </a:p>
          <a:p>
            <a:pPr marL="285750" indent="-285750">
              <a:buFont typeface="Wingdings" pitchFamily="2" charset="2"/>
              <a:buChar char="§"/>
            </a:pPr>
            <a:endParaRPr lang="en-US" sz="2000" b="1" dirty="0" smtClean="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Water </a:t>
            </a:r>
            <a:r>
              <a:rPr lang="en-US" sz="2000" b="1" dirty="0">
                <a:solidFill>
                  <a:schemeClr val="bg1"/>
                </a:solidFill>
                <a:latin typeface="Verdana" pitchFamily="34" charset="0"/>
                <a:cs typeface="Times New Roman" pitchFamily="18" charset="0"/>
              </a:rPr>
              <a:t>for 30 million people. </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75</a:t>
            </a:r>
            <a:r>
              <a:rPr lang="en-US" sz="2000" b="1" dirty="0">
                <a:solidFill>
                  <a:schemeClr val="bg1"/>
                </a:solidFill>
                <a:latin typeface="Verdana" pitchFamily="34" charset="0"/>
                <a:cs typeface="Times New Roman" pitchFamily="18" charset="0"/>
              </a:rPr>
              <a:t>% of the agricultural production.   </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90</a:t>
            </a:r>
            <a:r>
              <a:rPr lang="en-US" sz="2000" b="1" dirty="0">
                <a:solidFill>
                  <a:schemeClr val="bg1"/>
                </a:solidFill>
                <a:latin typeface="Verdana" pitchFamily="34" charset="0"/>
                <a:cs typeface="Times New Roman" pitchFamily="18" charset="0"/>
              </a:rPr>
              <a:t>% of coffee production.   </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70</a:t>
            </a:r>
            <a:r>
              <a:rPr lang="en-US" sz="2000" b="1" dirty="0">
                <a:solidFill>
                  <a:schemeClr val="bg1"/>
                </a:solidFill>
                <a:latin typeface="Verdana" pitchFamily="34" charset="0"/>
                <a:cs typeface="Times New Roman" pitchFamily="18" charset="0"/>
              </a:rPr>
              <a:t>% hydropower.  </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Majority </a:t>
            </a:r>
            <a:r>
              <a:rPr lang="en-US" sz="2000" b="1" dirty="0">
                <a:solidFill>
                  <a:schemeClr val="bg1"/>
                </a:solidFill>
                <a:latin typeface="Verdana" pitchFamily="34" charset="0"/>
                <a:cs typeface="Times New Roman" pitchFamily="18" charset="0"/>
              </a:rPr>
              <a:t>of the ecosystems of the region.</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250 </a:t>
            </a:r>
            <a:r>
              <a:rPr lang="en-US" sz="2000" b="1" dirty="0">
                <a:solidFill>
                  <a:schemeClr val="bg1"/>
                </a:solidFill>
                <a:latin typeface="Verdana" pitchFamily="34" charset="0"/>
                <a:cs typeface="Times New Roman" pitchFamily="18" charset="0"/>
              </a:rPr>
              <a:t>species of fish; </a:t>
            </a:r>
            <a:r>
              <a:rPr lang="en-US" sz="2000" b="1" dirty="0" smtClean="0">
                <a:solidFill>
                  <a:schemeClr val="bg1"/>
                </a:solidFill>
                <a:latin typeface="Verdana" pitchFamily="34" charset="0"/>
                <a:cs typeface="Times New Roman" pitchFamily="18" charset="0"/>
              </a:rPr>
              <a:t>50% </a:t>
            </a:r>
            <a:r>
              <a:rPr lang="en-US" sz="2000" b="1" dirty="0">
                <a:solidFill>
                  <a:schemeClr val="bg1"/>
                </a:solidFill>
                <a:latin typeface="Verdana" pitchFamily="34" charset="0"/>
                <a:cs typeface="Times New Roman" pitchFamily="18" charset="0"/>
              </a:rPr>
              <a:t>endemic.</a:t>
            </a:r>
          </a:p>
          <a:p>
            <a:pPr marL="285750" indent="-285750">
              <a:buFont typeface="Wingdings" pitchFamily="2" charset="2"/>
              <a:buChar char="§"/>
            </a:pPr>
            <a:endParaRPr lang="en-US" sz="2000" b="1" dirty="0">
              <a:solidFill>
                <a:schemeClr val="bg1"/>
              </a:solidFill>
              <a:latin typeface="Verdana" pitchFamily="34" charset="0"/>
              <a:cs typeface="Times New Roman" pitchFamily="18" charset="0"/>
            </a:endParaRPr>
          </a:p>
          <a:p>
            <a:pPr marL="285750" indent="-285750">
              <a:buFont typeface="Wingdings" pitchFamily="2" charset="2"/>
              <a:buChar char="§"/>
            </a:pPr>
            <a:r>
              <a:rPr lang="en-US" sz="2000" b="1" dirty="0" smtClean="0">
                <a:solidFill>
                  <a:schemeClr val="bg1"/>
                </a:solidFill>
                <a:latin typeface="Verdana" pitchFamily="34" charset="0"/>
                <a:cs typeface="Times New Roman" pitchFamily="18" charset="0"/>
              </a:rPr>
              <a:t>800 </a:t>
            </a:r>
            <a:r>
              <a:rPr lang="en-US" sz="2000" b="1" dirty="0">
                <a:solidFill>
                  <a:schemeClr val="bg1"/>
                </a:solidFill>
                <a:latin typeface="Verdana" pitchFamily="34" charset="0"/>
                <a:cs typeface="Times New Roman" pitchFamily="18" charset="0"/>
              </a:rPr>
              <a:t>species of birds; 183 migrants</a:t>
            </a:r>
            <a:r>
              <a:rPr lang="en-US" sz="2000" b="1" dirty="0">
                <a:solidFill>
                  <a:srgbClr val="002060"/>
                </a:solidFill>
                <a:latin typeface="Verdana" pitchFamily="34" charset="0"/>
                <a:cs typeface="Times New Roman" pitchFamily="18" charset="0"/>
              </a:rPr>
              <a:t>.</a:t>
            </a:r>
            <a:endParaRPr lang="es-CO" sz="2000" b="1" dirty="0">
              <a:solidFill>
                <a:srgbClr val="002060"/>
              </a:solidFill>
            </a:endParaRPr>
          </a:p>
        </p:txBody>
      </p:sp>
    </p:spTree>
    <p:extLst>
      <p:ext uri="{BB962C8B-B14F-4D97-AF65-F5344CB8AC3E}">
        <p14:creationId xmlns:p14="http://schemas.microsoft.com/office/powerpoint/2010/main" val="352910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1021" y="5165229"/>
            <a:ext cx="9165021" cy="1692771"/>
          </a:xfrm>
          <a:prstGeom prst="rect">
            <a:avLst/>
          </a:prstGeom>
          <a:solidFill>
            <a:schemeClr val="accent1">
              <a:lumMod val="50000"/>
              <a:alpha val="66667"/>
            </a:schemeClr>
          </a:solidFill>
          <a:ln>
            <a:noFill/>
          </a:ln>
          <a:effectLst/>
        </p:spPr>
        <p:txBody>
          <a:bodyPr wrap="square" rtlCol="0">
            <a:spAutoFit/>
          </a:bodyPr>
          <a:lstStyle/>
          <a:p>
            <a:pPr algn="l" defTabSz="457200" fontAlgn="auto">
              <a:spcBef>
                <a:spcPts val="0"/>
              </a:spcBef>
              <a:spcAft>
                <a:spcPts val="0"/>
              </a:spcAft>
            </a:pPr>
            <a:r>
              <a:rPr lang="en-US" sz="2400" b="1" dirty="0">
                <a:solidFill>
                  <a:prstClr val="white"/>
                </a:solidFill>
                <a:latin typeface="Century Gothic"/>
                <a:cs typeface="Century Gothic"/>
              </a:rPr>
              <a:t>The </a:t>
            </a:r>
            <a:r>
              <a:rPr lang="en-US" sz="2400" b="1" dirty="0" smtClean="0">
                <a:solidFill>
                  <a:prstClr val="white"/>
                </a:solidFill>
                <a:latin typeface="Century Gothic"/>
                <a:cs typeface="Century Gothic"/>
              </a:rPr>
              <a:t>Problems</a:t>
            </a:r>
            <a:endParaRPr lang="en-US" sz="1400" b="1" dirty="0" smtClean="0">
              <a:solidFill>
                <a:prstClr val="white"/>
              </a:solidFill>
              <a:latin typeface="Century Gothic"/>
              <a:cs typeface="Century Gothic"/>
            </a:endParaRPr>
          </a:p>
          <a:p>
            <a:pPr marL="285750" indent="-285750" algn="l" defTabSz="457200" fontAlgn="auto">
              <a:spcBef>
                <a:spcPts val="0"/>
              </a:spcBef>
              <a:spcAft>
                <a:spcPts val="0"/>
              </a:spcAft>
              <a:buFont typeface="Arial" pitchFamily="34" charset="0"/>
              <a:buChar char="•"/>
            </a:pPr>
            <a:r>
              <a:rPr lang="en-US" sz="2000" dirty="0">
                <a:solidFill>
                  <a:prstClr val="white"/>
                </a:solidFill>
                <a:latin typeface="Calibri" pitchFamily="34" charset="0"/>
                <a:cs typeface="Calibri" pitchFamily="34" charset="0"/>
              </a:rPr>
              <a:t>Fragmented planning, decision making and </a:t>
            </a:r>
            <a:r>
              <a:rPr lang="en-US" sz="2000" dirty="0" smtClean="0">
                <a:solidFill>
                  <a:prstClr val="white"/>
                </a:solidFill>
                <a:latin typeface="Calibri" pitchFamily="34" charset="0"/>
                <a:cs typeface="Calibri" pitchFamily="34" charset="0"/>
              </a:rPr>
              <a:t>management without an integrated vision.</a:t>
            </a:r>
          </a:p>
          <a:p>
            <a:pPr marL="285750" indent="-285750" algn="l" defTabSz="457200" fontAlgn="auto">
              <a:spcBef>
                <a:spcPts val="0"/>
              </a:spcBef>
              <a:spcAft>
                <a:spcPts val="0"/>
              </a:spcAft>
              <a:buFont typeface="Arial" pitchFamily="34" charset="0"/>
              <a:buChar char="•"/>
            </a:pPr>
            <a:r>
              <a:rPr lang="en-US" sz="2000" dirty="0" smtClean="0">
                <a:solidFill>
                  <a:prstClr val="white"/>
                </a:solidFill>
                <a:latin typeface="Calibri" pitchFamily="34" charset="0"/>
                <a:cs typeface="Calibri" pitchFamily="34" charset="0"/>
              </a:rPr>
              <a:t>Unsustainable practices.</a:t>
            </a:r>
          </a:p>
          <a:p>
            <a:pPr marL="285750" indent="-285750" defTabSz="457200">
              <a:buFont typeface="Arial" pitchFamily="34" charset="0"/>
              <a:buChar char="•"/>
            </a:pPr>
            <a:r>
              <a:rPr lang="en-US" sz="2000" dirty="0" smtClean="0">
                <a:solidFill>
                  <a:prstClr val="white"/>
                </a:solidFill>
                <a:latin typeface="Calibri" pitchFamily="34" charset="0"/>
                <a:cs typeface="Calibri" pitchFamily="34" charset="0"/>
              </a:rPr>
              <a:t>Vulnerable </a:t>
            </a:r>
            <a:r>
              <a:rPr lang="en-US" sz="2000" dirty="0">
                <a:solidFill>
                  <a:prstClr val="white"/>
                </a:solidFill>
                <a:latin typeface="Calibri" pitchFamily="34" charset="0"/>
                <a:cs typeface="Calibri" pitchFamily="34" charset="0"/>
              </a:rPr>
              <a:t>to extreme hydrologic </a:t>
            </a:r>
            <a:r>
              <a:rPr lang="en-US" sz="2000" dirty="0" smtClean="0">
                <a:solidFill>
                  <a:prstClr val="white"/>
                </a:solidFill>
                <a:latin typeface="Calibri" pitchFamily="34" charset="0"/>
                <a:cs typeface="Calibri" pitchFamily="34" charset="0"/>
              </a:rPr>
              <a:t>events- Climate change.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5" t="13186" r="51818" b="37520"/>
          <a:stretch/>
        </p:blipFill>
        <p:spPr bwMode="auto">
          <a:xfrm>
            <a:off x="1" y="-1"/>
            <a:ext cx="9144000" cy="516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33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04" t="8374" r="1741" b="12297"/>
          <a:stretch/>
        </p:blipFill>
        <p:spPr bwMode="auto">
          <a:xfrm>
            <a:off x="0" y="1"/>
            <a:ext cx="9144000" cy="54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5410200"/>
            <a:ext cx="9144000" cy="1485022"/>
          </a:xfrm>
          <a:solidFill>
            <a:schemeClr val="accent1">
              <a:lumMod val="50000"/>
              <a:alpha val="66667"/>
            </a:schemeClr>
          </a:solidFill>
          <a:ln>
            <a:noFill/>
          </a:ln>
          <a:effectLst/>
        </p:spPr>
        <p:txBody>
          <a:bodyPr wrap="square" rtlCol="0">
            <a:spAutoFit/>
          </a:bodyPr>
          <a:lstStyle/>
          <a:p>
            <a:pPr marL="0" defTabSz="457200">
              <a:spcBef>
                <a:spcPts val="0"/>
              </a:spcBef>
            </a:pPr>
            <a:r>
              <a:rPr lang="en-US" sz="2000" b="1" dirty="0" smtClean="0">
                <a:solidFill>
                  <a:prstClr val="white"/>
                </a:solidFill>
                <a:cs typeface="Century Gothic"/>
              </a:rPr>
              <a:t>Vision  </a:t>
            </a:r>
            <a:r>
              <a:rPr lang="en-US" sz="2000" dirty="0" smtClean="0">
                <a:solidFill>
                  <a:prstClr val="white"/>
                </a:solidFill>
                <a:cs typeface="Century Gothic"/>
                <a:sym typeface="Wingdings" pitchFamily="2" charset="2"/>
              </a:rPr>
              <a:t> </a:t>
            </a:r>
            <a:r>
              <a:rPr lang="en-US" sz="2000" dirty="0" smtClean="0">
                <a:solidFill>
                  <a:prstClr val="white"/>
                </a:solidFill>
                <a:cs typeface="Century Gothic"/>
              </a:rPr>
              <a:t>Integrated </a:t>
            </a:r>
            <a:r>
              <a:rPr lang="en-US" sz="2000" dirty="0">
                <a:solidFill>
                  <a:prstClr val="white"/>
                </a:solidFill>
                <a:cs typeface="Century Gothic"/>
              </a:rPr>
              <a:t>River Basin </a:t>
            </a:r>
            <a:r>
              <a:rPr lang="en-US" sz="2000" dirty="0" smtClean="0">
                <a:solidFill>
                  <a:prstClr val="white"/>
                </a:solidFill>
                <a:cs typeface="Century Gothic"/>
              </a:rPr>
              <a:t>Management reduces climate risk, and preserves nature and ecosystem services for 35 million people</a:t>
            </a:r>
            <a:endParaRPr lang="en-US" sz="2000" dirty="0">
              <a:solidFill>
                <a:prstClr val="white"/>
              </a:solidFill>
              <a:cs typeface="Century Gothic"/>
            </a:endParaRPr>
          </a:p>
          <a:p>
            <a:pPr marL="0" defTabSz="457200">
              <a:spcBef>
                <a:spcPts val="0"/>
              </a:spcBef>
            </a:pPr>
            <a:endParaRPr lang="en-US" sz="1050" dirty="0">
              <a:solidFill>
                <a:prstClr val="white"/>
              </a:solidFill>
              <a:cs typeface="Century Gothic"/>
            </a:endParaRPr>
          </a:p>
          <a:p>
            <a:pPr marL="0" defTabSz="457200">
              <a:spcBef>
                <a:spcPts val="0"/>
              </a:spcBef>
            </a:pPr>
            <a:r>
              <a:rPr lang="es-ES_tradnl" sz="2000" b="1" dirty="0" err="1" smtClean="0">
                <a:solidFill>
                  <a:prstClr val="white"/>
                </a:solidFill>
                <a:cs typeface="Century Gothic"/>
              </a:rPr>
              <a:t>Outcome</a:t>
            </a:r>
            <a:r>
              <a:rPr lang="es-ES_tradnl" sz="2000" b="1" dirty="0" smtClean="0">
                <a:solidFill>
                  <a:prstClr val="white"/>
                </a:solidFill>
                <a:cs typeface="Century Gothic"/>
              </a:rPr>
              <a:t> </a:t>
            </a:r>
            <a:r>
              <a:rPr lang="es-ES_tradnl" sz="2000" dirty="0" smtClean="0">
                <a:solidFill>
                  <a:prstClr val="white"/>
                </a:solidFill>
                <a:cs typeface="Century Gothic"/>
                <a:sym typeface="Wingdings" pitchFamily="2" charset="2"/>
              </a:rPr>
              <a:t> </a:t>
            </a:r>
            <a:r>
              <a:rPr lang="en-US" sz="2000" dirty="0" smtClean="0">
                <a:solidFill>
                  <a:prstClr val="white"/>
                </a:solidFill>
                <a:cs typeface="Century Gothic"/>
              </a:rPr>
              <a:t>National </a:t>
            </a:r>
            <a:r>
              <a:rPr lang="en-US" sz="2000" dirty="0">
                <a:solidFill>
                  <a:prstClr val="white"/>
                </a:solidFill>
                <a:cs typeface="Century Gothic"/>
              </a:rPr>
              <a:t>government and local stakeholders adopt EBA and green infrastructure approaches as part of </a:t>
            </a:r>
            <a:r>
              <a:rPr lang="en-US" sz="2000" dirty="0" smtClean="0">
                <a:solidFill>
                  <a:prstClr val="white"/>
                </a:solidFill>
                <a:cs typeface="Century Gothic"/>
              </a:rPr>
              <a:t>Integrated River Basin Management strategy</a:t>
            </a:r>
            <a:endParaRPr lang="es-ES_tradnl" sz="2000" dirty="0">
              <a:solidFill>
                <a:prstClr val="white"/>
              </a:solidFill>
              <a:cs typeface="Century Gothic"/>
            </a:endParaRPr>
          </a:p>
        </p:txBody>
      </p:sp>
    </p:spTree>
    <p:extLst>
      <p:ext uri="{BB962C8B-B14F-4D97-AF65-F5344CB8AC3E}">
        <p14:creationId xmlns:p14="http://schemas.microsoft.com/office/powerpoint/2010/main" val="865331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7" t="13386" r="45801" b="38063"/>
          <a:stretch/>
        </p:blipFill>
        <p:spPr bwMode="auto">
          <a:xfrm>
            <a:off x="-1" y="0"/>
            <a:ext cx="91396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4495800"/>
            <a:ext cx="9144000" cy="442488"/>
          </a:xfrm>
        </p:spPr>
        <p:txBody>
          <a:bodyPr>
            <a:normAutofit fontScale="90000"/>
          </a:bodyPr>
          <a:lstStyle/>
          <a:p>
            <a:pPr algn="l"/>
            <a:r>
              <a:rPr lang="es-ES_tradnl" sz="2800" b="1" dirty="0" err="1" smtClean="0">
                <a:latin typeface="+mn-lt"/>
              </a:rPr>
              <a:t>Most</a:t>
            </a:r>
            <a:r>
              <a:rPr lang="es-ES_tradnl" sz="2800" b="1" dirty="0" smtClean="0">
                <a:latin typeface="+mn-lt"/>
              </a:rPr>
              <a:t> </a:t>
            </a:r>
            <a:r>
              <a:rPr lang="es-ES_tradnl" sz="2800" b="1" dirty="0" err="1" smtClean="0">
                <a:latin typeface="+mn-lt"/>
              </a:rPr>
              <a:t>important</a:t>
            </a:r>
            <a:r>
              <a:rPr lang="es-ES_tradnl" sz="2800" b="1" dirty="0" smtClean="0">
                <a:latin typeface="+mn-lt"/>
              </a:rPr>
              <a:t> </a:t>
            </a:r>
            <a:r>
              <a:rPr lang="es-ES_tradnl" sz="2800" b="1" dirty="0" err="1" smtClean="0">
                <a:latin typeface="+mn-lt"/>
              </a:rPr>
              <a:t>audiences</a:t>
            </a:r>
            <a:endParaRPr lang="en-US" sz="2800" b="1" dirty="0">
              <a:latin typeface="+mn-lt"/>
            </a:endParaRPr>
          </a:p>
        </p:txBody>
      </p:sp>
      <p:pic>
        <p:nvPicPr>
          <p:cNvPr id="5" name="Picture 2" descr="http://t1.gstatic.com/images?q=tbn:ANd9GcSnYG3ZkGE0VPg-rb5aV2payZEk8ckh0uyp67OWN7qDyChekHe57w"/>
          <p:cNvPicPr>
            <a:picLocks noChangeAspect="1" noChangeArrowheads="1"/>
          </p:cNvPicPr>
          <p:nvPr/>
        </p:nvPicPr>
        <p:blipFill rotWithShape="1">
          <a:blip r:embed="rId4">
            <a:extLst>
              <a:ext uri="{28A0092B-C50C-407E-A947-70E740481C1C}">
                <a14:useLocalDpi xmlns:a14="http://schemas.microsoft.com/office/drawing/2010/main" val="0"/>
              </a:ext>
            </a:extLst>
          </a:blip>
          <a:srcRect b="17849"/>
          <a:stretch/>
        </p:blipFill>
        <p:spPr bwMode="auto">
          <a:xfrm>
            <a:off x="76200" y="5244138"/>
            <a:ext cx="3568276" cy="1232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6083"/>
          <a:stretch/>
        </p:blipFill>
        <p:spPr bwMode="auto">
          <a:xfrm>
            <a:off x="5355141" y="5719151"/>
            <a:ext cx="1502859" cy="10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837" y="5174429"/>
            <a:ext cx="1317363" cy="153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6423" r="50000" b="31164"/>
          <a:stretch/>
        </p:blipFill>
        <p:spPr bwMode="auto">
          <a:xfrm>
            <a:off x="6902574" y="4685797"/>
            <a:ext cx="2165226" cy="97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4071" y="4646024"/>
            <a:ext cx="1627729" cy="99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Diagram 13"/>
          <p:cNvGraphicFramePr/>
          <p:nvPr>
            <p:extLst>
              <p:ext uri="{D42A27DB-BD31-4B8C-83A1-F6EECF244321}">
                <p14:modId xmlns:p14="http://schemas.microsoft.com/office/powerpoint/2010/main" val="94942730"/>
              </p:ext>
            </p:extLst>
          </p:nvPr>
        </p:nvGraphicFramePr>
        <p:xfrm>
          <a:off x="2667000" y="304800"/>
          <a:ext cx="3381911" cy="41339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descr="http://www.arauca-arauca.gov.co/apc-aa-files/66663934353562333530643639393633/DN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0400" y="6134677"/>
            <a:ext cx="1752600" cy="5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179512" y="1391142"/>
            <a:ext cx="8424936" cy="5206209"/>
            <a:chOff x="179512" y="1391142"/>
            <a:chExt cx="8424936" cy="5206209"/>
          </a:xfrm>
        </p:grpSpPr>
        <p:pic>
          <p:nvPicPr>
            <p:cNvPr id="20" name="1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391142"/>
              <a:ext cx="6110737" cy="5206209"/>
            </a:xfrm>
            <a:prstGeom prst="rect">
              <a:avLst/>
            </a:prstGeom>
          </p:spPr>
        </p:pic>
        <p:sp>
          <p:nvSpPr>
            <p:cNvPr id="21" name="20 Flecha abajo"/>
            <p:cNvSpPr/>
            <p:nvPr/>
          </p:nvSpPr>
          <p:spPr>
            <a:xfrm>
              <a:off x="2411760" y="1412776"/>
              <a:ext cx="3240360" cy="648072"/>
            </a:xfrm>
            <a:prstGeom prst="downArrow">
              <a:avLst>
                <a:gd name="adj1" fmla="val 77389"/>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prstClr val="white"/>
                  </a:solidFill>
                </a:rPr>
                <a:t>P</a:t>
              </a:r>
              <a:r>
                <a:rPr lang="es-CO" sz="2400" dirty="0" smtClean="0">
                  <a:solidFill>
                    <a:prstClr val="white"/>
                  </a:solidFill>
                </a:rPr>
                <a:t>: </a:t>
              </a:r>
              <a:r>
                <a:rPr lang="es-CO" dirty="0" err="1" smtClean="0">
                  <a:solidFill>
                    <a:prstClr val="white"/>
                  </a:solidFill>
                </a:rPr>
                <a:t>Precipitation</a:t>
              </a:r>
              <a:endParaRPr lang="es-CO" dirty="0">
                <a:solidFill>
                  <a:prstClr val="white"/>
                </a:solidFill>
              </a:endParaRPr>
            </a:p>
          </p:txBody>
        </p:sp>
        <p:sp>
          <p:nvSpPr>
            <p:cNvPr id="22" name="21 Flecha arriba"/>
            <p:cNvSpPr/>
            <p:nvPr/>
          </p:nvSpPr>
          <p:spPr>
            <a:xfrm>
              <a:off x="4860032" y="2835322"/>
              <a:ext cx="3240360" cy="576064"/>
            </a:xfrm>
            <a:prstGeom prst="upArrow">
              <a:avLst>
                <a:gd name="adj1" fmla="val 76144"/>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prstClr val="white"/>
                  </a:solidFill>
                </a:rPr>
                <a:t>Et</a:t>
              </a:r>
              <a:r>
                <a:rPr lang="es-CO" sz="2400" dirty="0" smtClean="0">
                  <a:solidFill>
                    <a:prstClr val="white"/>
                  </a:solidFill>
                </a:rPr>
                <a:t>: </a:t>
              </a:r>
              <a:r>
                <a:rPr lang="es-CO" dirty="0" err="1" smtClean="0">
                  <a:solidFill>
                    <a:prstClr val="white"/>
                  </a:solidFill>
                </a:rPr>
                <a:t>Evapotranspiration</a:t>
              </a:r>
              <a:endParaRPr lang="es-CO" dirty="0">
                <a:solidFill>
                  <a:prstClr val="white"/>
                </a:solidFill>
              </a:endParaRPr>
            </a:p>
          </p:txBody>
        </p:sp>
        <p:sp>
          <p:nvSpPr>
            <p:cNvPr id="23" name="22 Flecha derecha"/>
            <p:cNvSpPr/>
            <p:nvPr/>
          </p:nvSpPr>
          <p:spPr>
            <a:xfrm>
              <a:off x="6228184" y="5589240"/>
              <a:ext cx="2376264" cy="7920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prstClr val="white"/>
                  </a:solidFill>
                </a:rPr>
                <a:t>Q</a:t>
              </a:r>
              <a:r>
                <a:rPr lang="es-CO" dirty="0" smtClean="0">
                  <a:solidFill>
                    <a:prstClr val="white"/>
                  </a:solidFill>
                </a:rPr>
                <a:t>: </a:t>
              </a:r>
              <a:r>
                <a:rPr lang="es-CO" dirty="0" err="1" smtClean="0">
                  <a:solidFill>
                    <a:prstClr val="white"/>
                  </a:solidFill>
                </a:rPr>
                <a:t>Discharge</a:t>
              </a:r>
              <a:endParaRPr lang="es-CO" dirty="0">
                <a:solidFill>
                  <a:prstClr val="white"/>
                </a:solidFill>
              </a:endParaRPr>
            </a:p>
          </p:txBody>
        </p:sp>
        <p:cxnSp>
          <p:nvCxnSpPr>
            <p:cNvPr id="35" name="34 Conector recto de flecha"/>
            <p:cNvCxnSpPr/>
            <p:nvPr/>
          </p:nvCxnSpPr>
          <p:spPr>
            <a:xfrm>
              <a:off x="1284092" y="3789040"/>
              <a:ext cx="0" cy="64807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6" name="35 CuadroTexto"/>
            <p:cNvSpPr txBox="1"/>
            <p:nvPr/>
          </p:nvSpPr>
          <p:spPr>
            <a:xfrm>
              <a:off x="179512" y="3841884"/>
              <a:ext cx="1320604" cy="523220"/>
            </a:xfrm>
            <a:prstGeom prst="rect">
              <a:avLst/>
            </a:prstGeom>
            <a:noFill/>
          </p:spPr>
          <p:txBody>
            <a:bodyPr wrap="square" rtlCol="0">
              <a:spAutoFit/>
            </a:bodyPr>
            <a:lstStyle/>
            <a:p>
              <a:r>
                <a:rPr lang="es-CO" sz="1400" dirty="0" err="1" smtClean="0">
                  <a:solidFill>
                    <a:prstClr val="black"/>
                  </a:solidFill>
                </a:rPr>
                <a:t>Infiltration</a:t>
              </a:r>
              <a:r>
                <a:rPr lang="es-CO" sz="1400" dirty="0" smtClean="0">
                  <a:solidFill>
                    <a:prstClr val="black"/>
                  </a:solidFill>
                </a:rPr>
                <a:t>/</a:t>
              </a:r>
            </a:p>
            <a:p>
              <a:r>
                <a:rPr lang="es-CO" sz="1400" dirty="0" err="1" smtClean="0">
                  <a:solidFill>
                    <a:prstClr val="black"/>
                  </a:solidFill>
                </a:rPr>
                <a:t>Percolation</a:t>
              </a:r>
              <a:endParaRPr lang="es-CO" sz="1400" dirty="0" smtClean="0">
                <a:solidFill>
                  <a:prstClr val="black"/>
                </a:solidFill>
              </a:endParaRPr>
            </a:p>
          </p:txBody>
        </p:sp>
        <p:sp>
          <p:nvSpPr>
            <p:cNvPr id="37" name="36 CuadroTexto"/>
            <p:cNvSpPr txBox="1"/>
            <p:nvPr/>
          </p:nvSpPr>
          <p:spPr>
            <a:xfrm>
              <a:off x="1331640" y="5013176"/>
              <a:ext cx="1320604" cy="523220"/>
            </a:xfrm>
            <a:prstGeom prst="rect">
              <a:avLst/>
            </a:prstGeom>
            <a:noFill/>
          </p:spPr>
          <p:txBody>
            <a:bodyPr wrap="square" rtlCol="0">
              <a:spAutoFit/>
            </a:bodyPr>
            <a:lstStyle/>
            <a:p>
              <a:r>
                <a:rPr lang="es-CO" sz="1400" dirty="0" err="1" smtClean="0">
                  <a:solidFill>
                    <a:prstClr val="black"/>
                  </a:solidFill>
                </a:rPr>
                <a:t>Soil</a:t>
              </a:r>
              <a:r>
                <a:rPr lang="es-CO" sz="1400" dirty="0" smtClean="0">
                  <a:solidFill>
                    <a:prstClr val="black"/>
                  </a:solidFill>
                </a:rPr>
                <a:t> </a:t>
              </a:r>
            </a:p>
            <a:p>
              <a:r>
                <a:rPr lang="es-CO" sz="1400" dirty="0" err="1" smtClean="0">
                  <a:solidFill>
                    <a:prstClr val="black"/>
                  </a:solidFill>
                </a:rPr>
                <a:t>moisture</a:t>
              </a:r>
              <a:endParaRPr lang="es-CO" sz="1400" dirty="0">
                <a:solidFill>
                  <a:prstClr val="black"/>
                </a:solidFill>
              </a:endParaRPr>
            </a:p>
          </p:txBody>
        </p:sp>
        <p:sp>
          <p:nvSpPr>
            <p:cNvPr id="38" name="37 CuadroTexto"/>
            <p:cNvSpPr txBox="1"/>
            <p:nvPr/>
          </p:nvSpPr>
          <p:spPr>
            <a:xfrm>
              <a:off x="3851920" y="6217567"/>
              <a:ext cx="1320604" cy="307777"/>
            </a:xfrm>
            <a:prstGeom prst="rect">
              <a:avLst/>
            </a:prstGeom>
            <a:noFill/>
          </p:spPr>
          <p:txBody>
            <a:bodyPr wrap="square" rtlCol="0">
              <a:spAutoFit/>
            </a:bodyPr>
            <a:lstStyle/>
            <a:p>
              <a:r>
                <a:rPr lang="es-CO" sz="1400" dirty="0" err="1" smtClean="0">
                  <a:solidFill>
                    <a:prstClr val="black"/>
                  </a:solidFill>
                </a:rPr>
                <a:t>Baseflow</a:t>
              </a:r>
              <a:endParaRPr lang="es-CO" sz="1400" dirty="0">
                <a:solidFill>
                  <a:prstClr val="black"/>
                </a:solidFill>
              </a:endParaRPr>
            </a:p>
          </p:txBody>
        </p:sp>
        <p:cxnSp>
          <p:nvCxnSpPr>
            <p:cNvPr id="39" name="38 Conector recto de flecha"/>
            <p:cNvCxnSpPr/>
            <p:nvPr/>
          </p:nvCxnSpPr>
          <p:spPr>
            <a:xfrm>
              <a:off x="3972162" y="6525344"/>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2411760" y="4177517"/>
              <a:ext cx="0" cy="75608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 name="12 CuadroTexto"/>
            <p:cNvSpPr txBox="1"/>
            <p:nvPr/>
          </p:nvSpPr>
          <p:spPr>
            <a:xfrm>
              <a:off x="1907704" y="4417367"/>
              <a:ext cx="1799106" cy="307777"/>
            </a:xfrm>
            <a:prstGeom prst="rect">
              <a:avLst/>
            </a:prstGeom>
            <a:noFill/>
          </p:spPr>
          <p:txBody>
            <a:bodyPr wrap="square" rtlCol="0">
              <a:spAutoFit/>
            </a:bodyPr>
            <a:lstStyle/>
            <a:p>
              <a:r>
                <a:rPr lang="es-CO" sz="1400" dirty="0" smtClean="0">
                  <a:solidFill>
                    <a:prstClr val="black"/>
                  </a:solidFill>
                </a:rPr>
                <a:t>ETP</a:t>
              </a:r>
              <a:endParaRPr lang="es-CO" sz="1400" dirty="0">
                <a:solidFill>
                  <a:prstClr val="black"/>
                </a:solidFill>
              </a:endParaRPr>
            </a:p>
          </p:txBody>
        </p:sp>
      </p:grpSp>
      <p:sp>
        <p:nvSpPr>
          <p:cNvPr id="16" name="1 Título"/>
          <p:cNvSpPr txBox="1">
            <a:spLocks/>
          </p:cNvSpPr>
          <p:nvPr/>
        </p:nvSpPr>
        <p:spPr>
          <a:xfrm>
            <a:off x="0" y="0"/>
            <a:ext cx="9144000" cy="892552"/>
          </a:xfrm>
          <a:prstGeom prst="rect">
            <a:avLst/>
          </a:prstGeom>
          <a:solidFill>
            <a:schemeClr val="accent1">
              <a:lumMod val="50000"/>
              <a:alpha val="66667"/>
            </a:schemeClr>
          </a:solidFill>
          <a:ln>
            <a:noFill/>
          </a:ln>
          <a:effectLst/>
        </p:spPr>
        <p:txBody>
          <a:bodyPr vert="horz" wrap="square" lIns="91440" tIns="45720" rIns="91440" bIns="45720" rtlCol="0">
            <a:spAutoFit/>
          </a:bodyPr>
          <a:lstStyle>
            <a:lvl1pPr indent="-342900" defTabSz="457200">
              <a:spcBef>
                <a:spcPts val="0"/>
              </a:spcBef>
              <a:buFont typeface="Arial" pitchFamily="34" charset="0"/>
              <a:buChar char="•"/>
              <a:defRPr sz="2000" b="1">
                <a:solidFill>
                  <a:prstClr val="white"/>
                </a:solidFill>
                <a:cs typeface="Century Gothic"/>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800" dirty="0" smtClean="0"/>
              <a:t>INFORM: </a:t>
            </a:r>
            <a:r>
              <a:rPr lang="en-US" dirty="0"/>
              <a:t/>
            </a:r>
            <a:br>
              <a:rPr lang="en-US" dirty="0"/>
            </a:br>
            <a:r>
              <a:rPr lang="en-US" sz="2400" b="0" dirty="0"/>
              <a:t>Hydrologic model of the Magdalena River Basin (WEAP)</a:t>
            </a:r>
          </a:p>
        </p:txBody>
      </p:sp>
    </p:spTree>
    <p:extLst>
      <p:ext uri="{BB962C8B-B14F-4D97-AF65-F5344CB8AC3E}">
        <p14:creationId xmlns:p14="http://schemas.microsoft.com/office/powerpoint/2010/main" val="409019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727" y="742392"/>
            <a:ext cx="4429273"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7" y="742391"/>
            <a:ext cx="4572000" cy="544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3480" y="157617"/>
            <a:ext cx="2880320" cy="584775"/>
          </a:xfrm>
          <a:prstGeom prst="rect">
            <a:avLst/>
          </a:prstGeom>
          <a:noFill/>
        </p:spPr>
        <p:txBody>
          <a:bodyPr wrap="square" rtlCol="0">
            <a:spAutoFit/>
          </a:bodyPr>
          <a:lstStyle/>
          <a:p>
            <a:pPr algn="ctr"/>
            <a:r>
              <a:rPr lang="en-US" sz="3200" dirty="0" smtClean="0">
                <a:solidFill>
                  <a:prstClr val="white"/>
                </a:solidFill>
              </a:rPr>
              <a:t>Dry season</a:t>
            </a:r>
            <a:endParaRPr lang="en-US" sz="3200" dirty="0">
              <a:solidFill>
                <a:prstClr val="white"/>
              </a:solidFill>
            </a:endParaRPr>
          </a:p>
        </p:txBody>
      </p:sp>
      <p:sp>
        <p:nvSpPr>
          <p:cNvPr id="8" name="TextBox 7"/>
          <p:cNvSpPr txBox="1"/>
          <p:nvPr/>
        </p:nvSpPr>
        <p:spPr>
          <a:xfrm>
            <a:off x="5273080" y="157617"/>
            <a:ext cx="2880320" cy="584775"/>
          </a:xfrm>
          <a:prstGeom prst="rect">
            <a:avLst/>
          </a:prstGeom>
          <a:noFill/>
        </p:spPr>
        <p:txBody>
          <a:bodyPr wrap="square" rtlCol="0">
            <a:spAutoFit/>
          </a:bodyPr>
          <a:lstStyle/>
          <a:p>
            <a:pPr algn="ctr"/>
            <a:r>
              <a:rPr lang="en-US" sz="3200" dirty="0" smtClean="0">
                <a:solidFill>
                  <a:prstClr val="white"/>
                </a:solidFill>
              </a:rPr>
              <a:t>Wet season</a:t>
            </a:r>
            <a:endParaRPr lang="en-US" sz="3200" dirty="0">
              <a:solidFill>
                <a:prstClr val="white"/>
              </a:solidFill>
            </a:endParaRPr>
          </a:p>
        </p:txBody>
      </p:sp>
      <p:sp>
        <p:nvSpPr>
          <p:cNvPr id="9" name="TextBox 8"/>
          <p:cNvSpPr txBox="1"/>
          <p:nvPr/>
        </p:nvSpPr>
        <p:spPr>
          <a:xfrm>
            <a:off x="1835696" y="6273225"/>
            <a:ext cx="5663132" cy="584775"/>
          </a:xfrm>
          <a:prstGeom prst="rect">
            <a:avLst/>
          </a:prstGeom>
          <a:noFill/>
        </p:spPr>
        <p:txBody>
          <a:bodyPr wrap="square" rtlCol="0">
            <a:spAutoFit/>
          </a:bodyPr>
          <a:lstStyle/>
          <a:p>
            <a:r>
              <a:rPr lang="en-US" sz="3200" dirty="0" smtClean="0">
                <a:solidFill>
                  <a:prstClr val="white"/>
                </a:solidFill>
              </a:rPr>
              <a:t>La </a:t>
            </a:r>
            <a:r>
              <a:rPr lang="en-US" sz="3200" dirty="0" err="1" smtClean="0">
                <a:solidFill>
                  <a:prstClr val="white"/>
                </a:solidFill>
              </a:rPr>
              <a:t>Mojana</a:t>
            </a:r>
            <a:r>
              <a:rPr lang="en-US" sz="3200" dirty="0" smtClean="0">
                <a:solidFill>
                  <a:prstClr val="white"/>
                </a:solidFill>
              </a:rPr>
              <a:t> Region (2007 – 2010)</a:t>
            </a:r>
            <a:endParaRPr lang="en-US" sz="3200" dirty="0">
              <a:solidFill>
                <a:prstClr val="white"/>
              </a:solidFill>
            </a:endParaRPr>
          </a:p>
        </p:txBody>
      </p:sp>
    </p:spTree>
    <p:extLst>
      <p:ext uri="{BB962C8B-B14F-4D97-AF65-F5344CB8AC3E}">
        <p14:creationId xmlns:p14="http://schemas.microsoft.com/office/powerpoint/2010/main" val="284593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002" y="-24720"/>
            <a:ext cx="4517998" cy="539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449807" cy="537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35696" y="6273225"/>
            <a:ext cx="5663132" cy="584775"/>
          </a:xfrm>
          <a:prstGeom prst="rect">
            <a:avLst/>
          </a:prstGeom>
          <a:noFill/>
        </p:spPr>
        <p:txBody>
          <a:bodyPr wrap="square" rtlCol="0">
            <a:spAutoFit/>
          </a:bodyPr>
          <a:lstStyle/>
          <a:p>
            <a:r>
              <a:rPr lang="en-US" sz="3200" dirty="0" smtClean="0">
                <a:solidFill>
                  <a:prstClr val="white"/>
                </a:solidFill>
              </a:rPr>
              <a:t>La </a:t>
            </a:r>
            <a:r>
              <a:rPr lang="en-US" sz="3200" dirty="0" err="1" smtClean="0">
                <a:solidFill>
                  <a:prstClr val="white"/>
                </a:solidFill>
              </a:rPr>
              <a:t>Mojana</a:t>
            </a:r>
            <a:r>
              <a:rPr lang="en-US" sz="3200" dirty="0" smtClean="0">
                <a:solidFill>
                  <a:prstClr val="white"/>
                </a:solidFill>
              </a:rPr>
              <a:t> Region (2007 – 2010)</a:t>
            </a:r>
            <a:endParaRPr lang="en-US" sz="3200" dirty="0">
              <a:solidFill>
                <a:prstClr val="white"/>
              </a:solidFill>
            </a:endParaRPr>
          </a:p>
        </p:txBody>
      </p:sp>
      <p:sp>
        <p:nvSpPr>
          <p:cNvPr id="8" name="TextBox 7"/>
          <p:cNvSpPr txBox="1"/>
          <p:nvPr/>
        </p:nvSpPr>
        <p:spPr>
          <a:xfrm>
            <a:off x="7032" y="5379222"/>
            <a:ext cx="4442774" cy="584775"/>
          </a:xfrm>
          <a:prstGeom prst="rect">
            <a:avLst/>
          </a:prstGeom>
          <a:noFill/>
        </p:spPr>
        <p:txBody>
          <a:bodyPr wrap="square" rtlCol="0">
            <a:spAutoFit/>
          </a:bodyPr>
          <a:lstStyle/>
          <a:p>
            <a:r>
              <a:rPr lang="en-US" sz="3200" dirty="0" smtClean="0">
                <a:solidFill>
                  <a:prstClr val="white"/>
                </a:solidFill>
              </a:rPr>
              <a:t>Flood frequency map</a:t>
            </a:r>
            <a:endParaRPr lang="en-US" sz="3200" dirty="0">
              <a:solidFill>
                <a:prstClr val="white"/>
              </a:solidFill>
            </a:endParaRPr>
          </a:p>
        </p:txBody>
      </p:sp>
      <p:sp>
        <p:nvSpPr>
          <p:cNvPr id="9" name="TextBox 8"/>
          <p:cNvSpPr txBox="1"/>
          <p:nvPr/>
        </p:nvSpPr>
        <p:spPr>
          <a:xfrm>
            <a:off x="4667262" y="5406763"/>
            <a:ext cx="4442774" cy="584775"/>
          </a:xfrm>
          <a:prstGeom prst="rect">
            <a:avLst/>
          </a:prstGeom>
          <a:noFill/>
        </p:spPr>
        <p:txBody>
          <a:bodyPr wrap="square" rtlCol="0">
            <a:spAutoFit/>
          </a:bodyPr>
          <a:lstStyle/>
          <a:p>
            <a:r>
              <a:rPr lang="en-US" sz="3200" dirty="0" smtClean="0">
                <a:solidFill>
                  <a:prstClr val="white"/>
                </a:solidFill>
              </a:rPr>
              <a:t>Vegetation type map</a:t>
            </a:r>
            <a:endParaRPr lang="en-US" sz="3200" dirty="0">
              <a:solidFill>
                <a:prstClr val="white"/>
              </a:solidFill>
            </a:endParaRPr>
          </a:p>
        </p:txBody>
      </p:sp>
    </p:spTree>
    <p:extLst>
      <p:ext uri="{BB962C8B-B14F-4D97-AF65-F5344CB8AC3E}">
        <p14:creationId xmlns:p14="http://schemas.microsoft.com/office/powerpoint/2010/main" val="176233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AC4BD1-3996-4F60-9A5F-4ABB8D312AA0}"/>
</file>

<file path=customXml/itemProps2.xml><?xml version="1.0" encoding="utf-8"?>
<ds:datastoreItem xmlns:ds="http://schemas.openxmlformats.org/officeDocument/2006/customXml" ds:itemID="{396EA690-2FBF-4708-B233-299D534295B9}"/>
</file>

<file path=customXml/itemProps3.xml><?xml version="1.0" encoding="utf-8"?>
<ds:datastoreItem xmlns:ds="http://schemas.openxmlformats.org/officeDocument/2006/customXml" ds:itemID="{B32B8341-A43C-4598-9C47-0DDEB0135F9C}"/>
</file>

<file path=docProps/app.xml><?xml version="1.0" encoding="utf-8"?>
<Properties xmlns="http://schemas.openxmlformats.org/officeDocument/2006/extended-properties" xmlns:vt="http://schemas.openxmlformats.org/officeDocument/2006/docPropsVTypes">
  <TotalTime>2260</TotalTime>
  <Words>1883</Words>
  <Application>Microsoft Office PowerPoint</Application>
  <PresentationFormat>On-screen Show (4:3)</PresentationFormat>
  <Paragraphs>153</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Most important audiences</vt:lpstr>
      <vt:lpstr>PowerPoint Presentation</vt:lpstr>
      <vt:lpstr>PowerPoint Presentation</vt:lpstr>
      <vt:lpstr>PowerPoint Presentation</vt:lpstr>
      <vt:lpstr>PowerPoint Presentation</vt:lpstr>
      <vt:lpstr>PowerPoint Presentation</vt:lpstr>
      <vt:lpstr>Río +20</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L</dc:creator>
  <cp:lastModifiedBy>TNC_User</cp:lastModifiedBy>
  <cp:revision>223</cp:revision>
  <dcterms:created xsi:type="dcterms:W3CDTF">2013-05-06T21:40:51Z</dcterms:created>
  <dcterms:modified xsi:type="dcterms:W3CDTF">2013-05-30T13:59:16Z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