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wav" ContentType="audio/wav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2" r:id="rId3"/>
    <p:sldId id="323" r:id="rId4"/>
    <p:sldId id="319" r:id="rId5"/>
    <p:sldId id="320" r:id="rId6"/>
    <p:sldId id="321" r:id="rId7"/>
    <p:sldId id="327" r:id="rId8"/>
    <p:sldId id="328" r:id="rId9"/>
    <p:sldId id="329" r:id="rId10"/>
    <p:sldId id="304" r:id="rId11"/>
    <p:sldId id="303" r:id="rId12"/>
    <p:sldId id="305" r:id="rId13"/>
    <p:sldId id="286" r:id="rId14"/>
    <p:sldId id="331" r:id="rId15"/>
    <p:sldId id="293" r:id="rId16"/>
    <p:sldId id="265" r:id="rId17"/>
    <p:sldId id="330" r:id="rId18"/>
    <p:sldId id="267" r:id="rId19"/>
    <p:sldId id="274" r:id="rId20"/>
    <p:sldId id="296" r:id="rId21"/>
    <p:sldId id="325" r:id="rId22"/>
    <p:sldId id="333" r:id="rId23"/>
    <p:sldId id="32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FF"/>
    <a:srgbClr val="66FF66"/>
    <a:srgbClr val="FF9900"/>
    <a:srgbClr val="CCFF66"/>
    <a:srgbClr val="CCE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5055" autoAdjust="0"/>
  </p:normalViewPr>
  <p:slideViewPr>
    <p:cSldViewPr snapToGrid="0">
      <p:cViewPr>
        <p:scale>
          <a:sx n="80" d="100"/>
          <a:sy n="80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69499-0D45-4393-A103-BF06B294F27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E0A27-9D64-4482-815B-899ACF24853B}">
      <dgm:prSet phldrT="[Text]"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A0B82581-752F-409A-A5E3-C87AF65F07C5}" type="parTrans" cxnId="{89C9D5CB-3718-413B-B798-D3E151B27200}">
      <dgm:prSet/>
      <dgm:spPr/>
      <dgm:t>
        <a:bodyPr/>
        <a:lstStyle/>
        <a:p>
          <a:endParaRPr lang="en-US"/>
        </a:p>
      </dgm:t>
    </dgm:pt>
    <dgm:pt modelId="{8F95C257-E25A-496A-AEBC-2B642D32513B}" type="sibTrans" cxnId="{89C9D5CB-3718-413B-B798-D3E151B27200}">
      <dgm:prSet/>
      <dgm:spPr/>
      <dgm:t>
        <a:bodyPr/>
        <a:lstStyle/>
        <a:p>
          <a:endParaRPr lang="en-US"/>
        </a:p>
      </dgm:t>
    </dgm:pt>
    <dgm:pt modelId="{8141FA00-80EF-4FD8-A3A1-A5B308680F8C}">
      <dgm:prSet phldrT="[Text]"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9C888132-9998-4B2F-A029-71E823FF2D72}" type="parTrans" cxnId="{1DCD3138-C931-424E-B311-C6B25B017C73}">
      <dgm:prSet/>
      <dgm:spPr/>
      <dgm:t>
        <a:bodyPr/>
        <a:lstStyle/>
        <a:p>
          <a:endParaRPr lang="en-US"/>
        </a:p>
      </dgm:t>
    </dgm:pt>
    <dgm:pt modelId="{7F16F0E9-8693-476F-8CD6-1D809DF7CB29}" type="sibTrans" cxnId="{1DCD3138-C931-424E-B311-C6B25B017C73}">
      <dgm:prSet/>
      <dgm:spPr/>
      <dgm:t>
        <a:bodyPr/>
        <a:lstStyle/>
        <a:p>
          <a:endParaRPr lang="en-US"/>
        </a:p>
      </dgm:t>
    </dgm:pt>
    <dgm:pt modelId="{67E2E923-63C5-4364-B2A1-618A1DB70C97}">
      <dgm:prSet phldrT="[Text]"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0FEC56F5-E7B6-480F-B33D-9A0903FCD769}" type="parTrans" cxnId="{9E5D5292-24F4-4483-BDC4-DA5B3A5728B8}">
      <dgm:prSet/>
      <dgm:spPr/>
      <dgm:t>
        <a:bodyPr/>
        <a:lstStyle/>
        <a:p>
          <a:endParaRPr lang="en-US"/>
        </a:p>
      </dgm:t>
    </dgm:pt>
    <dgm:pt modelId="{3F7CAA7D-1528-412A-8CF5-12841343A48E}" type="sibTrans" cxnId="{9E5D5292-24F4-4483-BDC4-DA5B3A5728B8}">
      <dgm:prSet/>
      <dgm:spPr/>
      <dgm:t>
        <a:bodyPr/>
        <a:lstStyle/>
        <a:p>
          <a:endParaRPr lang="en-US"/>
        </a:p>
      </dgm:t>
    </dgm:pt>
    <dgm:pt modelId="{842DEFF5-CDF5-49B0-855B-5D68A527D526}">
      <dgm:prSet phldrT="[Text]"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DE455F07-BA7A-4B42-882B-61201EB17CD5}" type="parTrans" cxnId="{A5274003-4B72-4E21-B9F2-49876292D4D7}">
      <dgm:prSet/>
      <dgm:spPr/>
      <dgm:t>
        <a:bodyPr/>
        <a:lstStyle/>
        <a:p>
          <a:endParaRPr lang="en-US"/>
        </a:p>
      </dgm:t>
    </dgm:pt>
    <dgm:pt modelId="{D0B302AB-0C5F-42EE-BB09-AFD8BCC1EA90}" type="sibTrans" cxnId="{A5274003-4B72-4E21-B9F2-49876292D4D7}">
      <dgm:prSet/>
      <dgm:spPr/>
      <dgm:t>
        <a:bodyPr/>
        <a:lstStyle/>
        <a:p>
          <a:endParaRPr lang="en-US"/>
        </a:p>
      </dgm:t>
    </dgm:pt>
    <dgm:pt modelId="{B1474A74-CD96-46E9-B6D4-4A273D5B3735}">
      <dgm:prSet phldrT="[Text]"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A7535147-1FF4-4847-BDC6-F4E908EAACD5}" type="parTrans" cxnId="{90AE08FB-16AE-47DB-9A4C-87CCB34560B1}">
      <dgm:prSet/>
      <dgm:spPr/>
      <dgm:t>
        <a:bodyPr/>
        <a:lstStyle/>
        <a:p>
          <a:endParaRPr lang="en-US"/>
        </a:p>
      </dgm:t>
    </dgm:pt>
    <dgm:pt modelId="{00F52E5B-84D2-417F-8513-0A5975CB184E}" type="sibTrans" cxnId="{90AE08FB-16AE-47DB-9A4C-87CCB34560B1}">
      <dgm:prSet/>
      <dgm:spPr/>
      <dgm:t>
        <a:bodyPr/>
        <a:lstStyle/>
        <a:p>
          <a:endParaRPr lang="en-US"/>
        </a:p>
      </dgm:t>
    </dgm:pt>
    <dgm:pt modelId="{6BF87DBD-EF04-417C-8D9B-7EAF7AD23F0D}">
      <dgm:prSet phldrT="[Text]"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1BD6953F-71B5-4EA7-95B2-DE4015868841}" type="parTrans" cxnId="{3A2CBD9E-898A-445F-9452-5511BBA296E1}">
      <dgm:prSet/>
      <dgm:spPr/>
      <dgm:t>
        <a:bodyPr/>
        <a:lstStyle/>
        <a:p>
          <a:endParaRPr lang="en-US"/>
        </a:p>
      </dgm:t>
    </dgm:pt>
    <dgm:pt modelId="{9F454825-AD8A-4743-A2F6-CDC034A4B549}" type="sibTrans" cxnId="{3A2CBD9E-898A-445F-9452-5511BBA296E1}">
      <dgm:prSet/>
      <dgm:spPr/>
      <dgm:t>
        <a:bodyPr/>
        <a:lstStyle/>
        <a:p>
          <a:endParaRPr lang="en-US"/>
        </a:p>
      </dgm:t>
    </dgm:pt>
    <dgm:pt modelId="{254F17C2-2CAD-4FE2-9B2C-0C197CD970AE}" type="pres">
      <dgm:prSet presAssocID="{3CB69499-0D45-4393-A103-BF06B294F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4B999-289C-4EB2-AAA5-8FE2823BAE76}" type="pres">
      <dgm:prSet presAssocID="{3CB69499-0D45-4393-A103-BF06B294F27A}" presName="arrow" presStyleLbl="bgShp" presStyleIdx="0" presStyleCnt="1" custLinFactNeighborY="5362"/>
      <dgm:spPr/>
    </dgm:pt>
    <dgm:pt modelId="{D95EB80E-B497-4AE0-A00D-FC5570146829}" type="pres">
      <dgm:prSet presAssocID="{3CB69499-0D45-4393-A103-BF06B294F27A}" presName="points" presStyleCnt="0"/>
      <dgm:spPr/>
    </dgm:pt>
    <dgm:pt modelId="{796B085F-3735-4655-B9B5-DFACC541F45C}" type="pres">
      <dgm:prSet presAssocID="{7D3E0A27-9D64-4482-815B-899ACF24853B}" presName="compositeA" presStyleCnt="0"/>
      <dgm:spPr/>
    </dgm:pt>
    <dgm:pt modelId="{7A8ECA26-C5E5-4410-A7CB-14331BF25DCB}" type="pres">
      <dgm:prSet presAssocID="{7D3E0A27-9D64-4482-815B-899ACF24853B}" presName="textA" presStyleLbl="revTx" presStyleIdx="0" presStyleCnt="6" custLinFactNeighborY="8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3BC71-E7D0-44E2-9A50-F2FCF48D61DB}" type="pres">
      <dgm:prSet presAssocID="{7D3E0A27-9D64-4482-815B-899ACF24853B}" presName="circleA" presStyleLbl="node1" presStyleIdx="0" presStyleCnt="6" custLinFactNeighborY="21452"/>
      <dgm:spPr/>
    </dgm:pt>
    <dgm:pt modelId="{303E05AE-DB2B-4C28-990F-A75EA692576D}" type="pres">
      <dgm:prSet presAssocID="{7D3E0A27-9D64-4482-815B-899ACF24853B}" presName="spaceA" presStyleCnt="0"/>
      <dgm:spPr/>
    </dgm:pt>
    <dgm:pt modelId="{373AC2EF-4474-4F65-AC7E-A21775142A5A}" type="pres">
      <dgm:prSet presAssocID="{8F95C257-E25A-496A-AEBC-2B642D32513B}" presName="space" presStyleCnt="0"/>
      <dgm:spPr/>
    </dgm:pt>
    <dgm:pt modelId="{282F2A8B-D385-43ED-BA44-EA8AB21348C6}" type="pres">
      <dgm:prSet presAssocID="{8141FA00-80EF-4FD8-A3A1-A5B308680F8C}" presName="compositeB" presStyleCnt="0"/>
      <dgm:spPr/>
    </dgm:pt>
    <dgm:pt modelId="{FA5740E8-6E01-42CC-AEA2-4B35D5A25DD8}" type="pres">
      <dgm:prSet presAssocID="{8141FA00-80EF-4FD8-A3A1-A5B308680F8C}" presName="textB" presStyleLbl="revTx" presStyleIdx="1" presStyleCnt="6" custLinFactNeighborY="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39101-E7F3-48A4-86DE-D0B61680D4B7}" type="pres">
      <dgm:prSet presAssocID="{8141FA00-80EF-4FD8-A3A1-A5B308680F8C}" presName="circleB" presStyleLbl="node1" presStyleIdx="1" presStyleCnt="6" custLinFactNeighborY="21452"/>
      <dgm:spPr/>
    </dgm:pt>
    <dgm:pt modelId="{67594EF8-FF22-4EC9-B53C-06EFEEF74639}" type="pres">
      <dgm:prSet presAssocID="{8141FA00-80EF-4FD8-A3A1-A5B308680F8C}" presName="spaceB" presStyleCnt="0"/>
      <dgm:spPr/>
    </dgm:pt>
    <dgm:pt modelId="{B41DAD7C-2BD5-4155-B89A-935B22E524E8}" type="pres">
      <dgm:prSet presAssocID="{7F16F0E9-8693-476F-8CD6-1D809DF7CB29}" presName="space" presStyleCnt="0"/>
      <dgm:spPr/>
    </dgm:pt>
    <dgm:pt modelId="{19D6F1A3-5193-4112-B484-130A39DD4F6C}" type="pres">
      <dgm:prSet presAssocID="{67E2E923-63C5-4364-B2A1-618A1DB70C97}" presName="compositeA" presStyleCnt="0"/>
      <dgm:spPr/>
    </dgm:pt>
    <dgm:pt modelId="{D4406246-D1B0-4488-A8D4-F80BCC6EAF86}" type="pres">
      <dgm:prSet presAssocID="{67E2E923-63C5-4364-B2A1-618A1DB70C97}" presName="textA" presStyleLbl="revTx" presStyleIdx="2" presStyleCnt="6" custLinFactNeighborY="8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717D9-18A6-4032-8A9C-852A82220298}" type="pres">
      <dgm:prSet presAssocID="{67E2E923-63C5-4364-B2A1-618A1DB70C97}" presName="circleA" presStyleLbl="node1" presStyleIdx="2" presStyleCnt="6" custLinFactNeighborY="21452"/>
      <dgm:spPr/>
    </dgm:pt>
    <dgm:pt modelId="{59D7A307-B418-4021-944E-495670C26348}" type="pres">
      <dgm:prSet presAssocID="{67E2E923-63C5-4364-B2A1-618A1DB70C97}" presName="spaceA" presStyleCnt="0"/>
      <dgm:spPr/>
    </dgm:pt>
    <dgm:pt modelId="{7D3B4A33-E820-4A69-A09D-8B03A631DDCC}" type="pres">
      <dgm:prSet presAssocID="{3F7CAA7D-1528-412A-8CF5-12841343A48E}" presName="space" presStyleCnt="0"/>
      <dgm:spPr/>
    </dgm:pt>
    <dgm:pt modelId="{084AD21D-0E22-4730-AD7C-1A0D17B11D68}" type="pres">
      <dgm:prSet presAssocID="{842DEFF5-CDF5-49B0-855B-5D68A527D526}" presName="compositeB" presStyleCnt="0"/>
      <dgm:spPr/>
    </dgm:pt>
    <dgm:pt modelId="{C261555F-F6C8-490B-9EA7-73F918123E2F}" type="pres">
      <dgm:prSet presAssocID="{842DEFF5-CDF5-49B0-855B-5D68A527D526}" presName="textB" presStyleLbl="revTx" presStyleIdx="3" presStyleCnt="6" custLinFactNeighborY="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5D65D-C2F5-49F2-B5F4-35E80FC11678}" type="pres">
      <dgm:prSet presAssocID="{842DEFF5-CDF5-49B0-855B-5D68A527D526}" presName="circleB" presStyleLbl="node1" presStyleIdx="3" presStyleCnt="6" custLinFactNeighborY="21452"/>
      <dgm:spPr/>
    </dgm:pt>
    <dgm:pt modelId="{4203563B-0389-4DC8-BBB0-AD8E8DFF1921}" type="pres">
      <dgm:prSet presAssocID="{842DEFF5-CDF5-49B0-855B-5D68A527D526}" presName="spaceB" presStyleCnt="0"/>
      <dgm:spPr/>
    </dgm:pt>
    <dgm:pt modelId="{03010B80-398E-4BF9-8033-5AC81B5424BF}" type="pres">
      <dgm:prSet presAssocID="{D0B302AB-0C5F-42EE-BB09-AFD8BCC1EA90}" presName="space" presStyleCnt="0"/>
      <dgm:spPr/>
    </dgm:pt>
    <dgm:pt modelId="{76DC99B5-9B3D-4BAA-96EB-5E4ACCD00438}" type="pres">
      <dgm:prSet presAssocID="{B1474A74-CD96-46E9-B6D4-4A273D5B3735}" presName="compositeA" presStyleCnt="0"/>
      <dgm:spPr/>
    </dgm:pt>
    <dgm:pt modelId="{0910738F-19F7-43D0-8105-F53C140BCA41}" type="pres">
      <dgm:prSet presAssocID="{B1474A74-CD96-46E9-B6D4-4A273D5B3735}" presName="textA" presStyleLbl="revTx" presStyleIdx="4" presStyleCnt="6" custLinFactNeighborY="8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F2D32-34F4-4714-AD8E-1E7BDB38912D}" type="pres">
      <dgm:prSet presAssocID="{B1474A74-CD96-46E9-B6D4-4A273D5B3735}" presName="circleA" presStyleLbl="node1" presStyleIdx="4" presStyleCnt="6" custLinFactNeighborY="21452"/>
      <dgm:spPr/>
    </dgm:pt>
    <dgm:pt modelId="{8034BD53-AD14-4918-B2BD-FC3CA10E77B9}" type="pres">
      <dgm:prSet presAssocID="{B1474A74-CD96-46E9-B6D4-4A273D5B3735}" presName="spaceA" presStyleCnt="0"/>
      <dgm:spPr/>
    </dgm:pt>
    <dgm:pt modelId="{A3897222-53B3-4665-B968-251A31787C43}" type="pres">
      <dgm:prSet presAssocID="{00F52E5B-84D2-417F-8513-0A5975CB184E}" presName="space" presStyleCnt="0"/>
      <dgm:spPr/>
    </dgm:pt>
    <dgm:pt modelId="{E08F9F9E-4F88-4B31-BE49-2C11299C8BCF}" type="pres">
      <dgm:prSet presAssocID="{6BF87DBD-EF04-417C-8D9B-7EAF7AD23F0D}" presName="compositeB" presStyleCnt="0"/>
      <dgm:spPr/>
    </dgm:pt>
    <dgm:pt modelId="{BBB79142-9B80-48FE-9212-28686691E98D}" type="pres">
      <dgm:prSet presAssocID="{6BF87DBD-EF04-417C-8D9B-7EAF7AD23F0D}" presName="textB" presStyleLbl="revTx" presStyleIdx="5" presStyleCnt="6" custLinFactNeighborY="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58BB9-2669-49C1-A3B1-CA2E41080EE9}" type="pres">
      <dgm:prSet presAssocID="{6BF87DBD-EF04-417C-8D9B-7EAF7AD23F0D}" presName="circleB" presStyleLbl="node1" presStyleIdx="5" presStyleCnt="6" custLinFactNeighborX="-22920" custLinFactNeighborY="214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3313A8-CA37-4428-A975-295881FC6553}" type="pres">
      <dgm:prSet presAssocID="{6BF87DBD-EF04-417C-8D9B-7EAF7AD23F0D}" presName="spaceB" presStyleCnt="0"/>
      <dgm:spPr/>
    </dgm:pt>
  </dgm:ptLst>
  <dgm:cxnLst>
    <dgm:cxn modelId="{A5274003-4B72-4E21-B9F2-49876292D4D7}" srcId="{3CB69499-0D45-4393-A103-BF06B294F27A}" destId="{842DEFF5-CDF5-49B0-855B-5D68A527D526}" srcOrd="3" destOrd="0" parTransId="{DE455F07-BA7A-4B42-882B-61201EB17CD5}" sibTransId="{D0B302AB-0C5F-42EE-BB09-AFD8BCC1EA90}"/>
    <dgm:cxn modelId="{90AE08FB-16AE-47DB-9A4C-87CCB34560B1}" srcId="{3CB69499-0D45-4393-A103-BF06B294F27A}" destId="{B1474A74-CD96-46E9-B6D4-4A273D5B3735}" srcOrd="4" destOrd="0" parTransId="{A7535147-1FF4-4847-BDC6-F4E908EAACD5}" sibTransId="{00F52E5B-84D2-417F-8513-0A5975CB184E}"/>
    <dgm:cxn modelId="{C8D509C4-2BEE-41DE-A502-8434145A8701}" type="presOf" srcId="{8141FA00-80EF-4FD8-A3A1-A5B308680F8C}" destId="{FA5740E8-6E01-42CC-AEA2-4B35D5A25DD8}" srcOrd="0" destOrd="0" presId="urn:microsoft.com/office/officeart/2005/8/layout/hProcess11"/>
    <dgm:cxn modelId="{D592FB7C-DEA3-4B46-B561-C98E51F96B0A}" type="presOf" srcId="{3CB69499-0D45-4393-A103-BF06B294F27A}" destId="{254F17C2-2CAD-4FE2-9B2C-0C197CD970AE}" srcOrd="0" destOrd="0" presId="urn:microsoft.com/office/officeart/2005/8/layout/hProcess11"/>
    <dgm:cxn modelId="{E1776E34-219D-43E5-B1EC-9A66FC68F2FC}" type="presOf" srcId="{6BF87DBD-EF04-417C-8D9B-7EAF7AD23F0D}" destId="{BBB79142-9B80-48FE-9212-28686691E98D}" srcOrd="0" destOrd="0" presId="urn:microsoft.com/office/officeart/2005/8/layout/hProcess11"/>
    <dgm:cxn modelId="{3630D5DE-7963-40FE-8B6E-DD572E1AE642}" type="presOf" srcId="{67E2E923-63C5-4364-B2A1-618A1DB70C97}" destId="{D4406246-D1B0-4488-A8D4-F80BCC6EAF86}" srcOrd="0" destOrd="0" presId="urn:microsoft.com/office/officeart/2005/8/layout/hProcess11"/>
    <dgm:cxn modelId="{3A2CBD9E-898A-445F-9452-5511BBA296E1}" srcId="{3CB69499-0D45-4393-A103-BF06B294F27A}" destId="{6BF87DBD-EF04-417C-8D9B-7EAF7AD23F0D}" srcOrd="5" destOrd="0" parTransId="{1BD6953F-71B5-4EA7-95B2-DE4015868841}" sibTransId="{9F454825-AD8A-4743-A2F6-CDC034A4B549}"/>
    <dgm:cxn modelId="{9E5D5292-24F4-4483-BDC4-DA5B3A5728B8}" srcId="{3CB69499-0D45-4393-A103-BF06B294F27A}" destId="{67E2E923-63C5-4364-B2A1-618A1DB70C97}" srcOrd="2" destOrd="0" parTransId="{0FEC56F5-E7B6-480F-B33D-9A0903FCD769}" sibTransId="{3F7CAA7D-1528-412A-8CF5-12841343A48E}"/>
    <dgm:cxn modelId="{26ACBF44-FA75-4384-9724-C636BDD0E7FF}" type="presOf" srcId="{842DEFF5-CDF5-49B0-855B-5D68A527D526}" destId="{C261555F-F6C8-490B-9EA7-73F918123E2F}" srcOrd="0" destOrd="0" presId="urn:microsoft.com/office/officeart/2005/8/layout/hProcess11"/>
    <dgm:cxn modelId="{7BD9564A-7A40-413C-92B9-D913F48532FC}" type="presOf" srcId="{7D3E0A27-9D64-4482-815B-899ACF24853B}" destId="{7A8ECA26-C5E5-4410-A7CB-14331BF25DCB}" srcOrd="0" destOrd="0" presId="urn:microsoft.com/office/officeart/2005/8/layout/hProcess11"/>
    <dgm:cxn modelId="{1DCD3138-C931-424E-B311-C6B25B017C73}" srcId="{3CB69499-0D45-4393-A103-BF06B294F27A}" destId="{8141FA00-80EF-4FD8-A3A1-A5B308680F8C}" srcOrd="1" destOrd="0" parTransId="{9C888132-9998-4B2F-A029-71E823FF2D72}" sibTransId="{7F16F0E9-8693-476F-8CD6-1D809DF7CB29}"/>
    <dgm:cxn modelId="{89C9D5CB-3718-413B-B798-D3E151B27200}" srcId="{3CB69499-0D45-4393-A103-BF06B294F27A}" destId="{7D3E0A27-9D64-4482-815B-899ACF24853B}" srcOrd="0" destOrd="0" parTransId="{A0B82581-752F-409A-A5E3-C87AF65F07C5}" sibTransId="{8F95C257-E25A-496A-AEBC-2B642D32513B}"/>
    <dgm:cxn modelId="{9AFD11C5-7763-49D7-8974-CC96F1395735}" type="presOf" srcId="{B1474A74-CD96-46E9-B6D4-4A273D5B3735}" destId="{0910738F-19F7-43D0-8105-F53C140BCA41}" srcOrd="0" destOrd="0" presId="urn:microsoft.com/office/officeart/2005/8/layout/hProcess11"/>
    <dgm:cxn modelId="{26B76FE7-2B6C-467C-803A-5A68EC216674}" type="presParOf" srcId="{254F17C2-2CAD-4FE2-9B2C-0C197CD970AE}" destId="{B704B999-289C-4EB2-AAA5-8FE2823BAE76}" srcOrd="0" destOrd="0" presId="urn:microsoft.com/office/officeart/2005/8/layout/hProcess11"/>
    <dgm:cxn modelId="{054D4D76-2107-4AB2-9EEB-F79EF62A2EC5}" type="presParOf" srcId="{254F17C2-2CAD-4FE2-9B2C-0C197CD970AE}" destId="{D95EB80E-B497-4AE0-A00D-FC5570146829}" srcOrd="1" destOrd="0" presId="urn:microsoft.com/office/officeart/2005/8/layout/hProcess11"/>
    <dgm:cxn modelId="{BD51E053-F1CD-4021-9753-5E1E9F8D961A}" type="presParOf" srcId="{D95EB80E-B497-4AE0-A00D-FC5570146829}" destId="{796B085F-3735-4655-B9B5-DFACC541F45C}" srcOrd="0" destOrd="0" presId="urn:microsoft.com/office/officeart/2005/8/layout/hProcess11"/>
    <dgm:cxn modelId="{8C670B21-B20C-4721-9ACA-FC2ADCC7A061}" type="presParOf" srcId="{796B085F-3735-4655-B9B5-DFACC541F45C}" destId="{7A8ECA26-C5E5-4410-A7CB-14331BF25DCB}" srcOrd="0" destOrd="0" presId="urn:microsoft.com/office/officeart/2005/8/layout/hProcess11"/>
    <dgm:cxn modelId="{D1BB45E3-D6B3-438F-A1BF-3DAB38DEB7CD}" type="presParOf" srcId="{796B085F-3735-4655-B9B5-DFACC541F45C}" destId="{3BB3BC71-E7D0-44E2-9A50-F2FCF48D61DB}" srcOrd="1" destOrd="0" presId="urn:microsoft.com/office/officeart/2005/8/layout/hProcess11"/>
    <dgm:cxn modelId="{BE1D1DE2-D951-4B70-9EBD-5505ED866C27}" type="presParOf" srcId="{796B085F-3735-4655-B9B5-DFACC541F45C}" destId="{303E05AE-DB2B-4C28-990F-A75EA692576D}" srcOrd="2" destOrd="0" presId="urn:microsoft.com/office/officeart/2005/8/layout/hProcess11"/>
    <dgm:cxn modelId="{E069EA47-9DC5-4C93-B9DA-D56400C32542}" type="presParOf" srcId="{D95EB80E-B497-4AE0-A00D-FC5570146829}" destId="{373AC2EF-4474-4F65-AC7E-A21775142A5A}" srcOrd="1" destOrd="0" presId="urn:microsoft.com/office/officeart/2005/8/layout/hProcess11"/>
    <dgm:cxn modelId="{E9607D08-766D-41F8-95DB-3AF48A75B204}" type="presParOf" srcId="{D95EB80E-B497-4AE0-A00D-FC5570146829}" destId="{282F2A8B-D385-43ED-BA44-EA8AB21348C6}" srcOrd="2" destOrd="0" presId="urn:microsoft.com/office/officeart/2005/8/layout/hProcess11"/>
    <dgm:cxn modelId="{2E64AB85-7561-4699-B7C9-905888F7269B}" type="presParOf" srcId="{282F2A8B-D385-43ED-BA44-EA8AB21348C6}" destId="{FA5740E8-6E01-42CC-AEA2-4B35D5A25DD8}" srcOrd="0" destOrd="0" presId="urn:microsoft.com/office/officeart/2005/8/layout/hProcess11"/>
    <dgm:cxn modelId="{A4B3E2CB-E47D-44B1-9435-3B289AE522A0}" type="presParOf" srcId="{282F2A8B-D385-43ED-BA44-EA8AB21348C6}" destId="{2B939101-E7F3-48A4-86DE-D0B61680D4B7}" srcOrd="1" destOrd="0" presId="urn:microsoft.com/office/officeart/2005/8/layout/hProcess11"/>
    <dgm:cxn modelId="{1DB0A6AD-D091-40D9-A7D2-3E1BF911E0F7}" type="presParOf" srcId="{282F2A8B-D385-43ED-BA44-EA8AB21348C6}" destId="{67594EF8-FF22-4EC9-B53C-06EFEEF74639}" srcOrd="2" destOrd="0" presId="urn:microsoft.com/office/officeart/2005/8/layout/hProcess11"/>
    <dgm:cxn modelId="{669C113B-C233-488D-BB07-C8FFEF9F6954}" type="presParOf" srcId="{D95EB80E-B497-4AE0-A00D-FC5570146829}" destId="{B41DAD7C-2BD5-4155-B89A-935B22E524E8}" srcOrd="3" destOrd="0" presId="urn:microsoft.com/office/officeart/2005/8/layout/hProcess11"/>
    <dgm:cxn modelId="{9BC82AFA-368C-4576-AFCD-21BA8E8CAFD2}" type="presParOf" srcId="{D95EB80E-B497-4AE0-A00D-FC5570146829}" destId="{19D6F1A3-5193-4112-B484-130A39DD4F6C}" srcOrd="4" destOrd="0" presId="urn:microsoft.com/office/officeart/2005/8/layout/hProcess11"/>
    <dgm:cxn modelId="{5D7B9D4F-144C-4893-AA48-D353FAC838CA}" type="presParOf" srcId="{19D6F1A3-5193-4112-B484-130A39DD4F6C}" destId="{D4406246-D1B0-4488-A8D4-F80BCC6EAF86}" srcOrd="0" destOrd="0" presId="urn:microsoft.com/office/officeart/2005/8/layout/hProcess11"/>
    <dgm:cxn modelId="{37981536-3512-4A0C-B474-FB5688AA94FE}" type="presParOf" srcId="{19D6F1A3-5193-4112-B484-130A39DD4F6C}" destId="{75C717D9-18A6-4032-8A9C-852A82220298}" srcOrd="1" destOrd="0" presId="urn:microsoft.com/office/officeart/2005/8/layout/hProcess11"/>
    <dgm:cxn modelId="{F6266BBD-2399-4B52-9306-50453D5427A0}" type="presParOf" srcId="{19D6F1A3-5193-4112-B484-130A39DD4F6C}" destId="{59D7A307-B418-4021-944E-495670C26348}" srcOrd="2" destOrd="0" presId="urn:microsoft.com/office/officeart/2005/8/layout/hProcess11"/>
    <dgm:cxn modelId="{7A1349A4-AC35-40DC-B128-8AA9E9B245E7}" type="presParOf" srcId="{D95EB80E-B497-4AE0-A00D-FC5570146829}" destId="{7D3B4A33-E820-4A69-A09D-8B03A631DDCC}" srcOrd="5" destOrd="0" presId="urn:microsoft.com/office/officeart/2005/8/layout/hProcess11"/>
    <dgm:cxn modelId="{3B8F3C18-3722-451F-84CA-5EB44CA9E7BB}" type="presParOf" srcId="{D95EB80E-B497-4AE0-A00D-FC5570146829}" destId="{084AD21D-0E22-4730-AD7C-1A0D17B11D68}" srcOrd="6" destOrd="0" presId="urn:microsoft.com/office/officeart/2005/8/layout/hProcess11"/>
    <dgm:cxn modelId="{9901DCEF-45F4-4EDF-B926-8FE1264CAF9B}" type="presParOf" srcId="{084AD21D-0E22-4730-AD7C-1A0D17B11D68}" destId="{C261555F-F6C8-490B-9EA7-73F918123E2F}" srcOrd="0" destOrd="0" presId="urn:microsoft.com/office/officeart/2005/8/layout/hProcess11"/>
    <dgm:cxn modelId="{A08839AA-631F-4B62-84BE-D6E4EA32025D}" type="presParOf" srcId="{084AD21D-0E22-4730-AD7C-1A0D17B11D68}" destId="{D285D65D-C2F5-49F2-B5F4-35E80FC11678}" srcOrd="1" destOrd="0" presId="urn:microsoft.com/office/officeart/2005/8/layout/hProcess11"/>
    <dgm:cxn modelId="{AF964D80-46BD-47C2-A320-21246AA14464}" type="presParOf" srcId="{084AD21D-0E22-4730-AD7C-1A0D17B11D68}" destId="{4203563B-0389-4DC8-BBB0-AD8E8DFF1921}" srcOrd="2" destOrd="0" presId="urn:microsoft.com/office/officeart/2005/8/layout/hProcess11"/>
    <dgm:cxn modelId="{1737A762-DA59-403C-8863-CB1FFC8722A1}" type="presParOf" srcId="{D95EB80E-B497-4AE0-A00D-FC5570146829}" destId="{03010B80-398E-4BF9-8033-5AC81B5424BF}" srcOrd="7" destOrd="0" presId="urn:microsoft.com/office/officeart/2005/8/layout/hProcess11"/>
    <dgm:cxn modelId="{0D3C5FEE-8A36-4F3C-8BE6-E3880AEB6860}" type="presParOf" srcId="{D95EB80E-B497-4AE0-A00D-FC5570146829}" destId="{76DC99B5-9B3D-4BAA-96EB-5E4ACCD00438}" srcOrd="8" destOrd="0" presId="urn:microsoft.com/office/officeart/2005/8/layout/hProcess11"/>
    <dgm:cxn modelId="{04C8DB0C-A705-402B-9BF4-7C554708D011}" type="presParOf" srcId="{76DC99B5-9B3D-4BAA-96EB-5E4ACCD00438}" destId="{0910738F-19F7-43D0-8105-F53C140BCA41}" srcOrd="0" destOrd="0" presId="urn:microsoft.com/office/officeart/2005/8/layout/hProcess11"/>
    <dgm:cxn modelId="{247377DD-286F-4FBF-B5B6-4FFB2CC9C3F6}" type="presParOf" srcId="{76DC99B5-9B3D-4BAA-96EB-5E4ACCD00438}" destId="{2A8F2D32-34F4-4714-AD8E-1E7BDB38912D}" srcOrd="1" destOrd="0" presId="urn:microsoft.com/office/officeart/2005/8/layout/hProcess11"/>
    <dgm:cxn modelId="{8925FBC8-478B-499F-9DC5-15A893DE823A}" type="presParOf" srcId="{76DC99B5-9B3D-4BAA-96EB-5E4ACCD00438}" destId="{8034BD53-AD14-4918-B2BD-FC3CA10E77B9}" srcOrd="2" destOrd="0" presId="urn:microsoft.com/office/officeart/2005/8/layout/hProcess11"/>
    <dgm:cxn modelId="{3D0AA167-1101-41BB-8379-C51734830974}" type="presParOf" srcId="{D95EB80E-B497-4AE0-A00D-FC5570146829}" destId="{A3897222-53B3-4665-B968-251A31787C43}" srcOrd="9" destOrd="0" presId="urn:microsoft.com/office/officeart/2005/8/layout/hProcess11"/>
    <dgm:cxn modelId="{ABDB8FB3-F94D-4845-9DEA-84659C5D8A24}" type="presParOf" srcId="{D95EB80E-B497-4AE0-A00D-FC5570146829}" destId="{E08F9F9E-4F88-4B31-BE49-2C11299C8BCF}" srcOrd="10" destOrd="0" presId="urn:microsoft.com/office/officeart/2005/8/layout/hProcess11"/>
    <dgm:cxn modelId="{251D0A3D-D2C1-4750-9B0E-BC4920DE3958}" type="presParOf" srcId="{E08F9F9E-4F88-4B31-BE49-2C11299C8BCF}" destId="{BBB79142-9B80-48FE-9212-28686691E98D}" srcOrd="0" destOrd="0" presId="urn:microsoft.com/office/officeart/2005/8/layout/hProcess11"/>
    <dgm:cxn modelId="{564F9F10-912E-449A-B471-3494A03A7E02}" type="presParOf" srcId="{E08F9F9E-4F88-4B31-BE49-2C11299C8BCF}" destId="{DD458BB9-2669-49C1-A3B1-CA2E41080EE9}" srcOrd="1" destOrd="0" presId="urn:microsoft.com/office/officeart/2005/8/layout/hProcess11"/>
    <dgm:cxn modelId="{4CFE440A-EC8D-4C71-BE36-96A20FFE7928}" type="presParOf" srcId="{E08F9F9E-4F88-4B31-BE49-2C11299C8BCF}" destId="{903313A8-CA37-4428-A975-295881FC655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04B999-289C-4EB2-AAA5-8FE2823BAE76}">
      <dsp:nvSpPr>
        <dsp:cNvPr id="0" name=""/>
        <dsp:cNvSpPr/>
      </dsp:nvSpPr>
      <dsp:spPr>
        <a:xfrm>
          <a:off x="0" y="1665614"/>
          <a:ext cx="9143999" cy="20726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ECA26-C5E5-4410-A7CB-14331BF25DCB}">
      <dsp:nvSpPr>
        <dsp:cNvPr id="0" name=""/>
        <dsp:cNvSpPr/>
      </dsp:nvSpPr>
      <dsp:spPr>
        <a:xfrm>
          <a:off x="2260" y="171469"/>
          <a:ext cx="1316012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2260" y="171469"/>
        <a:ext cx="1316012" cy="2072640"/>
      </dsp:txXfrm>
    </dsp:sp>
    <dsp:sp modelId="{3BB3BC71-E7D0-44E2-9A50-F2FCF48D61DB}">
      <dsp:nvSpPr>
        <dsp:cNvPr id="0" name=""/>
        <dsp:cNvSpPr/>
      </dsp:nvSpPr>
      <dsp:spPr>
        <a:xfrm>
          <a:off x="401186" y="2442875"/>
          <a:ext cx="518160" cy="518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740E8-6E01-42CC-AEA2-4B35D5A25DD8}">
      <dsp:nvSpPr>
        <dsp:cNvPr id="0" name=""/>
        <dsp:cNvSpPr/>
      </dsp:nvSpPr>
      <dsp:spPr>
        <a:xfrm>
          <a:off x="1384073" y="3108960"/>
          <a:ext cx="1316012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1384073" y="3108960"/>
        <a:ext cx="1316012" cy="2072640"/>
      </dsp:txXfrm>
    </dsp:sp>
    <dsp:sp modelId="{2B939101-E7F3-48A4-86DE-D0B61680D4B7}">
      <dsp:nvSpPr>
        <dsp:cNvPr id="0" name=""/>
        <dsp:cNvSpPr/>
      </dsp:nvSpPr>
      <dsp:spPr>
        <a:xfrm>
          <a:off x="1782999" y="2442875"/>
          <a:ext cx="518160" cy="518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06246-D1B0-4488-A8D4-F80BCC6EAF86}">
      <dsp:nvSpPr>
        <dsp:cNvPr id="0" name=""/>
        <dsp:cNvSpPr/>
      </dsp:nvSpPr>
      <dsp:spPr>
        <a:xfrm>
          <a:off x="2765886" y="171469"/>
          <a:ext cx="1316012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2765886" y="171469"/>
        <a:ext cx="1316012" cy="2072640"/>
      </dsp:txXfrm>
    </dsp:sp>
    <dsp:sp modelId="{75C717D9-18A6-4032-8A9C-852A82220298}">
      <dsp:nvSpPr>
        <dsp:cNvPr id="0" name=""/>
        <dsp:cNvSpPr/>
      </dsp:nvSpPr>
      <dsp:spPr>
        <a:xfrm>
          <a:off x="3164812" y="2442875"/>
          <a:ext cx="518160" cy="518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1555F-F6C8-490B-9EA7-73F918123E2F}">
      <dsp:nvSpPr>
        <dsp:cNvPr id="0" name=""/>
        <dsp:cNvSpPr/>
      </dsp:nvSpPr>
      <dsp:spPr>
        <a:xfrm>
          <a:off x="4147699" y="3108960"/>
          <a:ext cx="1316012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4147699" y="3108960"/>
        <a:ext cx="1316012" cy="2072640"/>
      </dsp:txXfrm>
    </dsp:sp>
    <dsp:sp modelId="{D285D65D-C2F5-49F2-B5F4-35E80FC11678}">
      <dsp:nvSpPr>
        <dsp:cNvPr id="0" name=""/>
        <dsp:cNvSpPr/>
      </dsp:nvSpPr>
      <dsp:spPr>
        <a:xfrm>
          <a:off x="4546626" y="2442875"/>
          <a:ext cx="518160" cy="518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0738F-19F7-43D0-8105-F53C140BCA41}">
      <dsp:nvSpPr>
        <dsp:cNvPr id="0" name=""/>
        <dsp:cNvSpPr/>
      </dsp:nvSpPr>
      <dsp:spPr>
        <a:xfrm>
          <a:off x="5529513" y="171469"/>
          <a:ext cx="1316012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5529513" y="171469"/>
        <a:ext cx="1316012" cy="2072640"/>
      </dsp:txXfrm>
    </dsp:sp>
    <dsp:sp modelId="{2A8F2D32-34F4-4714-AD8E-1E7BDB38912D}">
      <dsp:nvSpPr>
        <dsp:cNvPr id="0" name=""/>
        <dsp:cNvSpPr/>
      </dsp:nvSpPr>
      <dsp:spPr>
        <a:xfrm>
          <a:off x="5928439" y="2442875"/>
          <a:ext cx="518160" cy="518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79142-9B80-48FE-9212-28686691E98D}">
      <dsp:nvSpPr>
        <dsp:cNvPr id="0" name=""/>
        <dsp:cNvSpPr/>
      </dsp:nvSpPr>
      <dsp:spPr>
        <a:xfrm>
          <a:off x="6911326" y="3108960"/>
          <a:ext cx="1316012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6911326" y="3108960"/>
        <a:ext cx="1316012" cy="2072640"/>
      </dsp:txXfrm>
    </dsp:sp>
    <dsp:sp modelId="{DD458BB9-2669-49C1-A3B1-CA2E41080EE9}">
      <dsp:nvSpPr>
        <dsp:cNvPr id="0" name=""/>
        <dsp:cNvSpPr/>
      </dsp:nvSpPr>
      <dsp:spPr>
        <a:xfrm>
          <a:off x="7191490" y="2442875"/>
          <a:ext cx="518160" cy="5181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973726-5345-4DEB-BEF3-C51C410006F5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6C0C6B-9DFB-45BE-BDDD-5644FE32C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4FA30-19C9-4015-910E-FC3177A099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73611-C03C-4670-A577-6C47C63B40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352B6-BCF4-412A-B2ED-47D7C3BA60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9C9FF-788E-418D-9F74-9B9905F2BD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600-54A8-4501-8771-86F515B4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5EA19-AA12-4D1A-A7A2-897D23D052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DDAE2-ACF0-40D7-B5D7-D97B30CEE6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D24EC-FBF0-4671-A513-B6DEAA6479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CE3DC-CACB-4B89-AFB7-F96D65206D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966FC-179C-4E2C-A4A7-5B2859B9E2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89D41-8BE0-4E21-B517-BF5D7B2ED0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A7A00-5FFC-477D-BFEF-3427166031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00A1B-D223-44B4-A8BD-7FE9A590DC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471FD-86A4-47A7-9FA2-B521A3156B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799C6-6C55-4342-BF50-04AEB4E0E1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799C6-6C55-4342-BF50-04AEB4E0E1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C34511-253B-43E7-8F8B-D3A5804BE5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3B0DC-11A7-40FC-935A-1C301DC2804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BB0EC-8863-4836-9E66-AC57792993B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129F8-BBF7-47E1-B2F6-1519295F11E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18996-8776-48FD-8E5B-92A3DF8969B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9C958-6426-451D-BBBC-C9EF27654C88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0" y="2312988"/>
            <a:ext cx="9144000" cy="187325"/>
            <a:chOff x="0" y="1457"/>
            <a:chExt cx="5760" cy="118"/>
          </a:xfrm>
        </p:grpSpPr>
        <p:sp>
          <p:nvSpPr>
            <p:cNvPr id="5" name="Rectangle 36"/>
            <p:cNvSpPr>
              <a:spLocks noChangeArrowheads="1"/>
            </p:cNvSpPr>
            <p:nvPr userDrawn="1"/>
          </p:nvSpPr>
          <p:spPr bwMode="auto">
            <a:xfrm>
              <a:off x="4553" y="1462"/>
              <a:ext cx="363" cy="112"/>
            </a:xfrm>
            <a:prstGeom prst="rect">
              <a:avLst/>
            </a:prstGeom>
            <a:solidFill>
              <a:srgbClr val="D2492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 userDrawn="1"/>
          </p:nvSpPr>
          <p:spPr bwMode="auto">
            <a:xfrm>
              <a:off x="0" y="1462"/>
              <a:ext cx="703" cy="113"/>
            </a:xfrm>
            <a:prstGeom prst="rect">
              <a:avLst/>
            </a:prstGeom>
            <a:solidFill>
              <a:srgbClr val="69BE2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 userDrawn="1"/>
          </p:nvSpPr>
          <p:spPr bwMode="auto">
            <a:xfrm>
              <a:off x="2121" y="1462"/>
              <a:ext cx="2381" cy="112"/>
            </a:xfrm>
            <a:prstGeom prst="rect">
              <a:avLst/>
            </a:prstGeom>
            <a:solidFill>
              <a:srgbClr val="5EB6E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 userDrawn="1"/>
          </p:nvSpPr>
          <p:spPr bwMode="auto">
            <a:xfrm>
              <a:off x="754" y="1462"/>
              <a:ext cx="1316" cy="112"/>
            </a:xfrm>
            <a:prstGeom prst="rect">
              <a:avLst/>
            </a:prstGeom>
            <a:solidFill>
              <a:srgbClr val="C592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Rectangle 46"/>
            <p:cNvSpPr>
              <a:spLocks noChangeArrowheads="1"/>
            </p:cNvSpPr>
            <p:nvPr userDrawn="1"/>
          </p:nvSpPr>
          <p:spPr bwMode="auto">
            <a:xfrm>
              <a:off x="4960" y="1457"/>
              <a:ext cx="800" cy="115"/>
            </a:xfrm>
            <a:prstGeom prst="rect">
              <a:avLst/>
            </a:prstGeom>
            <a:solidFill>
              <a:srgbClr val="C592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0" name="Picture 48" descr="25mm_freet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27000"/>
            <a:ext cx="6127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32175" y="3392488"/>
            <a:ext cx="5378450" cy="1271587"/>
          </a:xfrm>
        </p:spPr>
        <p:txBody>
          <a:bodyPr lIns="0" tIns="0" rIns="0" bIns="0"/>
          <a:lstStyle>
            <a:lvl1pPr algn="ctr"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538" y="5106988"/>
            <a:ext cx="4148137" cy="1192212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52CD-CABC-4BFE-9E89-7307D2924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182563"/>
            <a:ext cx="2214562" cy="6430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182563"/>
            <a:ext cx="6492875" cy="6430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03A0-5627-462B-A2D6-08FA06530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3" y="182563"/>
            <a:ext cx="8186737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4163" y="1431925"/>
            <a:ext cx="4189412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431925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0343-9D2E-401D-99B4-D83766D1B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3" y="182563"/>
            <a:ext cx="8186737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4163" y="1431925"/>
            <a:ext cx="4189412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431925"/>
            <a:ext cx="4191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5975" y="4098925"/>
            <a:ext cx="4191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59B34-6ED7-46F5-B68A-B93089CA1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E1E0-371D-453D-80B0-AE8475F9A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732A-E67B-4C50-9EAA-1892473F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163" y="1431925"/>
            <a:ext cx="4189412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431925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D6BC-FFF1-4BEC-B786-034EA51E4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BAAE-6C42-44D1-9CB1-DAB3F065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E8D8-54B7-4218-8D75-1DD7DDEA3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B0705-1F6C-45A3-AC4D-4500C06CA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BEBD-576C-4F1A-A042-15FA41EC5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169FD-616A-4741-B8A3-75B58FFCE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7263" y="182563"/>
            <a:ext cx="81867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4163" y="1431925"/>
            <a:ext cx="85328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556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1025" y="6524625"/>
            <a:ext cx="914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455BA312-AEEE-49F0-94A3-E3DCB0F6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3" name="Group 55"/>
          <p:cNvGrpSpPr>
            <a:grpSpLocks/>
          </p:cNvGrpSpPr>
          <p:nvPr/>
        </p:nvGrpSpPr>
        <p:grpSpPr bwMode="auto">
          <a:xfrm>
            <a:off x="0" y="1106488"/>
            <a:ext cx="9144000" cy="187325"/>
            <a:chOff x="0" y="1457"/>
            <a:chExt cx="5760" cy="118"/>
          </a:xfrm>
        </p:grpSpPr>
        <p:sp>
          <p:nvSpPr>
            <p:cNvPr id="455736" name="Rectangle 56"/>
            <p:cNvSpPr>
              <a:spLocks noChangeArrowheads="1"/>
            </p:cNvSpPr>
            <p:nvPr userDrawn="1"/>
          </p:nvSpPr>
          <p:spPr bwMode="auto">
            <a:xfrm>
              <a:off x="4553" y="1462"/>
              <a:ext cx="363" cy="112"/>
            </a:xfrm>
            <a:prstGeom prst="rect">
              <a:avLst/>
            </a:prstGeom>
            <a:solidFill>
              <a:srgbClr val="D2492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5737" name="Rectangle 57"/>
            <p:cNvSpPr>
              <a:spLocks noChangeArrowheads="1"/>
            </p:cNvSpPr>
            <p:nvPr userDrawn="1"/>
          </p:nvSpPr>
          <p:spPr bwMode="auto">
            <a:xfrm>
              <a:off x="0" y="1462"/>
              <a:ext cx="703" cy="113"/>
            </a:xfrm>
            <a:prstGeom prst="rect">
              <a:avLst/>
            </a:prstGeom>
            <a:solidFill>
              <a:srgbClr val="69BE2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5738" name="Rectangle 58"/>
            <p:cNvSpPr>
              <a:spLocks noChangeArrowheads="1"/>
            </p:cNvSpPr>
            <p:nvPr userDrawn="1"/>
          </p:nvSpPr>
          <p:spPr bwMode="auto">
            <a:xfrm>
              <a:off x="2121" y="1462"/>
              <a:ext cx="2381" cy="112"/>
            </a:xfrm>
            <a:prstGeom prst="rect">
              <a:avLst/>
            </a:prstGeom>
            <a:solidFill>
              <a:srgbClr val="5EB6E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5739" name="Rectangle 59"/>
            <p:cNvSpPr>
              <a:spLocks noChangeArrowheads="1"/>
            </p:cNvSpPr>
            <p:nvPr userDrawn="1"/>
          </p:nvSpPr>
          <p:spPr bwMode="auto">
            <a:xfrm>
              <a:off x="754" y="1462"/>
              <a:ext cx="1316" cy="112"/>
            </a:xfrm>
            <a:prstGeom prst="rect">
              <a:avLst/>
            </a:prstGeom>
            <a:solidFill>
              <a:srgbClr val="C592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5740" name="Rectangle 60"/>
            <p:cNvSpPr>
              <a:spLocks noChangeArrowheads="1"/>
            </p:cNvSpPr>
            <p:nvPr userDrawn="1"/>
          </p:nvSpPr>
          <p:spPr bwMode="auto">
            <a:xfrm>
              <a:off x="4960" y="1457"/>
              <a:ext cx="800" cy="115"/>
            </a:xfrm>
            <a:prstGeom prst="rect">
              <a:avLst/>
            </a:prstGeom>
            <a:solidFill>
              <a:srgbClr val="C592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2054" name="Picture 62" descr="25mm_freeta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1288" y="127000"/>
            <a:ext cx="6127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5EB6E4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69913" indent="-2301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D2492A"/>
        </a:buClr>
        <a:buFont typeface="Wingdings" pitchFamily="2" charset="2"/>
        <a:buChar char="§"/>
        <a:defRPr>
          <a:solidFill>
            <a:schemeClr val="bg1"/>
          </a:solidFill>
          <a:latin typeface="+mn-lt"/>
        </a:defRPr>
      </a:lvl2pPr>
      <a:lvl3pPr marL="974725" indent="-29051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69BE28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hyperlink" Target="https://share.wwfus.org/marketsscorecards/pages/Company%20Scorecards%20(commodity%20related).aspx?View=%7b21771DF9-9B4B-426E-A387-2732C4215D00%7d&amp;SelectedID=1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hyperlink" Target="../Fischer-intern/scorecard_form.accdb" TargetMode="Externa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tags" Target="../tags/tag10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hyperlink" Target="https://share.wwfus.org/marketsscorecards/pages/Company%20Scorecards%20(commodity%20related).aspx?View=%7b21771DF9-9B4B-426E-A387-2732C4215D00%7d&amp;SelectedID=1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hyperlink" Target="../Fischer-intern/scorecard_form.accdb" TargetMode="Externa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hyperlink" Target="https://share.wwfus.org/marketsscorecards/pages/Company%20Scorecards%20(commodity%20related).aspx?View=%7b21771DF9-9B4B-426E-A387-2732C4215D00%7d&amp;SelectedID=1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hyperlink" Target="../Fischer-intern/scorecard_form.accdb" TargetMode="Externa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1.wav"/><Relationship Id="rId1" Type="http://schemas.openxmlformats.org/officeDocument/2006/relationships/tags" Target="../tags/tag11.xm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4872" y="4022725"/>
            <a:ext cx="8754256" cy="12715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WWF’s Market Transformation Initiative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i="1" dirty="0" smtClean="0">
                <a:solidFill>
                  <a:srgbClr val="FFC000"/>
                </a:solidFill>
              </a:rPr>
              <a:t>Full -Cycle Adaptive Management</a:t>
            </a:r>
            <a:br>
              <a:rPr lang="en-US" sz="3200" i="1" dirty="0" smtClean="0">
                <a:solidFill>
                  <a:srgbClr val="FFC000"/>
                </a:solidFill>
              </a:rPr>
            </a:br>
            <a:r>
              <a:rPr lang="en-US" sz="3200" i="1" dirty="0" smtClean="0">
                <a:solidFill>
                  <a:srgbClr val="FFC000"/>
                </a:solidFill>
              </a:rPr>
              <a:t>of a Large Non-Place Based Program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800" dirty="0" smtClean="0"/>
          </a:p>
        </p:txBody>
      </p:sp>
      <p:pic>
        <p:nvPicPr>
          <p:cNvPr id="3" name="Picture 250" descr="log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11" y="134910"/>
            <a:ext cx="9937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WWF MTI AM Full Cycle.pp256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256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MTI Commodity Results Chain</a:t>
            </a:r>
          </a:p>
        </p:txBody>
      </p:sp>
      <p:pic>
        <p:nvPicPr>
          <p:cNvPr id="17411" name="Picture 4" descr="aa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245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WWF MTI AM Full Cycle.pp304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304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304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MTI Commodity Results Chain</a:t>
            </a:r>
          </a:p>
        </p:txBody>
      </p:sp>
      <p:pic>
        <p:nvPicPr>
          <p:cNvPr id="18435" name="Picture 3" descr="aa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91440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9600" y="5334000"/>
            <a:ext cx="5257800" cy="1371600"/>
          </a:xfrm>
          <a:prstGeom prst="wedgeRoundRectCallout">
            <a:avLst>
              <a:gd name="adj1" fmla="val -26278"/>
              <a:gd name="adj2" fmla="val -236301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 dirty="0" err="1"/>
              <a:t>Obj</a:t>
            </a:r>
            <a:r>
              <a:rPr lang="es-ES" sz="1600" b="1" dirty="0"/>
              <a:t> </a:t>
            </a:r>
            <a:r>
              <a:rPr lang="en-US" sz="1600" b="1" dirty="0"/>
              <a:t>1. Leverage Points &amp; Key Companies Identified</a:t>
            </a:r>
            <a:endParaRPr lang="es-ES" sz="1600" b="1" dirty="0"/>
          </a:p>
          <a:p>
            <a:r>
              <a:rPr lang="en-US" sz="1600" dirty="0"/>
              <a:t>By the end of 2009, critical leverage points along the supply chain have been identified and the key companies and fisheries, if applicable, at each point have been identified. </a:t>
            </a:r>
            <a:endParaRPr lang="es-ES" sz="16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43000" y="5334000"/>
            <a:ext cx="6781800" cy="1371600"/>
          </a:xfrm>
          <a:prstGeom prst="wedgeRoundRectCallout">
            <a:avLst>
              <a:gd name="adj1" fmla="val -36185"/>
              <a:gd name="adj2" fmla="val -169634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Obj </a:t>
            </a:r>
            <a:r>
              <a:rPr lang="en-US" sz="1600" b="1"/>
              <a:t>2. Credible Standards Developed and Functioning</a:t>
            </a:r>
            <a:endParaRPr lang="es-ES" sz="1600" b="1"/>
          </a:p>
          <a:p>
            <a:r>
              <a:rPr lang="en-US" sz="1600"/>
              <a:t>By 2011, "credible" standards and/or better management practices have been developed for each priority commodity.  Criteria for "credible" include: a) Sufficient Impact on Targets, b) Support from Industry, </a:t>
            </a:r>
            <a:br>
              <a:rPr lang="en-US" sz="1600"/>
            </a:br>
            <a:r>
              <a:rPr lang="en-US" sz="1600"/>
              <a:t>c) Standards Institution in Place, d) Broader Stakeholder Support</a:t>
            </a:r>
          </a:p>
          <a:p>
            <a:r>
              <a:rPr lang="en-US" sz="1600"/>
              <a:t>. </a:t>
            </a:r>
            <a:endParaRPr lang="es-ES" sz="16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661411" y="5348989"/>
            <a:ext cx="5562600" cy="1371600"/>
          </a:xfrm>
          <a:prstGeom prst="wedgeRoundRectCallout">
            <a:avLst>
              <a:gd name="adj1" fmla="val -20287"/>
              <a:gd name="adj2" fmla="val -163662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 dirty="0" err="1"/>
              <a:t>Obj</a:t>
            </a:r>
            <a:r>
              <a:rPr lang="es-ES" sz="1600" b="1" dirty="0"/>
              <a:t> </a:t>
            </a:r>
            <a:r>
              <a:rPr lang="en-US" sz="1600" b="1" dirty="0"/>
              <a:t>3-1. Key Companies Aware of Standards/Certifications</a:t>
            </a:r>
            <a:endParaRPr lang="es-ES" sz="1600" b="1" dirty="0"/>
          </a:p>
          <a:p>
            <a:r>
              <a:rPr lang="en-US" sz="1600" dirty="0"/>
              <a:t>By 2012, companies with a market share of at least </a:t>
            </a:r>
            <a:r>
              <a:rPr lang="en-US" sz="1600" dirty="0" smtClean="0"/>
              <a:t>25% </a:t>
            </a:r>
            <a:r>
              <a:rPr lang="en-US" sz="1600" dirty="0"/>
              <a:t>of the commodity are aware of the need to implement Standards and/or Better Management Practices. </a:t>
            </a:r>
            <a:endParaRPr lang="es-ES" sz="1600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589545" y="5333998"/>
            <a:ext cx="5562600" cy="1371600"/>
          </a:xfrm>
          <a:prstGeom prst="wedgeRoundRectCallout">
            <a:avLst>
              <a:gd name="adj1" fmla="val -20287"/>
              <a:gd name="adj2" fmla="val -163662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 dirty="0" err="1"/>
              <a:t>Obj</a:t>
            </a:r>
            <a:r>
              <a:rPr lang="es-ES" sz="1600" b="1" dirty="0"/>
              <a:t> </a:t>
            </a:r>
            <a:r>
              <a:rPr lang="en-US" sz="1600" b="1" dirty="0"/>
              <a:t>3-2. Key Companies Design Policies</a:t>
            </a:r>
            <a:endParaRPr lang="es-ES" sz="1600" b="1" dirty="0"/>
          </a:p>
          <a:p>
            <a:r>
              <a:rPr lang="en-US" sz="1600" dirty="0"/>
              <a:t>By 2013, companies with a market share of at least </a:t>
            </a:r>
            <a:r>
              <a:rPr lang="en-US" sz="1600" dirty="0" smtClean="0"/>
              <a:t>25% </a:t>
            </a:r>
            <a:r>
              <a:rPr lang="en-US" sz="1600" dirty="0"/>
              <a:t>of the commodity have adopted written policies that call for the implementation Standards and/or Better Management Practices.</a:t>
            </a:r>
            <a:endParaRPr lang="es-ES" sz="1600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581400" y="5348990"/>
            <a:ext cx="5562600" cy="1371600"/>
          </a:xfrm>
          <a:prstGeom prst="wedgeRoundRectCallout">
            <a:avLst>
              <a:gd name="adj1" fmla="val -20287"/>
              <a:gd name="adj2" fmla="val -163662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 dirty="0" err="1"/>
              <a:t>Obj</a:t>
            </a:r>
            <a:r>
              <a:rPr lang="es-ES" sz="1600" b="1" dirty="0"/>
              <a:t> </a:t>
            </a:r>
            <a:r>
              <a:rPr lang="en-US" sz="1600" b="1" dirty="0"/>
              <a:t>3-3. Key Companies Implement Standards</a:t>
            </a:r>
            <a:endParaRPr lang="es-ES" sz="1600" b="1" dirty="0"/>
          </a:p>
          <a:p>
            <a:r>
              <a:rPr lang="en-US" sz="1600" dirty="0"/>
              <a:t>By 2015, companies with a market share of at least </a:t>
            </a:r>
            <a:r>
              <a:rPr lang="en-US" sz="1600" dirty="0" smtClean="0"/>
              <a:t>25% </a:t>
            </a:r>
            <a:r>
              <a:rPr lang="en-US" sz="1600" dirty="0"/>
              <a:t>of the commodity have fully implemented Standards and/or Better Management Practices across at least 90% of their production.</a:t>
            </a:r>
            <a:endParaRPr lang="es-ES" sz="16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971800" y="5334000"/>
            <a:ext cx="5562600" cy="1371600"/>
          </a:xfrm>
          <a:prstGeom prst="wedgeRoundRectCallout">
            <a:avLst>
              <a:gd name="adj1" fmla="val 10139"/>
              <a:gd name="adj2" fmla="val -84060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Obj </a:t>
            </a:r>
            <a:r>
              <a:rPr lang="en-US" sz="1600" b="1"/>
              <a:t>4. Other Companies &amp; Gov Agencies on Supply Chain “Pressured”</a:t>
            </a:r>
          </a:p>
          <a:p>
            <a:r>
              <a:rPr lang="en-US" sz="1600"/>
              <a:t>By 2015, companies put explicit pressure on their supply chain to adopt standards/certifications.</a:t>
            </a:r>
            <a:endParaRPr lang="es-ES" sz="1600" b="1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209800" y="5334000"/>
            <a:ext cx="5562600" cy="1371600"/>
          </a:xfrm>
          <a:prstGeom prst="wedgeRoundRectCallout">
            <a:avLst>
              <a:gd name="adj1" fmla="val 20690"/>
              <a:gd name="adj2" fmla="val -162671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Obj </a:t>
            </a:r>
            <a:r>
              <a:rPr lang="en-US" sz="1600" b="1"/>
              <a:t>5-1. Commodity Production in Priority Places Meets Standards</a:t>
            </a:r>
          </a:p>
          <a:p>
            <a:r>
              <a:rPr lang="en-US" sz="1600"/>
              <a:t>By 2016, at least 75% of the commodity production affecting WWF priority places is produced according to the Standards approved by WWF.</a:t>
            </a:r>
            <a:endParaRPr lang="es-ES" sz="1600" b="1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81200" y="5334000"/>
            <a:ext cx="5562600" cy="1371600"/>
          </a:xfrm>
          <a:prstGeom prst="wedgeRoundRectCallout">
            <a:avLst>
              <a:gd name="adj1" fmla="val 24366"/>
              <a:gd name="adj2" fmla="val -162671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Obj </a:t>
            </a:r>
            <a:r>
              <a:rPr lang="en-US" sz="1600" b="1"/>
              <a:t>5-2. Commodity Production in Rest of World Meets Standards</a:t>
            </a:r>
          </a:p>
          <a:p>
            <a:r>
              <a:rPr lang="en-US" sz="1600"/>
              <a:t>By 2016, at least 25% of the commodity production affecting the entire world is produced according to the Standards and/or Better Management Practices.</a:t>
            </a:r>
            <a:endParaRPr lang="es-ES" sz="1600" b="1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676400" y="5334000"/>
            <a:ext cx="5562600" cy="1371600"/>
          </a:xfrm>
          <a:prstGeom prst="wedgeRoundRectCallout">
            <a:avLst>
              <a:gd name="adj1" fmla="val 44241"/>
              <a:gd name="adj2" fmla="val -162671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Obj </a:t>
            </a:r>
            <a:r>
              <a:rPr lang="en-US" sz="1600" b="1"/>
              <a:t>6. Threats Reduced</a:t>
            </a:r>
          </a:p>
          <a:p>
            <a:r>
              <a:rPr lang="en-US" sz="1600"/>
              <a:t>By 2020, key threats related to species, habitats, pollution, water use, and global warming have been meaningfully reduced in WWF Priority Places and the rest of the world.</a:t>
            </a:r>
            <a:endParaRPr lang="es-ES" sz="1600" b="1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295400" y="5334000"/>
            <a:ext cx="5562600" cy="1371600"/>
          </a:xfrm>
          <a:prstGeom prst="wedgeRoundRectCallout">
            <a:avLst>
              <a:gd name="adj1" fmla="val 71722"/>
              <a:gd name="adj2" fmla="val -188542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Goal </a:t>
            </a:r>
            <a:r>
              <a:rPr lang="en-US" sz="1600" b="1"/>
              <a:t>A. Impact of Commodity Production on WWF Priority Places</a:t>
            </a:r>
          </a:p>
          <a:p>
            <a:r>
              <a:rPr lang="en-US" sz="1600"/>
              <a:t>By 2020, 75% of commodities produced in priority places are produced according to standards approved by WWF.</a:t>
            </a:r>
            <a:endParaRPr lang="es-ES" sz="1600" b="1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066800" y="5334000"/>
            <a:ext cx="5562600" cy="1371600"/>
          </a:xfrm>
          <a:prstGeom prst="wedgeRoundRectCallout">
            <a:avLst>
              <a:gd name="adj1" fmla="val 75889"/>
              <a:gd name="adj2" fmla="val -141773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 dirty="0" err="1"/>
              <a:t>Goal</a:t>
            </a:r>
            <a:r>
              <a:rPr lang="es-ES" sz="1600" b="1" dirty="0"/>
              <a:t> </a:t>
            </a:r>
            <a:r>
              <a:rPr lang="en-US" sz="1600" b="1" dirty="0"/>
              <a:t>B. Reduce Impact of Commodity Production Globally</a:t>
            </a:r>
          </a:p>
          <a:p>
            <a:r>
              <a:rPr lang="en-US" sz="1600" dirty="0"/>
              <a:t>By 2020, 25% of global priority commodity production is produced according to standards approved by WWF. </a:t>
            </a:r>
            <a:endParaRPr lang="en-US" sz="1600" b="1" dirty="0"/>
          </a:p>
        </p:txBody>
      </p:sp>
      <p:pic>
        <p:nvPicPr>
          <p:cNvPr id="20" name="WWF MTI AM Full Cycle.pp303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03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MTI Commodity Results Chain</a:t>
            </a:r>
          </a:p>
        </p:txBody>
      </p:sp>
      <p:pic>
        <p:nvPicPr>
          <p:cNvPr id="19459" name="Picture 4" descr="aa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245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91000" y="5029200"/>
            <a:ext cx="3886200" cy="1828800"/>
          </a:xfrm>
          <a:prstGeom prst="wedgeRoundRectCallout">
            <a:avLst>
              <a:gd name="adj1" fmla="val -116394"/>
              <a:gd name="adj2" fmla="val -171333"/>
              <a:gd name="adj3" fmla="val 16667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Ind 1a – Results Chain</a:t>
            </a:r>
          </a:p>
          <a:p>
            <a:r>
              <a:rPr lang="en-US" sz="1600"/>
              <a:t>For each prioritized commodity: 1) Results chain not completed 2) Results chain partially completed 3) Results chain good but needs more attention 4) Results chain very good or complete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029200"/>
            <a:ext cx="3886200" cy="1828800"/>
          </a:xfrm>
          <a:prstGeom prst="wedgeRoundRectCallout">
            <a:avLst>
              <a:gd name="adj1" fmla="val -5204"/>
              <a:gd name="adj2" fmla="val -169884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Obj </a:t>
            </a:r>
            <a:r>
              <a:rPr lang="en-US" sz="1600" b="1"/>
              <a:t>1. Leverage Points &amp; Key Companies Identified</a:t>
            </a:r>
            <a:endParaRPr lang="es-ES" sz="1600" b="1"/>
          </a:p>
          <a:p>
            <a:r>
              <a:rPr lang="en-US" sz="1600"/>
              <a:t>By the end of 2009, critical leverage points along the supply chain have been identified and the key companies and fisheries, if applicable, at each point have been identified. </a:t>
            </a:r>
            <a:endParaRPr lang="es-ES" sz="1600"/>
          </a:p>
        </p:txBody>
      </p:sp>
      <p:pic>
        <p:nvPicPr>
          <p:cNvPr id="10" name="WWF MTI AM Full Cycle.pp305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05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M&amp;E Project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31925"/>
          <a:ext cx="914399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-76200" y="2611438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April 2008: </a:t>
            </a:r>
            <a:r>
              <a:rPr lang="en-US" dirty="0" smtClean="0">
                <a:solidFill>
                  <a:schemeClr val="bg1"/>
                </a:solidFill>
              </a:rPr>
              <a:t>Initial Team Meeting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143000" y="466725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February 2009: MTI Strategic Plan</a:t>
            </a:r>
          </a:p>
          <a:p>
            <a:pPr algn="ctr"/>
            <a:endParaRPr lang="en-US"/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233613" y="2611438"/>
            <a:ext cx="2414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Mid 2009: M&amp;E Process Developed &amp; Tested at WWF-US</a:t>
            </a:r>
          </a:p>
          <a:p>
            <a:pPr algn="ctr"/>
            <a:endParaRPr lang="en-US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657600" y="4667250"/>
            <a:ext cx="228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Late 2009 / Early </a:t>
            </a:r>
            <a:r>
              <a:rPr lang="en-US" dirty="0" smtClean="0">
                <a:solidFill>
                  <a:schemeClr val="bg1"/>
                </a:solidFill>
              </a:rPr>
              <a:t>2010: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Database Developed</a:t>
            </a:r>
          </a:p>
          <a:p>
            <a:pPr algn="ctr"/>
            <a:endParaRPr lang="en-US" dirty="0"/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4991100" y="2354263"/>
            <a:ext cx="2362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Mid 2010: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M&amp;E System Revised and Tested with MTI</a:t>
            </a:r>
          </a:p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30988" y="4667250"/>
            <a:ext cx="16764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Present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:</a:t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First</a:t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Iteration Completed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cs typeface="+mn-cs"/>
            </a:endParaRPr>
          </a:p>
          <a:p>
            <a:pPr algn="r">
              <a:defRPr/>
            </a:pPr>
            <a:endParaRPr lang="en-US" dirty="0">
              <a:cs typeface="+mn-cs"/>
            </a:endParaRPr>
          </a:p>
        </p:txBody>
      </p:sp>
      <p:pic>
        <p:nvPicPr>
          <p:cNvPr id="13" name="WWF MTI AM Full Cycle.pp286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286.wav"/>
          </p:nvPr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Overview</a:t>
            </a:r>
          </a:p>
        </p:txBody>
      </p:sp>
      <p:pic>
        <p:nvPicPr>
          <p:cNvPr id="21507" name="Picture 2" descr="C:\Documents and Settings\herrmann-intern\Desktop\form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2347913"/>
            <a:ext cx="2536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792956" y="3750469"/>
            <a:ext cx="467677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3669506" y="3745707"/>
            <a:ext cx="4676775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6713" y="5715000"/>
            <a:ext cx="2833687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8488" y="5715000"/>
            <a:ext cx="2957512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5715000"/>
            <a:ext cx="2778125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OUPUT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280988" y="467042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 Access File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138863" y="4668838"/>
            <a:ext cx="2571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 Access File</a:t>
            </a:r>
          </a:p>
        </p:txBody>
      </p:sp>
      <p:pic>
        <p:nvPicPr>
          <p:cNvPr id="21515" name="Picture 3" descr="C:\Documents and Settings\herrmann-intern\Desktop\s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0575" y="2390775"/>
            <a:ext cx="2536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2719388" y="3133725"/>
            <a:ext cx="785812" cy="5000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17" name="Picture 5" descr="http://www.leasware.ch/images/Acc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4400" y="4419600"/>
            <a:ext cx="811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5" descr="http://www.leasware.ch/images/Acc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7675" y="4419600"/>
            <a:ext cx="811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7" descr="http://seekdotnethosting.files.wordpress.com/2009/04/windows-sharepoint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5863" y="4491038"/>
            <a:ext cx="7699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9"/>
          <p:cNvSpPr txBox="1">
            <a:spLocks noChangeArrowheads="1"/>
          </p:cNvSpPr>
          <p:nvPr/>
        </p:nvSpPr>
        <p:spPr bwMode="auto">
          <a:xfrm>
            <a:off x="3429000" y="46704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SharePoint</a:t>
            </a:r>
          </a:p>
        </p:txBody>
      </p:sp>
      <p:pic>
        <p:nvPicPr>
          <p:cNvPr id="21521" name="Picture 21"/>
          <p:cNvPicPr>
            <a:picLocks noChangeAspect="1" noChangeArrowheads="1"/>
          </p:cNvPicPr>
          <p:nvPr/>
        </p:nvPicPr>
        <p:blipFill>
          <a:blip r:embed="rId10" cstate="print"/>
          <a:srcRect r="11276"/>
          <a:stretch>
            <a:fillRect/>
          </a:stretch>
        </p:blipFill>
        <p:spPr bwMode="auto">
          <a:xfrm>
            <a:off x="6105525" y="2443163"/>
            <a:ext cx="26939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5638800" y="3133725"/>
            <a:ext cx="785813" cy="5000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63525" y="1447800"/>
            <a:ext cx="2819400" cy="4800600"/>
          </a:xfrm>
          <a:prstGeom prst="rect">
            <a:avLst/>
          </a:prstGeom>
          <a:noFill/>
          <a:ln w="76200">
            <a:solidFill>
              <a:srgbClr val="CCFF6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" name="WWF MTI AM Full Cycle.pp331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331.wav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Excerpt From Commodity Scorecard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8153400" cy="463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562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Objective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Indicators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3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Credible Standards Developed &amp; Functioning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(Objective 2)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5425" indent="-225425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5EB6E4"/>
                        </a:buClr>
                        <a:buFont typeface="Wingdings" pitchFamily="2" charset="2"/>
                        <a:buNone/>
                      </a:pPr>
                      <a:r>
                        <a:rPr lang="en-US" sz="1600" b="1" dirty="0" smtClean="0">
                          <a:latin typeface="+mn-lt"/>
                        </a:rPr>
                        <a:t>2c.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Standards Institution in Pace</a:t>
                      </a:r>
                    </a:p>
                    <a:p>
                      <a:pPr marL="225425" indent="-22542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B6E4"/>
                        </a:buClr>
                        <a:buFont typeface="Wingdings" pitchFamily="2" charset="2"/>
                        <a:buNone/>
                      </a:pPr>
                      <a:r>
                        <a:rPr lang="en-US" sz="1600" b="0" dirty="0" smtClean="0">
                          <a:latin typeface="+mn-lt"/>
                        </a:rPr>
                        <a:t>1 = Institution</a:t>
                      </a:r>
                      <a:r>
                        <a:rPr lang="en-US" sz="1600" b="0" baseline="0" dirty="0" smtClean="0">
                          <a:latin typeface="+mn-lt"/>
                        </a:rPr>
                        <a:t> does not exist / not global</a:t>
                      </a:r>
                    </a:p>
                    <a:p>
                      <a:pPr marL="225425" indent="-22542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B6E4"/>
                        </a:buClr>
                        <a:buFont typeface="Wingdings" pitchFamily="2" charset="2"/>
                        <a:buNone/>
                      </a:pPr>
                      <a:r>
                        <a:rPr lang="en-US" sz="1600" b="0" baseline="0" dirty="0" smtClean="0">
                          <a:latin typeface="+mn-lt"/>
                        </a:rPr>
                        <a:t>2 = Institution is weak and/or competing</a:t>
                      </a:r>
                    </a:p>
                    <a:p>
                      <a:pPr marL="225425" indent="-22542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B6E4"/>
                        </a:buClr>
                        <a:buFont typeface="Wingdings" pitchFamily="2" charset="2"/>
                        <a:buNone/>
                      </a:pPr>
                      <a:r>
                        <a:rPr lang="en-US" sz="1600" b="0" baseline="0" dirty="0" smtClean="0">
                          <a:latin typeface="+mn-lt"/>
                        </a:rPr>
                        <a:t>3 = Institution is recognized globally</a:t>
                      </a:r>
                    </a:p>
                    <a:p>
                      <a:pPr marL="225425" indent="-22542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B6E4"/>
                        </a:buClr>
                        <a:buFont typeface="Wingdings" pitchFamily="2" charset="2"/>
                        <a:buNone/>
                      </a:pPr>
                      <a:r>
                        <a:rPr lang="en-US" sz="1600" b="0" baseline="0" dirty="0" smtClean="0">
                          <a:latin typeface="+mn-lt"/>
                        </a:rPr>
                        <a:t>4 = Institution widely recognized and financially stable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endParaRPr lang="en-US" sz="1600" b="1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1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Commodity Production meets Standards / Adopt BMPs &amp; Global Trade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(Objective 5)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5a. Current Global Sustainable Commodity Production</a:t>
                      </a: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 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(ha, tons, fisheries)</a:t>
                      </a: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Current Commodity Production 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(units)</a:t>
                      </a: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Sustainable Current Commodity Production 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(units)</a:t>
                      </a: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Sustainable Current Commodity Production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(can be calculated from above or entered directly)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Confidence in Production Estimates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(rough guess, educated guess, some data, precise data)</a:t>
                      </a: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Trend in Global Production</a:t>
                      </a: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(steep decline, shallow decline, flat, shallow increase, steep increase, unknown)</a:t>
                      </a:r>
                    </a:p>
                    <a:p>
                      <a:pPr marL="225425" indent="-225425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 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(text field)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659567" y="2323475"/>
            <a:ext cx="2248525" cy="98935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Qualitative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677057" y="4469544"/>
            <a:ext cx="2248525" cy="98935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Quantitative</a:t>
            </a:r>
          </a:p>
        </p:txBody>
      </p:sp>
      <p:pic>
        <p:nvPicPr>
          <p:cNvPr id="7" name="WWF MTI AM Full Cycle.pp293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293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" y="2092325"/>
            <a:ext cx="886936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4932363"/>
            <a:ext cx="49530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defRPr/>
            </a:pPr>
            <a:r>
              <a:rPr lang="en-US" sz="2400" b="1" kern="0" dirty="0">
                <a:solidFill>
                  <a:srgbClr val="FFC000"/>
                </a:solidFill>
                <a:latin typeface="+mn-lt"/>
                <a:cs typeface="+mn-cs"/>
              </a:rPr>
              <a:t>Advantages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cs typeface="+mn-cs"/>
              </a:rPr>
              <a:t>Use of standard software (MS Access)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cs typeface="+mn-cs"/>
              </a:rPr>
              <a:t>High usability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cs typeface="+mn-cs"/>
              </a:rPr>
              <a:t>Online/Offline work</a:t>
            </a:r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Entered in Access Form</a:t>
            </a:r>
          </a:p>
        </p:txBody>
      </p:sp>
      <p:pic>
        <p:nvPicPr>
          <p:cNvPr id="6" name="WWF MTI AM Full Cycle.pp265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265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Overview</a:t>
            </a:r>
          </a:p>
        </p:txBody>
      </p:sp>
      <p:pic>
        <p:nvPicPr>
          <p:cNvPr id="24579" name="Picture 2" descr="C:\Documents and Settings\herrmann-intern\Desktop\form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2347913"/>
            <a:ext cx="2536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792956" y="3750469"/>
            <a:ext cx="467677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3669506" y="3745707"/>
            <a:ext cx="4676775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6713" y="5715000"/>
            <a:ext cx="2833687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8488" y="5715000"/>
            <a:ext cx="2957512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5715000"/>
            <a:ext cx="2778125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OUPUT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280988" y="467042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 Access File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6138863" y="4668838"/>
            <a:ext cx="2571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 Access File</a:t>
            </a:r>
          </a:p>
        </p:txBody>
      </p:sp>
      <p:pic>
        <p:nvPicPr>
          <p:cNvPr id="24587" name="Picture 3" descr="C:\Documents and Settings\herrmann-intern\Desktop\s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0575" y="2390775"/>
            <a:ext cx="2536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2719388" y="3133725"/>
            <a:ext cx="785812" cy="5000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89" name="Picture 5" descr="http://www.leasware.ch/images/Acc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4400" y="4419600"/>
            <a:ext cx="811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5" descr="http://www.leasware.ch/images/Acc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7675" y="4419600"/>
            <a:ext cx="811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7" descr="http://seekdotnethosting.files.wordpress.com/2009/04/windows-sharepoint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5863" y="4491038"/>
            <a:ext cx="7699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9"/>
          <p:cNvSpPr txBox="1">
            <a:spLocks noChangeArrowheads="1"/>
          </p:cNvSpPr>
          <p:nvPr/>
        </p:nvSpPr>
        <p:spPr bwMode="auto">
          <a:xfrm>
            <a:off x="3429000" y="46704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SharePoint</a:t>
            </a:r>
          </a:p>
        </p:txBody>
      </p:sp>
      <p:pic>
        <p:nvPicPr>
          <p:cNvPr id="24593" name="Picture 21"/>
          <p:cNvPicPr>
            <a:picLocks noChangeAspect="1" noChangeArrowheads="1"/>
          </p:cNvPicPr>
          <p:nvPr/>
        </p:nvPicPr>
        <p:blipFill>
          <a:blip r:embed="rId10" cstate="print"/>
          <a:srcRect r="11276"/>
          <a:stretch>
            <a:fillRect/>
          </a:stretch>
        </p:blipFill>
        <p:spPr bwMode="auto">
          <a:xfrm>
            <a:off x="6105525" y="2443163"/>
            <a:ext cx="26939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5638800" y="3133725"/>
            <a:ext cx="785813" cy="5000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155950" y="1447800"/>
            <a:ext cx="2819400" cy="4800600"/>
          </a:xfrm>
          <a:prstGeom prst="rect">
            <a:avLst/>
          </a:prstGeom>
          <a:noFill/>
          <a:ln w="76200">
            <a:solidFill>
              <a:srgbClr val="CCFF6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" name="WWF MTI AM Full Cycle.pp330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330.wav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00" y="1338263"/>
            <a:ext cx="88471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56063" y="1379538"/>
            <a:ext cx="4592637" cy="1981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defRPr/>
            </a:pPr>
            <a:r>
              <a:rPr lang="en-US" sz="2400" b="1" kern="0" dirty="0">
                <a:solidFill>
                  <a:srgbClr val="FFC000"/>
                </a:solidFill>
                <a:latin typeface="+mn-lt"/>
                <a:cs typeface="+mn-cs"/>
              </a:rPr>
              <a:t>Advantages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cs typeface="+mn-cs"/>
              </a:rPr>
              <a:t>Central data storage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cs typeface="+mn-cs"/>
              </a:rPr>
              <a:t>Worldwide access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cs typeface="+mn-cs"/>
              </a:rPr>
              <a:t>Mature permission and user concept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5EB6E4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cs typeface="+mn-cs"/>
              </a:rPr>
              <a:t>Overview of data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Master Data Set Stored in Sharepoint</a:t>
            </a:r>
          </a:p>
        </p:txBody>
      </p:sp>
      <p:pic>
        <p:nvPicPr>
          <p:cNvPr id="6" name="WWF MTI AM Full Cycle.pp267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267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Overview</a:t>
            </a:r>
          </a:p>
        </p:txBody>
      </p:sp>
      <p:pic>
        <p:nvPicPr>
          <p:cNvPr id="26627" name="Picture 2" descr="C:\Documents and Settings\herrmann-intern\Desktop\form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2347913"/>
            <a:ext cx="2536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792956" y="3750469"/>
            <a:ext cx="467677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3669506" y="3745707"/>
            <a:ext cx="4676775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6713" y="5715000"/>
            <a:ext cx="2833687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8488" y="5715000"/>
            <a:ext cx="2957512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5715000"/>
            <a:ext cx="2778125" cy="50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OUPUT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280988" y="467042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 Access File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6138863" y="4668838"/>
            <a:ext cx="2571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 Access File</a:t>
            </a:r>
          </a:p>
        </p:txBody>
      </p:sp>
      <p:pic>
        <p:nvPicPr>
          <p:cNvPr id="26635" name="Picture 3" descr="C:\Documents and Settings\herrmann-intern\Desktop\s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0575" y="2390775"/>
            <a:ext cx="2536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2719388" y="3133725"/>
            <a:ext cx="785812" cy="5000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6637" name="Picture 5" descr="http://www.leasware.ch/images/Acc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4400" y="4419600"/>
            <a:ext cx="811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5" descr="http://www.leasware.ch/images/Acc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7675" y="4419600"/>
            <a:ext cx="811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7" descr="http://seekdotnethosting.files.wordpress.com/2009/04/windows-sharepoint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5863" y="4491038"/>
            <a:ext cx="7699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Box 9"/>
          <p:cNvSpPr txBox="1">
            <a:spLocks noChangeArrowheads="1"/>
          </p:cNvSpPr>
          <p:nvPr/>
        </p:nvSpPr>
        <p:spPr bwMode="auto">
          <a:xfrm>
            <a:off x="3429000" y="46704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SharePoint</a:t>
            </a:r>
          </a:p>
        </p:txBody>
      </p:sp>
      <p:pic>
        <p:nvPicPr>
          <p:cNvPr id="26641" name="Picture 21"/>
          <p:cNvPicPr>
            <a:picLocks noChangeAspect="1" noChangeArrowheads="1"/>
          </p:cNvPicPr>
          <p:nvPr/>
        </p:nvPicPr>
        <p:blipFill>
          <a:blip r:embed="rId10" cstate="print"/>
          <a:srcRect r="11276"/>
          <a:stretch>
            <a:fillRect/>
          </a:stretch>
        </p:blipFill>
        <p:spPr bwMode="auto">
          <a:xfrm>
            <a:off x="6105525" y="2443163"/>
            <a:ext cx="26939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5638800" y="3133725"/>
            <a:ext cx="785813" cy="5000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019800" y="1447800"/>
            <a:ext cx="2819400" cy="4800600"/>
          </a:xfrm>
          <a:prstGeom prst="rect">
            <a:avLst/>
          </a:prstGeom>
          <a:noFill/>
          <a:ln w="76200">
            <a:solidFill>
              <a:srgbClr val="CCFF6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5" name="WWF MTI AM Full Cycle.pp274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274.wav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026" y="182563"/>
            <a:ext cx="7659974" cy="815975"/>
          </a:xfrm>
        </p:spPr>
        <p:txBody>
          <a:bodyPr/>
          <a:lstStyle/>
          <a:p>
            <a:pPr eaLnBrk="1" hangingPunct="1"/>
            <a:r>
              <a:rPr lang="en-US" dirty="0" smtClean="0"/>
              <a:t>About Foundations of Success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ZA" sz="2800" b="1" dirty="0" smtClean="0">
                <a:solidFill>
                  <a:srgbClr val="FFC000"/>
                </a:solidFill>
              </a:rPr>
              <a:t>Our Structure</a:t>
            </a:r>
          </a:p>
          <a:p>
            <a:pPr marL="347663" indent="-347663" eaLnBrk="1" hangingPunct="1"/>
            <a:r>
              <a:rPr lang="en-ZA" sz="2800" dirty="0" smtClean="0"/>
              <a:t>Non-profit organization</a:t>
            </a:r>
            <a:endParaRPr lang="en-ZA" sz="2800" b="1" dirty="0" smtClean="0"/>
          </a:p>
          <a:p>
            <a:pPr marL="347663" indent="-347663" eaLnBrk="1" hangingPunct="1">
              <a:buFontTx/>
              <a:buNone/>
            </a:pPr>
            <a:r>
              <a:rPr lang="en-ZA" sz="2800" b="1" dirty="0" smtClean="0">
                <a:solidFill>
                  <a:srgbClr val="FFC000"/>
                </a:solidFill>
              </a:rPr>
              <a:t>Our Mission</a:t>
            </a:r>
          </a:p>
          <a:p>
            <a:pPr marL="347663" indent="-347663" eaLnBrk="1" hangingPunct="1"/>
            <a:r>
              <a:rPr lang="en-ZA" sz="2800" dirty="0" smtClean="0"/>
              <a:t>To improve the practice of conservation</a:t>
            </a:r>
          </a:p>
          <a:p>
            <a:pPr marL="347663" indent="-347663" eaLnBrk="1" hangingPunct="1">
              <a:buNone/>
            </a:pPr>
            <a:r>
              <a:rPr lang="en-ZA" sz="2800" b="1" dirty="0" smtClean="0">
                <a:solidFill>
                  <a:srgbClr val="FFC000"/>
                </a:solidFill>
              </a:rPr>
              <a:t>Our Strategy</a:t>
            </a:r>
          </a:p>
          <a:p>
            <a:pPr marL="347663" indent="-347663" eaLnBrk="1" hangingPunct="1"/>
            <a:r>
              <a:rPr lang="en-ZA" sz="2800" dirty="0" smtClean="0"/>
              <a:t>Work with practitioners of all kinds to improve the design, management, monitoring, and learning from conservation projects and programs </a:t>
            </a:r>
          </a:p>
          <a:p>
            <a:pPr marL="0" indent="0" eaLnBrk="1" hangingPunct="1">
              <a:buNone/>
            </a:pPr>
            <a:r>
              <a:rPr lang="en-ZA" sz="2800" i="1" dirty="0" smtClean="0">
                <a:solidFill>
                  <a:srgbClr val="FFC000"/>
                </a:solidFill>
              </a:rPr>
              <a:t>We don’t implement conservation projects,</a:t>
            </a:r>
            <a:br>
              <a:rPr lang="en-ZA" sz="2800" i="1" dirty="0" smtClean="0">
                <a:solidFill>
                  <a:srgbClr val="FFC000"/>
                </a:solidFill>
              </a:rPr>
            </a:br>
            <a:r>
              <a:rPr lang="en-ZA" sz="2800" i="1" dirty="0" smtClean="0">
                <a:solidFill>
                  <a:srgbClr val="FFC000"/>
                </a:solidFill>
              </a:rPr>
              <a:t>we make conservation projects better!</a:t>
            </a:r>
            <a:endParaRPr lang="en-US" sz="2800" dirty="0" smtClean="0"/>
          </a:p>
        </p:txBody>
      </p:sp>
      <p:pic>
        <p:nvPicPr>
          <p:cNvPr id="13316" name="Picture 250" descr="log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50" y="246063"/>
            <a:ext cx="9937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WWF MTI AM Full Cycle.pp332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32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that Meet Management Needs: Company Scorecard Output Table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1660525"/>
            <a:ext cx="89344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WWF MTI AM Full Cycle.pp296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296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50" y="1362075"/>
            <a:ext cx="1143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401763" y="3724275"/>
            <a:ext cx="1601787" cy="3048000"/>
            <a:chOff x="1402312" y="3724712"/>
            <a:chExt cx="1600612" cy="3048000"/>
          </a:xfrm>
        </p:grpSpPr>
        <p:sp>
          <p:nvSpPr>
            <p:cNvPr id="5" name="Rectangle 4"/>
            <p:cNvSpPr/>
            <p:nvPr/>
          </p:nvSpPr>
          <p:spPr>
            <a:xfrm>
              <a:off x="1427693" y="3800912"/>
              <a:ext cx="1143747" cy="2971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2312" y="3788212"/>
              <a:ext cx="1129471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2020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9915" y="3724712"/>
              <a:ext cx="533009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  <a:cs typeface="+mn-cs"/>
                </a:rPr>
                <a:t>30%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28750" y="4791075"/>
            <a:ext cx="1143000" cy="198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50" y="5781675"/>
            <a:ext cx="1143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95350" y="1362075"/>
            <a:ext cx="381000" cy="541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03663"/>
            <a:ext cx="117316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Total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Production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788" y="723900"/>
            <a:ext cx="27717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Palm Oil Market 2010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4313" y="5743575"/>
            <a:ext cx="10668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+mn-cs"/>
              </a:rPr>
              <a:t>Sustainable Production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791075"/>
            <a:ext cx="11239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0150" y="5688013"/>
            <a:ext cx="53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  <a:cs typeface="+mn-cs"/>
              </a:rPr>
              <a:t>8%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0150" y="4714875"/>
            <a:ext cx="53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  <a:cs typeface="+mn-cs"/>
              </a:rPr>
              <a:t>15%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0163" y="1057275"/>
            <a:ext cx="1420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+mn-cs"/>
              </a:rPr>
              <a:t>(Not to Scale)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4419600" y="3952875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849563" y="4410075"/>
            <a:ext cx="1951037" cy="946150"/>
            <a:chOff x="2850112" y="4410512"/>
            <a:chExt cx="1950487" cy="94625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2850112" y="4715345"/>
              <a:ext cx="304714" cy="76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850112" y="4867761"/>
              <a:ext cx="304714" cy="76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2850053" y="4867821"/>
              <a:ext cx="304833" cy="3047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896136" y="4410512"/>
              <a:ext cx="1066499" cy="308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cs typeface="+mn-cs"/>
                </a:rPr>
                <a:t>Mars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96136" y="4715345"/>
              <a:ext cx="1066499" cy="308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cs typeface="+mn-cs"/>
                </a:rPr>
                <a:t>P&amp;G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26274" y="5048756"/>
              <a:ext cx="1774325" cy="308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cs typeface="+mn-cs"/>
                </a:rPr>
                <a:t>Other companies</a:t>
              </a:r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5334000" y="788988"/>
            <a:ext cx="3505200" cy="5991225"/>
            <a:chOff x="5334000" y="789012"/>
            <a:chExt cx="3505200" cy="5991725"/>
          </a:xfrm>
        </p:grpSpPr>
        <p:sp>
          <p:nvSpPr>
            <p:cNvPr id="32" name="TextBox 31"/>
            <p:cNvSpPr txBox="1"/>
            <p:nvPr/>
          </p:nvSpPr>
          <p:spPr>
            <a:xfrm>
              <a:off x="5334000" y="3876957"/>
              <a:ext cx="1219200" cy="738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Total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Production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28691" name="Group 37"/>
            <p:cNvGrpSpPr>
              <a:grpSpLocks/>
            </p:cNvGrpSpPr>
            <p:nvPr/>
          </p:nvGrpSpPr>
          <p:grpSpPr bwMode="auto">
            <a:xfrm>
              <a:off x="6248400" y="789012"/>
              <a:ext cx="2590800" cy="5991725"/>
              <a:chOff x="6248400" y="188500"/>
              <a:chExt cx="2590800" cy="599172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837363" y="769573"/>
                <a:ext cx="1143000" cy="54106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837363" y="2209556"/>
                <a:ext cx="1143000" cy="39706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837363" y="3733683"/>
                <a:ext cx="1143000" cy="24465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eft Brace 30"/>
              <p:cNvSpPr/>
              <p:nvPr/>
            </p:nvSpPr>
            <p:spPr>
              <a:xfrm>
                <a:off x="6303963" y="769573"/>
                <a:ext cx="381000" cy="541065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48400" y="188500"/>
                <a:ext cx="2590800" cy="4000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Palm Oil Market 2015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878763" y="2133349"/>
                <a:ext cx="533400" cy="4000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60%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705600" y="464748"/>
                <a:ext cx="1274763" cy="4620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(</a:t>
                </a:r>
                <a:r>
                  <a:rPr lang="en-US" sz="14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Not to Scale)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93050" y="3619373"/>
                <a:ext cx="533400" cy="4000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25%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858000" y="2810068"/>
              <a:ext cx="1130300" cy="492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2020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72288" y="4299267"/>
              <a:ext cx="1066800" cy="67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cs typeface="+mn-cs"/>
                </a:rPr>
                <a:t>Sustainable Production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301625" y="-63500"/>
            <a:ext cx="8186738" cy="815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Example of Future Commodity Report</a:t>
            </a:r>
          </a:p>
        </p:txBody>
      </p:sp>
      <p:pic>
        <p:nvPicPr>
          <p:cNvPr id="40" name="WWF MTI AM Full Cycle.pp325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25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Commodity and company leads now expected to report on progress towards indicators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Leads now adjusting strategies based on monitoring system results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Results used for </a:t>
            </a:r>
            <a:r>
              <a:rPr lang="en-US" sz="2800" smtClean="0">
                <a:latin typeface="Calibri" pitchFamily="34" charset="0"/>
              </a:rPr>
              <a:t>cross-commodity learning</a:t>
            </a:r>
            <a:endParaRPr lang="en-US" sz="28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WWF-US Board very impressed with strategy and now calling for a 10x increase in Markets Work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Need to develop metrics of ultimate impacts both for WWF purposes AND to improve certification schemes  (e.g. HCV habitat concept)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WWF MTI AM Full Cycle.pp333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333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The Open Standards  can be applied to complex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non-place based program strategies, but requires highly experienced coaching support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Scorecards very powerful when tied to results chains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Approximate answers to right questions  rather than exact answers to meaningless questions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Rapid “agile” iterations  instead of “waterfall” design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Develop mockups of reports and collect only data that will be used for management decisions (the Luz rule)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Senior management buy-in is essential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7" name="WWF MTI AM Full Cycle.pp326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326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WWF Project and Program Standards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19263" y="1447800"/>
          <a:ext cx="5405437" cy="5334000"/>
        </p:xfrm>
        <a:graphic>
          <a:graphicData uri="http://schemas.openxmlformats.org/presentationml/2006/ole">
            <p:oleObj spid="_x0000_s1026" name="Visio" r:id="rId5" imgW="5707075" imgH="5631180" progId="">
              <p:embed/>
            </p:oleObj>
          </a:graphicData>
        </a:graphic>
      </p:graphicFrame>
      <p:pic>
        <p:nvPicPr>
          <p:cNvPr id="6" name="WWF MTI AM Full Cycle.pp323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23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104775"/>
            <a:ext cx="8194675" cy="944563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Commodity Production is a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Major Threat to Biodiversity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31774" y="1600200"/>
            <a:ext cx="8687373" cy="4525963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55% of all habitable land is currently being used by agriculture and ranching</a:t>
            </a:r>
          </a:p>
          <a:p>
            <a:r>
              <a:rPr lang="en-US" sz="2800" dirty="0" smtClean="0">
                <a:latin typeface="Calibri" pitchFamily="34" charset="0"/>
              </a:rPr>
              <a:t>76% of global fisheries are fished at or beyond capacity </a:t>
            </a:r>
          </a:p>
          <a:p>
            <a:r>
              <a:rPr lang="en-US" sz="2800" dirty="0" smtClean="0">
                <a:latin typeface="Calibri" pitchFamily="34" charset="0"/>
              </a:rPr>
              <a:t>Aquaculture has grown nearly 10% per year for the past 30 years and now represents more than half of seafood  </a:t>
            </a:r>
          </a:p>
          <a:p>
            <a:r>
              <a:rPr lang="en-US" sz="2800" dirty="0" smtClean="0">
                <a:latin typeface="Calibri" pitchFamily="34" charset="0"/>
              </a:rPr>
              <a:t>Global consumption of round wood is forecast to increase to 2.5 billion m³ by 2050</a:t>
            </a:r>
          </a:p>
          <a:p>
            <a:r>
              <a:rPr lang="en-US" sz="2800" dirty="0" err="1" smtClean="0">
                <a:latin typeface="Calibri" pitchFamily="34" charset="0"/>
              </a:rPr>
              <a:t>Biofuels</a:t>
            </a:r>
            <a:r>
              <a:rPr lang="en-US" sz="2800" dirty="0" smtClean="0">
                <a:latin typeface="Calibri" pitchFamily="34" charset="0"/>
              </a:rPr>
              <a:t> could increase by 50% the amount of land in agriculture and forest plantations by 2050</a:t>
            </a:r>
          </a:p>
        </p:txBody>
      </p:sp>
      <p:pic>
        <p:nvPicPr>
          <p:cNvPr id="6" name="WWF MTI AM Full Cycle.pp319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19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91587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MTI’s Conceptual Model</a:t>
            </a:r>
          </a:p>
        </p:txBody>
      </p:sp>
      <p:pic>
        <p:nvPicPr>
          <p:cNvPr id="6147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600" y="1830388"/>
            <a:ext cx="663257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3492709" y="5711252"/>
            <a:ext cx="1828800" cy="1034322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Priority Places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82651" y="4901784"/>
            <a:ext cx="1678897" cy="749506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Commodity Production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813811" y="4409605"/>
            <a:ext cx="2131102" cy="417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Producers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16311" y="3587655"/>
            <a:ext cx="2131102" cy="417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Manufacturers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816309" y="3992379"/>
            <a:ext cx="2131102" cy="417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Traders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816309" y="3182911"/>
            <a:ext cx="2131102" cy="417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Brands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13811" y="2775677"/>
            <a:ext cx="2131102" cy="417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Retailers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708875" y="1514005"/>
            <a:ext cx="2321368" cy="1015663"/>
          </a:xfrm>
          <a:prstGeom prst="hexagon">
            <a:avLst>
              <a:gd name="adj" fmla="val 37495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Promote Sustainable Production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4" name="WWF MTI AM Full Cycle.pp320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20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6863" y="1685925"/>
            <a:ext cx="8609012" cy="4929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MTI Prioritized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Key Commodities &amp; Companies</a:t>
            </a:r>
          </a:p>
        </p:txBody>
      </p:sp>
      <p:pic>
        <p:nvPicPr>
          <p:cNvPr id="7172" name="Object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1895475"/>
            <a:ext cx="811371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WWF MTI AM Full Cycle.pp321.wav">
            <a:hlinkClick r:id="" action="ppaction://media"/>
          </p:cNvPr>
          <p:cNvPicPr>
            <a:picLocks noRot="1" noChangeAspect="1"/>
          </p:cNvPicPr>
          <p:nvPr>
            <a:wavAudioFile r:embed="rId1" name="WWF MTI AM Full Cycle.pp321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MTI Commodity Results Chain</a:t>
            </a:r>
          </a:p>
        </p:txBody>
      </p:sp>
      <p:pic>
        <p:nvPicPr>
          <p:cNvPr id="14339" name="Picture 4" descr="aa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245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088" y="1570038"/>
            <a:ext cx="4633912" cy="388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0" y="2152650"/>
            <a:ext cx="1828800" cy="731838"/>
          </a:xfrm>
          <a:prstGeom prst="hexagon">
            <a:avLst>
              <a:gd name="adj" fmla="val 37495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ID Key Companies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2863" y="3101975"/>
            <a:ext cx="1828800" cy="731838"/>
          </a:xfrm>
          <a:prstGeom prst="hexagon">
            <a:avLst>
              <a:gd name="adj" fmla="val 37495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Develop</a:t>
            </a:r>
          </a:p>
          <a:p>
            <a:pPr algn="ctr"/>
            <a:r>
              <a:rPr lang="en-US" sz="1600"/>
              <a:t>Standards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74850" y="1985963"/>
            <a:ext cx="140335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Leverage</a:t>
            </a:r>
          </a:p>
          <a:p>
            <a:pPr algn="ctr"/>
            <a:r>
              <a:rPr lang="en-US" sz="1600"/>
              <a:t>Point Established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27250" y="3148013"/>
            <a:ext cx="140335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Credible Standards in Place</a:t>
            </a:r>
          </a:p>
        </p:txBody>
      </p:sp>
      <p:pic>
        <p:nvPicPr>
          <p:cNvPr id="11" name="WWF MTI AM Full Cycle.pp327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27.wav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MTI Commodity Results Chain</a:t>
            </a:r>
          </a:p>
        </p:txBody>
      </p:sp>
      <p:pic>
        <p:nvPicPr>
          <p:cNvPr id="15363" name="Picture 3" descr="aa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245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11375" y="2466975"/>
            <a:ext cx="140335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Key Companies Aware of Standards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16513" y="2466975"/>
            <a:ext cx="140335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Key Companies Implement</a:t>
            </a:r>
          </a:p>
          <a:p>
            <a:pPr algn="ctr"/>
            <a:r>
              <a:rPr lang="en-US" sz="1600"/>
              <a:t>Standards 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817813" y="3751263"/>
            <a:ext cx="1828800" cy="731837"/>
          </a:xfrm>
          <a:prstGeom prst="hexagon">
            <a:avLst>
              <a:gd name="adj" fmla="val 37495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Work with Industry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19500" y="2465388"/>
            <a:ext cx="140335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Key Companies Set Internal Policies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786313" y="3760788"/>
            <a:ext cx="1828800" cy="731837"/>
          </a:xfrm>
          <a:prstGeom prst="hexagon">
            <a:avLst>
              <a:gd name="adj" fmla="val 37495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Work with Financial Institutions</a:t>
            </a:r>
          </a:p>
        </p:txBody>
      </p:sp>
      <p:pic>
        <p:nvPicPr>
          <p:cNvPr id="12" name="WWF MTI AM Full Cycle.pp328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28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MTI Commodity Results Chain</a:t>
            </a:r>
          </a:p>
        </p:txBody>
      </p:sp>
      <p:pic>
        <p:nvPicPr>
          <p:cNvPr id="16387" name="Picture 4" descr="aa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245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57775" y="3614738"/>
            <a:ext cx="140335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Companies Pressure Supply Chain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72125" y="2401888"/>
            <a:ext cx="140335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Commodity Production Meets Standards</a:t>
            </a:r>
          </a:p>
        </p:txBody>
      </p:sp>
      <p:pic>
        <p:nvPicPr>
          <p:cNvPr id="8" name="WWF MTI AM Full Cycle.pp329.wav">
            <a:hlinkClick r:id="" action="ppaction://media"/>
          </p:cNvPr>
          <p:cNvPicPr>
            <a:picLocks noRot="1" noChangeAspect="1"/>
          </p:cNvPicPr>
          <p:nvPr>
            <a:wavAudioFile r:embed="rId2" name="WWF MTI AM Full Cycle.pp329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62&quot;&gt;&lt;/object&gt;&lt;object type=&quot;2&quot; unique_id=&quot;10063&quot;&gt;&lt;object type=&quot;3&quot; unique_id=&quot;10064&quot;&gt;&lt;property id=&quot;20148&quot; value=&quot;5&quot;/&gt;&lt;property id=&quot;20300&quot; value=&quot;Slide 1 - &amp;quot;WWF’s Market Transformation Initiative&amp;#x0D;&amp;#x0A;&amp;#x0D;&amp;#x0A;Full -Cycle Adaptive Management&amp;#x0D;&amp;#x0A;of a Large Non-Place Based Program &amp;#x0D;&amp;#x0A;&amp;#x0D;&amp;#x0A;&amp;quot;&quot;/&gt;&lt;property id=&quot;20307&quot; value=&quot;256&quot;/&gt;&lt;/object&gt;&lt;object type=&quot;3&quot; unique_id=&quot;10065&quot;&gt;&lt;property id=&quot;20148&quot; value=&quot;5&quot;/&gt;&lt;property id=&quot;20300&quot; value=&quot;Slide 2 - &amp;quot;About Foundations of Success&amp;quot;&quot;/&gt;&lt;property id=&quot;20307&quot; value=&quot;332&quot;/&gt;&lt;/object&gt;&lt;object type=&quot;3&quot; unique_id=&quot;10066&quot;&gt;&lt;property id=&quot;20148&quot; value=&quot;5&quot;/&gt;&lt;property id=&quot;20300&quot; value=&quot;Slide 3 - &amp;quot;WWF Project and Program Standards&amp;quot;&quot;/&gt;&lt;property id=&quot;20307&quot; value=&quot;323&quot;/&gt;&lt;/object&gt;&lt;object type=&quot;3&quot; unique_id=&quot;10067&quot;&gt;&lt;property id=&quot;20148&quot; value=&quot;5&quot;/&gt;&lt;property id=&quot;20300&quot; value=&quot;Slide 4 - &amp;quot;Commodity Production is a &amp;#x0D;&amp;#x0A;Major Threat to Biodiversity&amp;quot;&quot;/&gt;&lt;property id=&quot;20307&quot; value=&quot;319&quot;/&gt;&lt;/object&gt;&lt;object type=&quot;3&quot; unique_id=&quot;10068&quot;&gt;&lt;property id=&quot;20148&quot; value=&quot;5&quot;/&gt;&lt;property id=&quot;20300&quot; value=&quot;Slide 5 - &amp;quot;MTI’s Conceptual Model&amp;quot;&quot;/&gt;&lt;property id=&quot;20307&quot; value=&quot;320&quot;/&gt;&lt;/object&gt;&lt;object type=&quot;3&quot; unique_id=&quot;10069&quot;&gt;&lt;property id=&quot;20148&quot; value=&quot;5&quot;/&gt;&lt;property id=&quot;20300&quot; value=&quot;Slide 6 - &amp;quot;MTI Prioritized&amp;#x0D;&amp;#x0A;Key Commodities &amp;amp; Companies&amp;quot;&quot;/&gt;&lt;property id=&quot;20307&quot; value=&quot;321&quot;/&gt;&lt;/object&gt;&lt;object type=&quot;3&quot; unique_id=&quot;10070&quot;&gt;&lt;property id=&quot;20148&quot; value=&quot;5&quot;/&gt;&lt;property id=&quot;20300&quot; value=&quot;Slide 7 - &amp;quot;Generic MTI Commodity Results Chain&amp;quot;&quot;/&gt;&lt;property id=&quot;20307&quot; value=&quot;327&quot;/&gt;&lt;/object&gt;&lt;object type=&quot;3&quot; unique_id=&quot;10071&quot;&gt;&lt;property id=&quot;20148&quot; value=&quot;5&quot;/&gt;&lt;property id=&quot;20300&quot; value=&quot;Slide 8 - &amp;quot;Generic MTI Commodity Results Chain&amp;quot;&quot;/&gt;&lt;property id=&quot;20307&quot; value=&quot;328&quot;/&gt;&lt;/object&gt;&lt;object type=&quot;3&quot; unique_id=&quot;10072&quot;&gt;&lt;property id=&quot;20148&quot; value=&quot;5&quot;/&gt;&lt;property id=&quot;20300&quot; value=&quot;Slide 9 - &amp;quot;Generic MTI Commodity Results Chain&amp;quot;&quot;/&gt;&lt;property id=&quot;20307&quot; value=&quot;329&quot;/&gt;&lt;/object&gt;&lt;object type=&quot;3&quot; unique_id=&quot;10073&quot;&gt;&lt;property id=&quot;20148&quot; value=&quot;5&quot;/&gt;&lt;property id=&quot;20300&quot; value=&quot;Slide 10 - &amp;quot;Generic MTI Commodity Results Chain&amp;quot;&quot;/&gt;&lt;property id=&quot;20307&quot; value=&quot;304&quot;/&gt;&lt;/object&gt;&lt;object type=&quot;3&quot; unique_id=&quot;10074&quot;&gt;&lt;property id=&quot;20148&quot; value=&quot;5&quot;/&gt;&lt;property id=&quot;20300&quot; value=&quot;Slide 11 - &amp;quot;Generic MTI Commodity Results Chain&amp;quot;&quot;/&gt;&lt;property id=&quot;20307&quot; value=&quot;303&quot;/&gt;&lt;/object&gt;&lt;object type=&quot;3&quot; unique_id=&quot;10075&quot;&gt;&lt;property id=&quot;20148&quot; value=&quot;5&quot;/&gt;&lt;property id=&quot;20300&quot; value=&quot;Slide 12 - &amp;quot;Generic MTI Commodity Results Chain&amp;quot;&quot;/&gt;&lt;property id=&quot;20307&quot; value=&quot;305&quot;/&gt;&lt;/object&gt;&lt;object type=&quot;3&quot; unique_id=&quot;10076&quot;&gt;&lt;property id=&quot;20148&quot; value=&quot;5&quot;/&gt;&lt;property id=&quot;20300&quot; value=&quot;Slide 13 - &amp;quot;M&amp;amp;E Project Timeline&amp;quot;&quot;/&gt;&lt;property id=&quot;20307&quot; value=&quot;286&quot;/&gt;&lt;/object&gt;&lt;object type=&quot;3&quot; unique_id=&quot;10077&quot;&gt;&lt;property id=&quot;20148&quot; value=&quot;5&quot;/&gt;&lt;property id=&quot;20300&quot; value=&quot;Slide 14 - &amp;quot;System Overview&amp;quot;&quot;/&gt;&lt;property id=&quot;20307&quot; value=&quot;331&quot;/&gt;&lt;/object&gt;&lt;object type=&quot;3&quot; unique_id=&quot;10078&quot;&gt;&lt;property id=&quot;20148&quot; value=&quot;5&quot;/&gt;&lt;property id=&quot;20300&quot; value=&quot;Slide 15 - &amp;quot;Excerpt From Commodity Scorecard&amp;quot;&quot;/&gt;&lt;property id=&quot;20307&quot; value=&quot;293&quot;/&gt;&lt;/object&gt;&lt;object type=&quot;3&quot; unique_id=&quot;10079&quot;&gt;&lt;property id=&quot;20148&quot; value=&quot;5&quot;/&gt;&lt;property id=&quot;20300&quot; value=&quot;Slide 16 - &amp;quot;Data Entered in Access Form&amp;quot;&quot;/&gt;&lt;property id=&quot;20307&quot; value=&quot;265&quot;/&gt;&lt;/object&gt;&lt;object type=&quot;3&quot; unique_id=&quot;10080&quot;&gt;&lt;property id=&quot;20148&quot; value=&quot;5&quot;/&gt;&lt;property id=&quot;20300&quot; value=&quot;Slide 17 - &amp;quot;System Overview&amp;quot;&quot;/&gt;&lt;property id=&quot;20307&quot; value=&quot;330&quot;/&gt;&lt;/object&gt;&lt;object type=&quot;3&quot; unique_id=&quot;10081&quot;&gt;&lt;property id=&quot;20148&quot; value=&quot;5&quot;/&gt;&lt;property id=&quot;20300&quot; value=&quot;Slide 18 - &amp;quot;Master Data Set Stored in Sharepoint&amp;quot;&quot;/&gt;&lt;property id=&quot;20307&quot; value=&quot;267&quot;/&gt;&lt;/object&gt;&lt;object type=&quot;3&quot; unique_id=&quot;10082&quot;&gt;&lt;property id=&quot;20148&quot; value=&quot;5&quot;/&gt;&lt;property id=&quot;20300&quot; value=&quot;Slide 19 - &amp;quot;System Overview&amp;quot;&quot;/&gt;&lt;property id=&quot;20307&quot; value=&quot;274&quot;/&gt;&lt;/object&gt;&lt;object type=&quot;3&quot; unique_id=&quot;10083&quot;&gt;&lt;property id=&quot;20148&quot; value=&quot;5&quot;/&gt;&lt;property id=&quot;20300&quot; value=&quot;Slide 20 - &amp;quot;Reports that Meet Management Needs: Company Scorecard Output Table&amp;quot;&quot;/&gt;&lt;property id=&quot;20307&quot; value=&quot;296&quot;/&gt;&lt;/object&gt;&lt;object type=&quot;3&quot; unique_id=&quot;10084&quot;&gt;&lt;property id=&quot;20148&quot; value=&quot;5&quot;/&gt;&lt;property id=&quot;20300&quot; value=&quot;Slide 21&quot;/&gt;&lt;property id=&quot;20307&quot; value=&quot;325&quot;/&gt;&lt;/object&gt;&lt;object type=&quot;3&quot; unique_id=&quot;10085&quot;&gt;&lt;property id=&quot;20148&quot; value=&quot;5&quot;/&gt;&lt;property id=&quot;20300&quot; value=&quot;Slide 22 - &amp;quot;Initial Results&amp;quot;&quot;/&gt;&lt;property id=&quot;20307&quot; value=&quot;333&quot;/&gt;&lt;/object&gt;&lt;object type=&quot;3&quot; unique_id=&quot;10086&quot;&gt;&lt;property id=&quot;20148&quot; value=&quot;5&quot;/&gt;&lt;property id=&quot;20300&quot; value=&quot;Slide 23 - &amp;quot;Key Lessons&amp;quot;&quot;/&gt;&lt;property id=&quot;20307&quot; value=&quot;32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7|2.9|2.7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4|4.4|4.8|11|4.7|1.8|6.7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9.5|2.9|7.6|1.9|1.6|2.6|2.2|5.1|3.5|7.6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"/>
</p:tagLst>
</file>

<file path=ppt/theme/theme1.xml><?xml version="1.0" encoding="utf-8"?>
<a:theme xmlns:a="http://schemas.openxmlformats.org/drawingml/2006/main" name="WWF_2004">
  <a:themeElements>
    <a:clrScheme name="WWF_2004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B6E4"/>
      </a:accent1>
      <a:accent2>
        <a:srgbClr val="C59217"/>
      </a:accent2>
      <a:accent3>
        <a:srgbClr val="FFFFFF"/>
      </a:accent3>
      <a:accent4>
        <a:srgbClr val="000000"/>
      </a:accent4>
      <a:accent5>
        <a:srgbClr val="B6D7EF"/>
      </a:accent5>
      <a:accent6>
        <a:srgbClr val="B28414"/>
      </a:accent6>
      <a:hlink>
        <a:srgbClr val="D2492A"/>
      </a:hlink>
      <a:folHlink>
        <a:srgbClr val="69BE28"/>
      </a:folHlink>
    </a:clrScheme>
    <a:fontScheme name="WWF_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WWF_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200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C5921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28414"/>
        </a:accent6>
        <a:hlink>
          <a:srgbClr val="D2492A"/>
        </a:hlink>
        <a:folHlink>
          <a:srgbClr val="69BE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2004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EB6E4"/>
        </a:accent1>
        <a:accent2>
          <a:srgbClr val="C59217"/>
        </a:accent2>
        <a:accent3>
          <a:srgbClr val="FFFFFF"/>
        </a:accent3>
        <a:accent4>
          <a:srgbClr val="000000"/>
        </a:accent4>
        <a:accent5>
          <a:srgbClr val="B6D7EF"/>
        </a:accent5>
        <a:accent6>
          <a:srgbClr val="B28414"/>
        </a:accent6>
        <a:hlink>
          <a:srgbClr val="D2492A"/>
        </a:hlink>
        <a:folHlink>
          <a:srgbClr val="69BE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B7689552714E92B1766480BFF7EC" ma:contentTypeVersion="9" ma:contentTypeDescription="Create a new document." ma:contentTypeScope="" ma:versionID="0437ec6db124cf465afab54eed41a4eb">
  <xsd:schema xmlns:xsd="http://www.w3.org/2001/XMLSchema" xmlns:xs="http://www.w3.org/2001/XMLSchema" xmlns:p="http://schemas.microsoft.com/office/2006/metadata/properties" xmlns:ns1="http://schemas.microsoft.com/sharepoint/v3" xmlns:ns2="1b2dd0d4-b466-40bf-b695-49c174b4fa57" xmlns:ns3="589fb3e2-063a-42af-9677-cb4397cfeedb" targetNamespace="http://schemas.microsoft.com/office/2006/metadata/properties" ma:root="true" ma:fieldsID="8859349f6c60f1d76dd5d42ce9e56d17" ns1:_="" ns2:_="" ns3:_="">
    <xsd:import namespace="http://schemas.microsoft.com/sharepoint/v3"/>
    <xsd:import namespace="1b2dd0d4-b466-40bf-b695-49c174b4fa57"/>
    <xsd:import namespace="589fb3e2-063a-42af-9677-cb4397cfee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egacyUrl" minOccurs="0"/>
                <xsd:element ref="ns3:CGLanguageMMSTaxHTField0" minOccurs="0"/>
                <xsd:element ref="ns2:TaxCatchAll" minOccurs="0"/>
                <xsd:element ref="ns3:CGPrimaryTopicMMSTaxHTField0" minOccurs="0"/>
                <xsd:element ref="ns3:CGRegionMM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d0d4-b466-40bf-b695-49c174b4fa57" elementFormDefault="qualified">
    <xsd:import namespace="http://schemas.microsoft.com/office/2006/documentManagement/types"/>
    <xsd:import namespace="http://schemas.microsoft.com/office/infopath/2007/PartnerControls"/>
    <xsd:element name="LegacyUrl" ma:index="10" nillable="true" ma:displayName="Legacy Url" ma:format="Hyperlink" ma:internalName="Legacy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13" nillable="true" ma:displayName="Taxonomy Catch All Column" ma:hidden="true" ma:list="{a257e2b6-fd60-433e-b727-315b7f93766a}" ma:internalName="TaxCatchAll" ma:showField="CatchAllData" ma:web="1b2dd0d4-b466-40bf-b695-49c174b4fa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b3e2-063a-42af-9677-cb4397cfeedb" elementFormDefault="qualified">
    <xsd:import namespace="http://schemas.microsoft.com/office/2006/documentManagement/types"/>
    <xsd:import namespace="http://schemas.microsoft.com/office/infopath/2007/PartnerControls"/>
    <xsd:element name="CGLanguageMMSTaxHTField0" ma:index="12" nillable="true" ma:taxonomy="true" ma:internalName="CGLanguageMMSTaxHTField0" ma:taxonomyFieldName="CGLanguageMMS" ma:displayName="Language" ma:fieldId="{84b5bff6-9970-406e-bc06-f8f9ad1e952e}" ma:sspId="93d7048b-9692-4c5a-ad18-62eb3557084f" ma:termSetId="90578847-ac86-425f-b075-d01b85147c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PrimaryTopicMMSTaxHTField0" ma:index="15" ma:taxonomy="true" ma:internalName="CGPrimaryTopicMMSTaxHTField0" ma:taxonomyFieldName="CGPrimaryTopicMMS" ma:displayName="Primary Topic" ma:default="" ma:fieldId="{026db64e-0d54-4684-b751-3232e05d9347}" ma:sspId="93d7048b-9692-4c5a-ad18-62eb3557084f" ma:termSetId="02c6cb14-1a45-4058-965b-b866c68e81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RegionMMSTaxHTField0" ma:index="17" nillable="true" ma:taxonomy="true" ma:internalName="CGRegionMMSTaxHTField0" ma:taxonomyFieldName="CGRegionMMS" ma:displayName="Geographic Area" ma:default="" ma:fieldId="{164a8801-21c0-4e7b-b6c0-0a2a6b7f381d}" ma:sspId="93d7048b-9692-4c5a-ad18-62eb3557084f" ma:termSetId="1dcb8868-41c3-4b7d-a15f-12e74614613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Url xmlns="1b2dd0d4-b466-40bf-b695-49c174b4fa57">
      <Url>https://www.conservationgateway.org/sites/default/files/WWF-FoS%20MTI%20AM%20Full%20Cycle%20Sound%20embedded%2012-01-2011.pptx</Url>
      <Description>http://www.conservationgateway.org/sites/default/files/WWF-FoS MTI AM Full Cycle Sound embedded 12-01-2011.pptx</Description>
    </LegacyUrl>
    <PublishingExpirationDate xmlns="http://schemas.microsoft.com/sharepoint/v3" xsi:nil="true"/>
    <PublishingStartDate xmlns="http://schemas.microsoft.com/sharepoint/v3" xsi:nil="true"/>
    <CGPrimaryTopicMMSTaxHTField0 xmlns="589fb3e2-063a-42af-9677-cb4397cfeedb">
      <Terms xmlns="http://schemas.microsoft.com/office/infopath/2007/PartnerControls"/>
    </CGPrimaryTopicMMSTaxHTField0>
    <CGLanguageMMSTaxHTField0 xmlns="589fb3e2-063a-42af-9677-cb4397cfeedb">
      <Terms xmlns="http://schemas.microsoft.com/office/infopath/2007/PartnerControls"/>
    </CGLanguageMMSTaxHTField0>
    <TaxCatchAll xmlns="1b2dd0d4-b466-40bf-b695-49c174b4fa57"/>
    <CGRegionMMSTaxHTField0 xmlns="589fb3e2-063a-42af-9677-cb4397cfeedb">
      <Terms xmlns="http://schemas.microsoft.com/office/infopath/2007/PartnerControls"/>
    </CGRegionMMSTaxHTField0>
  </documentManagement>
</p:properties>
</file>

<file path=customXml/itemProps1.xml><?xml version="1.0" encoding="utf-8"?>
<ds:datastoreItem xmlns:ds="http://schemas.openxmlformats.org/officeDocument/2006/customXml" ds:itemID="{996587DF-5F5E-4BD8-85D4-D70E53F40FBB}"/>
</file>

<file path=customXml/itemProps2.xml><?xml version="1.0" encoding="utf-8"?>
<ds:datastoreItem xmlns:ds="http://schemas.openxmlformats.org/officeDocument/2006/customXml" ds:itemID="{D0421A0A-63A8-42CC-8B0C-E9FFEAC714F9}"/>
</file>

<file path=customXml/itemProps3.xml><?xml version="1.0" encoding="utf-8"?>
<ds:datastoreItem xmlns:ds="http://schemas.openxmlformats.org/officeDocument/2006/customXml" ds:itemID="{4F54B313-5C06-4A40-A136-7EDD255210D3}"/>
</file>

<file path=docProps/app.xml><?xml version="1.0" encoding="utf-8"?>
<Properties xmlns="http://schemas.openxmlformats.org/officeDocument/2006/extended-properties" xmlns:vt="http://schemas.openxmlformats.org/officeDocument/2006/docPropsVTypes">
  <Template>~WWF</Template>
  <TotalTime>3339</TotalTime>
  <Words>1093</Words>
  <Application>Microsoft Office PowerPoint</Application>
  <PresentationFormat>On-screen Show (4:3)</PresentationFormat>
  <Paragraphs>199</Paragraphs>
  <Slides>23</Slides>
  <Notes>23</Notes>
  <HiddenSlides>0</HiddenSlides>
  <MMClips>23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WWF_2004</vt:lpstr>
      <vt:lpstr>Visio</vt:lpstr>
      <vt:lpstr>WWF’s Market Transformation Initiative  Full -Cycle Adaptive Management of a Large Non-Place Based Program   </vt:lpstr>
      <vt:lpstr>About Foundations of Success</vt:lpstr>
      <vt:lpstr>WWF Project and Program Standards</vt:lpstr>
      <vt:lpstr>Commodity Production is a  Major Threat to Biodiversity</vt:lpstr>
      <vt:lpstr>MTI’s Conceptual Model</vt:lpstr>
      <vt:lpstr>MTI Prioritized Key Commodities &amp; Companies</vt:lpstr>
      <vt:lpstr>Generic MTI Commodity Results Chain</vt:lpstr>
      <vt:lpstr>Generic MTI Commodity Results Chain</vt:lpstr>
      <vt:lpstr>Generic MTI Commodity Results Chain</vt:lpstr>
      <vt:lpstr>Generic MTI Commodity Results Chain</vt:lpstr>
      <vt:lpstr>Generic MTI Commodity Results Chain</vt:lpstr>
      <vt:lpstr>Generic MTI Commodity Results Chain</vt:lpstr>
      <vt:lpstr>M&amp;E Project Timeline</vt:lpstr>
      <vt:lpstr>System Overview</vt:lpstr>
      <vt:lpstr>Excerpt From Commodity Scorecard</vt:lpstr>
      <vt:lpstr>Data Entered in Access Form</vt:lpstr>
      <vt:lpstr>System Overview</vt:lpstr>
      <vt:lpstr>Master Data Set Stored in Sharepoint</vt:lpstr>
      <vt:lpstr>System Overview</vt:lpstr>
      <vt:lpstr>Reports that Meet Management Needs: Company Scorecard Output Table</vt:lpstr>
      <vt:lpstr>Slide 21</vt:lpstr>
      <vt:lpstr>Initial Results</vt:lpstr>
      <vt:lpstr>Key Lessons</vt:lpstr>
    </vt:vector>
  </TitlesOfParts>
  <Company>World Wildlife Fund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WWF-FoS MTI AM Full Cycle Sound embedded 12-01-2011x</dc:title>
  <dc:creator> </dc:creator>
  <cp:lastModifiedBy>Cristina</cp:lastModifiedBy>
  <cp:revision>127</cp:revision>
  <dcterms:created xsi:type="dcterms:W3CDTF">2009-10-26T20:52:30Z</dcterms:created>
  <dcterms:modified xsi:type="dcterms:W3CDTF">2011-01-12T22:50:46Z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0x0101004E97B7689552714E92B1766480BFF7EC</vt:lpwstr>
  </property>
  <property fmtid="{D5CDD505-2E9C-101B-9397-08002B2CF9AE}" pid="3" name="Order">
    <vt:r8>48300</vt:r8>
  </property>
</Properties>
</file>