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64" r:id="rId3"/>
    <p:sldId id="257" r:id="rId4"/>
    <p:sldId id="258" r:id="rId5"/>
    <p:sldId id="259" r:id="rId6"/>
    <p:sldId id="261" r:id="rId7"/>
    <p:sldId id="262" r:id="rId8"/>
    <p:sldId id="263" r:id="rId9"/>
    <p:sldId id="265" r:id="rId10"/>
  </p:sldIdLst>
  <p:sldSz cx="9144000" cy="6858000" type="screen4x3"/>
  <p:notesSz cx="6858000" cy="9144000"/>
  <p:custDataLst>
    <p:tags r:id="rId12"/>
  </p:custData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9900"/>
    <a:srgbClr val="FFFFCC"/>
    <a:srgbClr val="CCFF66"/>
    <a:srgbClr val="0099CC"/>
    <a:srgbClr val="66CC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4" autoAdjust="0"/>
    <p:restoredTop sz="83178" autoAdjust="0"/>
  </p:normalViewPr>
  <p:slideViewPr>
    <p:cSldViewPr>
      <p:cViewPr varScale="1">
        <p:scale>
          <a:sx n="54" d="100"/>
          <a:sy n="54" d="100"/>
        </p:scale>
        <p:origin x="-87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18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B66C6D7-1B8F-495D-9B62-E78FDC9AF2CB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5639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975018-E9D7-4D5E-8E23-51D9A25124A0}" type="slidenum">
              <a:rPr lang="es-ES"/>
              <a:pPr/>
              <a:t>2</a:t>
            </a:fld>
            <a:endParaRPr lang="es-E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Our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project</a:t>
            </a:r>
            <a:r>
              <a:rPr lang="es-ES" baseline="0" dirty="0" smtClean="0"/>
              <a:t> can be </a:t>
            </a:r>
            <a:r>
              <a:rPr lang="es-ES" baseline="0" dirty="0" err="1" smtClean="0"/>
              <a:t>compared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a </a:t>
            </a:r>
            <a:r>
              <a:rPr lang="es-ES" baseline="0" dirty="0" err="1" smtClean="0"/>
              <a:t>kaleidoscope</a:t>
            </a:r>
            <a:r>
              <a:rPr lang="es-ES" baseline="0" dirty="0" smtClean="0"/>
              <a:t>. </a:t>
            </a:r>
            <a:r>
              <a:rPr lang="es-ES" baseline="0" dirty="0" err="1" smtClean="0"/>
              <a:t>While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little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colorful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pieces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shapes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inside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may</a:t>
            </a:r>
            <a:r>
              <a:rPr lang="es-ES" baseline="0" dirty="0" smtClean="0"/>
              <a:t> be </a:t>
            </a:r>
            <a:r>
              <a:rPr lang="es-ES" baseline="0" dirty="0" err="1" smtClean="0"/>
              <a:t>arrangedin</a:t>
            </a:r>
            <a:r>
              <a:rPr lang="es-ES" baseline="0" dirty="0" smtClean="0"/>
              <a:t> a </a:t>
            </a:r>
            <a:r>
              <a:rPr lang="es-ES" baseline="0" dirty="0" err="1" smtClean="0"/>
              <a:t>certain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form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different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people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may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see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things</a:t>
            </a:r>
            <a:r>
              <a:rPr lang="es-ES" baseline="0" dirty="0" smtClean="0"/>
              <a:t> quite </a:t>
            </a:r>
            <a:r>
              <a:rPr lang="es-ES" baseline="0" dirty="0" err="1" smtClean="0"/>
              <a:t>differently</a:t>
            </a:r>
            <a:r>
              <a:rPr lang="es-ES" baseline="0" dirty="0" smtClean="0"/>
              <a:t>.</a:t>
            </a:r>
            <a:r>
              <a:rPr lang="es-ES" dirty="0" smtClean="0"/>
              <a:t>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why</a:t>
            </a:r>
            <a:r>
              <a:rPr lang="es-ES" dirty="0" smtClean="0"/>
              <a:t>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important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work</a:t>
            </a:r>
            <a:r>
              <a:rPr lang="es-ES" dirty="0" smtClean="0"/>
              <a:t> </a:t>
            </a:r>
            <a:r>
              <a:rPr lang="es-ES" dirty="0" err="1" smtClean="0"/>
              <a:t>together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define a </a:t>
            </a:r>
            <a:r>
              <a:rPr lang="es-ES" dirty="0" err="1" smtClean="0"/>
              <a:t>joint</a:t>
            </a:r>
            <a:r>
              <a:rPr lang="es-ES" dirty="0" smtClean="0"/>
              <a:t> </a:t>
            </a:r>
            <a:r>
              <a:rPr lang="es-ES" dirty="0" err="1" smtClean="0"/>
              <a:t>vision</a:t>
            </a:r>
            <a:r>
              <a:rPr lang="es-ES" dirty="0" smtClean="0"/>
              <a:t>, </a:t>
            </a:r>
            <a:r>
              <a:rPr lang="es-ES" dirty="0" err="1" smtClean="0"/>
              <a:t>when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begin</a:t>
            </a:r>
            <a:r>
              <a:rPr lang="es-ES" dirty="0" smtClean="0"/>
              <a:t> </a:t>
            </a:r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planning</a:t>
            </a:r>
            <a:r>
              <a:rPr lang="es-ES" dirty="0" smtClean="0"/>
              <a:t> </a:t>
            </a:r>
            <a:r>
              <a:rPr lang="es-ES" dirty="0" err="1" smtClean="0"/>
              <a:t>process</a:t>
            </a:r>
            <a:r>
              <a:rPr lang="es-ES" dirty="0" smtClean="0"/>
              <a:t>. </a:t>
            </a:r>
            <a:r>
              <a:rPr lang="es-ES" dirty="0" err="1" smtClean="0"/>
              <a:t>If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vision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speaks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our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common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interests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t</a:t>
            </a:r>
            <a:r>
              <a:rPr lang="es-ES" dirty="0" err="1" smtClean="0"/>
              <a:t>his</a:t>
            </a:r>
            <a:r>
              <a:rPr lang="es-ES" dirty="0" smtClean="0"/>
              <a:t> </a:t>
            </a:r>
            <a:r>
              <a:rPr lang="es-ES" dirty="0" err="1" smtClean="0"/>
              <a:t>allows</a:t>
            </a:r>
            <a:r>
              <a:rPr lang="es-ES" dirty="0" smtClean="0"/>
              <a:t> </a:t>
            </a:r>
            <a:r>
              <a:rPr lang="es-ES" dirty="0" err="1" smtClean="0"/>
              <a:t>us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stay</a:t>
            </a:r>
            <a:r>
              <a:rPr lang="es-ES" dirty="0" smtClean="0"/>
              <a:t> </a:t>
            </a:r>
            <a:r>
              <a:rPr lang="es-ES" dirty="0" err="1" smtClean="0"/>
              <a:t>inspired</a:t>
            </a:r>
            <a:r>
              <a:rPr lang="es-ES" dirty="0" smtClean="0"/>
              <a:t> (and </a:t>
            </a:r>
            <a:r>
              <a:rPr lang="es-ES" dirty="0" err="1" smtClean="0"/>
              <a:t>to</a:t>
            </a:r>
            <a:r>
              <a:rPr lang="es-ES" dirty="0" smtClean="0"/>
              <a:t> inspire </a:t>
            </a:r>
            <a:r>
              <a:rPr lang="es-ES" dirty="0" err="1" smtClean="0"/>
              <a:t>others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join</a:t>
            </a:r>
            <a:r>
              <a:rPr lang="es-ES" dirty="0" smtClean="0"/>
              <a:t>!) and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gives</a:t>
            </a:r>
            <a:r>
              <a:rPr lang="es-ES" dirty="0" smtClean="0"/>
              <a:t> </a:t>
            </a:r>
            <a:r>
              <a:rPr lang="es-ES" dirty="0" err="1" smtClean="0"/>
              <a:t>us</a:t>
            </a:r>
            <a:r>
              <a:rPr lang="es-ES" dirty="0" smtClean="0"/>
              <a:t> a </a:t>
            </a:r>
            <a:r>
              <a:rPr lang="es-ES" dirty="0" err="1" smtClean="0"/>
              <a:t>sense</a:t>
            </a:r>
            <a:r>
              <a:rPr lang="es-ES" dirty="0" smtClean="0"/>
              <a:t> of </a:t>
            </a:r>
            <a:r>
              <a:rPr lang="es-ES" dirty="0" err="1" smtClean="0"/>
              <a:t>direction</a:t>
            </a:r>
            <a:r>
              <a:rPr lang="es-ES" dirty="0" smtClean="0"/>
              <a:t>.  </a:t>
            </a:r>
            <a:endParaRPr lang="es-E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dirty="0" err="1" smtClean="0"/>
              <a:t>This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an</a:t>
            </a:r>
            <a:r>
              <a:rPr lang="es-MX" dirty="0" smtClean="0"/>
              <a:t> </a:t>
            </a:r>
            <a:r>
              <a:rPr lang="es-MX" dirty="0" err="1" smtClean="0"/>
              <a:t>example</a:t>
            </a:r>
            <a:r>
              <a:rPr lang="es-MX" dirty="0" smtClean="0"/>
              <a:t> </a:t>
            </a:r>
            <a:r>
              <a:rPr lang="es-MX" dirty="0" err="1" smtClean="0"/>
              <a:t>from</a:t>
            </a:r>
            <a:r>
              <a:rPr lang="es-MX" dirty="0" smtClean="0"/>
              <a:t> a </a:t>
            </a:r>
            <a:r>
              <a:rPr lang="es-MX" dirty="0" err="1" smtClean="0"/>
              <a:t>public</a:t>
            </a:r>
            <a:r>
              <a:rPr lang="es-MX" dirty="0" smtClean="0"/>
              <a:t> </a:t>
            </a:r>
            <a:r>
              <a:rPr lang="es-MX" dirty="0" err="1" smtClean="0"/>
              <a:t>protected</a:t>
            </a:r>
            <a:r>
              <a:rPr lang="es-MX" dirty="0" smtClean="0"/>
              <a:t> </a:t>
            </a:r>
            <a:r>
              <a:rPr lang="es-MX" dirty="0" err="1" smtClean="0"/>
              <a:t>area</a:t>
            </a:r>
            <a:r>
              <a:rPr lang="es-MX" dirty="0" smtClean="0"/>
              <a:t>. </a:t>
            </a:r>
            <a:r>
              <a:rPr lang="es-MX" dirty="0" err="1" smtClean="0"/>
              <a:t>Let’s</a:t>
            </a:r>
            <a:r>
              <a:rPr lang="es-MX" dirty="0" smtClean="0"/>
              <a:t> </a:t>
            </a:r>
            <a:r>
              <a:rPr lang="es-MX" dirty="0" err="1" smtClean="0"/>
              <a:t>remember</a:t>
            </a:r>
            <a:r>
              <a:rPr lang="es-MX" baseline="0" dirty="0" smtClean="0"/>
              <a:t> </a:t>
            </a:r>
            <a:r>
              <a:rPr lang="es-MX" baseline="0" dirty="0" err="1" smtClean="0"/>
              <a:t>our</a:t>
            </a:r>
            <a:r>
              <a:rPr lang="es-MX" baseline="0" dirty="0" smtClean="0"/>
              <a:t> </a:t>
            </a:r>
            <a:r>
              <a:rPr lang="es-MX" baseline="0" dirty="0" err="1" smtClean="0"/>
              <a:t>three</a:t>
            </a:r>
            <a:r>
              <a:rPr lang="es-MX" baseline="0" dirty="0" smtClean="0"/>
              <a:t> </a:t>
            </a:r>
            <a:r>
              <a:rPr lang="es-MX" baseline="0" dirty="0" err="1" smtClean="0"/>
              <a:t>criteria</a:t>
            </a:r>
            <a:r>
              <a:rPr lang="es-MX" baseline="0" dirty="0" smtClean="0"/>
              <a:t> </a:t>
            </a:r>
            <a:r>
              <a:rPr lang="es-MX" baseline="0" dirty="0" err="1" smtClean="0"/>
              <a:t>for</a:t>
            </a:r>
            <a:r>
              <a:rPr lang="es-MX" baseline="0" dirty="0" smtClean="0"/>
              <a:t> a </a:t>
            </a:r>
            <a:r>
              <a:rPr lang="es-MX" baseline="0" dirty="0" err="1" smtClean="0"/>
              <a:t>good</a:t>
            </a:r>
            <a:r>
              <a:rPr lang="es-MX" baseline="0" dirty="0" smtClean="0"/>
              <a:t> </a:t>
            </a:r>
            <a:r>
              <a:rPr lang="es-MX" baseline="0" dirty="0" err="1" smtClean="0"/>
              <a:t>vision</a:t>
            </a:r>
            <a:r>
              <a:rPr lang="es-MX" baseline="0" dirty="0" smtClean="0"/>
              <a:t> – </a:t>
            </a:r>
            <a:r>
              <a:rPr lang="es-MX" baseline="0" dirty="0" err="1" smtClean="0"/>
              <a:t>anyone</a:t>
            </a:r>
            <a:r>
              <a:rPr lang="es-MX" baseline="0" dirty="0" smtClean="0"/>
              <a:t>? </a:t>
            </a:r>
            <a:r>
              <a:rPr lang="es-MX" baseline="0" dirty="0" err="1" smtClean="0"/>
              <a:t>Is</a:t>
            </a:r>
            <a:r>
              <a:rPr lang="es-MX" baseline="0" dirty="0" smtClean="0"/>
              <a:t> </a:t>
            </a:r>
            <a:r>
              <a:rPr lang="es-MX" baseline="0" dirty="0" err="1" smtClean="0"/>
              <a:t>it</a:t>
            </a:r>
            <a:r>
              <a:rPr lang="es-MX" baseline="0" dirty="0" smtClean="0"/>
              <a:t> short? </a:t>
            </a:r>
            <a:r>
              <a:rPr lang="es-MX" baseline="0" dirty="0" err="1" smtClean="0"/>
              <a:t>Is</a:t>
            </a:r>
            <a:r>
              <a:rPr lang="es-MX" baseline="0" dirty="0" smtClean="0"/>
              <a:t> </a:t>
            </a:r>
            <a:r>
              <a:rPr lang="es-MX" baseline="0" dirty="0" err="1" smtClean="0"/>
              <a:t>it</a:t>
            </a:r>
            <a:r>
              <a:rPr lang="es-MX" baseline="0" dirty="0" smtClean="0"/>
              <a:t> </a:t>
            </a:r>
            <a:r>
              <a:rPr lang="es-MX" baseline="0" dirty="0" err="1" smtClean="0"/>
              <a:t>inspiring</a:t>
            </a:r>
            <a:r>
              <a:rPr lang="es-MX" baseline="0" dirty="0" smtClean="0"/>
              <a:t>? </a:t>
            </a:r>
            <a:r>
              <a:rPr lang="es-MX" baseline="0" dirty="0" err="1" smtClean="0"/>
              <a:t>Visionary</a:t>
            </a:r>
            <a:r>
              <a:rPr lang="es-MX" baseline="0" dirty="0" smtClean="0"/>
              <a:t>? </a:t>
            </a:r>
            <a:r>
              <a:rPr lang="es-MX" baseline="0" dirty="0" err="1" smtClean="0"/>
              <a:t>Relatively</a:t>
            </a:r>
            <a:r>
              <a:rPr lang="es-MX" baseline="0" dirty="0" smtClean="0"/>
              <a:t> general?</a:t>
            </a:r>
            <a:endParaRPr lang="es-MX" dirty="0" smtClean="0"/>
          </a:p>
          <a:p>
            <a:r>
              <a:rPr lang="es-MX" baseline="0" dirty="0" err="1" smtClean="0"/>
              <a:t>How</a:t>
            </a:r>
            <a:r>
              <a:rPr lang="es-MX" baseline="0" dirty="0" smtClean="0"/>
              <a:t> </a:t>
            </a:r>
            <a:r>
              <a:rPr lang="es-MX" baseline="0" dirty="0" err="1" smtClean="0"/>
              <a:t>good</a:t>
            </a:r>
            <a:r>
              <a:rPr lang="es-MX" baseline="0" dirty="0" smtClean="0"/>
              <a:t> do </a:t>
            </a:r>
            <a:r>
              <a:rPr lang="es-MX" baseline="0" dirty="0" err="1" smtClean="0"/>
              <a:t>you</a:t>
            </a:r>
            <a:r>
              <a:rPr lang="es-MX" baseline="0" dirty="0" smtClean="0"/>
              <a:t> </a:t>
            </a:r>
            <a:r>
              <a:rPr lang="es-MX" baseline="0" dirty="0" err="1" smtClean="0"/>
              <a:t>consider</a:t>
            </a:r>
            <a:r>
              <a:rPr lang="es-MX" baseline="0" dirty="0" smtClean="0"/>
              <a:t> </a:t>
            </a:r>
            <a:r>
              <a:rPr lang="es-MX" baseline="0" dirty="0" err="1" smtClean="0"/>
              <a:t>this</a:t>
            </a:r>
            <a:r>
              <a:rPr lang="es-MX" baseline="0" dirty="0" smtClean="0"/>
              <a:t> </a:t>
            </a:r>
            <a:r>
              <a:rPr lang="es-MX" baseline="0" dirty="0" err="1" smtClean="0"/>
              <a:t>example</a:t>
            </a:r>
            <a:r>
              <a:rPr lang="es-MX" baseline="0" dirty="0" smtClean="0"/>
              <a:t>?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6C6D7-1B8F-495D-9B62-E78FDC9AF2CB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697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err="1" smtClean="0"/>
              <a:t>Now</a:t>
            </a:r>
            <a:r>
              <a:rPr lang="es-MX" dirty="0" smtClean="0"/>
              <a:t> </a:t>
            </a:r>
            <a:r>
              <a:rPr lang="es-MX" dirty="0" err="1" smtClean="0"/>
              <a:t>let’s</a:t>
            </a:r>
            <a:r>
              <a:rPr lang="es-MX" dirty="0" smtClean="0"/>
              <a:t> look at </a:t>
            </a:r>
            <a:r>
              <a:rPr lang="es-MX" dirty="0" err="1" smtClean="0"/>
              <a:t>this</a:t>
            </a:r>
            <a:r>
              <a:rPr lang="es-MX" dirty="0" smtClean="0"/>
              <a:t> </a:t>
            </a:r>
            <a:r>
              <a:rPr lang="es-MX" dirty="0" err="1" smtClean="0"/>
              <a:t>example</a:t>
            </a:r>
            <a:r>
              <a:rPr lang="es-MX" dirty="0" smtClean="0"/>
              <a:t> </a:t>
            </a:r>
            <a:r>
              <a:rPr lang="es-MX" dirty="0" err="1" smtClean="0"/>
              <a:t>from</a:t>
            </a:r>
            <a:r>
              <a:rPr lang="es-MX" baseline="0" dirty="0" smtClean="0"/>
              <a:t> a </a:t>
            </a:r>
            <a:r>
              <a:rPr lang="es-MX" baseline="0" dirty="0" err="1" smtClean="0"/>
              <a:t>private</a:t>
            </a:r>
            <a:r>
              <a:rPr lang="es-MX" baseline="0" dirty="0" smtClean="0"/>
              <a:t> reserve. </a:t>
            </a:r>
            <a:r>
              <a:rPr lang="es-MX" baseline="0" dirty="0" err="1" smtClean="0"/>
              <a:t>How</a:t>
            </a:r>
            <a:r>
              <a:rPr lang="es-MX" baseline="0" dirty="0" smtClean="0"/>
              <a:t> </a:t>
            </a:r>
            <a:r>
              <a:rPr lang="es-MX" baseline="0" dirty="0" err="1" smtClean="0"/>
              <a:t>good</a:t>
            </a:r>
            <a:r>
              <a:rPr lang="es-MX" baseline="0" dirty="0" smtClean="0"/>
              <a:t> </a:t>
            </a:r>
            <a:r>
              <a:rPr lang="es-MX" baseline="0" dirty="0" err="1" smtClean="0"/>
              <a:t>is</a:t>
            </a:r>
            <a:r>
              <a:rPr lang="es-MX" baseline="0" dirty="0" smtClean="0"/>
              <a:t> </a:t>
            </a:r>
            <a:r>
              <a:rPr lang="es-MX" baseline="0" dirty="0" err="1" smtClean="0"/>
              <a:t>this</a:t>
            </a:r>
            <a:r>
              <a:rPr lang="es-MX" baseline="0" dirty="0" smtClean="0"/>
              <a:t> </a:t>
            </a:r>
            <a:r>
              <a:rPr lang="es-MX" baseline="0" dirty="0" err="1" smtClean="0"/>
              <a:t>one</a:t>
            </a:r>
            <a:r>
              <a:rPr lang="es-MX" baseline="0" dirty="0" smtClean="0"/>
              <a:t>?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6C6D7-1B8F-495D-9B62-E78FDC9AF2CB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8660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err="1" smtClean="0"/>
              <a:t>Here’s</a:t>
            </a:r>
            <a:r>
              <a:rPr lang="es-MX" dirty="0" smtClean="0"/>
              <a:t> </a:t>
            </a:r>
            <a:r>
              <a:rPr lang="es-MX" dirty="0" err="1" smtClean="0"/>
              <a:t>another</a:t>
            </a:r>
            <a:r>
              <a:rPr lang="es-MX" dirty="0" smtClean="0"/>
              <a:t> </a:t>
            </a:r>
            <a:r>
              <a:rPr lang="es-MX" dirty="0" err="1" smtClean="0"/>
              <a:t>example</a:t>
            </a:r>
            <a:r>
              <a:rPr lang="es-MX" dirty="0" smtClean="0"/>
              <a:t> </a:t>
            </a:r>
            <a:r>
              <a:rPr lang="es-MX" dirty="0" err="1" smtClean="0"/>
              <a:t>for</a:t>
            </a:r>
            <a:r>
              <a:rPr lang="es-MX" dirty="0" smtClean="0"/>
              <a:t> a </a:t>
            </a:r>
            <a:r>
              <a:rPr lang="es-MX" dirty="0" err="1" smtClean="0"/>
              <a:t>public</a:t>
            </a:r>
            <a:r>
              <a:rPr lang="es-MX" dirty="0" smtClean="0"/>
              <a:t> </a:t>
            </a:r>
            <a:r>
              <a:rPr lang="es-MX" dirty="0" err="1" smtClean="0"/>
              <a:t>protected</a:t>
            </a:r>
            <a:r>
              <a:rPr lang="es-MX" dirty="0" smtClean="0"/>
              <a:t> </a:t>
            </a:r>
            <a:r>
              <a:rPr lang="es-MX" dirty="0" err="1" smtClean="0"/>
              <a:t>area</a:t>
            </a:r>
            <a:r>
              <a:rPr lang="es-MX" baseline="0" dirty="0" smtClean="0"/>
              <a:t> </a:t>
            </a:r>
            <a:r>
              <a:rPr lang="es-MX" baseline="0" dirty="0" err="1" smtClean="0"/>
              <a:t>that</a:t>
            </a:r>
            <a:r>
              <a:rPr lang="es-MX" baseline="0" dirty="0" smtClean="0"/>
              <a:t> </a:t>
            </a:r>
            <a:r>
              <a:rPr lang="es-MX" baseline="0" dirty="0" err="1" smtClean="0"/>
              <a:t>protects</a:t>
            </a:r>
            <a:r>
              <a:rPr lang="es-MX" baseline="0" dirty="0" smtClean="0"/>
              <a:t> </a:t>
            </a:r>
            <a:r>
              <a:rPr lang="es-MX" baseline="0" dirty="0" err="1" smtClean="0"/>
              <a:t>both</a:t>
            </a:r>
            <a:r>
              <a:rPr lang="es-MX" baseline="0" dirty="0" smtClean="0"/>
              <a:t> natural and cultural </a:t>
            </a:r>
            <a:r>
              <a:rPr lang="es-MX" baseline="0" dirty="0" err="1" smtClean="0"/>
              <a:t>resources</a:t>
            </a:r>
            <a:r>
              <a:rPr lang="es-MX" baseline="0" dirty="0" smtClean="0"/>
              <a:t>. </a:t>
            </a:r>
            <a:r>
              <a:rPr lang="es-MX" baseline="0" dirty="0" err="1" smtClean="0"/>
              <a:t>How</a:t>
            </a:r>
            <a:r>
              <a:rPr lang="es-MX" baseline="0" dirty="0" smtClean="0"/>
              <a:t> do </a:t>
            </a:r>
            <a:r>
              <a:rPr lang="es-MX" baseline="0" dirty="0" err="1" smtClean="0"/>
              <a:t>we</a:t>
            </a:r>
            <a:r>
              <a:rPr lang="es-MX" baseline="0" dirty="0" smtClean="0"/>
              <a:t> </a:t>
            </a:r>
            <a:r>
              <a:rPr lang="es-MX" baseline="0" dirty="0" err="1" smtClean="0"/>
              <a:t>find</a:t>
            </a:r>
            <a:r>
              <a:rPr lang="es-MX" baseline="0" dirty="0" smtClean="0"/>
              <a:t> </a:t>
            </a:r>
            <a:r>
              <a:rPr lang="es-MX" baseline="0" dirty="0" err="1" smtClean="0"/>
              <a:t>this</a:t>
            </a:r>
            <a:r>
              <a:rPr lang="es-MX" baseline="0" dirty="0" smtClean="0"/>
              <a:t> </a:t>
            </a:r>
            <a:r>
              <a:rPr lang="es-MX" baseline="0" dirty="0" err="1" smtClean="0"/>
              <a:t>one</a:t>
            </a:r>
            <a:r>
              <a:rPr lang="es-MX" baseline="0" dirty="0" smtClean="0"/>
              <a:t>? </a:t>
            </a:r>
            <a:r>
              <a:rPr lang="es-MX" baseline="0" dirty="0" err="1" smtClean="0"/>
              <a:t>Is</a:t>
            </a:r>
            <a:r>
              <a:rPr lang="es-MX" baseline="0" dirty="0" smtClean="0"/>
              <a:t> </a:t>
            </a:r>
            <a:r>
              <a:rPr lang="es-MX" baseline="0" dirty="0" err="1" smtClean="0"/>
              <a:t>it</a:t>
            </a:r>
            <a:r>
              <a:rPr lang="es-MX" baseline="0" dirty="0" smtClean="0"/>
              <a:t> short? </a:t>
            </a:r>
            <a:r>
              <a:rPr lang="es-MX" baseline="0" dirty="0" err="1" smtClean="0"/>
              <a:t>Is</a:t>
            </a:r>
            <a:r>
              <a:rPr lang="es-MX" baseline="0" dirty="0" smtClean="0"/>
              <a:t> </a:t>
            </a:r>
            <a:r>
              <a:rPr lang="es-MX" baseline="0" dirty="0" err="1" smtClean="0"/>
              <a:t>it</a:t>
            </a:r>
            <a:r>
              <a:rPr lang="es-MX" baseline="0" dirty="0" smtClean="0"/>
              <a:t> </a:t>
            </a:r>
            <a:r>
              <a:rPr lang="es-MX" baseline="0" dirty="0" err="1" smtClean="0"/>
              <a:t>inspiring</a:t>
            </a:r>
            <a:r>
              <a:rPr lang="es-MX" baseline="0" dirty="0" smtClean="0"/>
              <a:t>? </a:t>
            </a:r>
            <a:r>
              <a:rPr lang="es-MX" baseline="0" dirty="0" err="1" smtClean="0"/>
              <a:t>Visionary</a:t>
            </a:r>
            <a:r>
              <a:rPr lang="es-MX" baseline="0" dirty="0" smtClean="0"/>
              <a:t>? </a:t>
            </a:r>
            <a:r>
              <a:rPr lang="es-MX" baseline="0" dirty="0" err="1" smtClean="0"/>
              <a:t>Relatively</a:t>
            </a:r>
            <a:r>
              <a:rPr lang="es-MX" baseline="0" dirty="0" smtClean="0"/>
              <a:t> general?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6C6D7-1B8F-495D-9B62-E78FDC9AF2CB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4606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And </a:t>
            </a:r>
            <a:r>
              <a:rPr lang="es-MX" dirty="0" err="1" smtClean="0"/>
              <a:t>lastly</a:t>
            </a:r>
            <a:r>
              <a:rPr lang="es-MX" dirty="0" smtClean="0"/>
              <a:t>, </a:t>
            </a:r>
            <a:r>
              <a:rPr lang="es-MX" dirty="0" err="1" smtClean="0"/>
              <a:t>here</a:t>
            </a:r>
            <a:r>
              <a:rPr lang="es-MX" dirty="0" smtClean="0"/>
              <a:t> </a:t>
            </a:r>
            <a:r>
              <a:rPr lang="es-MX" dirty="0" err="1" smtClean="0"/>
              <a:t>we</a:t>
            </a:r>
            <a:r>
              <a:rPr lang="es-MX" dirty="0" smtClean="0"/>
              <a:t> </a:t>
            </a:r>
            <a:r>
              <a:rPr lang="es-MX" dirty="0" err="1" smtClean="0"/>
              <a:t>have</a:t>
            </a:r>
            <a:r>
              <a:rPr lang="es-MX" dirty="0" smtClean="0"/>
              <a:t> </a:t>
            </a:r>
            <a:r>
              <a:rPr lang="es-MX" dirty="0" err="1" smtClean="0"/>
              <a:t>an</a:t>
            </a:r>
            <a:r>
              <a:rPr lang="es-MX" dirty="0" smtClean="0"/>
              <a:t> </a:t>
            </a:r>
            <a:r>
              <a:rPr lang="es-MX" dirty="0" err="1" smtClean="0"/>
              <a:t>example</a:t>
            </a:r>
            <a:r>
              <a:rPr lang="es-MX" dirty="0" smtClean="0"/>
              <a:t> </a:t>
            </a:r>
            <a:r>
              <a:rPr lang="es-MX" dirty="0" err="1" smtClean="0"/>
              <a:t>for</a:t>
            </a:r>
            <a:r>
              <a:rPr lang="es-MX" dirty="0" smtClean="0"/>
              <a:t> a </a:t>
            </a:r>
            <a:r>
              <a:rPr lang="es-MX" dirty="0" err="1" smtClean="0"/>
              <a:t>project</a:t>
            </a:r>
            <a:r>
              <a:rPr lang="es-MX" dirty="0" smtClean="0"/>
              <a:t> </a:t>
            </a:r>
            <a:r>
              <a:rPr lang="es-MX" dirty="0" err="1" smtClean="0"/>
              <a:t>that</a:t>
            </a:r>
            <a:r>
              <a:rPr lang="es-MX" dirty="0" smtClean="0"/>
              <a:t> </a:t>
            </a:r>
            <a:r>
              <a:rPr lang="es-MX" dirty="0" err="1" smtClean="0"/>
              <a:t>focused</a:t>
            </a:r>
            <a:r>
              <a:rPr lang="es-MX" baseline="0" dirty="0" smtClean="0"/>
              <a:t> </a:t>
            </a:r>
            <a:r>
              <a:rPr lang="es-MX" baseline="0" dirty="0" err="1" smtClean="0"/>
              <a:t>on</a:t>
            </a:r>
            <a:r>
              <a:rPr lang="es-MX" baseline="0" dirty="0" smtClean="0"/>
              <a:t> a </a:t>
            </a:r>
            <a:r>
              <a:rPr lang="es-MX" baseline="0" dirty="0" err="1" smtClean="0"/>
              <a:t>species</a:t>
            </a:r>
            <a:r>
              <a:rPr lang="es-MX" baseline="0" dirty="0" smtClean="0"/>
              <a:t> – </a:t>
            </a:r>
            <a:r>
              <a:rPr lang="es-MX" baseline="0" dirty="0" err="1" smtClean="0"/>
              <a:t>the</a:t>
            </a:r>
            <a:r>
              <a:rPr lang="es-MX" baseline="0" dirty="0" smtClean="0"/>
              <a:t> </a:t>
            </a:r>
            <a:r>
              <a:rPr lang="es-MX" baseline="0" dirty="0" err="1" smtClean="0"/>
              <a:t>chimpanzees</a:t>
            </a:r>
            <a:r>
              <a:rPr lang="es-MX" baseline="0" dirty="0" smtClean="0"/>
              <a:t> of Tanzania. </a:t>
            </a:r>
            <a:r>
              <a:rPr lang="es-MX" baseline="0" dirty="0" err="1" smtClean="0"/>
              <a:t>How</a:t>
            </a:r>
            <a:r>
              <a:rPr lang="es-MX" baseline="0" dirty="0" smtClean="0"/>
              <a:t> do </a:t>
            </a:r>
            <a:r>
              <a:rPr lang="es-MX" baseline="0" dirty="0" err="1" smtClean="0"/>
              <a:t>you</a:t>
            </a:r>
            <a:r>
              <a:rPr lang="es-MX" baseline="0" dirty="0" smtClean="0"/>
              <a:t> </a:t>
            </a:r>
            <a:r>
              <a:rPr lang="es-MX" baseline="0" dirty="0" err="1" smtClean="0"/>
              <a:t>find</a:t>
            </a:r>
            <a:r>
              <a:rPr lang="es-MX" baseline="0" dirty="0" smtClean="0"/>
              <a:t> </a:t>
            </a:r>
            <a:r>
              <a:rPr lang="es-MX" baseline="0" dirty="0" err="1" smtClean="0"/>
              <a:t>this</a:t>
            </a:r>
            <a:r>
              <a:rPr lang="es-MX" baseline="0" dirty="0" smtClean="0"/>
              <a:t> </a:t>
            </a:r>
            <a:r>
              <a:rPr lang="es-MX" baseline="0" dirty="0" err="1" smtClean="0"/>
              <a:t>vision</a:t>
            </a:r>
            <a:r>
              <a:rPr lang="es-MX" baseline="0" dirty="0" smtClean="0"/>
              <a:t>?</a:t>
            </a:r>
          </a:p>
          <a:p>
            <a:endParaRPr lang="es-MX" baseline="0" dirty="0" smtClean="0"/>
          </a:p>
          <a:p>
            <a:r>
              <a:rPr lang="es-MX" baseline="0" dirty="0" err="1" smtClean="0"/>
              <a:t>What</a:t>
            </a:r>
            <a:r>
              <a:rPr lang="es-MX" baseline="0" dirty="0" smtClean="0"/>
              <a:t> can </a:t>
            </a:r>
            <a:r>
              <a:rPr lang="es-MX" baseline="0" dirty="0" err="1" smtClean="0"/>
              <a:t>we</a:t>
            </a:r>
            <a:r>
              <a:rPr lang="es-MX" baseline="0" dirty="0" smtClean="0"/>
              <a:t> </a:t>
            </a:r>
            <a:r>
              <a:rPr lang="es-MX" baseline="0" dirty="0" err="1" smtClean="0"/>
              <a:t>learn</a:t>
            </a:r>
            <a:r>
              <a:rPr lang="es-MX" baseline="0" dirty="0" smtClean="0"/>
              <a:t> </a:t>
            </a:r>
            <a:r>
              <a:rPr lang="es-MX" baseline="0" dirty="0" err="1" smtClean="0"/>
              <a:t>from</a:t>
            </a:r>
            <a:r>
              <a:rPr lang="es-MX" baseline="0" dirty="0" smtClean="0"/>
              <a:t> </a:t>
            </a:r>
            <a:r>
              <a:rPr lang="es-MX" baseline="0" dirty="0" err="1" smtClean="0"/>
              <a:t>these</a:t>
            </a:r>
            <a:r>
              <a:rPr lang="es-MX" baseline="0" dirty="0" smtClean="0"/>
              <a:t> </a:t>
            </a:r>
            <a:r>
              <a:rPr lang="es-MX" baseline="0" dirty="0" err="1" smtClean="0"/>
              <a:t>examples</a:t>
            </a:r>
            <a:r>
              <a:rPr lang="es-MX" baseline="0" dirty="0" smtClean="0"/>
              <a:t>?</a:t>
            </a:r>
          </a:p>
          <a:p>
            <a:r>
              <a:rPr lang="es-MX" baseline="0" dirty="0" err="1" smtClean="0"/>
              <a:t>It’s</a:t>
            </a:r>
            <a:r>
              <a:rPr lang="es-MX" baseline="0" dirty="0" smtClean="0"/>
              <a:t> </a:t>
            </a:r>
            <a:r>
              <a:rPr lang="es-MX" baseline="0" dirty="0" err="1" smtClean="0"/>
              <a:t>not</a:t>
            </a:r>
            <a:r>
              <a:rPr lang="es-MX" baseline="0" dirty="0" smtClean="0"/>
              <a:t> so </a:t>
            </a:r>
            <a:r>
              <a:rPr lang="es-MX" baseline="0" dirty="0" err="1" smtClean="0"/>
              <a:t>easy</a:t>
            </a:r>
            <a:r>
              <a:rPr lang="es-MX" baseline="0" dirty="0" smtClean="0"/>
              <a:t> </a:t>
            </a:r>
            <a:r>
              <a:rPr lang="es-MX" baseline="0" dirty="0" err="1" smtClean="0"/>
              <a:t>to</a:t>
            </a:r>
            <a:r>
              <a:rPr lang="es-MX" baseline="0" dirty="0" smtClean="0"/>
              <a:t> </a:t>
            </a:r>
            <a:r>
              <a:rPr lang="es-MX" baseline="0" dirty="0" err="1" smtClean="0"/>
              <a:t>write</a:t>
            </a:r>
            <a:r>
              <a:rPr lang="es-MX" baseline="0" dirty="0" smtClean="0"/>
              <a:t> a </a:t>
            </a:r>
            <a:r>
              <a:rPr lang="es-MX" baseline="0" dirty="0" err="1" smtClean="0"/>
              <a:t>good</a:t>
            </a:r>
            <a:r>
              <a:rPr lang="es-MX" baseline="0" dirty="0" smtClean="0"/>
              <a:t> </a:t>
            </a:r>
            <a:r>
              <a:rPr lang="es-MX" baseline="0" dirty="0" err="1" smtClean="0"/>
              <a:t>vision</a:t>
            </a:r>
            <a:r>
              <a:rPr lang="es-MX" baseline="0" dirty="0" smtClean="0"/>
              <a:t>, </a:t>
            </a:r>
            <a:r>
              <a:rPr lang="es-MX" baseline="0" dirty="0" err="1" smtClean="0"/>
              <a:t>especially</a:t>
            </a:r>
            <a:r>
              <a:rPr lang="es-MX" baseline="0" dirty="0" smtClean="0"/>
              <a:t> </a:t>
            </a:r>
            <a:r>
              <a:rPr lang="es-MX" baseline="0" dirty="0" err="1" smtClean="0"/>
              <a:t>when</a:t>
            </a:r>
            <a:r>
              <a:rPr lang="es-MX" baseline="0" dirty="0" smtClean="0"/>
              <a:t> </a:t>
            </a:r>
            <a:r>
              <a:rPr lang="es-MX" baseline="0" dirty="0" err="1" smtClean="0"/>
              <a:t>you</a:t>
            </a:r>
            <a:r>
              <a:rPr lang="es-MX" baseline="0" dirty="0" smtClean="0"/>
              <a:t> </a:t>
            </a:r>
            <a:r>
              <a:rPr lang="es-MX" baseline="0" dirty="0" err="1" smtClean="0"/>
              <a:t>have</a:t>
            </a:r>
            <a:r>
              <a:rPr lang="es-MX" baseline="0" dirty="0" smtClean="0"/>
              <a:t> </a:t>
            </a:r>
            <a:r>
              <a:rPr lang="es-MX" baseline="0" dirty="0" err="1" smtClean="0"/>
              <a:t>to</a:t>
            </a:r>
            <a:r>
              <a:rPr lang="es-MX" baseline="0" dirty="0" smtClean="0"/>
              <a:t> </a:t>
            </a:r>
            <a:r>
              <a:rPr lang="es-MX" baseline="0" dirty="0" err="1" smtClean="0"/>
              <a:t>work</a:t>
            </a:r>
            <a:r>
              <a:rPr lang="es-MX" baseline="0" dirty="0" smtClean="0"/>
              <a:t> </a:t>
            </a:r>
            <a:r>
              <a:rPr lang="es-MX" baseline="0" dirty="0" err="1" smtClean="0"/>
              <a:t>with</a:t>
            </a:r>
            <a:r>
              <a:rPr lang="es-MX" baseline="0" dirty="0" smtClean="0"/>
              <a:t> </a:t>
            </a:r>
            <a:r>
              <a:rPr lang="es-MX" baseline="0" dirty="0" err="1" smtClean="0"/>
              <a:t>many</a:t>
            </a:r>
            <a:r>
              <a:rPr lang="es-MX" baseline="0" dirty="0" smtClean="0"/>
              <a:t> </a:t>
            </a:r>
            <a:r>
              <a:rPr lang="es-MX" baseline="0" dirty="0" err="1" smtClean="0"/>
              <a:t>stakeholders</a:t>
            </a:r>
            <a:r>
              <a:rPr lang="es-MX" baseline="0" dirty="0" smtClean="0"/>
              <a:t> </a:t>
            </a:r>
            <a:r>
              <a:rPr lang="es-MX" baseline="0" dirty="0" err="1" smtClean="0"/>
              <a:t>who</a:t>
            </a:r>
            <a:r>
              <a:rPr lang="es-MX" baseline="0" dirty="0" smtClean="0"/>
              <a:t> </a:t>
            </a:r>
            <a:r>
              <a:rPr lang="es-MX" baseline="0" dirty="0" err="1" smtClean="0"/>
              <a:t>value</a:t>
            </a:r>
            <a:r>
              <a:rPr lang="es-MX" baseline="0" dirty="0" smtClean="0"/>
              <a:t> </a:t>
            </a:r>
            <a:r>
              <a:rPr lang="es-MX" baseline="0" dirty="0" err="1" smtClean="0"/>
              <a:t>different</a:t>
            </a:r>
            <a:r>
              <a:rPr lang="es-MX" baseline="0" dirty="0" smtClean="0"/>
              <a:t> </a:t>
            </a:r>
            <a:r>
              <a:rPr lang="es-MX" baseline="0" dirty="0" err="1" smtClean="0"/>
              <a:t>things</a:t>
            </a:r>
            <a:r>
              <a:rPr lang="es-MX" baseline="0" dirty="0" smtClean="0"/>
              <a:t>. </a:t>
            </a:r>
            <a:r>
              <a:rPr lang="es-MX" baseline="0" dirty="0" err="1" smtClean="0"/>
              <a:t>But</a:t>
            </a:r>
            <a:r>
              <a:rPr lang="es-MX" baseline="0" dirty="0" smtClean="0"/>
              <a:t> </a:t>
            </a:r>
            <a:r>
              <a:rPr lang="es-MX" baseline="0" dirty="0" err="1" smtClean="0"/>
              <a:t>it</a:t>
            </a:r>
            <a:r>
              <a:rPr lang="es-MX" baseline="0" dirty="0" smtClean="0"/>
              <a:t> </a:t>
            </a:r>
            <a:r>
              <a:rPr lang="es-MX" baseline="0" dirty="0" err="1" smtClean="0"/>
              <a:t>is</a:t>
            </a:r>
            <a:r>
              <a:rPr lang="es-MX" baseline="0" dirty="0" smtClean="0"/>
              <a:t> </a:t>
            </a:r>
            <a:r>
              <a:rPr lang="es-MX" baseline="0" dirty="0" err="1" smtClean="0"/>
              <a:t>important</a:t>
            </a:r>
            <a:r>
              <a:rPr lang="es-MX" baseline="0" dirty="0" smtClean="0"/>
              <a:t> </a:t>
            </a:r>
            <a:r>
              <a:rPr lang="es-MX" baseline="0" dirty="0" err="1" smtClean="0"/>
              <a:t>to</a:t>
            </a:r>
            <a:r>
              <a:rPr lang="es-MX" baseline="0" dirty="0" smtClean="0"/>
              <a:t> </a:t>
            </a:r>
            <a:r>
              <a:rPr lang="es-MX" baseline="0" dirty="0" err="1" smtClean="0"/>
              <a:t>agree</a:t>
            </a:r>
            <a:r>
              <a:rPr lang="es-MX" baseline="0" dirty="0" smtClean="0"/>
              <a:t> </a:t>
            </a:r>
            <a:r>
              <a:rPr lang="es-MX" baseline="0" dirty="0" err="1" smtClean="0"/>
              <a:t>on</a:t>
            </a:r>
            <a:r>
              <a:rPr lang="es-MX" baseline="0" dirty="0" smtClean="0"/>
              <a:t> </a:t>
            </a:r>
            <a:r>
              <a:rPr lang="es-MX" baseline="0" dirty="0" err="1" smtClean="0"/>
              <a:t>some</a:t>
            </a:r>
            <a:r>
              <a:rPr lang="es-MX" baseline="0" dirty="0" smtClean="0"/>
              <a:t> of </a:t>
            </a:r>
            <a:r>
              <a:rPr lang="es-MX" baseline="0" dirty="0" err="1" smtClean="0"/>
              <a:t>the</a:t>
            </a:r>
            <a:r>
              <a:rPr lang="es-MX" baseline="0" dirty="0" smtClean="0"/>
              <a:t> </a:t>
            </a:r>
            <a:r>
              <a:rPr lang="es-MX" baseline="0" dirty="0" err="1" smtClean="0"/>
              <a:t>things</a:t>
            </a:r>
            <a:r>
              <a:rPr lang="es-MX" baseline="0" dirty="0" smtClean="0"/>
              <a:t> </a:t>
            </a:r>
            <a:r>
              <a:rPr lang="es-MX" baseline="0" dirty="0" err="1" smtClean="0"/>
              <a:t>that</a:t>
            </a:r>
            <a:r>
              <a:rPr lang="es-MX" baseline="0" dirty="0" smtClean="0"/>
              <a:t> </a:t>
            </a:r>
            <a:r>
              <a:rPr lang="es-MX" baseline="0" dirty="0" err="1" smtClean="0"/>
              <a:t>everyone</a:t>
            </a:r>
            <a:r>
              <a:rPr lang="es-MX" baseline="0" dirty="0" smtClean="0"/>
              <a:t> </a:t>
            </a:r>
            <a:r>
              <a:rPr lang="es-MX" baseline="0" dirty="0" err="1" smtClean="0"/>
              <a:t>values</a:t>
            </a:r>
            <a:r>
              <a:rPr lang="es-MX" baseline="0" dirty="0" smtClean="0"/>
              <a:t>.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6C6D7-1B8F-495D-9B62-E78FDC9AF2CB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0715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B54F644-68BC-4ACB-8A08-F94C82E5FD8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2A00BFD-5DA5-4163-A143-2D739E1D425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1C149AC-AC49-4D81-B39B-43983DD6A8E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CNet PP header blank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2819400"/>
            <a:ext cx="6477000" cy="1524000"/>
          </a:xfrm>
        </p:spPr>
        <p:txBody>
          <a:bodyPr/>
          <a:lstStyle>
            <a:lvl1pPr>
              <a:defRPr sz="4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86200" y="5715000"/>
            <a:ext cx="5105400" cy="1066800"/>
          </a:xfrm>
        </p:spPr>
        <p:txBody>
          <a:bodyPr/>
          <a:lstStyle>
            <a:lvl1pPr marL="0" indent="0">
              <a:buFontTx/>
              <a:buNone/>
              <a:defRPr sz="3200">
                <a:latin typeface="Garamond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95875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66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8643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659188" cy="312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7388" y="2667000"/>
            <a:ext cx="3660775" cy="312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43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25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01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754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2076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9B9CBDD-FAF1-41EB-8791-2A99EB6B7E1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1433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87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666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4BA261D-94D0-473D-B64C-76F3E96B86E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FB49EFC-2C69-4428-8E43-9D0FE58CA73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FAAD3A-7A58-4C75-80C2-82D3ED313C7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F2A735C-C959-4DBF-8F1F-52E7CE30CA1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44792E9-4F55-40EC-98BC-93975A5D970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7E73AB3-C1C6-49AA-9FC9-D6154D82452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41CEBBD-4291-4537-BB01-AFA62BC7AA6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CNet PP header blank-0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371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472363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9813" name="Rectangle 5"/>
          <p:cNvSpPr>
            <a:spLocks noChangeArrowheads="1"/>
          </p:cNvSpPr>
          <p:nvPr userDrawn="1"/>
        </p:nvSpPr>
        <p:spPr bwMode="auto">
          <a:xfrm>
            <a:off x="3276600" y="228600"/>
            <a:ext cx="5562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sz="4000" b="1">
              <a:latin typeface="Garamond" pitchFamily="18" charset="0"/>
            </a:endParaRPr>
          </a:p>
        </p:txBody>
      </p:sp>
      <p:pic>
        <p:nvPicPr>
          <p:cNvPr id="1029" name="Picture 6" descr="CCNet PP header blank-0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76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651500" y="6588125"/>
            <a:ext cx="37351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b="1" dirty="0" err="1" smtClean="0">
                <a:solidFill>
                  <a:schemeClr val="bg1"/>
                </a:solidFill>
                <a:latin typeface="Cambria" pitchFamily="18" charset="0"/>
              </a:rPr>
              <a:t>Photo</a:t>
            </a:r>
            <a:r>
              <a:rPr lang="es-ES" sz="1400" b="1" dirty="0">
                <a:solidFill>
                  <a:schemeClr val="bg1"/>
                </a:solidFill>
                <a:latin typeface="Cambria" pitchFamily="18" charset="0"/>
              </a:rPr>
              <a:t>: </a:t>
            </a:r>
            <a:r>
              <a:rPr lang="es-ES" sz="1400" dirty="0">
                <a:solidFill>
                  <a:schemeClr val="bg1"/>
                </a:solidFill>
                <a:latin typeface="Cambria" pitchFamily="18" charset="0"/>
              </a:rPr>
              <a:t>P.N. </a:t>
            </a:r>
            <a:r>
              <a:rPr lang="es-MX" sz="1400" dirty="0">
                <a:solidFill>
                  <a:schemeClr val="bg1"/>
                </a:solidFill>
                <a:latin typeface="Cambria" pitchFamily="18" charset="0"/>
              </a:rPr>
              <a:t>Cascada de </a:t>
            </a:r>
            <a:r>
              <a:rPr lang="es-MX" sz="1400" dirty="0" err="1">
                <a:solidFill>
                  <a:schemeClr val="bg1"/>
                </a:solidFill>
                <a:latin typeface="Cambria" pitchFamily="18" charset="0"/>
              </a:rPr>
              <a:t>Basaseachic</a:t>
            </a:r>
            <a:r>
              <a:rPr lang="es-MX" sz="1400" dirty="0">
                <a:solidFill>
                  <a:schemeClr val="bg1"/>
                </a:solidFill>
                <a:latin typeface="Cambria" pitchFamily="18" charset="0"/>
              </a:rPr>
              <a:t> - CONANP </a:t>
            </a:r>
            <a:endParaRPr lang="es-ES" sz="14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1619671" y="2708920"/>
            <a:ext cx="61213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" sz="5400" b="1" dirty="0" smtClean="0">
                <a:latin typeface="Garamond" pitchFamily="18" charset="0"/>
              </a:rPr>
              <a:t>Project </a:t>
            </a:r>
            <a:r>
              <a:rPr lang="es-ES" sz="5400" b="1" dirty="0" err="1" smtClean="0">
                <a:latin typeface="Garamond" pitchFamily="18" charset="0"/>
              </a:rPr>
              <a:t>Vision</a:t>
            </a:r>
            <a:endParaRPr lang="es-ES" sz="54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kaleid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1844675"/>
            <a:ext cx="4465637" cy="4451350"/>
          </a:xfrm>
          <a:prstGeom prst="rect">
            <a:avLst/>
          </a:prstGeom>
          <a:noFill/>
        </p:spPr>
      </p:pic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1524513" y="260648"/>
            <a:ext cx="76328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ctr"/>
            <a:r>
              <a:rPr lang="es-ES" sz="3600" b="1" dirty="0" err="1" smtClean="0">
                <a:solidFill>
                  <a:schemeClr val="bg1"/>
                </a:solidFill>
                <a:latin typeface="Garamond" pitchFamily="18" charset="0"/>
              </a:rPr>
              <a:t>What</a:t>
            </a:r>
            <a:r>
              <a:rPr lang="es-ES" sz="3600" b="1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es-ES" sz="3600" b="1" dirty="0" smtClean="0">
                <a:solidFill>
                  <a:schemeClr val="bg1"/>
                </a:solidFill>
                <a:latin typeface="Garamond" pitchFamily="18" charset="0"/>
              </a:rPr>
              <a:t>do </a:t>
            </a:r>
            <a:r>
              <a:rPr lang="es-ES" sz="3600" b="1" dirty="0" err="1" smtClean="0">
                <a:solidFill>
                  <a:schemeClr val="bg1"/>
                </a:solidFill>
                <a:latin typeface="Garamond" pitchFamily="18" charset="0"/>
              </a:rPr>
              <a:t>we</a:t>
            </a:r>
            <a:r>
              <a:rPr lang="es-ES" sz="3600" b="1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es-ES" sz="3600" b="1" smtClean="0">
                <a:solidFill>
                  <a:schemeClr val="bg1"/>
                </a:solidFill>
                <a:latin typeface="Garamond" pitchFamily="18" charset="0"/>
              </a:rPr>
              <a:t>envision</a:t>
            </a:r>
            <a:r>
              <a:rPr lang="es-ES" sz="3600" b="1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es-ES" sz="3600" b="1" dirty="0" err="1" smtClean="0">
                <a:solidFill>
                  <a:schemeClr val="bg1"/>
                </a:solidFill>
                <a:latin typeface="Garamond" pitchFamily="18" charset="0"/>
              </a:rPr>
              <a:t>for</a:t>
            </a:r>
            <a:r>
              <a:rPr lang="es-ES" sz="3600" b="1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es-ES" sz="3600" b="1" dirty="0" err="1" smtClean="0">
                <a:solidFill>
                  <a:schemeClr val="bg1"/>
                </a:solidFill>
                <a:latin typeface="Garamond" pitchFamily="18" charset="0"/>
              </a:rPr>
              <a:t>our</a:t>
            </a:r>
            <a:r>
              <a:rPr lang="es-ES" sz="3600" b="1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es-ES" sz="3600" b="1" dirty="0" err="1" smtClean="0">
                <a:solidFill>
                  <a:schemeClr val="bg1"/>
                </a:solidFill>
                <a:latin typeface="Garamond" pitchFamily="18" charset="0"/>
              </a:rPr>
              <a:t>project</a:t>
            </a:r>
            <a:r>
              <a:rPr lang="es-ES" sz="3600" b="1" dirty="0" smtClean="0">
                <a:solidFill>
                  <a:schemeClr val="bg1"/>
                </a:solidFill>
                <a:latin typeface="Garamond" pitchFamily="18" charset="0"/>
              </a:rPr>
              <a:t>?</a:t>
            </a:r>
            <a:endParaRPr lang="es-ES" sz="3600" b="1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8" name="Group 12"/>
          <p:cNvGrpSpPr>
            <a:grpSpLocks/>
          </p:cNvGrpSpPr>
          <p:nvPr/>
        </p:nvGrpSpPr>
        <p:grpSpPr bwMode="auto">
          <a:xfrm>
            <a:off x="322263" y="1844679"/>
            <a:ext cx="8648700" cy="4105275"/>
            <a:chOff x="203" y="1162"/>
            <a:chExt cx="5448" cy="2586"/>
          </a:xfrm>
        </p:grpSpPr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96" y="1386"/>
              <a:ext cx="1955" cy="2362"/>
            </a:xfrm>
            <a:prstGeom prst="rect">
              <a:avLst/>
            </a:prstGeom>
            <a:noFill/>
          </p:spPr>
        </p:pic>
        <p:sp>
          <p:nvSpPr>
            <p:cNvPr id="4106" name="AutoShape 10"/>
            <p:cNvSpPr>
              <a:spLocks noChangeArrowheads="1"/>
            </p:cNvSpPr>
            <p:nvPr/>
          </p:nvSpPr>
          <p:spPr bwMode="auto">
            <a:xfrm>
              <a:off x="203" y="1252"/>
              <a:ext cx="318" cy="318"/>
            </a:xfrm>
            <a:prstGeom prst="right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rgbClr val="000066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7" name="AutoShape 11"/>
            <p:cNvSpPr>
              <a:spLocks noChangeArrowheads="1"/>
            </p:cNvSpPr>
            <p:nvPr/>
          </p:nvSpPr>
          <p:spPr bwMode="auto">
            <a:xfrm>
              <a:off x="204" y="2750"/>
              <a:ext cx="318" cy="318"/>
            </a:xfrm>
            <a:prstGeom prst="right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rgbClr val="000066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608" y="1162"/>
              <a:ext cx="3088" cy="2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s-ES" sz="3200" dirty="0" smtClean="0">
                  <a:latin typeface="Garamond" pitchFamily="18" charset="0"/>
                </a:rPr>
                <a:t>A </a:t>
              </a:r>
              <a:r>
                <a:rPr lang="es-ES" sz="3200" dirty="0" err="1" smtClean="0">
                  <a:latin typeface="Garamond" pitchFamily="18" charset="0"/>
                </a:rPr>
                <a:t>fairly</a:t>
              </a:r>
              <a:r>
                <a:rPr lang="es-ES" sz="3200" dirty="0" smtClean="0">
                  <a:latin typeface="Garamond" pitchFamily="18" charset="0"/>
                </a:rPr>
                <a:t> general </a:t>
              </a:r>
              <a:r>
                <a:rPr lang="es-ES" sz="3200" dirty="0" err="1" smtClean="0">
                  <a:latin typeface="Garamond" pitchFamily="18" charset="0"/>
                </a:rPr>
                <a:t>statement</a:t>
              </a:r>
              <a:r>
                <a:rPr lang="es-ES" sz="3200" dirty="0" smtClean="0">
                  <a:latin typeface="Garamond" pitchFamily="18" charset="0"/>
                </a:rPr>
                <a:t> </a:t>
              </a:r>
              <a:r>
                <a:rPr lang="es-ES" sz="3200" dirty="0" err="1" smtClean="0">
                  <a:latin typeface="Garamond" pitchFamily="18" charset="0"/>
                </a:rPr>
                <a:t>that</a:t>
              </a:r>
              <a:r>
                <a:rPr lang="es-ES" sz="3200" dirty="0" smtClean="0">
                  <a:latin typeface="Garamond" pitchFamily="18" charset="0"/>
                </a:rPr>
                <a:t> describes </a:t>
              </a:r>
              <a:r>
                <a:rPr lang="es-ES" sz="3200" dirty="0" err="1" smtClean="0">
                  <a:latin typeface="Garamond" pitchFamily="18" charset="0"/>
                </a:rPr>
                <a:t>the</a:t>
              </a:r>
              <a:r>
                <a:rPr lang="es-ES" sz="3200" dirty="0" smtClean="0">
                  <a:latin typeface="Garamond" pitchFamily="18" charset="0"/>
                </a:rPr>
                <a:t> </a:t>
              </a:r>
              <a:r>
                <a:rPr lang="es-ES" sz="3200" dirty="0" err="1" smtClean="0">
                  <a:latin typeface="Garamond" pitchFamily="18" charset="0"/>
                </a:rPr>
                <a:t>desired</a:t>
              </a:r>
              <a:r>
                <a:rPr lang="es-ES" sz="3200" dirty="0" smtClean="0">
                  <a:latin typeface="Garamond" pitchFamily="18" charset="0"/>
                </a:rPr>
                <a:t> status </a:t>
              </a:r>
              <a:r>
                <a:rPr lang="es-ES" sz="3200" dirty="0" err="1" smtClean="0">
                  <a:latin typeface="Garamond" pitchFamily="18" charset="0"/>
                </a:rPr>
                <a:t>or</a:t>
              </a:r>
              <a:r>
                <a:rPr lang="es-ES" sz="3200" dirty="0" smtClean="0">
                  <a:latin typeface="Garamond" pitchFamily="18" charset="0"/>
                </a:rPr>
                <a:t> </a:t>
              </a:r>
              <a:r>
                <a:rPr lang="es-ES" sz="3200" dirty="0" err="1" smtClean="0">
                  <a:latin typeface="Garamond" pitchFamily="18" charset="0"/>
                </a:rPr>
                <a:t>desired</a:t>
              </a:r>
              <a:r>
                <a:rPr lang="es-ES" sz="3200" dirty="0" smtClean="0">
                  <a:latin typeface="Garamond" pitchFamily="18" charset="0"/>
                </a:rPr>
                <a:t> </a:t>
              </a:r>
              <a:r>
                <a:rPr lang="es-ES" sz="3200" dirty="0" err="1" smtClean="0">
                  <a:latin typeface="Garamond" pitchFamily="18" charset="0"/>
                </a:rPr>
                <a:t>condition</a:t>
              </a:r>
              <a:r>
                <a:rPr lang="es-ES" sz="3200" dirty="0" smtClean="0">
                  <a:latin typeface="Garamond" pitchFamily="18" charset="0"/>
                </a:rPr>
                <a:t> </a:t>
              </a:r>
              <a:r>
                <a:rPr lang="es-ES" sz="3200" dirty="0" err="1" smtClean="0">
                  <a:latin typeface="Garamond" pitchFamily="18" charset="0"/>
                </a:rPr>
                <a:t>which</a:t>
              </a:r>
              <a:r>
                <a:rPr lang="es-ES" sz="3200" dirty="0" smtClean="0">
                  <a:latin typeface="Garamond" pitchFamily="18" charset="0"/>
                </a:rPr>
                <a:t> </a:t>
              </a:r>
              <a:r>
                <a:rPr lang="es-ES" sz="3200" dirty="0" err="1" smtClean="0">
                  <a:latin typeface="Garamond" pitchFamily="18" charset="0"/>
                </a:rPr>
                <a:t>we</a:t>
              </a:r>
              <a:r>
                <a:rPr lang="es-ES" sz="3200" dirty="0" smtClean="0">
                  <a:latin typeface="Garamond" pitchFamily="18" charset="0"/>
                </a:rPr>
                <a:t> </a:t>
              </a:r>
              <a:r>
                <a:rPr lang="es-ES" sz="3200" dirty="0" err="1" smtClean="0">
                  <a:latin typeface="Garamond" pitchFamily="18" charset="0"/>
                </a:rPr>
                <a:t>strive</a:t>
              </a:r>
              <a:r>
                <a:rPr lang="es-ES" sz="3200" dirty="0" smtClean="0">
                  <a:latin typeface="Garamond" pitchFamily="18" charset="0"/>
                </a:rPr>
                <a:t> </a:t>
              </a:r>
              <a:r>
                <a:rPr lang="es-ES" sz="3200" dirty="0" err="1" smtClean="0">
                  <a:latin typeface="Garamond" pitchFamily="18" charset="0"/>
                </a:rPr>
                <a:t>for</a:t>
              </a:r>
              <a:r>
                <a:rPr lang="es-ES" sz="3200" dirty="0" smtClean="0">
                  <a:latin typeface="Garamond" pitchFamily="18" charset="0"/>
                </a:rPr>
                <a:t>. </a:t>
              </a:r>
              <a:endParaRPr lang="es-ES" sz="3200" dirty="0">
                <a:latin typeface="Garamond" pitchFamily="18" charset="0"/>
              </a:endParaRPr>
            </a:p>
            <a:p>
              <a:endParaRPr lang="es-ES" sz="3200" dirty="0">
                <a:latin typeface="Garamond" pitchFamily="18" charset="0"/>
              </a:endParaRPr>
            </a:p>
            <a:p>
              <a:r>
                <a:rPr lang="es-ES" sz="3200" dirty="0" err="1" smtClean="0">
                  <a:latin typeface="Garamond" pitchFamily="18" charset="0"/>
                </a:rPr>
                <a:t>Should</a:t>
              </a:r>
              <a:r>
                <a:rPr lang="es-ES" sz="3200" dirty="0" smtClean="0">
                  <a:latin typeface="Garamond" pitchFamily="18" charset="0"/>
                </a:rPr>
                <a:t> </a:t>
              </a:r>
              <a:r>
                <a:rPr lang="es-ES" sz="3200" dirty="0" smtClean="0">
                  <a:latin typeface="Garamond" pitchFamily="18" charset="0"/>
                </a:rPr>
                <a:t>be a </a:t>
              </a:r>
              <a:r>
                <a:rPr lang="es-ES" sz="3200" dirty="0" err="1" smtClean="0">
                  <a:latin typeface="Garamond" pitchFamily="18" charset="0"/>
                </a:rPr>
                <a:t>source</a:t>
              </a:r>
              <a:r>
                <a:rPr lang="es-ES" sz="3200" dirty="0" smtClean="0">
                  <a:latin typeface="Garamond" pitchFamily="18" charset="0"/>
                </a:rPr>
                <a:t> of </a:t>
              </a:r>
              <a:r>
                <a:rPr lang="es-ES" sz="3200" dirty="0" err="1" smtClean="0">
                  <a:latin typeface="Garamond" pitchFamily="18" charset="0"/>
                </a:rPr>
                <a:t>inspiration</a:t>
              </a:r>
              <a:r>
                <a:rPr lang="es-ES" sz="3200" dirty="0" smtClean="0">
                  <a:latin typeface="Garamond" pitchFamily="18" charset="0"/>
                </a:rPr>
                <a:t> , </a:t>
              </a:r>
              <a:r>
                <a:rPr lang="es-ES" sz="3200" dirty="0" err="1" smtClean="0">
                  <a:latin typeface="Garamond" pitchFamily="18" charset="0"/>
                </a:rPr>
                <a:t>pride</a:t>
              </a:r>
              <a:r>
                <a:rPr lang="es-ES" sz="3200" dirty="0" smtClean="0">
                  <a:latin typeface="Garamond" pitchFamily="18" charset="0"/>
                </a:rPr>
                <a:t> </a:t>
              </a:r>
              <a:r>
                <a:rPr lang="es-ES" sz="3200" dirty="0" smtClean="0">
                  <a:latin typeface="Garamond" pitchFamily="18" charset="0"/>
                </a:rPr>
                <a:t>and </a:t>
              </a:r>
              <a:r>
                <a:rPr lang="es-ES" sz="3200" dirty="0" err="1" smtClean="0">
                  <a:latin typeface="Garamond" pitchFamily="18" charset="0"/>
                </a:rPr>
                <a:t>unity</a:t>
              </a:r>
              <a:r>
                <a:rPr lang="es-ES" sz="3200" dirty="0" smtClean="0">
                  <a:latin typeface="Garamond" pitchFamily="18" charset="0"/>
                </a:rPr>
                <a:t> </a:t>
              </a:r>
              <a:r>
                <a:rPr lang="es-ES" sz="3200" dirty="0" err="1" smtClean="0">
                  <a:latin typeface="Garamond" pitchFamily="18" charset="0"/>
                </a:rPr>
                <a:t>among</a:t>
              </a:r>
              <a:r>
                <a:rPr lang="es-ES" sz="3200" dirty="0" smtClean="0">
                  <a:latin typeface="Garamond" pitchFamily="18" charset="0"/>
                </a:rPr>
                <a:t> </a:t>
              </a:r>
              <a:r>
                <a:rPr lang="es-ES" sz="3200" dirty="0" err="1" smtClean="0">
                  <a:latin typeface="Garamond" pitchFamily="18" charset="0"/>
                </a:rPr>
                <a:t>individuals</a:t>
              </a:r>
              <a:r>
                <a:rPr lang="es-ES" sz="3200" dirty="0" smtClean="0">
                  <a:latin typeface="Garamond" pitchFamily="18" charset="0"/>
                </a:rPr>
                <a:t>.  </a:t>
              </a:r>
              <a:endParaRPr lang="es-ES" sz="3200" dirty="0" smtClean="0">
                <a:latin typeface="Garamond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986277" y="332656"/>
            <a:ext cx="16496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dirty="0" err="1">
                <a:solidFill>
                  <a:schemeClr val="bg1"/>
                </a:solidFill>
                <a:latin typeface="Cambria" pitchFamily="18" charset="0"/>
              </a:rPr>
              <a:t>Vision</a:t>
            </a:r>
            <a:r>
              <a:rPr lang="es-ES" sz="3600" b="1" dirty="0">
                <a:solidFill>
                  <a:schemeClr val="bg1"/>
                </a:solidFill>
                <a:latin typeface="Cambria" pitchFamily="18" charset="0"/>
              </a:rPr>
              <a:t>:</a:t>
            </a:r>
            <a:endParaRPr lang="es-ES" sz="3600" b="1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01475" y="1470263"/>
            <a:ext cx="583247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225425" algn="l"/>
                <a:tab pos="457200" algn="l"/>
              </a:tabLst>
            </a:pPr>
            <a:r>
              <a:rPr lang="es-ES" sz="2800" b="1" u="sng" dirty="0" err="1" smtClean="0">
                <a:solidFill>
                  <a:srgbClr val="009900"/>
                </a:solidFill>
                <a:latin typeface="Garamond" pitchFamily="18" charset="0"/>
              </a:rPr>
              <a:t>Visionary</a:t>
            </a:r>
            <a:r>
              <a:rPr lang="es-ES" sz="2800" b="1" u="sng" dirty="0" smtClean="0">
                <a:solidFill>
                  <a:srgbClr val="009900"/>
                </a:solidFill>
                <a:latin typeface="Garamond" pitchFamily="18" charset="0"/>
              </a:rPr>
              <a:t>:</a:t>
            </a:r>
            <a:r>
              <a:rPr lang="es-ES" sz="2800" b="1" dirty="0" smtClean="0">
                <a:solidFill>
                  <a:srgbClr val="00B050"/>
                </a:solidFill>
                <a:latin typeface="Garamond" pitchFamily="18" charset="0"/>
              </a:rPr>
              <a:t> </a:t>
            </a:r>
            <a:endParaRPr lang="es-ES" sz="2800" b="1" dirty="0">
              <a:solidFill>
                <a:srgbClr val="00B050"/>
              </a:solidFill>
              <a:latin typeface="Garamond" pitchFamily="18" charset="0"/>
            </a:endParaRPr>
          </a:p>
          <a:p>
            <a:pPr>
              <a:tabLst>
                <a:tab pos="225425" algn="l"/>
                <a:tab pos="457200" algn="l"/>
              </a:tabLst>
            </a:pPr>
            <a:r>
              <a:rPr lang="es-ES" sz="2800" dirty="0" err="1" smtClean="0">
                <a:latin typeface="Garamond" pitchFamily="18" charset="0"/>
              </a:rPr>
              <a:t>It</a:t>
            </a:r>
            <a:r>
              <a:rPr lang="es-ES" sz="2800" dirty="0" smtClean="0">
                <a:latin typeface="Garamond" pitchFamily="18" charset="0"/>
              </a:rPr>
              <a:t> </a:t>
            </a:r>
            <a:r>
              <a:rPr lang="es-ES" sz="2800" dirty="0" err="1" smtClean="0">
                <a:latin typeface="Garamond" pitchFamily="18" charset="0"/>
              </a:rPr>
              <a:t>is</a:t>
            </a:r>
            <a:r>
              <a:rPr lang="es-ES" sz="2800" dirty="0" smtClean="0">
                <a:latin typeface="Garamond" pitchFamily="18" charset="0"/>
              </a:rPr>
              <a:t> a </a:t>
            </a:r>
            <a:r>
              <a:rPr lang="es-ES" sz="2800" dirty="0" err="1" smtClean="0">
                <a:latin typeface="Garamond" pitchFamily="18" charset="0"/>
              </a:rPr>
              <a:t>source</a:t>
            </a:r>
            <a:r>
              <a:rPr lang="es-ES" sz="2800" dirty="0" smtClean="0">
                <a:latin typeface="Garamond" pitchFamily="18" charset="0"/>
              </a:rPr>
              <a:t> of </a:t>
            </a:r>
            <a:r>
              <a:rPr lang="es-ES" sz="2800" dirty="0" err="1" smtClean="0">
                <a:latin typeface="Garamond" pitchFamily="18" charset="0"/>
              </a:rPr>
              <a:t>inspiration</a:t>
            </a:r>
            <a:r>
              <a:rPr lang="es-ES" sz="2800" dirty="0" smtClean="0">
                <a:latin typeface="Garamond" pitchFamily="18" charset="0"/>
              </a:rPr>
              <a:t> </a:t>
            </a:r>
            <a:r>
              <a:rPr lang="es-ES" sz="2800" dirty="0" err="1" smtClean="0">
                <a:latin typeface="Garamond" pitchFamily="18" charset="0"/>
              </a:rPr>
              <a:t>when</a:t>
            </a:r>
            <a:r>
              <a:rPr lang="es-ES" sz="2800" dirty="0" smtClean="0">
                <a:latin typeface="Garamond" pitchFamily="18" charset="0"/>
              </a:rPr>
              <a:t> </a:t>
            </a:r>
            <a:r>
              <a:rPr lang="es-ES" sz="2800" dirty="0" err="1" smtClean="0">
                <a:latin typeface="Garamond" pitchFamily="18" charset="0"/>
              </a:rPr>
              <a:t>it</a:t>
            </a:r>
            <a:r>
              <a:rPr lang="es-ES" sz="2800" dirty="0" smtClean="0">
                <a:latin typeface="Garamond" pitchFamily="18" charset="0"/>
              </a:rPr>
              <a:t> describes </a:t>
            </a:r>
            <a:r>
              <a:rPr lang="es-ES" sz="2800" dirty="0" err="1" smtClean="0">
                <a:latin typeface="Garamond" pitchFamily="18" charset="0"/>
              </a:rPr>
              <a:t>the</a:t>
            </a:r>
            <a:r>
              <a:rPr lang="es-ES" sz="2800" dirty="0" smtClean="0">
                <a:latin typeface="Garamond" pitchFamily="18" charset="0"/>
              </a:rPr>
              <a:t> </a:t>
            </a:r>
            <a:r>
              <a:rPr lang="es-ES" sz="2800" dirty="0" err="1" smtClean="0">
                <a:latin typeface="Garamond" pitchFamily="18" charset="0"/>
              </a:rPr>
              <a:t>desired</a:t>
            </a:r>
            <a:r>
              <a:rPr lang="es-ES" sz="2800" dirty="0" smtClean="0">
                <a:latin typeface="Garamond" pitchFamily="18" charset="0"/>
              </a:rPr>
              <a:t> </a:t>
            </a:r>
            <a:r>
              <a:rPr lang="es-ES" sz="2800" dirty="0" err="1" smtClean="0">
                <a:latin typeface="Garamond" pitchFamily="18" charset="0"/>
              </a:rPr>
              <a:t>state</a:t>
            </a:r>
            <a:r>
              <a:rPr lang="es-ES" sz="2800" dirty="0" smtClean="0">
                <a:latin typeface="Garamond" pitchFamily="18" charset="0"/>
              </a:rPr>
              <a:t> </a:t>
            </a:r>
            <a:r>
              <a:rPr lang="es-ES" sz="2800" dirty="0" err="1" smtClean="0">
                <a:latin typeface="Garamond" pitchFamily="18" charset="0"/>
              </a:rPr>
              <a:t>for</a:t>
            </a:r>
            <a:r>
              <a:rPr lang="es-ES" sz="2800" dirty="0" smtClean="0">
                <a:latin typeface="Garamond" pitchFamily="18" charset="0"/>
              </a:rPr>
              <a:t> </a:t>
            </a:r>
            <a:r>
              <a:rPr lang="es-ES" sz="2800" dirty="0" err="1" smtClean="0">
                <a:latin typeface="Garamond" pitchFamily="18" charset="0"/>
              </a:rPr>
              <a:t>our</a:t>
            </a:r>
            <a:r>
              <a:rPr lang="es-ES" sz="2800" dirty="0" smtClean="0">
                <a:latin typeface="Garamond" pitchFamily="18" charset="0"/>
              </a:rPr>
              <a:t> </a:t>
            </a:r>
            <a:r>
              <a:rPr lang="es-ES" sz="2800" dirty="0" err="1" smtClean="0">
                <a:latin typeface="Garamond" pitchFamily="18" charset="0"/>
              </a:rPr>
              <a:t>project’s</a:t>
            </a:r>
            <a:r>
              <a:rPr lang="es-ES" sz="2800" dirty="0" smtClean="0">
                <a:latin typeface="Garamond" pitchFamily="18" charset="0"/>
              </a:rPr>
              <a:t> </a:t>
            </a:r>
            <a:r>
              <a:rPr lang="es-ES" sz="2800" dirty="0" err="1" smtClean="0">
                <a:latin typeface="Garamond" pitchFamily="18" charset="0"/>
              </a:rPr>
              <a:t>assets</a:t>
            </a:r>
            <a:r>
              <a:rPr lang="es-ES" sz="2800" dirty="0" smtClean="0">
                <a:latin typeface="Garamond" pitchFamily="18" charset="0"/>
              </a:rPr>
              <a:t> </a:t>
            </a:r>
            <a:r>
              <a:rPr lang="es-ES" sz="2800" dirty="0" err="1" smtClean="0">
                <a:latin typeface="Garamond" pitchFamily="18" charset="0"/>
              </a:rPr>
              <a:t>or</a:t>
            </a:r>
            <a:r>
              <a:rPr lang="es-ES" sz="2800" dirty="0" smtClean="0">
                <a:latin typeface="Garamond" pitchFamily="18" charset="0"/>
              </a:rPr>
              <a:t> </a:t>
            </a:r>
            <a:r>
              <a:rPr lang="es-ES" sz="2800" dirty="0" err="1" smtClean="0">
                <a:latin typeface="Garamond" pitchFamily="18" charset="0"/>
              </a:rPr>
              <a:t>conservation</a:t>
            </a:r>
            <a:r>
              <a:rPr lang="es-ES" sz="2800" dirty="0" smtClean="0">
                <a:latin typeface="Garamond" pitchFamily="18" charset="0"/>
              </a:rPr>
              <a:t> </a:t>
            </a:r>
            <a:r>
              <a:rPr lang="es-ES" sz="2800" dirty="0" err="1" smtClean="0">
                <a:latin typeface="Garamond" pitchFamily="18" charset="0"/>
              </a:rPr>
              <a:t>resources</a:t>
            </a:r>
            <a:r>
              <a:rPr lang="es-ES" sz="2800" dirty="0" smtClean="0">
                <a:latin typeface="Garamond" pitchFamily="18" charset="0"/>
              </a:rPr>
              <a:t>.  </a:t>
            </a:r>
            <a:endParaRPr lang="es-ES" sz="2800" dirty="0">
              <a:latin typeface="Garamond" pitchFamily="18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01475" y="3868315"/>
            <a:ext cx="84963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225425" algn="l"/>
                <a:tab pos="457200" algn="l"/>
              </a:tabLst>
            </a:pPr>
            <a:r>
              <a:rPr lang="es-ES" sz="2800" b="1" u="sng" dirty="0" err="1" smtClean="0">
                <a:solidFill>
                  <a:srgbClr val="008000"/>
                </a:solidFill>
                <a:latin typeface="Garamond" pitchFamily="18" charset="0"/>
              </a:rPr>
              <a:t>Relatively</a:t>
            </a:r>
            <a:r>
              <a:rPr lang="es-ES" sz="2800" b="1" u="sng" dirty="0" smtClean="0">
                <a:solidFill>
                  <a:srgbClr val="008000"/>
                </a:solidFill>
                <a:latin typeface="Garamond" pitchFamily="18" charset="0"/>
              </a:rPr>
              <a:t> general</a:t>
            </a:r>
            <a:r>
              <a:rPr lang="es-ES" sz="2800" b="1" u="sng" dirty="0">
                <a:solidFill>
                  <a:srgbClr val="008000"/>
                </a:solidFill>
                <a:latin typeface="Garamond" pitchFamily="18" charset="0"/>
              </a:rPr>
              <a:t>:</a:t>
            </a:r>
            <a:r>
              <a:rPr lang="es-ES" sz="2800" dirty="0">
                <a:solidFill>
                  <a:srgbClr val="008000"/>
                </a:solidFill>
                <a:latin typeface="Garamond" pitchFamily="18" charset="0"/>
              </a:rPr>
              <a:t> </a:t>
            </a:r>
          </a:p>
          <a:p>
            <a:pPr>
              <a:tabLst>
                <a:tab pos="225425" algn="l"/>
                <a:tab pos="457200" algn="l"/>
              </a:tabLst>
            </a:pPr>
            <a:r>
              <a:rPr lang="es-ES" sz="2800" dirty="0" err="1" smtClean="0">
                <a:latin typeface="Garamond" pitchFamily="18" charset="0"/>
              </a:rPr>
              <a:t>Comprised</a:t>
            </a:r>
            <a:r>
              <a:rPr lang="es-ES" sz="2800" dirty="0" smtClean="0">
                <a:latin typeface="Garamond" pitchFamily="18" charset="0"/>
              </a:rPr>
              <a:t> of a </a:t>
            </a:r>
            <a:r>
              <a:rPr lang="es-ES" sz="2800" dirty="0" err="1" smtClean="0">
                <a:latin typeface="Garamond" pitchFamily="18" charset="0"/>
              </a:rPr>
              <a:t>fairly</a:t>
            </a:r>
            <a:r>
              <a:rPr lang="es-ES" sz="2800" dirty="0" smtClean="0">
                <a:latin typeface="Garamond" pitchFamily="18" charset="0"/>
              </a:rPr>
              <a:t> </a:t>
            </a:r>
            <a:r>
              <a:rPr lang="es-ES" sz="2800" dirty="0" err="1" smtClean="0">
                <a:latin typeface="Garamond" pitchFamily="18" charset="0"/>
              </a:rPr>
              <a:t>ample</a:t>
            </a:r>
            <a:r>
              <a:rPr lang="es-ES" sz="2800" dirty="0" smtClean="0">
                <a:latin typeface="Garamond" pitchFamily="18" charset="0"/>
              </a:rPr>
              <a:t> </a:t>
            </a:r>
            <a:r>
              <a:rPr lang="es-ES" sz="2800" dirty="0" err="1" smtClean="0">
                <a:latin typeface="Garamond" pitchFamily="18" charset="0"/>
              </a:rPr>
              <a:t>definition</a:t>
            </a:r>
            <a:r>
              <a:rPr lang="es-ES" sz="2800" dirty="0" smtClean="0">
                <a:latin typeface="Garamond" pitchFamily="18" charset="0"/>
              </a:rPr>
              <a:t> </a:t>
            </a:r>
            <a:r>
              <a:rPr lang="es-ES" sz="2800" dirty="0" err="1" smtClean="0">
                <a:latin typeface="Garamond" pitchFamily="18" charset="0"/>
              </a:rPr>
              <a:t>which</a:t>
            </a:r>
            <a:r>
              <a:rPr lang="es-ES" sz="2800" dirty="0" smtClean="0">
                <a:latin typeface="Garamond" pitchFamily="18" charset="0"/>
              </a:rPr>
              <a:t> </a:t>
            </a:r>
            <a:r>
              <a:rPr lang="es-ES" sz="2800" dirty="0" err="1" smtClean="0">
                <a:latin typeface="Garamond" pitchFamily="18" charset="0"/>
              </a:rPr>
              <a:t>encompasses</a:t>
            </a:r>
            <a:r>
              <a:rPr lang="es-ES" sz="2800" dirty="0" smtClean="0">
                <a:latin typeface="Garamond" pitchFamily="18" charset="0"/>
              </a:rPr>
              <a:t> </a:t>
            </a:r>
            <a:r>
              <a:rPr lang="es-ES" sz="2800" dirty="0" err="1" smtClean="0">
                <a:latin typeface="Garamond" pitchFamily="18" charset="0"/>
              </a:rPr>
              <a:t>the</a:t>
            </a:r>
            <a:r>
              <a:rPr lang="es-ES" sz="2800" dirty="0" smtClean="0">
                <a:latin typeface="Garamond" pitchFamily="18" charset="0"/>
              </a:rPr>
              <a:t> </a:t>
            </a:r>
            <a:r>
              <a:rPr lang="es-ES" sz="2800" dirty="0" err="1" smtClean="0">
                <a:latin typeface="Garamond" pitchFamily="18" charset="0"/>
              </a:rPr>
              <a:t>sum</a:t>
            </a:r>
            <a:r>
              <a:rPr lang="es-ES" sz="2800" dirty="0" smtClean="0">
                <a:latin typeface="Garamond" pitchFamily="18" charset="0"/>
              </a:rPr>
              <a:t> of </a:t>
            </a:r>
            <a:r>
              <a:rPr lang="es-ES" sz="2800" dirty="0" err="1" smtClean="0">
                <a:latin typeface="Garamond" pitchFamily="18" charset="0"/>
              </a:rPr>
              <a:t>your</a:t>
            </a:r>
            <a:r>
              <a:rPr lang="es-ES" sz="2800" dirty="0" smtClean="0">
                <a:latin typeface="Garamond" pitchFamily="18" charset="0"/>
              </a:rPr>
              <a:t> </a:t>
            </a:r>
            <a:r>
              <a:rPr lang="es-ES" sz="2800" dirty="0" err="1" smtClean="0">
                <a:latin typeface="Garamond" pitchFamily="18" charset="0"/>
              </a:rPr>
              <a:t>project’s</a:t>
            </a:r>
            <a:r>
              <a:rPr lang="es-ES" sz="2800" dirty="0" smtClean="0">
                <a:latin typeface="Garamond" pitchFamily="18" charset="0"/>
              </a:rPr>
              <a:t> </a:t>
            </a:r>
            <a:r>
              <a:rPr lang="es-ES" sz="2800" dirty="0" err="1" smtClean="0">
                <a:latin typeface="Garamond" pitchFamily="18" charset="0"/>
              </a:rPr>
              <a:t>objectives</a:t>
            </a:r>
            <a:r>
              <a:rPr lang="es-ES" sz="2800" dirty="0" smtClean="0">
                <a:latin typeface="Garamond" pitchFamily="18" charset="0"/>
              </a:rPr>
              <a:t> </a:t>
            </a:r>
            <a:r>
              <a:rPr lang="es-ES" sz="2800" dirty="0" err="1" smtClean="0">
                <a:latin typeface="Garamond" pitchFamily="18" charset="0"/>
              </a:rPr>
              <a:t>or</a:t>
            </a:r>
            <a:r>
              <a:rPr lang="es-ES" sz="2800" dirty="0" smtClean="0">
                <a:latin typeface="Garamond" pitchFamily="18" charset="0"/>
              </a:rPr>
              <a:t> </a:t>
            </a:r>
            <a:r>
              <a:rPr lang="es-ES" sz="2800" dirty="0" err="1" smtClean="0">
                <a:latin typeface="Garamond" pitchFamily="18" charset="0"/>
              </a:rPr>
              <a:t>primary</a:t>
            </a:r>
            <a:r>
              <a:rPr lang="es-ES" sz="2800" dirty="0" smtClean="0">
                <a:latin typeface="Garamond" pitchFamily="18" charset="0"/>
              </a:rPr>
              <a:t> </a:t>
            </a:r>
            <a:r>
              <a:rPr lang="es-ES" sz="2800" dirty="0" err="1" smtClean="0">
                <a:latin typeface="Garamond" pitchFamily="18" charset="0"/>
              </a:rPr>
              <a:t>activities</a:t>
            </a:r>
            <a:r>
              <a:rPr lang="es-ES" sz="2800" dirty="0" smtClean="0">
                <a:latin typeface="Garamond" pitchFamily="18" charset="0"/>
              </a:rPr>
              <a:t>. </a:t>
            </a:r>
            <a:endParaRPr lang="es-ES" sz="2800" dirty="0">
              <a:latin typeface="Garamond" pitchFamily="18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301475" y="5284365"/>
            <a:ext cx="835183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225425" algn="l"/>
                <a:tab pos="457200" algn="l"/>
              </a:tabLst>
            </a:pPr>
            <a:r>
              <a:rPr lang="es-ES" sz="2800" b="1" u="sng" dirty="0" err="1" smtClean="0">
                <a:solidFill>
                  <a:srgbClr val="008000"/>
                </a:solidFill>
                <a:latin typeface="Garamond" pitchFamily="18" charset="0"/>
              </a:rPr>
              <a:t>Brief</a:t>
            </a:r>
            <a:r>
              <a:rPr lang="es-ES" sz="2800" b="1" u="sng" dirty="0" smtClean="0">
                <a:solidFill>
                  <a:srgbClr val="008000"/>
                </a:solidFill>
                <a:latin typeface="Garamond" pitchFamily="18" charset="0"/>
              </a:rPr>
              <a:t>:</a:t>
            </a:r>
            <a:r>
              <a:rPr lang="es-ES" sz="2800" dirty="0" smtClean="0">
                <a:latin typeface="Garamond" pitchFamily="18" charset="0"/>
              </a:rPr>
              <a:t> </a:t>
            </a:r>
            <a:endParaRPr lang="es-ES" sz="2800" dirty="0">
              <a:latin typeface="Garamond" pitchFamily="18" charset="0"/>
            </a:endParaRPr>
          </a:p>
          <a:p>
            <a:pPr>
              <a:tabLst>
                <a:tab pos="225425" algn="l"/>
                <a:tab pos="457200" algn="l"/>
              </a:tabLst>
            </a:pPr>
            <a:r>
              <a:rPr lang="es-ES" sz="2800" dirty="0" err="1" smtClean="0">
                <a:latin typeface="Garamond" pitchFamily="18" charset="0"/>
              </a:rPr>
              <a:t>Succinct</a:t>
            </a:r>
            <a:r>
              <a:rPr lang="es-ES" sz="2800" dirty="0" smtClean="0">
                <a:latin typeface="Garamond" pitchFamily="18" charset="0"/>
              </a:rPr>
              <a:t> and </a:t>
            </a:r>
            <a:r>
              <a:rPr lang="es-ES" sz="2800" dirty="0" smtClean="0">
                <a:latin typeface="Garamond" pitchFamily="18" charset="0"/>
              </a:rPr>
              <a:t>simple - </a:t>
            </a:r>
            <a:r>
              <a:rPr lang="es-ES" sz="2800" dirty="0" err="1" smtClean="0">
                <a:latin typeface="Garamond" pitchFamily="18" charset="0"/>
              </a:rPr>
              <a:t>all</a:t>
            </a:r>
            <a:r>
              <a:rPr lang="es-ES" sz="2800" dirty="0" smtClean="0">
                <a:latin typeface="Garamond" pitchFamily="18" charset="0"/>
              </a:rPr>
              <a:t> </a:t>
            </a:r>
            <a:r>
              <a:rPr lang="es-ES" sz="2800" dirty="0" err="1" smtClean="0">
                <a:latin typeface="Garamond" pitchFamily="18" charset="0"/>
              </a:rPr>
              <a:t>participants</a:t>
            </a:r>
            <a:r>
              <a:rPr lang="es-ES" sz="2800" dirty="0" smtClean="0">
                <a:latin typeface="Garamond" pitchFamily="18" charset="0"/>
              </a:rPr>
              <a:t> </a:t>
            </a:r>
            <a:r>
              <a:rPr lang="es-ES" sz="2800" dirty="0" err="1" smtClean="0">
                <a:latin typeface="Garamond" pitchFamily="18" charset="0"/>
              </a:rPr>
              <a:t>should</a:t>
            </a:r>
            <a:r>
              <a:rPr lang="es-ES" sz="2800" dirty="0" smtClean="0">
                <a:latin typeface="Garamond" pitchFamily="18" charset="0"/>
              </a:rPr>
              <a:t> be </a:t>
            </a:r>
            <a:r>
              <a:rPr lang="es-ES" sz="2800" dirty="0" err="1" smtClean="0">
                <a:latin typeface="Garamond" pitchFamily="18" charset="0"/>
              </a:rPr>
              <a:t>able</a:t>
            </a:r>
            <a:r>
              <a:rPr lang="es-ES" sz="2800" dirty="0" smtClean="0">
                <a:latin typeface="Garamond" pitchFamily="18" charset="0"/>
              </a:rPr>
              <a:t> </a:t>
            </a:r>
            <a:r>
              <a:rPr lang="es-ES" sz="2800" dirty="0" err="1" smtClean="0">
                <a:latin typeface="Garamond" pitchFamily="18" charset="0"/>
              </a:rPr>
              <a:t>to</a:t>
            </a:r>
            <a:r>
              <a:rPr lang="es-ES" sz="2800" dirty="0" smtClean="0">
                <a:latin typeface="Garamond" pitchFamily="18" charset="0"/>
              </a:rPr>
              <a:t> </a:t>
            </a:r>
            <a:r>
              <a:rPr lang="es-ES" sz="2800" dirty="0" err="1" smtClean="0">
                <a:latin typeface="Garamond" pitchFamily="18" charset="0"/>
              </a:rPr>
              <a:t>remember</a:t>
            </a:r>
            <a:r>
              <a:rPr lang="es-ES" sz="2800" dirty="0" smtClean="0">
                <a:latin typeface="Garamond" pitchFamily="18" charset="0"/>
              </a:rPr>
              <a:t> </a:t>
            </a:r>
            <a:r>
              <a:rPr lang="es-ES" sz="2800" dirty="0" err="1" smtClean="0">
                <a:latin typeface="Garamond" pitchFamily="18" charset="0"/>
              </a:rPr>
              <a:t>it</a:t>
            </a:r>
            <a:r>
              <a:rPr lang="es-ES" sz="2800" dirty="0" smtClean="0">
                <a:latin typeface="Garamond" pitchFamily="18" charset="0"/>
              </a:rPr>
              <a:t>.</a:t>
            </a:r>
            <a:endParaRPr lang="es-ES" sz="2800" dirty="0">
              <a:latin typeface="Garamond" pitchFamily="18" charset="0"/>
            </a:endParaRPr>
          </a:p>
        </p:txBody>
      </p:sp>
      <p:graphicFrame>
        <p:nvGraphicFramePr>
          <p:cNvPr id="5131" name="Object 11"/>
          <p:cNvGraphicFramePr>
            <a:graphicFrameLocks noChangeAspect="1"/>
          </p:cNvGraphicFramePr>
          <p:nvPr/>
        </p:nvGraphicFramePr>
        <p:xfrm>
          <a:off x="5508625" y="1628775"/>
          <a:ext cx="3492500" cy="263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Document" r:id="rId3" imgW="1710720" imgH="1125720" progId="Word.Document.8">
                  <p:embed/>
                </p:oleObj>
              </mc:Choice>
              <mc:Fallback>
                <p:oleObj name="Document" r:id="rId3" imgW="1710720" imgH="1125720" progId="Word.Document.8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1628775"/>
                        <a:ext cx="3492500" cy="2633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763688" y="334397"/>
            <a:ext cx="57006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dirty="0" smtClean="0">
                <a:solidFill>
                  <a:schemeClr val="bg1"/>
                </a:solidFill>
                <a:latin typeface="Garamond" pitchFamily="18" charset="0"/>
              </a:rPr>
              <a:t>A </a:t>
            </a:r>
            <a:r>
              <a:rPr lang="es-ES" sz="3600" b="1" dirty="0" err="1">
                <a:solidFill>
                  <a:schemeClr val="bg1"/>
                </a:solidFill>
                <a:latin typeface="Garamond" pitchFamily="18" charset="0"/>
              </a:rPr>
              <a:t>good</a:t>
            </a:r>
            <a:r>
              <a:rPr lang="es-ES" sz="3600" b="1" dirty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es-ES" sz="3600" b="1" dirty="0" err="1">
                <a:solidFill>
                  <a:schemeClr val="bg1"/>
                </a:solidFill>
                <a:latin typeface="Garamond" pitchFamily="18" charset="0"/>
              </a:rPr>
              <a:t>vision</a:t>
            </a:r>
            <a:r>
              <a:rPr lang="es-ES" sz="3600" b="1" dirty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es-ES" sz="3600" b="1" dirty="0" err="1" smtClean="0">
                <a:solidFill>
                  <a:schemeClr val="bg1"/>
                </a:solidFill>
                <a:latin typeface="Garamond" pitchFamily="18" charset="0"/>
              </a:rPr>
              <a:t>statement</a:t>
            </a:r>
            <a:r>
              <a:rPr lang="es-ES" sz="3600" b="1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es-ES" sz="3600" b="1" dirty="0" err="1" smtClean="0">
                <a:solidFill>
                  <a:schemeClr val="bg1"/>
                </a:solidFill>
                <a:latin typeface="Garamond" pitchFamily="18" charset="0"/>
              </a:rPr>
              <a:t>is</a:t>
            </a:r>
            <a:r>
              <a:rPr lang="es-ES" sz="3600" b="1" dirty="0" smtClean="0">
                <a:solidFill>
                  <a:schemeClr val="bg1"/>
                </a:solidFill>
                <a:latin typeface="Garamond" pitchFamily="18" charset="0"/>
              </a:rPr>
              <a:t>...</a:t>
            </a:r>
            <a:endParaRPr lang="es-ES" sz="3600" b="1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180" name="Group 12"/>
          <p:cNvGrpSpPr>
            <a:grpSpLocks/>
          </p:cNvGrpSpPr>
          <p:nvPr/>
        </p:nvGrpSpPr>
        <p:grpSpPr bwMode="auto">
          <a:xfrm>
            <a:off x="0" y="87313"/>
            <a:ext cx="9144007" cy="6942136"/>
            <a:chOff x="0" y="55"/>
            <a:chExt cx="5760" cy="4373"/>
          </a:xfrm>
        </p:grpSpPr>
        <p:pic>
          <p:nvPicPr>
            <p:cNvPr id="7174" name="Picture 6" descr="CayoCONANP_AVeg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520"/>
              <a:ext cx="5760" cy="3830"/>
            </a:xfrm>
            <a:prstGeom prst="rect">
              <a:avLst/>
            </a:prstGeom>
            <a:noFill/>
          </p:spPr>
        </p:pic>
        <p:sp>
          <p:nvSpPr>
            <p:cNvPr id="7175" name="Rectangle 7"/>
            <p:cNvSpPr>
              <a:spLocks noChangeArrowheads="1"/>
            </p:cNvSpPr>
            <p:nvPr/>
          </p:nvSpPr>
          <p:spPr bwMode="auto">
            <a:xfrm>
              <a:off x="0" y="527"/>
              <a:ext cx="5760" cy="3901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71001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21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173" name="Text Box 5"/>
            <p:cNvSpPr txBox="1">
              <a:spLocks noChangeArrowheads="1"/>
            </p:cNvSpPr>
            <p:nvPr/>
          </p:nvSpPr>
          <p:spPr bwMode="auto">
            <a:xfrm>
              <a:off x="431" y="714"/>
              <a:ext cx="4944" cy="1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s-ES" sz="3200" dirty="0" err="1" smtClean="0">
                  <a:latin typeface="Garamond" pitchFamily="18" charset="0"/>
                </a:rPr>
                <a:t>The</a:t>
              </a:r>
              <a:r>
                <a:rPr lang="es-ES" sz="3200" dirty="0" smtClean="0">
                  <a:latin typeface="Garamond" pitchFamily="18" charset="0"/>
                </a:rPr>
                <a:t> </a:t>
              </a:r>
              <a:r>
                <a:rPr lang="es-ES" sz="3200" dirty="0" err="1" smtClean="0">
                  <a:latin typeface="Garamond" pitchFamily="18" charset="0"/>
                </a:rPr>
                <a:t>management</a:t>
              </a:r>
              <a:r>
                <a:rPr lang="es-ES" sz="3200" dirty="0" smtClean="0">
                  <a:latin typeface="Garamond" pitchFamily="18" charset="0"/>
                </a:rPr>
                <a:t> of </a:t>
              </a:r>
              <a:r>
                <a:rPr lang="es-ES" sz="3200" dirty="0" err="1" smtClean="0">
                  <a:latin typeface="Garamond" pitchFamily="18" charset="0"/>
                </a:rPr>
                <a:t>the</a:t>
              </a:r>
              <a:r>
                <a:rPr lang="es-ES" sz="3200" dirty="0" smtClean="0">
                  <a:latin typeface="Garamond" pitchFamily="18" charset="0"/>
                </a:rPr>
                <a:t> Banco </a:t>
              </a:r>
              <a:r>
                <a:rPr lang="es-ES" sz="3200" dirty="0">
                  <a:latin typeface="Garamond" pitchFamily="18" charset="0"/>
                </a:rPr>
                <a:t>Chinchorro </a:t>
              </a:r>
              <a:r>
                <a:rPr lang="es-ES" sz="3200" dirty="0" err="1" smtClean="0">
                  <a:latin typeface="Garamond" pitchFamily="18" charset="0"/>
                </a:rPr>
                <a:t>Biosphere</a:t>
              </a:r>
              <a:r>
                <a:rPr lang="es-ES" sz="3200" dirty="0" smtClean="0">
                  <a:latin typeface="Garamond" pitchFamily="18" charset="0"/>
                </a:rPr>
                <a:t> Reserve </a:t>
              </a:r>
              <a:r>
                <a:rPr lang="es-ES" sz="3200" dirty="0" err="1" smtClean="0">
                  <a:latin typeface="Garamond" pitchFamily="18" charset="0"/>
                </a:rPr>
                <a:t>ensures</a:t>
              </a:r>
              <a:r>
                <a:rPr lang="es-ES" sz="3200" dirty="0" smtClean="0">
                  <a:latin typeface="Garamond" pitchFamily="18" charset="0"/>
                </a:rPr>
                <a:t> </a:t>
              </a:r>
              <a:r>
                <a:rPr lang="es-ES" sz="3200" dirty="0" err="1" smtClean="0">
                  <a:latin typeface="Garamond" pitchFamily="18" charset="0"/>
                </a:rPr>
                <a:t>the</a:t>
              </a:r>
              <a:r>
                <a:rPr lang="es-ES" sz="3200" dirty="0" smtClean="0">
                  <a:latin typeface="Garamond" pitchFamily="18" charset="0"/>
                </a:rPr>
                <a:t> </a:t>
              </a:r>
              <a:r>
                <a:rPr lang="es-ES" sz="3200" dirty="0" err="1" smtClean="0">
                  <a:latin typeface="Garamond" pitchFamily="18" charset="0"/>
                </a:rPr>
                <a:t>equilibrium</a:t>
              </a:r>
              <a:r>
                <a:rPr lang="es-ES" sz="3200" dirty="0" smtClean="0">
                  <a:latin typeface="Garamond" pitchFamily="18" charset="0"/>
                </a:rPr>
                <a:t> and </a:t>
              </a:r>
              <a:r>
                <a:rPr lang="es-ES" sz="3200" dirty="0" err="1" smtClean="0">
                  <a:latin typeface="Garamond" pitchFamily="18" charset="0"/>
                </a:rPr>
                <a:t>continuity</a:t>
              </a:r>
              <a:r>
                <a:rPr lang="es-ES" sz="3200" dirty="0" smtClean="0">
                  <a:latin typeface="Garamond" pitchFamily="18" charset="0"/>
                </a:rPr>
                <a:t> of </a:t>
              </a:r>
              <a:r>
                <a:rPr lang="es-ES" sz="3200" dirty="0" err="1" smtClean="0">
                  <a:latin typeface="Garamond" pitchFamily="18" charset="0"/>
                </a:rPr>
                <a:t>ecological</a:t>
              </a:r>
              <a:r>
                <a:rPr lang="es-ES" sz="3200" dirty="0" smtClean="0">
                  <a:latin typeface="Garamond" pitchFamily="18" charset="0"/>
                </a:rPr>
                <a:t> </a:t>
              </a:r>
              <a:r>
                <a:rPr lang="es-ES" sz="3200" dirty="0" err="1" smtClean="0">
                  <a:latin typeface="Garamond" pitchFamily="18" charset="0"/>
                </a:rPr>
                <a:t>evolution</a:t>
              </a:r>
              <a:r>
                <a:rPr lang="es-ES" sz="3200" dirty="0" smtClean="0">
                  <a:latin typeface="Garamond" pitchFamily="18" charset="0"/>
                </a:rPr>
                <a:t> </a:t>
              </a:r>
              <a:r>
                <a:rPr lang="es-ES" sz="3200" dirty="0" err="1" smtClean="0">
                  <a:latin typeface="Garamond" pitchFamily="18" charset="0"/>
                </a:rPr>
                <a:t>processes</a:t>
              </a:r>
              <a:r>
                <a:rPr lang="es-ES" sz="3200" dirty="0" smtClean="0">
                  <a:latin typeface="Garamond" pitchFamily="18" charset="0"/>
                </a:rPr>
                <a:t>, </a:t>
              </a:r>
              <a:r>
                <a:rPr lang="es-ES" sz="3200" dirty="0" err="1" smtClean="0">
                  <a:latin typeface="Garamond" pitchFamily="18" charset="0"/>
                </a:rPr>
                <a:t>guaranteeing</a:t>
              </a:r>
              <a:r>
                <a:rPr lang="es-ES" sz="3200" dirty="0" smtClean="0">
                  <a:latin typeface="Garamond" pitchFamily="18" charset="0"/>
                </a:rPr>
                <a:t> </a:t>
              </a:r>
              <a:r>
                <a:rPr lang="es-ES" sz="3200" dirty="0" err="1" smtClean="0">
                  <a:latin typeface="Garamond" pitchFamily="18" charset="0"/>
                </a:rPr>
                <a:t>compatibility</a:t>
              </a:r>
              <a:r>
                <a:rPr lang="es-ES" sz="3200" dirty="0" smtClean="0">
                  <a:latin typeface="Garamond" pitchFamily="18" charset="0"/>
                </a:rPr>
                <a:t> </a:t>
              </a:r>
              <a:r>
                <a:rPr lang="es-ES" sz="3200" dirty="0" err="1" smtClean="0">
                  <a:latin typeface="Garamond" pitchFamily="18" charset="0"/>
                </a:rPr>
                <a:t>among</a:t>
              </a:r>
              <a:r>
                <a:rPr lang="es-ES" sz="3200" dirty="0" smtClean="0">
                  <a:latin typeface="Garamond" pitchFamily="18" charset="0"/>
                </a:rPr>
                <a:t> </a:t>
              </a:r>
              <a:r>
                <a:rPr lang="es-ES" sz="3200" dirty="0" err="1" smtClean="0">
                  <a:latin typeface="Garamond" pitchFamily="18" charset="0"/>
                </a:rPr>
                <a:t>the</a:t>
              </a:r>
              <a:r>
                <a:rPr lang="es-ES" sz="3200" dirty="0" smtClean="0">
                  <a:latin typeface="Garamond" pitchFamily="18" charset="0"/>
                </a:rPr>
                <a:t> use and </a:t>
              </a:r>
              <a:r>
                <a:rPr lang="es-ES" sz="3200" dirty="0" err="1" smtClean="0">
                  <a:latin typeface="Garamond" pitchFamily="18" charset="0"/>
                </a:rPr>
                <a:t>conservation</a:t>
              </a:r>
              <a:r>
                <a:rPr lang="es-ES" sz="3200" dirty="0" smtClean="0">
                  <a:latin typeface="Garamond" pitchFamily="18" charset="0"/>
                </a:rPr>
                <a:t> of </a:t>
              </a:r>
              <a:r>
                <a:rPr lang="es-ES" sz="3200" dirty="0" err="1" smtClean="0">
                  <a:latin typeface="Garamond" pitchFamily="18" charset="0"/>
                </a:rPr>
                <a:t>the</a:t>
              </a:r>
              <a:r>
                <a:rPr lang="es-ES" sz="3200" dirty="0" smtClean="0">
                  <a:latin typeface="Garamond" pitchFamily="18" charset="0"/>
                </a:rPr>
                <a:t> </a:t>
              </a:r>
              <a:r>
                <a:rPr lang="es-ES" sz="3200" dirty="0" err="1" smtClean="0">
                  <a:latin typeface="Garamond" pitchFamily="18" charset="0"/>
                </a:rPr>
                <a:t>Reserve’s</a:t>
              </a:r>
              <a:r>
                <a:rPr lang="es-ES" sz="3200" dirty="0" smtClean="0">
                  <a:latin typeface="Garamond" pitchFamily="18" charset="0"/>
                </a:rPr>
                <a:t> natural </a:t>
              </a:r>
              <a:r>
                <a:rPr lang="es-ES" sz="3200" dirty="0" err="1" smtClean="0">
                  <a:latin typeface="Garamond" pitchFamily="18" charset="0"/>
                </a:rPr>
                <a:t>resources</a:t>
              </a:r>
              <a:r>
                <a:rPr lang="es-ES" sz="3200" dirty="0" smtClean="0">
                  <a:latin typeface="Garamond" pitchFamily="18" charset="0"/>
                </a:rPr>
                <a:t>.  </a:t>
              </a:r>
              <a:endParaRPr lang="es-ES" sz="3200" dirty="0">
                <a:latin typeface="Garamond" pitchFamily="18" charset="0"/>
              </a:endParaRPr>
            </a:p>
          </p:txBody>
        </p:sp>
        <p:sp>
          <p:nvSpPr>
            <p:cNvPr id="7177" name="Text Box 9"/>
            <p:cNvSpPr txBox="1">
              <a:spLocks noChangeArrowheads="1"/>
            </p:cNvSpPr>
            <p:nvPr/>
          </p:nvSpPr>
          <p:spPr bwMode="auto">
            <a:xfrm>
              <a:off x="340" y="55"/>
              <a:ext cx="4831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900" b="1" dirty="0" err="1" smtClean="0">
                  <a:solidFill>
                    <a:schemeClr val="bg1"/>
                  </a:solidFill>
                  <a:latin typeface="Garamond" pitchFamily="18" charset="0"/>
                </a:rPr>
                <a:t>Example</a:t>
              </a:r>
              <a:r>
                <a:rPr lang="es-ES" sz="1900" b="1" dirty="0" smtClean="0">
                  <a:solidFill>
                    <a:schemeClr val="bg1"/>
                  </a:solidFill>
                  <a:latin typeface="Garamond" pitchFamily="18" charset="0"/>
                </a:rPr>
                <a:t>: </a:t>
              </a:r>
              <a:r>
                <a:rPr lang="es-ES" sz="1900" b="1" dirty="0" err="1" smtClean="0">
                  <a:solidFill>
                    <a:schemeClr val="bg1"/>
                  </a:solidFill>
                  <a:latin typeface="Garamond" pitchFamily="18" charset="0"/>
                </a:rPr>
                <a:t>Vision</a:t>
              </a:r>
              <a:r>
                <a:rPr lang="es-ES" sz="1900" b="1" dirty="0" smtClean="0">
                  <a:solidFill>
                    <a:schemeClr val="bg1"/>
                  </a:solidFill>
                  <a:latin typeface="Garamond" pitchFamily="18" charset="0"/>
                </a:rPr>
                <a:t> </a:t>
              </a:r>
              <a:r>
                <a:rPr lang="es-ES" sz="1900" b="1" dirty="0" err="1" smtClean="0">
                  <a:solidFill>
                    <a:schemeClr val="bg1"/>
                  </a:solidFill>
                  <a:latin typeface="Garamond" pitchFamily="18" charset="0"/>
                </a:rPr>
                <a:t>from</a:t>
              </a:r>
              <a:r>
                <a:rPr lang="es-ES" sz="1900" b="1" dirty="0" smtClean="0">
                  <a:solidFill>
                    <a:schemeClr val="bg1"/>
                  </a:solidFill>
                  <a:latin typeface="Garamond" pitchFamily="18" charset="0"/>
                </a:rPr>
                <a:t> </a:t>
              </a:r>
              <a:r>
                <a:rPr lang="es-ES" sz="1900" b="1" dirty="0" err="1" smtClean="0">
                  <a:solidFill>
                    <a:schemeClr val="bg1"/>
                  </a:solidFill>
                  <a:latin typeface="Garamond" pitchFamily="18" charset="0"/>
                </a:rPr>
                <a:t>the</a:t>
              </a:r>
              <a:r>
                <a:rPr lang="es-ES" sz="1900" b="1" dirty="0" smtClean="0">
                  <a:solidFill>
                    <a:schemeClr val="bg1"/>
                  </a:solidFill>
                  <a:latin typeface="Garamond" pitchFamily="18" charset="0"/>
                </a:rPr>
                <a:t> Banco Chinchorro </a:t>
              </a:r>
              <a:r>
                <a:rPr lang="es-ES" sz="1900" b="1" dirty="0" err="1" smtClean="0">
                  <a:solidFill>
                    <a:schemeClr val="bg1"/>
                  </a:solidFill>
                  <a:latin typeface="Garamond" pitchFamily="18" charset="0"/>
                </a:rPr>
                <a:t>Biosphere</a:t>
              </a:r>
              <a:r>
                <a:rPr lang="es-ES" sz="1900" b="1" dirty="0" smtClean="0">
                  <a:solidFill>
                    <a:schemeClr val="bg1"/>
                  </a:solidFill>
                  <a:latin typeface="Garamond" pitchFamily="18" charset="0"/>
                </a:rPr>
                <a:t> Reserve, </a:t>
              </a:r>
              <a:r>
                <a:rPr lang="es-ES" sz="1900" b="1" dirty="0" err="1" smtClean="0">
                  <a:solidFill>
                    <a:schemeClr val="bg1"/>
                  </a:solidFill>
                  <a:latin typeface="Garamond" pitchFamily="18" charset="0"/>
                </a:rPr>
                <a:t>Mexico</a:t>
              </a:r>
              <a:endParaRPr lang="es-ES" sz="1900" b="1" dirty="0" smtClean="0">
                <a:solidFill>
                  <a:schemeClr val="bg1"/>
                </a:solidFill>
                <a:latin typeface="Garamond" pitchFamily="18" charset="0"/>
              </a:endParaRPr>
            </a:p>
            <a:p>
              <a:r>
                <a:rPr lang="es-ES" sz="1900" b="1" dirty="0" smtClean="0">
                  <a:solidFill>
                    <a:schemeClr val="bg1"/>
                  </a:solidFill>
                  <a:latin typeface="Garamond" pitchFamily="18" charset="0"/>
                </a:rPr>
                <a:t>(</a:t>
              </a:r>
              <a:r>
                <a:rPr lang="es-ES" sz="1900" b="1" dirty="0" err="1" smtClean="0">
                  <a:solidFill>
                    <a:schemeClr val="bg1"/>
                  </a:solidFill>
                  <a:latin typeface="Garamond" pitchFamily="18" charset="0"/>
                </a:rPr>
                <a:t>Public</a:t>
              </a:r>
              <a:r>
                <a:rPr lang="es-ES" sz="1900" b="1" dirty="0" smtClean="0">
                  <a:solidFill>
                    <a:schemeClr val="bg1"/>
                  </a:solidFill>
                  <a:latin typeface="Garamond" pitchFamily="18" charset="0"/>
                </a:rPr>
                <a:t> Reserve)</a:t>
              </a:r>
              <a:endParaRPr lang="es-ES" sz="1900" b="1" dirty="0">
                <a:solidFill>
                  <a:schemeClr val="bg1"/>
                </a:solidFill>
                <a:latin typeface="Garamond" pitchFamily="18" charset="0"/>
              </a:endParaRPr>
            </a:p>
          </p:txBody>
        </p:sp>
        <p:sp>
          <p:nvSpPr>
            <p:cNvPr id="7179" name="Text Box 11"/>
            <p:cNvSpPr txBox="1">
              <a:spLocks noChangeArrowheads="1"/>
            </p:cNvSpPr>
            <p:nvPr/>
          </p:nvSpPr>
          <p:spPr bwMode="auto">
            <a:xfrm>
              <a:off x="4105" y="4147"/>
              <a:ext cx="165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200" dirty="0" err="1" smtClean="0">
                  <a:latin typeface="Cambria" pitchFamily="18" charset="0"/>
                </a:rPr>
                <a:t>Photo</a:t>
              </a:r>
              <a:r>
                <a:rPr lang="es-ES" sz="1200" dirty="0">
                  <a:latin typeface="Cambria" pitchFamily="18" charset="0"/>
                </a:rPr>
                <a:t>: CONANP – Alejandro Vega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2" name="Picture 12" descr="uno189_TNC_NBaraj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613"/>
            <a:ext cx="9144000" cy="6096000"/>
          </a:xfrm>
          <a:prstGeom prst="rect">
            <a:avLst/>
          </a:prstGeom>
          <a:noFill/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82357" y="188640"/>
            <a:ext cx="84101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 b="1" dirty="0" err="1" smtClean="0">
                <a:solidFill>
                  <a:schemeClr val="bg1"/>
                </a:solidFill>
                <a:latin typeface="Garamond" pitchFamily="18" charset="0"/>
              </a:rPr>
              <a:t>Example</a:t>
            </a:r>
            <a:r>
              <a:rPr lang="es-ES" sz="2000" b="1" dirty="0" smtClean="0">
                <a:solidFill>
                  <a:schemeClr val="bg1"/>
                </a:solidFill>
                <a:latin typeface="Garamond" pitchFamily="18" charset="0"/>
              </a:rPr>
              <a:t>: </a:t>
            </a:r>
            <a:r>
              <a:rPr lang="es-ES" sz="2000" b="1" dirty="0" err="1" smtClean="0">
                <a:solidFill>
                  <a:schemeClr val="bg1"/>
                </a:solidFill>
                <a:latin typeface="Garamond" pitchFamily="18" charset="0"/>
              </a:rPr>
              <a:t>Vision</a:t>
            </a:r>
            <a:r>
              <a:rPr lang="es-ES" sz="2000" b="1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es-ES" sz="2000" b="1" dirty="0" err="1" smtClean="0">
                <a:solidFill>
                  <a:schemeClr val="bg1"/>
                </a:solidFill>
                <a:latin typeface="Garamond" pitchFamily="18" charset="0"/>
              </a:rPr>
              <a:t>from</a:t>
            </a:r>
            <a:r>
              <a:rPr lang="es-ES" sz="2000" b="1" dirty="0" smtClean="0">
                <a:solidFill>
                  <a:schemeClr val="bg1"/>
                </a:solidFill>
                <a:latin typeface="Garamond" pitchFamily="18" charset="0"/>
              </a:rPr>
              <a:t> El Uno </a:t>
            </a:r>
            <a:r>
              <a:rPr lang="es-ES" sz="2000" b="1" dirty="0" err="1" smtClean="0">
                <a:solidFill>
                  <a:schemeClr val="bg1"/>
                </a:solidFill>
                <a:latin typeface="Garamond" pitchFamily="18" charset="0"/>
              </a:rPr>
              <a:t>Ecological</a:t>
            </a:r>
            <a:r>
              <a:rPr lang="es-ES" sz="2000" b="1" dirty="0" smtClean="0">
                <a:solidFill>
                  <a:schemeClr val="bg1"/>
                </a:solidFill>
                <a:latin typeface="Garamond" pitchFamily="18" charset="0"/>
              </a:rPr>
              <a:t> Reserve, </a:t>
            </a:r>
            <a:r>
              <a:rPr lang="es-ES" sz="2000" b="1" dirty="0" err="1" smtClean="0">
                <a:solidFill>
                  <a:schemeClr val="bg1"/>
                </a:solidFill>
                <a:latin typeface="Garamond" pitchFamily="18" charset="0"/>
              </a:rPr>
              <a:t>Mexico</a:t>
            </a:r>
            <a:r>
              <a:rPr lang="es-ES" sz="2000" b="1" dirty="0" smtClean="0">
                <a:solidFill>
                  <a:schemeClr val="bg1"/>
                </a:solidFill>
                <a:latin typeface="Garamond" pitchFamily="18" charset="0"/>
              </a:rPr>
              <a:t> (</a:t>
            </a:r>
            <a:r>
              <a:rPr lang="es-ES" sz="2000" b="1" dirty="0" err="1" smtClean="0">
                <a:solidFill>
                  <a:schemeClr val="bg1"/>
                </a:solidFill>
                <a:latin typeface="Garamond" pitchFamily="18" charset="0"/>
              </a:rPr>
              <a:t>Private</a:t>
            </a:r>
            <a:r>
              <a:rPr lang="es-ES" sz="2000" b="1" dirty="0" smtClean="0">
                <a:solidFill>
                  <a:schemeClr val="bg1"/>
                </a:solidFill>
                <a:latin typeface="Garamond" pitchFamily="18" charset="0"/>
              </a:rPr>
              <a:t> Reserve)</a:t>
            </a:r>
            <a:endParaRPr lang="es-ES" sz="2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933450" y="1149350"/>
            <a:ext cx="74549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3200" dirty="0" err="1" smtClean="0">
                <a:latin typeface="Garamond" pitchFamily="18" charset="0"/>
              </a:rPr>
              <a:t>The</a:t>
            </a:r>
            <a:r>
              <a:rPr lang="es-ES" sz="3200" dirty="0" smtClean="0">
                <a:latin typeface="Garamond" pitchFamily="18" charset="0"/>
              </a:rPr>
              <a:t> El Uno </a:t>
            </a:r>
            <a:r>
              <a:rPr lang="es-ES" sz="3200" dirty="0" err="1" smtClean="0">
                <a:latin typeface="Garamond" pitchFamily="18" charset="0"/>
              </a:rPr>
              <a:t>Ecological</a:t>
            </a:r>
            <a:r>
              <a:rPr lang="es-ES" sz="3200" dirty="0" smtClean="0">
                <a:latin typeface="Garamond" pitchFamily="18" charset="0"/>
              </a:rPr>
              <a:t> Reserve </a:t>
            </a:r>
            <a:r>
              <a:rPr lang="es-ES" sz="3200" dirty="0" err="1" smtClean="0">
                <a:latin typeface="Garamond" pitchFamily="18" charset="0"/>
              </a:rPr>
              <a:t>carries</a:t>
            </a:r>
            <a:r>
              <a:rPr lang="es-ES" sz="3200" dirty="0" smtClean="0">
                <a:latin typeface="Garamond" pitchFamily="18" charset="0"/>
              </a:rPr>
              <a:t> </a:t>
            </a:r>
            <a:r>
              <a:rPr lang="es-ES" sz="3200" dirty="0" err="1" smtClean="0">
                <a:latin typeface="Garamond" pitchFamily="18" charset="0"/>
              </a:rPr>
              <a:t>out</a:t>
            </a:r>
            <a:r>
              <a:rPr lang="es-ES" sz="3200" dirty="0" smtClean="0">
                <a:latin typeface="Garamond" pitchFamily="18" charset="0"/>
              </a:rPr>
              <a:t> </a:t>
            </a:r>
            <a:r>
              <a:rPr lang="es-ES" sz="3200" dirty="0" err="1" smtClean="0">
                <a:latin typeface="Garamond" pitchFamily="18" charset="0"/>
              </a:rPr>
              <a:t>adaptive</a:t>
            </a:r>
            <a:r>
              <a:rPr lang="es-ES" sz="3200" dirty="0" smtClean="0">
                <a:latin typeface="Garamond" pitchFamily="18" charset="0"/>
              </a:rPr>
              <a:t> </a:t>
            </a:r>
            <a:r>
              <a:rPr lang="es-ES" sz="3200" dirty="0" err="1" smtClean="0">
                <a:latin typeface="Garamond" pitchFamily="18" charset="0"/>
              </a:rPr>
              <a:t>management</a:t>
            </a:r>
            <a:r>
              <a:rPr lang="es-ES" sz="3200" dirty="0" smtClean="0">
                <a:latin typeface="Garamond" pitchFamily="18" charset="0"/>
              </a:rPr>
              <a:t> </a:t>
            </a:r>
            <a:r>
              <a:rPr lang="es-ES" sz="3200" dirty="0" err="1" smtClean="0">
                <a:latin typeface="Garamond" pitchFamily="18" charset="0"/>
              </a:rPr>
              <a:t>actions</a:t>
            </a:r>
            <a:r>
              <a:rPr lang="es-ES" sz="3200" dirty="0" smtClean="0">
                <a:latin typeface="Garamond" pitchFamily="18" charset="0"/>
              </a:rPr>
              <a:t> </a:t>
            </a:r>
            <a:r>
              <a:rPr lang="es-ES" sz="3200" dirty="0" err="1" smtClean="0">
                <a:latin typeface="Garamond" pitchFamily="18" charset="0"/>
              </a:rPr>
              <a:t>which</a:t>
            </a:r>
            <a:r>
              <a:rPr lang="es-ES" sz="3200" dirty="0" smtClean="0">
                <a:latin typeface="Garamond" pitchFamily="18" charset="0"/>
              </a:rPr>
              <a:t> </a:t>
            </a:r>
            <a:r>
              <a:rPr lang="es-ES" sz="3200" dirty="0" err="1" smtClean="0">
                <a:latin typeface="Garamond" pitchFamily="18" charset="0"/>
              </a:rPr>
              <a:t>increase</a:t>
            </a:r>
            <a:r>
              <a:rPr lang="es-ES" sz="3200" dirty="0" smtClean="0">
                <a:latin typeface="Garamond" pitchFamily="18" charset="0"/>
              </a:rPr>
              <a:t> </a:t>
            </a:r>
            <a:r>
              <a:rPr lang="es-ES" sz="3200" dirty="0" err="1" smtClean="0">
                <a:latin typeface="Garamond" pitchFamily="18" charset="0"/>
              </a:rPr>
              <a:t>the</a:t>
            </a:r>
            <a:r>
              <a:rPr lang="es-ES" sz="3200" dirty="0" smtClean="0">
                <a:latin typeface="Garamond" pitchFamily="18" charset="0"/>
              </a:rPr>
              <a:t> </a:t>
            </a:r>
            <a:r>
              <a:rPr lang="es-ES" sz="3200" dirty="0" err="1" smtClean="0">
                <a:latin typeface="Garamond" pitchFamily="18" charset="0"/>
              </a:rPr>
              <a:t>structural</a:t>
            </a:r>
            <a:r>
              <a:rPr lang="es-ES" sz="3200" dirty="0" smtClean="0">
                <a:latin typeface="Garamond" pitchFamily="18" charset="0"/>
              </a:rPr>
              <a:t> and </a:t>
            </a:r>
            <a:r>
              <a:rPr lang="es-ES" sz="3200" dirty="0" err="1" smtClean="0">
                <a:latin typeface="Garamond" pitchFamily="18" charset="0"/>
              </a:rPr>
              <a:t>ecological</a:t>
            </a:r>
            <a:r>
              <a:rPr lang="es-ES" sz="3200" dirty="0" smtClean="0">
                <a:latin typeface="Garamond" pitchFamily="18" charset="0"/>
              </a:rPr>
              <a:t> </a:t>
            </a:r>
            <a:r>
              <a:rPr lang="es-ES" sz="3200" dirty="0" err="1" smtClean="0">
                <a:latin typeface="Garamond" pitchFamily="18" charset="0"/>
              </a:rPr>
              <a:t>composition</a:t>
            </a:r>
            <a:r>
              <a:rPr lang="es-ES" sz="3200" dirty="0" smtClean="0">
                <a:latin typeface="Garamond" pitchFamily="18" charset="0"/>
              </a:rPr>
              <a:t> </a:t>
            </a:r>
            <a:r>
              <a:rPr lang="es-ES" sz="3200" dirty="0" err="1" smtClean="0">
                <a:latin typeface="Garamond" pitchFamily="18" charset="0"/>
              </a:rPr>
              <a:t>diversity</a:t>
            </a:r>
            <a:r>
              <a:rPr lang="es-ES" sz="3200" dirty="0" smtClean="0">
                <a:latin typeface="Garamond" pitchFamily="18" charset="0"/>
              </a:rPr>
              <a:t> </a:t>
            </a:r>
            <a:r>
              <a:rPr lang="es-ES" sz="3200" dirty="0" err="1" smtClean="0">
                <a:latin typeface="Garamond" pitchFamily="18" charset="0"/>
              </a:rPr>
              <a:t>through</a:t>
            </a:r>
            <a:r>
              <a:rPr lang="es-ES" sz="3200" dirty="0" smtClean="0">
                <a:latin typeface="Garamond" pitchFamily="18" charset="0"/>
              </a:rPr>
              <a:t> </a:t>
            </a:r>
            <a:r>
              <a:rPr lang="es-ES" sz="3200" dirty="0" err="1" smtClean="0">
                <a:latin typeface="Garamond" pitchFamily="18" charset="0"/>
              </a:rPr>
              <a:t>the</a:t>
            </a:r>
            <a:r>
              <a:rPr lang="es-ES" sz="3200" dirty="0" smtClean="0">
                <a:latin typeface="Garamond" pitchFamily="18" charset="0"/>
              </a:rPr>
              <a:t> </a:t>
            </a:r>
            <a:r>
              <a:rPr lang="es-ES" sz="3200" dirty="0" err="1" smtClean="0">
                <a:latin typeface="Garamond" pitchFamily="18" charset="0"/>
              </a:rPr>
              <a:t>implementation</a:t>
            </a:r>
            <a:r>
              <a:rPr lang="es-ES" sz="3200" dirty="0" smtClean="0">
                <a:latin typeface="Garamond" pitchFamily="18" charset="0"/>
              </a:rPr>
              <a:t> of </a:t>
            </a:r>
            <a:r>
              <a:rPr lang="es-ES" sz="3200" dirty="0" err="1" smtClean="0">
                <a:latin typeface="Garamond" pitchFamily="18" charset="0"/>
              </a:rPr>
              <a:t>good</a:t>
            </a:r>
            <a:r>
              <a:rPr lang="es-ES" sz="3200" dirty="0" smtClean="0">
                <a:latin typeface="Garamond" pitchFamily="18" charset="0"/>
              </a:rPr>
              <a:t> </a:t>
            </a:r>
            <a:r>
              <a:rPr lang="es-ES" sz="3200" dirty="0" err="1" smtClean="0">
                <a:latin typeface="Garamond" pitchFamily="18" charset="0"/>
              </a:rPr>
              <a:t>practices</a:t>
            </a:r>
            <a:r>
              <a:rPr lang="es-ES" sz="3200" dirty="0" smtClean="0">
                <a:latin typeface="Garamond" pitchFamily="18" charset="0"/>
              </a:rPr>
              <a:t> </a:t>
            </a:r>
            <a:r>
              <a:rPr lang="es-ES" sz="3200" dirty="0" err="1" smtClean="0">
                <a:latin typeface="Garamond" pitchFamily="18" charset="0"/>
              </a:rPr>
              <a:t>for</a:t>
            </a:r>
            <a:r>
              <a:rPr lang="es-ES" sz="3200" dirty="0" smtClean="0">
                <a:latin typeface="Garamond" pitchFamily="18" charset="0"/>
              </a:rPr>
              <a:t> </a:t>
            </a:r>
            <a:r>
              <a:rPr lang="es-ES" sz="3200" dirty="0" err="1" smtClean="0">
                <a:latin typeface="Garamond" pitchFamily="18" charset="0"/>
              </a:rPr>
              <a:t>grazing</a:t>
            </a:r>
            <a:r>
              <a:rPr lang="es-ES" sz="3200" dirty="0" smtClean="0">
                <a:latin typeface="Garamond" pitchFamily="18" charset="0"/>
              </a:rPr>
              <a:t>, </a:t>
            </a:r>
            <a:r>
              <a:rPr lang="es-ES" sz="3200" dirty="0" err="1" smtClean="0">
                <a:latin typeface="Garamond" pitchFamily="18" charset="0"/>
              </a:rPr>
              <a:t>fire</a:t>
            </a:r>
            <a:r>
              <a:rPr lang="es-ES" sz="3200" dirty="0" smtClean="0">
                <a:latin typeface="Garamond" pitchFamily="18" charset="0"/>
              </a:rPr>
              <a:t> </a:t>
            </a:r>
            <a:r>
              <a:rPr lang="es-ES" sz="3200" dirty="0" err="1" smtClean="0">
                <a:latin typeface="Garamond" pitchFamily="18" charset="0"/>
              </a:rPr>
              <a:t>management</a:t>
            </a:r>
            <a:r>
              <a:rPr lang="es-ES" sz="3200" dirty="0" smtClean="0">
                <a:latin typeface="Garamond" pitchFamily="18" charset="0"/>
              </a:rPr>
              <a:t> and </a:t>
            </a:r>
            <a:r>
              <a:rPr lang="es-ES" sz="3200" dirty="0" err="1" smtClean="0">
                <a:latin typeface="Garamond" pitchFamily="18" charset="0"/>
              </a:rPr>
              <a:t>restoration</a:t>
            </a:r>
            <a:r>
              <a:rPr lang="es-ES" sz="3200" dirty="0" smtClean="0">
                <a:latin typeface="Garamond" pitchFamily="18" charset="0"/>
              </a:rPr>
              <a:t> </a:t>
            </a:r>
            <a:r>
              <a:rPr lang="es-ES" sz="3200" dirty="0" err="1" smtClean="0">
                <a:latin typeface="Garamond" pitchFamily="18" charset="0"/>
              </a:rPr>
              <a:t>techniques</a:t>
            </a:r>
            <a:r>
              <a:rPr lang="es-ES" sz="3200" dirty="0" smtClean="0">
                <a:latin typeface="Garamond" pitchFamily="18" charset="0"/>
              </a:rPr>
              <a:t>. </a:t>
            </a:r>
            <a:endParaRPr lang="es-ES" sz="3200" dirty="0">
              <a:latin typeface="Garamond" pitchFamily="18" charset="0"/>
            </a:endParaRP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6948488" y="6453188"/>
            <a:ext cx="2160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1400" b="1" dirty="0" err="1" smtClean="0">
                <a:solidFill>
                  <a:schemeClr val="bg1"/>
                </a:solidFill>
                <a:latin typeface="Cambria" pitchFamily="18" charset="0"/>
              </a:rPr>
              <a:t>Photo</a:t>
            </a:r>
            <a:r>
              <a:rPr lang="es-ES" sz="1400" b="1" dirty="0">
                <a:solidFill>
                  <a:schemeClr val="bg1"/>
                </a:solidFill>
                <a:latin typeface="Cambria" pitchFamily="18" charset="0"/>
              </a:rPr>
              <a:t>: TNC – N. Barajas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IMG_15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noFill/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23528" y="188913"/>
            <a:ext cx="882047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1900" b="1" dirty="0" err="1" smtClean="0">
                <a:solidFill>
                  <a:schemeClr val="bg1"/>
                </a:solidFill>
                <a:latin typeface="Garamond" pitchFamily="18" charset="0"/>
              </a:rPr>
              <a:t>Example</a:t>
            </a:r>
            <a:r>
              <a:rPr lang="es-ES" sz="1900" b="1" dirty="0" smtClean="0">
                <a:solidFill>
                  <a:schemeClr val="bg1"/>
                </a:solidFill>
                <a:latin typeface="Garamond" pitchFamily="18" charset="0"/>
              </a:rPr>
              <a:t>:  </a:t>
            </a:r>
            <a:r>
              <a:rPr lang="es-ES" sz="1900" b="1" dirty="0" err="1" smtClean="0">
                <a:solidFill>
                  <a:schemeClr val="bg1"/>
                </a:solidFill>
                <a:latin typeface="Garamond" pitchFamily="18" charset="0"/>
              </a:rPr>
              <a:t>Vision</a:t>
            </a:r>
            <a:r>
              <a:rPr lang="es-ES" sz="1900" b="1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es-ES" sz="1900" b="1" dirty="0" err="1" smtClean="0">
                <a:solidFill>
                  <a:schemeClr val="bg1"/>
                </a:solidFill>
                <a:latin typeface="Garamond" pitchFamily="18" charset="0"/>
              </a:rPr>
              <a:t>from</a:t>
            </a:r>
            <a:r>
              <a:rPr lang="es-ES" sz="1900" b="1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es-ES_tradnl" sz="1900" b="1" dirty="0" err="1" smtClean="0">
                <a:solidFill>
                  <a:schemeClr val="bg1"/>
                </a:solidFill>
                <a:latin typeface="Garamond" pitchFamily="18" charset="0"/>
              </a:rPr>
              <a:t>Yaxhá</a:t>
            </a:r>
            <a:r>
              <a:rPr lang="es-ES_tradnl" sz="1900" b="1" dirty="0" smtClean="0">
                <a:solidFill>
                  <a:schemeClr val="bg1"/>
                </a:solidFill>
                <a:latin typeface="Garamond" pitchFamily="18" charset="0"/>
              </a:rPr>
              <a:t>-</a:t>
            </a:r>
            <a:r>
              <a:rPr lang="es-ES_tradnl" sz="1900" b="1" dirty="0" err="1" smtClean="0">
                <a:solidFill>
                  <a:schemeClr val="bg1"/>
                </a:solidFill>
                <a:latin typeface="Garamond" pitchFamily="18" charset="0"/>
              </a:rPr>
              <a:t>Nakum</a:t>
            </a:r>
            <a:r>
              <a:rPr lang="es-ES_tradnl" sz="1900" b="1" dirty="0" smtClean="0">
                <a:solidFill>
                  <a:schemeClr val="bg1"/>
                </a:solidFill>
                <a:latin typeface="Garamond" pitchFamily="18" charset="0"/>
              </a:rPr>
              <a:t>-Naranjo </a:t>
            </a:r>
            <a:r>
              <a:rPr lang="es-ES_tradnl" sz="1900" b="1" dirty="0" err="1" smtClean="0">
                <a:solidFill>
                  <a:schemeClr val="bg1"/>
                </a:solidFill>
                <a:latin typeface="Garamond" pitchFamily="18" charset="0"/>
              </a:rPr>
              <a:t>National</a:t>
            </a:r>
            <a:r>
              <a:rPr lang="es-ES_tradnl" sz="1900" b="1" dirty="0" smtClean="0">
                <a:solidFill>
                  <a:schemeClr val="bg1"/>
                </a:solidFill>
                <a:latin typeface="Garamond" pitchFamily="18" charset="0"/>
              </a:rPr>
              <a:t> Park, Guatemala  (</a:t>
            </a:r>
            <a:r>
              <a:rPr lang="es-ES_tradnl" sz="1900" b="1" dirty="0" err="1" smtClean="0">
                <a:solidFill>
                  <a:schemeClr val="bg1"/>
                </a:solidFill>
                <a:latin typeface="Garamond" pitchFamily="18" charset="0"/>
              </a:rPr>
              <a:t>Public</a:t>
            </a:r>
            <a:r>
              <a:rPr lang="es-ES_tradnl" sz="1900" b="1" dirty="0" smtClean="0">
                <a:solidFill>
                  <a:schemeClr val="bg1"/>
                </a:solidFill>
                <a:latin typeface="Garamond" pitchFamily="18" charset="0"/>
              </a:rPr>
              <a:t>  Reserve)</a:t>
            </a:r>
            <a:endParaRPr lang="es-ES" sz="19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7380288" y="6597650"/>
            <a:ext cx="15843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1200" dirty="0" err="1" smtClean="0">
                <a:solidFill>
                  <a:schemeClr val="bg1"/>
                </a:solidFill>
                <a:latin typeface="Cambria" pitchFamily="18" charset="0"/>
              </a:rPr>
              <a:t>Photo</a:t>
            </a:r>
            <a:r>
              <a:rPr lang="es-ES" sz="1200" dirty="0">
                <a:solidFill>
                  <a:schemeClr val="bg1"/>
                </a:solidFill>
                <a:latin typeface="Cambria" pitchFamily="18" charset="0"/>
              </a:rPr>
              <a:t>: C.  </a:t>
            </a:r>
            <a:r>
              <a:rPr lang="es-ES" sz="1200" dirty="0" err="1">
                <a:solidFill>
                  <a:schemeClr val="bg1"/>
                </a:solidFill>
                <a:latin typeface="Cambria" pitchFamily="18" charset="0"/>
              </a:rPr>
              <a:t>Lasch</a:t>
            </a:r>
            <a:endParaRPr lang="es-ES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323850" y="3201988"/>
            <a:ext cx="8534400" cy="332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7325" indent="-4763">
              <a:spcBef>
                <a:spcPct val="20000"/>
              </a:spcBef>
            </a:pPr>
            <a:r>
              <a:rPr lang="es-MX" sz="2800" dirty="0" err="1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The</a:t>
            </a:r>
            <a:r>
              <a:rPr lang="es-MX" sz="2800" dirty="0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s-MX" sz="2800" dirty="0" err="1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Yaxhá</a:t>
            </a:r>
            <a:r>
              <a:rPr lang="es-MX" sz="2800" dirty="0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-</a:t>
            </a:r>
            <a:r>
              <a:rPr lang="es-MX" sz="2800" dirty="0" err="1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Nakum</a:t>
            </a:r>
            <a:r>
              <a:rPr lang="es-MX" sz="2800" dirty="0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-Naranjo </a:t>
            </a:r>
            <a:r>
              <a:rPr lang="es-MX" sz="2800" dirty="0" err="1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National</a:t>
            </a:r>
            <a:r>
              <a:rPr lang="es-MX" sz="2800" dirty="0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 Park - </a:t>
            </a:r>
            <a:r>
              <a:rPr lang="es-MX" sz="2800" dirty="0" err="1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the</a:t>
            </a:r>
            <a:r>
              <a:rPr lang="es-MX" sz="2800" dirty="0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s-MX" sz="2800" dirty="0" err="1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best</a:t>
            </a:r>
            <a:r>
              <a:rPr lang="es-MX" sz="2800" dirty="0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s-MX" sz="2800" dirty="0" err="1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kept</a:t>
            </a:r>
            <a:r>
              <a:rPr lang="es-MX" sz="2800" dirty="0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s-MX" sz="2800" dirty="0" err="1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secret</a:t>
            </a:r>
            <a:r>
              <a:rPr lang="es-MX" sz="2800" dirty="0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 of </a:t>
            </a:r>
            <a:r>
              <a:rPr lang="es-MX" sz="2800" dirty="0" err="1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the</a:t>
            </a:r>
            <a:r>
              <a:rPr lang="es-MX" sz="2800" dirty="0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 Maya </a:t>
            </a:r>
            <a:r>
              <a:rPr lang="es-MX" sz="2800" dirty="0" err="1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World</a:t>
            </a:r>
            <a:r>
              <a:rPr lang="es-MX" sz="2800" dirty="0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 - </a:t>
            </a:r>
            <a:r>
              <a:rPr lang="es-MX" sz="2800" dirty="0" err="1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contains</a:t>
            </a:r>
            <a:r>
              <a:rPr lang="es-MX" sz="2800" dirty="0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 a </a:t>
            </a:r>
            <a:r>
              <a:rPr lang="es-MX" sz="2800" dirty="0" err="1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lagoon</a:t>
            </a:r>
            <a:r>
              <a:rPr lang="es-MX" sz="2800" dirty="0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s-MX" sz="2800" dirty="0" err="1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system</a:t>
            </a:r>
            <a:r>
              <a:rPr lang="es-MX" sz="2800" dirty="0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, flora, fauna and </a:t>
            </a:r>
            <a:r>
              <a:rPr lang="es-MX" sz="2800" dirty="0" err="1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ancient</a:t>
            </a:r>
            <a:r>
              <a:rPr lang="es-MX" sz="2800" dirty="0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 Maya </a:t>
            </a:r>
            <a:r>
              <a:rPr lang="es-MX" sz="2800" dirty="0" err="1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cities</a:t>
            </a:r>
            <a:r>
              <a:rPr lang="es-MX" sz="2800" dirty="0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s-MX" sz="2800" dirty="0" err="1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which</a:t>
            </a:r>
            <a:r>
              <a:rPr lang="es-MX" sz="2800" dirty="0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 are </a:t>
            </a:r>
            <a:r>
              <a:rPr lang="es-MX" sz="2800" dirty="0" err="1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unique</a:t>
            </a:r>
            <a:r>
              <a:rPr lang="es-MX" sz="2800" dirty="0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s-MX" sz="2800" dirty="0" err="1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to</a:t>
            </a:r>
            <a:r>
              <a:rPr lang="es-MX" sz="2800" dirty="0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s-MX" sz="2800" dirty="0" err="1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the</a:t>
            </a:r>
            <a:r>
              <a:rPr lang="es-MX" sz="2800" dirty="0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s-MX" sz="2800" dirty="0" err="1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region</a:t>
            </a:r>
            <a:r>
              <a:rPr lang="es-MX" sz="2800" dirty="0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, </a:t>
            </a:r>
            <a:r>
              <a:rPr lang="es-MX" sz="2800" dirty="0" err="1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which</a:t>
            </a:r>
            <a:r>
              <a:rPr lang="es-GT" sz="2800" dirty="0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s-GT" sz="2800" dirty="0" err="1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we</a:t>
            </a:r>
            <a:r>
              <a:rPr lang="es-GT" sz="2800" dirty="0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 conserve and </a:t>
            </a:r>
            <a:r>
              <a:rPr lang="es-GT" sz="2800" dirty="0" err="1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manage</a:t>
            </a:r>
            <a:r>
              <a:rPr lang="es-GT" sz="2800" dirty="0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s-GT" sz="2800" dirty="0" err="1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sustainably</a:t>
            </a:r>
            <a:r>
              <a:rPr lang="es-GT" sz="2800" dirty="0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 in a </a:t>
            </a:r>
            <a:r>
              <a:rPr lang="es-GT" sz="2800" dirty="0" err="1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participatory</a:t>
            </a:r>
            <a:r>
              <a:rPr lang="es-GT" sz="2800" dirty="0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s-GT" sz="2800" dirty="0" err="1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way</a:t>
            </a:r>
            <a:r>
              <a:rPr lang="es-GT" sz="2800" dirty="0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s-GT" sz="2800" dirty="0" err="1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for</a:t>
            </a:r>
            <a:r>
              <a:rPr lang="es-GT" sz="2800" dirty="0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s-GT" sz="2800" dirty="0" err="1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the</a:t>
            </a:r>
            <a:r>
              <a:rPr lang="es-GT" sz="2800" dirty="0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s-GT" sz="2800" dirty="0" err="1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beneft</a:t>
            </a:r>
            <a:r>
              <a:rPr lang="es-GT" sz="2800" dirty="0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 and </a:t>
            </a:r>
            <a:r>
              <a:rPr lang="es-GT" sz="2800" dirty="0" err="1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inspiration</a:t>
            </a:r>
            <a:r>
              <a:rPr lang="es-GT" sz="2800" dirty="0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 of </a:t>
            </a:r>
            <a:r>
              <a:rPr lang="es-GT" sz="2800" dirty="0" err="1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present</a:t>
            </a:r>
            <a:r>
              <a:rPr lang="es-GT" sz="2800" dirty="0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 and </a:t>
            </a:r>
            <a:r>
              <a:rPr lang="es-GT" sz="2800" dirty="0" err="1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future</a:t>
            </a:r>
            <a:r>
              <a:rPr lang="es-GT" sz="2800" dirty="0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s-GT" sz="2800" dirty="0" err="1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generations</a:t>
            </a:r>
            <a:r>
              <a:rPr lang="es-GT" sz="2800" dirty="0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, </a:t>
            </a:r>
            <a:r>
              <a:rPr lang="es-GT" sz="2800" dirty="0" err="1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both</a:t>
            </a:r>
            <a:r>
              <a:rPr lang="es-GT" sz="2800" dirty="0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s-GT" sz="2800" dirty="0" err="1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for</a:t>
            </a:r>
            <a:r>
              <a:rPr lang="es-GT" sz="2800" dirty="0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s-GT" sz="2800" dirty="0" err="1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the</a:t>
            </a:r>
            <a:r>
              <a:rPr lang="es-GT" sz="2800" dirty="0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s-GT" sz="2800" dirty="0" err="1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region’s</a:t>
            </a:r>
            <a:r>
              <a:rPr lang="es-GT" sz="2800" dirty="0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s-GT" sz="2800" dirty="0" err="1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communities</a:t>
            </a:r>
            <a:r>
              <a:rPr lang="es-GT" sz="2800" dirty="0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 as </a:t>
            </a:r>
            <a:r>
              <a:rPr lang="es-GT" sz="2800" dirty="0" err="1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for</a:t>
            </a:r>
            <a:r>
              <a:rPr lang="es-GT" sz="2800" dirty="0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s-GT" sz="2800" dirty="0" err="1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vistors</a:t>
            </a:r>
            <a:r>
              <a:rPr lang="es-GT" sz="2800" dirty="0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.</a:t>
            </a:r>
            <a:endParaRPr lang="es-ES" sz="2800" dirty="0">
              <a:solidFill>
                <a:schemeClr val="accent1"/>
              </a:solidFill>
              <a:latin typeface="Garamond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:\Documents and Settings\clasch\Mis documentos\TNC-Mexico\Programa_estrategias\PCA\Tanzania_Chimps\Workshop\Images\TNC\ACR070726_D519_TerryCookTN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422" y="-315416"/>
            <a:ext cx="9148422" cy="7173416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4725144"/>
            <a:ext cx="9144000" cy="2154436"/>
          </a:xfrm>
          <a:prstGeom prst="rect">
            <a:avLst/>
          </a:prstGeom>
          <a:solidFill>
            <a:srgbClr val="FFFFCC">
              <a:alpha val="50588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Chimpanzee populations in Tanzania are thriving and they and their habitats are being effectively conserved by communities, government, NGOs and researchers working together to guarantee chimpanzee long-term survival as a unique endowment of Tanzania’s current and future generations.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-27384"/>
            <a:ext cx="9144000" cy="836613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23529" y="44624"/>
            <a:ext cx="882047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1900" b="1" dirty="0" err="1" smtClean="0">
                <a:solidFill>
                  <a:schemeClr val="bg1"/>
                </a:solidFill>
                <a:latin typeface="Cambria" pitchFamily="18" charset="0"/>
              </a:rPr>
              <a:t>Example</a:t>
            </a:r>
            <a:r>
              <a:rPr lang="es-ES" sz="1900" b="1" dirty="0" smtClean="0">
                <a:solidFill>
                  <a:schemeClr val="bg1"/>
                </a:solidFill>
                <a:latin typeface="Cambria" pitchFamily="18" charset="0"/>
              </a:rPr>
              <a:t>:  </a:t>
            </a:r>
            <a:r>
              <a:rPr lang="es-ES" sz="1900" b="1" dirty="0" err="1" smtClean="0">
                <a:solidFill>
                  <a:schemeClr val="bg1"/>
                </a:solidFill>
                <a:latin typeface="Cambria" pitchFamily="18" charset="0"/>
              </a:rPr>
              <a:t>Vision</a:t>
            </a:r>
            <a:r>
              <a:rPr lang="es-ES" sz="19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s-ES" sz="1900" b="1" dirty="0" err="1" smtClean="0">
                <a:solidFill>
                  <a:schemeClr val="bg1"/>
                </a:solidFill>
                <a:latin typeface="Cambria" pitchFamily="18" charset="0"/>
              </a:rPr>
              <a:t>from</a:t>
            </a:r>
            <a:r>
              <a:rPr lang="es-ES" sz="19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1900" b="1" dirty="0" smtClean="0">
                <a:solidFill>
                  <a:schemeClr val="bg1"/>
                </a:solidFill>
                <a:latin typeface="Cambria" pitchFamily="18" charset="0"/>
              </a:rPr>
              <a:t>Tanzania </a:t>
            </a:r>
            <a:r>
              <a:rPr lang="en-US" sz="1900" b="1" dirty="0">
                <a:solidFill>
                  <a:schemeClr val="bg1"/>
                </a:solidFill>
                <a:latin typeface="Cambria" pitchFamily="18" charset="0"/>
              </a:rPr>
              <a:t>Chimpanzee Conservation Action </a:t>
            </a:r>
            <a:r>
              <a:rPr lang="en-US" sz="1900" b="1" dirty="0" smtClean="0">
                <a:solidFill>
                  <a:schemeClr val="bg1"/>
                </a:solidFill>
                <a:latin typeface="Cambria" pitchFamily="18" charset="0"/>
              </a:rPr>
              <a:t>Plan </a:t>
            </a:r>
            <a:r>
              <a:rPr lang="es-ES_tradnl" sz="1900" b="1" dirty="0" smtClean="0">
                <a:solidFill>
                  <a:schemeClr val="bg1"/>
                </a:solidFill>
                <a:latin typeface="Cambria" pitchFamily="18" charset="0"/>
              </a:rPr>
              <a:t>(</a:t>
            </a:r>
            <a:r>
              <a:rPr lang="es-ES_tradnl" sz="1900" b="1" dirty="0" err="1" smtClean="0">
                <a:solidFill>
                  <a:schemeClr val="bg1"/>
                </a:solidFill>
                <a:latin typeface="Cambria" pitchFamily="18" charset="0"/>
              </a:rPr>
              <a:t>Species</a:t>
            </a:r>
            <a:r>
              <a:rPr lang="es-ES_tradnl" sz="19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s-ES_tradnl" sz="1900" b="1" dirty="0" err="1" smtClean="0">
                <a:solidFill>
                  <a:schemeClr val="bg1"/>
                </a:solidFill>
                <a:latin typeface="Cambria" pitchFamily="18" charset="0"/>
              </a:rPr>
              <a:t>Range</a:t>
            </a:r>
            <a:r>
              <a:rPr lang="es-ES_tradnl" sz="1900" b="1" dirty="0" smtClean="0">
                <a:solidFill>
                  <a:schemeClr val="bg1"/>
                </a:solidFill>
                <a:latin typeface="Cambria" pitchFamily="18" charset="0"/>
              </a:rPr>
              <a:t> )</a:t>
            </a:r>
            <a:endParaRPr lang="es-ES" sz="19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6948488" y="6580584"/>
            <a:ext cx="21605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1400" b="1" dirty="0" err="1" smtClean="0">
                <a:latin typeface="Cambria" pitchFamily="18" charset="0"/>
              </a:rPr>
              <a:t>Photo</a:t>
            </a:r>
            <a:r>
              <a:rPr lang="es-ES" sz="1400" b="1" dirty="0">
                <a:latin typeface="Cambria" pitchFamily="18" charset="0"/>
              </a:rPr>
              <a:t>: TNC – </a:t>
            </a:r>
            <a:r>
              <a:rPr lang="es-ES" sz="1400" b="1" dirty="0" smtClean="0">
                <a:latin typeface="Cambria" pitchFamily="18" charset="0"/>
              </a:rPr>
              <a:t>T. Cook</a:t>
            </a:r>
            <a:endParaRPr lang="es-ES" sz="14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4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62&quot;/&gt;&lt;/object&gt;&lt;object type=&quot;3&quot; unique_id=&quot;10010&quot;&gt;&lt;property id=&quot;20148&quot; value=&quot;5&quot;/&gt;&lt;property id=&quot;20300&quot; value=&quot;Slide 7&quot;/&gt;&lt;property id=&quot;20307&quot; value=&quot;263&quot;/&gt;&lt;/object&gt;&lt;object type=&quot;3&quot; unique_id=&quot;10182&quot;&gt;&lt;property id=&quot;20148&quot; value=&quot;5&quot;/&gt;&lt;property id=&quot;20300&quot; value=&quot;Slide 8&quot;/&gt;&lt;property id=&quot;20307&quot; value=&quot;26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egacyUrl xmlns="1b2dd0d4-b466-40bf-b695-49c174b4fa57">
      <Url>https://www.conservationgateway.org/sites/default/files/Vision_English.pptx</Url>
      <Description>http://www.conservationgateway.org/sites/default/files/Vision_English.pptx</Description>
    </LegacyUrl>
    <PublishingExpirationDate xmlns="http://schemas.microsoft.com/sharepoint/v3" xsi:nil="true"/>
    <PublishingStartDate xmlns="http://schemas.microsoft.com/sharepoint/v3" xsi:nil="true"/>
    <CGPrimaryTopicMMSTaxHTField0 xmlns="589fb3e2-063a-42af-9677-cb4397cfeedb">
      <Terms xmlns="http://schemas.microsoft.com/office/infopath/2007/PartnerControls"/>
    </CGPrimaryTopicMMSTaxHTField0>
    <CGLanguageMMSTaxHTField0 xmlns="589fb3e2-063a-42af-9677-cb4397cfeedb">
      <Terms xmlns="http://schemas.microsoft.com/office/infopath/2007/PartnerControls"/>
    </CGLanguageMMSTaxHTField0>
    <TaxCatchAll xmlns="1b2dd0d4-b466-40bf-b695-49c174b4fa57"/>
    <CGRegionMMSTaxHTField0 xmlns="589fb3e2-063a-42af-9677-cb4397cfeedb">
      <Terms xmlns="http://schemas.microsoft.com/office/infopath/2007/PartnerControls"/>
    </CGRegionMMSTaxHTField0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97B7689552714E92B1766480BFF7EC" ma:contentTypeVersion="9" ma:contentTypeDescription="Create a new document." ma:contentTypeScope="" ma:versionID="0437ec6db124cf465afab54eed41a4eb">
  <xsd:schema xmlns:xsd="http://www.w3.org/2001/XMLSchema" xmlns:xs="http://www.w3.org/2001/XMLSchema" xmlns:p="http://schemas.microsoft.com/office/2006/metadata/properties" xmlns:ns1="http://schemas.microsoft.com/sharepoint/v3" xmlns:ns2="1b2dd0d4-b466-40bf-b695-49c174b4fa57" xmlns:ns3="589fb3e2-063a-42af-9677-cb4397cfeedb" targetNamespace="http://schemas.microsoft.com/office/2006/metadata/properties" ma:root="true" ma:fieldsID="8859349f6c60f1d76dd5d42ce9e56d17" ns1:_="" ns2:_="" ns3:_="">
    <xsd:import namespace="http://schemas.microsoft.com/sharepoint/v3"/>
    <xsd:import namespace="1b2dd0d4-b466-40bf-b695-49c174b4fa57"/>
    <xsd:import namespace="589fb3e2-063a-42af-9677-cb4397cfeed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LegacyUrl" minOccurs="0"/>
                <xsd:element ref="ns3:CGLanguageMMSTaxHTField0" minOccurs="0"/>
                <xsd:element ref="ns2:TaxCatchAll" minOccurs="0"/>
                <xsd:element ref="ns3:CGPrimaryTopicMMSTaxHTField0" minOccurs="0"/>
                <xsd:element ref="ns3:CGRegionMMSTaxHTField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2dd0d4-b466-40bf-b695-49c174b4fa57" elementFormDefault="qualified">
    <xsd:import namespace="http://schemas.microsoft.com/office/2006/documentManagement/types"/>
    <xsd:import namespace="http://schemas.microsoft.com/office/infopath/2007/PartnerControls"/>
    <xsd:element name="LegacyUrl" ma:index="10" nillable="true" ma:displayName="Legacy Url" ma:format="Hyperlink" ma:internalName="Legacy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TaxCatchAll" ma:index="13" nillable="true" ma:displayName="Taxonomy Catch All Column" ma:hidden="true" ma:list="{a257e2b6-fd60-433e-b727-315b7f93766a}" ma:internalName="TaxCatchAll" ma:showField="CatchAllData" ma:web="1b2dd0d4-b466-40bf-b695-49c174b4fa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9fb3e2-063a-42af-9677-cb4397cfeedb" elementFormDefault="qualified">
    <xsd:import namespace="http://schemas.microsoft.com/office/2006/documentManagement/types"/>
    <xsd:import namespace="http://schemas.microsoft.com/office/infopath/2007/PartnerControls"/>
    <xsd:element name="CGLanguageMMSTaxHTField0" ma:index="12" nillable="true" ma:taxonomy="true" ma:internalName="CGLanguageMMSTaxHTField0" ma:taxonomyFieldName="CGLanguageMMS" ma:displayName="Language" ma:fieldId="{84b5bff6-9970-406e-bc06-f8f9ad1e952e}" ma:sspId="93d7048b-9692-4c5a-ad18-62eb3557084f" ma:termSetId="90578847-ac86-425f-b075-d01b85147c5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GPrimaryTopicMMSTaxHTField0" ma:index="15" ma:taxonomy="true" ma:internalName="CGPrimaryTopicMMSTaxHTField0" ma:taxonomyFieldName="CGPrimaryTopicMMS" ma:displayName="Primary Topic" ma:default="" ma:fieldId="{026db64e-0d54-4684-b751-3232e05d9347}" ma:sspId="93d7048b-9692-4c5a-ad18-62eb3557084f" ma:termSetId="02c6cb14-1a45-4058-965b-b866c68e812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GRegionMMSTaxHTField0" ma:index="17" nillable="true" ma:taxonomy="true" ma:internalName="CGRegionMMSTaxHTField0" ma:taxonomyFieldName="CGRegionMMS" ma:displayName="Geographic Area" ma:default="" ma:fieldId="{164a8801-21c0-4e7b-b6c0-0a2a6b7f381d}" ma:sspId="93d7048b-9692-4c5a-ad18-62eb3557084f" ma:termSetId="1dcb8868-41c3-4b7d-a15f-12e74614613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6FA7D0-A42C-43D6-A16C-F6E782352A6F}"/>
</file>

<file path=customXml/itemProps2.xml><?xml version="1.0" encoding="utf-8"?>
<ds:datastoreItem xmlns:ds="http://schemas.openxmlformats.org/officeDocument/2006/customXml" ds:itemID="{4E84D5A0-DD6A-4AE8-85BE-ADE6B261E631}"/>
</file>

<file path=customXml/itemProps3.xml><?xml version="1.0" encoding="utf-8"?>
<ds:datastoreItem xmlns:ds="http://schemas.openxmlformats.org/officeDocument/2006/customXml" ds:itemID="{E61DA26B-B472-47CF-9F76-821E4E86D3E4}"/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626</Words>
  <Application>Microsoft Office PowerPoint</Application>
  <PresentationFormat>On-screen Show (4:3)</PresentationFormat>
  <Paragraphs>41</Paragraphs>
  <Slides>8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Default Design</vt:lpstr>
      <vt:lpstr>1_Default Design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Nature Conservancy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 Englishx</dc:title>
  <dc:creator>Cristina Lasch</dc:creator>
  <cp:lastModifiedBy>Cristina</cp:lastModifiedBy>
  <cp:revision>45</cp:revision>
  <dcterms:created xsi:type="dcterms:W3CDTF">2008-10-22T20:45:27Z</dcterms:created>
  <dcterms:modified xsi:type="dcterms:W3CDTF">2012-04-18T23:16:12Z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0x0101004E97B7689552714E92B1766480BFF7EC</vt:lpwstr>
  </property>
  <property fmtid="{D5CDD505-2E9C-101B-9397-08002B2CF9AE}" pid="3" name="Order">
    <vt:r8>96200</vt:r8>
  </property>
</Properties>
</file>