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slides/slide4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slides/slide4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6.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notesSlides/notesSlide3.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5.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Layouts/slideLayout27.xml" ContentType="application/vnd.openxmlformats-officedocument.presentationml.slideLayout+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notesSlides/notesSlide4.xml" ContentType="application/vnd.openxmlformats-officedocument.presentationml.notesSlide+xml"/>
  <Override PartName="/ppt/slideLayouts/slideLayout2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4.xml" ContentType="application/vnd.openxmlformats-officedocument.presentationml.slideLayout+xml"/>
  <Override PartName="/ppt/slideLayouts/slideLayout41.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37.xml" ContentType="application/vnd.openxmlformats-officedocument.presentationml.slideLayout+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4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2.xml" ContentType="application/vnd.openxmlformats-officedocument.presentationml.notesSlide+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notesSlides/notesSlide30.xml" ContentType="application/vnd.openxmlformats-officedocument.presentationml.notesSlide+xml"/>
  <Override PartName="/ppt/slideLayouts/slideLayout5.xml" ContentType="application/vnd.openxmlformats-officedocument.presentationml.slideLayout+xml"/>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slideLayouts/slideLayout10.xml" ContentType="application/vnd.openxmlformats-officedocument.presentationml.slideLayout+xml"/>
  <Override PartName="/ppt/notesSlides/notesSlide26.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27.xml" ContentType="application/vnd.openxmlformats-officedocument.presentationml.notesSlide+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slideLayouts/slideLayout17.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13.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notesSlides/notesSlide23.xml" ContentType="application/vnd.openxmlformats-officedocument.presentationml.notesSlide+xml"/>
  <Override PartName="/ppt/slideLayouts/slideLayout15.xml" ContentType="application/vnd.openxmlformats-officedocument.presentationml.slideLayout+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 id="2147483732" r:id="rId4"/>
    <p:sldMasterId id="2147483744" r:id="rId5"/>
    <p:sldMasterId id="2147483756" r:id="rId6"/>
    <p:sldMasterId id="2147483757" r:id="rId7"/>
    <p:sldMasterId id="2147483769" r:id="rId8"/>
  </p:sldMasterIdLst>
  <p:notesMasterIdLst>
    <p:notesMasterId r:id="rId53"/>
  </p:notesMasterIdLst>
  <p:handoutMasterIdLst>
    <p:handoutMasterId r:id="rId54"/>
  </p:handoutMasterIdLst>
  <p:sldIdLst>
    <p:sldId id="360" r:id="rId9"/>
    <p:sldId id="361" r:id="rId10"/>
    <p:sldId id="363" r:id="rId11"/>
    <p:sldId id="385" r:id="rId12"/>
    <p:sldId id="365" r:id="rId13"/>
    <p:sldId id="371" r:id="rId14"/>
    <p:sldId id="382" r:id="rId15"/>
    <p:sldId id="265" r:id="rId16"/>
    <p:sldId id="383" r:id="rId17"/>
    <p:sldId id="260" r:id="rId18"/>
    <p:sldId id="357" r:id="rId19"/>
    <p:sldId id="386" r:id="rId20"/>
    <p:sldId id="261" r:id="rId21"/>
    <p:sldId id="301" r:id="rId22"/>
    <p:sldId id="388" r:id="rId23"/>
    <p:sldId id="387" r:id="rId24"/>
    <p:sldId id="284" r:id="rId25"/>
    <p:sldId id="306" r:id="rId26"/>
    <p:sldId id="257" r:id="rId27"/>
    <p:sldId id="344" r:id="rId28"/>
    <p:sldId id="345" r:id="rId29"/>
    <p:sldId id="358" r:id="rId30"/>
    <p:sldId id="359" r:id="rId31"/>
    <p:sldId id="393" r:id="rId32"/>
    <p:sldId id="394" r:id="rId33"/>
    <p:sldId id="398" r:id="rId34"/>
    <p:sldId id="355" r:id="rId35"/>
    <p:sldId id="396" r:id="rId36"/>
    <p:sldId id="397" r:id="rId37"/>
    <p:sldId id="373" r:id="rId38"/>
    <p:sldId id="374" r:id="rId39"/>
    <p:sldId id="375" r:id="rId40"/>
    <p:sldId id="376" r:id="rId41"/>
    <p:sldId id="377" r:id="rId42"/>
    <p:sldId id="378" r:id="rId43"/>
    <p:sldId id="379" r:id="rId44"/>
    <p:sldId id="380" r:id="rId45"/>
    <p:sldId id="400" r:id="rId46"/>
    <p:sldId id="389" r:id="rId47"/>
    <p:sldId id="390" r:id="rId48"/>
    <p:sldId id="391" r:id="rId49"/>
    <p:sldId id="392" r:id="rId50"/>
    <p:sldId id="274" r:id="rId51"/>
    <p:sldId id="37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2796" autoAdjust="0"/>
  </p:normalViewPr>
  <p:slideViewPr>
    <p:cSldViewPr>
      <p:cViewPr>
        <p:scale>
          <a:sx n="60" d="100"/>
          <a:sy n="60" d="100"/>
        </p:scale>
        <p:origin x="-78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19BA66-F75D-4D36-ADD6-FFA4A3A5F178}" type="datetimeFigureOut">
              <a:rPr lang="en-US" smtClean="0"/>
              <a:t>4/18/2012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68193F-4C0C-47FA-99F7-3A12554B8094}" type="slidenum">
              <a:rPr lang="en-US" smtClean="0"/>
              <a:t>‹#›</a:t>
            </a:fld>
            <a:endParaRPr lang="en-US"/>
          </a:p>
        </p:txBody>
      </p:sp>
    </p:spTree>
    <p:extLst>
      <p:ext uri="{BB962C8B-B14F-4D97-AF65-F5344CB8AC3E}">
        <p14:creationId xmlns:p14="http://schemas.microsoft.com/office/powerpoint/2010/main" val="1777953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70A45-4500-4CF4-A225-E838114FD48A}" type="datetimeFigureOut">
              <a:rPr lang="en-US" smtClean="0"/>
              <a:pPr/>
              <a:t>4/18/2012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2D8DB-144F-45AA-8E73-0B34B86C1A12}" type="slidenum">
              <a:rPr lang="en-US" smtClean="0"/>
              <a:pPr/>
              <a:t>‹#›</a:t>
            </a:fld>
            <a:endParaRPr lang="en-US"/>
          </a:p>
        </p:txBody>
      </p:sp>
    </p:spTree>
    <p:extLst>
      <p:ext uri="{BB962C8B-B14F-4D97-AF65-F5344CB8AC3E}">
        <p14:creationId xmlns:p14="http://schemas.microsoft.com/office/powerpoint/2010/main" val="262519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Gross_domestic_product" TargetMode="External"/><Relationship Id="rId3" Type="http://schemas.openxmlformats.org/officeDocument/2006/relationships/hyperlink" Target="http://en.wikipedia.org/wiki/Life_expectancy" TargetMode="External"/><Relationship Id="rId7" Type="http://schemas.openxmlformats.org/officeDocument/2006/relationships/hyperlink" Target="http://en.wikipedia.org/wiki/Natural_logarith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Standard_of_living" TargetMode="External"/><Relationship Id="rId5" Type="http://schemas.openxmlformats.org/officeDocument/2006/relationships/hyperlink" Target="http://en.wikipedia.org/wiki/Gross_enrollment_ratio" TargetMode="External"/><Relationship Id="rId4" Type="http://schemas.openxmlformats.org/officeDocument/2006/relationships/hyperlink" Target="http://en.wikipedia.org/wiki/Literacy" TargetMode="External"/><Relationship Id="rId9" Type="http://schemas.openxmlformats.org/officeDocument/2006/relationships/hyperlink" Target="http://en.wikipedia.org/wiki/Per_capita"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hdr.undp.org/en/statistics/faq/mpi/"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1</a:t>
            </a:fld>
            <a:endParaRPr lang="en-US"/>
          </a:p>
        </p:txBody>
      </p:sp>
    </p:spTree>
    <p:extLst>
      <p:ext uri="{BB962C8B-B14F-4D97-AF65-F5344CB8AC3E}">
        <p14:creationId xmlns:p14="http://schemas.microsoft.com/office/powerpoint/2010/main" val="291079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10</a:t>
            </a:fld>
            <a:endParaRPr lang="en-US"/>
          </a:p>
        </p:txBody>
      </p:sp>
    </p:spTree>
    <p:extLst>
      <p:ext uri="{BB962C8B-B14F-4D97-AF65-F5344CB8AC3E}">
        <p14:creationId xmlns:p14="http://schemas.microsoft.com/office/powerpoint/2010/main" val="63886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11</a:t>
            </a:fld>
            <a:endParaRPr lang="en-US"/>
          </a:p>
        </p:txBody>
      </p:sp>
    </p:spTree>
    <p:extLst>
      <p:ext uri="{BB962C8B-B14F-4D97-AF65-F5344CB8AC3E}">
        <p14:creationId xmlns:p14="http://schemas.microsoft.com/office/powerpoint/2010/main" val="11071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12</a:t>
            </a:fld>
            <a:endParaRPr lang="en-US"/>
          </a:p>
        </p:txBody>
      </p:sp>
    </p:spTree>
    <p:extLst>
      <p:ext uri="{BB962C8B-B14F-4D97-AF65-F5344CB8AC3E}">
        <p14:creationId xmlns:p14="http://schemas.microsoft.com/office/powerpoint/2010/main" val="12563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13</a:t>
            </a:fld>
            <a:endParaRPr lang="en-US"/>
          </a:p>
        </p:txBody>
      </p:sp>
    </p:spTree>
    <p:extLst>
      <p:ext uri="{BB962C8B-B14F-4D97-AF65-F5344CB8AC3E}">
        <p14:creationId xmlns:p14="http://schemas.microsoft.com/office/powerpoint/2010/main" val="62704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14</a:t>
            </a:fld>
            <a:endParaRPr lang="en-US"/>
          </a:p>
        </p:txBody>
      </p:sp>
    </p:spTree>
    <p:extLst>
      <p:ext uri="{BB962C8B-B14F-4D97-AF65-F5344CB8AC3E}">
        <p14:creationId xmlns:p14="http://schemas.microsoft.com/office/powerpoint/2010/main" val="197197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15</a:t>
            </a:fld>
            <a:endParaRPr lang="en-US"/>
          </a:p>
        </p:txBody>
      </p:sp>
    </p:spTree>
    <p:extLst>
      <p:ext uri="{BB962C8B-B14F-4D97-AF65-F5344CB8AC3E}">
        <p14:creationId xmlns:p14="http://schemas.microsoft.com/office/powerpoint/2010/main" val="2960900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b="0" u="sng" smtClean="0"/>
          </a:p>
          <a:p>
            <a:r>
              <a:rPr lang="en-US" sz="1200" b="0" i="0" u="none" strike="noStrike" kern="1200" baseline="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some cases, you might want to do a community assessment to find out more about the situation.</a:t>
            </a:r>
          </a:p>
          <a:p>
            <a:r>
              <a:rPr lang="en-US" sz="1200" b="0" i="0" u="none" strike="noStrike" kern="1200" baseline="0" dirty="0" smtClean="0">
                <a:solidFill>
                  <a:schemeClr val="tx1"/>
                </a:solidFill>
                <a:latin typeface="+mn-lt"/>
                <a:ea typeface="+mn-ea"/>
                <a:cs typeface="+mn-cs"/>
              </a:rPr>
              <a:t>For example, you might want to find out more about the root causes of the</a:t>
            </a:r>
          </a:p>
          <a:p>
            <a:r>
              <a:rPr lang="en-US" sz="1200" b="0" i="0" u="none" strike="noStrike" kern="1200" baseline="0" dirty="0" smtClean="0">
                <a:solidFill>
                  <a:schemeClr val="tx1"/>
                </a:solidFill>
                <a:latin typeface="+mn-lt"/>
                <a:ea typeface="+mn-ea"/>
                <a:cs typeface="+mn-cs"/>
              </a:rPr>
              <a:t>problems facing your targets.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Links are often related to root causes/drivers/indirect threats</a:t>
            </a:r>
          </a:p>
          <a:p>
            <a:r>
              <a:rPr lang="en-US" sz="1200" b="0" i="0" u="none" strike="noStrike" kern="1200" baseline="0" dirty="0" smtClean="0">
                <a:solidFill>
                  <a:schemeClr val="tx1"/>
                </a:solidFill>
                <a:latin typeface="+mn-lt"/>
                <a:ea typeface="+mn-ea"/>
                <a:cs typeface="+mn-cs"/>
              </a:rPr>
              <a:t>Mike </a:t>
            </a:r>
            <a:r>
              <a:rPr lang="en-US" sz="1200" b="0" i="0" u="none" strike="noStrike" kern="1200" baseline="0" dirty="0" err="1" smtClean="0">
                <a:solidFill>
                  <a:schemeClr val="tx1"/>
                </a:solidFill>
                <a:latin typeface="+mn-lt"/>
                <a:ea typeface="+mn-ea"/>
                <a:cs typeface="+mn-cs"/>
              </a:rPr>
              <a:t>Matarasso</a:t>
            </a:r>
            <a:r>
              <a:rPr lang="en-US" sz="1200" b="0" i="0" u="none" strike="noStrike" kern="1200" baseline="0" dirty="0" smtClean="0">
                <a:solidFill>
                  <a:schemeClr val="tx1"/>
                </a:solidFill>
                <a:latin typeface="+mn-lt"/>
                <a:ea typeface="+mn-ea"/>
                <a:cs typeface="+mn-cs"/>
              </a:rPr>
              <a:t>, from Conservation International, defines root causes as the reasons</a:t>
            </a:r>
          </a:p>
          <a:p>
            <a:r>
              <a:rPr lang="en-US" sz="1200" b="0" i="0" u="none" strike="noStrike" kern="1200" baseline="0" dirty="0" smtClean="0">
                <a:solidFill>
                  <a:schemeClr val="tx1"/>
                </a:solidFill>
                <a:latin typeface="+mn-lt"/>
                <a:ea typeface="+mn-ea"/>
                <a:cs typeface="+mn-cs"/>
              </a:rPr>
              <a:t>people conduct a particular behavior. For example, if hunting is identified as a harmful behavior that is</a:t>
            </a:r>
          </a:p>
          <a:p>
            <a:r>
              <a:rPr lang="en-US" sz="1200" b="0" i="0" u="none" strike="noStrike" kern="1200" baseline="0" dirty="0" smtClean="0">
                <a:solidFill>
                  <a:schemeClr val="tx1"/>
                </a:solidFill>
                <a:latin typeface="+mn-lt"/>
                <a:ea typeface="+mn-ea"/>
                <a:cs typeface="+mn-cs"/>
              </a:rPr>
              <a:t>causing the decline of a species, the root causes of hunting (why people do it) might be: consumption</a:t>
            </a:r>
          </a:p>
          <a:p>
            <a:r>
              <a:rPr lang="en-US" sz="1200" b="0" i="0" u="none" strike="noStrike" kern="1200" baseline="0" dirty="0" smtClean="0">
                <a:solidFill>
                  <a:schemeClr val="tx1"/>
                </a:solidFill>
                <a:latin typeface="+mn-lt"/>
                <a:ea typeface="+mn-ea"/>
                <a:cs typeface="+mn-cs"/>
              </a:rPr>
              <a:t>(people need the food), income (people need the money), trophies (people want to show others what</a:t>
            </a:r>
          </a:p>
          <a:p>
            <a:r>
              <a:rPr lang="en-US" sz="1200" b="0" i="0" u="none" strike="noStrike" kern="1200" baseline="0" dirty="0" smtClean="0">
                <a:solidFill>
                  <a:schemeClr val="tx1"/>
                </a:solidFill>
                <a:latin typeface="+mn-lt"/>
                <a:ea typeface="+mn-ea"/>
                <a:cs typeface="+mn-cs"/>
              </a:rPr>
              <a:t>they’ve done), or social norms (families have been hunting for generations—it’s a way of life).</a:t>
            </a:r>
          </a:p>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16</a:t>
            </a:fld>
            <a:endParaRPr lang="en-US"/>
          </a:p>
        </p:txBody>
      </p:sp>
    </p:spTree>
    <p:extLst>
      <p:ext uri="{BB962C8B-B14F-4D97-AF65-F5344CB8AC3E}">
        <p14:creationId xmlns:p14="http://schemas.microsoft.com/office/powerpoint/2010/main" val="3131184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Define</a:t>
            </a:r>
            <a:r>
              <a:rPr lang="en-US" sz="1200" baseline="0" dirty="0" smtClean="0"/>
              <a:t> “Who” because c</a:t>
            </a:r>
            <a:r>
              <a:rPr lang="en-US" sz="1200" dirty="0" smtClean="0"/>
              <a:t>ommunities are not homogenous.  There are different socioeconomic groups in one community. Who is our</a:t>
            </a:r>
            <a:r>
              <a:rPr lang="en-US" sz="1200" baseline="0" dirty="0" smtClean="0"/>
              <a:t> social target?</a:t>
            </a:r>
            <a:endParaRPr lang="en-US" sz="1200" dirty="0" smtClean="0"/>
          </a:p>
          <a:p>
            <a:endParaRPr lang="en-US" sz="1200" dirty="0" smtClean="0"/>
          </a:p>
          <a:p>
            <a:r>
              <a:rPr lang="en-US" sz="1200" dirty="0" smtClean="0"/>
              <a:t>The costs and benefits of conservation are not evenly spread over all peoples, places, and times (Chan et al, 2008).</a:t>
            </a:r>
          </a:p>
          <a:p>
            <a:endParaRPr lang="en-US" sz="1200" dirty="0" smtClean="0"/>
          </a:p>
          <a:p>
            <a:pPr defTabSz="914350">
              <a:defRPr/>
            </a:pPr>
            <a:r>
              <a:rPr lang="en-US" dirty="0" smtClean="0"/>
              <a:t>“Two problems confound the evaluation of social impacts of conservation projects, however. First, the costs and benefits of conservation are not evenly spread over all peoples, places, and times. The “winners” might be distant in space and time from the “losers,” necessitating analyses at multiple scales. For example, the benefits of conserving a Madagascar forest were estimated to accrue at both global and local scales, but with a significant opportunity cost of foregone logging concessions for the national government (</a:t>
            </a:r>
            <a:r>
              <a:rPr lang="en-US" dirty="0" err="1" smtClean="0"/>
              <a:t>Kremen</a:t>
            </a:r>
            <a:r>
              <a:rPr lang="en-US" dirty="0" smtClean="0"/>
              <a:t> et al. 2000). More generally, </a:t>
            </a:r>
            <a:r>
              <a:rPr lang="en-US" dirty="0" err="1" smtClean="0"/>
              <a:t>Balmford</a:t>
            </a:r>
            <a:r>
              <a:rPr lang="en-US" dirty="0" smtClean="0"/>
              <a:t> and Whitten (2003) argue that future generations and the global community typically benefit most from tropical conservation, whereas local communities and nations bear the costs. Conservation efforts intended to dissipate development or resource extraction pressures necessarily entail costs to those local people who rely on such activities </a:t>
            </a:r>
            <a:r>
              <a:rPr lang="da-DK" dirty="0" smtClean="0"/>
              <a:t>(Gadgil &amp; Guha 1993; Salafsky et al. 2001). </a:t>
            </a:r>
            <a:r>
              <a:rPr lang="en-US" dirty="0" smtClean="0"/>
              <a:t>Second, it is likely that impacts that are damped locally will simply shift to another location.”</a:t>
            </a:r>
          </a:p>
          <a:p>
            <a:pPr defTabSz="914350">
              <a:defRPr/>
            </a:pPr>
            <a:r>
              <a:rPr lang="en-US" dirty="0" smtClean="0"/>
              <a:t>Source:</a:t>
            </a:r>
            <a:r>
              <a:rPr lang="en-US" baseline="0" dirty="0" smtClean="0"/>
              <a:t> </a:t>
            </a:r>
            <a:r>
              <a:rPr lang="en-US" dirty="0" smtClean="0"/>
              <a:t>Chan et al</a:t>
            </a:r>
            <a:r>
              <a:rPr lang="en-US" baseline="0" dirty="0" smtClean="0"/>
              <a:t>. 2008. </a:t>
            </a:r>
            <a:r>
              <a:rPr lang="en-US" dirty="0" smtClean="0"/>
              <a:t>When Agendas Collide: Human Welfare and Biological Conservation. </a:t>
            </a:r>
            <a:r>
              <a:rPr lang="en-US" u="sng" dirty="0" smtClean="0"/>
              <a:t>Conservation Biology.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Community characteristics:</a:t>
            </a:r>
          </a:p>
          <a:p>
            <a:r>
              <a:rPr lang="en-US" sz="1200" b="0" i="0" u="none" strike="noStrike" kern="1200" baseline="0" dirty="0" smtClean="0">
                <a:solidFill>
                  <a:schemeClr val="tx1"/>
                </a:solidFill>
                <a:latin typeface="+mn-lt"/>
                <a:ea typeface="+mn-ea"/>
                <a:cs typeface="+mn-cs"/>
              </a:rPr>
              <a:t>• Community boundaries</a:t>
            </a:r>
          </a:p>
          <a:p>
            <a:r>
              <a:rPr lang="en-US" sz="1200" b="0" i="0" u="none" strike="noStrike" kern="1200" baseline="0" dirty="0" smtClean="0">
                <a:solidFill>
                  <a:schemeClr val="tx1"/>
                </a:solidFill>
                <a:latin typeface="+mn-lt"/>
                <a:ea typeface="+mn-ea"/>
                <a:cs typeface="+mn-cs"/>
              </a:rPr>
              <a:t>• Community capacity and activism</a:t>
            </a:r>
          </a:p>
          <a:p>
            <a:r>
              <a:rPr lang="en-US" sz="1200" b="0" i="0" u="none" strike="noStrike" kern="1200" baseline="0" dirty="0" smtClean="0">
                <a:solidFill>
                  <a:schemeClr val="tx1"/>
                </a:solidFill>
                <a:latin typeface="+mn-lt"/>
                <a:ea typeface="+mn-ea"/>
                <a:cs typeface="+mn-cs"/>
              </a:rPr>
              <a:t>• Community interaction and information flow</a:t>
            </a:r>
          </a:p>
          <a:p>
            <a:r>
              <a:rPr lang="en-US" sz="1200" b="0" i="0" u="none" strike="noStrike" kern="1200" baseline="0" dirty="0" smtClean="0">
                <a:solidFill>
                  <a:schemeClr val="tx1"/>
                </a:solidFill>
                <a:latin typeface="+mn-lt"/>
                <a:ea typeface="+mn-ea"/>
                <a:cs typeface="+mn-cs"/>
              </a:rPr>
              <a:t>• Demographic information</a:t>
            </a:r>
          </a:p>
          <a:p>
            <a:r>
              <a:rPr lang="en-US" sz="1200" b="0" i="0" u="none" strike="noStrike" kern="1200" baseline="0" dirty="0" smtClean="0">
                <a:solidFill>
                  <a:schemeClr val="tx1"/>
                </a:solidFill>
                <a:latin typeface="+mn-lt"/>
                <a:ea typeface="+mn-ea"/>
                <a:cs typeface="+mn-cs"/>
              </a:rPr>
              <a:t>• Economic conditions and employment</a:t>
            </a:r>
          </a:p>
          <a:p>
            <a:r>
              <a:rPr lang="en-US" sz="1200" b="0" i="0" u="none" strike="noStrike" kern="1200" baseline="0" dirty="0" smtClean="0">
                <a:solidFill>
                  <a:schemeClr val="tx1"/>
                </a:solidFill>
                <a:latin typeface="+mn-lt"/>
                <a:ea typeface="+mn-ea"/>
                <a:cs typeface="+mn-cs"/>
              </a:rPr>
              <a:t>• Education</a:t>
            </a:r>
          </a:p>
          <a:p>
            <a:r>
              <a:rPr lang="en-US" sz="1200" b="0" i="0" u="none" strike="noStrike" kern="1200" baseline="0" dirty="0" smtClean="0">
                <a:solidFill>
                  <a:schemeClr val="tx1"/>
                </a:solidFill>
                <a:latin typeface="+mn-lt"/>
                <a:ea typeface="+mn-ea"/>
                <a:cs typeface="+mn-cs"/>
              </a:rPr>
              <a:t>• Environmental awareness and values</a:t>
            </a:r>
          </a:p>
          <a:p>
            <a:r>
              <a:rPr lang="en-US" sz="1200" b="0" i="0" u="none" strike="noStrike" kern="1200" baseline="0" dirty="0" smtClean="0">
                <a:solidFill>
                  <a:schemeClr val="tx1"/>
                </a:solidFill>
                <a:latin typeface="+mn-lt"/>
                <a:ea typeface="+mn-ea"/>
                <a:cs typeface="+mn-cs"/>
              </a:rPr>
              <a:t>• Governance</a:t>
            </a:r>
          </a:p>
          <a:p>
            <a:r>
              <a:rPr lang="en-US" sz="1200" b="0" i="0" u="none" strike="noStrike" kern="1200" baseline="0" dirty="0" smtClean="0">
                <a:solidFill>
                  <a:schemeClr val="tx1"/>
                </a:solidFill>
                <a:latin typeface="+mn-lt"/>
                <a:ea typeface="+mn-ea"/>
                <a:cs typeface="+mn-cs"/>
              </a:rPr>
              <a:t>• Infrastructure and public services</a:t>
            </a:r>
          </a:p>
          <a:p>
            <a:r>
              <a:rPr lang="en-US" sz="1200" b="0" i="0" u="none" strike="noStrike" kern="1200" baseline="0" dirty="0" smtClean="0">
                <a:solidFill>
                  <a:schemeClr val="tx1"/>
                </a:solidFill>
                <a:latin typeface="+mn-lt"/>
                <a:ea typeface="+mn-ea"/>
                <a:cs typeface="+mn-cs"/>
              </a:rPr>
              <a:t>• Local identity (and culture)</a:t>
            </a:r>
          </a:p>
          <a:p>
            <a:r>
              <a:rPr lang="en-US" sz="1200" b="0" i="0" u="none" strike="noStrike" kern="1200" baseline="0" dirty="0" smtClean="0">
                <a:solidFill>
                  <a:schemeClr val="tx1"/>
                </a:solidFill>
                <a:latin typeface="+mn-lt"/>
                <a:ea typeface="+mn-ea"/>
                <a:cs typeface="+mn-cs"/>
              </a:rPr>
              <a:t>• Local leisure and recreation</a:t>
            </a:r>
          </a:p>
          <a:p>
            <a:r>
              <a:rPr lang="en-US" sz="1200" b="0" i="0" u="none" strike="noStrike" kern="1200" baseline="0" dirty="0" smtClean="0">
                <a:solidFill>
                  <a:schemeClr val="tx1"/>
                </a:solidFill>
                <a:latin typeface="+mn-lt"/>
                <a:ea typeface="+mn-ea"/>
                <a:cs typeface="+mn-cs"/>
              </a:rPr>
              <a:t>• Natural resources and landscapes</a:t>
            </a:r>
          </a:p>
          <a:p>
            <a:r>
              <a:rPr lang="en-US" sz="1200" b="0" i="0" u="none" strike="noStrike" kern="1200" baseline="0" dirty="0" smtClean="0">
                <a:solidFill>
                  <a:schemeClr val="tx1"/>
                </a:solidFill>
                <a:latin typeface="+mn-lt"/>
                <a:ea typeface="+mn-ea"/>
                <a:cs typeface="+mn-cs"/>
              </a:rPr>
              <a:t>• Property ownership, management, and planning</a:t>
            </a:r>
          </a:p>
          <a:p>
            <a:r>
              <a:rPr lang="en-US" sz="1200" b="0" i="0" u="none" strike="noStrike" kern="1200" baseline="0" dirty="0" smtClean="0">
                <a:solidFill>
                  <a:schemeClr val="tx1"/>
                </a:solidFill>
                <a:latin typeface="+mn-lt"/>
                <a:ea typeface="+mn-ea"/>
                <a:cs typeface="+mn-cs"/>
              </a:rPr>
              <a:t>• Public safety and health</a:t>
            </a:r>
          </a:p>
          <a:p>
            <a:r>
              <a:rPr lang="en-US" sz="1200" b="0" i="0" u="none" strike="noStrike" kern="1200" baseline="0" dirty="0" smtClean="0">
                <a:solidFill>
                  <a:schemeClr val="tx1"/>
                </a:solidFill>
                <a:latin typeface="+mn-lt"/>
                <a:ea typeface="+mn-ea"/>
                <a:cs typeface="+mn-cs"/>
              </a:rPr>
              <a:t>• Religious and spiritual practice</a:t>
            </a:r>
          </a:p>
          <a:p>
            <a:r>
              <a:rPr lang="en-US" sz="1200" b="0" i="0" u="none" strike="noStrike" kern="1200" baseline="0" dirty="0" smtClean="0">
                <a:solidFill>
                  <a:schemeClr val="tx1"/>
                </a:solidFill>
                <a:latin typeface="+mn-lt"/>
                <a:ea typeface="+mn-ea"/>
                <a:cs typeface="+mn-cs"/>
              </a:rPr>
              <a:t>Gerry Ellis</a:t>
            </a:r>
          </a:p>
          <a:p>
            <a:r>
              <a:rPr lang="en-US" sz="1200" b="0" i="0" u="none" strike="noStrike" kern="1200" baseline="0" dirty="0" smtClean="0">
                <a:solidFill>
                  <a:schemeClr val="tx1"/>
                </a:solidFill>
                <a:latin typeface="+mn-lt"/>
                <a:ea typeface="+mn-ea"/>
                <a:cs typeface="+mn-cs"/>
              </a:rPr>
              <a:t>From Community Characteristics (U.S. EPA, 2002 in Audubon 2011)</a:t>
            </a:r>
            <a:endParaRPr lang="en-US" b="0" u="sng" dirty="0" smtClean="0"/>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Do</a:t>
            </a:r>
            <a:r>
              <a:rPr lang="en-US" sz="1200" baseline="0" dirty="0" smtClean="0"/>
              <a:t> we understand “enabling conditions”?</a:t>
            </a:r>
            <a:endParaRPr lang="en-US" dirty="0" smtClean="0"/>
          </a:p>
          <a:p>
            <a:endParaRPr lang="en-US" sz="1200" dirty="0" smtClean="0"/>
          </a:p>
        </p:txBody>
      </p:sp>
      <p:sp>
        <p:nvSpPr>
          <p:cNvPr id="4" name="Slide Number Placeholder 3"/>
          <p:cNvSpPr>
            <a:spLocks noGrp="1"/>
          </p:cNvSpPr>
          <p:nvPr>
            <p:ph type="sldNum" sz="quarter" idx="10"/>
          </p:nvPr>
        </p:nvSpPr>
        <p:spPr/>
        <p:txBody>
          <a:bodyPr/>
          <a:lstStyle/>
          <a:p>
            <a:fld id="{4FB2D8DB-144F-45AA-8E73-0B34B86C1A12}" type="slidenum">
              <a:rPr lang="en-US" smtClean="0"/>
              <a:pPr/>
              <a:t>17</a:t>
            </a:fld>
            <a:endParaRPr lang="en-US"/>
          </a:p>
        </p:txBody>
      </p:sp>
    </p:spTree>
    <p:extLst>
      <p:ext uri="{BB962C8B-B14F-4D97-AF65-F5344CB8AC3E}">
        <p14:creationId xmlns:p14="http://schemas.microsoft.com/office/powerpoint/2010/main" val="21614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measures are</a:t>
            </a:r>
            <a:r>
              <a:rPr lang="en-US" baseline="0" dirty="0" smtClean="0"/>
              <a:t> </a:t>
            </a:r>
            <a:r>
              <a:rPr lang="en-US" dirty="0" smtClean="0"/>
              <a:t>a part of a large process in conservation planning and adapting/management.</a:t>
            </a:r>
          </a:p>
          <a:p>
            <a:endParaRPr lang="en-US" dirty="0" smtClean="0"/>
          </a:p>
          <a:p>
            <a:pPr defTabSz="914350">
              <a:defRPr/>
            </a:pPr>
            <a:r>
              <a:rPr lang="en-US" dirty="0" smtClean="0"/>
              <a:t>Measuring social impacts can be both quantitative and qualitative.</a:t>
            </a:r>
          </a:p>
        </p:txBody>
      </p:sp>
      <p:sp>
        <p:nvSpPr>
          <p:cNvPr id="4" name="Slide Number Placeholder 3"/>
          <p:cNvSpPr>
            <a:spLocks noGrp="1"/>
          </p:cNvSpPr>
          <p:nvPr>
            <p:ph type="sldNum" sz="quarter" idx="10"/>
          </p:nvPr>
        </p:nvSpPr>
        <p:spPr/>
        <p:txBody>
          <a:bodyPr/>
          <a:lstStyle/>
          <a:p>
            <a:fld id="{3D896D49-5539-46EC-B5AB-710ADE188AA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19</a:t>
            </a:fld>
            <a:endParaRPr lang="en-US"/>
          </a:p>
        </p:txBody>
      </p:sp>
    </p:spTree>
    <p:extLst>
      <p:ext uri="{BB962C8B-B14F-4D97-AF65-F5344CB8AC3E}">
        <p14:creationId xmlns:p14="http://schemas.microsoft.com/office/powerpoint/2010/main" val="35553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2</a:t>
            </a:fld>
            <a:endParaRPr lang="en-US"/>
          </a:p>
        </p:txBody>
      </p:sp>
    </p:spTree>
    <p:extLst>
      <p:ext uri="{BB962C8B-B14F-4D97-AF65-F5344CB8AC3E}">
        <p14:creationId xmlns:p14="http://schemas.microsoft.com/office/powerpoint/2010/main" val="227466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Quantitative indicators are numerical (e.g. number of jobs created by a protected</a:t>
            </a:r>
          </a:p>
          <a:p>
            <a:r>
              <a:rPr lang="en-US" sz="1200" b="0" i="0" u="none" strike="noStrike" kern="1200" baseline="0" dirty="0" smtClean="0">
                <a:solidFill>
                  <a:schemeClr val="tx1"/>
                </a:solidFill>
                <a:latin typeface="+mn-lt"/>
                <a:ea typeface="+mn-ea"/>
                <a:cs typeface="+mn-cs"/>
              </a:rPr>
              <a:t>area) while qualitative indicators are described in text or visual form (e.g.</a:t>
            </a:r>
          </a:p>
          <a:p>
            <a:r>
              <a:rPr lang="en-US" sz="1200" b="0" i="0" u="none" strike="noStrike" kern="1200" baseline="0" dirty="0" smtClean="0">
                <a:solidFill>
                  <a:schemeClr val="tx1"/>
                </a:solidFill>
                <a:latin typeface="+mn-lt"/>
                <a:ea typeface="+mn-ea"/>
                <a:cs typeface="+mn-cs"/>
              </a:rPr>
              <a:t>the impact of a protected area on community cohesion or sense of home/place).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OECD/DAC (2002) Glossary of key terms in evaluation and results based</a:t>
            </a:r>
          </a:p>
          <a:p>
            <a:r>
              <a:rPr lang="en-US" sz="1200" b="0" i="0" u="none" strike="noStrike" kern="1200" baseline="0" dirty="0" smtClean="0">
                <a:solidFill>
                  <a:schemeClr val="tx1"/>
                </a:solidFill>
                <a:latin typeface="+mn-lt"/>
                <a:ea typeface="+mn-ea"/>
                <a:cs typeface="+mn-cs"/>
              </a:rPr>
              <a:t>management. The DAC Working Party on Aid Evaluation, OECD, Paris.</a:t>
            </a:r>
          </a:p>
          <a:p>
            <a:r>
              <a:rPr lang="en-US" sz="1200" b="0" i="0" u="none" strike="noStrike" kern="1200" baseline="0" dirty="0" smtClean="0">
                <a:solidFill>
                  <a:schemeClr val="tx1"/>
                </a:solidFill>
                <a:latin typeface="+mn-lt"/>
                <a:ea typeface="+mn-ea"/>
                <a:cs typeface="+mn-cs"/>
              </a:rPr>
              <a:t>http://www.oecd.org/dataoecd/29/21/2754804.pdf</a:t>
            </a:r>
          </a:p>
        </p:txBody>
      </p:sp>
      <p:sp>
        <p:nvSpPr>
          <p:cNvPr id="4" name="Slide Number Placeholder 3"/>
          <p:cNvSpPr>
            <a:spLocks noGrp="1"/>
          </p:cNvSpPr>
          <p:nvPr>
            <p:ph type="sldNum" sz="quarter" idx="10"/>
          </p:nvPr>
        </p:nvSpPr>
        <p:spPr/>
        <p:txBody>
          <a:bodyPr/>
          <a:lstStyle/>
          <a:p>
            <a:fld id="{4FB2D8DB-144F-45AA-8E73-0B34B86C1A12}" type="slidenum">
              <a:rPr lang="en-US" smtClean="0"/>
              <a:pPr/>
              <a:t>20</a:t>
            </a:fld>
            <a:endParaRPr lang="en-US"/>
          </a:p>
        </p:txBody>
      </p:sp>
    </p:spTree>
    <p:extLst>
      <p:ext uri="{BB962C8B-B14F-4D97-AF65-F5344CB8AC3E}">
        <p14:creationId xmlns:p14="http://schemas.microsoft.com/office/powerpoint/2010/main" val="221136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mtClean="0">
                <a:effectLst/>
              </a:rPr>
              <a:t>The HDI combined three dimensions up until its 2011 report:</a:t>
            </a:r>
          </a:p>
          <a:p>
            <a:pPr rtl="0"/>
            <a:r>
              <a:rPr lang="en-US" smtClean="0">
                <a:effectLst/>
                <a:hlinkClick r:id="rId3" action="ppaction://hlinkfile" tooltip="Life expectancy"/>
              </a:rPr>
              <a:t>Life expectancy</a:t>
            </a:r>
            <a:r>
              <a:rPr lang="en-US" smtClean="0">
                <a:effectLst/>
              </a:rPr>
              <a:t> at birth, as an index of population health and longevity</a:t>
            </a:r>
          </a:p>
          <a:p>
            <a:pPr rtl="0"/>
            <a:r>
              <a:rPr lang="en-US" smtClean="0">
                <a:effectLst/>
              </a:rPr>
              <a:t>Knowledge and education, as measured by the adult </a:t>
            </a:r>
            <a:r>
              <a:rPr lang="en-US" smtClean="0">
                <a:effectLst/>
                <a:hlinkClick r:id="rId4" action="ppaction://hlinkfile" tooltip="Literacy"/>
              </a:rPr>
              <a:t>literacy</a:t>
            </a:r>
            <a:r>
              <a:rPr lang="en-US" smtClean="0">
                <a:effectLst/>
              </a:rPr>
              <a:t> rate (with two-thirds weighting) and the combined primary, secondary, and tertiary </a:t>
            </a:r>
            <a:r>
              <a:rPr lang="en-US" smtClean="0">
                <a:effectLst/>
                <a:hlinkClick r:id="rId5" action="ppaction://hlinkfile" tooltip="Gross enrollment ratio"/>
              </a:rPr>
              <a:t>gross enrollment ratio</a:t>
            </a:r>
            <a:r>
              <a:rPr lang="en-US" smtClean="0">
                <a:effectLst/>
              </a:rPr>
              <a:t> (with one-third weighting).</a:t>
            </a:r>
          </a:p>
          <a:p>
            <a:pPr rtl="0"/>
            <a:r>
              <a:rPr lang="en-US" smtClean="0">
                <a:effectLst/>
                <a:hlinkClick r:id="rId6" action="ppaction://hlinkfile" tooltip="Standard of living"/>
              </a:rPr>
              <a:t>Standard of living</a:t>
            </a:r>
            <a:r>
              <a:rPr lang="en-US" smtClean="0">
                <a:effectLst/>
              </a:rPr>
              <a:t>, as indicated by the </a:t>
            </a:r>
            <a:r>
              <a:rPr lang="en-US" smtClean="0">
                <a:effectLst/>
                <a:hlinkClick r:id="rId7" action="ppaction://hlinkfile" tooltip="Natural logarithm"/>
              </a:rPr>
              <a:t>natural logarithm</a:t>
            </a:r>
            <a:r>
              <a:rPr lang="en-US" smtClean="0">
                <a:effectLst/>
              </a:rPr>
              <a:t> of </a:t>
            </a:r>
            <a:r>
              <a:rPr lang="en-US" smtClean="0">
                <a:effectLst/>
                <a:hlinkClick r:id="rId8" action="ppaction://hlinkfile" tooltip="Gross domestic product"/>
              </a:rPr>
              <a:t>gross domestic product</a:t>
            </a:r>
            <a:r>
              <a:rPr lang="en-US" smtClean="0">
                <a:effectLst/>
              </a:rPr>
              <a:t> </a:t>
            </a:r>
            <a:r>
              <a:rPr lang="en-US" smtClean="0">
                <a:effectLst/>
                <a:hlinkClick r:id="rId9" action="ppaction://hlinkfile" tooltip="Per capita"/>
              </a:rPr>
              <a:t>per capita</a:t>
            </a:r>
            <a:r>
              <a:rPr lang="en-US" smtClean="0">
                <a:effectLst/>
              </a:rPr>
              <a:t> at purchasing power parity.</a:t>
            </a:r>
          </a:p>
          <a:p>
            <a:pPr rtl="0"/>
            <a:endParaRPr lang="en-US" smtClean="0">
              <a:effectLst/>
            </a:endParaRPr>
          </a:p>
          <a:p>
            <a:r>
              <a:rPr lang="en-US" sz="1200" b="1" i="0" u="none" strike="noStrike" kern="1200" baseline="0" smtClean="0">
                <a:solidFill>
                  <a:schemeClr val="tx1"/>
                </a:solidFill>
                <a:latin typeface="+mn-lt"/>
                <a:ea typeface="+mn-ea"/>
                <a:cs typeface="+mn-cs"/>
              </a:rPr>
              <a:t>Human Wellbeing Index (HWI)</a:t>
            </a:r>
          </a:p>
          <a:p>
            <a:r>
              <a:rPr lang="en-US" sz="1200" b="0" i="0" u="none" strike="noStrike" kern="1200" baseline="0" smtClean="0">
                <a:solidFill>
                  <a:schemeClr val="tx1"/>
                </a:solidFill>
                <a:latin typeface="+mn-lt"/>
                <a:ea typeface="+mn-ea"/>
                <a:cs typeface="+mn-cs"/>
              </a:rPr>
              <a:t>“The HWI is a more realistic measure of socioeconomic conditions than narrowly monetary indicators such as Gross Domestic Product </a:t>
            </a:r>
            <a:r>
              <a:rPr lang="en-US" sz="1200" b="0" i="0" u="none" strike="noStrike" kern="1200" baseline="0" smtClean="0">
                <a:solidFill>
                  <a:srgbClr val="FF0000"/>
                </a:solidFill>
                <a:latin typeface="+mn-lt"/>
                <a:ea typeface="+mn-ea"/>
                <a:cs typeface="+mn-cs"/>
              </a:rPr>
              <a:t>per capita </a:t>
            </a:r>
            <a:r>
              <a:rPr lang="en-US" sz="1200" b="0" i="0" u="none" strike="noStrike" kern="1200" baseline="0" smtClean="0">
                <a:solidFill>
                  <a:schemeClr val="tx1"/>
                </a:solidFill>
                <a:latin typeface="+mn-lt"/>
                <a:ea typeface="+mn-ea"/>
                <a:cs typeface="+mn-cs"/>
              </a:rPr>
              <a:t>and covers more aspects of human wellbeing than the United Nations’ Human Development Index. It is the average of:</a:t>
            </a:r>
          </a:p>
          <a:p>
            <a:r>
              <a:rPr lang="en-US" sz="1200" b="1" i="0" u="none" strike="noStrike" kern="1200" baseline="0" smtClean="0">
                <a:solidFill>
                  <a:schemeClr val="tx1"/>
                </a:solidFill>
                <a:latin typeface="+mn-lt"/>
                <a:ea typeface="+mn-ea"/>
                <a:cs typeface="+mn-cs"/>
              </a:rPr>
              <a:t>Health and population. </a:t>
            </a:r>
            <a:r>
              <a:rPr lang="en-US" sz="1200" b="0" i="0" u="none" strike="noStrike" kern="1200" baseline="0" smtClean="0">
                <a:solidFill>
                  <a:schemeClr val="tx1"/>
                </a:solidFill>
                <a:latin typeface="+mn-lt"/>
                <a:ea typeface="+mn-ea"/>
                <a:cs typeface="+mn-cs"/>
              </a:rPr>
              <a:t>How long people may expect to live in good health [1 indicator]. The</a:t>
            </a:r>
          </a:p>
          <a:p>
            <a:r>
              <a:rPr lang="en-US" sz="1200" b="0" i="0" u="none" strike="noStrike" kern="1200" baseline="0" smtClean="0">
                <a:solidFill>
                  <a:schemeClr val="tx1"/>
                </a:solidFill>
                <a:latin typeface="+mn-lt"/>
                <a:ea typeface="+mn-ea"/>
                <a:cs typeface="+mn-cs"/>
              </a:rPr>
              <a:t>stability of family size [1 indicator].</a:t>
            </a:r>
          </a:p>
          <a:p>
            <a:r>
              <a:rPr lang="en-US" sz="1200" b="1" i="0" u="none" strike="noStrike" kern="1200" baseline="0" smtClean="0">
                <a:solidFill>
                  <a:schemeClr val="tx1"/>
                </a:solidFill>
                <a:latin typeface="+mn-lt"/>
                <a:ea typeface="+mn-ea"/>
                <a:cs typeface="+mn-cs"/>
              </a:rPr>
              <a:t>Wealth. </a:t>
            </a:r>
            <a:r>
              <a:rPr lang="en-US" sz="1200" b="0" i="0" u="none" strike="noStrike" kern="1200" baseline="0" smtClean="0">
                <a:solidFill>
                  <a:schemeClr val="tx1"/>
                </a:solidFill>
                <a:latin typeface="+mn-lt"/>
                <a:ea typeface="+mn-ea"/>
                <a:cs typeface="+mn-cs"/>
              </a:rPr>
              <a:t>How well needs are met for income, food, safe water, and sanitation [6 indicators]. The</a:t>
            </a:r>
          </a:p>
          <a:p>
            <a:r>
              <a:rPr lang="en-US" sz="1200" b="0" i="0" u="none" strike="noStrike" kern="1200" baseline="0" smtClean="0">
                <a:solidFill>
                  <a:schemeClr val="tx1"/>
                </a:solidFill>
                <a:latin typeface="+mn-lt"/>
                <a:ea typeface="+mn-ea"/>
                <a:cs typeface="+mn-cs"/>
              </a:rPr>
              <a:t>size and condition of the national economy, including inflation, unemployment, and the debt</a:t>
            </a:r>
          </a:p>
          <a:p>
            <a:r>
              <a:rPr lang="en-US" sz="1200" b="0" i="0" u="none" strike="noStrike" kern="1200" baseline="0" smtClean="0">
                <a:solidFill>
                  <a:schemeClr val="tx1"/>
                </a:solidFill>
                <a:latin typeface="+mn-lt"/>
                <a:ea typeface="+mn-ea"/>
                <a:cs typeface="+mn-cs"/>
              </a:rPr>
              <a:t>burden [8 indicators].</a:t>
            </a:r>
          </a:p>
          <a:p>
            <a:r>
              <a:rPr lang="en-US" sz="1200" b="1" i="0" u="none" strike="noStrike" kern="1200" baseline="0" smtClean="0">
                <a:solidFill>
                  <a:schemeClr val="tx1"/>
                </a:solidFill>
                <a:latin typeface="+mn-lt"/>
                <a:ea typeface="+mn-ea"/>
                <a:cs typeface="+mn-cs"/>
              </a:rPr>
              <a:t>Knowledge and culture. </a:t>
            </a:r>
            <a:r>
              <a:rPr lang="en-US" sz="1200" b="0" i="0" u="none" strike="noStrike" kern="1200" baseline="0" smtClean="0">
                <a:solidFill>
                  <a:schemeClr val="tx1"/>
                </a:solidFill>
                <a:latin typeface="+mn-lt"/>
                <a:ea typeface="+mn-ea"/>
                <a:cs typeface="+mn-cs"/>
              </a:rPr>
              <a:t>Education (primary, secondary, and tertiary school enrollment rates) and</a:t>
            </a:r>
          </a:p>
          <a:p>
            <a:r>
              <a:rPr lang="en-US" sz="1200" b="0" i="0" u="none" strike="noStrike" kern="1200" baseline="0" smtClean="0">
                <a:solidFill>
                  <a:schemeClr val="tx1"/>
                </a:solidFill>
                <a:latin typeface="+mn-lt"/>
                <a:ea typeface="+mn-ea"/>
                <a:cs typeface="+mn-cs"/>
              </a:rPr>
              <a:t>communication (accessibility and reliability of the telephone system and use of the Internet) [6</a:t>
            </a:r>
          </a:p>
          <a:p>
            <a:r>
              <a:rPr lang="en-US" sz="1200" b="0" i="0" u="none" strike="noStrike" kern="1200" baseline="0" smtClean="0">
                <a:solidFill>
                  <a:schemeClr val="tx1"/>
                </a:solidFill>
                <a:latin typeface="+mn-lt"/>
                <a:ea typeface="+mn-ea"/>
                <a:cs typeface="+mn-cs"/>
              </a:rPr>
              <a:t>indicators]. Lack of a suitable indicator prevented coverage of culture.</a:t>
            </a:r>
          </a:p>
          <a:p>
            <a:r>
              <a:rPr lang="en-US" sz="1200" b="1" i="0" u="none" strike="noStrike" kern="1200" baseline="0" smtClean="0">
                <a:solidFill>
                  <a:schemeClr val="tx1"/>
                </a:solidFill>
                <a:latin typeface="+mn-lt"/>
                <a:ea typeface="+mn-ea"/>
                <a:cs typeface="+mn-cs"/>
              </a:rPr>
              <a:t>Community. </a:t>
            </a:r>
            <a:r>
              <a:rPr lang="en-US" sz="1200" b="0" i="0" u="none" strike="noStrike" kern="1200" baseline="0" smtClean="0">
                <a:solidFill>
                  <a:schemeClr val="tx1"/>
                </a:solidFill>
                <a:latin typeface="+mn-lt"/>
                <a:ea typeface="+mn-ea"/>
                <a:cs typeface="+mn-cs"/>
              </a:rPr>
              <a:t>Freedom and governance (political rights, civil liberties, press freedom, and</a:t>
            </a:r>
          </a:p>
          <a:p>
            <a:r>
              <a:rPr lang="en-US" sz="1200" b="0" i="0" u="none" strike="noStrike" kern="1200" baseline="0" smtClean="0">
                <a:solidFill>
                  <a:schemeClr val="tx1"/>
                </a:solidFill>
                <a:latin typeface="+mn-lt"/>
                <a:ea typeface="+mn-ea"/>
                <a:cs typeface="+mn-cs"/>
              </a:rPr>
              <a:t>corruption) [4 indicators]. Peacefulness (military expenditure and deaths from armed conflicts and</a:t>
            </a:r>
          </a:p>
          <a:p>
            <a:r>
              <a:rPr lang="en-US" sz="1200" b="0" i="0" u="none" strike="noStrike" kern="1200" baseline="0" smtClean="0">
                <a:solidFill>
                  <a:schemeClr val="tx1"/>
                </a:solidFill>
                <a:latin typeface="+mn-lt"/>
                <a:ea typeface="+mn-ea"/>
                <a:cs typeface="+mn-cs"/>
              </a:rPr>
              <a:t>terrorism) [2 indicators]. Violent crime rates [4 indicators].</a:t>
            </a:r>
          </a:p>
          <a:p>
            <a:r>
              <a:rPr lang="en-US" sz="1200" b="1" i="0" u="none" strike="noStrike" kern="1200" baseline="0" smtClean="0">
                <a:solidFill>
                  <a:schemeClr val="tx1"/>
                </a:solidFill>
                <a:latin typeface="+mn-lt"/>
                <a:ea typeface="+mn-ea"/>
                <a:cs typeface="+mn-cs"/>
              </a:rPr>
              <a:t>Equity. </a:t>
            </a:r>
            <a:r>
              <a:rPr lang="en-US" sz="1200" b="0" i="0" u="none" strike="noStrike" kern="1200" baseline="0" smtClean="0">
                <a:solidFill>
                  <a:schemeClr val="tx1"/>
                </a:solidFill>
                <a:latin typeface="+mn-lt"/>
                <a:ea typeface="+mn-ea"/>
                <a:cs typeface="+mn-cs"/>
              </a:rPr>
              <a:t>Household equity: the difference in income share between the richest and poorest fifths of</a:t>
            </a:r>
          </a:p>
          <a:p>
            <a:r>
              <a:rPr lang="en-US" sz="1200" b="0" i="0" u="none" strike="noStrike" kern="1200" baseline="0" smtClean="0">
                <a:solidFill>
                  <a:schemeClr val="tx1"/>
                </a:solidFill>
                <a:latin typeface="+mn-lt"/>
                <a:ea typeface="+mn-ea"/>
                <a:cs typeface="+mn-cs"/>
              </a:rPr>
              <a:t>the population [1 indicator]. Gender equity: disparities between males and females in income,</a:t>
            </a:r>
          </a:p>
          <a:p>
            <a:r>
              <a:rPr lang="en-US" sz="1200" b="0" i="0" u="none" strike="noStrike" kern="1200" baseline="0" smtClean="0">
                <a:solidFill>
                  <a:schemeClr val="tx1"/>
                </a:solidFill>
                <a:latin typeface="+mn-lt"/>
                <a:ea typeface="+mn-ea"/>
                <a:cs typeface="+mn-cs"/>
              </a:rPr>
              <a:t>education, and parliamentary decision-making [3 indicators].”</a:t>
            </a:r>
          </a:p>
          <a:p>
            <a:endParaRPr lang="en-US" sz="1200" b="0" i="0" u="none" strike="noStrike" kern="1200" baseline="0" dirty="0" smtClean="0">
              <a:solidFill>
                <a:schemeClr val="tx1"/>
              </a:solidFill>
              <a:latin typeface="+mn-lt"/>
              <a:ea typeface="+mn-ea"/>
              <a:cs typeface="+mn-cs"/>
            </a:endParaRPr>
          </a:p>
          <a:p>
            <a:pPr rtl="0"/>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21</a:t>
            </a:fld>
            <a:endParaRPr lang="en-US"/>
          </a:p>
        </p:txBody>
      </p:sp>
    </p:spTree>
    <p:extLst>
      <p:ext uri="{BB962C8B-B14F-4D97-AF65-F5344CB8AC3E}">
        <p14:creationId xmlns:p14="http://schemas.microsoft.com/office/powerpoint/2010/main" val="89711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Three indices on which the Human Development Index is built.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Number of years a newborn infant could expect to live if prevailing patterns of age-specific mortality rates at the time of birth stay the same throughout the infant’s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Mean years of schooling (of adults) and expected years of schooling (of children). See Expected years of schooling and Mean years of schooling. For details on how the index is calculated, see Technical note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r>
              <a:rPr lang="en-US" b="1" dirty="0" smtClean="0">
                <a:effectLst/>
              </a:rPr>
              <a:t>GNI per capita in PPP terms (constant 2005 international $)</a:t>
            </a:r>
          </a:p>
          <a:p>
            <a:r>
              <a:rPr lang="en-US" dirty="0" smtClean="0">
                <a:effectLst/>
              </a:rPr>
              <a:t>Aggregate income of an economy generated by its production and its ownership of factors of production, less the incomes paid for the use of factors of production owned by the rest of the world, converted to international dollars using purchasing power parity (PPP) rates, divided by midyear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b="1"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22</a:t>
            </a:fld>
            <a:endParaRPr lang="en-US"/>
          </a:p>
        </p:txBody>
      </p:sp>
    </p:spTree>
    <p:extLst>
      <p:ext uri="{BB962C8B-B14F-4D97-AF65-F5344CB8AC3E}">
        <p14:creationId xmlns:p14="http://schemas.microsoft.com/office/powerpoint/2010/main" val="1427272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a:t>
            </a:r>
            <a:r>
              <a:rPr lang="en-US" dirty="0" smtClean="0">
                <a:effectLst/>
                <a:hlinkClick r:id="rId3" action="ppaction://hlinkfile"/>
              </a:rPr>
              <a:t>Multidimensional Poverty Index</a:t>
            </a:r>
            <a:r>
              <a:rPr lang="en-US" dirty="0" smtClean="0">
                <a:effectLst/>
              </a:rPr>
              <a:t> (MPI) identifies multiple deprivations at the individual level in health, education and standard of living. It uses micro data from household surveys, and—unlike the Inequality-adjusted Human Development Index—all the indicators needed to construct the measure must come from the same survey. Each person in a given household is classified as poor or </a:t>
            </a:r>
            <a:r>
              <a:rPr lang="en-US" dirty="0" err="1" smtClean="0">
                <a:effectLst/>
              </a:rPr>
              <a:t>nonpoor</a:t>
            </a:r>
            <a:r>
              <a:rPr lang="en-US" dirty="0" smtClean="0">
                <a:effectLst/>
              </a:rPr>
              <a:t> depending on the number of deprivations his or her household experiences. These data are then aggregated into the national measure of poverty.</a:t>
            </a:r>
          </a:p>
          <a:p>
            <a:r>
              <a:rPr lang="en-US" dirty="0" smtClean="0">
                <a:effectLst/>
              </a:rPr>
              <a:t>The MPI reflects both the incidence of multidimensional deprivation, and its intensity—how many deprivations people experience at the same time. It can be used to create a comprehensive picture of people living in poverty, and permits comparisons both across countries, regions and the world and within countries by ethnic group, urban or rural location, as well as other key household and community characteristics. The MPI builds on recent advances in theory and data to present the first global measure of its kind, and offers a valuable complement to income-based poverty measures. The 2011 Human Development Report (HDR) presents estimates for 109 countries with a combined population of 5.5 billion (79% of the world total). About 1.7 billion people in the countries covered—a third of their entire population—lived in multidimensional poverty between 2000 and 2010.</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MPI replaced the HPI, which had been published since 1997. Pioneering in its day, the HPI used country averages to reflect aggregate deprivations in health, education, and standard of living. It could not identify specific individuals, households or larger groups of people as jointly deprived. The MPI addresses this shortcoming by capturing how many people experience overlapping deprivations (incidence) and how many deprivations they face on average (intensity). The MPI can be broken down by indicator to show how the composition of multidimensional poverty changes for different regions, ethnic groups and so on—with useful implications for policy. </a:t>
            </a:r>
          </a:p>
          <a:p>
            <a:endParaRPr lang="en-US" dirty="0">
              <a:effectLst/>
            </a:endParaRPr>
          </a:p>
        </p:txBody>
      </p:sp>
      <p:sp>
        <p:nvSpPr>
          <p:cNvPr id="4" name="Slide Number Placeholder 3"/>
          <p:cNvSpPr>
            <a:spLocks noGrp="1"/>
          </p:cNvSpPr>
          <p:nvPr>
            <p:ph type="sldNum" sz="quarter" idx="10"/>
          </p:nvPr>
        </p:nvSpPr>
        <p:spPr/>
        <p:txBody>
          <a:bodyPr/>
          <a:lstStyle/>
          <a:p>
            <a:fld id="{4FB2D8DB-144F-45AA-8E73-0B34B86C1A12}" type="slidenum">
              <a:rPr lang="en-US" smtClean="0"/>
              <a:pPr/>
              <a:t>23</a:t>
            </a:fld>
            <a:endParaRPr lang="en-US"/>
          </a:p>
        </p:txBody>
      </p:sp>
    </p:spTree>
    <p:extLst>
      <p:ext uri="{BB962C8B-B14F-4D97-AF65-F5344CB8AC3E}">
        <p14:creationId xmlns:p14="http://schemas.microsoft.com/office/powerpoint/2010/main" val="161521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GNH</a:t>
            </a:r>
            <a:r>
              <a:rPr lang="en-US" baseline="0" dirty="0" smtClean="0">
                <a:effectLst/>
              </a:rPr>
              <a:t> offers a complementary but more holistic way of measuring development</a:t>
            </a:r>
          </a:p>
          <a:p>
            <a:endParaRPr lang="en-US" dirty="0" smtClean="0">
              <a:effectLst/>
            </a:endParaRPr>
          </a:p>
          <a:p>
            <a:r>
              <a:rPr lang="en-US" dirty="0" smtClean="0">
                <a:effectLst/>
              </a:rPr>
              <a:t>Legal</a:t>
            </a:r>
            <a:r>
              <a:rPr lang="en-US" baseline="0" dirty="0" smtClean="0">
                <a:effectLst/>
              </a:rPr>
              <a:t> c</a:t>
            </a:r>
            <a:r>
              <a:rPr lang="en-US" dirty="0" smtClean="0">
                <a:effectLst/>
              </a:rPr>
              <a:t>ode of 1629 “ if the government cannot create happiness for its people, then there is no purpose for government to exist.”</a:t>
            </a:r>
          </a:p>
          <a:p>
            <a:endParaRPr lang="en-US" dirty="0" smtClean="0">
              <a:effectLst/>
            </a:endParaRPr>
          </a:p>
          <a:p>
            <a:r>
              <a:rPr lang="en-US" dirty="0" smtClean="0">
                <a:effectLst/>
              </a:rPr>
              <a:t>4</a:t>
            </a:r>
            <a:r>
              <a:rPr lang="en-US" baseline="30000" dirty="0" smtClean="0">
                <a:effectLst/>
              </a:rPr>
              <a:t>th</a:t>
            </a:r>
            <a:r>
              <a:rPr lang="en-US" dirty="0" smtClean="0">
                <a:effectLst/>
              </a:rPr>
              <a:t> King of Bhutan, 1972 “Gross National Happiness is more important than Gross National Product”.</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25973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25</a:t>
            </a:fld>
            <a:endParaRPr lang="en-US"/>
          </a:p>
        </p:txBody>
      </p:sp>
    </p:spTree>
    <p:extLst>
      <p:ext uri="{BB962C8B-B14F-4D97-AF65-F5344CB8AC3E}">
        <p14:creationId xmlns:p14="http://schemas.microsoft.com/office/powerpoint/2010/main" val="87674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Schreckenberg</a:t>
            </a:r>
            <a:r>
              <a:rPr lang="en-US" sz="1200" b="0" i="0" u="none" strike="noStrike" kern="1200" baseline="0" dirty="0" smtClean="0">
                <a:solidFill>
                  <a:schemeClr val="tx1"/>
                </a:solidFill>
                <a:latin typeface="+mn-lt"/>
                <a:ea typeface="+mn-ea"/>
                <a:cs typeface="+mn-cs"/>
              </a:rPr>
              <a:t>, K., Camargo, I., </a:t>
            </a:r>
            <a:r>
              <a:rPr lang="en-US" sz="1200" b="0" i="0" u="none" strike="noStrike" kern="1200" baseline="0" dirty="0" err="1" smtClean="0">
                <a:solidFill>
                  <a:schemeClr val="tx1"/>
                </a:solidFill>
                <a:latin typeface="+mn-lt"/>
                <a:ea typeface="+mn-ea"/>
                <a:cs typeface="+mn-cs"/>
              </a:rPr>
              <a:t>Withnall</a:t>
            </a:r>
            <a:r>
              <a:rPr lang="en-US" sz="1200" b="0" i="0" u="none" strike="noStrike" kern="1200" baseline="0" dirty="0" smtClean="0">
                <a:solidFill>
                  <a:schemeClr val="tx1"/>
                </a:solidFill>
                <a:latin typeface="+mn-lt"/>
                <a:ea typeface="+mn-ea"/>
                <a:cs typeface="+mn-cs"/>
              </a:rPr>
              <a:t>, K., Corrigan, C., Franks, P.,</a:t>
            </a:r>
          </a:p>
          <a:p>
            <a:r>
              <a:rPr lang="en-US" sz="1200" b="0" i="0" u="none" strike="noStrike" kern="1200" baseline="0" dirty="0" smtClean="0">
                <a:solidFill>
                  <a:schemeClr val="tx1"/>
                </a:solidFill>
                <a:latin typeface="+mn-lt"/>
                <a:ea typeface="+mn-ea"/>
                <a:cs typeface="+mn-cs"/>
              </a:rPr>
              <a:t>Roe, D., </a:t>
            </a:r>
            <a:r>
              <a:rPr lang="en-US" sz="1200" b="0" i="0" u="none" strike="noStrike" kern="1200" baseline="0" dirty="0" err="1" smtClean="0">
                <a:solidFill>
                  <a:schemeClr val="tx1"/>
                </a:solidFill>
                <a:latin typeface="+mn-lt"/>
                <a:ea typeface="+mn-ea"/>
                <a:cs typeface="+mn-cs"/>
              </a:rPr>
              <a:t>Scherl</a:t>
            </a:r>
            <a:r>
              <a:rPr lang="en-US" sz="1200" b="0" i="0" u="none" strike="noStrike" kern="1200" baseline="0" dirty="0" smtClean="0">
                <a:solidFill>
                  <a:schemeClr val="tx1"/>
                </a:solidFill>
                <a:latin typeface="+mn-lt"/>
                <a:ea typeface="+mn-ea"/>
                <a:cs typeface="+mn-cs"/>
              </a:rPr>
              <a:t>, L. M. and Richardson, V. (2010) </a:t>
            </a:r>
            <a:r>
              <a:rPr lang="en-US" sz="1200" b="0" i="1" u="none" strike="noStrike" kern="1200" baseline="0" dirty="0" smtClean="0">
                <a:solidFill>
                  <a:schemeClr val="tx1"/>
                </a:solidFill>
                <a:latin typeface="+mn-lt"/>
                <a:ea typeface="+mn-ea"/>
                <a:cs typeface="+mn-cs"/>
              </a:rPr>
              <a:t>Social Assessment of Conservation</a:t>
            </a:r>
          </a:p>
          <a:p>
            <a:r>
              <a:rPr lang="en-US" sz="1200" b="0" i="1" u="none" strike="noStrike" kern="1200" baseline="0" dirty="0" smtClean="0">
                <a:solidFill>
                  <a:schemeClr val="tx1"/>
                </a:solidFill>
                <a:latin typeface="+mn-lt"/>
                <a:ea typeface="+mn-ea"/>
                <a:cs typeface="+mn-cs"/>
              </a:rPr>
              <a:t>Initiatives: A review of rapid methodologies</a:t>
            </a:r>
            <a:r>
              <a:rPr lang="en-US" sz="1200" b="0" i="0" u="none" strike="noStrike" kern="1200" baseline="0" dirty="0" smtClean="0">
                <a:solidFill>
                  <a:schemeClr val="tx1"/>
                </a:solidFill>
                <a:latin typeface="+mn-lt"/>
                <a:ea typeface="+mn-ea"/>
                <a:cs typeface="+mn-cs"/>
              </a:rPr>
              <a:t>, Natural Resource Issues No. 22. IIED,</a:t>
            </a:r>
          </a:p>
          <a:p>
            <a:r>
              <a:rPr lang="en-US" sz="1200" b="0" i="0" u="none" strike="noStrike" kern="1200" baseline="0" dirty="0" smtClean="0">
                <a:solidFill>
                  <a:schemeClr val="tx1"/>
                </a:solidFill>
                <a:latin typeface="+mn-lt"/>
                <a:ea typeface="+mn-ea"/>
                <a:cs typeface="+mn-cs"/>
              </a:rPr>
              <a:t>London.</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Step 2: If the only users are local protected area managers and communities, indicators</a:t>
            </a:r>
          </a:p>
          <a:p>
            <a:r>
              <a:rPr lang="en-US" sz="1200" b="0" i="0" u="none" strike="noStrike" kern="1200" baseline="0" dirty="0" smtClean="0">
                <a:solidFill>
                  <a:schemeClr val="tx1"/>
                </a:solidFill>
                <a:latin typeface="+mn-lt"/>
                <a:ea typeface="+mn-ea"/>
                <a:cs typeface="+mn-cs"/>
              </a:rPr>
              <a:t>can be very locally specific and defined in a highly participatory process.</a:t>
            </a:r>
          </a:p>
          <a:p>
            <a:r>
              <a:rPr lang="en-US" sz="1200" b="0" i="0" u="none" strike="noStrike" kern="1200" baseline="0" dirty="0" smtClean="0">
                <a:solidFill>
                  <a:schemeClr val="tx1"/>
                </a:solidFill>
                <a:latin typeface="+mn-lt"/>
                <a:ea typeface="+mn-ea"/>
                <a:cs typeface="+mn-cs"/>
              </a:rPr>
              <a:t>If, however, the users include higher-level planners and government</a:t>
            </a:r>
          </a:p>
          <a:p>
            <a:r>
              <a:rPr lang="en-US" sz="1200" b="0" i="0" u="none" strike="noStrike" kern="1200" baseline="0" dirty="0" smtClean="0">
                <a:solidFill>
                  <a:schemeClr val="tx1"/>
                </a:solidFill>
                <a:latin typeface="+mn-lt"/>
                <a:ea typeface="+mn-ea"/>
                <a:cs typeface="+mn-cs"/>
              </a:rPr>
              <a:t>officials, then there will be a need for at least some indicators that can</a:t>
            </a:r>
          </a:p>
          <a:p>
            <a:r>
              <a:rPr lang="en-US" sz="1200" b="0" i="0" u="none" strike="noStrike" kern="1200" baseline="0" dirty="0" smtClean="0">
                <a:solidFill>
                  <a:schemeClr val="tx1"/>
                </a:solidFill>
                <a:latin typeface="+mn-lt"/>
                <a:ea typeface="+mn-ea"/>
                <a:cs typeface="+mn-cs"/>
              </a:rPr>
              <a:t>be easily and usefully aggregated to higher scales.</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26</a:t>
            </a:fld>
            <a:endParaRPr lang="en-US"/>
          </a:p>
        </p:txBody>
      </p:sp>
    </p:spTree>
    <p:extLst>
      <p:ext uri="{BB962C8B-B14F-4D97-AF65-F5344CB8AC3E}">
        <p14:creationId xmlns:p14="http://schemas.microsoft.com/office/powerpoint/2010/main" val="4227379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this next slide would be a good place to</a:t>
            </a:r>
            <a:r>
              <a:rPr lang="en-US" baseline="0" dirty="0" smtClean="0"/>
              <a:t> insert my watershed conservation example of good indicators for </a:t>
            </a:r>
            <a:r>
              <a:rPr lang="en-US" baseline="0" smtClean="0"/>
              <a:t>ecosystem services. </a:t>
            </a:r>
            <a:r>
              <a:rPr lang="en-US" baseline="0" dirty="0" smtClean="0"/>
              <a:t>Of course, it could also fit after your following sequence of slides (14-20)  although I think that delves quite a bit into specific discussions (definitions of livelihood and empowerment) that make it harder to reconnect back to  slide 13 (“good indicators”). Whatever you think is best.  I think I would need about 3-4 slides and 6 minutes for the watershed protection example. </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28</a:t>
            </a:fld>
            <a:endParaRPr lang="en-US"/>
          </a:p>
        </p:txBody>
      </p:sp>
    </p:spTree>
    <p:extLst>
      <p:ext uri="{BB962C8B-B14F-4D97-AF65-F5344CB8AC3E}">
        <p14:creationId xmlns:p14="http://schemas.microsoft.com/office/powerpoint/2010/main" val="1660684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29</a:t>
            </a:fld>
            <a:endParaRPr lang="en-US"/>
          </a:p>
        </p:txBody>
      </p:sp>
    </p:spTree>
    <p:extLst>
      <p:ext uri="{BB962C8B-B14F-4D97-AF65-F5344CB8AC3E}">
        <p14:creationId xmlns:p14="http://schemas.microsoft.com/office/powerpoint/2010/main" val="346990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3</a:t>
            </a:fld>
            <a:endParaRPr lang="en-US"/>
          </a:p>
        </p:txBody>
      </p:sp>
    </p:spTree>
    <p:extLst>
      <p:ext uri="{BB962C8B-B14F-4D97-AF65-F5344CB8AC3E}">
        <p14:creationId xmlns:p14="http://schemas.microsoft.com/office/powerpoint/2010/main" val="174690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definitions of ES have been proposed (best-known: Daily 1997; Daily et al. 1997; MEA 2003; National research Council, 2005;</a:t>
            </a:r>
            <a:r>
              <a:rPr lang="en-US" baseline="0" dirty="0" smtClean="0"/>
              <a:t> </a:t>
            </a:r>
            <a:r>
              <a:rPr lang="en-US" dirty="0" smtClean="0"/>
              <a:t>many others);</a:t>
            </a:r>
            <a:r>
              <a:rPr lang="en-US" baseline="0" dirty="0" smtClean="0"/>
              <a:t> while they differ in important aspects, the generally agree that ES are “things nature does that benefit humans.” The benefits to humans aspect is important, as it separates ES from ecosystem functions, or the flows between components of nature.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rather </a:t>
            </a:r>
            <a:r>
              <a:rPr lang="en-US" baseline="0" dirty="0" smtClean="0"/>
              <a:t>broad </a:t>
            </a:r>
            <a:r>
              <a:rPr lang="en-US" dirty="0" smtClean="0"/>
              <a:t>definition is useful</a:t>
            </a:r>
            <a:r>
              <a:rPr lang="en-US" baseline="0" dirty="0" smtClean="0"/>
              <a:t> as it provides a broad overview of the many ways in which Nature supports human well-being.</a:t>
            </a:r>
          </a:p>
          <a:p>
            <a:endParaRPr lang="en-US" baseline="0" dirty="0" smtClean="0"/>
          </a:p>
          <a:p>
            <a:r>
              <a:rPr lang="en-US" baseline="0" dirty="0" smtClean="0"/>
              <a:t>However, for economic purposes - measuring and tracking ES over time, and valuing them - it is not ideal. Most importantly, it leads to</a:t>
            </a:r>
          </a:p>
          <a:p>
            <a:endParaRPr lang="en-US" baseline="0" dirty="0" smtClean="0"/>
          </a:p>
          <a:p>
            <a:pPr>
              <a:buFontTx/>
              <a:buChar char="-"/>
            </a:pPr>
            <a:r>
              <a:rPr lang="en-US" baseline="0" dirty="0" smtClean="0"/>
              <a:t>double-counting due to overlap among supporting, regulating and provisioning services. E.g.: primary production is an input to food, fiber, </a:t>
            </a:r>
            <a:r>
              <a:rPr lang="en-US" baseline="0" dirty="0" err="1" smtClean="0"/>
              <a:t>fuelwood</a:t>
            </a:r>
            <a:r>
              <a:rPr lang="en-US" baseline="0" dirty="0" smtClean="0"/>
              <a:t> provision; water regulation and purification are an input to fresh water provision.</a:t>
            </a:r>
          </a:p>
          <a:p>
            <a:pPr>
              <a:buFontTx/>
              <a:buNone/>
            </a:pPr>
            <a:endParaRPr lang="en-US" dirty="0"/>
          </a:p>
        </p:txBody>
      </p:sp>
      <p:sp>
        <p:nvSpPr>
          <p:cNvPr id="4" name="Slide Number Placeholder 3"/>
          <p:cNvSpPr>
            <a:spLocks noGrp="1"/>
          </p:cNvSpPr>
          <p:nvPr>
            <p:ph type="sldNum" sz="quarter" idx="10"/>
          </p:nvPr>
        </p:nvSpPr>
        <p:spPr/>
        <p:txBody>
          <a:bodyPr/>
          <a:lstStyle/>
          <a:p>
            <a:fld id="{5A5FD53B-B08B-4C8B-B657-C5EFE6855BB9}"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Perhaps</a:t>
            </a:r>
            <a:r>
              <a:rPr lang="en-US" baseline="0" dirty="0" smtClean="0"/>
              <a:t> the most useful definition of ES for economic analysis purposes is the one proposed by</a:t>
            </a:r>
            <a:r>
              <a:rPr lang="en-US" dirty="0" smtClean="0"/>
              <a:t> Boyd and Banzhaf</a:t>
            </a:r>
            <a:r>
              <a:rPr lang="en-US" baseline="0" dirty="0" smtClean="0"/>
              <a:t> (Resources for the Future). They define FINAL ES as…..</a:t>
            </a:r>
            <a:r>
              <a:rPr lang="en-US" dirty="0" smtClean="0"/>
              <a:t> </a:t>
            </a:r>
          </a:p>
          <a:p>
            <a:endParaRPr lang="en-US" dirty="0" smtClean="0"/>
          </a:p>
          <a:p>
            <a:r>
              <a:rPr lang="en-US" dirty="0" smtClean="0"/>
              <a:t>They also suggest defining ES in benefit-specific terms: for example, water provides many human uses: for drinking, swimming, fishing, irrigation, boating, scenic views, religious or spiritual purposes, habitat for particular species, hydropower etc.. To really account for the full suite of services a given water body provides, we need to differentiate these uses. This is important because – in general – a unit of a given ES has different value in different uses. Ex: 1 liter of water for drinking in general is more valuable than one L of water for irrigation. </a:t>
            </a:r>
          </a:p>
          <a:p>
            <a:endParaRPr lang="en-US" dirty="0" smtClean="0"/>
          </a:p>
          <a:p>
            <a:r>
              <a:rPr lang="en-US" dirty="0" smtClean="0"/>
              <a:t>Focus on final Vs. INTERMEDIATE ES: intermediate services (of course have value as they underpin </a:t>
            </a:r>
            <a:r>
              <a:rPr lang="en-US" baseline="0" dirty="0" smtClean="0"/>
              <a:t>final services; but their value is embedded (incorporated) in the value of the final services. Ex.: healthy populations of fish used by humans depend on good water quality. But to value the benefits humans get from those fish in the form of recreational angling for example, we need not worry about how much water quality contributes to that value - the value of that water quality for fish production is part of the value of the final ES in question – the fish. Of course, water quality in that same water body also has value for people who swim in that water or drink it, but those values of water quality are captured in the value of those particular uses (i.e., water for drinking, water for swimming). </a:t>
            </a:r>
          </a:p>
          <a:p>
            <a:endParaRPr lang="en-US" dirty="0" smtClean="0"/>
          </a:p>
          <a:p>
            <a:r>
              <a:rPr lang="en-US" dirty="0" smtClean="0"/>
              <a:t>Note : Directly is not the same as extractive or consumptive! E.g., existence values are direct benefits people receive from knowing certain species exist, without ever coming into contact with those species).</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reason for focusing on final ES is that – because</a:t>
            </a:r>
            <a:r>
              <a:rPr lang="en-US" baseline="0" dirty="0" smtClean="0"/>
              <a:t> these are the</a:t>
            </a:r>
            <a:r>
              <a:rPr lang="en-US" dirty="0" smtClean="0"/>
              <a:t> units directly related to people’s wellbeing, they are often intuitively understandable to people.</a:t>
            </a:r>
            <a:r>
              <a:rPr lang="en-US" baseline="0" dirty="0" smtClean="0"/>
              <a:t> This </a:t>
            </a:r>
            <a:r>
              <a:rPr lang="en-US" dirty="0" smtClean="0"/>
              <a:t>makes it much easier to assign economic values to changes in the provision of ES. Especially</a:t>
            </a:r>
            <a:r>
              <a:rPr lang="en-US" baseline="0" dirty="0" smtClean="0"/>
              <a:t> if we ask people directly how much they value a given change. After all, people do not value “nutrient cycling” per se; but they do value lower nutrient levels in particular water bodies.</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functional change (reduced sediment input) upstream of the hydro facility in the watershed may result</a:t>
            </a:r>
            <a:r>
              <a:rPr lang="en-US" baseline="0" dirty="0" smtClean="0"/>
              <a:t> in</a:t>
            </a:r>
            <a:r>
              <a:rPr lang="en-US" dirty="0" smtClean="0"/>
              <a:t> an ecosystem service for the facility (i.e., directly benefit its performance, and thus directly benefit</a:t>
            </a:r>
            <a:r>
              <a:rPr lang="en-US" baseline="0" dirty="0" smtClean="0"/>
              <a:t> </a:t>
            </a:r>
            <a:r>
              <a:rPr lang="en-US" dirty="0" smtClean="0"/>
              <a:t>people) or not. To determine</a:t>
            </a:r>
            <a:r>
              <a:rPr lang="en-US" baseline="0" dirty="0" smtClean="0"/>
              <a:t> this, we need to know how much of this reduction makes it downstream to the actual site of service demand/delivery: the hydro power reservoir.</a:t>
            </a:r>
            <a:r>
              <a:rPr lang="en-US" dirty="0" smtClean="0"/>
              <a:t> </a:t>
            </a:r>
          </a:p>
          <a:p>
            <a:endParaRPr lang="en-US" dirty="0" smtClean="0"/>
          </a:p>
          <a:p>
            <a:r>
              <a:rPr lang="en-US" i="0" dirty="0" smtClean="0"/>
              <a:t>In this case, only 70% of the upstream reduction makes its way downstream to the user.</a:t>
            </a:r>
          </a:p>
          <a:p>
            <a:r>
              <a:rPr lang="en-US" i="0" dirty="0" smtClean="0"/>
              <a:t>Two</a:t>
            </a:r>
            <a:r>
              <a:rPr lang="en-US" i="0" baseline="0" dirty="0" smtClean="0"/>
              <a:t> lessons: 1) upstream functional change (reduced sediment input) is not an appropriate indicator of service flow; 2) Final, benefit-specific definition of ES facilitates identification of more cost-effective sites for service provision and makes trade-offs explicit.  </a:t>
            </a:r>
            <a:endParaRPr lang="en-US" i="0" dirty="0" smtClean="0"/>
          </a:p>
          <a:p>
            <a:endParaRPr lang="en-US" dirty="0" smtClean="0"/>
          </a:p>
          <a:p>
            <a:r>
              <a:rPr lang="en-US" dirty="0" smtClean="0"/>
              <a:t>Reducing sediment below the wetland would have generated more benefits</a:t>
            </a:r>
            <a:r>
              <a:rPr lang="en-US" baseline="0" dirty="0" smtClean="0"/>
              <a:t> for hydropower</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indicators (benefit metrics) possess all</a:t>
            </a:r>
            <a:r>
              <a:rPr lang="en-US" baseline="0" dirty="0" smtClean="0"/>
              <a:t> or most of the characteristics </a:t>
            </a:r>
            <a:r>
              <a:rPr lang="en-US" dirty="0" smtClean="0"/>
              <a:t> of good indicators Supin just discussed: </a:t>
            </a:r>
          </a:p>
          <a:p>
            <a:pPr>
              <a:buFont typeface="Arial" pitchFamily="34" charset="0"/>
              <a:buChar char="•"/>
            </a:pPr>
            <a:r>
              <a:rPr lang="en-US" dirty="0" smtClean="0"/>
              <a:t> sensitive to changes/responsive to intervention </a:t>
            </a:r>
          </a:p>
          <a:p>
            <a:pPr>
              <a:buFont typeface="Arial" pitchFamily="34" charset="0"/>
              <a:buChar char="•"/>
            </a:pPr>
            <a:r>
              <a:rPr lang="en-US" dirty="0" smtClean="0"/>
              <a:t> telling what you want to know</a:t>
            </a:r>
          </a:p>
          <a:p>
            <a:pPr>
              <a:buFont typeface="Arial" pitchFamily="34" charset="0"/>
              <a:buChar char="•"/>
            </a:pPr>
            <a:r>
              <a:rPr lang="en-US" dirty="0" smtClean="0"/>
              <a:t> relevant and useful to decision-making </a:t>
            </a:r>
          </a:p>
          <a:p>
            <a:pPr>
              <a:buFont typeface="Arial" pitchFamily="34" charset="0"/>
              <a:buChar char="•"/>
            </a:pPr>
            <a:r>
              <a:rPr lang="en-US" dirty="0" smtClean="0"/>
              <a:t> precise (defined the same way by different people)</a:t>
            </a:r>
          </a:p>
          <a:p>
            <a:pPr lvl="0">
              <a:buFont typeface="Arial" pitchFamily="34" charset="0"/>
              <a:buChar char="•"/>
            </a:pPr>
            <a:r>
              <a:rPr lang="en-US" dirty="0" smtClean="0"/>
              <a:t> reliable (consistent when measured repeatedly)</a:t>
            </a:r>
          </a:p>
          <a:p>
            <a:pPr>
              <a:buFont typeface="Arial" pitchFamily="34" charset="0"/>
              <a:buChar char="•"/>
            </a:pPr>
            <a:r>
              <a:rPr lang="en-US" dirty="0" smtClean="0"/>
              <a:t> feasible and cost-effective to obtain </a:t>
            </a:r>
          </a:p>
          <a:p>
            <a:pPr>
              <a:buFont typeface="Arial" pitchFamily="34" charset="0"/>
              <a:buChar char="•"/>
            </a:pPr>
            <a:r>
              <a:rPr lang="en-US" dirty="0" smtClean="0"/>
              <a:t> easy to interpret</a:t>
            </a:r>
          </a:p>
          <a:p>
            <a:pPr>
              <a:buFont typeface="Arial" pitchFamily="34" charset="0"/>
              <a:buChar char="•"/>
            </a:pPr>
            <a:r>
              <a:rPr lang="en-US" dirty="0" smtClean="0"/>
              <a:t> easily communicated to a target audience</a:t>
            </a:r>
          </a:p>
          <a:p>
            <a:pPr>
              <a:buFont typeface="Arial" pitchFamily="34" charset="0"/>
              <a:buChar char="•"/>
            </a:pPr>
            <a:endParaRPr lang="en-US" dirty="0" smtClean="0"/>
          </a:p>
          <a:p>
            <a:pPr>
              <a:buFont typeface="Arial" pitchFamily="34" charset="0"/>
              <a:buNone/>
            </a:pPr>
            <a:r>
              <a:rPr lang="en-US" dirty="0" smtClean="0"/>
              <a:t>Note that  the intermediate ES listed in the last column tell which are the</a:t>
            </a:r>
            <a:r>
              <a:rPr lang="en-US" baseline="0" dirty="0" smtClean="0"/>
              <a:t> assets in nature that produce the respective target ES flows. These are the management targets if you want to affect service provision and resulting benefits. </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36</a:t>
            </a:fld>
            <a:endParaRPr lang="en-US"/>
          </a:p>
        </p:txBody>
      </p:sp>
    </p:spTree>
    <p:extLst>
      <p:ext uri="{BB962C8B-B14F-4D97-AF65-F5344CB8AC3E}">
        <p14:creationId xmlns:p14="http://schemas.microsoft.com/office/powerpoint/2010/main" val="2582343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37</a:t>
            </a:fld>
            <a:endParaRPr lang="en-US"/>
          </a:p>
        </p:txBody>
      </p:sp>
    </p:spTree>
    <p:extLst>
      <p:ext uri="{BB962C8B-B14F-4D97-AF65-F5344CB8AC3E}">
        <p14:creationId xmlns:p14="http://schemas.microsoft.com/office/powerpoint/2010/main" val="3390785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57805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39</a:t>
            </a:fld>
            <a:endParaRPr lang="en-US"/>
          </a:p>
        </p:txBody>
      </p:sp>
    </p:spTree>
    <p:extLst>
      <p:ext uri="{BB962C8B-B14F-4D97-AF65-F5344CB8AC3E}">
        <p14:creationId xmlns:p14="http://schemas.microsoft.com/office/powerpoint/2010/main" val="330281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4</a:t>
            </a:fld>
            <a:endParaRPr lang="en-US"/>
          </a:p>
        </p:txBody>
      </p:sp>
    </p:spTree>
    <p:extLst>
      <p:ext uri="{BB962C8B-B14F-4D97-AF65-F5344CB8AC3E}">
        <p14:creationId xmlns:p14="http://schemas.microsoft.com/office/powerpoint/2010/main" val="289806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40</a:t>
            </a:fld>
            <a:endParaRPr lang="en-US"/>
          </a:p>
        </p:txBody>
      </p:sp>
    </p:spTree>
    <p:extLst>
      <p:ext uri="{BB962C8B-B14F-4D97-AF65-F5344CB8AC3E}">
        <p14:creationId xmlns:p14="http://schemas.microsoft.com/office/powerpoint/2010/main" val="2657805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41</a:t>
            </a:fld>
            <a:endParaRPr lang="en-US"/>
          </a:p>
        </p:txBody>
      </p:sp>
    </p:spTree>
    <p:extLst>
      <p:ext uri="{BB962C8B-B14F-4D97-AF65-F5344CB8AC3E}">
        <p14:creationId xmlns:p14="http://schemas.microsoft.com/office/powerpoint/2010/main" val="3460863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42</a:t>
            </a:fld>
            <a:endParaRPr lang="en-US"/>
          </a:p>
        </p:txBody>
      </p:sp>
    </p:spTree>
    <p:extLst>
      <p:ext uri="{BB962C8B-B14F-4D97-AF65-F5344CB8AC3E}">
        <p14:creationId xmlns:p14="http://schemas.microsoft.com/office/powerpoint/2010/main" val="3320453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43</a:t>
            </a:fld>
            <a:endParaRPr lang="en-US"/>
          </a:p>
        </p:txBody>
      </p:sp>
    </p:spTree>
    <p:extLst>
      <p:ext uri="{BB962C8B-B14F-4D97-AF65-F5344CB8AC3E}">
        <p14:creationId xmlns:p14="http://schemas.microsoft.com/office/powerpoint/2010/main" val="4262383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44</a:t>
            </a:fld>
            <a:endParaRPr lang="en-US"/>
          </a:p>
        </p:txBody>
      </p:sp>
    </p:spTree>
    <p:extLst>
      <p:ext uri="{BB962C8B-B14F-4D97-AF65-F5344CB8AC3E}">
        <p14:creationId xmlns:p14="http://schemas.microsoft.com/office/powerpoint/2010/main" val="67765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B2D8DB-144F-45AA-8E73-0B34B86C1A12}" type="slidenum">
              <a:rPr lang="en-US" smtClean="0"/>
              <a:pPr/>
              <a:t>5</a:t>
            </a:fld>
            <a:endParaRPr lang="en-US"/>
          </a:p>
        </p:txBody>
      </p:sp>
    </p:spTree>
    <p:extLst>
      <p:ext uri="{BB962C8B-B14F-4D97-AF65-F5344CB8AC3E}">
        <p14:creationId xmlns:p14="http://schemas.microsoft.com/office/powerpoint/2010/main" val="104518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96D49-5539-46EC-B5AB-710ADE188A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for having social objectives:</a:t>
            </a:r>
          </a:p>
          <a:p>
            <a:pPr marL="171450" indent="-171450">
              <a:buFontTx/>
              <a:buChar char="-"/>
            </a:pPr>
            <a:r>
              <a:rPr lang="en-US" baseline="0" dirty="0" smtClean="0"/>
              <a:t>Having a human related goal (requested by program vision goal, addressing priority of local community or stakeholders, responding to funder’s requirement).</a:t>
            </a:r>
          </a:p>
          <a:p>
            <a:pPr marL="171450" indent="-171450">
              <a:buFontTx/>
              <a:buChar char="-"/>
            </a:pPr>
            <a:r>
              <a:rPr lang="en-US" dirty="0" smtClean="0"/>
              <a:t>Having</a:t>
            </a:r>
            <a:r>
              <a:rPr lang="en-US" baseline="0" dirty="0" smtClean="0"/>
              <a:t> a strategy where social objectives will help increase chances of conservation to become successful, enhance or broaden conservation impacts.</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7</a:t>
            </a:fld>
            <a:endParaRPr lang="en-US"/>
          </a:p>
        </p:txBody>
      </p:sp>
    </p:spTree>
    <p:extLst>
      <p:ext uri="{BB962C8B-B14F-4D97-AF65-F5344CB8AC3E}">
        <p14:creationId xmlns:p14="http://schemas.microsoft.com/office/powerpoint/2010/main" val="105192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person doing an activity</a:t>
            </a:r>
            <a:r>
              <a:rPr lang="en-US" baseline="0" dirty="0" smtClean="0"/>
              <a:t> alone is not “social”</a:t>
            </a:r>
          </a:p>
          <a:p>
            <a:r>
              <a:rPr lang="en-US" baseline="0" dirty="0" smtClean="0"/>
              <a:t>Infrastructure or man-made things are not “social”</a:t>
            </a:r>
          </a:p>
          <a:p>
            <a:r>
              <a:rPr lang="en-US" baseline="0" dirty="0" smtClean="0"/>
              <a:t>But they are human-related.</a:t>
            </a:r>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8</a:t>
            </a:fld>
            <a:endParaRPr lang="en-US"/>
          </a:p>
        </p:txBody>
      </p:sp>
    </p:spTree>
    <p:extLst>
      <p:ext uri="{BB962C8B-B14F-4D97-AF65-F5344CB8AC3E}">
        <p14:creationId xmlns:p14="http://schemas.microsoft.com/office/powerpoint/2010/main" val="294492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“Social” has been used in a broader sense to encompass different dimensions that are human-related, including livelihood, socio-cultural, economic, governance, institutional, education, health, infrastructure, and more.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Human wellbeing has multiple constituents, including basic material for a good life, freedom and choice, health, good social relations, and security.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see human well-being as an </a:t>
            </a:r>
            <a:r>
              <a:rPr lang="en-US" dirty="0" smtClean="0"/>
              <a:t>opposite end of a continuum from </a:t>
            </a:r>
            <a:r>
              <a:rPr lang="en-US" b="1" dirty="0" smtClean="0"/>
              <a:t>poverty</a:t>
            </a:r>
            <a:r>
              <a:rPr lang="en-US" dirty="0" smtClean="0"/>
              <a:t>, which has been defined as a “pronounced deprivation in well-being.” (not just materials, but it could be access/rights)</a:t>
            </a:r>
          </a:p>
          <a:p>
            <a:endParaRPr lang="en-US" dirty="0"/>
          </a:p>
        </p:txBody>
      </p:sp>
      <p:sp>
        <p:nvSpPr>
          <p:cNvPr id="4" name="Slide Number Placeholder 3"/>
          <p:cNvSpPr>
            <a:spLocks noGrp="1"/>
          </p:cNvSpPr>
          <p:nvPr>
            <p:ph type="sldNum" sz="quarter" idx="10"/>
          </p:nvPr>
        </p:nvSpPr>
        <p:spPr/>
        <p:txBody>
          <a:bodyPr/>
          <a:lstStyle/>
          <a:p>
            <a:fld id="{4FB2D8DB-144F-45AA-8E73-0B34B86C1A12}" type="slidenum">
              <a:rPr lang="en-US" smtClean="0"/>
              <a:pPr/>
              <a:t>9</a:t>
            </a:fld>
            <a:endParaRPr lang="en-US"/>
          </a:p>
        </p:txBody>
      </p:sp>
    </p:spTree>
    <p:extLst>
      <p:ext uri="{BB962C8B-B14F-4D97-AF65-F5344CB8AC3E}">
        <p14:creationId xmlns:p14="http://schemas.microsoft.com/office/powerpoint/2010/main" val="200688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246243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62715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1490190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31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782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31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49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666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6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87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122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464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70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08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221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049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76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98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645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89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72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282F3-F726-4EBC-870E-A8C2EF4F1B1E}" type="datetimeFigureOut">
              <a:rPr lang="en-US" smtClean="0"/>
              <a:pPr/>
              <a:t>4/18/2012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3161328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02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384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933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643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582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21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712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007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09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1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282F3-F726-4EBC-870E-A8C2EF4F1B1E}"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863634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625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53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715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793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458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348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097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907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981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07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282F3-F726-4EBC-870E-A8C2EF4F1B1E}" type="datetimeFigureOut">
              <a:rPr lang="en-US" smtClean="0"/>
              <a:pPr/>
              <a:t>4/18/2012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106866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379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71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25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1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822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717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522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594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82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282F3-F726-4EBC-870E-A8C2EF4F1B1E}" type="datetimeFigureOut">
              <a:rPr lang="en-US" smtClean="0"/>
              <a:pPr/>
              <a:t>4/18/2012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3009259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532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754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337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789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305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285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82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978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266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2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282F3-F726-4EBC-870E-A8C2EF4F1B1E}" type="datetimeFigureOut">
              <a:rPr lang="en-US" smtClean="0"/>
              <a:pPr/>
              <a:t>4/18/2012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14856002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543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2835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874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28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849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171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70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0BDCB-38A0-4543-B98B-BBB6149C25EC}" type="datetimeFigureOut">
              <a:rPr lang="en-US">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581993-8B3A-448B-9B05-B8E13293CB7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28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78514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282F3-F726-4EBC-870E-A8C2EF4F1B1E}" type="datetimeFigureOut">
              <a:rPr lang="en-US" smtClean="0"/>
              <a:pPr/>
              <a:t>4/18/2012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1F321-9BB0-4B71-8AA9-DD703EBE2813}" type="slidenum">
              <a:rPr lang="en-US" smtClean="0"/>
              <a:pPr/>
              <a:t>‹#›</a:t>
            </a:fld>
            <a:endParaRPr lang="en-US"/>
          </a:p>
        </p:txBody>
      </p:sp>
    </p:spTree>
    <p:extLst>
      <p:ext uri="{BB962C8B-B14F-4D97-AF65-F5344CB8AC3E}">
        <p14:creationId xmlns:p14="http://schemas.microsoft.com/office/powerpoint/2010/main" val="419706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282F3-F726-4EBC-870E-A8C2EF4F1B1E}" type="datetimeFigureOut">
              <a:rPr lang="en-US" smtClean="0"/>
              <a:pPr/>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F321-9BB0-4B71-8AA9-DD703EBE2813}" type="slidenum">
              <a:rPr lang="en-US" smtClean="0"/>
              <a:pPr/>
              <a:t>‹#›</a:t>
            </a:fld>
            <a:endParaRPr lang="en-US"/>
          </a:p>
        </p:txBody>
      </p:sp>
    </p:spTree>
    <p:extLst>
      <p:ext uri="{BB962C8B-B14F-4D97-AF65-F5344CB8AC3E}">
        <p14:creationId xmlns:p14="http://schemas.microsoft.com/office/powerpoint/2010/main" val="208771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591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38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2179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282F3-F726-4EBC-870E-A8C2EF4F1B1E}" type="datetimeFigureOut">
              <a:rPr lang="en-US" smtClean="0">
                <a:solidFill>
                  <a:prstClr val="black">
                    <a:tint val="75000"/>
                  </a:prstClr>
                </a:solidFill>
              </a:rPr>
              <a:pPr/>
              <a:t>4/18/2012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1F321-9BB0-4B71-8AA9-DD703EBE28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425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50" name="Rectangle 26"/>
          <p:cNvSpPr>
            <a:spLocks noChangeArrowheads="1"/>
          </p:cNvSpPr>
          <p:nvPr userDrawn="1"/>
        </p:nvSpPr>
        <p:spPr bwMode="auto">
          <a:xfrm>
            <a:off x="0" y="0"/>
            <a:ext cx="1905000" cy="6858000"/>
          </a:xfrm>
          <a:prstGeom prst="rect">
            <a:avLst/>
          </a:prstGeom>
          <a:gradFill rotWithShape="1">
            <a:gsLst>
              <a:gs pos="0">
                <a:srgbClr val="CC7F1D"/>
              </a:gs>
              <a:gs pos="100000">
                <a:srgbClr val="CC7F1D">
                  <a:gamma/>
                  <a:tint val="73725"/>
                  <a:invGamma/>
                </a:srgbClr>
              </a:gs>
            </a:gsLst>
            <a:lin ang="270000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1027" name="Rectangle 2"/>
          <p:cNvSpPr>
            <a:spLocks noGrp="1" noChangeArrowheads="1"/>
          </p:cNvSpPr>
          <p:nvPr>
            <p:ph type="title"/>
          </p:nvPr>
        </p:nvSpPr>
        <p:spPr bwMode="auto">
          <a:xfrm>
            <a:off x="2133600" y="1219200"/>
            <a:ext cx="670560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endParaRPr lang="en-GB" smtClean="0"/>
          </a:p>
        </p:txBody>
      </p:sp>
      <p:sp>
        <p:nvSpPr>
          <p:cNvPr id="1028" name="Rectangle 3"/>
          <p:cNvSpPr>
            <a:spLocks noGrp="1" noChangeArrowheads="1"/>
          </p:cNvSpPr>
          <p:nvPr>
            <p:ph type="body" idx="1"/>
          </p:nvPr>
        </p:nvSpPr>
        <p:spPr bwMode="auto">
          <a:xfrm>
            <a:off x="2133600" y="1828800"/>
            <a:ext cx="6705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1029" name="Picture 13" descr="TNCLogoPrimary_Rev_WhtCMYK"/>
          <p:cNvPicPr>
            <a:picLocks noChangeAspect="1" noChangeArrowheads="1"/>
          </p:cNvPicPr>
          <p:nvPr userDrawn="1"/>
        </p:nvPicPr>
        <p:blipFill>
          <a:blip r:embed="rId2" cstate="print"/>
          <a:srcRect/>
          <a:stretch>
            <a:fillRect/>
          </a:stretch>
        </p:blipFill>
        <p:spPr bwMode="auto">
          <a:xfrm>
            <a:off x="304800" y="6096000"/>
            <a:ext cx="1295400" cy="498475"/>
          </a:xfrm>
          <a:prstGeom prst="rect">
            <a:avLst/>
          </a:prstGeom>
          <a:noFill/>
          <a:ln w="9525">
            <a:noFill/>
            <a:miter lim="800000"/>
            <a:headEnd/>
            <a:tailEnd/>
          </a:ln>
        </p:spPr>
      </p:pic>
    </p:spTree>
    <p:extLst>
      <p:ext uri="{BB962C8B-B14F-4D97-AF65-F5344CB8AC3E}">
        <p14:creationId xmlns:p14="http://schemas.microsoft.com/office/powerpoint/2010/main" val="283511845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ImagoBook" pitchFamily="2" charset="0"/>
        </a:defRPr>
      </a:lvl2pPr>
      <a:lvl3pPr algn="l" rtl="0" eaLnBrk="0" fontAlgn="base" hangingPunct="0">
        <a:spcBef>
          <a:spcPct val="0"/>
        </a:spcBef>
        <a:spcAft>
          <a:spcPct val="0"/>
        </a:spcAft>
        <a:defRPr sz="3200" b="1">
          <a:solidFill>
            <a:schemeClr val="tx1"/>
          </a:solidFill>
          <a:latin typeface="ImagoBook" pitchFamily="2" charset="0"/>
        </a:defRPr>
      </a:lvl3pPr>
      <a:lvl4pPr algn="l" rtl="0" eaLnBrk="0" fontAlgn="base" hangingPunct="0">
        <a:spcBef>
          <a:spcPct val="0"/>
        </a:spcBef>
        <a:spcAft>
          <a:spcPct val="0"/>
        </a:spcAft>
        <a:defRPr sz="3200" b="1">
          <a:solidFill>
            <a:schemeClr val="tx1"/>
          </a:solidFill>
          <a:latin typeface="ImagoBook" pitchFamily="2" charset="0"/>
        </a:defRPr>
      </a:lvl4pPr>
      <a:lvl5pPr algn="l" rtl="0" eaLnBrk="0" fontAlgn="base" hangingPunct="0">
        <a:spcBef>
          <a:spcPct val="0"/>
        </a:spcBef>
        <a:spcAft>
          <a:spcPct val="0"/>
        </a:spcAft>
        <a:defRPr sz="3200" b="1">
          <a:solidFill>
            <a:schemeClr val="tx1"/>
          </a:solidFill>
          <a:latin typeface="ImagoBook" pitchFamily="2" charset="0"/>
        </a:defRPr>
      </a:lvl5pPr>
      <a:lvl6pPr marL="457200" algn="l" rtl="0" fontAlgn="base">
        <a:spcBef>
          <a:spcPct val="0"/>
        </a:spcBef>
        <a:spcAft>
          <a:spcPct val="0"/>
        </a:spcAft>
        <a:defRPr sz="3200" b="1">
          <a:solidFill>
            <a:schemeClr val="tx1"/>
          </a:solidFill>
          <a:latin typeface="ImagoBook" pitchFamily="2" charset="0"/>
        </a:defRPr>
      </a:lvl6pPr>
      <a:lvl7pPr marL="914400" algn="l" rtl="0" fontAlgn="base">
        <a:spcBef>
          <a:spcPct val="0"/>
        </a:spcBef>
        <a:spcAft>
          <a:spcPct val="0"/>
        </a:spcAft>
        <a:defRPr sz="3200" b="1">
          <a:solidFill>
            <a:schemeClr val="tx1"/>
          </a:solidFill>
          <a:latin typeface="ImagoBook" pitchFamily="2" charset="0"/>
        </a:defRPr>
      </a:lvl7pPr>
      <a:lvl8pPr marL="1371600" algn="l" rtl="0" fontAlgn="base">
        <a:spcBef>
          <a:spcPct val="0"/>
        </a:spcBef>
        <a:spcAft>
          <a:spcPct val="0"/>
        </a:spcAft>
        <a:defRPr sz="3200" b="1">
          <a:solidFill>
            <a:schemeClr val="tx1"/>
          </a:solidFill>
          <a:latin typeface="ImagoBook" pitchFamily="2" charset="0"/>
        </a:defRPr>
      </a:lvl8pPr>
      <a:lvl9pPr marL="1828800" algn="l" rtl="0" fontAlgn="base">
        <a:spcBef>
          <a:spcPct val="0"/>
        </a:spcBef>
        <a:spcAft>
          <a:spcPct val="0"/>
        </a:spcAft>
        <a:defRPr sz="3200" b="1">
          <a:solidFill>
            <a:schemeClr val="tx1"/>
          </a:solidFill>
          <a:latin typeface="ImagoBook" pitchFamily="2"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0BDCB-38A0-4543-B98B-BBB6149C25EC}" type="datetimeFigureOut">
              <a:rPr lang="en-US" smtClean="0">
                <a:solidFill>
                  <a:prstClr val="black">
                    <a:tint val="75000"/>
                  </a:prstClr>
                </a:solidFill>
              </a:rPr>
              <a:pPr/>
              <a:t>4/18/2012</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81993-8B3A-448B-9B05-B8E13293CB72}"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8999348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0BDCB-38A0-4543-B98B-BBB6149C25EC}" type="datetimeFigureOut">
              <a:rPr lang="en-US" smtClean="0">
                <a:solidFill>
                  <a:prstClr val="black">
                    <a:tint val="75000"/>
                  </a:prstClr>
                </a:solidFill>
              </a:rPr>
              <a:pPr/>
              <a:t>4/18/2012</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81993-8B3A-448B-9B05-B8E13293CB72}"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400638905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6.xml"/><Relationship Id="rId5" Type="http://schemas.openxmlformats.org/officeDocument/2006/relationships/image" Target="../media/image28.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6.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Word_Document1.docx"/></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6.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package" Target="../embeddings/Microsoft_Word_Document2.doc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6.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package" Target="../embeddings/Microsoft_Word_Document3.docx"/></Relationships>
</file>

<file path=ppt/slides/_rels/slide38.xml.rels><?xml version="1.0" encoding="UTF-8" standalone="yes"?>
<Relationships xmlns="http://schemas.openxmlformats.org/package/2006/relationships"><Relationship Id="rId3" Type="http://schemas.openxmlformats.org/officeDocument/2006/relationships/hyperlink" Target="https://connect.tnc.org/Conservation/priorities/GChallenges/Reducing%20the%20Impacts%20of%20Climate%20Change/Key%20Resources/Forms/Front%20page.aspx" TargetMode="External"/><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nhadley@tn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12700" y="0"/>
            <a:ext cx="9144000" cy="68580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2050" name="Rectangle 31"/>
          <p:cNvSpPr>
            <a:spLocks noChangeArrowheads="1"/>
          </p:cNvSpPr>
          <p:nvPr/>
        </p:nvSpPr>
        <p:spPr bwMode="auto">
          <a:xfrm>
            <a:off x="0" y="-5417"/>
            <a:ext cx="9144000" cy="7109639"/>
          </a:xfrm>
          <a:prstGeom prst="rect">
            <a:avLst/>
          </a:prstGeom>
          <a:solidFill>
            <a:schemeClr val="accent5">
              <a:lumMod val="20000"/>
              <a:lumOff val="80000"/>
            </a:schemeClr>
          </a:solidFill>
          <a:ln w="9525">
            <a:solidFill>
              <a:schemeClr val="accent3">
                <a:lumMod val="50000"/>
              </a:schemeClr>
            </a:solidFill>
            <a:miter lim="800000"/>
            <a:headEnd/>
            <a:tailEnd/>
          </a:ln>
        </p:spPr>
        <p:txBody>
          <a:bodyPr wrap="square">
            <a:spAutoFit/>
          </a:bodyPr>
          <a:lstStyle/>
          <a:p>
            <a:pPr algn="just"/>
            <a:r>
              <a:rPr lang="en-US" altLang="en-US" sz="2400" dirty="0" err="1">
                <a:solidFill>
                  <a:schemeClr val="bg1">
                    <a:lumMod val="50000"/>
                  </a:schemeClr>
                </a:solidFill>
                <a:cs typeface="Calibri" pitchFamily="34" charset="0"/>
              </a:rPr>
              <a:t>歡迎</a:t>
            </a:r>
            <a:r>
              <a:rPr lang="en-US" sz="2400" dirty="0">
                <a:solidFill>
                  <a:schemeClr val="bg1">
                    <a:lumMod val="50000"/>
                  </a:schemeClr>
                </a:solidFill>
                <a:cs typeface="Calibri" pitchFamily="34" charset="0"/>
              </a:rPr>
              <a:t>  </a:t>
            </a:r>
            <a:r>
              <a:rPr lang="cs-CZ" altLang="ja-JP" sz="2400" b="1" dirty="0">
                <a:solidFill>
                  <a:schemeClr val="bg1">
                    <a:lumMod val="50000"/>
                  </a:schemeClr>
                </a:solidFill>
              </a:rPr>
              <a:t>Aloha</a:t>
            </a:r>
            <a:r>
              <a:rPr lang="cs-CZ" altLang="ja-JP" sz="2400" dirty="0">
                <a:solidFill>
                  <a:schemeClr val="bg1">
                    <a:lumMod val="50000"/>
                  </a:schemeClr>
                </a:solidFill>
              </a:rPr>
              <a:t>  </a:t>
            </a:r>
            <a:r>
              <a:rPr lang="es-ES_tradnl" altLang="ja-JP" sz="2400" dirty="0">
                <a:solidFill>
                  <a:schemeClr val="bg1">
                    <a:lumMod val="50000"/>
                  </a:schemeClr>
                </a:solidFill>
              </a:rPr>
              <a:t>Bienvenidos  </a:t>
            </a:r>
            <a:r>
              <a:rPr lang="de-DE" altLang="ja-JP" sz="2400" b="1" dirty="0">
                <a:solidFill>
                  <a:schemeClr val="bg1">
                    <a:lumMod val="50000"/>
                  </a:schemeClr>
                </a:solidFill>
              </a:rPr>
              <a:t>Welkom</a:t>
            </a:r>
            <a:r>
              <a:rPr lang="de-DE" altLang="ja-JP" sz="2400" dirty="0">
                <a:solidFill>
                  <a:schemeClr val="bg1">
                    <a:lumMod val="50000"/>
                  </a:schemeClr>
                </a:solidFill>
              </a:rPr>
              <a:t>  </a:t>
            </a:r>
            <a:r>
              <a:rPr lang="en-US" altLang="ja-JP" sz="2400" dirty="0" err="1">
                <a:solidFill>
                  <a:schemeClr val="bg1">
                    <a:lumMod val="50000"/>
                  </a:schemeClr>
                </a:solidFill>
              </a:rPr>
              <a:t>Bem-vindo</a:t>
            </a:r>
            <a:r>
              <a:rPr lang="en-US" altLang="ja-JP" sz="2400" dirty="0">
                <a:solidFill>
                  <a:schemeClr val="bg1">
                    <a:lumMod val="50000"/>
                  </a:schemeClr>
                </a:solidFill>
              </a:rPr>
              <a:t>  </a:t>
            </a:r>
            <a:r>
              <a:rPr lang="de-DE" altLang="ja-JP" sz="2400" b="1" dirty="0">
                <a:solidFill>
                  <a:schemeClr val="bg1">
                    <a:lumMod val="50000"/>
                  </a:schemeClr>
                </a:solidFill>
              </a:rPr>
              <a:t>Welcome</a:t>
            </a:r>
            <a:r>
              <a:rPr lang="de-DE" altLang="ja-JP" sz="2400" dirty="0">
                <a:solidFill>
                  <a:schemeClr val="bg1">
                    <a:lumMod val="50000"/>
                  </a:schemeClr>
                </a:solidFill>
              </a:rPr>
              <a:t>  </a:t>
            </a:r>
            <a:r>
              <a:rPr lang="da-DK" altLang="ja-JP" sz="2400" dirty="0">
                <a:solidFill>
                  <a:schemeClr val="bg1">
                    <a:lumMod val="50000"/>
                  </a:schemeClr>
                </a:solidFill>
              </a:rPr>
              <a:t>Wilkommen  </a:t>
            </a:r>
            <a:r>
              <a:rPr lang="en-US" altLang="ja-JP" sz="2400" b="1" dirty="0" err="1">
                <a:solidFill>
                  <a:schemeClr val="bg1">
                    <a:lumMod val="50000"/>
                  </a:schemeClr>
                </a:solidFill>
              </a:rPr>
              <a:t>में</a:t>
            </a:r>
            <a:r>
              <a:rPr lang="en-US" altLang="ja-JP" sz="2400" b="1" dirty="0">
                <a:solidFill>
                  <a:schemeClr val="bg1">
                    <a:lumMod val="50000"/>
                  </a:schemeClr>
                </a:solidFill>
              </a:rPr>
              <a:t> </a:t>
            </a:r>
            <a:r>
              <a:rPr lang="en-US" altLang="ja-JP" sz="2400" b="1" dirty="0" err="1">
                <a:solidFill>
                  <a:schemeClr val="bg1">
                    <a:lumMod val="50000"/>
                  </a:schemeClr>
                </a:solidFill>
              </a:rPr>
              <a:t>आपका</a:t>
            </a:r>
            <a:r>
              <a:rPr lang="en-US" altLang="ja-JP" sz="2400" b="1" dirty="0">
                <a:solidFill>
                  <a:schemeClr val="bg1">
                    <a:lumMod val="50000"/>
                  </a:schemeClr>
                </a:solidFill>
              </a:rPr>
              <a:t> </a:t>
            </a:r>
            <a:r>
              <a:rPr lang="en-US" altLang="ja-JP" sz="2400" b="1" dirty="0" err="1">
                <a:solidFill>
                  <a:schemeClr val="bg1">
                    <a:lumMod val="50000"/>
                  </a:schemeClr>
                </a:solidFill>
              </a:rPr>
              <a:t>स्वागत</a:t>
            </a:r>
            <a:r>
              <a:rPr lang="en-US" altLang="ja-JP" sz="2400" b="1" dirty="0">
                <a:solidFill>
                  <a:schemeClr val="bg1">
                    <a:lumMod val="50000"/>
                  </a:schemeClr>
                </a:solidFill>
              </a:rPr>
              <a:t> </a:t>
            </a:r>
            <a:r>
              <a:rPr lang="en-US" altLang="ja-JP" sz="2400" b="1" dirty="0" err="1">
                <a:solidFill>
                  <a:schemeClr val="bg1">
                    <a:lumMod val="50000"/>
                  </a:schemeClr>
                </a:solidFill>
              </a:rPr>
              <a:t>है</a:t>
            </a:r>
            <a:r>
              <a:rPr lang="en-US" altLang="ja-JP" sz="2400" b="1" dirty="0">
                <a:solidFill>
                  <a:schemeClr val="bg1">
                    <a:lumMod val="50000"/>
                  </a:schemeClr>
                </a:solidFill>
              </a:rPr>
              <a:t>  </a:t>
            </a:r>
            <a:r>
              <a:rPr lang="de-DE" altLang="ja-JP" sz="2400" b="1" dirty="0" smtClean="0">
                <a:solidFill>
                  <a:schemeClr val="bg1">
                    <a:lumMod val="50000"/>
                  </a:schemeClr>
                </a:solidFill>
              </a:rPr>
              <a:t>Kaselehlie</a:t>
            </a:r>
            <a:r>
              <a:rPr lang="de-DE" altLang="ja-JP" sz="2400" dirty="0" smtClean="0">
                <a:solidFill>
                  <a:schemeClr val="bg1">
                    <a:lumMod val="50000"/>
                  </a:schemeClr>
                </a:solidFill>
              </a:rPr>
              <a:t>  </a:t>
            </a:r>
            <a:r>
              <a:rPr lang="en-US" altLang="ja-JP" sz="2400" dirty="0" err="1">
                <a:solidFill>
                  <a:schemeClr val="bg1">
                    <a:lumMod val="50000"/>
                  </a:schemeClr>
                </a:solidFill>
              </a:rPr>
              <a:t>Mogethin</a:t>
            </a:r>
            <a:r>
              <a:rPr lang="en-US" altLang="ja-JP" sz="2400" dirty="0">
                <a:solidFill>
                  <a:schemeClr val="bg1">
                    <a:lumMod val="50000"/>
                  </a:schemeClr>
                </a:solidFill>
              </a:rPr>
              <a:t>  </a:t>
            </a:r>
            <a:r>
              <a:rPr lang="en-US" altLang="ja-JP" sz="2400" b="1" dirty="0">
                <a:solidFill>
                  <a:schemeClr val="bg1">
                    <a:lumMod val="50000"/>
                  </a:schemeClr>
                </a:solidFill>
              </a:rPr>
              <a:t>Ran </a:t>
            </a:r>
            <a:r>
              <a:rPr lang="en-US" altLang="ja-JP" sz="2400" b="1" dirty="0" err="1">
                <a:solidFill>
                  <a:schemeClr val="bg1">
                    <a:lumMod val="50000"/>
                  </a:schemeClr>
                </a:solidFill>
              </a:rPr>
              <a:t>Annim</a:t>
            </a:r>
            <a:r>
              <a:rPr lang="en-US" altLang="ja-JP" sz="2400" b="1" dirty="0">
                <a:solidFill>
                  <a:schemeClr val="bg1">
                    <a:lumMod val="50000"/>
                  </a:schemeClr>
                </a:solidFill>
              </a:rPr>
              <a:t>  </a:t>
            </a:r>
            <a:r>
              <a:rPr lang="nl-NL" altLang="ja-JP" sz="2400" dirty="0">
                <a:solidFill>
                  <a:schemeClr val="bg1">
                    <a:lumMod val="50000"/>
                  </a:schemeClr>
                </a:solidFill>
              </a:rPr>
              <a:t>Lenwo </a:t>
            </a:r>
            <a:r>
              <a:rPr lang="fi-FI" altLang="ja-JP" sz="2400" dirty="0" smtClean="0">
                <a:solidFill>
                  <a:schemeClr val="bg1">
                    <a:lumMod val="50000"/>
                  </a:schemeClr>
                </a:solidFill>
              </a:rPr>
              <a:t> </a:t>
            </a:r>
            <a:r>
              <a:rPr lang="fi-FI" altLang="ja-JP" sz="2400" dirty="0">
                <a:solidFill>
                  <a:schemeClr val="bg1">
                    <a:lumMod val="50000"/>
                  </a:schemeClr>
                </a:solidFill>
              </a:rPr>
              <a:t>Alii  </a:t>
            </a:r>
            <a:r>
              <a:rPr lang="pl-PL" altLang="ja-JP" sz="2400" dirty="0" smtClean="0">
                <a:solidFill>
                  <a:schemeClr val="bg1">
                    <a:lumMod val="50000"/>
                  </a:schemeClr>
                </a:solidFill>
              </a:rPr>
              <a:t>Yokwe </a:t>
            </a:r>
            <a:r>
              <a:rPr lang="en-US" altLang="ja-JP" sz="2400" dirty="0" err="1" smtClean="0">
                <a:solidFill>
                  <a:schemeClr val="bg1">
                    <a:lumMod val="50000"/>
                  </a:schemeClr>
                </a:solidFill>
              </a:rPr>
              <a:t>Hafa</a:t>
            </a:r>
            <a:r>
              <a:rPr lang="en-US" altLang="ja-JP" sz="2400" dirty="0" smtClean="0">
                <a:solidFill>
                  <a:schemeClr val="bg1">
                    <a:lumMod val="50000"/>
                  </a:schemeClr>
                </a:solidFill>
              </a:rPr>
              <a:t> </a:t>
            </a:r>
            <a:r>
              <a:rPr lang="en-US" altLang="ja-JP" sz="2400" dirty="0" err="1">
                <a:solidFill>
                  <a:schemeClr val="bg1">
                    <a:lumMod val="50000"/>
                  </a:schemeClr>
                </a:solidFill>
              </a:rPr>
              <a:t>Adai</a:t>
            </a:r>
            <a:r>
              <a:rPr lang="en-US" altLang="ja-JP" sz="2400" dirty="0">
                <a:solidFill>
                  <a:schemeClr val="bg1">
                    <a:lumMod val="50000"/>
                  </a:schemeClr>
                </a:solidFill>
              </a:rPr>
              <a:t>  </a:t>
            </a:r>
            <a:r>
              <a:rPr lang="hr-HR" altLang="ja-JP" sz="2400" dirty="0" smtClean="0">
                <a:solidFill>
                  <a:schemeClr val="bg1">
                    <a:lumMod val="50000"/>
                  </a:schemeClr>
                </a:solidFill>
              </a:rPr>
              <a:t>Mauri  </a:t>
            </a:r>
            <a:r>
              <a:rPr lang="en-US" altLang="ja-JP" sz="2400" dirty="0" err="1">
                <a:solidFill>
                  <a:schemeClr val="bg1">
                    <a:lumMod val="50000"/>
                  </a:schemeClr>
                </a:solidFill>
              </a:rPr>
              <a:t>Bienvenue</a:t>
            </a:r>
            <a:r>
              <a:rPr lang="en-US" altLang="ja-JP" sz="2400" dirty="0">
                <a:solidFill>
                  <a:schemeClr val="bg1">
                    <a:lumMod val="50000"/>
                  </a:schemeClr>
                </a:solidFill>
              </a:rPr>
              <a:t>  </a:t>
            </a:r>
            <a:r>
              <a:rPr lang="zh-TW" altLang="en-US" sz="2400" dirty="0">
                <a:solidFill>
                  <a:schemeClr val="bg1">
                    <a:lumMod val="50000"/>
                  </a:schemeClr>
                </a:solidFill>
                <a:ea typeface="PMingLiU" pitchFamily="18" charset="-120"/>
              </a:rPr>
              <a:t>欢迎</a:t>
            </a:r>
            <a:r>
              <a:rPr lang="en-US" altLang="zh-TW" sz="2400" dirty="0">
                <a:solidFill>
                  <a:schemeClr val="bg1">
                    <a:lumMod val="50000"/>
                  </a:schemeClr>
                </a:solidFill>
                <a:ea typeface="PMingLiU" pitchFamily="18" charset="-120"/>
              </a:rPr>
              <a:t>  </a:t>
            </a:r>
            <a:r>
              <a:rPr lang="en-US" altLang="ja-JP" sz="2400" b="1" dirty="0" err="1">
                <a:solidFill>
                  <a:schemeClr val="bg1">
                    <a:lumMod val="50000"/>
                  </a:schemeClr>
                </a:solidFill>
              </a:rPr>
              <a:t>Сайн</a:t>
            </a:r>
            <a:r>
              <a:rPr lang="en-US" altLang="ja-JP" sz="2400" b="1" dirty="0">
                <a:solidFill>
                  <a:schemeClr val="bg1">
                    <a:lumMod val="50000"/>
                  </a:schemeClr>
                </a:solidFill>
              </a:rPr>
              <a:t> </a:t>
            </a:r>
            <a:r>
              <a:rPr lang="en-US" altLang="ja-JP" sz="2400" b="1" dirty="0" err="1">
                <a:solidFill>
                  <a:schemeClr val="bg1">
                    <a:lumMod val="50000"/>
                  </a:schemeClr>
                </a:solidFill>
              </a:rPr>
              <a:t>байна</a:t>
            </a:r>
            <a:r>
              <a:rPr lang="en-US" altLang="ja-JP" sz="2400" b="1" dirty="0">
                <a:solidFill>
                  <a:schemeClr val="bg1">
                    <a:lumMod val="50000"/>
                  </a:schemeClr>
                </a:solidFill>
              </a:rPr>
              <a:t> </a:t>
            </a:r>
            <a:r>
              <a:rPr lang="en-US" altLang="ja-JP" sz="2400" b="1" dirty="0" err="1">
                <a:solidFill>
                  <a:schemeClr val="bg1">
                    <a:lumMod val="50000"/>
                  </a:schemeClr>
                </a:solidFill>
              </a:rPr>
              <a:t>уу</a:t>
            </a:r>
            <a:r>
              <a:rPr lang="en-US" altLang="ja-JP" sz="2400" b="1" dirty="0">
                <a:solidFill>
                  <a:schemeClr val="bg1">
                    <a:lumMod val="50000"/>
                  </a:schemeClr>
                </a:solidFill>
              </a:rPr>
              <a:t>  </a:t>
            </a:r>
            <a:r>
              <a:rPr lang="es-ES_tradnl" altLang="ja-JP" sz="2400" dirty="0" err="1">
                <a:solidFill>
                  <a:schemeClr val="bg1">
                    <a:lumMod val="50000"/>
                  </a:schemeClr>
                </a:solidFill>
              </a:rPr>
              <a:t>Selamat</a:t>
            </a:r>
            <a:r>
              <a:rPr lang="es-ES_tradnl" altLang="ja-JP" sz="2400" dirty="0">
                <a:solidFill>
                  <a:schemeClr val="bg1">
                    <a:lumMod val="50000"/>
                  </a:schemeClr>
                </a:solidFill>
              </a:rPr>
              <a:t>   </a:t>
            </a:r>
            <a:r>
              <a:rPr lang="ar-SA" altLang="ja-JP" sz="2400" dirty="0">
                <a:solidFill>
                  <a:schemeClr val="bg1">
                    <a:lumMod val="50000"/>
                  </a:schemeClr>
                </a:solidFill>
                <a:latin typeface="Arial" pitchFamily="34" charset="0"/>
              </a:rPr>
              <a:t>حيب</a:t>
            </a:r>
            <a:r>
              <a:rPr lang="en-US" altLang="ja-JP" sz="2400" dirty="0">
                <a:solidFill>
                  <a:schemeClr val="bg1">
                    <a:lumMod val="50000"/>
                  </a:schemeClr>
                </a:solidFill>
              </a:rPr>
              <a:t>  </a:t>
            </a:r>
            <a:r>
              <a:rPr lang="hu-HU" altLang="ja-JP" sz="2400" dirty="0">
                <a:solidFill>
                  <a:schemeClr val="bg1">
                    <a:lumMod val="50000"/>
                  </a:schemeClr>
                </a:solidFill>
              </a:rPr>
              <a:t>Menyambut  </a:t>
            </a:r>
            <a:r>
              <a:rPr lang="th-TH" altLang="ja-JP" sz="3200" b="1" dirty="0">
                <a:solidFill>
                  <a:schemeClr val="bg1">
                    <a:lumMod val="50000"/>
                  </a:schemeClr>
                </a:solidFill>
                <a:latin typeface="Cordia New" pitchFamily="34" charset="-34"/>
              </a:rPr>
              <a:t>สวัสดี</a:t>
            </a:r>
            <a:r>
              <a:rPr lang="en-US" altLang="ja-JP" sz="2400" dirty="0">
                <a:solidFill>
                  <a:schemeClr val="bg1">
                    <a:lumMod val="50000"/>
                  </a:schemeClr>
                </a:solidFill>
              </a:rPr>
              <a:t>  </a:t>
            </a:r>
            <a:r>
              <a:rPr lang="en-US" altLang="en-US" sz="2400" dirty="0" err="1">
                <a:solidFill>
                  <a:schemeClr val="bg1">
                    <a:lumMod val="50000"/>
                  </a:schemeClr>
                </a:solidFill>
                <a:cs typeface="Calibri" pitchFamily="34" charset="0"/>
              </a:rPr>
              <a:t>歡迎</a:t>
            </a:r>
            <a:r>
              <a:rPr lang="en-US" sz="2400" dirty="0">
                <a:solidFill>
                  <a:schemeClr val="bg1">
                    <a:lumMod val="50000"/>
                  </a:schemeClr>
                </a:solidFill>
                <a:cs typeface="Calibri" pitchFamily="34" charset="0"/>
              </a:rPr>
              <a:t>  </a:t>
            </a:r>
            <a:r>
              <a:rPr lang="cs-CZ" altLang="ja-JP" sz="2400" dirty="0">
                <a:solidFill>
                  <a:schemeClr val="bg1">
                    <a:lumMod val="50000"/>
                  </a:schemeClr>
                </a:solidFill>
              </a:rPr>
              <a:t>Aloha  </a:t>
            </a:r>
            <a:r>
              <a:rPr lang="es-ES_tradnl" altLang="ja-JP" sz="2400" dirty="0">
                <a:solidFill>
                  <a:schemeClr val="bg1">
                    <a:lumMod val="50000"/>
                  </a:schemeClr>
                </a:solidFill>
              </a:rPr>
              <a:t>Bienvenidos  </a:t>
            </a:r>
            <a:r>
              <a:rPr lang="de-DE" altLang="ja-JP" sz="2400" dirty="0">
                <a:solidFill>
                  <a:schemeClr val="bg1">
                    <a:lumMod val="50000"/>
                  </a:schemeClr>
                </a:solidFill>
              </a:rPr>
              <a:t>Welkom  </a:t>
            </a:r>
            <a:r>
              <a:rPr lang="en-US" altLang="ja-JP" sz="2400" b="1" dirty="0" err="1">
                <a:solidFill>
                  <a:schemeClr val="bg1">
                    <a:lumMod val="50000"/>
                  </a:schemeClr>
                </a:solidFill>
              </a:rPr>
              <a:t>Bem-vindo</a:t>
            </a:r>
            <a:r>
              <a:rPr lang="en-US" altLang="ja-JP" sz="2400" b="1" dirty="0">
                <a:solidFill>
                  <a:schemeClr val="bg1">
                    <a:lumMod val="50000"/>
                  </a:schemeClr>
                </a:solidFill>
              </a:rPr>
              <a:t>  </a:t>
            </a:r>
            <a:r>
              <a:rPr lang="de-DE" altLang="ja-JP" sz="2400" dirty="0">
                <a:solidFill>
                  <a:schemeClr val="bg1">
                    <a:lumMod val="50000"/>
                  </a:schemeClr>
                </a:solidFill>
              </a:rPr>
              <a:t>Welcome  </a:t>
            </a:r>
            <a:r>
              <a:rPr lang="da-DK" altLang="ja-JP" sz="2400" dirty="0">
                <a:solidFill>
                  <a:schemeClr val="bg1">
                    <a:lumMod val="50000"/>
                  </a:schemeClr>
                </a:solidFill>
              </a:rPr>
              <a:t>Wilkommen  </a:t>
            </a:r>
            <a:r>
              <a:rPr lang="en-US" altLang="ja-JP" sz="2400" dirty="0" err="1">
                <a:solidFill>
                  <a:schemeClr val="bg1">
                    <a:lumMod val="50000"/>
                  </a:schemeClr>
                </a:solidFill>
              </a:rPr>
              <a:t>में</a:t>
            </a:r>
            <a:r>
              <a:rPr lang="en-US" altLang="ja-JP" sz="2400" dirty="0">
                <a:solidFill>
                  <a:schemeClr val="bg1">
                    <a:lumMod val="50000"/>
                  </a:schemeClr>
                </a:solidFill>
              </a:rPr>
              <a:t> </a:t>
            </a:r>
            <a:r>
              <a:rPr lang="en-US" altLang="ja-JP" sz="2400" dirty="0" err="1">
                <a:solidFill>
                  <a:schemeClr val="bg1">
                    <a:lumMod val="50000"/>
                  </a:schemeClr>
                </a:solidFill>
              </a:rPr>
              <a:t>आपका</a:t>
            </a:r>
            <a:r>
              <a:rPr lang="en-US" altLang="ja-JP" sz="2400" dirty="0">
                <a:solidFill>
                  <a:schemeClr val="bg1">
                    <a:lumMod val="50000"/>
                  </a:schemeClr>
                </a:solidFill>
              </a:rPr>
              <a:t> </a:t>
            </a:r>
            <a:r>
              <a:rPr lang="en-US" altLang="ja-JP" sz="2400" dirty="0" err="1">
                <a:solidFill>
                  <a:schemeClr val="bg1">
                    <a:lumMod val="50000"/>
                  </a:schemeClr>
                </a:solidFill>
              </a:rPr>
              <a:t>स्वागत</a:t>
            </a:r>
            <a:r>
              <a:rPr lang="en-US" altLang="ja-JP" sz="2400" dirty="0">
                <a:solidFill>
                  <a:schemeClr val="bg1">
                    <a:lumMod val="50000"/>
                  </a:schemeClr>
                </a:solidFill>
              </a:rPr>
              <a:t> </a:t>
            </a:r>
            <a:r>
              <a:rPr lang="en-US" altLang="ja-JP" sz="2400" dirty="0" err="1">
                <a:solidFill>
                  <a:schemeClr val="bg1">
                    <a:lumMod val="50000"/>
                  </a:schemeClr>
                </a:solidFill>
              </a:rPr>
              <a:t>है</a:t>
            </a:r>
            <a:r>
              <a:rPr lang="en-US" altLang="ja-JP" sz="2400" dirty="0">
                <a:solidFill>
                  <a:schemeClr val="bg1">
                    <a:lumMod val="50000"/>
                  </a:schemeClr>
                </a:solidFill>
              </a:rPr>
              <a:t>  </a:t>
            </a:r>
            <a:r>
              <a:rPr lang="de-DE" altLang="ja-JP" sz="2400" dirty="0" smtClean="0">
                <a:solidFill>
                  <a:schemeClr val="bg1">
                    <a:lumMod val="50000"/>
                  </a:schemeClr>
                </a:solidFill>
              </a:rPr>
              <a:t>Kaselehlie  </a:t>
            </a:r>
            <a:r>
              <a:rPr lang="en-US" altLang="ja-JP" sz="2400" dirty="0" err="1">
                <a:solidFill>
                  <a:schemeClr val="bg1">
                    <a:lumMod val="50000"/>
                  </a:schemeClr>
                </a:solidFill>
              </a:rPr>
              <a:t>Mogethin</a:t>
            </a:r>
            <a:r>
              <a:rPr lang="en-US" altLang="ja-JP" sz="2400" dirty="0">
                <a:solidFill>
                  <a:schemeClr val="bg1">
                    <a:lumMod val="50000"/>
                  </a:schemeClr>
                </a:solidFill>
              </a:rPr>
              <a:t>  Ran </a:t>
            </a:r>
            <a:r>
              <a:rPr lang="en-US" altLang="ja-JP" sz="2400" dirty="0" err="1">
                <a:solidFill>
                  <a:schemeClr val="bg1">
                    <a:lumMod val="50000"/>
                  </a:schemeClr>
                </a:solidFill>
              </a:rPr>
              <a:t>Annim</a:t>
            </a:r>
            <a:r>
              <a:rPr lang="en-US" altLang="ja-JP" sz="2400" dirty="0">
                <a:solidFill>
                  <a:schemeClr val="bg1">
                    <a:lumMod val="50000"/>
                  </a:schemeClr>
                </a:solidFill>
              </a:rPr>
              <a:t>  </a:t>
            </a:r>
            <a:r>
              <a:rPr lang="nl-NL" altLang="ja-JP" sz="2400" dirty="0">
                <a:solidFill>
                  <a:schemeClr val="bg1">
                    <a:lumMod val="50000"/>
                  </a:schemeClr>
                </a:solidFill>
              </a:rPr>
              <a:t>Lenwo  </a:t>
            </a:r>
            <a:r>
              <a:rPr lang="nl-NL" altLang="ja-JP" sz="2400" dirty="0" smtClean="0">
                <a:solidFill>
                  <a:schemeClr val="bg1">
                    <a:lumMod val="50000"/>
                  </a:schemeClr>
                </a:solidFill>
              </a:rPr>
              <a:t>A</a:t>
            </a:r>
            <a:r>
              <a:rPr lang="fi-FI" altLang="ja-JP" sz="2400" dirty="0" smtClean="0">
                <a:solidFill>
                  <a:schemeClr val="bg1">
                    <a:lumMod val="50000"/>
                  </a:schemeClr>
                </a:solidFill>
              </a:rPr>
              <a:t>lii  </a:t>
            </a:r>
            <a:r>
              <a:rPr lang="pl-PL" altLang="ja-JP" sz="2400" dirty="0" smtClean="0">
                <a:solidFill>
                  <a:schemeClr val="bg1">
                    <a:lumMod val="50000"/>
                  </a:schemeClr>
                </a:solidFill>
              </a:rPr>
              <a:t>Yokwe  </a:t>
            </a:r>
            <a:r>
              <a:rPr lang="en-US" altLang="ja-JP" sz="2400" dirty="0" err="1" smtClean="0">
                <a:solidFill>
                  <a:schemeClr val="bg1">
                    <a:lumMod val="50000"/>
                  </a:schemeClr>
                </a:solidFill>
              </a:rPr>
              <a:t>Hafa</a:t>
            </a:r>
            <a:r>
              <a:rPr lang="en-US" altLang="ja-JP" sz="2400" dirty="0" smtClean="0">
                <a:solidFill>
                  <a:schemeClr val="bg1">
                    <a:lumMod val="50000"/>
                  </a:schemeClr>
                </a:solidFill>
              </a:rPr>
              <a:t> </a:t>
            </a:r>
            <a:r>
              <a:rPr lang="en-US" altLang="ja-JP" sz="2400" dirty="0" err="1">
                <a:solidFill>
                  <a:schemeClr val="bg1">
                    <a:lumMod val="50000"/>
                  </a:schemeClr>
                </a:solidFill>
              </a:rPr>
              <a:t>Adai</a:t>
            </a:r>
            <a:r>
              <a:rPr lang="en-US" altLang="ja-JP" sz="2400" dirty="0">
                <a:solidFill>
                  <a:schemeClr val="bg1">
                    <a:lumMod val="50000"/>
                  </a:schemeClr>
                </a:solidFill>
              </a:rPr>
              <a:t>  </a:t>
            </a:r>
            <a:r>
              <a:rPr lang="hr-HR" altLang="ja-JP" sz="2400" dirty="0" smtClean="0">
                <a:solidFill>
                  <a:schemeClr val="bg1">
                    <a:lumMod val="50000"/>
                  </a:schemeClr>
                </a:solidFill>
              </a:rPr>
              <a:t>Mauri  </a:t>
            </a:r>
            <a:r>
              <a:rPr lang="en-US" altLang="ja-JP" sz="2400" dirty="0" err="1">
                <a:solidFill>
                  <a:schemeClr val="bg1">
                    <a:lumMod val="50000"/>
                  </a:schemeClr>
                </a:solidFill>
              </a:rPr>
              <a:t>Bienvenue</a:t>
            </a:r>
            <a:r>
              <a:rPr lang="en-US" altLang="ja-JP" sz="2400" dirty="0">
                <a:solidFill>
                  <a:schemeClr val="bg1">
                    <a:lumMod val="50000"/>
                  </a:schemeClr>
                </a:solidFill>
              </a:rPr>
              <a:t>  </a:t>
            </a:r>
            <a:r>
              <a:rPr lang="zh-TW" altLang="en-US" sz="2400" dirty="0">
                <a:solidFill>
                  <a:schemeClr val="bg1">
                    <a:lumMod val="50000"/>
                  </a:schemeClr>
                </a:solidFill>
                <a:ea typeface="PMingLiU" pitchFamily="18" charset="-120"/>
              </a:rPr>
              <a:t>欢迎</a:t>
            </a:r>
            <a:r>
              <a:rPr lang="en-US" altLang="zh-TW" sz="2400" dirty="0">
                <a:solidFill>
                  <a:schemeClr val="bg1">
                    <a:lumMod val="50000"/>
                  </a:schemeClr>
                </a:solidFill>
                <a:ea typeface="PMingLiU" pitchFamily="18" charset="-120"/>
              </a:rPr>
              <a:t>  </a:t>
            </a:r>
            <a:r>
              <a:rPr lang="en-US" altLang="ja-JP" sz="2400" dirty="0" err="1">
                <a:solidFill>
                  <a:schemeClr val="bg1">
                    <a:lumMod val="50000"/>
                  </a:schemeClr>
                </a:solidFill>
              </a:rPr>
              <a:t>Сайн</a:t>
            </a:r>
            <a:r>
              <a:rPr lang="en-US" altLang="ja-JP" sz="2400" dirty="0">
                <a:solidFill>
                  <a:schemeClr val="bg1">
                    <a:lumMod val="50000"/>
                  </a:schemeClr>
                </a:solidFill>
              </a:rPr>
              <a:t> </a:t>
            </a:r>
            <a:r>
              <a:rPr lang="en-US" altLang="ja-JP" sz="2400" dirty="0" err="1">
                <a:solidFill>
                  <a:schemeClr val="bg1">
                    <a:lumMod val="50000"/>
                  </a:schemeClr>
                </a:solidFill>
              </a:rPr>
              <a:t>байна</a:t>
            </a:r>
            <a:r>
              <a:rPr lang="en-US" altLang="ja-JP" sz="2400" dirty="0">
                <a:solidFill>
                  <a:schemeClr val="bg1">
                    <a:lumMod val="50000"/>
                  </a:schemeClr>
                </a:solidFill>
              </a:rPr>
              <a:t> </a:t>
            </a:r>
            <a:r>
              <a:rPr lang="en-US" altLang="ja-JP" sz="2400" dirty="0" err="1">
                <a:solidFill>
                  <a:schemeClr val="bg1">
                    <a:lumMod val="50000"/>
                  </a:schemeClr>
                </a:solidFill>
              </a:rPr>
              <a:t>уу</a:t>
            </a:r>
            <a:r>
              <a:rPr lang="en-US" altLang="ja-JP" sz="2400" dirty="0">
                <a:solidFill>
                  <a:schemeClr val="bg1">
                    <a:lumMod val="50000"/>
                  </a:schemeClr>
                </a:solidFill>
              </a:rPr>
              <a:t>  </a:t>
            </a:r>
            <a:r>
              <a:rPr lang="es-ES_tradnl" altLang="ja-JP" sz="2400" b="1" dirty="0" err="1">
                <a:solidFill>
                  <a:schemeClr val="bg1">
                    <a:lumMod val="50000"/>
                  </a:schemeClr>
                </a:solidFill>
              </a:rPr>
              <a:t>Selamat</a:t>
            </a:r>
            <a:r>
              <a:rPr lang="es-ES_tradnl" altLang="ja-JP" sz="2400" b="1" dirty="0">
                <a:solidFill>
                  <a:schemeClr val="bg1">
                    <a:lumMod val="50000"/>
                  </a:schemeClr>
                </a:solidFill>
              </a:rPr>
              <a:t> </a:t>
            </a:r>
            <a:r>
              <a:rPr lang="es-ES_tradnl" altLang="ja-JP" sz="2400" dirty="0">
                <a:solidFill>
                  <a:schemeClr val="bg1">
                    <a:lumMod val="50000"/>
                  </a:schemeClr>
                </a:solidFill>
              </a:rPr>
              <a:t>  </a:t>
            </a:r>
            <a:r>
              <a:rPr lang="ar-SA" altLang="ja-JP" sz="2400" dirty="0">
                <a:solidFill>
                  <a:schemeClr val="bg1">
                    <a:lumMod val="50000"/>
                  </a:schemeClr>
                </a:solidFill>
                <a:latin typeface="Arial" pitchFamily="34" charset="0"/>
              </a:rPr>
              <a:t>حيب</a:t>
            </a:r>
            <a:r>
              <a:rPr lang="en-US" altLang="ja-JP" sz="2400" dirty="0">
                <a:solidFill>
                  <a:schemeClr val="bg1">
                    <a:lumMod val="50000"/>
                  </a:schemeClr>
                </a:solidFill>
              </a:rPr>
              <a:t>  </a:t>
            </a:r>
            <a:r>
              <a:rPr lang="hu-HU" altLang="ja-JP" sz="2400" dirty="0">
                <a:solidFill>
                  <a:schemeClr val="bg1">
                    <a:lumMod val="50000"/>
                  </a:schemeClr>
                </a:solidFill>
              </a:rPr>
              <a:t>Menyambut  </a:t>
            </a:r>
            <a:r>
              <a:rPr lang="th-TH" altLang="ja-JP" sz="2400" dirty="0">
                <a:solidFill>
                  <a:schemeClr val="bg1">
                    <a:lumMod val="50000"/>
                  </a:schemeClr>
                </a:solidFill>
                <a:latin typeface="Cordia New" pitchFamily="34" charset="-34"/>
              </a:rPr>
              <a:t>สวัสดี</a:t>
            </a:r>
            <a:r>
              <a:rPr lang="en-US" altLang="ja-JP" sz="2400" dirty="0">
                <a:solidFill>
                  <a:schemeClr val="bg1">
                    <a:lumMod val="50000"/>
                  </a:schemeClr>
                </a:solidFill>
              </a:rPr>
              <a:t>  </a:t>
            </a:r>
            <a:r>
              <a:rPr lang="en-US" altLang="en-US" sz="2400" dirty="0" err="1">
                <a:solidFill>
                  <a:schemeClr val="bg1">
                    <a:lumMod val="50000"/>
                  </a:schemeClr>
                </a:solidFill>
                <a:cs typeface="Calibri" pitchFamily="34" charset="0"/>
              </a:rPr>
              <a:t>歡迎</a:t>
            </a:r>
            <a:r>
              <a:rPr lang="en-US" sz="2400" dirty="0">
                <a:solidFill>
                  <a:schemeClr val="bg1">
                    <a:lumMod val="50000"/>
                  </a:schemeClr>
                </a:solidFill>
                <a:cs typeface="Calibri" pitchFamily="34" charset="0"/>
              </a:rPr>
              <a:t>  </a:t>
            </a:r>
            <a:r>
              <a:rPr lang="cs-CZ" altLang="ja-JP" sz="2400" dirty="0">
                <a:solidFill>
                  <a:schemeClr val="bg1">
                    <a:lumMod val="50000"/>
                  </a:schemeClr>
                </a:solidFill>
              </a:rPr>
              <a:t>Aloha  </a:t>
            </a:r>
            <a:r>
              <a:rPr lang="es-ES_tradnl" altLang="ja-JP" sz="2400" dirty="0">
                <a:solidFill>
                  <a:schemeClr val="bg1">
                    <a:lumMod val="50000"/>
                  </a:schemeClr>
                </a:solidFill>
              </a:rPr>
              <a:t>Bienvenidos  </a:t>
            </a:r>
            <a:r>
              <a:rPr lang="de-DE" altLang="ja-JP" sz="2400" dirty="0">
                <a:solidFill>
                  <a:schemeClr val="bg1">
                    <a:lumMod val="50000"/>
                  </a:schemeClr>
                </a:solidFill>
              </a:rPr>
              <a:t>Welkom  </a:t>
            </a:r>
            <a:r>
              <a:rPr lang="en-US" altLang="ja-JP" sz="2400" dirty="0" err="1">
                <a:solidFill>
                  <a:schemeClr val="bg1">
                    <a:lumMod val="50000"/>
                  </a:schemeClr>
                </a:solidFill>
              </a:rPr>
              <a:t>Bem-vindo</a:t>
            </a:r>
            <a:r>
              <a:rPr lang="en-US" altLang="ja-JP" sz="2400" dirty="0">
                <a:solidFill>
                  <a:schemeClr val="bg1">
                    <a:lumMod val="50000"/>
                  </a:schemeClr>
                </a:solidFill>
              </a:rPr>
              <a:t>  </a:t>
            </a:r>
            <a:r>
              <a:rPr lang="de-DE" altLang="ja-JP" sz="2400" b="1" dirty="0">
                <a:solidFill>
                  <a:schemeClr val="bg1">
                    <a:lumMod val="50000"/>
                  </a:schemeClr>
                </a:solidFill>
              </a:rPr>
              <a:t>Welcome</a:t>
            </a:r>
            <a:r>
              <a:rPr lang="de-DE" altLang="ja-JP" sz="2400" dirty="0">
                <a:solidFill>
                  <a:schemeClr val="bg1">
                    <a:lumMod val="50000"/>
                  </a:schemeClr>
                </a:solidFill>
              </a:rPr>
              <a:t>  </a:t>
            </a:r>
            <a:r>
              <a:rPr lang="da-DK" altLang="ja-JP" sz="2400" dirty="0">
                <a:solidFill>
                  <a:schemeClr val="bg1">
                    <a:lumMod val="50000"/>
                  </a:schemeClr>
                </a:solidFill>
              </a:rPr>
              <a:t>Wilkommen  </a:t>
            </a:r>
            <a:r>
              <a:rPr lang="en-US" altLang="ja-JP" sz="2400" dirty="0" err="1">
                <a:solidFill>
                  <a:schemeClr val="bg1">
                    <a:lumMod val="50000"/>
                  </a:schemeClr>
                </a:solidFill>
              </a:rPr>
              <a:t>में</a:t>
            </a:r>
            <a:r>
              <a:rPr lang="en-US" altLang="ja-JP" sz="2400" dirty="0">
                <a:solidFill>
                  <a:schemeClr val="bg1">
                    <a:lumMod val="50000"/>
                  </a:schemeClr>
                </a:solidFill>
              </a:rPr>
              <a:t> </a:t>
            </a:r>
            <a:r>
              <a:rPr lang="en-US" altLang="ja-JP" sz="2400" dirty="0" err="1">
                <a:solidFill>
                  <a:schemeClr val="bg1">
                    <a:lumMod val="50000"/>
                  </a:schemeClr>
                </a:solidFill>
              </a:rPr>
              <a:t>आपका</a:t>
            </a:r>
            <a:r>
              <a:rPr lang="en-US" altLang="ja-JP" sz="2400" dirty="0">
                <a:solidFill>
                  <a:schemeClr val="bg1">
                    <a:lumMod val="50000"/>
                  </a:schemeClr>
                </a:solidFill>
              </a:rPr>
              <a:t> </a:t>
            </a:r>
            <a:r>
              <a:rPr lang="en-US" altLang="ja-JP" sz="2400" dirty="0" err="1">
                <a:solidFill>
                  <a:schemeClr val="bg1">
                    <a:lumMod val="50000"/>
                  </a:schemeClr>
                </a:solidFill>
              </a:rPr>
              <a:t>स्वागत</a:t>
            </a:r>
            <a:r>
              <a:rPr lang="en-US" altLang="ja-JP" sz="2400" dirty="0">
                <a:solidFill>
                  <a:schemeClr val="bg1">
                    <a:lumMod val="50000"/>
                  </a:schemeClr>
                </a:solidFill>
              </a:rPr>
              <a:t> </a:t>
            </a:r>
            <a:r>
              <a:rPr lang="en-US" altLang="ja-JP" sz="2400" dirty="0" err="1">
                <a:solidFill>
                  <a:schemeClr val="bg1">
                    <a:lumMod val="50000"/>
                  </a:schemeClr>
                </a:solidFill>
              </a:rPr>
              <a:t>है</a:t>
            </a:r>
            <a:r>
              <a:rPr lang="en-US" altLang="ja-JP" sz="2400" dirty="0">
                <a:solidFill>
                  <a:schemeClr val="bg1">
                    <a:lumMod val="50000"/>
                  </a:schemeClr>
                </a:solidFill>
              </a:rPr>
              <a:t>  </a:t>
            </a:r>
            <a:r>
              <a:rPr lang="de-DE" altLang="ja-JP" sz="2400" dirty="0" smtClean="0">
                <a:solidFill>
                  <a:schemeClr val="bg1">
                    <a:lumMod val="50000"/>
                  </a:schemeClr>
                </a:solidFill>
              </a:rPr>
              <a:t>Kaselehlie  </a:t>
            </a:r>
            <a:r>
              <a:rPr lang="en-US" altLang="ja-JP" sz="2400" dirty="0" err="1">
                <a:solidFill>
                  <a:schemeClr val="bg1">
                    <a:lumMod val="50000"/>
                  </a:schemeClr>
                </a:solidFill>
              </a:rPr>
              <a:t>Mogethin</a:t>
            </a:r>
            <a:r>
              <a:rPr lang="en-US" altLang="ja-JP" sz="2400" dirty="0">
                <a:solidFill>
                  <a:schemeClr val="bg1">
                    <a:lumMod val="50000"/>
                  </a:schemeClr>
                </a:solidFill>
              </a:rPr>
              <a:t>  Ran </a:t>
            </a:r>
            <a:r>
              <a:rPr lang="en-US" altLang="ja-JP" sz="2400" dirty="0" err="1">
                <a:solidFill>
                  <a:schemeClr val="bg1">
                    <a:lumMod val="50000"/>
                  </a:schemeClr>
                </a:solidFill>
              </a:rPr>
              <a:t>Annim</a:t>
            </a:r>
            <a:r>
              <a:rPr lang="en-US" altLang="ja-JP" sz="2400" dirty="0">
                <a:solidFill>
                  <a:schemeClr val="bg1">
                    <a:lumMod val="50000"/>
                  </a:schemeClr>
                </a:solidFill>
              </a:rPr>
              <a:t>  </a:t>
            </a:r>
            <a:r>
              <a:rPr lang="nl-NL" altLang="ja-JP" sz="2400" dirty="0">
                <a:solidFill>
                  <a:schemeClr val="bg1">
                    <a:lumMod val="50000"/>
                  </a:schemeClr>
                </a:solidFill>
              </a:rPr>
              <a:t>Lenwo  </a:t>
            </a:r>
            <a:r>
              <a:rPr lang="fi-FI" altLang="ja-JP" sz="2400" dirty="0" smtClean="0">
                <a:solidFill>
                  <a:schemeClr val="bg1">
                    <a:lumMod val="50000"/>
                  </a:schemeClr>
                </a:solidFill>
              </a:rPr>
              <a:t>PaAlii  </a:t>
            </a:r>
            <a:r>
              <a:rPr lang="pl-PL" altLang="ja-JP" sz="2400" dirty="0" smtClean="0">
                <a:solidFill>
                  <a:schemeClr val="bg1">
                    <a:lumMod val="50000"/>
                  </a:schemeClr>
                </a:solidFill>
              </a:rPr>
              <a:t>Yokwe  </a:t>
            </a:r>
            <a:r>
              <a:rPr lang="en-US" altLang="ja-JP" sz="2400" dirty="0" err="1" smtClean="0">
                <a:solidFill>
                  <a:schemeClr val="bg1">
                    <a:lumMod val="50000"/>
                  </a:schemeClr>
                </a:solidFill>
              </a:rPr>
              <a:t>Hafa</a:t>
            </a:r>
            <a:r>
              <a:rPr lang="en-US" altLang="ja-JP" sz="2400" dirty="0" smtClean="0">
                <a:solidFill>
                  <a:schemeClr val="bg1">
                    <a:lumMod val="50000"/>
                  </a:schemeClr>
                </a:solidFill>
              </a:rPr>
              <a:t> </a:t>
            </a:r>
            <a:r>
              <a:rPr lang="en-US" altLang="ja-JP" sz="2400" dirty="0" err="1">
                <a:solidFill>
                  <a:schemeClr val="bg1">
                    <a:lumMod val="50000"/>
                  </a:schemeClr>
                </a:solidFill>
              </a:rPr>
              <a:t>Adai</a:t>
            </a:r>
            <a:r>
              <a:rPr lang="en-US" altLang="ja-JP" sz="2400" dirty="0">
                <a:solidFill>
                  <a:schemeClr val="bg1">
                    <a:lumMod val="50000"/>
                  </a:schemeClr>
                </a:solidFill>
              </a:rPr>
              <a:t>  </a:t>
            </a:r>
            <a:r>
              <a:rPr lang="hr-HR" altLang="ja-JP" sz="2400" dirty="0" smtClean="0">
                <a:solidFill>
                  <a:schemeClr val="bg1">
                    <a:lumMod val="50000"/>
                  </a:schemeClr>
                </a:solidFill>
              </a:rPr>
              <a:t>Mauri  </a:t>
            </a:r>
            <a:r>
              <a:rPr lang="en-US" altLang="ja-JP" sz="2400" dirty="0" err="1">
                <a:solidFill>
                  <a:schemeClr val="bg1">
                    <a:lumMod val="50000"/>
                  </a:schemeClr>
                </a:solidFill>
              </a:rPr>
              <a:t>Bienvenue</a:t>
            </a:r>
            <a:r>
              <a:rPr lang="en-US" altLang="ja-JP" sz="2400" dirty="0">
                <a:solidFill>
                  <a:schemeClr val="bg1">
                    <a:lumMod val="50000"/>
                  </a:schemeClr>
                </a:solidFill>
              </a:rPr>
              <a:t>  </a:t>
            </a:r>
            <a:r>
              <a:rPr lang="zh-TW" altLang="en-US" sz="2400" dirty="0">
                <a:solidFill>
                  <a:schemeClr val="bg1">
                    <a:lumMod val="50000"/>
                  </a:schemeClr>
                </a:solidFill>
                <a:ea typeface="PMingLiU" pitchFamily="18" charset="-120"/>
              </a:rPr>
              <a:t>欢迎</a:t>
            </a:r>
            <a:r>
              <a:rPr lang="en-US" altLang="zh-TW" sz="2400" dirty="0">
                <a:solidFill>
                  <a:schemeClr val="bg1">
                    <a:lumMod val="50000"/>
                  </a:schemeClr>
                </a:solidFill>
                <a:ea typeface="PMingLiU" pitchFamily="18" charset="-120"/>
              </a:rPr>
              <a:t>  </a:t>
            </a:r>
            <a:r>
              <a:rPr lang="en-US" altLang="ja-JP" sz="2400" dirty="0" err="1">
                <a:solidFill>
                  <a:schemeClr val="bg1">
                    <a:lumMod val="50000"/>
                  </a:schemeClr>
                </a:solidFill>
              </a:rPr>
              <a:t>Сайн</a:t>
            </a:r>
            <a:r>
              <a:rPr lang="en-US" altLang="ja-JP" sz="2400" dirty="0">
                <a:solidFill>
                  <a:schemeClr val="bg1">
                    <a:lumMod val="50000"/>
                  </a:schemeClr>
                </a:solidFill>
              </a:rPr>
              <a:t> </a:t>
            </a:r>
            <a:r>
              <a:rPr lang="en-US" altLang="ja-JP" sz="2400" dirty="0" err="1">
                <a:solidFill>
                  <a:schemeClr val="bg1">
                    <a:lumMod val="50000"/>
                  </a:schemeClr>
                </a:solidFill>
              </a:rPr>
              <a:t>байна</a:t>
            </a:r>
            <a:r>
              <a:rPr lang="en-US" altLang="ja-JP" sz="2400" dirty="0">
                <a:solidFill>
                  <a:schemeClr val="bg1">
                    <a:lumMod val="50000"/>
                  </a:schemeClr>
                </a:solidFill>
              </a:rPr>
              <a:t> </a:t>
            </a:r>
            <a:r>
              <a:rPr lang="en-US" altLang="ja-JP" sz="2400" dirty="0" err="1">
                <a:solidFill>
                  <a:schemeClr val="bg1">
                    <a:lumMod val="50000"/>
                  </a:schemeClr>
                </a:solidFill>
              </a:rPr>
              <a:t>уу</a:t>
            </a:r>
            <a:r>
              <a:rPr lang="en-US" altLang="ja-JP" sz="2400" dirty="0">
                <a:solidFill>
                  <a:schemeClr val="bg1">
                    <a:lumMod val="50000"/>
                  </a:schemeClr>
                </a:solidFill>
              </a:rPr>
              <a:t>  </a:t>
            </a:r>
            <a:r>
              <a:rPr lang="es-ES_tradnl" altLang="ja-JP" sz="2400" dirty="0" err="1">
                <a:solidFill>
                  <a:schemeClr val="bg1">
                    <a:lumMod val="50000"/>
                  </a:schemeClr>
                </a:solidFill>
              </a:rPr>
              <a:t>Selamat</a:t>
            </a:r>
            <a:r>
              <a:rPr lang="es-ES_tradnl" altLang="ja-JP" sz="2400" dirty="0">
                <a:solidFill>
                  <a:schemeClr val="bg1">
                    <a:lumMod val="50000"/>
                  </a:schemeClr>
                </a:solidFill>
              </a:rPr>
              <a:t>   </a:t>
            </a:r>
            <a:r>
              <a:rPr lang="ar-SA" altLang="ja-JP" sz="2400" dirty="0">
                <a:solidFill>
                  <a:schemeClr val="bg1">
                    <a:lumMod val="50000"/>
                  </a:schemeClr>
                </a:solidFill>
                <a:latin typeface="Arial" pitchFamily="34" charset="0"/>
              </a:rPr>
              <a:t>حيب</a:t>
            </a:r>
            <a:r>
              <a:rPr lang="en-US" altLang="ja-JP" sz="2400" dirty="0">
                <a:solidFill>
                  <a:schemeClr val="bg1">
                    <a:lumMod val="50000"/>
                  </a:schemeClr>
                </a:solidFill>
              </a:rPr>
              <a:t>  </a:t>
            </a:r>
            <a:r>
              <a:rPr lang="hu-HU" altLang="ja-JP" sz="2400" dirty="0">
                <a:solidFill>
                  <a:schemeClr val="bg1">
                    <a:lumMod val="50000"/>
                  </a:schemeClr>
                </a:solidFill>
              </a:rPr>
              <a:t>Menyambut  </a:t>
            </a:r>
            <a:r>
              <a:rPr lang="th-TH" altLang="ja-JP" sz="2400" dirty="0">
                <a:solidFill>
                  <a:schemeClr val="bg1">
                    <a:lumMod val="50000"/>
                  </a:schemeClr>
                </a:solidFill>
                <a:latin typeface="Cordia New" pitchFamily="34" charset="-34"/>
              </a:rPr>
              <a:t>สวัสดี</a:t>
            </a:r>
            <a:r>
              <a:rPr lang="en-US" altLang="ja-JP" sz="2400" dirty="0">
                <a:solidFill>
                  <a:schemeClr val="bg1">
                    <a:lumMod val="50000"/>
                  </a:schemeClr>
                </a:solidFill>
              </a:rPr>
              <a:t>  </a:t>
            </a:r>
            <a:r>
              <a:rPr lang="en-US" altLang="en-US" sz="2400" dirty="0" err="1">
                <a:solidFill>
                  <a:schemeClr val="bg1">
                    <a:lumMod val="50000"/>
                  </a:schemeClr>
                </a:solidFill>
                <a:cs typeface="Calibri" pitchFamily="34" charset="0"/>
              </a:rPr>
              <a:t>歡迎</a:t>
            </a:r>
            <a:r>
              <a:rPr lang="en-US" sz="2400" dirty="0">
                <a:solidFill>
                  <a:schemeClr val="bg1">
                    <a:lumMod val="50000"/>
                  </a:schemeClr>
                </a:solidFill>
                <a:cs typeface="Calibri" pitchFamily="34" charset="0"/>
              </a:rPr>
              <a:t>  </a:t>
            </a:r>
            <a:r>
              <a:rPr lang="cs-CZ" altLang="ja-JP" sz="2400" dirty="0">
                <a:solidFill>
                  <a:schemeClr val="bg1">
                    <a:lumMod val="50000"/>
                  </a:schemeClr>
                </a:solidFill>
              </a:rPr>
              <a:t>Aloha  </a:t>
            </a:r>
            <a:r>
              <a:rPr lang="es-ES_tradnl" altLang="ja-JP" sz="2400" dirty="0">
                <a:solidFill>
                  <a:schemeClr val="bg1">
                    <a:lumMod val="50000"/>
                  </a:schemeClr>
                </a:solidFill>
              </a:rPr>
              <a:t>Bienvenidos  </a:t>
            </a:r>
            <a:r>
              <a:rPr lang="de-DE" altLang="ja-JP" sz="2400" b="1" dirty="0">
                <a:solidFill>
                  <a:schemeClr val="bg1">
                    <a:lumMod val="50000"/>
                  </a:schemeClr>
                </a:solidFill>
              </a:rPr>
              <a:t>Welkom</a:t>
            </a:r>
            <a:r>
              <a:rPr lang="de-DE" altLang="ja-JP" sz="2400" dirty="0">
                <a:solidFill>
                  <a:schemeClr val="bg1">
                    <a:lumMod val="50000"/>
                  </a:schemeClr>
                </a:solidFill>
              </a:rPr>
              <a:t>  </a:t>
            </a:r>
            <a:r>
              <a:rPr lang="en-US" altLang="ja-JP" sz="2400" dirty="0" err="1">
                <a:solidFill>
                  <a:schemeClr val="bg1">
                    <a:lumMod val="50000"/>
                  </a:schemeClr>
                </a:solidFill>
              </a:rPr>
              <a:t>Bem-vindo</a:t>
            </a:r>
            <a:r>
              <a:rPr lang="en-US" altLang="ja-JP" sz="2400" dirty="0">
                <a:solidFill>
                  <a:schemeClr val="bg1">
                    <a:lumMod val="50000"/>
                  </a:schemeClr>
                </a:solidFill>
              </a:rPr>
              <a:t>  </a:t>
            </a:r>
            <a:r>
              <a:rPr lang="de-DE" altLang="ja-JP" sz="2400" b="1" dirty="0">
                <a:solidFill>
                  <a:schemeClr val="bg1">
                    <a:lumMod val="50000"/>
                  </a:schemeClr>
                </a:solidFill>
              </a:rPr>
              <a:t>Welcome</a:t>
            </a:r>
            <a:r>
              <a:rPr lang="de-DE" altLang="ja-JP" sz="2400" dirty="0">
                <a:solidFill>
                  <a:schemeClr val="bg1">
                    <a:lumMod val="50000"/>
                  </a:schemeClr>
                </a:solidFill>
              </a:rPr>
              <a:t>  </a:t>
            </a:r>
            <a:r>
              <a:rPr lang="da-DK" altLang="ja-JP" sz="2400" dirty="0">
                <a:solidFill>
                  <a:schemeClr val="bg1">
                    <a:lumMod val="50000"/>
                  </a:schemeClr>
                </a:solidFill>
              </a:rPr>
              <a:t>Wilkommen  </a:t>
            </a:r>
            <a:r>
              <a:rPr lang="en-US" altLang="ja-JP" sz="2400" dirty="0" err="1">
                <a:solidFill>
                  <a:schemeClr val="bg1">
                    <a:lumMod val="50000"/>
                  </a:schemeClr>
                </a:solidFill>
              </a:rPr>
              <a:t>में</a:t>
            </a:r>
            <a:r>
              <a:rPr lang="en-US" altLang="ja-JP" sz="2400" dirty="0">
                <a:solidFill>
                  <a:schemeClr val="bg1">
                    <a:lumMod val="50000"/>
                  </a:schemeClr>
                </a:solidFill>
              </a:rPr>
              <a:t> </a:t>
            </a:r>
            <a:r>
              <a:rPr lang="en-US" altLang="ja-JP" sz="2400" dirty="0" err="1">
                <a:solidFill>
                  <a:schemeClr val="bg1">
                    <a:lumMod val="50000"/>
                  </a:schemeClr>
                </a:solidFill>
              </a:rPr>
              <a:t>आपका</a:t>
            </a:r>
            <a:r>
              <a:rPr lang="en-US" altLang="ja-JP" sz="2400" dirty="0">
                <a:solidFill>
                  <a:schemeClr val="bg1">
                    <a:lumMod val="50000"/>
                  </a:schemeClr>
                </a:solidFill>
              </a:rPr>
              <a:t> </a:t>
            </a:r>
            <a:r>
              <a:rPr lang="en-US" altLang="ja-JP" sz="2400" dirty="0" err="1">
                <a:solidFill>
                  <a:schemeClr val="bg1">
                    <a:lumMod val="50000"/>
                  </a:schemeClr>
                </a:solidFill>
              </a:rPr>
              <a:t>स्वागत</a:t>
            </a:r>
            <a:r>
              <a:rPr lang="en-US" altLang="ja-JP" sz="2400" dirty="0">
                <a:solidFill>
                  <a:schemeClr val="bg1">
                    <a:lumMod val="50000"/>
                  </a:schemeClr>
                </a:solidFill>
              </a:rPr>
              <a:t> </a:t>
            </a:r>
            <a:r>
              <a:rPr lang="en-US" altLang="ja-JP" sz="2400" dirty="0" err="1">
                <a:solidFill>
                  <a:schemeClr val="bg1">
                    <a:lumMod val="50000"/>
                  </a:schemeClr>
                </a:solidFill>
              </a:rPr>
              <a:t>है</a:t>
            </a:r>
            <a:r>
              <a:rPr lang="en-US" altLang="ja-JP" sz="2400" dirty="0">
                <a:solidFill>
                  <a:schemeClr val="bg1">
                    <a:lumMod val="50000"/>
                  </a:schemeClr>
                </a:solidFill>
              </a:rPr>
              <a:t>  </a:t>
            </a:r>
            <a:r>
              <a:rPr lang="de-DE" altLang="ja-JP" sz="2400" dirty="0" smtClean="0">
                <a:solidFill>
                  <a:schemeClr val="bg1">
                    <a:lumMod val="50000"/>
                  </a:schemeClr>
                </a:solidFill>
              </a:rPr>
              <a:t>Kaselehlie  </a:t>
            </a:r>
            <a:r>
              <a:rPr lang="en-US" altLang="ja-JP" sz="2400" dirty="0" err="1">
                <a:solidFill>
                  <a:schemeClr val="bg1">
                    <a:lumMod val="50000"/>
                  </a:schemeClr>
                </a:solidFill>
              </a:rPr>
              <a:t>Mogethin</a:t>
            </a:r>
            <a:r>
              <a:rPr lang="en-US" altLang="ja-JP" sz="2400" dirty="0">
                <a:solidFill>
                  <a:schemeClr val="bg1">
                    <a:lumMod val="50000"/>
                  </a:schemeClr>
                </a:solidFill>
              </a:rPr>
              <a:t>  Ran </a:t>
            </a:r>
            <a:r>
              <a:rPr lang="en-US" altLang="ja-JP" sz="2400" dirty="0" err="1">
                <a:solidFill>
                  <a:schemeClr val="bg1">
                    <a:lumMod val="50000"/>
                  </a:schemeClr>
                </a:solidFill>
              </a:rPr>
              <a:t>Annim</a:t>
            </a:r>
            <a:r>
              <a:rPr lang="en-US" altLang="ja-JP" sz="2400" dirty="0">
                <a:solidFill>
                  <a:schemeClr val="bg1">
                    <a:lumMod val="50000"/>
                  </a:schemeClr>
                </a:solidFill>
              </a:rPr>
              <a:t>  </a:t>
            </a:r>
            <a:r>
              <a:rPr lang="nl-NL" altLang="ja-JP" sz="2400" dirty="0">
                <a:solidFill>
                  <a:schemeClr val="bg1">
                    <a:lumMod val="50000"/>
                  </a:schemeClr>
                </a:solidFill>
              </a:rPr>
              <a:t>Lenwo  </a:t>
            </a:r>
            <a:r>
              <a:rPr lang="fi-FI" altLang="ja-JP" sz="2400" dirty="0" smtClean="0">
                <a:solidFill>
                  <a:schemeClr val="bg1">
                    <a:lumMod val="50000"/>
                  </a:schemeClr>
                </a:solidFill>
              </a:rPr>
              <a:t>Alii  </a:t>
            </a:r>
            <a:r>
              <a:rPr lang="pl-PL" altLang="ja-JP" sz="2400" dirty="0" smtClean="0">
                <a:solidFill>
                  <a:schemeClr val="bg1">
                    <a:lumMod val="50000"/>
                  </a:schemeClr>
                </a:solidFill>
              </a:rPr>
              <a:t>Yokwe  </a:t>
            </a:r>
            <a:r>
              <a:rPr lang="en-US" altLang="ja-JP" sz="2400" dirty="0" err="1" smtClean="0">
                <a:solidFill>
                  <a:schemeClr val="bg1">
                    <a:lumMod val="50000"/>
                  </a:schemeClr>
                </a:solidFill>
              </a:rPr>
              <a:t>Hafa</a:t>
            </a:r>
            <a:r>
              <a:rPr lang="en-US" altLang="ja-JP" sz="2400" dirty="0" smtClean="0">
                <a:solidFill>
                  <a:schemeClr val="bg1">
                    <a:lumMod val="50000"/>
                  </a:schemeClr>
                </a:solidFill>
              </a:rPr>
              <a:t> </a:t>
            </a:r>
            <a:r>
              <a:rPr lang="en-US" altLang="ja-JP" sz="2400" dirty="0" err="1">
                <a:solidFill>
                  <a:schemeClr val="bg1">
                    <a:lumMod val="50000"/>
                  </a:schemeClr>
                </a:solidFill>
              </a:rPr>
              <a:t>Adai</a:t>
            </a:r>
            <a:r>
              <a:rPr lang="en-US" altLang="ja-JP" sz="2400" dirty="0">
                <a:solidFill>
                  <a:schemeClr val="bg1">
                    <a:lumMod val="50000"/>
                  </a:schemeClr>
                </a:solidFill>
              </a:rPr>
              <a:t>  </a:t>
            </a:r>
            <a:r>
              <a:rPr lang="hr-HR" altLang="ja-JP" sz="2400" dirty="0" smtClean="0">
                <a:solidFill>
                  <a:schemeClr val="bg1">
                    <a:lumMod val="50000"/>
                  </a:schemeClr>
                </a:solidFill>
              </a:rPr>
              <a:t>Mauri  </a:t>
            </a:r>
            <a:r>
              <a:rPr lang="en-US" altLang="ja-JP" sz="2400" b="1" dirty="0" err="1">
                <a:solidFill>
                  <a:schemeClr val="bg1">
                    <a:lumMod val="50000"/>
                  </a:schemeClr>
                </a:solidFill>
              </a:rPr>
              <a:t>Bienvenue</a:t>
            </a:r>
            <a:r>
              <a:rPr lang="en-US" altLang="ja-JP" sz="2400" dirty="0">
                <a:solidFill>
                  <a:schemeClr val="bg1">
                    <a:lumMod val="50000"/>
                  </a:schemeClr>
                </a:solidFill>
              </a:rPr>
              <a:t>  </a:t>
            </a:r>
            <a:r>
              <a:rPr lang="zh-TW" altLang="en-US" sz="2400" dirty="0">
                <a:solidFill>
                  <a:schemeClr val="bg1">
                    <a:lumMod val="50000"/>
                  </a:schemeClr>
                </a:solidFill>
                <a:ea typeface="PMingLiU" pitchFamily="18" charset="-120"/>
              </a:rPr>
              <a:t>欢迎</a:t>
            </a:r>
            <a:r>
              <a:rPr lang="en-US" altLang="zh-TW" sz="2400" dirty="0">
                <a:solidFill>
                  <a:schemeClr val="bg1">
                    <a:lumMod val="50000"/>
                  </a:schemeClr>
                </a:solidFill>
                <a:ea typeface="PMingLiU" pitchFamily="18" charset="-120"/>
              </a:rPr>
              <a:t>  </a:t>
            </a:r>
            <a:r>
              <a:rPr lang="en-US" altLang="ja-JP" sz="2400" dirty="0" err="1">
                <a:solidFill>
                  <a:schemeClr val="bg1">
                    <a:lumMod val="50000"/>
                  </a:schemeClr>
                </a:solidFill>
              </a:rPr>
              <a:t>Сайн</a:t>
            </a:r>
            <a:r>
              <a:rPr lang="en-US" altLang="ja-JP" sz="2400" dirty="0">
                <a:solidFill>
                  <a:schemeClr val="bg1">
                    <a:lumMod val="50000"/>
                  </a:schemeClr>
                </a:solidFill>
              </a:rPr>
              <a:t> </a:t>
            </a:r>
            <a:r>
              <a:rPr lang="en-US" altLang="ja-JP" sz="2400" dirty="0" err="1">
                <a:solidFill>
                  <a:schemeClr val="bg1">
                    <a:lumMod val="50000"/>
                  </a:schemeClr>
                </a:solidFill>
              </a:rPr>
              <a:t>байна</a:t>
            </a:r>
            <a:r>
              <a:rPr lang="en-US" altLang="ja-JP" sz="2400" dirty="0">
                <a:solidFill>
                  <a:schemeClr val="bg1">
                    <a:lumMod val="50000"/>
                  </a:schemeClr>
                </a:solidFill>
              </a:rPr>
              <a:t> </a:t>
            </a:r>
            <a:r>
              <a:rPr lang="en-US" altLang="ja-JP" sz="2400" dirty="0" err="1">
                <a:solidFill>
                  <a:schemeClr val="bg1">
                    <a:lumMod val="50000"/>
                  </a:schemeClr>
                </a:solidFill>
              </a:rPr>
              <a:t>уу</a:t>
            </a:r>
            <a:r>
              <a:rPr lang="en-US" altLang="ja-JP" sz="2400" dirty="0">
                <a:solidFill>
                  <a:schemeClr val="bg1">
                    <a:lumMod val="50000"/>
                  </a:schemeClr>
                </a:solidFill>
              </a:rPr>
              <a:t>  </a:t>
            </a:r>
            <a:r>
              <a:rPr lang="es-ES_tradnl" altLang="ja-JP" sz="2400" dirty="0" err="1">
                <a:solidFill>
                  <a:schemeClr val="bg1">
                    <a:lumMod val="50000"/>
                  </a:schemeClr>
                </a:solidFill>
              </a:rPr>
              <a:t>Selamat</a:t>
            </a:r>
            <a:r>
              <a:rPr lang="es-ES_tradnl" altLang="ja-JP" sz="2400" dirty="0">
                <a:solidFill>
                  <a:schemeClr val="bg1">
                    <a:lumMod val="50000"/>
                  </a:schemeClr>
                </a:solidFill>
              </a:rPr>
              <a:t>   </a:t>
            </a:r>
            <a:r>
              <a:rPr lang="ar-SA" altLang="ja-JP" sz="2400" dirty="0">
                <a:solidFill>
                  <a:schemeClr val="bg1">
                    <a:lumMod val="50000"/>
                  </a:schemeClr>
                </a:solidFill>
                <a:latin typeface="Arial" pitchFamily="34" charset="0"/>
              </a:rPr>
              <a:t>حيب</a:t>
            </a:r>
            <a:r>
              <a:rPr lang="en-US" altLang="ja-JP" sz="2400" dirty="0">
                <a:solidFill>
                  <a:schemeClr val="bg1">
                    <a:lumMod val="50000"/>
                  </a:schemeClr>
                </a:solidFill>
              </a:rPr>
              <a:t>  </a:t>
            </a:r>
            <a:r>
              <a:rPr lang="hu-HU" altLang="ja-JP" sz="2400" dirty="0">
                <a:solidFill>
                  <a:schemeClr val="bg1">
                    <a:lumMod val="50000"/>
                  </a:schemeClr>
                </a:solidFill>
              </a:rPr>
              <a:t>Menyambut  </a:t>
            </a:r>
            <a:r>
              <a:rPr lang="th-TH" altLang="ja-JP" sz="2400" dirty="0">
                <a:solidFill>
                  <a:schemeClr val="bg1">
                    <a:lumMod val="50000"/>
                  </a:schemeClr>
                </a:solidFill>
                <a:latin typeface="Cordia New" pitchFamily="34" charset="-34"/>
              </a:rPr>
              <a:t>สวัสดี</a:t>
            </a:r>
            <a:r>
              <a:rPr lang="en-US" altLang="ja-JP" sz="2400" dirty="0">
                <a:solidFill>
                  <a:schemeClr val="bg1">
                    <a:lumMod val="50000"/>
                  </a:schemeClr>
                </a:solidFill>
              </a:rPr>
              <a:t>  </a:t>
            </a:r>
            <a:r>
              <a:rPr lang="en-US" altLang="en-US" sz="2400" dirty="0" err="1">
                <a:solidFill>
                  <a:schemeClr val="bg1">
                    <a:lumMod val="50000"/>
                  </a:schemeClr>
                </a:solidFill>
                <a:cs typeface="Calibri" pitchFamily="34" charset="0"/>
              </a:rPr>
              <a:t>歡迎</a:t>
            </a:r>
            <a:r>
              <a:rPr lang="en-US" sz="2400" dirty="0">
                <a:solidFill>
                  <a:schemeClr val="bg1">
                    <a:lumMod val="50000"/>
                  </a:schemeClr>
                </a:solidFill>
                <a:cs typeface="Calibri" pitchFamily="34" charset="0"/>
              </a:rPr>
              <a:t>  </a:t>
            </a:r>
            <a:r>
              <a:rPr lang="cs-CZ" altLang="ja-JP" sz="2400" dirty="0">
                <a:solidFill>
                  <a:schemeClr val="bg1">
                    <a:lumMod val="50000"/>
                  </a:schemeClr>
                </a:solidFill>
              </a:rPr>
              <a:t>Aloha  </a:t>
            </a:r>
            <a:r>
              <a:rPr lang="es-ES_tradnl" altLang="ja-JP" sz="2400" b="1" dirty="0">
                <a:solidFill>
                  <a:schemeClr val="bg1">
                    <a:lumMod val="50000"/>
                  </a:schemeClr>
                </a:solidFill>
              </a:rPr>
              <a:t>Bienvenidos</a:t>
            </a:r>
            <a:r>
              <a:rPr lang="es-ES_tradnl" altLang="ja-JP" sz="2400" dirty="0">
                <a:solidFill>
                  <a:schemeClr val="bg1">
                    <a:lumMod val="50000"/>
                  </a:schemeClr>
                </a:solidFill>
              </a:rPr>
              <a:t>  </a:t>
            </a:r>
            <a:r>
              <a:rPr lang="de-DE" altLang="ja-JP" sz="2400" dirty="0">
                <a:solidFill>
                  <a:schemeClr val="bg1">
                    <a:lumMod val="50000"/>
                  </a:schemeClr>
                </a:solidFill>
              </a:rPr>
              <a:t>Welkom  </a:t>
            </a:r>
            <a:r>
              <a:rPr lang="en-US" altLang="ja-JP" sz="2400" dirty="0" err="1">
                <a:solidFill>
                  <a:schemeClr val="bg1">
                    <a:lumMod val="50000"/>
                  </a:schemeClr>
                </a:solidFill>
              </a:rPr>
              <a:t>Bem-vindo</a:t>
            </a:r>
            <a:r>
              <a:rPr lang="en-US" altLang="ja-JP" sz="2400" dirty="0">
                <a:solidFill>
                  <a:schemeClr val="bg1">
                    <a:lumMod val="50000"/>
                  </a:schemeClr>
                </a:solidFill>
              </a:rPr>
              <a:t>  </a:t>
            </a:r>
            <a:r>
              <a:rPr lang="de-DE" altLang="ja-JP" sz="2400" dirty="0">
                <a:solidFill>
                  <a:schemeClr val="bg1">
                    <a:lumMod val="50000"/>
                  </a:schemeClr>
                </a:solidFill>
              </a:rPr>
              <a:t>Welcome  </a:t>
            </a:r>
            <a:r>
              <a:rPr lang="da-DK" altLang="ja-JP" sz="2400" dirty="0">
                <a:solidFill>
                  <a:schemeClr val="bg1">
                    <a:lumMod val="50000"/>
                  </a:schemeClr>
                </a:solidFill>
              </a:rPr>
              <a:t>Wilkommen  </a:t>
            </a:r>
            <a:r>
              <a:rPr lang="en-US" altLang="ja-JP" sz="2400" dirty="0" err="1">
                <a:solidFill>
                  <a:schemeClr val="bg1">
                    <a:lumMod val="50000"/>
                  </a:schemeClr>
                </a:solidFill>
              </a:rPr>
              <a:t>में</a:t>
            </a:r>
            <a:r>
              <a:rPr lang="en-US" altLang="ja-JP" sz="2400" dirty="0">
                <a:solidFill>
                  <a:schemeClr val="bg1">
                    <a:lumMod val="50000"/>
                  </a:schemeClr>
                </a:solidFill>
              </a:rPr>
              <a:t> </a:t>
            </a:r>
            <a:r>
              <a:rPr lang="en-US" altLang="ja-JP" sz="2400" dirty="0" err="1">
                <a:solidFill>
                  <a:schemeClr val="bg1">
                    <a:lumMod val="50000"/>
                  </a:schemeClr>
                </a:solidFill>
              </a:rPr>
              <a:t>आपका</a:t>
            </a:r>
            <a:r>
              <a:rPr lang="en-US" altLang="ja-JP" sz="2400" dirty="0">
                <a:solidFill>
                  <a:schemeClr val="bg1">
                    <a:lumMod val="50000"/>
                  </a:schemeClr>
                </a:solidFill>
              </a:rPr>
              <a:t> </a:t>
            </a:r>
            <a:r>
              <a:rPr lang="en-US" altLang="ja-JP" sz="2400" dirty="0" err="1">
                <a:solidFill>
                  <a:schemeClr val="bg1">
                    <a:lumMod val="50000"/>
                  </a:schemeClr>
                </a:solidFill>
              </a:rPr>
              <a:t>स्वागत</a:t>
            </a:r>
            <a:r>
              <a:rPr lang="en-US" altLang="ja-JP" sz="2400" dirty="0">
                <a:solidFill>
                  <a:schemeClr val="bg1">
                    <a:lumMod val="50000"/>
                  </a:schemeClr>
                </a:solidFill>
              </a:rPr>
              <a:t> </a:t>
            </a:r>
            <a:r>
              <a:rPr lang="en-US" altLang="ja-JP" sz="2400" dirty="0" err="1">
                <a:solidFill>
                  <a:schemeClr val="bg1">
                    <a:lumMod val="50000"/>
                  </a:schemeClr>
                </a:solidFill>
              </a:rPr>
              <a:t>है</a:t>
            </a:r>
            <a:r>
              <a:rPr lang="en-US" altLang="ja-JP" sz="2400" dirty="0">
                <a:solidFill>
                  <a:schemeClr val="bg1">
                    <a:lumMod val="50000"/>
                  </a:schemeClr>
                </a:solidFill>
              </a:rPr>
              <a:t>  </a:t>
            </a:r>
            <a:r>
              <a:rPr lang="de-DE" altLang="ja-JP" sz="2400" dirty="0" smtClean="0">
                <a:solidFill>
                  <a:schemeClr val="bg1">
                    <a:lumMod val="50000"/>
                  </a:schemeClr>
                </a:solidFill>
              </a:rPr>
              <a:t>Kaselehlie  </a:t>
            </a:r>
            <a:r>
              <a:rPr lang="en-US" altLang="ja-JP" sz="2400" dirty="0" err="1">
                <a:solidFill>
                  <a:schemeClr val="bg1">
                    <a:lumMod val="50000"/>
                  </a:schemeClr>
                </a:solidFill>
              </a:rPr>
              <a:t>Mogethin</a:t>
            </a:r>
            <a:r>
              <a:rPr lang="en-US" altLang="ja-JP" sz="2400" dirty="0">
                <a:solidFill>
                  <a:schemeClr val="bg1">
                    <a:lumMod val="50000"/>
                  </a:schemeClr>
                </a:solidFill>
              </a:rPr>
              <a:t>  </a:t>
            </a:r>
            <a:r>
              <a:rPr lang="en-US" altLang="ja-JP" sz="2400" b="1" dirty="0">
                <a:solidFill>
                  <a:schemeClr val="bg1">
                    <a:lumMod val="50000"/>
                  </a:schemeClr>
                </a:solidFill>
              </a:rPr>
              <a:t>Ran </a:t>
            </a:r>
            <a:r>
              <a:rPr lang="en-US" altLang="ja-JP" sz="2400" b="1" dirty="0" err="1">
                <a:solidFill>
                  <a:schemeClr val="bg1">
                    <a:lumMod val="50000"/>
                  </a:schemeClr>
                </a:solidFill>
              </a:rPr>
              <a:t>Annim</a:t>
            </a:r>
            <a:r>
              <a:rPr lang="en-US" altLang="ja-JP" sz="2400" b="1" dirty="0">
                <a:solidFill>
                  <a:schemeClr val="bg1">
                    <a:lumMod val="50000"/>
                  </a:schemeClr>
                </a:solidFill>
              </a:rPr>
              <a:t>  </a:t>
            </a:r>
            <a:r>
              <a:rPr lang="nl-NL" altLang="ja-JP" sz="2400" dirty="0">
                <a:solidFill>
                  <a:schemeClr val="bg1">
                    <a:lumMod val="50000"/>
                  </a:schemeClr>
                </a:solidFill>
              </a:rPr>
              <a:t>Lenwo  </a:t>
            </a:r>
            <a:r>
              <a:rPr lang="fi-FI" altLang="ja-JP" sz="2400" b="1" dirty="0" smtClean="0">
                <a:solidFill>
                  <a:schemeClr val="bg1">
                    <a:lumMod val="50000"/>
                  </a:schemeClr>
                </a:solidFill>
              </a:rPr>
              <a:t>Alii</a:t>
            </a:r>
            <a:r>
              <a:rPr lang="fi-FI" altLang="ja-JP" sz="2400" dirty="0" smtClean="0">
                <a:solidFill>
                  <a:schemeClr val="bg1">
                    <a:lumMod val="50000"/>
                  </a:schemeClr>
                </a:solidFill>
              </a:rPr>
              <a:t>  </a:t>
            </a:r>
            <a:r>
              <a:rPr lang="pl-PL" altLang="ja-JP" sz="2400" dirty="0" smtClean="0">
                <a:solidFill>
                  <a:schemeClr val="bg1">
                    <a:lumMod val="50000"/>
                  </a:schemeClr>
                </a:solidFill>
              </a:rPr>
              <a:t>Yokwe  </a:t>
            </a:r>
            <a:r>
              <a:rPr lang="en-US" altLang="ja-JP" sz="2400" dirty="0" err="1" smtClean="0">
                <a:solidFill>
                  <a:schemeClr val="bg1">
                    <a:lumMod val="50000"/>
                  </a:schemeClr>
                </a:solidFill>
              </a:rPr>
              <a:t>Hafa</a:t>
            </a:r>
            <a:r>
              <a:rPr lang="en-US" altLang="ja-JP" sz="2400" dirty="0" smtClean="0">
                <a:solidFill>
                  <a:schemeClr val="bg1">
                    <a:lumMod val="50000"/>
                  </a:schemeClr>
                </a:solidFill>
              </a:rPr>
              <a:t> </a:t>
            </a:r>
            <a:r>
              <a:rPr lang="en-US" altLang="ja-JP" sz="2400" dirty="0" err="1">
                <a:solidFill>
                  <a:schemeClr val="bg1">
                    <a:lumMod val="50000"/>
                  </a:schemeClr>
                </a:solidFill>
              </a:rPr>
              <a:t>Adai</a:t>
            </a:r>
            <a:r>
              <a:rPr lang="en-US" altLang="ja-JP" sz="2400" dirty="0">
                <a:solidFill>
                  <a:schemeClr val="bg1">
                    <a:lumMod val="50000"/>
                  </a:schemeClr>
                </a:solidFill>
              </a:rPr>
              <a:t>  </a:t>
            </a:r>
            <a:r>
              <a:rPr lang="hr-HR" altLang="ja-JP" sz="2400" dirty="0">
                <a:solidFill>
                  <a:schemeClr val="bg1">
                    <a:lumMod val="50000"/>
                  </a:schemeClr>
                </a:solidFill>
              </a:rPr>
              <a:t>Kiribati – Mauri  </a:t>
            </a:r>
            <a:r>
              <a:rPr lang="en-US" altLang="ja-JP" sz="2400" dirty="0" err="1">
                <a:solidFill>
                  <a:schemeClr val="bg1">
                    <a:lumMod val="50000"/>
                  </a:schemeClr>
                </a:solidFill>
              </a:rPr>
              <a:t>Bienvenue</a:t>
            </a:r>
            <a:r>
              <a:rPr lang="en-US" altLang="ja-JP" sz="2400" dirty="0">
                <a:solidFill>
                  <a:schemeClr val="bg1">
                    <a:lumMod val="50000"/>
                  </a:schemeClr>
                </a:solidFill>
              </a:rPr>
              <a:t>  </a:t>
            </a:r>
            <a:r>
              <a:rPr lang="zh-TW" altLang="en-US" sz="2400" dirty="0">
                <a:solidFill>
                  <a:schemeClr val="bg1">
                    <a:lumMod val="50000"/>
                  </a:schemeClr>
                </a:solidFill>
                <a:ea typeface="PMingLiU" pitchFamily="18" charset="-120"/>
              </a:rPr>
              <a:t>欢迎</a:t>
            </a:r>
            <a:r>
              <a:rPr lang="en-US" altLang="zh-TW" sz="2400" dirty="0">
                <a:solidFill>
                  <a:schemeClr val="bg1">
                    <a:lumMod val="50000"/>
                  </a:schemeClr>
                </a:solidFill>
                <a:ea typeface="PMingLiU" pitchFamily="18" charset="-120"/>
              </a:rPr>
              <a:t>  </a:t>
            </a:r>
            <a:r>
              <a:rPr lang="en-US" altLang="ja-JP" sz="2400" dirty="0" err="1">
                <a:solidFill>
                  <a:schemeClr val="bg1">
                    <a:lumMod val="50000"/>
                  </a:schemeClr>
                </a:solidFill>
              </a:rPr>
              <a:t>Сайн</a:t>
            </a:r>
            <a:r>
              <a:rPr lang="en-US" altLang="ja-JP" sz="2400" dirty="0">
                <a:solidFill>
                  <a:schemeClr val="bg1">
                    <a:lumMod val="50000"/>
                  </a:schemeClr>
                </a:solidFill>
              </a:rPr>
              <a:t> </a:t>
            </a:r>
            <a:r>
              <a:rPr lang="en-US" altLang="ja-JP" sz="2400" dirty="0" err="1">
                <a:solidFill>
                  <a:schemeClr val="bg1">
                    <a:lumMod val="50000"/>
                  </a:schemeClr>
                </a:solidFill>
              </a:rPr>
              <a:t>байна</a:t>
            </a:r>
            <a:r>
              <a:rPr lang="en-US" altLang="ja-JP" sz="2400" dirty="0">
                <a:solidFill>
                  <a:schemeClr val="bg1">
                    <a:lumMod val="50000"/>
                  </a:schemeClr>
                </a:solidFill>
              </a:rPr>
              <a:t> </a:t>
            </a:r>
            <a:r>
              <a:rPr lang="en-US" altLang="ja-JP" sz="2400" dirty="0" err="1">
                <a:solidFill>
                  <a:schemeClr val="bg1">
                    <a:lumMod val="50000"/>
                  </a:schemeClr>
                </a:solidFill>
              </a:rPr>
              <a:t>уу</a:t>
            </a:r>
            <a:r>
              <a:rPr lang="en-US" altLang="ja-JP" sz="2400" dirty="0">
                <a:solidFill>
                  <a:schemeClr val="bg1">
                    <a:lumMod val="50000"/>
                  </a:schemeClr>
                </a:solidFill>
              </a:rPr>
              <a:t>  </a:t>
            </a:r>
            <a:r>
              <a:rPr lang="es-ES_tradnl" altLang="ja-JP" sz="2400" dirty="0" err="1">
                <a:solidFill>
                  <a:schemeClr val="bg1">
                    <a:lumMod val="50000"/>
                  </a:schemeClr>
                </a:solidFill>
              </a:rPr>
              <a:t>Selamat</a:t>
            </a:r>
            <a:r>
              <a:rPr lang="es-ES_tradnl" altLang="ja-JP" sz="2400" dirty="0">
                <a:solidFill>
                  <a:schemeClr val="bg1">
                    <a:lumMod val="50000"/>
                  </a:schemeClr>
                </a:solidFill>
              </a:rPr>
              <a:t>   </a:t>
            </a:r>
            <a:r>
              <a:rPr lang="ar-SA" altLang="ja-JP" sz="2400" dirty="0">
                <a:solidFill>
                  <a:schemeClr val="bg1">
                    <a:lumMod val="50000"/>
                  </a:schemeClr>
                </a:solidFill>
                <a:latin typeface="Arial" pitchFamily="34" charset="0"/>
              </a:rPr>
              <a:t>حيب</a:t>
            </a:r>
            <a:r>
              <a:rPr lang="en-US" altLang="ja-JP" sz="2400" dirty="0">
                <a:solidFill>
                  <a:schemeClr val="bg1">
                    <a:lumMod val="50000"/>
                  </a:schemeClr>
                </a:solidFill>
              </a:rPr>
              <a:t>  </a:t>
            </a:r>
            <a:r>
              <a:rPr lang="hu-HU" altLang="ja-JP" sz="2400" dirty="0">
                <a:solidFill>
                  <a:schemeClr val="bg1">
                    <a:lumMod val="50000"/>
                  </a:schemeClr>
                </a:solidFill>
              </a:rPr>
              <a:t>Menyambut </a:t>
            </a:r>
            <a:r>
              <a:rPr lang="hu-HU" altLang="ja-JP" sz="2400" b="1" dirty="0">
                <a:solidFill>
                  <a:schemeClr val="bg1">
                    <a:lumMod val="50000"/>
                  </a:schemeClr>
                </a:solidFill>
              </a:rPr>
              <a:t> </a:t>
            </a:r>
            <a:r>
              <a:rPr lang="th-TH" altLang="ja-JP" sz="3200" b="1" dirty="0">
                <a:solidFill>
                  <a:schemeClr val="bg1">
                    <a:lumMod val="50000"/>
                  </a:schemeClr>
                </a:solidFill>
                <a:latin typeface="Cordia New" pitchFamily="34" charset="-34"/>
              </a:rPr>
              <a:t>สวัสดี</a:t>
            </a:r>
            <a:r>
              <a:rPr lang="en-US" altLang="ja-JP" sz="2400" b="1" dirty="0">
                <a:solidFill>
                  <a:schemeClr val="bg1">
                    <a:lumMod val="50000"/>
                  </a:schemeClr>
                </a:solidFill>
              </a:rPr>
              <a:t>  </a:t>
            </a:r>
            <a:r>
              <a:rPr lang="en-US" altLang="en-US" sz="2400" b="1" dirty="0" err="1">
                <a:solidFill>
                  <a:schemeClr val="bg1">
                    <a:lumMod val="50000"/>
                  </a:schemeClr>
                </a:solidFill>
                <a:cs typeface="Calibri" pitchFamily="34" charset="0"/>
              </a:rPr>
              <a:t>歡迎</a:t>
            </a:r>
            <a:r>
              <a:rPr lang="en-US" sz="2400" b="1" dirty="0">
                <a:solidFill>
                  <a:schemeClr val="bg1">
                    <a:lumMod val="50000"/>
                  </a:schemeClr>
                </a:solidFill>
                <a:cs typeface="Calibri" pitchFamily="34" charset="0"/>
              </a:rPr>
              <a:t>  </a:t>
            </a:r>
            <a:r>
              <a:rPr lang="cs-CZ" altLang="ja-JP" sz="2400" b="1" dirty="0" smtClean="0">
                <a:solidFill>
                  <a:schemeClr val="bg1">
                    <a:lumMod val="50000"/>
                  </a:schemeClr>
                </a:solidFill>
              </a:rPr>
              <a:t>Aloha</a:t>
            </a:r>
            <a:r>
              <a:rPr lang="en-US" altLang="ja-JP" sz="2400" b="1" dirty="0" smtClean="0">
                <a:solidFill>
                  <a:schemeClr val="bg1">
                    <a:lumMod val="50000"/>
                  </a:schemeClr>
                </a:solidFill>
              </a:rPr>
              <a:t>  </a:t>
            </a:r>
            <a:r>
              <a:rPr lang="pl-PL" altLang="ja-JP" sz="2400" dirty="0" smtClean="0">
                <a:solidFill>
                  <a:schemeClr val="bg1">
                    <a:lumMod val="50000"/>
                  </a:schemeClr>
                </a:solidFill>
              </a:rPr>
              <a:t>Yokwe</a:t>
            </a:r>
            <a:r>
              <a:rPr lang="en-US" altLang="ja-JP" sz="2400" dirty="0" smtClean="0">
                <a:solidFill>
                  <a:schemeClr val="bg1">
                    <a:lumMod val="50000"/>
                  </a:schemeClr>
                </a:solidFill>
              </a:rPr>
              <a:t>   </a:t>
            </a:r>
            <a:r>
              <a:rPr lang="hu-HU" altLang="ja-JP" sz="2400" dirty="0" smtClean="0">
                <a:solidFill>
                  <a:schemeClr val="bg1">
                    <a:lumMod val="50000"/>
                  </a:schemeClr>
                </a:solidFill>
              </a:rPr>
              <a:t>Menyambut </a:t>
            </a:r>
            <a:r>
              <a:rPr lang="en-US" altLang="ja-JP" sz="2400" dirty="0" smtClean="0">
                <a:solidFill>
                  <a:schemeClr val="bg1">
                    <a:lumMod val="50000"/>
                  </a:schemeClr>
                </a:solidFill>
              </a:rPr>
              <a:t>   </a:t>
            </a:r>
            <a:r>
              <a:rPr lang="es-ES_tradnl" altLang="ja-JP" sz="2400" dirty="0" smtClean="0">
                <a:solidFill>
                  <a:schemeClr val="bg1">
                    <a:lumMod val="50000"/>
                  </a:schemeClr>
                </a:solidFill>
              </a:rPr>
              <a:t>Bienvenidos </a:t>
            </a:r>
            <a:endParaRPr lang="en-US" sz="2400" dirty="0"/>
          </a:p>
        </p:txBody>
      </p:sp>
      <p:sp>
        <p:nvSpPr>
          <p:cNvPr id="5" name="TextBox 4"/>
          <p:cNvSpPr txBox="1"/>
          <p:nvPr/>
        </p:nvSpPr>
        <p:spPr>
          <a:xfrm>
            <a:off x="1676400" y="1828324"/>
            <a:ext cx="5715000" cy="3200876"/>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a:effectLst>
            <a:glow rad="63500">
              <a:schemeClr val="accent5">
                <a:satMod val="175000"/>
                <a:alpha val="40000"/>
              </a:schemeClr>
            </a:glow>
          </a:effectLst>
        </p:spPr>
        <p:txBody>
          <a:bodyPr wrap="square" rtlCol="0">
            <a:spAutoFit/>
          </a:bodyPr>
          <a:lstStyle/>
          <a:p>
            <a:pPr algn="ctr"/>
            <a:r>
              <a:rPr lang="en-US" sz="4800" i="1" dirty="0" smtClean="0">
                <a:latin typeface="Oakleaf" pitchFamily="2" charset="0"/>
              </a:rPr>
              <a:t>Welcome </a:t>
            </a:r>
          </a:p>
          <a:p>
            <a:pPr algn="ctr"/>
            <a:r>
              <a:rPr lang="en-US" sz="3200" i="1" dirty="0" smtClean="0">
                <a:latin typeface="Oakleaf" pitchFamily="2" charset="0"/>
              </a:rPr>
              <a:t>to the fourth Training Session</a:t>
            </a:r>
          </a:p>
          <a:p>
            <a:pPr algn="ctr"/>
            <a:r>
              <a:rPr lang="en-US" sz="3200" i="1" dirty="0" smtClean="0">
                <a:latin typeface="Oakleaf" pitchFamily="2" charset="0"/>
              </a:rPr>
              <a:t>on Social Science and Conservation</a:t>
            </a:r>
          </a:p>
          <a:p>
            <a:pPr algn="ctr"/>
            <a:r>
              <a:rPr lang="en-US" dirty="0" smtClean="0"/>
              <a:t>April </a:t>
            </a:r>
            <a:r>
              <a:rPr lang="en-US" dirty="0"/>
              <a:t>18, </a:t>
            </a:r>
            <a:r>
              <a:rPr lang="en-US" dirty="0" smtClean="0"/>
              <a:t>2012</a:t>
            </a:r>
            <a:br>
              <a:rPr lang="en-US" dirty="0" smtClean="0"/>
            </a:br>
            <a:endParaRPr lang="en-US" dirty="0" smtClean="0"/>
          </a:p>
          <a:p>
            <a:pPr algn="ctr"/>
            <a:endParaRPr lang="en-US" dirty="0"/>
          </a:p>
          <a:p>
            <a:pPr algn="ctr"/>
            <a:endParaRPr lang="en-US" sz="3600" i="1" dirty="0">
              <a:latin typeface="Oakleaf" pitchFamily="2" charset="0"/>
            </a:endParaRPr>
          </a:p>
        </p:txBody>
      </p:sp>
      <p:pic>
        <p:nvPicPr>
          <p:cNvPr id="6" name="Picture 4" descr="TNCLogoPrimary_CMYK"/>
          <p:cNvPicPr>
            <a:picLocks noChangeAspect="1" noChangeArrowheads="1"/>
          </p:cNvPicPr>
          <p:nvPr/>
        </p:nvPicPr>
        <p:blipFill>
          <a:blip r:embed="rId3" cstate="print"/>
          <a:srcRect/>
          <a:stretch>
            <a:fillRect/>
          </a:stretch>
        </p:blipFill>
        <p:spPr bwMode="auto">
          <a:xfrm>
            <a:off x="3578741" y="3962400"/>
            <a:ext cx="1983859" cy="762000"/>
          </a:xfrm>
          <a:prstGeom prst="rect">
            <a:avLst/>
          </a:prstGeom>
          <a:noFill/>
          <a:ln w="9525">
            <a:noFill/>
            <a:miter lim="800000"/>
            <a:headEnd/>
            <a:tailEnd/>
          </a:ln>
        </p:spPr>
      </p:pic>
      <p:sp>
        <p:nvSpPr>
          <p:cNvPr id="2" name="Rounded Rectangle 1"/>
          <p:cNvSpPr/>
          <p:nvPr/>
        </p:nvSpPr>
        <p:spPr>
          <a:xfrm>
            <a:off x="6858000" y="5214646"/>
            <a:ext cx="762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290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What is an objective?</a:t>
            </a:r>
            <a:endParaRPr lang="en-US" dirty="0"/>
          </a:p>
        </p:txBody>
      </p:sp>
      <p:sp>
        <p:nvSpPr>
          <p:cNvPr id="3" name="Content Placeholder 2"/>
          <p:cNvSpPr>
            <a:spLocks noGrp="1"/>
          </p:cNvSpPr>
          <p:nvPr>
            <p:ph idx="1"/>
          </p:nvPr>
        </p:nvSpPr>
        <p:spPr>
          <a:xfrm>
            <a:off x="304800" y="1143000"/>
            <a:ext cx="8839200" cy="4678363"/>
          </a:xfrm>
        </p:spPr>
        <p:txBody>
          <a:bodyPr>
            <a:normAutofit/>
          </a:bodyPr>
          <a:lstStyle/>
          <a:p>
            <a:pPr marL="0" indent="0">
              <a:buNone/>
            </a:pPr>
            <a:r>
              <a:rPr lang="en-US" dirty="0" smtClean="0"/>
              <a:t>A </a:t>
            </a:r>
            <a:r>
              <a:rPr lang="en-US" dirty="0"/>
              <a:t>statement that details a specific desired outcome of a project. </a:t>
            </a:r>
            <a:r>
              <a:rPr lang="en-US" sz="2000" dirty="0" smtClean="0"/>
              <a:t>(National Audubon Society, Tools of Engagement, 2011)</a:t>
            </a:r>
          </a:p>
          <a:p>
            <a:pPr marL="0" indent="0">
              <a:buNone/>
            </a:pPr>
            <a:endParaRPr lang="en-US" dirty="0" smtClean="0"/>
          </a:p>
          <a:p>
            <a:pPr marL="0" indent="0">
              <a:buNone/>
            </a:pPr>
            <a:endParaRPr lang="en-US" dirty="0"/>
          </a:p>
        </p:txBody>
      </p:sp>
      <p:pic>
        <p:nvPicPr>
          <p:cNvPr id="8" name="Picture 4" descr="P1010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800" y="22860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50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6410"/>
            <a:ext cx="2133600" cy="2434590"/>
          </a:xfrm>
          <a:prstGeom prst="rect">
            <a:avLst/>
          </a:prstGeom>
          <a:solidFill>
            <a:srgbClr val="FFFF00"/>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Social</a:t>
            </a:r>
            <a:r>
              <a:rPr lang="en-US" sz="2000" dirty="0">
                <a:solidFill>
                  <a:schemeClr val="tx1"/>
                </a:solidFill>
              </a:rPr>
              <a:t> = anything of or relating to the interaction of the individuals, groups, and institutions within a society.</a:t>
            </a:r>
          </a:p>
        </p:txBody>
      </p:sp>
      <p:sp>
        <p:nvSpPr>
          <p:cNvPr id="3" name="Rectangle 2"/>
          <p:cNvSpPr/>
          <p:nvPr/>
        </p:nvSpPr>
        <p:spPr>
          <a:xfrm>
            <a:off x="6477000" y="1600200"/>
            <a:ext cx="2133600" cy="2430780"/>
          </a:xfrm>
          <a:prstGeom prst="rect">
            <a:avLst/>
          </a:prstGeom>
          <a:solidFill>
            <a:srgbClr val="FF0000"/>
          </a:solidFill>
          <a:ln>
            <a:noFill/>
          </a:ln>
          <a:effectLst>
            <a:outerShdw blurRad="76200" dir="18900000" sy="23000" kx="-12000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t>Objective = a </a:t>
            </a:r>
            <a:r>
              <a:rPr lang="en-US" sz="2100" b="1" dirty="0"/>
              <a:t>statement that details a specific desired outcome of a project. </a:t>
            </a:r>
          </a:p>
        </p:txBody>
      </p:sp>
      <p:sp>
        <p:nvSpPr>
          <p:cNvPr id="4" name="Rectangle 3"/>
          <p:cNvSpPr/>
          <p:nvPr/>
        </p:nvSpPr>
        <p:spPr>
          <a:xfrm>
            <a:off x="2819400" y="1680210"/>
            <a:ext cx="3505200" cy="2205990"/>
          </a:xfrm>
          <a:prstGeom prst="rect">
            <a:avLst/>
          </a:prstGeom>
          <a:solidFill>
            <a:srgbClr val="FFC0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 statement that details a specific desired project’s outcome related to human well-being.</a:t>
            </a:r>
          </a:p>
          <a:p>
            <a:endParaRPr lang="en-US" dirty="0"/>
          </a:p>
        </p:txBody>
      </p:sp>
      <p:sp>
        <p:nvSpPr>
          <p:cNvPr id="5" name="TextBox 4"/>
          <p:cNvSpPr txBox="1"/>
          <p:nvPr/>
        </p:nvSpPr>
        <p:spPr>
          <a:xfrm>
            <a:off x="2971800" y="552212"/>
            <a:ext cx="3505200" cy="584775"/>
          </a:xfrm>
          <a:prstGeom prst="rect">
            <a:avLst/>
          </a:prstGeom>
          <a:noFill/>
        </p:spPr>
        <p:txBody>
          <a:bodyPr wrap="square" rtlCol="0">
            <a:spAutoFit/>
          </a:bodyPr>
          <a:lstStyle/>
          <a:p>
            <a:r>
              <a:rPr lang="en-US" sz="3200" dirty="0" smtClean="0"/>
              <a:t>Social + Objective </a:t>
            </a:r>
            <a:endParaRPr lang="en-US" sz="3200" dirty="0"/>
          </a:p>
        </p:txBody>
      </p:sp>
      <p:sp>
        <p:nvSpPr>
          <p:cNvPr id="6" name="TextBox 5"/>
          <p:cNvSpPr txBox="1"/>
          <p:nvPr/>
        </p:nvSpPr>
        <p:spPr>
          <a:xfrm>
            <a:off x="1828800" y="4572000"/>
            <a:ext cx="7086600" cy="2339102"/>
          </a:xfrm>
          <a:prstGeom prst="rect">
            <a:avLst/>
          </a:prstGeom>
          <a:noFill/>
        </p:spPr>
        <p:txBody>
          <a:bodyPr wrap="square" rtlCol="0">
            <a:spAutoFit/>
          </a:bodyPr>
          <a:lstStyle/>
          <a:p>
            <a:r>
              <a:rPr lang="en-US" sz="3200" dirty="0"/>
              <a:t>Social objectives are also called:</a:t>
            </a:r>
          </a:p>
          <a:p>
            <a:r>
              <a:rPr lang="en-US" sz="3200" dirty="0"/>
              <a:t>Human </a:t>
            </a:r>
            <a:r>
              <a:rPr lang="en-US" sz="3200" dirty="0" smtClean="0"/>
              <a:t>welfare/wellbeing </a:t>
            </a:r>
            <a:r>
              <a:rPr lang="en-US" sz="3200" dirty="0"/>
              <a:t>target</a:t>
            </a:r>
          </a:p>
          <a:p>
            <a:r>
              <a:rPr lang="en-US" sz="3200" dirty="0"/>
              <a:t>Human development goal</a:t>
            </a:r>
          </a:p>
          <a:p>
            <a:r>
              <a:rPr lang="en-US" sz="3200" dirty="0"/>
              <a:t>Social welfare outcome</a:t>
            </a:r>
          </a:p>
          <a:p>
            <a:endParaRPr lang="en-US" dirty="0"/>
          </a:p>
        </p:txBody>
      </p:sp>
    </p:spTree>
    <p:extLst>
      <p:ext uri="{BB962C8B-B14F-4D97-AF65-F5344CB8AC3E}">
        <p14:creationId xmlns:p14="http://schemas.microsoft.com/office/powerpoint/2010/main" val="17087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Objectives</a:t>
            </a:r>
            <a:endParaRPr lang="en-US" dirty="0"/>
          </a:p>
        </p:txBody>
      </p:sp>
      <p:pic>
        <p:nvPicPr>
          <p:cNvPr id="6146" name="Picture 2" descr="C:\Users\swongbusarakum\Documents\Supin 11-16-11\My Pictures\Hawaii=C\Kauai August 08 - C\DSC0312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348582"/>
            <a:ext cx="70866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8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
            <a:ext cx="8229600" cy="533400"/>
          </a:xfrm>
        </p:spPr>
        <p:txBody>
          <a:bodyPr>
            <a:normAutofit fontScale="90000"/>
          </a:bodyPr>
          <a:lstStyle/>
          <a:p>
            <a:r>
              <a:rPr lang="en-US" b="1" dirty="0" smtClean="0">
                <a:solidFill>
                  <a:srgbClr val="FF0000"/>
                </a:solidFill>
              </a:rPr>
              <a:t>SMART</a:t>
            </a:r>
            <a:r>
              <a:rPr lang="en-US" dirty="0" smtClean="0"/>
              <a:t> objectives</a:t>
            </a:r>
            <a:endParaRPr lang="en-US" dirty="0"/>
          </a:p>
        </p:txBody>
      </p:sp>
      <p:sp>
        <p:nvSpPr>
          <p:cNvPr id="3" name="Content Placeholder 2"/>
          <p:cNvSpPr>
            <a:spLocks noGrp="1"/>
          </p:cNvSpPr>
          <p:nvPr>
            <p:ph idx="1"/>
          </p:nvPr>
        </p:nvSpPr>
        <p:spPr>
          <a:xfrm>
            <a:off x="685800" y="152400"/>
            <a:ext cx="8001000" cy="6705600"/>
          </a:xfrm>
        </p:spPr>
        <p:txBody>
          <a:bodyPr>
            <a:noAutofit/>
          </a:bodyPr>
          <a:lstStyle/>
          <a:p>
            <a:pPr marL="0" indent="0">
              <a:spcBef>
                <a:spcPts val="0"/>
              </a:spcBef>
              <a:buNone/>
            </a:pPr>
            <a:r>
              <a:rPr lang="en-US" sz="5400" b="1" dirty="0" smtClean="0">
                <a:solidFill>
                  <a:srgbClr val="FF0000"/>
                </a:solidFill>
              </a:rPr>
              <a:t>S</a:t>
            </a:r>
            <a:r>
              <a:rPr lang="en-US" sz="2800" dirty="0" smtClean="0"/>
              <a:t>pecific</a:t>
            </a:r>
          </a:p>
          <a:p>
            <a:pPr marL="0" indent="0">
              <a:spcBef>
                <a:spcPts val="0"/>
              </a:spcBef>
              <a:buNone/>
            </a:pPr>
            <a:r>
              <a:rPr lang="en-US" sz="2800" dirty="0">
                <a:sym typeface="Wingdings"/>
              </a:rPr>
              <a:t>	</a:t>
            </a:r>
            <a:r>
              <a:rPr lang="en-US" sz="2400" dirty="0" smtClean="0">
                <a:solidFill>
                  <a:schemeClr val="accent1"/>
                </a:solidFill>
                <a:sym typeface="Wingdings"/>
              </a:rPr>
              <a:t></a:t>
            </a:r>
            <a:r>
              <a:rPr lang="en-US" sz="2400" dirty="0">
                <a:solidFill>
                  <a:schemeClr val="accent1"/>
                </a:solidFill>
              </a:rPr>
              <a:t>Is it specific?</a:t>
            </a:r>
          </a:p>
          <a:p>
            <a:pPr marL="0" indent="0">
              <a:spcBef>
                <a:spcPts val="0"/>
              </a:spcBef>
              <a:buNone/>
            </a:pPr>
            <a:r>
              <a:rPr lang="en-US" sz="4000" b="1" dirty="0" smtClean="0">
                <a:solidFill>
                  <a:srgbClr val="FF0000"/>
                </a:solidFill>
              </a:rPr>
              <a:t>M</a:t>
            </a:r>
            <a:r>
              <a:rPr lang="en-US" sz="2800" dirty="0" smtClean="0"/>
              <a:t>easurable</a:t>
            </a:r>
          </a:p>
          <a:p>
            <a:pPr marL="0" indent="0">
              <a:spcBef>
                <a:spcPts val="0"/>
              </a:spcBef>
              <a:buNone/>
            </a:pPr>
            <a:r>
              <a:rPr lang="en-US" sz="2800" dirty="0" smtClean="0">
                <a:sym typeface="Wingdings"/>
              </a:rPr>
              <a:t>	</a:t>
            </a:r>
            <a:r>
              <a:rPr lang="en-US" sz="2400" dirty="0" smtClean="0">
                <a:solidFill>
                  <a:schemeClr val="accent1"/>
                </a:solidFill>
                <a:sym typeface="Wingdings"/>
              </a:rPr>
              <a:t> </a:t>
            </a:r>
            <a:r>
              <a:rPr lang="en-US" sz="2400" dirty="0">
                <a:solidFill>
                  <a:schemeClr val="accent1"/>
                </a:solidFill>
              </a:rPr>
              <a:t>Is it measurable?</a:t>
            </a:r>
          </a:p>
          <a:p>
            <a:pPr marL="0" lvl="1" indent="0">
              <a:spcBef>
                <a:spcPts val="0"/>
              </a:spcBef>
              <a:buNone/>
            </a:pPr>
            <a:r>
              <a:rPr lang="en-US" sz="4400" b="1" dirty="0" smtClean="0">
                <a:solidFill>
                  <a:srgbClr val="FF0000"/>
                </a:solidFill>
              </a:rPr>
              <a:t>A</a:t>
            </a:r>
            <a:r>
              <a:rPr lang="en-US" dirty="0" smtClean="0"/>
              <a:t>chievable</a:t>
            </a:r>
            <a:r>
              <a:rPr lang="en-US" sz="3200" dirty="0" smtClean="0"/>
              <a:t>/</a:t>
            </a:r>
            <a:r>
              <a:rPr lang="en-US" sz="4400" b="1" dirty="0" smtClean="0">
                <a:solidFill>
                  <a:srgbClr val="FF0000"/>
                </a:solidFill>
              </a:rPr>
              <a:t>A</a:t>
            </a:r>
            <a:r>
              <a:rPr lang="en-US" dirty="0" smtClean="0"/>
              <a:t>ction-oriented</a:t>
            </a:r>
            <a:r>
              <a:rPr lang="en-US" dirty="0" smtClean="0">
                <a:sym typeface="Wingdings"/>
              </a:rPr>
              <a:t>	</a:t>
            </a:r>
          </a:p>
          <a:p>
            <a:pPr marL="0" lvl="1" indent="0">
              <a:spcBef>
                <a:spcPts val="0"/>
              </a:spcBef>
              <a:buNone/>
            </a:pPr>
            <a:r>
              <a:rPr lang="en-US" sz="2400" dirty="0">
                <a:solidFill>
                  <a:schemeClr val="accent1"/>
                </a:solidFill>
                <a:sym typeface="Wingdings"/>
              </a:rPr>
              <a:t>	</a:t>
            </a:r>
            <a:r>
              <a:rPr lang="en-US" sz="2400" dirty="0" smtClean="0">
                <a:solidFill>
                  <a:schemeClr val="accent1"/>
                </a:solidFill>
                <a:sym typeface="Wingdings"/>
              </a:rPr>
              <a:t> C</a:t>
            </a:r>
            <a:r>
              <a:rPr lang="en-US" sz="2400" dirty="0" smtClean="0">
                <a:solidFill>
                  <a:schemeClr val="accent1"/>
                </a:solidFill>
              </a:rPr>
              <a:t>an </a:t>
            </a:r>
            <a:r>
              <a:rPr lang="en-US" sz="2400" dirty="0">
                <a:solidFill>
                  <a:schemeClr val="accent1"/>
                </a:solidFill>
              </a:rPr>
              <a:t>it be met by your team or other feasible means</a:t>
            </a:r>
            <a:r>
              <a:rPr lang="en-US" sz="2400" dirty="0" smtClean="0">
                <a:solidFill>
                  <a:schemeClr val="accent1"/>
                </a:solidFill>
              </a:rPr>
              <a:t>?</a:t>
            </a:r>
          </a:p>
          <a:p>
            <a:pPr marL="0" lvl="1" indent="0">
              <a:spcBef>
                <a:spcPts val="0"/>
              </a:spcBef>
              <a:buNone/>
            </a:pPr>
            <a:r>
              <a:rPr lang="en-US" sz="2400" dirty="0" smtClean="0">
                <a:solidFill>
                  <a:schemeClr val="accent1"/>
                </a:solidFill>
                <a:sym typeface="Wingdings"/>
              </a:rPr>
              <a:t>	 </a:t>
            </a:r>
            <a:r>
              <a:rPr lang="en-US" sz="2400" dirty="0">
                <a:solidFill>
                  <a:schemeClr val="accent1"/>
                </a:solidFill>
              </a:rPr>
              <a:t>Is it impact-oriented?</a:t>
            </a:r>
          </a:p>
          <a:p>
            <a:pPr marL="0" indent="0">
              <a:spcBef>
                <a:spcPts val="0"/>
              </a:spcBef>
              <a:buNone/>
            </a:pPr>
            <a:r>
              <a:rPr lang="en-US" sz="4400" b="1" dirty="0" smtClean="0">
                <a:solidFill>
                  <a:srgbClr val="FF0000"/>
                </a:solidFill>
              </a:rPr>
              <a:t>R</a:t>
            </a:r>
            <a:r>
              <a:rPr lang="en-US" sz="2800" dirty="0" smtClean="0"/>
              <a:t>ealistic/practical</a:t>
            </a:r>
          </a:p>
          <a:p>
            <a:pPr marL="0" indent="0">
              <a:spcBef>
                <a:spcPts val="0"/>
              </a:spcBef>
              <a:buNone/>
            </a:pPr>
            <a:r>
              <a:rPr lang="en-US" sz="2800" dirty="0" smtClean="0">
                <a:sym typeface="Wingdings"/>
              </a:rPr>
              <a:t>	</a:t>
            </a:r>
            <a:r>
              <a:rPr lang="en-US" sz="2400" dirty="0" smtClean="0">
                <a:solidFill>
                  <a:schemeClr val="accent1"/>
                </a:solidFill>
                <a:sym typeface="Wingdings"/>
              </a:rPr>
              <a:t> </a:t>
            </a:r>
            <a:r>
              <a:rPr lang="en-US" sz="2400" dirty="0">
                <a:solidFill>
                  <a:schemeClr val="accent1"/>
                </a:solidFill>
              </a:rPr>
              <a:t>Is it well linked to your conservation </a:t>
            </a:r>
            <a:r>
              <a:rPr lang="en-US" sz="2400" dirty="0" smtClean="0">
                <a:solidFill>
                  <a:schemeClr val="accent1"/>
                </a:solidFill>
              </a:rPr>
              <a:t>target?</a:t>
            </a:r>
            <a:br>
              <a:rPr lang="en-US" sz="2400" dirty="0" smtClean="0">
                <a:solidFill>
                  <a:schemeClr val="accent1"/>
                </a:solidFill>
              </a:rPr>
            </a:br>
            <a:r>
              <a:rPr lang="en-US" sz="2400" dirty="0" smtClean="0">
                <a:solidFill>
                  <a:schemeClr val="accent1"/>
                </a:solidFill>
              </a:rPr>
              <a:t>	</a:t>
            </a:r>
            <a:r>
              <a:rPr lang="en-US" sz="2400" dirty="0" smtClean="0">
                <a:solidFill>
                  <a:schemeClr val="accent1"/>
                </a:solidFill>
                <a:sym typeface="Wingdings"/>
              </a:rPr>
              <a:t> Is it of importance for the impacted communities?</a:t>
            </a:r>
            <a:endParaRPr lang="en-US" sz="2400" dirty="0">
              <a:solidFill>
                <a:schemeClr val="accent1"/>
              </a:solidFill>
            </a:endParaRPr>
          </a:p>
          <a:p>
            <a:pPr marL="0" indent="0">
              <a:spcBef>
                <a:spcPts val="0"/>
              </a:spcBef>
              <a:buNone/>
            </a:pPr>
            <a:r>
              <a:rPr lang="en-US" sz="4000" b="1" dirty="0" smtClean="0">
                <a:solidFill>
                  <a:srgbClr val="FF0000"/>
                </a:solidFill>
              </a:rPr>
              <a:t>T</a:t>
            </a:r>
            <a:r>
              <a:rPr lang="en-US" sz="2800" dirty="0" smtClean="0"/>
              <a:t>ime bound </a:t>
            </a:r>
            <a:r>
              <a:rPr lang="en-US" sz="2800" dirty="0" smtClean="0">
                <a:sym typeface="Wingdings"/>
              </a:rPr>
              <a:t>	</a:t>
            </a:r>
          </a:p>
          <a:p>
            <a:pPr marL="0" indent="0">
              <a:spcBef>
                <a:spcPts val="0"/>
              </a:spcBef>
              <a:buNone/>
            </a:pPr>
            <a:r>
              <a:rPr lang="en-US" sz="2800" dirty="0">
                <a:solidFill>
                  <a:schemeClr val="accent1"/>
                </a:solidFill>
                <a:sym typeface="Wingdings"/>
              </a:rPr>
              <a:t>	</a:t>
            </a:r>
            <a:r>
              <a:rPr lang="en-US" sz="2800" dirty="0" smtClean="0">
                <a:solidFill>
                  <a:schemeClr val="accent1"/>
                </a:solidFill>
                <a:sym typeface="Wingdings"/>
              </a:rPr>
              <a:t> </a:t>
            </a:r>
            <a:r>
              <a:rPr lang="en-US" sz="2400" dirty="0" smtClean="0">
                <a:solidFill>
                  <a:schemeClr val="accent1"/>
                </a:solidFill>
              </a:rPr>
              <a:t>Does it have a completion date?</a:t>
            </a:r>
            <a:endParaRPr lang="en-US" sz="2400" dirty="0">
              <a:solidFill>
                <a:schemeClr val="accent1"/>
              </a:solidFill>
            </a:endParaRPr>
          </a:p>
          <a:p>
            <a:pPr marL="0" indent="0">
              <a:buNone/>
            </a:pPr>
            <a:endParaRPr lang="en-US" sz="2000" dirty="0"/>
          </a:p>
          <a:p>
            <a:endParaRPr lang="en-US" sz="2000" dirty="0"/>
          </a:p>
        </p:txBody>
      </p:sp>
    </p:spTree>
    <p:extLst>
      <p:ext uri="{BB962C8B-B14F-4D97-AF65-F5344CB8AC3E}">
        <p14:creationId xmlns:p14="http://schemas.microsoft.com/office/powerpoint/2010/main" val="26319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SMART objective example</a:t>
            </a:r>
            <a:endParaRPr lang="en-US" dirty="0"/>
          </a:p>
        </p:txBody>
      </p:sp>
      <p:sp>
        <p:nvSpPr>
          <p:cNvPr id="3" name="Content Placeholder 2"/>
          <p:cNvSpPr>
            <a:spLocks noGrp="1"/>
          </p:cNvSpPr>
          <p:nvPr>
            <p:ph idx="1"/>
          </p:nvPr>
        </p:nvSpPr>
        <p:spPr>
          <a:xfrm>
            <a:off x="304800" y="990600"/>
            <a:ext cx="8839200" cy="5867400"/>
          </a:xfrm>
        </p:spPr>
        <p:txBody>
          <a:bodyPr>
            <a:normAutofit fontScale="77500" lnSpcReduction="20000"/>
          </a:bodyPr>
          <a:lstStyle/>
          <a:p>
            <a:pPr marL="0" lvl="1" indent="0">
              <a:buNone/>
            </a:pPr>
            <a:r>
              <a:rPr lang="en-US" sz="3600" dirty="0" smtClean="0"/>
              <a:t>By 2015, increased income by at least 10% for a minimum of 500 households in Wonderland by creating markets for locally produced non-timber forest products.</a:t>
            </a:r>
          </a:p>
          <a:p>
            <a:pPr marL="0" lvl="1" indent="0">
              <a:buNone/>
            </a:pPr>
            <a:endParaRPr lang="en-US" dirty="0"/>
          </a:p>
          <a:p>
            <a:r>
              <a:rPr lang="en-US" b="1" dirty="0" smtClean="0">
                <a:solidFill>
                  <a:srgbClr val="FF0000"/>
                </a:solidFill>
              </a:rPr>
              <a:t>S</a:t>
            </a:r>
            <a:r>
              <a:rPr lang="en-US" b="1" dirty="0" smtClean="0"/>
              <a:t>pecific </a:t>
            </a:r>
            <a:r>
              <a:rPr lang="en-US" b="1" dirty="0">
                <a:solidFill>
                  <a:schemeClr val="accent6">
                    <a:lumMod val="50000"/>
                  </a:schemeClr>
                </a:solidFill>
              </a:rPr>
              <a:t>- </a:t>
            </a:r>
            <a:r>
              <a:rPr lang="en-US" dirty="0">
                <a:solidFill>
                  <a:schemeClr val="accent6">
                    <a:lumMod val="50000"/>
                  </a:schemeClr>
                </a:solidFill>
              </a:rPr>
              <a:t>says what </a:t>
            </a:r>
            <a:r>
              <a:rPr lang="en-US" dirty="0" smtClean="0">
                <a:solidFill>
                  <a:schemeClr val="accent6">
                    <a:lumMod val="50000"/>
                  </a:schemeClr>
                </a:solidFill>
              </a:rPr>
              <a:t>the project will do, where and how</a:t>
            </a:r>
            <a:br>
              <a:rPr lang="en-US" dirty="0" smtClean="0">
                <a:solidFill>
                  <a:schemeClr val="accent6">
                    <a:lumMod val="50000"/>
                  </a:schemeClr>
                </a:solidFill>
              </a:rPr>
            </a:br>
            <a:r>
              <a:rPr lang="en-US" dirty="0" smtClean="0">
                <a:solidFill>
                  <a:schemeClr val="accent6">
                    <a:lumMod val="50000"/>
                  </a:schemeClr>
                </a:solidFill>
              </a:rPr>
              <a:t>(</a:t>
            </a:r>
            <a:r>
              <a:rPr lang="en-US" dirty="0">
                <a:solidFill>
                  <a:schemeClr val="accent6">
                    <a:lumMod val="50000"/>
                  </a:schemeClr>
                </a:solidFill>
              </a:rPr>
              <a:t>increase </a:t>
            </a:r>
            <a:r>
              <a:rPr lang="en-US" dirty="0" smtClean="0">
                <a:solidFill>
                  <a:schemeClr val="accent6">
                    <a:lumMod val="50000"/>
                  </a:schemeClr>
                </a:solidFill>
              </a:rPr>
              <a:t>income of households in Wonderland by marketing non-timber forest products) </a:t>
            </a:r>
            <a:endParaRPr lang="en-US" dirty="0">
              <a:solidFill>
                <a:schemeClr val="accent6">
                  <a:lumMod val="50000"/>
                </a:schemeClr>
              </a:solidFill>
            </a:endParaRPr>
          </a:p>
          <a:p>
            <a:r>
              <a:rPr lang="en-US" b="1" dirty="0">
                <a:solidFill>
                  <a:srgbClr val="FF0000"/>
                </a:solidFill>
              </a:rPr>
              <a:t>M</a:t>
            </a:r>
            <a:r>
              <a:rPr lang="en-US" b="1" dirty="0"/>
              <a:t>easurable </a:t>
            </a:r>
            <a:r>
              <a:rPr lang="en-US" b="1" dirty="0">
                <a:solidFill>
                  <a:schemeClr val="accent6">
                    <a:lumMod val="50000"/>
                  </a:schemeClr>
                </a:solidFill>
              </a:rPr>
              <a:t>- </a:t>
            </a:r>
            <a:r>
              <a:rPr lang="en-US" dirty="0">
                <a:solidFill>
                  <a:schemeClr val="accent6">
                    <a:lumMod val="50000"/>
                  </a:schemeClr>
                </a:solidFill>
              </a:rPr>
              <a:t>states </a:t>
            </a:r>
            <a:r>
              <a:rPr lang="en-US" dirty="0" smtClean="0">
                <a:solidFill>
                  <a:schemeClr val="accent6">
                    <a:lumMod val="50000"/>
                  </a:schemeClr>
                </a:solidFill>
              </a:rPr>
              <a:t>how much of income increase (15%) and how many households (500)</a:t>
            </a:r>
            <a:endParaRPr lang="en-US" dirty="0">
              <a:solidFill>
                <a:schemeClr val="accent6">
                  <a:lumMod val="50000"/>
                </a:schemeClr>
              </a:solidFill>
            </a:endParaRPr>
          </a:p>
          <a:p>
            <a:r>
              <a:rPr lang="en-US" b="1" dirty="0">
                <a:solidFill>
                  <a:srgbClr val="FF0000"/>
                </a:solidFill>
              </a:rPr>
              <a:t>A</a:t>
            </a:r>
            <a:r>
              <a:rPr lang="en-US" b="1" dirty="0"/>
              <a:t>chievable </a:t>
            </a:r>
            <a:r>
              <a:rPr lang="en-US" b="1" dirty="0" smtClean="0">
                <a:solidFill>
                  <a:schemeClr val="accent6">
                    <a:lumMod val="50000"/>
                  </a:schemeClr>
                </a:solidFill>
              </a:rPr>
              <a:t>–</a:t>
            </a:r>
            <a:r>
              <a:rPr lang="en-US" dirty="0" smtClean="0">
                <a:solidFill>
                  <a:schemeClr val="accent6">
                    <a:lumMod val="50000"/>
                  </a:schemeClr>
                </a:solidFill>
              </a:rPr>
              <a:t> project activities </a:t>
            </a:r>
            <a:r>
              <a:rPr lang="en-US" dirty="0" smtClean="0">
                <a:solidFill>
                  <a:schemeClr val="accent6">
                    <a:lumMod val="50000"/>
                  </a:schemeClr>
                </a:solidFill>
              </a:rPr>
              <a:t>have </a:t>
            </a:r>
            <a:r>
              <a:rPr lang="en-US" dirty="0" smtClean="0">
                <a:solidFill>
                  <a:schemeClr val="accent6">
                    <a:lumMod val="50000"/>
                  </a:schemeClr>
                </a:solidFill>
              </a:rPr>
              <a:t>the necessary policies, partners, and relevant resources to market and support the </a:t>
            </a:r>
            <a:br>
              <a:rPr lang="en-US" dirty="0" smtClean="0">
                <a:solidFill>
                  <a:schemeClr val="accent6">
                    <a:lumMod val="50000"/>
                  </a:schemeClr>
                </a:solidFill>
              </a:rPr>
            </a:br>
            <a:r>
              <a:rPr lang="en-US" dirty="0" smtClean="0">
                <a:solidFill>
                  <a:schemeClr val="accent6">
                    <a:lumMod val="50000"/>
                  </a:schemeClr>
                </a:solidFill>
              </a:rPr>
              <a:t>non-timber forest products</a:t>
            </a:r>
            <a:endParaRPr lang="en-US" dirty="0">
              <a:solidFill>
                <a:schemeClr val="accent6">
                  <a:lumMod val="50000"/>
                </a:schemeClr>
              </a:solidFill>
            </a:endParaRPr>
          </a:p>
          <a:p>
            <a:r>
              <a:rPr lang="en-US" b="1" dirty="0">
                <a:solidFill>
                  <a:srgbClr val="FF0000"/>
                </a:solidFill>
              </a:rPr>
              <a:t>R</a:t>
            </a:r>
            <a:r>
              <a:rPr lang="en-US" b="1" dirty="0"/>
              <a:t>elevant </a:t>
            </a:r>
            <a:r>
              <a:rPr lang="en-US" b="1" dirty="0">
                <a:solidFill>
                  <a:schemeClr val="accent6">
                    <a:lumMod val="50000"/>
                  </a:schemeClr>
                </a:solidFill>
              </a:rPr>
              <a:t>-</a:t>
            </a:r>
            <a:r>
              <a:rPr lang="en-US" dirty="0">
                <a:solidFill>
                  <a:schemeClr val="accent6">
                    <a:lumMod val="50000"/>
                  </a:schemeClr>
                </a:solidFill>
              </a:rPr>
              <a:t> links with the </a:t>
            </a:r>
            <a:r>
              <a:rPr lang="en-US" dirty="0" smtClean="0">
                <a:solidFill>
                  <a:schemeClr val="accent6">
                    <a:lumMod val="50000"/>
                  </a:schemeClr>
                </a:solidFill>
              </a:rPr>
              <a:t>program </a:t>
            </a:r>
            <a:r>
              <a:rPr lang="en-US" dirty="0">
                <a:solidFill>
                  <a:schemeClr val="accent6">
                    <a:lumMod val="50000"/>
                  </a:schemeClr>
                </a:solidFill>
              </a:rPr>
              <a:t>goal to </a:t>
            </a:r>
            <a:r>
              <a:rPr lang="en-US" dirty="0" smtClean="0">
                <a:solidFill>
                  <a:schemeClr val="accent6">
                    <a:lumMod val="50000"/>
                  </a:schemeClr>
                </a:solidFill>
              </a:rPr>
              <a:t>conserve forest and important for communities who want to diversify and secure their livelihoods</a:t>
            </a:r>
          </a:p>
          <a:p>
            <a:r>
              <a:rPr lang="en-US" b="1" dirty="0" smtClean="0">
                <a:solidFill>
                  <a:srgbClr val="FF0000"/>
                </a:solidFill>
              </a:rPr>
              <a:t>T</a:t>
            </a:r>
            <a:r>
              <a:rPr lang="en-US" b="1" dirty="0" smtClean="0"/>
              <a:t>imely </a:t>
            </a:r>
            <a:r>
              <a:rPr lang="en-US" b="1" dirty="0">
                <a:solidFill>
                  <a:schemeClr val="accent6">
                    <a:lumMod val="50000"/>
                  </a:schemeClr>
                </a:solidFill>
              </a:rPr>
              <a:t>-</a:t>
            </a:r>
            <a:r>
              <a:rPr lang="en-US" dirty="0">
                <a:solidFill>
                  <a:schemeClr val="accent6">
                    <a:lumMod val="50000"/>
                  </a:schemeClr>
                </a:solidFill>
              </a:rPr>
              <a:t> indicates that </a:t>
            </a:r>
            <a:r>
              <a:rPr lang="en-US" dirty="0" smtClean="0">
                <a:solidFill>
                  <a:schemeClr val="accent6">
                    <a:lumMod val="50000"/>
                  </a:schemeClr>
                </a:solidFill>
              </a:rPr>
              <a:t>this will happen </a:t>
            </a:r>
            <a:r>
              <a:rPr lang="en-US" dirty="0">
                <a:solidFill>
                  <a:schemeClr val="accent6">
                    <a:lumMod val="50000"/>
                  </a:schemeClr>
                </a:solidFill>
              </a:rPr>
              <a:t>by </a:t>
            </a:r>
            <a:r>
              <a:rPr lang="en-US" dirty="0" smtClean="0">
                <a:solidFill>
                  <a:schemeClr val="accent6">
                    <a:lumMod val="50000"/>
                  </a:schemeClr>
                </a:solidFill>
              </a:rPr>
              <a:t>2015. </a:t>
            </a:r>
            <a:endParaRPr lang="en-US" dirty="0">
              <a:solidFill>
                <a:schemeClr val="accent6">
                  <a:lumMod val="50000"/>
                </a:schemeClr>
              </a:solidFill>
            </a:endParaRPr>
          </a:p>
          <a:p>
            <a:endParaRPr lang="en-US" dirty="0"/>
          </a:p>
        </p:txBody>
      </p:sp>
    </p:spTree>
    <p:extLst>
      <p:ext uri="{BB962C8B-B14F-4D97-AF65-F5344CB8AC3E}">
        <p14:creationId xmlns:p14="http://schemas.microsoft.com/office/powerpoint/2010/main" val="18442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appropriate </a:t>
            </a:r>
            <a:r>
              <a:rPr lang="en-US" dirty="0"/>
              <a:t>social objectives</a:t>
            </a:r>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dirty="0" smtClean="0"/>
              <a:t>Finding </a:t>
            </a:r>
            <a:r>
              <a:rPr lang="en-US" dirty="0"/>
              <a:t>the </a:t>
            </a:r>
            <a:r>
              <a:rPr lang="en-US" b="1" dirty="0">
                <a:solidFill>
                  <a:srgbClr val="FF0000"/>
                </a:solidFill>
              </a:rPr>
              <a:t>link</a:t>
            </a:r>
            <a:r>
              <a:rPr lang="en-US" dirty="0"/>
              <a:t> between conservation </a:t>
            </a:r>
            <a:r>
              <a:rPr lang="en-US" dirty="0" smtClean="0"/>
              <a:t>target of our program goal </a:t>
            </a:r>
            <a:r>
              <a:rPr lang="en-US" dirty="0"/>
              <a:t>and benefits to </a:t>
            </a:r>
            <a:r>
              <a:rPr lang="en-US" dirty="0" smtClean="0"/>
              <a:t>people, e.g. through conceptual model (S, R, M)</a:t>
            </a:r>
          </a:p>
          <a:p>
            <a:r>
              <a:rPr lang="en-US" dirty="0" smtClean="0"/>
              <a:t>Understanding </a:t>
            </a:r>
            <a:r>
              <a:rPr lang="en-US" b="1" dirty="0" smtClean="0">
                <a:solidFill>
                  <a:srgbClr val="FF0000"/>
                </a:solidFill>
              </a:rPr>
              <a:t>local context/community</a:t>
            </a:r>
            <a:r>
              <a:rPr lang="en-US" dirty="0" smtClean="0"/>
              <a:t/>
            </a:r>
            <a:br>
              <a:rPr lang="en-US" dirty="0" smtClean="0"/>
            </a:br>
            <a:r>
              <a:rPr lang="en-US" dirty="0" smtClean="0"/>
              <a:t>Considering synergy </a:t>
            </a:r>
            <a:r>
              <a:rPr lang="en-US" dirty="0"/>
              <a:t>or trade </a:t>
            </a:r>
            <a:r>
              <a:rPr lang="en-US" dirty="0" smtClean="0"/>
              <a:t>offs and related impacts (T, A)</a:t>
            </a:r>
          </a:p>
          <a:p>
            <a:r>
              <a:rPr lang="en-US" dirty="0"/>
              <a:t>Assessing our </a:t>
            </a:r>
            <a:r>
              <a:rPr lang="en-US" b="1" dirty="0">
                <a:solidFill>
                  <a:srgbClr val="FF0000"/>
                </a:solidFill>
              </a:rPr>
              <a:t>capacity </a:t>
            </a:r>
            <a:r>
              <a:rPr lang="en-US" b="1" dirty="0" smtClean="0">
                <a:solidFill>
                  <a:srgbClr val="FF0000"/>
                </a:solidFill>
              </a:rPr>
              <a:t>and resources </a:t>
            </a:r>
            <a:r>
              <a:rPr lang="en-US" dirty="0" smtClean="0"/>
              <a:t>to </a:t>
            </a:r>
            <a:r>
              <a:rPr lang="en-US" dirty="0"/>
              <a:t>meet the objectives and knowing how to fill </a:t>
            </a:r>
            <a:r>
              <a:rPr lang="en-US" dirty="0" smtClean="0"/>
              <a:t>gaps (A, M)</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881776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232" y="578308"/>
            <a:ext cx="8229600" cy="4983163"/>
          </a:xfrm>
        </p:spPr>
        <p:txBody>
          <a:bodyPr/>
          <a:lstStyle/>
          <a:p>
            <a:pPr marL="0" indent="0">
              <a:buNone/>
            </a:pPr>
            <a:r>
              <a:rPr lang="en-US" b="1" i="1" dirty="0" smtClean="0">
                <a:solidFill>
                  <a:srgbClr val="FF0000"/>
                </a:solidFill>
              </a:rPr>
              <a:t>What is the link between people and our conservation target?</a:t>
            </a:r>
          </a:p>
          <a:p>
            <a:pPr marL="0" indent="0">
              <a:buNone/>
            </a:pP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381000" y="1905000"/>
            <a:ext cx="1766168" cy="2300040"/>
          </a:xfrm>
          <a:prstGeom prst="rect">
            <a:avLst/>
          </a:prstGeom>
          <a:ln>
            <a:noFill/>
          </a:ln>
          <a:effectLst>
            <a:softEdge rad="112500"/>
          </a:effectLst>
        </p:spPr>
      </p:pic>
      <p:pic>
        <p:nvPicPr>
          <p:cNvPr id="7172" name="Picture 4" descr="C:\Users\swongbusarakum\Documents\Supin 11-16-11\My Pictures\Lipe\Commercial fishery\Picture 07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33" b="9852"/>
          <a:stretch/>
        </p:blipFill>
        <p:spPr bwMode="auto">
          <a:xfrm>
            <a:off x="2286000" y="1905000"/>
            <a:ext cx="1747979" cy="2300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descr="C:\Users\swongbusarakum\Documents\Supin 11-16-11\My Pictures\RMI\plane ride to RMI, Sep 10\P10100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100" y="1905000"/>
            <a:ext cx="1747335" cy="2329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C:\Users\swongbusarakum\Documents\Supin 11-16-11\My Pictures\Solomon Islands\Manus P3DM 2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1905000"/>
            <a:ext cx="3021704" cy="2267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Users\swongbusarakum\Documents\Supin 11-16-11\My Pictures\Yellow Stone-C\P101002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657"/>
          <a:stretch/>
        </p:blipFill>
        <p:spPr bwMode="auto">
          <a:xfrm>
            <a:off x="419100" y="4454387"/>
            <a:ext cx="3214332"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C:\Users\swongbusarakum\Documents\Supin 11-16-11\My Pictures\Gulf of Mexico\Gulf Trip, March 22-26, 2011\P101001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386" b="7004"/>
          <a:stretch/>
        </p:blipFill>
        <p:spPr bwMode="auto">
          <a:xfrm>
            <a:off x="3810000" y="4471780"/>
            <a:ext cx="3264568" cy="2022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C:\Users\swongbusarakum\Documents\Supin 11-16-11\My Pictures\Lipe\People and Way of Life\krom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5852" y="4230440"/>
            <a:ext cx="1855748" cy="2484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6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fade">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174"/>
                                        </p:tgtEl>
                                        <p:attrNameLst>
                                          <p:attrName>style.visibility</p:attrName>
                                        </p:attrNameLst>
                                      </p:cBhvr>
                                      <p:to>
                                        <p:strVal val="visible"/>
                                      </p:to>
                                    </p:set>
                                    <p:animEffect transition="in" filter="fade">
                                      <p:cBhvr>
                                        <p:cTn id="44" dur="1000"/>
                                        <p:tgtEl>
                                          <p:spTgt spid="7174"/>
                                        </p:tgtEl>
                                      </p:cBhvr>
                                    </p:animEffect>
                                    <p:anim calcmode="lin" valueType="num">
                                      <p:cBhvr>
                                        <p:cTn id="45" dur="1000" fill="hold"/>
                                        <p:tgtEl>
                                          <p:spTgt spid="7174"/>
                                        </p:tgtEl>
                                        <p:attrNameLst>
                                          <p:attrName>ppt_x</p:attrName>
                                        </p:attrNameLst>
                                      </p:cBhvr>
                                      <p:tavLst>
                                        <p:tav tm="0">
                                          <p:val>
                                            <p:strVal val="#ppt_x"/>
                                          </p:val>
                                        </p:tav>
                                        <p:tav tm="100000">
                                          <p:val>
                                            <p:strVal val="#ppt_x"/>
                                          </p:val>
                                        </p:tav>
                                      </p:tavLst>
                                    </p:anim>
                                    <p:anim calcmode="lin" valueType="num">
                                      <p:cBhvr>
                                        <p:cTn id="46"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914400"/>
          </a:xfrm>
        </p:spPr>
        <p:txBody>
          <a:bodyPr>
            <a:normAutofit/>
          </a:bodyPr>
          <a:lstStyle/>
          <a:p>
            <a:r>
              <a:rPr lang="en-US" dirty="0"/>
              <a:t>Understanding </a:t>
            </a:r>
            <a:r>
              <a:rPr lang="en-US" dirty="0" smtClean="0"/>
              <a:t>local context &amp; people</a:t>
            </a:r>
            <a:endParaRPr lang="en-US" dirty="0"/>
          </a:p>
        </p:txBody>
      </p:sp>
      <p:sp>
        <p:nvSpPr>
          <p:cNvPr id="3" name="Content Placeholder 2"/>
          <p:cNvSpPr>
            <a:spLocks noGrp="1"/>
          </p:cNvSpPr>
          <p:nvPr>
            <p:ph idx="1"/>
          </p:nvPr>
        </p:nvSpPr>
        <p:spPr>
          <a:xfrm>
            <a:off x="457200" y="1524000"/>
            <a:ext cx="8229600" cy="4953000"/>
          </a:xfrm>
        </p:spPr>
        <p:txBody>
          <a:bodyPr>
            <a:normAutofit fontScale="92500"/>
          </a:bodyPr>
          <a:lstStyle/>
          <a:p>
            <a:r>
              <a:rPr lang="en-US" dirty="0" smtClean="0">
                <a:solidFill>
                  <a:srgbClr val="FF0000"/>
                </a:solidFill>
              </a:rPr>
              <a:t>Who</a:t>
            </a:r>
            <a:r>
              <a:rPr lang="en-US" dirty="0" smtClean="0"/>
              <a:t> are we benefiting (unit of analysis, scale)? </a:t>
            </a:r>
          </a:p>
          <a:p>
            <a:r>
              <a:rPr lang="en-US" dirty="0" smtClean="0">
                <a:solidFill>
                  <a:srgbClr val="FF0000"/>
                </a:solidFill>
              </a:rPr>
              <a:t>What</a:t>
            </a:r>
            <a:r>
              <a:rPr lang="en-US" dirty="0" smtClean="0"/>
              <a:t> are their basic </a:t>
            </a:r>
            <a:r>
              <a:rPr lang="en-US" dirty="0" smtClean="0">
                <a:solidFill>
                  <a:srgbClr val="FF0000"/>
                </a:solidFill>
              </a:rPr>
              <a:t>community characteristics</a:t>
            </a:r>
            <a:r>
              <a:rPr lang="en-US" dirty="0" smtClean="0"/>
              <a:t>?</a:t>
            </a:r>
          </a:p>
          <a:p>
            <a:r>
              <a:rPr lang="en-US" dirty="0" smtClean="0"/>
              <a:t>What kind of </a:t>
            </a:r>
            <a:r>
              <a:rPr lang="en-US" dirty="0" smtClean="0">
                <a:solidFill>
                  <a:srgbClr val="FF0000"/>
                </a:solidFill>
              </a:rPr>
              <a:t>relationship</a:t>
            </a:r>
            <a:r>
              <a:rPr lang="en-US" dirty="0" smtClean="0"/>
              <a:t> do they have with what we want to conserve? </a:t>
            </a:r>
            <a:r>
              <a:rPr lang="en-US" dirty="0" smtClean="0">
                <a:solidFill>
                  <a:srgbClr val="FF0000"/>
                </a:solidFill>
              </a:rPr>
              <a:t>What is the (local) context</a:t>
            </a:r>
            <a:r>
              <a:rPr lang="en-US" dirty="0" smtClean="0"/>
              <a:t>?</a:t>
            </a:r>
          </a:p>
          <a:p>
            <a:r>
              <a:rPr lang="en-US" dirty="0" smtClean="0">
                <a:solidFill>
                  <a:srgbClr val="FF0000"/>
                </a:solidFill>
              </a:rPr>
              <a:t>What</a:t>
            </a:r>
            <a:r>
              <a:rPr lang="en-US" dirty="0" smtClean="0"/>
              <a:t> do they identify as </a:t>
            </a:r>
            <a:r>
              <a:rPr lang="en-US" dirty="0" smtClean="0">
                <a:solidFill>
                  <a:srgbClr val="FF0000"/>
                </a:solidFill>
              </a:rPr>
              <a:t>making their lives better</a:t>
            </a:r>
            <a:r>
              <a:rPr lang="en-US" dirty="0" smtClean="0"/>
              <a:t>?</a:t>
            </a:r>
            <a:r>
              <a:rPr lang="en-US" dirty="0"/>
              <a:t> </a:t>
            </a:r>
            <a:r>
              <a:rPr lang="en-US" dirty="0" smtClean="0"/>
              <a:t>And how that could be related to our conservation effort?</a:t>
            </a:r>
          </a:p>
          <a:p>
            <a:pPr marL="457200" lvl="1" indent="0">
              <a:buNone/>
            </a:pPr>
            <a:endParaRPr lang="en-US" dirty="0" smtClean="0"/>
          </a:p>
          <a:p>
            <a:pPr marL="457200" lvl="1" indent="0">
              <a:buNone/>
            </a:pPr>
            <a:r>
              <a:rPr lang="en-US" dirty="0" smtClean="0">
                <a:solidFill>
                  <a:schemeClr val="tx2">
                    <a:lumMod val="60000"/>
                    <a:lumOff val="40000"/>
                  </a:schemeClr>
                </a:solidFill>
              </a:rPr>
              <a:t>Local consultation and ground </a:t>
            </a:r>
            <a:r>
              <a:rPr lang="en-US" dirty="0" err="1" smtClean="0">
                <a:solidFill>
                  <a:schemeClr val="tx2">
                    <a:lumMod val="60000"/>
                    <a:lumOff val="40000"/>
                  </a:schemeClr>
                </a:solidFill>
              </a:rPr>
              <a:t>truthing</a:t>
            </a:r>
            <a:endParaRPr lang="en-US" dirty="0" smtClean="0">
              <a:solidFill>
                <a:schemeClr val="tx2">
                  <a:lumMod val="60000"/>
                  <a:lumOff val="40000"/>
                </a:schemeClr>
              </a:solidFill>
            </a:endParaRPr>
          </a:p>
          <a:p>
            <a:pPr marL="457200" lvl="1" indent="0">
              <a:buNone/>
            </a:pPr>
            <a:endParaRPr lang="en-US" dirty="0">
              <a:solidFill>
                <a:schemeClr val="tx2">
                  <a:lumMod val="60000"/>
                  <a:lumOff val="40000"/>
                </a:schemeClr>
              </a:solidFill>
            </a:endParaRPr>
          </a:p>
          <a:p>
            <a:pPr marL="457200" lvl="1" indent="0">
              <a:buNone/>
            </a:pPr>
            <a:endParaRPr lang="en-US" dirty="0">
              <a:solidFill>
                <a:schemeClr val="tx2">
                  <a:lumMod val="60000"/>
                  <a:lumOff val="40000"/>
                </a:schemeClr>
              </a:solidFill>
            </a:endParaRPr>
          </a:p>
          <a:p>
            <a:pPr lvl="1"/>
            <a:endParaRPr lang="en-US" dirty="0" smtClean="0"/>
          </a:p>
        </p:txBody>
      </p:sp>
    </p:spTree>
    <p:extLst>
      <p:ext uri="{BB962C8B-B14F-4D97-AF65-F5344CB8AC3E}">
        <p14:creationId xmlns:p14="http://schemas.microsoft.com/office/powerpoint/2010/main" val="1765510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9707" y="350043"/>
            <a:ext cx="5181600" cy="5853113"/>
          </a:xfrm>
        </p:spPr>
        <p:txBody>
          <a:bodyPr>
            <a:normAutofit/>
          </a:bodyPr>
          <a:lstStyle/>
          <a:p>
            <a:pPr>
              <a:buNone/>
            </a:pPr>
            <a:r>
              <a:rPr lang="en-US" sz="2400" dirty="0" smtClean="0"/>
              <a:t>	Steps in measuring social impacts</a:t>
            </a:r>
            <a:endParaRPr lang="en-US" sz="2400" dirty="0"/>
          </a:p>
        </p:txBody>
      </p:sp>
      <p:sp>
        <p:nvSpPr>
          <p:cNvPr id="6" name="Rounded Rectangle 5"/>
          <p:cNvSpPr/>
          <p:nvPr/>
        </p:nvSpPr>
        <p:spPr>
          <a:xfrm>
            <a:off x="4419600" y="1143000"/>
            <a:ext cx="34290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rgbClr val="FF0000"/>
                </a:solidFill>
              </a:rPr>
              <a:t>Define social objectives</a:t>
            </a:r>
            <a:endParaRPr lang="en-US" sz="2400" b="1" dirty="0">
              <a:solidFill>
                <a:srgbClr val="FF0000"/>
              </a:solidFill>
            </a:endParaRPr>
          </a:p>
        </p:txBody>
      </p:sp>
      <p:sp>
        <p:nvSpPr>
          <p:cNvPr id="11" name="Rounded Rectangle 10"/>
          <p:cNvSpPr/>
          <p:nvPr/>
        </p:nvSpPr>
        <p:spPr>
          <a:xfrm>
            <a:off x="4434840" y="2387382"/>
            <a:ext cx="34290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rgbClr val="FF0000"/>
                </a:solidFill>
              </a:rPr>
              <a:t>I</a:t>
            </a:r>
            <a:r>
              <a:rPr lang="en-US" sz="2400" b="1" dirty="0" smtClean="0">
                <a:solidFill>
                  <a:srgbClr val="FF0000"/>
                </a:solidFill>
              </a:rPr>
              <a:t>ndicators</a:t>
            </a:r>
            <a:endParaRPr lang="en-US" sz="2400" b="1" dirty="0">
              <a:solidFill>
                <a:srgbClr val="FF0000"/>
              </a:solidFill>
            </a:endParaRPr>
          </a:p>
        </p:txBody>
      </p:sp>
      <p:sp>
        <p:nvSpPr>
          <p:cNvPr id="12" name="Rounded Rectangle 11"/>
          <p:cNvSpPr/>
          <p:nvPr/>
        </p:nvSpPr>
        <p:spPr>
          <a:xfrm>
            <a:off x="4419600" y="3276600"/>
            <a:ext cx="34290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1"/>
                </a:solidFill>
              </a:rPr>
              <a:t>Data collecting  methods</a:t>
            </a:r>
            <a:endParaRPr lang="en-US" dirty="0">
              <a:solidFill>
                <a:schemeClr val="tx1"/>
              </a:solidFill>
            </a:endParaRPr>
          </a:p>
        </p:txBody>
      </p:sp>
      <p:sp>
        <p:nvSpPr>
          <p:cNvPr id="13" name="Rounded Rectangle 12"/>
          <p:cNvSpPr/>
          <p:nvPr/>
        </p:nvSpPr>
        <p:spPr>
          <a:xfrm>
            <a:off x="4419600" y="4191000"/>
            <a:ext cx="34290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1"/>
                </a:solidFill>
              </a:rPr>
              <a:t>Data analysis</a:t>
            </a:r>
            <a:endParaRPr lang="en-US" dirty="0">
              <a:solidFill>
                <a:schemeClr val="tx1"/>
              </a:solidFill>
            </a:endParaRPr>
          </a:p>
        </p:txBody>
      </p:sp>
      <p:sp>
        <p:nvSpPr>
          <p:cNvPr id="14" name="Rounded Rectangle 13"/>
          <p:cNvSpPr/>
          <p:nvPr/>
        </p:nvSpPr>
        <p:spPr>
          <a:xfrm>
            <a:off x="4419600" y="5410200"/>
            <a:ext cx="34290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Use in adaptive or results-based management</a:t>
            </a:r>
            <a:endParaRPr lang="en-US" dirty="0"/>
          </a:p>
        </p:txBody>
      </p:sp>
      <p:sp>
        <p:nvSpPr>
          <p:cNvPr id="15" name="Down Arrow 14"/>
          <p:cNvSpPr/>
          <p:nvPr/>
        </p:nvSpPr>
        <p:spPr>
          <a:xfrm>
            <a:off x="6019800" y="1828800"/>
            <a:ext cx="1219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019800" y="38862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019800" y="48006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8153400" y="1143000"/>
            <a:ext cx="152400" cy="495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534400" y="838200"/>
            <a:ext cx="2286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solidFill>
                  <a:schemeClr val="bg1"/>
                </a:solidFill>
              </a:rPr>
              <a:t>Planning</a:t>
            </a:r>
            <a:endParaRPr lang="en-US" sz="1400" dirty="0">
              <a:solidFill>
                <a:schemeClr val="bg1"/>
              </a:solidFill>
            </a:endParaRPr>
          </a:p>
        </p:txBody>
      </p:sp>
      <p:sp>
        <p:nvSpPr>
          <p:cNvPr id="23" name="TextBox 22"/>
          <p:cNvSpPr txBox="1"/>
          <p:nvPr/>
        </p:nvSpPr>
        <p:spPr>
          <a:xfrm>
            <a:off x="8534400" y="5181600"/>
            <a:ext cx="304800"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smtClean="0"/>
              <a:t>Adapting</a:t>
            </a:r>
            <a:endParaRPr lang="en-US" sz="1400" dirty="0"/>
          </a:p>
        </p:txBody>
      </p:sp>
      <p:sp>
        <p:nvSpPr>
          <p:cNvPr id="24" name="Rectangle 23"/>
          <p:cNvSpPr/>
          <p:nvPr/>
        </p:nvSpPr>
        <p:spPr>
          <a:xfrm>
            <a:off x="2895600" y="6488668"/>
            <a:ext cx="954107" cy="369332"/>
          </a:xfrm>
          <a:prstGeom prst="rect">
            <a:avLst/>
          </a:prstGeom>
        </p:spPr>
        <p:txBody>
          <a:bodyPr wrap="none">
            <a:spAutoFit/>
          </a:bodyPr>
          <a:lstStyle/>
          <a:p>
            <a:r>
              <a:rPr lang="en-US" dirty="0" smtClean="0">
                <a:solidFill>
                  <a:schemeClr val="bg1"/>
                </a:solidFill>
              </a:rPr>
              <a:t>© Supin</a:t>
            </a:r>
          </a:p>
        </p:txBody>
      </p:sp>
      <p:sp>
        <p:nvSpPr>
          <p:cNvPr id="25" name="Down Arrow 24"/>
          <p:cNvSpPr/>
          <p:nvPr/>
        </p:nvSpPr>
        <p:spPr>
          <a:xfrm>
            <a:off x="6019800" y="2971800"/>
            <a:ext cx="762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05300" y="1600200"/>
            <a:ext cx="3733800" cy="34671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48828" y="228600"/>
            <a:ext cx="2191551"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FF0000"/>
                </a:solidFill>
              </a:rPr>
              <a:t>Program goal</a:t>
            </a:r>
            <a:endParaRPr lang="en-US" b="1" dirty="0">
              <a:solidFill>
                <a:srgbClr val="FF0000"/>
              </a:solidFill>
            </a:endParaRPr>
          </a:p>
        </p:txBody>
      </p:sp>
      <p:sp>
        <p:nvSpPr>
          <p:cNvPr id="5" name="Oval 4"/>
          <p:cNvSpPr/>
          <p:nvPr/>
        </p:nvSpPr>
        <p:spPr>
          <a:xfrm>
            <a:off x="848828" y="1143000"/>
            <a:ext cx="2305852" cy="7403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FF0000"/>
                </a:solidFill>
              </a:rPr>
              <a:t>Local context</a:t>
            </a:r>
            <a:endParaRPr lang="en-US" b="1" dirty="0">
              <a:solidFill>
                <a:srgbClr val="FF0000"/>
              </a:solidFill>
            </a:endParaRPr>
          </a:p>
        </p:txBody>
      </p:sp>
      <p:sp>
        <p:nvSpPr>
          <p:cNvPr id="8" name="Oval 7"/>
          <p:cNvSpPr/>
          <p:nvPr/>
        </p:nvSpPr>
        <p:spPr>
          <a:xfrm>
            <a:off x="848826" y="2096988"/>
            <a:ext cx="2305853" cy="8748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FF0000"/>
                </a:solidFill>
              </a:rPr>
              <a:t>Assessing  our capacity and fill the gaps</a:t>
            </a:r>
            <a:endParaRPr lang="en-US" b="1" dirty="0">
              <a:solidFill>
                <a:srgbClr val="FF0000"/>
              </a:solidFill>
            </a:endParaRPr>
          </a:p>
        </p:txBody>
      </p:sp>
      <p:cxnSp>
        <p:nvCxnSpPr>
          <p:cNvPr id="16" name="Straight Arrow Connector 15"/>
          <p:cNvCxnSpPr/>
          <p:nvPr/>
        </p:nvCxnSpPr>
        <p:spPr>
          <a:xfrm>
            <a:off x="3097529" y="609600"/>
            <a:ext cx="1226821"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11830" y="1600200"/>
            <a:ext cx="90297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54680" y="1828800"/>
            <a:ext cx="1017271" cy="6915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20" name="TextBox 5119"/>
          <p:cNvSpPr txBox="1"/>
          <p:nvPr/>
        </p:nvSpPr>
        <p:spPr>
          <a:xfrm>
            <a:off x="3581400" y="2387382"/>
            <a:ext cx="268307"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dirty="0" smtClean="0"/>
          </a:p>
          <a:p>
            <a:r>
              <a:rPr lang="en-US" dirty="0" smtClean="0"/>
              <a:t>Design</a:t>
            </a:r>
          </a:p>
          <a:p>
            <a:endParaRPr lang="en-US" dirty="0"/>
          </a:p>
        </p:txBody>
      </p:sp>
      <p:cxnSp>
        <p:nvCxnSpPr>
          <p:cNvPr id="5124" name="Straight Arrow Connector 5123"/>
          <p:cNvCxnSpPr/>
          <p:nvPr/>
        </p:nvCxnSpPr>
        <p:spPr>
          <a:xfrm flipH="1">
            <a:off x="1066800" y="838200"/>
            <a:ext cx="2" cy="4572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048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Social indicators</a:t>
            </a:r>
            <a:endParaRPr lang="en-US" dirty="0"/>
          </a:p>
        </p:txBody>
      </p:sp>
      <p:pic>
        <p:nvPicPr>
          <p:cNvPr id="9218" name="Picture 2" descr="C:\Users\swongbusarakum\Documents\Supin 11-16-11\My Pictures\Australia\Sydney\Sydney, Nov 07\National Museum, Museum of Contemp Arts and NSW Art Gallery 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7056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5867400"/>
            <a:ext cx="2286000" cy="646331"/>
          </a:xfrm>
          <a:prstGeom prst="rect">
            <a:avLst/>
          </a:prstGeom>
          <a:noFill/>
        </p:spPr>
        <p:txBody>
          <a:bodyPr wrap="square" rtlCol="0">
            <a:spAutoFit/>
          </a:bodyPr>
          <a:lstStyle/>
          <a:p>
            <a:r>
              <a:rPr lang="en-US" dirty="0" smtClean="0">
                <a:solidFill>
                  <a:schemeClr val="bg1"/>
                </a:solidFill>
              </a:rPr>
              <a:t>Photo credit: </a:t>
            </a:r>
            <a:br>
              <a:rPr lang="en-US" dirty="0" smtClean="0">
                <a:solidFill>
                  <a:schemeClr val="bg1"/>
                </a:solidFill>
              </a:rPr>
            </a:br>
            <a:r>
              <a:rPr lang="en-US" dirty="0" smtClean="0">
                <a:solidFill>
                  <a:schemeClr val="bg1"/>
                </a:solidFill>
              </a:rPr>
              <a:t>Robert B. Hass</a:t>
            </a:r>
            <a:endParaRPr lang="en-US" dirty="0">
              <a:solidFill>
                <a:schemeClr val="bg1"/>
              </a:solidFill>
            </a:endParaRPr>
          </a:p>
        </p:txBody>
      </p:sp>
    </p:spTree>
    <p:extLst>
      <p:ext uri="{BB962C8B-B14F-4D97-AF65-F5344CB8AC3E}">
        <p14:creationId xmlns:p14="http://schemas.microsoft.com/office/powerpoint/2010/main" val="1134501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230" y="685800"/>
            <a:ext cx="7772400" cy="1470025"/>
          </a:xfrm>
        </p:spPr>
        <p:txBody>
          <a:bodyPr/>
          <a:lstStyle/>
          <a:p>
            <a:r>
              <a:rPr lang="en-US" dirty="0" smtClean="0"/>
              <a:t>Social Objectives and </a:t>
            </a:r>
            <a:br>
              <a:rPr lang="en-US" dirty="0" smtClean="0"/>
            </a:br>
            <a:r>
              <a:rPr lang="en-US" dirty="0" smtClean="0"/>
              <a:t>Social Indicators</a:t>
            </a:r>
            <a:endParaRPr lang="en-US" dirty="0"/>
          </a:p>
        </p:txBody>
      </p:sp>
      <p:sp>
        <p:nvSpPr>
          <p:cNvPr id="3" name="Subtitle 2"/>
          <p:cNvSpPr>
            <a:spLocks noGrp="1"/>
          </p:cNvSpPr>
          <p:nvPr>
            <p:ph type="subTitle" idx="1"/>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4825" b="9790"/>
          <a:stretch>
            <a:fillRect/>
          </a:stretch>
        </p:blipFill>
        <p:spPr bwMode="auto">
          <a:xfrm>
            <a:off x="521230" y="2354580"/>
            <a:ext cx="8257010" cy="349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nature.org/images/emailsig_logo.gif"/>
          <p:cNvPicPr/>
          <p:nvPr/>
        </p:nvPicPr>
        <p:blipFill>
          <a:blip r:embed="rId4">
            <a:extLst>
              <a:ext uri="{28A0092B-C50C-407E-A947-70E740481C1C}">
                <a14:useLocalDpi xmlns:a14="http://schemas.microsoft.com/office/drawing/2010/main" val="0"/>
              </a:ext>
            </a:extLst>
          </a:blip>
          <a:srcRect/>
          <a:stretch>
            <a:fillRect/>
          </a:stretch>
        </p:blipFill>
        <p:spPr bwMode="auto">
          <a:xfrm>
            <a:off x="6964680" y="5848410"/>
            <a:ext cx="1813560" cy="998220"/>
          </a:xfrm>
          <a:prstGeom prst="rect">
            <a:avLst/>
          </a:prstGeom>
          <a:noFill/>
          <a:ln>
            <a:noFill/>
          </a:ln>
        </p:spPr>
      </p:pic>
      <p:sp>
        <p:nvSpPr>
          <p:cNvPr id="5" name="TextBox 4"/>
          <p:cNvSpPr txBox="1"/>
          <p:nvPr/>
        </p:nvSpPr>
        <p:spPr>
          <a:xfrm>
            <a:off x="609600" y="5372100"/>
            <a:ext cx="2667000" cy="369332"/>
          </a:xfrm>
          <a:prstGeom prst="rect">
            <a:avLst/>
          </a:prstGeom>
          <a:noFill/>
        </p:spPr>
        <p:txBody>
          <a:bodyPr wrap="square" rtlCol="0">
            <a:spAutoFit/>
          </a:bodyPr>
          <a:lstStyle/>
          <a:p>
            <a:r>
              <a:rPr lang="en-US" dirty="0" smtClean="0">
                <a:solidFill>
                  <a:schemeClr val="bg1"/>
                </a:solidFill>
              </a:rPr>
              <a:t>Photo Credit: Amy Vitale</a:t>
            </a:r>
            <a:endParaRPr lang="en-US" dirty="0">
              <a:solidFill>
                <a:schemeClr val="bg1"/>
              </a:solidFill>
            </a:endParaRPr>
          </a:p>
        </p:txBody>
      </p:sp>
    </p:spTree>
    <p:extLst>
      <p:ext uri="{BB962C8B-B14F-4D97-AF65-F5344CB8AC3E}">
        <p14:creationId xmlns:p14="http://schemas.microsoft.com/office/powerpoint/2010/main" val="81232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t>S</a:t>
            </a:r>
            <a:r>
              <a:rPr lang="en-US" dirty="0" smtClean="0"/>
              <a:t>ocial indicator?</a:t>
            </a:r>
            <a:endParaRPr lang="en-US" dirty="0"/>
          </a:p>
        </p:txBody>
      </p:sp>
      <p:sp>
        <p:nvSpPr>
          <p:cNvPr id="3" name="Content Placeholder 2"/>
          <p:cNvSpPr>
            <a:spLocks noGrp="1"/>
          </p:cNvSpPr>
          <p:nvPr>
            <p:ph idx="1"/>
          </p:nvPr>
        </p:nvSpPr>
        <p:spPr>
          <a:xfrm>
            <a:off x="457200" y="1066800"/>
            <a:ext cx="8229600" cy="5638800"/>
          </a:xfrm>
        </p:spPr>
        <p:txBody>
          <a:bodyPr>
            <a:normAutofit/>
          </a:bodyPr>
          <a:lstStyle/>
          <a:p>
            <a:pPr marL="0" indent="0">
              <a:buNone/>
            </a:pPr>
            <a:r>
              <a:rPr lang="en-US" dirty="0"/>
              <a:t>An indicator is a quantitative or qualitative factor or variable that provides </a:t>
            </a:r>
            <a:r>
              <a:rPr lang="en-US" dirty="0" smtClean="0"/>
              <a:t>a simple </a:t>
            </a:r>
            <a:r>
              <a:rPr lang="en-US" dirty="0"/>
              <a:t>and reliable means to measure how well a desired </a:t>
            </a:r>
            <a:r>
              <a:rPr lang="en-US" dirty="0" smtClean="0"/>
              <a:t>outcome or criterion </a:t>
            </a:r>
            <a:r>
              <a:rPr lang="en-US" dirty="0"/>
              <a:t>is being achieved or fulfilled (OECD/DAC, </a:t>
            </a:r>
            <a:r>
              <a:rPr lang="en-US" dirty="0" smtClean="0"/>
              <a:t>2002)</a:t>
            </a:r>
          </a:p>
          <a:p>
            <a:pPr marL="0" indent="0">
              <a:buNone/>
            </a:pPr>
            <a:endParaRPr lang="en-US" dirty="0" smtClean="0"/>
          </a:p>
          <a:p>
            <a:pPr marL="0" indent="0">
              <a:buNone/>
            </a:pPr>
            <a:r>
              <a:rPr lang="en-US" dirty="0" smtClean="0"/>
              <a:t>A  social indicator enables measuring and monitoring </a:t>
            </a:r>
            <a:r>
              <a:rPr lang="en-US" dirty="0"/>
              <a:t>changes </a:t>
            </a:r>
            <a:r>
              <a:rPr lang="en-US" dirty="0" smtClean="0"/>
              <a:t>of </a:t>
            </a:r>
            <a:r>
              <a:rPr lang="en-US" dirty="0"/>
              <a:t>a specific </a:t>
            </a:r>
            <a:r>
              <a:rPr lang="en-US" dirty="0" smtClean="0"/>
              <a:t>dimension of human well being. </a:t>
            </a:r>
          </a:p>
          <a:p>
            <a:pPr marL="0" indent="0">
              <a:buNone/>
            </a:pPr>
            <a:endParaRPr lang="en-US" dirty="0"/>
          </a:p>
          <a:p>
            <a:pPr marL="0" indent="0">
              <a:buNone/>
            </a:pPr>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789938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i</a:t>
            </a:r>
            <a:r>
              <a:rPr lang="en-US" dirty="0" smtClean="0"/>
              <a:t>ndicator characteristics</a:t>
            </a:r>
            <a:endParaRPr lang="en-US" dirty="0"/>
          </a:p>
        </p:txBody>
      </p:sp>
      <p:sp>
        <p:nvSpPr>
          <p:cNvPr id="3" name="Content Placeholder 2"/>
          <p:cNvSpPr>
            <a:spLocks noGrp="1"/>
          </p:cNvSpPr>
          <p:nvPr>
            <p:ph idx="1"/>
          </p:nvPr>
        </p:nvSpPr>
        <p:spPr>
          <a:xfrm>
            <a:off x="533400" y="1371600"/>
            <a:ext cx="8229600" cy="5181600"/>
          </a:xfrm>
        </p:spPr>
        <p:txBody>
          <a:bodyPr>
            <a:normAutofit fontScale="92500" lnSpcReduction="20000"/>
          </a:bodyPr>
          <a:lstStyle/>
          <a:p>
            <a:r>
              <a:rPr lang="en-US" b="1" dirty="0" smtClean="0"/>
              <a:t>direct</a:t>
            </a:r>
            <a:r>
              <a:rPr lang="en-US" dirty="0" smtClean="0"/>
              <a:t> </a:t>
            </a:r>
            <a:r>
              <a:rPr lang="en-US" dirty="0"/>
              <a:t>or </a:t>
            </a:r>
            <a:r>
              <a:rPr lang="en-US" b="1" dirty="0"/>
              <a:t>proxy</a:t>
            </a:r>
            <a:r>
              <a:rPr lang="en-US" dirty="0"/>
              <a:t> (indirect, used when no direct measurement is possible)</a:t>
            </a:r>
          </a:p>
          <a:p>
            <a:r>
              <a:rPr lang="en-US" b="1" dirty="0"/>
              <a:t>tangible/material</a:t>
            </a:r>
            <a:r>
              <a:rPr lang="en-US" dirty="0"/>
              <a:t> (e.g. natural resources, people) </a:t>
            </a:r>
            <a:r>
              <a:rPr lang="en-US" dirty="0" smtClean="0"/>
              <a:t>or </a:t>
            </a:r>
            <a:r>
              <a:rPr lang="en-US" b="1" dirty="0"/>
              <a:t>intangible</a:t>
            </a:r>
            <a:r>
              <a:rPr lang="en-US" dirty="0"/>
              <a:t> (value, </a:t>
            </a:r>
            <a:r>
              <a:rPr lang="en-US" dirty="0" smtClean="0"/>
              <a:t>attitude, </a:t>
            </a:r>
            <a:r>
              <a:rPr lang="en-US" dirty="0"/>
              <a:t>knowledge)</a:t>
            </a:r>
          </a:p>
          <a:p>
            <a:r>
              <a:rPr lang="en-US" b="1" dirty="0"/>
              <a:t>objective</a:t>
            </a:r>
            <a:r>
              <a:rPr lang="en-US" dirty="0"/>
              <a:t> (social facts, e.g. migration, unemployment, or mortality rates); or </a:t>
            </a:r>
            <a:r>
              <a:rPr lang="en-US" b="1" dirty="0"/>
              <a:t>subjective</a:t>
            </a:r>
            <a:r>
              <a:rPr lang="en-US" dirty="0"/>
              <a:t> (perception, satisfaction, happiness)</a:t>
            </a:r>
          </a:p>
          <a:p>
            <a:r>
              <a:rPr lang="en-US" dirty="0" smtClean="0"/>
              <a:t>a </a:t>
            </a:r>
            <a:r>
              <a:rPr lang="en-US" b="1" dirty="0"/>
              <a:t>single variable </a:t>
            </a:r>
            <a:r>
              <a:rPr lang="en-US" dirty="0"/>
              <a:t>(</a:t>
            </a:r>
            <a:r>
              <a:rPr lang="en-US" dirty="0" smtClean="0"/>
              <a:t>e.g. income</a:t>
            </a:r>
            <a:r>
              <a:rPr lang="en-US" dirty="0"/>
              <a:t>) or </a:t>
            </a:r>
            <a:r>
              <a:rPr lang="en-US" dirty="0" smtClean="0"/>
              <a:t>multiple </a:t>
            </a:r>
            <a:r>
              <a:rPr lang="en-US" dirty="0"/>
              <a:t>indicators </a:t>
            </a:r>
            <a:r>
              <a:rPr lang="en-US" dirty="0" smtClean="0"/>
              <a:t>combined </a:t>
            </a:r>
            <a:r>
              <a:rPr lang="en-US" dirty="0"/>
              <a:t>to construct composite indicators, or </a:t>
            </a:r>
            <a:r>
              <a:rPr lang="en-US" b="1" dirty="0" smtClean="0"/>
              <a:t>indices</a:t>
            </a:r>
            <a:r>
              <a:rPr lang="en-US" dirty="0" smtClean="0"/>
              <a:t> (e.g. Human </a:t>
            </a:r>
            <a:r>
              <a:rPr lang="en-US" dirty="0"/>
              <a:t>Development </a:t>
            </a:r>
            <a:r>
              <a:rPr lang="en-US" dirty="0" smtClean="0"/>
              <a:t>Index, Multidimensional Poverty Index, Gross National Happiness Index).</a:t>
            </a:r>
            <a:endParaRPr lang="en-US" dirty="0"/>
          </a:p>
          <a:p>
            <a:pPr marL="0" indent="0">
              <a:buNone/>
            </a:pPr>
            <a:endParaRPr lang="en-US" dirty="0"/>
          </a:p>
        </p:txBody>
      </p:sp>
    </p:spTree>
    <p:extLst>
      <p:ext uri="{BB962C8B-B14F-4D97-AF65-F5344CB8AC3E}">
        <p14:creationId xmlns:p14="http://schemas.microsoft.com/office/powerpoint/2010/main" val="41987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1219200"/>
            <a:ext cx="9188856"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248400"/>
            <a:ext cx="7772400" cy="369332"/>
          </a:xfrm>
          <a:prstGeom prst="rect">
            <a:avLst/>
          </a:prstGeom>
          <a:noFill/>
        </p:spPr>
        <p:txBody>
          <a:bodyPr wrap="square" rtlCol="0">
            <a:spAutoFit/>
          </a:bodyPr>
          <a:lstStyle/>
          <a:p>
            <a:r>
              <a:rPr lang="en-US" dirty="0" smtClean="0">
                <a:solidFill>
                  <a:schemeClr val="bg1"/>
                </a:solidFill>
              </a:rPr>
              <a:t>Source: </a:t>
            </a:r>
            <a:r>
              <a:rPr lang="en-US" dirty="0">
                <a:solidFill>
                  <a:schemeClr val="bg1"/>
                </a:solidFill>
              </a:rPr>
              <a:t>Source: http://hdr.undp.org/en/statistics/mpi</a:t>
            </a:r>
            <a:r>
              <a:rPr lang="en-US" dirty="0" smtClean="0">
                <a:solidFill>
                  <a:schemeClr val="bg1"/>
                </a:solidFill>
              </a:rPr>
              <a:t>/</a:t>
            </a:r>
            <a:endParaRPr lang="en-US" dirty="0">
              <a:solidFill>
                <a:schemeClr val="bg1"/>
              </a:solidFill>
            </a:endParaRPr>
          </a:p>
        </p:txBody>
      </p:sp>
      <p:sp>
        <p:nvSpPr>
          <p:cNvPr id="3" name="TextBox 2"/>
          <p:cNvSpPr txBox="1"/>
          <p:nvPr/>
        </p:nvSpPr>
        <p:spPr>
          <a:xfrm>
            <a:off x="2133600" y="253425"/>
            <a:ext cx="4800600" cy="584775"/>
          </a:xfrm>
          <a:prstGeom prst="rect">
            <a:avLst/>
          </a:prstGeom>
          <a:noFill/>
        </p:spPr>
        <p:txBody>
          <a:bodyPr wrap="square" rtlCol="0">
            <a:spAutoFit/>
          </a:bodyPr>
          <a:lstStyle/>
          <a:p>
            <a:r>
              <a:rPr lang="en-US" sz="3200" dirty="0" smtClean="0">
                <a:solidFill>
                  <a:schemeClr val="bg1"/>
                </a:solidFill>
              </a:rPr>
              <a:t>Human Development Index</a:t>
            </a:r>
            <a:endParaRPr lang="en-US" sz="3200" dirty="0">
              <a:solidFill>
                <a:schemeClr val="bg1"/>
              </a:solidFill>
            </a:endParaRPr>
          </a:p>
        </p:txBody>
      </p:sp>
    </p:spTree>
    <p:extLst>
      <p:ext uri="{BB962C8B-B14F-4D97-AF65-F5344CB8AC3E}">
        <p14:creationId xmlns:p14="http://schemas.microsoft.com/office/powerpoint/2010/main" val="1182061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923359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019800"/>
            <a:ext cx="8305800" cy="369332"/>
          </a:xfrm>
          <a:prstGeom prst="rect">
            <a:avLst/>
          </a:prstGeom>
          <a:noFill/>
        </p:spPr>
        <p:txBody>
          <a:bodyPr wrap="square" rtlCol="0">
            <a:spAutoFit/>
          </a:bodyPr>
          <a:lstStyle/>
          <a:p>
            <a:r>
              <a:rPr lang="en-US" dirty="0">
                <a:solidFill>
                  <a:schemeClr val="bg1"/>
                </a:solidFill>
              </a:rPr>
              <a:t>Source</a:t>
            </a:r>
            <a:r>
              <a:rPr lang="en-US" dirty="0" smtClean="0">
                <a:solidFill>
                  <a:schemeClr val="bg1"/>
                </a:solidFill>
              </a:rPr>
              <a:t>: http</a:t>
            </a:r>
            <a:r>
              <a:rPr lang="en-US" dirty="0">
                <a:solidFill>
                  <a:schemeClr val="bg1"/>
                </a:solidFill>
              </a:rPr>
              <a:t>://hdr.undp.org/en/statistics/mpi</a:t>
            </a:r>
            <a:r>
              <a:rPr lang="en-US" dirty="0" smtClean="0">
                <a:solidFill>
                  <a:schemeClr val="bg1"/>
                </a:solidFill>
              </a:rPr>
              <a:t>/</a:t>
            </a:r>
          </a:p>
        </p:txBody>
      </p:sp>
      <p:sp>
        <p:nvSpPr>
          <p:cNvPr id="4" name="TextBox 3"/>
          <p:cNvSpPr txBox="1"/>
          <p:nvPr/>
        </p:nvSpPr>
        <p:spPr>
          <a:xfrm>
            <a:off x="1905000" y="253425"/>
            <a:ext cx="5715000" cy="584775"/>
          </a:xfrm>
          <a:prstGeom prst="rect">
            <a:avLst/>
          </a:prstGeom>
          <a:noFill/>
        </p:spPr>
        <p:txBody>
          <a:bodyPr wrap="square" rtlCol="0">
            <a:spAutoFit/>
          </a:bodyPr>
          <a:lstStyle/>
          <a:p>
            <a:r>
              <a:rPr lang="en-US" sz="3200" dirty="0" smtClean="0">
                <a:solidFill>
                  <a:schemeClr val="bg1"/>
                </a:solidFill>
              </a:rPr>
              <a:t>Multidimensional Poverty Index</a:t>
            </a:r>
            <a:endParaRPr lang="en-US" sz="3200" dirty="0">
              <a:solidFill>
                <a:schemeClr val="bg1"/>
              </a:solidFill>
            </a:endParaRPr>
          </a:p>
        </p:txBody>
      </p:sp>
    </p:spTree>
    <p:extLst>
      <p:ext uri="{BB962C8B-B14F-4D97-AF65-F5344CB8AC3E}">
        <p14:creationId xmlns:p14="http://schemas.microsoft.com/office/powerpoint/2010/main" val="350445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solidFill>
                  <a:schemeClr val="bg1"/>
                </a:solidFill>
              </a:rPr>
              <a:t>Gross National Happiness, Bhutan</a:t>
            </a:r>
            <a:endParaRPr lang="en-US" dirty="0"/>
          </a:p>
        </p:txBody>
      </p:sp>
      <p:sp>
        <p:nvSpPr>
          <p:cNvPr id="3" name="Content Placeholder 2"/>
          <p:cNvSpPr>
            <a:spLocks noGrp="1"/>
          </p:cNvSpPr>
          <p:nvPr>
            <p:ph idx="1"/>
          </p:nvPr>
        </p:nvSpPr>
        <p:spPr>
          <a:xfrm>
            <a:off x="381000" y="762000"/>
            <a:ext cx="8686800" cy="5715000"/>
          </a:xfrm>
        </p:spPr>
        <p:txBody>
          <a:bodyPr>
            <a:normAutofit/>
          </a:bodyPr>
          <a:lstStyle/>
          <a:p>
            <a:pPr marL="0" indent="0">
              <a:buNone/>
            </a:pPr>
            <a:r>
              <a:rPr lang="en-US" sz="2400" dirty="0" smtClean="0"/>
              <a:t>The concept implies that sustainable development should take a holistic approach towards notions of progress and give equal importance to non-economic aspects of wellbeing. The concept of GNH is composed of 9 domains, 33 indicators:</a:t>
            </a:r>
          </a:p>
          <a:p>
            <a:pPr marL="914400" lvl="1" indent="-514350">
              <a:buFont typeface="+mj-lt"/>
              <a:buAutoNum type="arabicPeriod"/>
            </a:pPr>
            <a:r>
              <a:rPr lang="en-US" sz="2400" dirty="0" smtClean="0">
                <a:solidFill>
                  <a:schemeClr val="bg1"/>
                </a:solidFill>
              </a:rPr>
              <a:t>living standards</a:t>
            </a:r>
          </a:p>
          <a:p>
            <a:pPr marL="914400" lvl="1" indent="-514350">
              <a:buFont typeface="+mj-lt"/>
              <a:buAutoNum type="arabicPeriod"/>
            </a:pPr>
            <a:r>
              <a:rPr lang="en-US" sz="2400" dirty="0" smtClean="0">
                <a:solidFill>
                  <a:schemeClr val="bg1"/>
                </a:solidFill>
              </a:rPr>
              <a:t>Health</a:t>
            </a:r>
          </a:p>
          <a:p>
            <a:pPr marL="914400" lvl="1" indent="-514350">
              <a:buFont typeface="+mj-lt"/>
              <a:buAutoNum type="arabicPeriod"/>
            </a:pPr>
            <a:r>
              <a:rPr lang="en-US" sz="2400" dirty="0" smtClean="0">
                <a:solidFill>
                  <a:schemeClr val="bg1"/>
                </a:solidFill>
              </a:rPr>
              <a:t>education</a:t>
            </a:r>
          </a:p>
          <a:p>
            <a:pPr marL="914400" lvl="1" indent="-514350">
              <a:buFont typeface="+mj-lt"/>
              <a:buAutoNum type="arabicPeriod"/>
            </a:pPr>
            <a:r>
              <a:rPr lang="en-US" sz="2400" dirty="0" smtClean="0">
                <a:solidFill>
                  <a:srgbClr val="FFFF00"/>
                </a:solidFill>
              </a:rPr>
              <a:t>psychological wellbeing </a:t>
            </a:r>
          </a:p>
          <a:p>
            <a:pPr marL="914400" lvl="1" indent="-514350">
              <a:buFont typeface="+mj-lt"/>
              <a:buAutoNum type="arabicPeriod"/>
            </a:pPr>
            <a:r>
              <a:rPr lang="en-US" sz="2400" dirty="0" smtClean="0">
                <a:solidFill>
                  <a:srgbClr val="FFFF00"/>
                </a:solidFill>
              </a:rPr>
              <a:t>time use</a:t>
            </a:r>
          </a:p>
          <a:p>
            <a:pPr marL="914400" lvl="1" indent="-514350">
              <a:buFont typeface="+mj-lt"/>
              <a:buAutoNum type="arabicPeriod"/>
            </a:pPr>
            <a:r>
              <a:rPr lang="en-US" sz="2400" dirty="0" smtClean="0">
                <a:solidFill>
                  <a:srgbClr val="FFFF00"/>
                </a:solidFill>
              </a:rPr>
              <a:t>cultural diversity and resilience</a:t>
            </a:r>
          </a:p>
          <a:p>
            <a:pPr marL="914400" lvl="1" indent="-514350">
              <a:buFont typeface="+mj-lt"/>
              <a:buAutoNum type="arabicPeriod"/>
            </a:pPr>
            <a:r>
              <a:rPr lang="en-US" sz="2400" dirty="0" smtClean="0"/>
              <a:t>good governance</a:t>
            </a:r>
          </a:p>
          <a:p>
            <a:pPr marL="914400" lvl="1" indent="-514350">
              <a:buFont typeface="+mj-lt"/>
              <a:buAutoNum type="arabicPeriod"/>
            </a:pPr>
            <a:r>
              <a:rPr lang="en-US" sz="2400" dirty="0" smtClean="0"/>
              <a:t>community vitality</a:t>
            </a:r>
          </a:p>
          <a:p>
            <a:pPr marL="914400" lvl="1" indent="-514350">
              <a:buFont typeface="+mj-lt"/>
              <a:buAutoNum type="arabicPeriod"/>
            </a:pPr>
            <a:r>
              <a:rPr lang="en-US" sz="2400" dirty="0" smtClean="0"/>
              <a:t>ecological diversity and resilience</a:t>
            </a:r>
          </a:p>
          <a:p>
            <a:pPr marL="400050" lvl="1" indent="0">
              <a:buNone/>
            </a:pPr>
            <a:endParaRPr lang="en-US" dirty="0"/>
          </a:p>
        </p:txBody>
      </p:sp>
      <p:sp>
        <p:nvSpPr>
          <p:cNvPr id="5" name="Right Brace 4"/>
          <p:cNvSpPr/>
          <p:nvPr/>
        </p:nvSpPr>
        <p:spPr>
          <a:xfrm>
            <a:off x="4038600" y="2438400"/>
            <a:ext cx="228600" cy="10287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prstClr val="black"/>
              </a:solidFill>
            </a:endParaRPr>
          </a:p>
        </p:txBody>
      </p:sp>
      <p:sp>
        <p:nvSpPr>
          <p:cNvPr id="7" name="Rectangle 6"/>
          <p:cNvSpPr/>
          <p:nvPr/>
        </p:nvSpPr>
        <p:spPr>
          <a:xfrm>
            <a:off x="6096000" y="38100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New Domains</a:t>
            </a:r>
            <a:endParaRPr lang="en-US" b="1" dirty="0">
              <a:solidFill>
                <a:prstClr val="black"/>
              </a:solidFill>
            </a:endParaRPr>
          </a:p>
        </p:txBody>
      </p:sp>
      <p:sp>
        <p:nvSpPr>
          <p:cNvPr id="8" name="Right Brace 7"/>
          <p:cNvSpPr/>
          <p:nvPr/>
        </p:nvSpPr>
        <p:spPr>
          <a:xfrm>
            <a:off x="5549900" y="3810000"/>
            <a:ext cx="228600" cy="990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prstClr val="black"/>
              </a:solidFill>
            </a:endParaRPr>
          </a:p>
        </p:txBody>
      </p:sp>
      <p:sp>
        <p:nvSpPr>
          <p:cNvPr id="9" name="Rectangle 8"/>
          <p:cNvSpPr/>
          <p:nvPr/>
        </p:nvSpPr>
        <p:spPr>
          <a:xfrm>
            <a:off x="6248400" y="52578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Innovative Domains</a:t>
            </a:r>
            <a:endParaRPr lang="en-US" b="1" dirty="0">
              <a:solidFill>
                <a:prstClr val="black"/>
              </a:solidFill>
            </a:endParaRPr>
          </a:p>
        </p:txBody>
      </p:sp>
      <p:sp>
        <p:nvSpPr>
          <p:cNvPr id="10" name="Right Brace 9"/>
          <p:cNvSpPr/>
          <p:nvPr/>
        </p:nvSpPr>
        <p:spPr>
          <a:xfrm>
            <a:off x="5816600" y="5105400"/>
            <a:ext cx="203200" cy="1066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prstClr val="black"/>
              </a:solidFill>
            </a:endParaRPr>
          </a:p>
        </p:txBody>
      </p:sp>
      <p:sp>
        <p:nvSpPr>
          <p:cNvPr id="12" name="Rectangle 11"/>
          <p:cNvSpPr/>
          <p:nvPr/>
        </p:nvSpPr>
        <p:spPr>
          <a:xfrm>
            <a:off x="4559300" y="2514600"/>
            <a:ext cx="27051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rPr>
              <a:t>Standard Domains</a:t>
            </a:r>
            <a:endParaRPr lang="en-US" b="1" dirty="0">
              <a:solidFill>
                <a:prstClr val="black"/>
              </a:solidFill>
            </a:endParaRPr>
          </a:p>
        </p:txBody>
      </p:sp>
      <p:sp>
        <p:nvSpPr>
          <p:cNvPr id="4" name="TextBox 3"/>
          <p:cNvSpPr txBox="1"/>
          <p:nvPr/>
        </p:nvSpPr>
        <p:spPr>
          <a:xfrm>
            <a:off x="482600" y="6349425"/>
            <a:ext cx="5181600" cy="584775"/>
          </a:xfrm>
          <a:prstGeom prst="rect">
            <a:avLst/>
          </a:prstGeom>
          <a:noFill/>
        </p:spPr>
        <p:txBody>
          <a:bodyPr wrap="square" rtlCol="0">
            <a:spAutoFit/>
          </a:bodyPr>
          <a:lstStyle/>
          <a:p>
            <a:r>
              <a:rPr lang="en-US" sz="1600" dirty="0">
                <a:solidFill>
                  <a:prstClr val="black"/>
                </a:solidFill>
              </a:rPr>
              <a:t>Source: Centre for Bhutanese Studies</a:t>
            </a:r>
          </a:p>
          <a:p>
            <a:r>
              <a:rPr lang="en-US" sz="1600" dirty="0">
                <a:solidFill>
                  <a:prstClr val="black"/>
                </a:solidFill>
              </a:rPr>
              <a:t>http://www.grossnationalhappiness.com/articles</a:t>
            </a:r>
            <a:endParaRPr lang="en-US" sz="1600" dirty="0"/>
          </a:p>
        </p:txBody>
      </p:sp>
    </p:spTree>
    <p:extLst>
      <p:ext uri="{BB962C8B-B14F-4D97-AF65-F5344CB8AC3E}">
        <p14:creationId xmlns:p14="http://schemas.microsoft.com/office/powerpoint/2010/main" val="154528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6032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5990" y="6096000"/>
            <a:ext cx="6858000" cy="923330"/>
          </a:xfrm>
          <a:prstGeom prst="rect">
            <a:avLst/>
          </a:prstGeom>
          <a:noFill/>
        </p:spPr>
        <p:txBody>
          <a:bodyPr wrap="square" rtlCol="0">
            <a:spAutoFit/>
          </a:bodyPr>
          <a:lstStyle/>
          <a:p>
            <a:r>
              <a:rPr lang="en-US" dirty="0" smtClean="0">
                <a:solidFill>
                  <a:prstClr val="black"/>
                </a:solidFill>
              </a:rPr>
              <a:t>Source: Centre for </a:t>
            </a:r>
            <a:r>
              <a:rPr lang="en-US" dirty="0">
                <a:solidFill>
                  <a:prstClr val="black"/>
                </a:solidFill>
              </a:rPr>
              <a:t>Bhutanese </a:t>
            </a:r>
            <a:r>
              <a:rPr lang="en-US" dirty="0" smtClean="0">
                <a:solidFill>
                  <a:prstClr val="black"/>
                </a:solidFill>
              </a:rPr>
              <a:t>Studies</a:t>
            </a:r>
          </a:p>
          <a:p>
            <a:r>
              <a:rPr lang="en-US" dirty="0" smtClean="0">
                <a:solidFill>
                  <a:prstClr val="black"/>
                </a:solidFill>
              </a:rPr>
              <a:t>http</a:t>
            </a:r>
            <a:r>
              <a:rPr lang="en-US" dirty="0">
                <a:solidFill>
                  <a:prstClr val="black"/>
                </a:solidFill>
              </a:rPr>
              <a:t>://www.grossnationalhappiness.com/articles/</a:t>
            </a:r>
          </a:p>
          <a:p>
            <a:endParaRPr lang="en-US" dirty="0">
              <a:solidFill>
                <a:prstClr val="black"/>
              </a:solidFill>
            </a:endParaRPr>
          </a:p>
        </p:txBody>
      </p:sp>
    </p:spTree>
    <p:extLst>
      <p:ext uri="{BB962C8B-B14F-4D97-AF65-F5344CB8AC3E}">
        <p14:creationId xmlns:p14="http://schemas.microsoft.com/office/powerpoint/2010/main" val="647407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appropriate indicators</a:t>
            </a:r>
            <a:endParaRPr lang="en-US" dirty="0"/>
          </a:p>
        </p:txBody>
      </p:sp>
      <p:sp>
        <p:nvSpPr>
          <p:cNvPr id="3" name="Content Placeholder 2"/>
          <p:cNvSpPr>
            <a:spLocks noGrp="1"/>
          </p:cNvSpPr>
          <p:nvPr>
            <p:ph idx="1"/>
          </p:nvPr>
        </p:nvSpPr>
        <p:spPr>
          <a:xfrm>
            <a:off x="457200" y="1447800"/>
            <a:ext cx="8458200" cy="4678363"/>
          </a:xfrm>
        </p:spPr>
        <p:txBody>
          <a:bodyPr>
            <a:normAutofit/>
          </a:bodyPr>
          <a:lstStyle/>
          <a:p>
            <a:pPr marL="0" indent="0">
              <a:buNone/>
            </a:pPr>
            <a:r>
              <a:rPr lang="en-US" dirty="0">
                <a:solidFill>
                  <a:srgbClr val="FF0000"/>
                </a:solidFill>
              </a:rPr>
              <a:t>Step 1</a:t>
            </a:r>
            <a:r>
              <a:rPr lang="en-US" dirty="0"/>
              <a:t>. </a:t>
            </a:r>
            <a:r>
              <a:rPr lang="en-US" dirty="0" smtClean="0"/>
              <a:t>Make sure we have a well-defined social objective</a:t>
            </a:r>
          </a:p>
          <a:p>
            <a:pPr marL="0" indent="0">
              <a:buNone/>
            </a:pPr>
            <a:r>
              <a:rPr lang="en-US" dirty="0" smtClean="0">
                <a:solidFill>
                  <a:srgbClr val="FF0000"/>
                </a:solidFill>
              </a:rPr>
              <a:t>Step 2</a:t>
            </a:r>
            <a:r>
              <a:rPr lang="en-US" dirty="0" smtClean="0"/>
              <a:t>. Determine </a:t>
            </a:r>
            <a:r>
              <a:rPr lang="en-US" dirty="0"/>
              <a:t>the key end users and the kinds of indicators they need</a:t>
            </a:r>
            <a:r>
              <a:rPr lang="en-US" dirty="0" smtClean="0"/>
              <a:t>.</a:t>
            </a:r>
          </a:p>
          <a:p>
            <a:pPr marL="0" indent="0">
              <a:buNone/>
            </a:pPr>
            <a:r>
              <a:rPr lang="en-US" dirty="0" smtClean="0">
                <a:solidFill>
                  <a:srgbClr val="FF0000"/>
                </a:solidFill>
              </a:rPr>
              <a:t>Step 3</a:t>
            </a:r>
            <a:r>
              <a:rPr lang="en-US" dirty="0" smtClean="0"/>
              <a:t>. Based </a:t>
            </a:r>
            <a:r>
              <a:rPr lang="en-US" dirty="0"/>
              <a:t>on </a:t>
            </a:r>
            <a:r>
              <a:rPr lang="en-US" dirty="0" smtClean="0"/>
              <a:t>1 &amp;2, prioritize</a:t>
            </a:r>
            <a:r>
              <a:rPr lang="en-US" dirty="0"/>
              <a:t> </a:t>
            </a:r>
            <a:r>
              <a:rPr lang="en-US" dirty="0" smtClean="0"/>
              <a:t>the </a:t>
            </a:r>
            <a:r>
              <a:rPr lang="en-US" dirty="0"/>
              <a:t>key </a:t>
            </a:r>
            <a:r>
              <a:rPr lang="en-US" dirty="0" smtClean="0"/>
              <a:t>factors and variables </a:t>
            </a:r>
            <a:r>
              <a:rPr lang="en-US" dirty="0"/>
              <a:t>to be assessed</a:t>
            </a:r>
            <a:r>
              <a:rPr lang="en-US" dirty="0" smtClean="0"/>
              <a:t>. What is most relevant, </a:t>
            </a:r>
            <a:r>
              <a:rPr lang="en-US" dirty="0"/>
              <a:t>most </a:t>
            </a:r>
            <a:r>
              <a:rPr lang="en-US" dirty="0" smtClean="0"/>
              <a:t>effective, </a:t>
            </a:r>
            <a:r>
              <a:rPr lang="en-US" dirty="0"/>
              <a:t>and </a:t>
            </a:r>
            <a:r>
              <a:rPr lang="en-US" dirty="0" smtClean="0"/>
              <a:t>efficient to </a:t>
            </a:r>
            <a:r>
              <a:rPr lang="en-US" dirty="0"/>
              <a:t>monitor </a:t>
            </a:r>
            <a:r>
              <a:rPr lang="en-US" dirty="0" smtClean="0"/>
              <a:t>these factors and variables?</a:t>
            </a:r>
            <a:endParaRPr lang="en-US" dirty="0"/>
          </a:p>
        </p:txBody>
      </p:sp>
      <p:sp>
        <p:nvSpPr>
          <p:cNvPr id="4" name="TextBox 3"/>
          <p:cNvSpPr txBox="1"/>
          <p:nvPr/>
        </p:nvSpPr>
        <p:spPr>
          <a:xfrm>
            <a:off x="381000" y="6248400"/>
            <a:ext cx="8686800" cy="369332"/>
          </a:xfrm>
          <a:prstGeom prst="rect">
            <a:avLst/>
          </a:prstGeom>
          <a:noFill/>
        </p:spPr>
        <p:txBody>
          <a:bodyPr wrap="square" rtlCol="0">
            <a:spAutoFit/>
          </a:bodyPr>
          <a:lstStyle/>
          <a:p>
            <a:r>
              <a:rPr lang="en-US" dirty="0" smtClean="0"/>
              <a:t>See also </a:t>
            </a:r>
            <a:r>
              <a:rPr lang="en-US" dirty="0" err="1" smtClean="0"/>
              <a:t>Schreckenberg</a:t>
            </a:r>
            <a:r>
              <a:rPr lang="en-US" dirty="0" smtClean="0"/>
              <a:t> et al 2010. Social Assessment of Conservation Initiatives, Chapter 5</a:t>
            </a:r>
            <a:endParaRPr lang="en-US" dirty="0"/>
          </a:p>
        </p:txBody>
      </p:sp>
    </p:spTree>
    <p:extLst>
      <p:ext uri="{BB962C8B-B14F-4D97-AF65-F5344CB8AC3E}">
        <p14:creationId xmlns:p14="http://schemas.microsoft.com/office/powerpoint/2010/main" val="32904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A good indicator is….</a:t>
            </a:r>
            <a:endParaRPr lang="en-US" dirty="0"/>
          </a:p>
        </p:txBody>
      </p:sp>
      <p:sp>
        <p:nvSpPr>
          <p:cNvPr id="3" name="Content Placeholder 2"/>
          <p:cNvSpPr>
            <a:spLocks noGrp="1"/>
          </p:cNvSpPr>
          <p:nvPr>
            <p:ph idx="1"/>
          </p:nvPr>
        </p:nvSpPr>
        <p:spPr>
          <a:xfrm>
            <a:off x="304800" y="1219200"/>
            <a:ext cx="8610600" cy="5638800"/>
          </a:xfrm>
        </p:spPr>
        <p:txBody>
          <a:bodyPr>
            <a:normAutofit fontScale="70000" lnSpcReduction="20000"/>
          </a:bodyPr>
          <a:lstStyle/>
          <a:p>
            <a:r>
              <a:rPr lang="en-US" sz="3400" b="1" dirty="0" smtClean="0"/>
              <a:t>relevant</a:t>
            </a:r>
            <a:r>
              <a:rPr lang="en-US" sz="3400" dirty="0" smtClean="0"/>
              <a:t> (telling </a:t>
            </a:r>
            <a:r>
              <a:rPr lang="en-US" sz="3400" dirty="0"/>
              <a:t>what you want to </a:t>
            </a:r>
            <a:r>
              <a:rPr lang="en-US" sz="3400" dirty="0" smtClean="0"/>
              <a:t>know, respond to the objectives, and generate data useful for decision-making) </a:t>
            </a:r>
          </a:p>
          <a:p>
            <a:endParaRPr lang="en-US" sz="3400" dirty="0"/>
          </a:p>
          <a:p>
            <a:r>
              <a:rPr lang="en-US" sz="3400" b="1" dirty="0" smtClean="0"/>
              <a:t>direct</a:t>
            </a:r>
            <a:r>
              <a:rPr lang="en-US" sz="3400" dirty="0" smtClean="0"/>
              <a:t> </a:t>
            </a:r>
          </a:p>
          <a:p>
            <a:pPr lvl="1"/>
            <a:endParaRPr lang="en-US" sz="3400" dirty="0"/>
          </a:p>
          <a:p>
            <a:r>
              <a:rPr lang="en-US" sz="3400" b="1" dirty="0" smtClean="0"/>
              <a:t>sensitive</a:t>
            </a:r>
            <a:r>
              <a:rPr lang="en-US" sz="3400" dirty="0" smtClean="0"/>
              <a:t> </a:t>
            </a:r>
            <a:r>
              <a:rPr lang="en-US" sz="3400" dirty="0"/>
              <a:t>to changes/responsive to intervention </a:t>
            </a:r>
            <a:r>
              <a:rPr lang="en-US" sz="3400" dirty="0" smtClean="0"/>
              <a:t>in the project time </a:t>
            </a:r>
          </a:p>
          <a:p>
            <a:endParaRPr lang="en-US" sz="3400" dirty="0"/>
          </a:p>
          <a:p>
            <a:r>
              <a:rPr lang="en-US" sz="3400" b="1" dirty="0" smtClean="0"/>
              <a:t>precise</a:t>
            </a:r>
            <a:r>
              <a:rPr lang="en-US" sz="3400" dirty="0" smtClean="0"/>
              <a:t> </a:t>
            </a:r>
            <a:r>
              <a:rPr lang="en-US" sz="3400" dirty="0"/>
              <a:t>(defined the same way by different people</a:t>
            </a:r>
            <a:r>
              <a:rPr lang="en-US" sz="3400" dirty="0" smtClean="0"/>
              <a:t>)</a:t>
            </a:r>
          </a:p>
          <a:p>
            <a:pPr marL="0" indent="0">
              <a:buNone/>
            </a:pPr>
            <a:endParaRPr lang="en-US" sz="3400" dirty="0"/>
          </a:p>
          <a:p>
            <a:pPr lvl="0"/>
            <a:r>
              <a:rPr lang="en-US" sz="3400" b="1" dirty="0"/>
              <a:t>reliable</a:t>
            </a:r>
            <a:r>
              <a:rPr lang="en-US" sz="3400" dirty="0"/>
              <a:t> (consistent when measured repeatedly</a:t>
            </a:r>
            <a:r>
              <a:rPr lang="en-US" sz="3400" dirty="0" smtClean="0"/>
              <a:t>)</a:t>
            </a:r>
          </a:p>
          <a:p>
            <a:pPr lvl="0"/>
            <a:endParaRPr lang="en-US" sz="3400" dirty="0"/>
          </a:p>
          <a:p>
            <a:r>
              <a:rPr lang="en-US" sz="3400" b="1" dirty="0"/>
              <a:t>f</a:t>
            </a:r>
            <a:r>
              <a:rPr lang="en-US" sz="3400" b="1" dirty="0" smtClean="0"/>
              <a:t>easible</a:t>
            </a:r>
            <a:r>
              <a:rPr lang="en-US" sz="3400" dirty="0" smtClean="0"/>
              <a:t> </a:t>
            </a:r>
            <a:r>
              <a:rPr lang="en-US" sz="3400" dirty="0"/>
              <a:t>and </a:t>
            </a:r>
            <a:r>
              <a:rPr lang="en-US" sz="3400" b="1" dirty="0"/>
              <a:t>cost-effective</a:t>
            </a:r>
            <a:r>
              <a:rPr lang="en-US" sz="3400" dirty="0"/>
              <a:t> to obtain </a:t>
            </a:r>
            <a:endParaRPr lang="en-US" sz="3400" dirty="0" smtClean="0"/>
          </a:p>
          <a:p>
            <a:endParaRPr lang="en-US" sz="3400" dirty="0" smtClean="0"/>
          </a:p>
          <a:p>
            <a:r>
              <a:rPr lang="en-US" sz="3400" b="1" dirty="0"/>
              <a:t>p</a:t>
            </a:r>
            <a:r>
              <a:rPr lang="en-US" sz="3400" b="1" dirty="0" smtClean="0"/>
              <a:t>ractical</a:t>
            </a:r>
            <a:r>
              <a:rPr lang="en-US" sz="3400" dirty="0" smtClean="0"/>
              <a:t> </a:t>
            </a:r>
            <a:r>
              <a:rPr lang="en-US" sz="3400" dirty="0"/>
              <a:t>(</a:t>
            </a:r>
            <a:r>
              <a:rPr lang="en-US" sz="3400" dirty="0" smtClean="0"/>
              <a:t>easy </a:t>
            </a:r>
            <a:r>
              <a:rPr lang="en-US" sz="3400" dirty="0"/>
              <a:t>to </a:t>
            </a:r>
            <a:r>
              <a:rPr lang="en-US" sz="3400" dirty="0" smtClean="0"/>
              <a:t>use, interpret and communicate)</a:t>
            </a:r>
            <a:r>
              <a:rPr lang="en-US" dirty="0"/>
              <a:t/>
            </a:r>
            <a:br>
              <a:rPr lang="en-US" dirty="0"/>
            </a:br>
            <a:endParaRPr lang="en-US" dirty="0"/>
          </a:p>
        </p:txBody>
      </p:sp>
    </p:spTree>
    <p:extLst>
      <p:ext uri="{BB962C8B-B14F-4D97-AF65-F5344CB8AC3E}">
        <p14:creationId xmlns:p14="http://schemas.microsoft.com/office/powerpoint/2010/main" val="2533997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indicator do we need?</a:t>
            </a:r>
            <a:endParaRPr lang="en-US" dirty="0"/>
          </a:p>
        </p:txBody>
      </p:sp>
      <p:sp>
        <p:nvSpPr>
          <p:cNvPr id="3" name="Content Placeholder 2"/>
          <p:cNvSpPr>
            <a:spLocks noGrp="1"/>
          </p:cNvSpPr>
          <p:nvPr>
            <p:ph idx="1"/>
          </p:nvPr>
        </p:nvSpPr>
        <p:spPr>
          <a:xfrm>
            <a:off x="762000" y="1600200"/>
            <a:ext cx="8229600" cy="4525963"/>
          </a:xfrm>
        </p:spPr>
        <p:txBody>
          <a:bodyPr/>
          <a:lstStyle/>
          <a:p>
            <a:pPr marL="0" indent="0">
              <a:buNone/>
            </a:pPr>
            <a:r>
              <a:rPr lang="en-US" dirty="0" smtClean="0"/>
              <a:t>Efficiency rule applies.</a:t>
            </a:r>
          </a:p>
          <a:p>
            <a:pPr marL="0" indent="0">
              <a:buNone/>
            </a:pPr>
            <a:endParaRPr lang="en-US" dirty="0"/>
          </a:p>
          <a:p>
            <a:pPr marL="0" indent="0">
              <a:buNone/>
            </a:pPr>
            <a:r>
              <a:rPr lang="en-US" dirty="0" smtClean="0"/>
              <a:t>The smallest number of indicators that can generate the most needed data to help understand the extent to which the objectives are met.</a:t>
            </a:r>
            <a:endParaRPr lang="en-US" dirty="0"/>
          </a:p>
        </p:txBody>
      </p:sp>
    </p:spTree>
    <p:extLst>
      <p:ext uri="{BB962C8B-B14F-4D97-AF65-F5344CB8AC3E}">
        <p14:creationId xmlns:p14="http://schemas.microsoft.com/office/powerpoint/2010/main" val="2814138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Examples of cases with</a:t>
            </a:r>
            <a:br>
              <a:rPr lang="en-US" dirty="0" smtClean="0">
                <a:solidFill>
                  <a:schemeClr val="bg1"/>
                </a:solidFill>
              </a:rPr>
            </a:br>
            <a:r>
              <a:rPr lang="en-US" dirty="0" smtClean="0">
                <a:solidFill>
                  <a:schemeClr val="bg1"/>
                </a:solidFill>
              </a:rPr>
              <a:t>social </a:t>
            </a:r>
            <a:r>
              <a:rPr lang="en-US" dirty="0">
                <a:solidFill>
                  <a:schemeClr val="bg1"/>
                </a:solidFill>
              </a:rPr>
              <a:t>w</a:t>
            </a:r>
            <a:r>
              <a:rPr lang="en-US" dirty="0" smtClean="0">
                <a:solidFill>
                  <a:schemeClr val="bg1"/>
                </a:solidFill>
              </a:rPr>
              <a:t>ellbeing indicators</a:t>
            </a:r>
            <a:endParaRPr lang="en-US" dirty="0">
              <a:solidFill>
                <a:schemeClr val="bg1"/>
              </a:solidFill>
            </a:endParaRPr>
          </a:p>
        </p:txBody>
      </p:sp>
      <p:sp>
        <p:nvSpPr>
          <p:cNvPr id="8" name="TextBox 7"/>
          <p:cNvSpPr txBox="1"/>
          <p:nvPr/>
        </p:nvSpPr>
        <p:spPr>
          <a:xfrm>
            <a:off x="6172200" y="5267980"/>
            <a:ext cx="3505200" cy="523220"/>
          </a:xfrm>
          <a:prstGeom prst="rect">
            <a:avLst/>
          </a:prstGeom>
          <a:noFill/>
        </p:spPr>
        <p:txBody>
          <a:bodyPr wrap="square" rtlCol="0">
            <a:spAutoFit/>
          </a:bodyPr>
          <a:lstStyle/>
          <a:p>
            <a:r>
              <a:rPr lang="en-US" sz="2800" dirty="0" smtClean="0"/>
              <a:t>REDD+</a:t>
            </a:r>
            <a:endParaRPr lang="en-US" sz="2800" dirty="0"/>
          </a:p>
        </p:txBody>
      </p:sp>
      <p:sp>
        <p:nvSpPr>
          <p:cNvPr id="10" name="Rectangle 9"/>
          <p:cNvSpPr/>
          <p:nvPr/>
        </p:nvSpPr>
        <p:spPr>
          <a:xfrm>
            <a:off x="228600" y="1676401"/>
            <a:ext cx="4267200" cy="48316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antanal, world's biggest wetlands, Brazil"/>
          <p:cNvPicPr>
            <a:picLocks noGrp="1" noChangeAspect="1" noChangeArrowheads="1"/>
          </p:cNvPicPr>
          <p:nvPr>
            <p:ph idx="1"/>
          </p:nvPr>
        </p:nvPicPr>
        <p:blipFill>
          <a:blip r:embed="rId3" cstate="print"/>
          <a:srcRect/>
          <a:stretch>
            <a:fillRect/>
          </a:stretch>
        </p:blipFill>
        <p:spPr bwMode="auto">
          <a:xfrm>
            <a:off x="476290" y="1938367"/>
            <a:ext cx="3714710" cy="2786033"/>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4781550" y="1676400"/>
            <a:ext cx="4076700" cy="48316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5316.jpg"/>
          <p:cNvPicPr>
            <a:picLocks noChangeAspect="1"/>
          </p:cNvPicPr>
          <p:nvPr/>
        </p:nvPicPr>
        <p:blipFill>
          <a:blip r:embed="rId4" cstate="screen"/>
          <a:srcRect/>
          <a:stretch>
            <a:fillRect/>
          </a:stretch>
        </p:blipFill>
        <p:spPr>
          <a:xfrm>
            <a:off x="4953000" y="1981200"/>
            <a:ext cx="3733800" cy="271381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5800" y="5193724"/>
            <a:ext cx="3352800" cy="584775"/>
          </a:xfrm>
          <a:prstGeom prst="rect">
            <a:avLst/>
          </a:prstGeom>
          <a:noFill/>
        </p:spPr>
        <p:txBody>
          <a:bodyPr wrap="square" rtlCol="0">
            <a:spAutoFit/>
          </a:bodyPr>
          <a:lstStyle/>
          <a:p>
            <a:r>
              <a:rPr lang="en-US" sz="3200" dirty="0" smtClean="0">
                <a:solidFill>
                  <a:schemeClr val="bg1"/>
                </a:solidFill>
              </a:rPr>
              <a:t>Ecosystem Services</a:t>
            </a:r>
            <a:endParaRPr lang="en-US" sz="3200" dirty="0">
              <a:solidFill>
                <a:schemeClr val="bg1"/>
              </a:solidFill>
            </a:endParaRPr>
          </a:p>
        </p:txBody>
      </p:sp>
      <p:sp>
        <p:nvSpPr>
          <p:cNvPr id="12" name="TextBox 11"/>
          <p:cNvSpPr txBox="1"/>
          <p:nvPr/>
        </p:nvSpPr>
        <p:spPr>
          <a:xfrm>
            <a:off x="6248400" y="5206425"/>
            <a:ext cx="1409700" cy="584775"/>
          </a:xfrm>
          <a:prstGeom prst="rect">
            <a:avLst/>
          </a:prstGeom>
          <a:noFill/>
        </p:spPr>
        <p:txBody>
          <a:bodyPr wrap="square" rtlCol="0">
            <a:spAutoFit/>
          </a:bodyPr>
          <a:lstStyle/>
          <a:p>
            <a:r>
              <a:rPr lang="en-US" sz="3200" dirty="0" smtClean="0">
                <a:solidFill>
                  <a:schemeClr val="bg1"/>
                </a:solidFill>
              </a:rPr>
              <a:t>REDD+</a:t>
            </a:r>
            <a:endParaRPr lang="en-US" sz="3200" dirty="0">
              <a:solidFill>
                <a:schemeClr val="bg1"/>
              </a:solidFill>
            </a:endParaRPr>
          </a:p>
        </p:txBody>
      </p:sp>
    </p:spTree>
    <p:extLst>
      <p:ext uri="{BB962C8B-B14F-4D97-AF65-F5344CB8AC3E}">
        <p14:creationId xmlns:p14="http://schemas.microsoft.com/office/powerpoint/2010/main" val="3894399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241"/>
          <a:stretch/>
        </p:blipFill>
        <p:spPr bwMode="auto">
          <a:xfrm>
            <a:off x="994774" y="510407"/>
            <a:ext cx="3801652" cy="2160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swongbusarakum\Documents\Supin 11-16-11\My Pictures\Moth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480" y="540887"/>
            <a:ext cx="1857054" cy="240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717481" y="3048000"/>
            <a:ext cx="2740719" cy="1200329"/>
          </a:xfrm>
          <a:prstGeom prst="rect">
            <a:avLst/>
          </a:prstGeom>
        </p:spPr>
        <p:txBody>
          <a:bodyPr wrap="square">
            <a:spAutoFit/>
          </a:bodyPr>
          <a:lstStyle/>
          <a:p>
            <a:r>
              <a:rPr lang="en-US" b="1" dirty="0"/>
              <a:t>Supin Wongbusarakum </a:t>
            </a:r>
            <a:endParaRPr lang="en-US" dirty="0"/>
          </a:p>
          <a:p>
            <a:r>
              <a:rPr lang="en-US" dirty="0"/>
              <a:t>Senior Social Scientist</a:t>
            </a:r>
          </a:p>
          <a:p>
            <a:r>
              <a:rPr lang="en-US" dirty="0"/>
              <a:t>Conservation </a:t>
            </a:r>
            <a:r>
              <a:rPr lang="en-US" dirty="0" smtClean="0"/>
              <a:t>Methods </a:t>
            </a:r>
            <a:r>
              <a:rPr lang="en-US" dirty="0"/>
              <a:t>Central Science</a:t>
            </a:r>
          </a:p>
        </p:txBody>
      </p:sp>
      <p:sp>
        <p:nvSpPr>
          <p:cNvPr id="4" name="TextBox 3"/>
          <p:cNvSpPr txBox="1"/>
          <p:nvPr/>
        </p:nvSpPr>
        <p:spPr>
          <a:xfrm>
            <a:off x="914400" y="2704742"/>
            <a:ext cx="4580631" cy="1200329"/>
          </a:xfrm>
          <a:prstGeom prst="rect">
            <a:avLst/>
          </a:prstGeom>
          <a:noFill/>
        </p:spPr>
        <p:txBody>
          <a:bodyPr wrap="square" rtlCol="0">
            <a:spAutoFit/>
          </a:bodyPr>
          <a:lstStyle/>
          <a:p>
            <a:r>
              <a:rPr lang="en-US" b="1" dirty="0"/>
              <a:t>Timm Kroeger</a:t>
            </a:r>
            <a:endParaRPr lang="en-US" dirty="0"/>
          </a:p>
          <a:p>
            <a:r>
              <a:rPr lang="en-US" dirty="0" smtClean="0"/>
              <a:t>Senior </a:t>
            </a:r>
            <a:r>
              <a:rPr lang="en-US" dirty="0"/>
              <a:t>Environmental Economist</a:t>
            </a:r>
          </a:p>
          <a:p>
            <a:r>
              <a:rPr lang="en-US" dirty="0"/>
              <a:t>Sustainability Science, Central Science</a:t>
            </a:r>
          </a:p>
          <a:p>
            <a:endParaRPr lang="en-US" dirty="0"/>
          </a:p>
        </p:txBody>
      </p:sp>
      <p:pic>
        <p:nvPicPr>
          <p:cNvPr id="3076" name="Picture 4" descr="N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386" y="3964864"/>
            <a:ext cx="1943620" cy="2435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67000" y="5276671"/>
            <a:ext cx="5638800" cy="1200329"/>
          </a:xfrm>
          <a:prstGeom prst="rect">
            <a:avLst/>
          </a:prstGeom>
        </p:spPr>
        <p:txBody>
          <a:bodyPr wrap="square">
            <a:spAutoFit/>
          </a:bodyPr>
          <a:lstStyle/>
          <a:p>
            <a:r>
              <a:rPr lang="en-US" b="1" dirty="0"/>
              <a:t>Nina Hadley</a:t>
            </a:r>
            <a:endParaRPr lang="en-US" dirty="0"/>
          </a:p>
          <a:p>
            <a:r>
              <a:rPr lang="en-US" dirty="0"/>
              <a:t>Social Science Coda Fellow</a:t>
            </a:r>
          </a:p>
          <a:p>
            <a:r>
              <a:rPr lang="en-US" dirty="0"/>
              <a:t>Manager, Conservation Partnerships &amp; Capacity Building</a:t>
            </a:r>
          </a:p>
          <a:p>
            <a:r>
              <a:rPr lang="en-US" dirty="0"/>
              <a:t>Asia Pacific</a:t>
            </a:r>
          </a:p>
        </p:txBody>
      </p:sp>
      <p:sp>
        <p:nvSpPr>
          <p:cNvPr id="6" name="TextBox 5"/>
          <p:cNvSpPr txBox="1"/>
          <p:nvPr/>
        </p:nvSpPr>
        <p:spPr>
          <a:xfrm>
            <a:off x="457200" y="0"/>
            <a:ext cx="3987838" cy="461665"/>
          </a:xfrm>
          <a:prstGeom prst="rect">
            <a:avLst/>
          </a:prstGeom>
          <a:noFill/>
        </p:spPr>
        <p:txBody>
          <a:bodyPr wrap="square" rtlCol="0">
            <a:spAutoFit/>
          </a:bodyPr>
          <a:lstStyle/>
          <a:p>
            <a:r>
              <a:rPr lang="en-US" sz="2400" b="1" dirty="0" smtClean="0">
                <a:solidFill>
                  <a:srgbClr val="00B0F0"/>
                </a:solidFill>
              </a:rPr>
              <a:t>Your speakers and host</a:t>
            </a:r>
            <a:endParaRPr lang="en-US" sz="2400" b="1" dirty="0">
              <a:solidFill>
                <a:srgbClr val="00B0F0"/>
              </a:solidFill>
            </a:endParaRPr>
          </a:p>
        </p:txBody>
      </p:sp>
    </p:spTree>
    <p:extLst>
      <p:ext uri="{BB962C8B-B14F-4D97-AF65-F5344CB8AC3E}">
        <p14:creationId xmlns:p14="http://schemas.microsoft.com/office/powerpoint/2010/main" val="3156047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bg1">
                    <a:lumMod val="95000"/>
                  </a:schemeClr>
                </a:solidFill>
              </a:rPr>
              <a:t>Social wellbeing indicators: </a:t>
            </a:r>
            <a:br>
              <a:rPr lang="en-US" sz="3600" b="1" dirty="0" smtClean="0">
                <a:solidFill>
                  <a:schemeClr val="bg1">
                    <a:lumMod val="95000"/>
                  </a:schemeClr>
                </a:solidFill>
              </a:rPr>
            </a:br>
            <a:r>
              <a:rPr lang="en-US" sz="3200" b="1" dirty="0" smtClean="0">
                <a:solidFill>
                  <a:schemeClr val="bg1">
                    <a:lumMod val="95000"/>
                  </a:schemeClr>
                </a:solidFill>
              </a:rPr>
              <a:t>The case of ecosystem services</a:t>
            </a:r>
            <a:endParaRPr lang="en-US" sz="3600" b="1" dirty="0">
              <a:solidFill>
                <a:schemeClr val="bg1">
                  <a:lumMod val="95000"/>
                </a:schemeClr>
              </a:solidFill>
            </a:endParaRPr>
          </a:p>
        </p:txBody>
      </p:sp>
      <p:sp>
        <p:nvSpPr>
          <p:cNvPr id="3" name="Content Placeholder 2"/>
          <p:cNvSpPr>
            <a:spLocks noGrp="1"/>
          </p:cNvSpPr>
          <p:nvPr>
            <p:ph idx="1"/>
          </p:nvPr>
        </p:nvSpPr>
        <p:spPr>
          <a:xfrm>
            <a:off x="381000" y="1676401"/>
            <a:ext cx="8382000" cy="2819399"/>
          </a:xfrm>
        </p:spPr>
        <p:txBody>
          <a:bodyPr>
            <a:normAutofit/>
          </a:bodyPr>
          <a:lstStyle/>
          <a:p>
            <a:r>
              <a:rPr lang="en-US" sz="2800" dirty="0" smtClean="0">
                <a:solidFill>
                  <a:schemeClr val="bg1">
                    <a:lumMod val="95000"/>
                  </a:schemeClr>
                </a:solidFill>
              </a:rPr>
              <a:t>ES = “Outputs or activities of nature </a:t>
            </a:r>
            <a:r>
              <a:rPr lang="en-US" sz="2800" u="sng" dirty="0" smtClean="0">
                <a:solidFill>
                  <a:schemeClr val="bg1">
                    <a:lumMod val="95000"/>
                  </a:schemeClr>
                </a:solidFill>
              </a:rPr>
              <a:t>that benefit humans</a:t>
            </a:r>
            <a:r>
              <a:rPr lang="en-US" sz="2800" dirty="0" smtClean="0">
                <a:solidFill>
                  <a:schemeClr val="bg1">
                    <a:lumMod val="95000"/>
                  </a:schemeClr>
                </a:solidFill>
              </a:rPr>
              <a:t>”</a:t>
            </a:r>
          </a:p>
          <a:p>
            <a:pPr>
              <a:buNone/>
            </a:pPr>
            <a:endParaRPr lang="en-US" sz="1200" dirty="0" smtClean="0">
              <a:solidFill>
                <a:schemeClr val="bg1">
                  <a:lumMod val="95000"/>
                </a:schemeClr>
              </a:solidFill>
            </a:endParaRPr>
          </a:p>
          <a:p>
            <a:pPr>
              <a:buNone/>
            </a:pPr>
            <a:r>
              <a:rPr lang="en-US" sz="2800" dirty="0" smtClean="0">
                <a:solidFill>
                  <a:schemeClr val="bg1">
                    <a:lumMod val="95000"/>
                  </a:schemeClr>
                </a:solidFill>
                <a:latin typeface="Calibri"/>
              </a:rPr>
              <a:t>→ </a:t>
            </a:r>
            <a:r>
              <a:rPr lang="en-US" sz="2800" dirty="0" smtClean="0">
                <a:solidFill>
                  <a:schemeClr val="bg1">
                    <a:lumMod val="95000"/>
                  </a:schemeClr>
                </a:solidFill>
              </a:rPr>
              <a:t>ES</a:t>
            </a:r>
            <a:r>
              <a:rPr lang="en-US" sz="2800" b="1" dirty="0" smtClean="0">
                <a:solidFill>
                  <a:schemeClr val="bg1">
                    <a:lumMod val="95000"/>
                  </a:schemeClr>
                </a:solidFill>
              </a:rPr>
              <a:t> ≠</a:t>
            </a:r>
            <a:r>
              <a:rPr lang="en-US" sz="2800" dirty="0" smtClean="0">
                <a:solidFill>
                  <a:schemeClr val="bg1">
                    <a:lumMod val="95000"/>
                  </a:schemeClr>
                </a:solidFill>
              </a:rPr>
              <a:t> Ecosystem functions (= </a:t>
            </a:r>
            <a:r>
              <a:rPr lang="en-US" sz="2800" u="sng" dirty="0" smtClean="0">
                <a:solidFill>
                  <a:schemeClr val="bg1">
                    <a:lumMod val="95000"/>
                  </a:schemeClr>
                </a:solidFill>
              </a:rPr>
              <a:t>all</a:t>
            </a:r>
            <a:r>
              <a:rPr lang="en-US" sz="2800" dirty="0" smtClean="0">
                <a:solidFill>
                  <a:schemeClr val="bg1">
                    <a:lumMod val="95000"/>
                  </a:schemeClr>
                </a:solidFill>
              </a:rPr>
              <a:t> flows of energy/matter in nature)</a:t>
            </a:r>
          </a:p>
          <a:p>
            <a:pPr lvl="2"/>
            <a:r>
              <a:rPr lang="en-US" sz="2000" dirty="0" smtClean="0">
                <a:solidFill>
                  <a:schemeClr val="bg1">
                    <a:lumMod val="95000"/>
                  </a:schemeClr>
                </a:solidFill>
              </a:rPr>
              <a:t>water in a remote lake with no human uses</a:t>
            </a:r>
          </a:p>
          <a:p>
            <a:pPr lvl="2"/>
            <a:endParaRPr lang="en-US" sz="2000" dirty="0" smtClean="0">
              <a:solidFill>
                <a:schemeClr val="bg1">
                  <a:lumMod val="95000"/>
                </a:schemeClr>
              </a:solidFill>
            </a:endParaRPr>
          </a:p>
          <a:p>
            <a:pPr>
              <a:buNone/>
            </a:pPr>
            <a:endParaRPr lang="en-US" sz="1600" dirty="0" smtClean="0">
              <a:solidFill>
                <a:schemeClr val="bg1">
                  <a:lumMod val="95000"/>
                </a:schemeClr>
              </a:solidFill>
            </a:endParaRPr>
          </a:p>
        </p:txBody>
      </p:sp>
    </p:spTree>
    <p:extLst>
      <p:ext uri="{BB962C8B-B14F-4D97-AF65-F5344CB8AC3E}">
        <p14:creationId xmlns:p14="http://schemas.microsoft.com/office/powerpoint/2010/main" val="38702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3199" y="914400"/>
            <a:ext cx="9207001" cy="5148001"/>
          </a:xfrm>
          <a:prstGeom prst="rect">
            <a:avLst/>
          </a:prstGeom>
          <a:noFill/>
          <a:ln w="9525">
            <a:noFill/>
            <a:miter lim="800000"/>
            <a:headEnd/>
            <a:tailEnd/>
          </a:ln>
          <a:effectLst/>
        </p:spPr>
      </p:pic>
      <p:sp>
        <p:nvSpPr>
          <p:cNvPr id="5" name="TextBox 4"/>
          <p:cNvSpPr txBox="1"/>
          <p:nvPr/>
        </p:nvSpPr>
        <p:spPr>
          <a:xfrm>
            <a:off x="7848600" y="5638800"/>
            <a:ext cx="1295400" cy="338554"/>
          </a:xfrm>
          <a:prstGeom prst="rect">
            <a:avLst/>
          </a:prstGeom>
          <a:noFill/>
        </p:spPr>
        <p:txBody>
          <a:bodyPr wrap="square" rtlCol="0">
            <a:spAutoFit/>
          </a:bodyPr>
          <a:lstStyle/>
          <a:p>
            <a:r>
              <a:rPr lang="en-US" sz="1600" i="1" dirty="0" smtClean="0">
                <a:solidFill>
                  <a:prstClr val="black"/>
                </a:solidFill>
              </a:rPr>
              <a:t>MEA (2003)</a:t>
            </a:r>
            <a:endParaRPr lang="en-US" sz="1600" i="1" dirty="0">
              <a:solidFill>
                <a:prstClr val="black"/>
              </a:solidFill>
            </a:endParaRPr>
          </a:p>
        </p:txBody>
      </p:sp>
      <p:sp>
        <p:nvSpPr>
          <p:cNvPr id="6" name="TextBox 5"/>
          <p:cNvSpPr txBox="1"/>
          <p:nvPr/>
        </p:nvSpPr>
        <p:spPr>
          <a:xfrm>
            <a:off x="838200" y="4038600"/>
            <a:ext cx="3962400" cy="769441"/>
          </a:xfrm>
          <a:prstGeom prst="rect">
            <a:avLst/>
          </a:prstGeom>
          <a:gradFill>
            <a:gsLst>
              <a:gs pos="0">
                <a:srgbClr val="A71B50"/>
              </a:gs>
              <a:gs pos="50000">
                <a:srgbClr val="A71B50"/>
              </a:gs>
              <a:gs pos="100000">
                <a:schemeClr val="accent1">
                  <a:tint val="23500"/>
                  <a:satMod val="160000"/>
                </a:schemeClr>
              </a:gs>
            </a:gsLst>
            <a:lin ang="5400000" scaled="0"/>
          </a:gradFill>
        </p:spPr>
        <p:txBody>
          <a:bodyPr wrap="square" rtlCol="0">
            <a:spAutoFit/>
          </a:bodyPr>
          <a:lstStyle/>
          <a:p>
            <a:pPr algn="ctr"/>
            <a:r>
              <a:rPr lang="en-US" sz="2400" b="1" dirty="0" smtClean="0">
                <a:solidFill>
                  <a:srgbClr val="FFC000"/>
                </a:solidFill>
                <a:effectLst>
                  <a:outerShdw blurRad="50800" dist="38100" dir="18900000" algn="bl" rotWithShape="0">
                    <a:prstClr val="black">
                      <a:alpha val="40000"/>
                    </a:prstClr>
                  </a:outerShdw>
                </a:effectLst>
              </a:rPr>
              <a:t>Overlaps  (Double-counting)</a:t>
            </a:r>
          </a:p>
          <a:p>
            <a:pPr algn="ctr"/>
            <a:endParaRPr lang="en-US" sz="2000" b="1" dirty="0">
              <a:solidFill>
                <a:srgbClr val="FFC000"/>
              </a:solidFill>
              <a:effectLst>
                <a:outerShdw blurRad="50800" dist="38100" dir="18900000" algn="bl" rotWithShape="0">
                  <a:prstClr val="black">
                    <a:alpha val="40000"/>
                  </a:prstClr>
                </a:outerShdw>
              </a:effectLst>
            </a:endParaRPr>
          </a:p>
        </p:txBody>
      </p:sp>
      <p:grpSp>
        <p:nvGrpSpPr>
          <p:cNvPr id="3" name="Group 12"/>
          <p:cNvGrpSpPr/>
          <p:nvPr/>
        </p:nvGrpSpPr>
        <p:grpSpPr>
          <a:xfrm>
            <a:off x="457200" y="1905000"/>
            <a:ext cx="6934200" cy="3962400"/>
            <a:chOff x="457200" y="1905000"/>
            <a:chExt cx="6934200" cy="3962400"/>
          </a:xfrm>
        </p:grpSpPr>
        <p:sp>
          <p:nvSpPr>
            <p:cNvPr id="9" name="Rounded Rectangle 8"/>
            <p:cNvSpPr/>
            <p:nvPr/>
          </p:nvSpPr>
          <p:spPr>
            <a:xfrm>
              <a:off x="457200" y="1905000"/>
              <a:ext cx="990600" cy="304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5638800" y="5562600"/>
              <a:ext cx="1752600" cy="304800"/>
            </a:xfrm>
            <a:prstGeom prst="round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57200" y="2514600"/>
              <a:ext cx="1143000" cy="304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ounded Rectangle 11"/>
            <p:cNvSpPr/>
            <p:nvPr/>
          </p:nvSpPr>
          <p:spPr>
            <a:xfrm>
              <a:off x="457200" y="2819400"/>
              <a:ext cx="990600" cy="3048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16"/>
          <p:cNvGrpSpPr/>
          <p:nvPr/>
        </p:nvGrpSpPr>
        <p:grpSpPr>
          <a:xfrm>
            <a:off x="457200" y="2209800"/>
            <a:ext cx="4876800" cy="1219200"/>
            <a:chOff x="457200" y="2209800"/>
            <a:chExt cx="4876800" cy="1219200"/>
          </a:xfrm>
        </p:grpSpPr>
        <p:sp>
          <p:nvSpPr>
            <p:cNvPr id="14" name="Rounded Rectangle 13"/>
            <p:cNvSpPr/>
            <p:nvPr/>
          </p:nvSpPr>
          <p:spPr>
            <a:xfrm>
              <a:off x="3581400" y="2743200"/>
              <a:ext cx="1752600" cy="304800"/>
            </a:xfrm>
            <a:prstGeom prst="roundRect">
              <a:avLst/>
            </a:prstGeom>
            <a:noFill/>
            <a:ln w="44450">
              <a:solidFill>
                <a:srgbClr val="A71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p:cNvSpPr/>
            <p:nvPr/>
          </p:nvSpPr>
          <p:spPr>
            <a:xfrm>
              <a:off x="3581400" y="3048000"/>
              <a:ext cx="1752600" cy="381000"/>
            </a:xfrm>
            <a:prstGeom prst="roundRect">
              <a:avLst/>
            </a:prstGeom>
            <a:noFill/>
            <a:ln w="44450">
              <a:solidFill>
                <a:srgbClr val="A71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ed Rectangle 15"/>
            <p:cNvSpPr/>
            <p:nvPr/>
          </p:nvSpPr>
          <p:spPr>
            <a:xfrm>
              <a:off x="457200" y="2209800"/>
              <a:ext cx="1219200" cy="304800"/>
            </a:xfrm>
            <a:prstGeom prst="roundRect">
              <a:avLst/>
            </a:prstGeom>
            <a:noFill/>
            <a:ln w="44450">
              <a:solidFill>
                <a:srgbClr val="A71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2076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bg1">
                    <a:lumMod val="95000"/>
                  </a:schemeClr>
                </a:solidFill>
              </a:rPr>
              <a:t>Social wellbeing indicators: </a:t>
            </a:r>
            <a:br>
              <a:rPr lang="en-US" sz="3600" b="1" dirty="0" smtClean="0">
                <a:solidFill>
                  <a:schemeClr val="bg1">
                    <a:lumMod val="95000"/>
                  </a:schemeClr>
                </a:solidFill>
              </a:rPr>
            </a:br>
            <a:r>
              <a:rPr lang="en-US" sz="3200" b="1" dirty="0" smtClean="0">
                <a:solidFill>
                  <a:schemeClr val="bg1">
                    <a:lumMod val="95000"/>
                  </a:schemeClr>
                </a:solidFill>
              </a:rPr>
              <a:t>The case of ecosystem services</a:t>
            </a:r>
            <a:endParaRPr lang="en-US" sz="3600" b="1" dirty="0">
              <a:solidFill>
                <a:schemeClr val="bg1">
                  <a:lumMod val="95000"/>
                </a:schemeClr>
              </a:solidFill>
            </a:endParaRPr>
          </a:p>
        </p:txBody>
      </p:sp>
      <p:sp>
        <p:nvSpPr>
          <p:cNvPr id="3" name="Content Placeholder 2"/>
          <p:cNvSpPr>
            <a:spLocks noGrp="1"/>
          </p:cNvSpPr>
          <p:nvPr>
            <p:ph idx="1"/>
          </p:nvPr>
        </p:nvSpPr>
        <p:spPr>
          <a:xfrm>
            <a:off x="381000" y="1676400"/>
            <a:ext cx="8382000" cy="4906963"/>
          </a:xfrm>
        </p:spPr>
        <p:txBody>
          <a:bodyPr>
            <a:normAutofit fontScale="92500" lnSpcReduction="10000"/>
          </a:bodyPr>
          <a:lstStyle/>
          <a:p>
            <a:r>
              <a:rPr lang="en-US" sz="3000" dirty="0" smtClean="0">
                <a:solidFill>
                  <a:srgbClr val="0070C0"/>
                </a:solidFill>
              </a:rPr>
              <a:t>ES = “Outputs or activities of nature that benefit humans”</a:t>
            </a:r>
          </a:p>
          <a:p>
            <a:pPr>
              <a:buNone/>
            </a:pPr>
            <a:endParaRPr lang="en-US" sz="1400" dirty="0" smtClean="0">
              <a:solidFill>
                <a:srgbClr val="0070C0"/>
              </a:solidFill>
            </a:endParaRPr>
          </a:p>
          <a:p>
            <a:pPr>
              <a:buNone/>
            </a:pPr>
            <a:r>
              <a:rPr lang="en-US" sz="3000" dirty="0" smtClean="0">
                <a:solidFill>
                  <a:srgbClr val="0070C0"/>
                </a:solidFill>
                <a:latin typeface="Calibri"/>
              </a:rPr>
              <a:t>→ </a:t>
            </a:r>
            <a:r>
              <a:rPr lang="en-US" sz="3000" dirty="0" smtClean="0">
                <a:solidFill>
                  <a:srgbClr val="0070C0"/>
                </a:solidFill>
              </a:rPr>
              <a:t>ES</a:t>
            </a:r>
            <a:r>
              <a:rPr lang="en-US" sz="3000" b="1" dirty="0" smtClean="0">
                <a:solidFill>
                  <a:srgbClr val="0070C0"/>
                </a:solidFill>
              </a:rPr>
              <a:t> ≠</a:t>
            </a:r>
            <a:r>
              <a:rPr lang="en-US" sz="3000" dirty="0" smtClean="0">
                <a:solidFill>
                  <a:srgbClr val="0070C0"/>
                </a:solidFill>
              </a:rPr>
              <a:t> Ecosystem functions (= </a:t>
            </a:r>
            <a:r>
              <a:rPr lang="en-US" sz="3000" u="sng" dirty="0" smtClean="0">
                <a:solidFill>
                  <a:srgbClr val="0070C0"/>
                </a:solidFill>
              </a:rPr>
              <a:t>all</a:t>
            </a:r>
            <a:r>
              <a:rPr lang="en-US" sz="3000" dirty="0" smtClean="0">
                <a:solidFill>
                  <a:srgbClr val="0070C0"/>
                </a:solidFill>
              </a:rPr>
              <a:t> flows of energy/matter in nature)</a:t>
            </a:r>
          </a:p>
          <a:p>
            <a:pPr lvl="2"/>
            <a:r>
              <a:rPr lang="en-US" dirty="0" smtClean="0">
                <a:solidFill>
                  <a:srgbClr val="0070C0"/>
                </a:solidFill>
              </a:rPr>
              <a:t>1 L of water in a remote lake with no human uses</a:t>
            </a:r>
          </a:p>
          <a:p>
            <a:pPr lvl="2"/>
            <a:endParaRPr lang="en-US" dirty="0" smtClean="0">
              <a:solidFill>
                <a:schemeClr val="bg1">
                  <a:lumMod val="95000"/>
                </a:schemeClr>
              </a:solidFill>
            </a:endParaRPr>
          </a:p>
          <a:p>
            <a:r>
              <a:rPr lang="en-US" sz="3000" b="1" i="1" dirty="0" smtClean="0">
                <a:solidFill>
                  <a:srgbClr val="92D050"/>
                </a:solidFill>
              </a:rPr>
              <a:t>FINAL</a:t>
            </a:r>
            <a:r>
              <a:rPr lang="en-US" sz="3000" dirty="0" smtClean="0">
                <a:solidFill>
                  <a:schemeClr val="bg1">
                    <a:lumMod val="95000"/>
                  </a:schemeClr>
                </a:solidFill>
              </a:rPr>
              <a:t> </a:t>
            </a:r>
            <a:r>
              <a:rPr lang="en-US" sz="3000" dirty="0" smtClean="0">
                <a:solidFill>
                  <a:schemeClr val="bg1"/>
                </a:solidFill>
              </a:rPr>
              <a:t>ES</a:t>
            </a:r>
            <a:r>
              <a:rPr lang="en-US" sz="3000" dirty="0" smtClean="0">
                <a:solidFill>
                  <a:schemeClr val="bg1">
                    <a:lumMod val="95000"/>
                  </a:schemeClr>
                </a:solidFill>
              </a:rPr>
              <a:t> = Components of nature that are </a:t>
            </a:r>
            <a:r>
              <a:rPr lang="en-US" sz="3000" u="sng" dirty="0" smtClean="0">
                <a:solidFill>
                  <a:schemeClr val="bg1">
                    <a:lumMod val="95000"/>
                  </a:schemeClr>
                </a:solidFill>
              </a:rPr>
              <a:t>directly </a:t>
            </a:r>
            <a:r>
              <a:rPr lang="en-US" sz="3000" dirty="0" smtClean="0">
                <a:solidFill>
                  <a:schemeClr val="bg1">
                    <a:lumMod val="95000"/>
                  </a:schemeClr>
                </a:solidFill>
              </a:rPr>
              <a:t>enjoyed, consumed or otherwise used to yield human wellbeing</a:t>
            </a:r>
          </a:p>
          <a:p>
            <a:pPr lvl="2"/>
            <a:r>
              <a:rPr lang="en-US" u="sng" dirty="0" smtClean="0">
                <a:solidFill>
                  <a:schemeClr val="bg1">
                    <a:lumMod val="95000"/>
                  </a:schemeClr>
                </a:solidFill>
              </a:rPr>
              <a:t>Benefit-specific</a:t>
            </a:r>
            <a:r>
              <a:rPr lang="en-US" dirty="0" smtClean="0">
                <a:solidFill>
                  <a:schemeClr val="bg1">
                    <a:lumMod val="95000"/>
                  </a:schemeClr>
                </a:solidFill>
              </a:rPr>
              <a:t>: 1 L of water available </a:t>
            </a:r>
            <a:r>
              <a:rPr lang="en-US" i="1" dirty="0" smtClean="0">
                <a:solidFill>
                  <a:schemeClr val="bg1">
                    <a:lumMod val="95000"/>
                  </a:schemeClr>
                </a:solidFill>
              </a:rPr>
              <a:t>for drinking</a:t>
            </a:r>
            <a:r>
              <a:rPr lang="en-US" dirty="0" smtClean="0">
                <a:solidFill>
                  <a:schemeClr val="bg1">
                    <a:lumMod val="95000"/>
                  </a:schemeClr>
                </a:solidFill>
              </a:rPr>
              <a:t>, </a:t>
            </a:r>
            <a:r>
              <a:rPr lang="en-US" i="1" dirty="0" smtClean="0">
                <a:solidFill>
                  <a:schemeClr val="bg1">
                    <a:lumMod val="95000"/>
                  </a:schemeClr>
                </a:solidFill>
              </a:rPr>
              <a:t>irrigation</a:t>
            </a:r>
            <a:r>
              <a:rPr lang="en-US" dirty="0" smtClean="0">
                <a:solidFill>
                  <a:schemeClr val="bg1">
                    <a:lumMod val="95000"/>
                  </a:schemeClr>
                </a:solidFill>
              </a:rPr>
              <a:t>, </a:t>
            </a:r>
            <a:r>
              <a:rPr lang="en-US" i="1" dirty="0" smtClean="0">
                <a:solidFill>
                  <a:schemeClr val="bg1">
                    <a:lumMod val="95000"/>
                  </a:schemeClr>
                </a:solidFill>
              </a:rPr>
              <a:t>swimming </a:t>
            </a:r>
            <a:r>
              <a:rPr lang="en-US" dirty="0" smtClean="0">
                <a:solidFill>
                  <a:schemeClr val="bg1">
                    <a:lumMod val="95000"/>
                  </a:schemeClr>
                </a:solidFill>
              </a:rPr>
              <a:t>etc.</a:t>
            </a:r>
          </a:p>
          <a:p>
            <a:pPr>
              <a:buNone/>
            </a:pPr>
            <a:endParaRPr lang="en-US" sz="1800" dirty="0" smtClean="0">
              <a:solidFill>
                <a:schemeClr val="bg1">
                  <a:lumMod val="95000"/>
                </a:schemeClr>
              </a:solidFill>
            </a:endParaRPr>
          </a:p>
        </p:txBody>
      </p:sp>
    </p:spTree>
    <p:extLst>
      <p:ext uri="{BB962C8B-B14F-4D97-AF65-F5344CB8AC3E}">
        <p14:creationId xmlns:p14="http://schemas.microsoft.com/office/powerpoint/2010/main" val="19513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92162"/>
          </a:xfrm>
        </p:spPr>
        <p:txBody>
          <a:bodyPr>
            <a:normAutofit fontScale="90000"/>
          </a:bodyPr>
          <a:lstStyle/>
          <a:p>
            <a:r>
              <a:rPr lang="en-US" sz="3200" dirty="0" smtClean="0">
                <a:solidFill>
                  <a:schemeClr val="bg1"/>
                </a:solidFill>
              </a:rPr>
              <a:t>Why focus on </a:t>
            </a:r>
            <a:r>
              <a:rPr lang="en-US" sz="3200" b="1" i="1" dirty="0" smtClean="0">
                <a:solidFill>
                  <a:schemeClr val="bg1"/>
                </a:solidFill>
              </a:rPr>
              <a:t>final</a:t>
            </a:r>
            <a:r>
              <a:rPr lang="en-US" sz="3200" dirty="0" smtClean="0">
                <a:solidFill>
                  <a:schemeClr val="bg1"/>
                </a:solidFill>
              </a:rPr>
              <a:t> ES expressed in </a:t>
            </a:r>
            <a:r>
              <a:rPr lang="en-US" sz="3200" b="1" i="1" dirty="0" smtClean="0">
                <a:solidFill>
                  <a:schemeClr val="bg1"/>
                </a:solidFill>
              </a:rPr>
              <a:t>benefit-specific</a:t>
            </a:r>
            <a:r>
              <a:rPr lang="en-US" sz="3200" dirty="0" smtClean="0">
                <a:solidFill>
                  <a:schemeClr val="bg1"/>
                </a:solidFill>
              </a:rPr>
              <a:t> terms?</a:t>
            </a:r>
            <a:endParaRPr lang="en-US" sz="3200" dirty="0">
              <a:solidFill>
                <a:schemeClr val="bg1"/>
              </a:solidFill>
            </a:endParaRPr>
          </a:p>
        </p:txBody>
      </p:sp>
      <p:sp>
        <p:nvSpPr>
          <p:cNvPr id="3" name="Content Placeholder 2"/>
          <p:cNvSpPr>
            <a:spLocks noGrp="1"/>
          </p:cNvSpPr>
          <p:nvPr>
            <p:ph idx="1"/>
          </p:nvPr>
        </p:nvSpPr>
        <p:spPr>
          <a:xfrm>
            <a:off x="457200" y="1828800"/>
            <a:ext cx="4343400" cy="2438400"/>
          </a:xfrm>
        </p:spPr>
        <p:txBody>
          <a:bodyPr>
            <a:normAutofit/>
          </a:bodyPr>
          <a:lstStyle/>
          <a:p>
            <a:pPr marL="236538" indent="-236538"/>
            <a:r>
              <a:rPr lang="en-US" sz="2400" dirty="0" smtClean="0">
                <a:solidFill>
                  <a:schemeClr val="bg1"/>
                </a:solidFill>
              </a:rPr>
              <a:t>Nitrogen concentrations in water used for drinking (fishing, swimming, boating)</a:t>
            </a:r>
          </a:p>
          <a:p>
            <a:pPr marL="236538" indent="-236538"/>
            <a:r>
              <a:rPr lang="en-US" sz="2400" dirty="0" smtClean="0">
                <a:solidFill>
                  <a:schemeClr val="bg1"/>
                </a:solidFill>
              </a:rPr>
              <a:t>Population size of a species used commercially (or for subsistence or recreation)</a:t>
            </a:r>
          </a:p>
        </p:txBody>
      </p:sp>
      <p:sp>
        <p:nvSpPr>
          <p:cNvPr id="4" name="TextBox 3"/>
          <p:cNvSpPr txBox="1"/>
          <p:nvPr/>
        </p:nvSpPr>
        <p:spPr>
          <a:xfrm>
            <a:off x="5410200" y="1828800"/>
            <a:ext cx="3733800" cy="1938992"/>
          </a:xfrm>
          <a:prstGeom prst="rect">
            <a:avLst/>
          </a:prstGeom>
          <a:noFill/>
        </p:spPr>
        <p:txBody>
          <a:bodyPr wrap="square" rtlCol="0">
            <a:spAutoFit/>
          </a:bodyPr>
          <a:lstStyle/>
          <a:p>
            <a:pPr>
              <a:buFont typeface="Arial" pitchFamily="34" charset="0"/>
              <a:buChar char="•"/>
            </a:pPr>
            <a:r>
              <a:rPr lang="en-US" sz="2400" dirty="0" smtClean="0">
                <a:solidFill>
                  <a:prstClr val="white"/>
                </a:solidFill>
              </a:rPr>
              <a:t> Nutrient cycling</a:t>
            </a:r>
          </a:p>
          <a:p>
            <a:pPr>
              <a:buFont typeface="Arial" pitchFamily="34" charset="0"/>
              <a:buChar char="•"/>
            </a:pPr>
            <a:endParaRPr lang="en-US" sz="2400" dirty="0" smtClean="0">
              <a:solidFill>
                <a:prstClr val="white"/>
              </a:solidFill>
            </a:endParaRPr>
          </a:p>
          <a:p>
            <a:pPr>
              <a:buFont typeface="Arial" pitchFamily="34" charset="0"/>
              <a:buChar char="•"/>
            </a:pPr>
            <a:endParaRPr lang="en-US" sz="2400" dirty="0" smtClean="0">
              <a:solidFill>
                <a:prstClr val="white"/>
              </a:solidFill>
            </a:endParaRPr>
          </a:p>
          <a:p>
            <a:pPr>
              <a:buFont typeface="Arial" pitchFamily="34" charset="0"/>
              <a:buChar char="•"/>
            </a:pPr>
            <a:r>
              <a:rPr lang="en-US" sz="2400" dirty="0" smtClean="0">
                <a:solidFill>
                  <a:prstClr val="white"/>
                </a:solidFill>
              </a:rPr>
              <a:t> Habitat provision</a:t>
            </a:r>
          </a:p>
          <a:p>
            <a:endParaRPr lang="en-US" sz="2400" dirty="0">
              <a:solidFill>
                <a:prstClr val="white"/>
              </a:solidFill>
            </a:endParaRPr>
          </a:p>
        </p:txBody>
      </p:sp>
      <p:sp>
        <p:nvSpPr>
          <p:cNvPr id="5" name="TextBox 4"/>
          <p:cNvSpPr txBox="1"/>
          <p:nvPr/>
        </p:nvSpPr>
        <p:spPr>
          <a:xfrm>
            <a:off x="228600" y="4702314"/>
            <a:ext cx="8305800" cy="830997"/>
          </a:xfrm>
          <a:prstGeom prst="rect">
            <a:avLst/>
          </a:prstGeom>
          <a:noFill/>
        </p:spPr>
        <p:txBody>
          <a:bodyPr wrap="square" rtlCol="0">
            <a:spAutoFit/>
          </a:bodyPr>
          <a:lstStyle/>
          <a:p>
            <a:pPr marL="0" lvl="1" algn="ctr"/>
            <a:r>
              <a:rPr lang="en-US" sz="2400" dirty="0" smtClean="0">
                <a:solidFill>
                  <a:srgbClr val="FFC000"/>
                </a:solidFill>
              </a:rPr>
              <a:t>Would most people understand how a change in these might affect their wellbeing? </a:t>
            </a:r>
          </a:p>
        </p:txBody>
      </p:sp>
      <p:sp>
        <p:nvSpPr>
          <p:cNvPr id="6" name="TextBox 5"/>
          <p:cNvSpPr txBox="1"/>
          <p:nvPr/>
        </p:nvSpPr>
        <p:spPr>
          <a:xfrm>
            <a:off x="1524000" y="5638800"/>
            <a:ext cx="2362200" cy="461665"/>
          </a:xfrm>
          <a:prstGeom prst="rect">
            <a:avLst/>
          </a:prstGeom>
          <a:noFill/>
        </p:spPr>
        <p:txBody>
          <a:bodyPr wrap="square" rtlCol="0">
            <a:spAutoFit/>
          </a:bodyPr>
          <a:lstStyle/>
          <a:p>
            <a:r>
              <a:rPr lang="en-US" sz="2400" dirty="0" smtClean="0">
                <a:solidFill>
                  <a:prstClr val="white"/>
                </a:solidFill>
              </a:rPr>
              <a:t>Probably yes</a:t>
            </a:r>
            <a:endParaRPr lang="en-US" sz="2400" dirty="0">
              <a:solidFill>
                <a:prstClr val="white"/>
              </a:solidFill>
            </a:endParaRPr>
          </a:p>
        </p:txBody>
      </p:sp>
      <p:sp>
        <p:nvSpPr>
          <p:cNvPr id="7" name="TextBox 6"/>
          <p:cNvSpPr txBox="1"/>
          <p:nvPr/>
        </p:nvSpPr>
        <p:spPr>
          <a:xfrm>
            <a:off x="609600" y="1143000"/>
            <a:ext cx="8229600" cy="369332"/>
          </a:xfrm>
          <a:prstGeom prst="rect">
            <a:avLst/>
          </a:prstGeom>
          <a:noFill/>
        </p:spPr>
        <p:txBody>
          <a:bodyPr wrap="square" rtlCol="0">
            <a:spAutoFit/>
          </a:bodyPr>
          <a:lstStyle/>
          <a:p>
            <a:r>
              <a:rPr lang="en-US" dirty="0" smtClean="0">
                <a:solidFill>
                  <a:prstClr val="white"/>
                </a:solidFill>
              </a:rPr>
              <a:t>→tangible;  →no double-counting;   → facilitates comprehensiveness and valuation</a:t>
            </a:r>
            <a:endParaRPr lang="en-US" dirty="0">
              <a:solidFill>
                <a:prstClr val="white"/>
              </a:solidFill>
            </a:endParaRPr>
          </a:p>
        </p:txBody>
      </p:sp>
      <p:sp>
        <p:nvSpPr>
          <p:cNvPr id="8" name="Up Arrow 7"/>
          <p:cNvSpPr/>
          <p:nvPr/>
        </p:nvSpPr>
        <p:spPr>
          <a:xfrm>
            <a:off x="2667000" y="4203192"/>
            <a:ext cx="152400" cy="445008"/>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5943600" y="5638800"/>
            <a:ext cx="2590800" cy="461665"/>
          </a:xfrm>
          <a:prstGeom prst="rect">
            <a:avLst/>
          </a:prstGeom>
          <a:noFill/>
        </p:spPr>
        <p:txBody>
          <a:bodyPr wrap="square" rtlCol="0">
            <a:spAutoFit/>
          </a:bodyPr>
          <a:lstStyle/>
          <a:p>
            <a:r>
              <a:rPr lang="en-US" sz="2400" dirty="0" smtClean="0">
                <a:solidFill>
                  <a:prstClr val="white"/>
                </a:solidFill>
              </a:rPr>
              <a:t>Probably not</a:t>
            </a:r>
            <a:endParaRPr lang="en-US" sz="2400" dirty="0">
              <a:solidFill>
                <a:prstClr val="white"/>
              </a:solidFill>
            </a:endParaRPr>
          </a:p>
        </p:txBody>
      </p:sp>
      <p:sp>
        <p:nvSpPr>
          <p:cNvPr id="11" name="Up Arrow 10"/>
          <p:cNvSpPr/>
          <p:nvPr/>
        </p:nvSpPr>
        <p:spPr>
          <a:xfrm>
            <a:off x="6629400" y="4267200"/>
            <a:ext cx="152400" cy="445008"/>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4495800" y="1752600"/>
            <a:ext cx="685800" cy="523220"/>
          </a:xfrm>
          <a:prstGeom prst="rect">
            <a:avLst/>
          </a:prstGeom>
          <a:noFill/>
        </p:spPr>
        <p:txBody>
          <a:bodyPr wrap="square" rtlCol="0">
            <a:spAutoFit/>
          </a:bodyPr>
          <a:lstStyle/>
          <a:p>
            <a:r>
              <a:rPr lang="en-US" sz="2800" dirty="0" smtClean="0">
                <a:solidFill>
                  <a:prstClr val="white"/>
                </a:solidFill>
              </a:rPr>
              <a:t>vs.</a:t>
            </a:r>
            <a:endParaRPr lang="en-US" sz="2800" dirty="0">
              <a:solidFill>
                <a:prstClr val="white"/>
              </a:solidFill>
            </a:endParaRPr>
          </a:p>
        </p:txBody>
      </p:sp>
      <p:sp>
        <p:nvSpPr>
          <p:cNvPr id="13" name="TextBox 12"/>
          <p:cNvSpPr txBox="1"/>
          <p:nvPr/>
        </p:nvSpPr>
        <p:spPr>
          <a:xfrm>
            <a:off x="4572000" y="2905780"/>
            <a:ext cx="685800" cy="523220"/>
          </a:xfrm>
          <a:prstGeom prst="rect">
            <a:avLst/>
          </a:prstGeom>
          <a:noFill/>
        </p:spPr>
        <p:txBody>
          <a:bodyPr wrap="square" rtlCol="0">
            <a:spAutoFit/>
          </a:bodyPr>
          <a:lstStyle/>
          <a:p>
            <a:r>
              <a:rPr lang="en-US" sz="2800" dirty="0" smtClean="0">
                <a:solidFill>
                  <a:prstClr val="white"/>
                </a:solidFill>
              </a:rPr>
              <a:t>vs.</a:t>
            </a:r>
            <a:endParaRPr lang="en-US" sz="2800" dirty="0">
              <a:solidFill>
                <a:prstClr val="white"/>
              </a:solidFill>
            </a:endParaRPr>
          </a:p>
        </p:txBody>
      </p:sp>
    </p:spTree>
    <p:extLst>
      <p:ext uri="{BB962C8B-B14F-4D97-AF65-F5344CB8AC3E}">
        <p14:creationId xmlns:p14="http://schemas.microsoft.com/office/powerpoint/2010/main" val="3585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rPr>
              <a:t>Service metrics must reflect spatial realities </a:t>
            </a:r>
            <a:br>
              <a:rPr lang="en-US" sz="2800" b="1" dirty="0" smtClean="0">
                <a:solidFill>
                  <a:schemeClr val="bg1"/>
                </a:solidFill>
              </a:rPr>
            </a:br>
            <a:r>
              <a:rPr lang="en-US" sz="2400" dirty="0" smtClean="0">
                <a:solidFill>
                  <a:schemeClr val="bg1"/>
                </a:solidFill>
              </a:rPr>
              <a:t>(“A ton of sediment is not a ton of sediment”) </a:t>
            </a:r>
            <a:endParaRPr lang="en-US" sz="2800"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a:bodyPr>
          <a:lstStyle/>
          <a:p>
            <a:r>
              <a:rPr lang="en-US" sz="2800" dirty="0" smtClean="0">
                <a:solidFill>
                  <a:schemeClr val="bg1">
                    <a:lumMod val="95000"/>
                  </a:schemeClr>
                </a:solidFill>
              </a:rPr>
              <a:t>Benefit-specific (</a:t>
            </a:r>
            <a:r>
              <a:rPr lang="en-US" sz="2800" i="1" dirty="0" smtClean="0">
                <a:solidFill>
                  <a:schemeClr val="bg1">
                    <a:lumMod val="95000"/>
                  </a:schemeClr>
                </a:solidFill>
              </a:rPr>
              <a:t>drinking</a:t>
            </a:r>
            <a:r>
              <a:rPr lang="en-US" sz="2800" dirty="0" smtClean="0">
                <a:solidFill>
                  <a:schemeClr val="bg1">
                    <a:lumMod val="95000"/>
                  </a:schemeClr>
                </a:solidFill>
              </a:rPr>
              <a:t> water; </a:t>
            </a:r>
            <a:r>
              <a:rPr lang="en-US" sz="2800" i="1" dirty="0" smtClean="0">
                <a:solidFill>
                  <a:schemeClr val="bg1">
                    <a:lumMod val="95000"/>
                  </a:schemeClr>
                </a:solidFill>
              </a:rPr>
              <a:t>irrigation</a:t>
            </a:r>
            <a:r>
              <a:rPr lang="en-US" sz="2800" dirty="0" smtClean="0">
                <a:solidFill>
                  <a:schemeClr val="bg1">
                    <a:lumMod val="95000"/>
                  </a:schemeClr>
                </a:solidFill>
              </a:rPr>
              <a:t> water; …)</a:t>
            </a:r>
          </a:p>
          <a:p>
            <a:pPr>
              <a:buNone/>
            </a:pPr>
            <a:endParaRPr lang="en-US" sz="1100" dirty="0" smtClean="0">
              <a:solidFill>
                <a:schemeClr val="bg1">
                  <a:lumMod val="95000"/>
                </a:schemeClr>
              </a:solidFill>
            </a:endParaRPr>
          </a:p>
          <a:p>
            <a:r>
              <a:rPr lang="en-US" sz="2800" dirty="0" smtClean="0">
                <a:solidFill>
                  <a:schemeClr val="bg1">
                    <a:lumMod val="95000"/>
                  </a:schemeClr>
                </a:solidFill>
              </a:rPr>
              <a:t>Location-specific (site of service demand)</a:t>
            </a:r>
          </a:p>
          <a:p>
            <a:pPr lvl="1"/>
            <a:r>
              <a:rPr lang="en-US" sz="2400" dirty="0" smtClean="0">
                <a:solidFill>
                  <a:schemeClr val="bg1">
                    <a:lumMod val="95000"/>
                  </a:schemeClr>
                </a:solidFill>
              </a:rPr>
              <a:t>Ex.: sediment reduction </a:t>
            </a:r>
            <a:r>
              <a:rPr lang="en-US" sz="2400" i="1" dirty="0" smtClean="0">
                <a:solidFill>
                  <a:schemeClr val="bg1">
                    <a:lumMod val="95000"/>
                  </a:schemeClr>
                </a:solidFill>
              </a:rPr>
              <a:t>for hydropower generation</a:t>
            </a:r>
            <a:endParaRPr lang="en-US" sz="2400" i="1" dirty="0">
              <a:solidFill>
                <a:schemeClr val="bg1">
                  <a:lumMod val="95000"/>
                </a:schemeClr>
              </a:solidFill>
            </a:endParaRPr>
          </a:p>
        </p:txBody>
      </p:sp>
      <p:sp>
        <p:nvSpPr>
          <p:cNvPr id="4" name="Freeform 149"/>
          <p:cNvSpPr>
            <a:spLocks/>
          </p:cNvSpPr>
          <p:nvPr/>
        </p:nvSpPr>
        <p:spPr bwMode="auto">
          <a:xfrm>
            <a:off x="3810000" y="3810000"/>
            <a:ext cx="4495800" cy="2286000"/>
          </a:xfrm>
          <a:custGeom>
            <a:avLst/>
            <a:gdLst>
              <a:gd name="T0" fmla="*/ 0 w 2502"/>
              <a:gd name="T1" fmla="*/ 0 h 4324"/>
              <a:gd name="T2" fmla="*/ 9 w 2502"/>
              <a:gd name="T3" fmla="*/ 217 h 4324"/>
              <a:gd name="T4" fmla="*/ 151 w 2502"/>
              <a:gd name="T5" fmla="*/ 349 h 4324"/>
              <a:gd name="T6" fmla="*/ 321 w 2502"/>
              <a:gd name="T7" fmla="*/ 481 h 4324"/>
              <a:gd name="T8" fmla="*/ 604 w 2502"/>
              <a:gd name="T9" fmla="*/ 680 h 4324"/>
              <a:gd name="T10" fmla="*/ 689 w 2502"/>
              <a:gd name="T11" fmla="*/ 746 h 4324"/>
              <a:gd name="T12" fmla="*/ 708 w 2502"/>
              <a:gd name="T13" fmla="*/ 774 h 4324"/>
              <a:gd name="T14" fmla="*/ 764 w 2502"/>
              <a:gd name="T15" fmla="*/ 812 h 4324"/>
              <a:gd name="T16" fmla="*/ 831 w 2502"/>
              <a:gd name="T17" fmla="*/ 972 h 4324"/>
              <a:gd name="T18" fmla="*/ 859 w 2502"/>
              <a:gd name="T19" fmla="*/ 1067 h 4324"/>
              <a:gd name="T20" fmla="*/ 1010 w 2502"/>
              <a:gd name="T21" fmla="*/ 1275 h 4324"/>
              <a:gd name="T22" fmla="*/ 1189 w 2502"/>
              <a:gd name="T23" fmla="*/ 1397 h 4324"/>
              <a:gd name="T24" fmla="*/ 1265 w 2502"/>
              <a:gd name="T25" fmla="*/ 1454 h 4324"/>
              <a:gd name="T26" fmla="*/ 1397 w 2502"/>
              <a:gd name="T27" fmla="*/ 1643 h 4324"/>
              <a:gd name="T28" fmla="*/ 1435 w 2502"/>
              <a:gd name="T29" fmla="*/ 1699 h 4324"/>
              <a:gd name="T30" fmla="*/ 1463 w 2502"/>
              <a:gd name="T31" fmla="*/ 1737 h 4324"/>
              <a:gd name="T32" fmla="*/ 1510 w 2502"/>
              <a:gd name="T33" fmla="*/ 1869 h 4324"/>
              <a:gd name="T34" fmla="*/ 1614 w 2502"/>
              <a:gd name="T35" fmla="*/ 2927 h 4324"/>
              <a:gd name="T36" fmla="*/ 1577 w 2502"/>
              <a:gd name="T37" fmla="*/ 3031 h 4324"/>
              <a:gd name="T38" fmla="*/ 1520 w 2502"/>
              <a:gd name="T39" fmla="*/ 3163 h 4324"/>
              <a:gd name="T40" fmla="*/ 1539 w 2502"/>
              <a:gd name="T41" fmla="*/ 3371 h 4324"/>
              <a:gd name="T42" fmla="*/ 1595 w 2502"/>
              <a:gd name="T43" fmla="*/ 3512 h 4324"/>
              <a:gd name="T44" fmla="*/ 1605 w 2502"/>
              <a:gd name="T45" fmla="*/ 3550 h 4324"/>
              <a:gd name="T46" fmla="*/ 1690 w 2502"/>
              <a:gd name="T47" fmla="*/ 3645 h 4324"/>
              <a:gd name="T48" fmla="*/ 1784 w 2502"/>
              <a:gd name="T49" fmla="*/ 3682 h 4324"/>
              <a:gd name="T50" fmla="*/ 2077 w 2502"/>
              <a:gd name="T51" fmla="*/ 3748 h 4324"/>
              <a:gd name="T52" fmla="*/ 2285 w 2502"/>
              <a:gd name="T53" fmla="*/ 3890 h 4324"/>
              <a:gd name="T54" fmla="*/ 2407 w 2502"/>
              <a:gd name="T55" fmla="*/ 4117 h 4324"/>
              <a:gd name="T56" fmla="*/ 2436 w 2502"/>
              <a:gd name="T57" fmla="*/ 4240 h 4324"/>
              <a:gd name="T58" fmla="*/ 2464 w 2502"/>
              <a:gd name="T59" fmla="*/ 4268 h 4324"/>
              <a:gd name="T60" fmla="*/ 2502 w 2502"/>
              <a:gd name="T61" fmla="*/ 4324 h 4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2"/>
              <a:gd name="T94" fmla="*/ 0 h 4324"/>
              <a:gd name="T95" fmla="*/ 2502 w 2502"/>
              <a:gd name="T96" fmla="*/ 4324 h 4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2" h="4324">
                <a:moveTo>
                  <a:pt x="0" y="0"/>
                </a:moveTo>
                <a:cubicBezTo>
                  <a:pt x="3" y="72"/>
                  <a:pt x="1" y="145"/>
                  <a:pt x="9" y="217"/>
                </a:cubicBezTo>
                <a:cubicBezTo>
                  <a:pt x="14" y="258"/>
                  <a:pt x="108" y="328"/>
                  <a:pt x="151" y="349"/>
                </a:cubicBezTo>
                <a:cubicBezTo>
                  <a:pt x="191" y="408"/>
                  <a:pt x="267" y="435"/>
                  <a:pt x="321" y="481"/>
                </a:cubicBezTo>
                <a:cubicBezTo>
                  <a:pt x="409" y="555"/>
                  <a:pt x="508" y="615"/>
                  <a:pt x="604" y="680"/>
                </a:cubicBezTo>
                <a:cubicBezTo>
                  <a:pt x="634" y="701"/>
                  <a:pt x="659" y="725"/>
                  <a:pt x="689" y="746"/>
                </a:cubicBezTo>
                <a:cubicBezTo>
                  <a:pt x="695" y="755"/>
                  <a:pt x="700" y="767"/>
                  <a:pt x="708" y="774"/>
                </a:cubicBezTo>
                <a:cubicBezTo>
                  <a:pt x="725" y="789"/>
                  <a:pt x="764" y="812"/>
                  <a:pt x="764" y="812"/>
                </a:cubicBezTo>
                <a:cubicBezTo>
                  <a:pt x="779" y="868"/>
                  <a:pt x="808" y="919"/>
                  <a:pt x="831" y="972"/>
                </a:cubicBezTo>
                <a:cubicBezTo>
                  <a:pt x="844" y="1003"/>
                  <a:pt x="846" y="1036"/>
                  <a:pt x="859" y="1067"/>
                </a:cubicBezTo>
                <a:cubicBezTo>
                  <a:pt x="883" y="1123"/>
                  <a:pt x="955" y="1239"/>
                  <a:pt x="1010" y="1275"/>
                </a:cubicBezTo>
                <a:cubicBezTo>
                  <a:pt x="1070" y="1314"/>
                  <a:pt x="1132" y="1354"/>
                  <a:pt x="1189" y="1397"/>
                </a:cubicBezTo>
                <a:cubicBezTo>
                  <a:pt x="1214" y="1416"/>
                  <a:pt x="1247" y="1428"/>
                  <a:pt x="1265" y="1454"/>
                </a:cubicBezTo>
                <a:cubicBezTo>
                  <a:pt x="1308" y="1518"/>
                  <a:pt x="1352" y="1580"/>
                  <a:pt x="1397" y="1643"/>
                </a:cubicBezTo>
                <a:cubicBezTo>
                  <a:pt x="1410" y="1661"/>
                  <a:pt x="1422" y="1681"/>
                  <a:pt x="1435" y="1699"/>
                </a:cubicBezTo>
                <a:cubicBezTo>
                  <a:pt x="1444" y="1712"/>
                  <a:pt x="1463" y="1737"/>
                  <a:pt x="1463" y="1737"/>
                </a:cubicBezTo>
                <a:cubicBezTo>
                  <a:pt x="1475" y="1783"/>
                  <a:pt x="1489" y="1826"/>
                  <a:pt x="1510" y="1869"/>
                </a:cubicBezTo>
                <a:cubicBezTo>
                  <a:pt x="1560" y="2205"/>
                  <a:pt x="1452" y="2603"/>
                  <a:pt x="1614" y="2927"/>
                </a:cubicBezTo>
                <a:cubicBezTo>
                  <a:pt x="1606" y="2970"/>
                  <a:pt x="1600" y="2995"/>
                  <a:pt x="1577" y="3031"/>
                </a:cubicBezTo>
                <a:cubicBezTo>
                  <a:pt x="1564" y="3079"/>
                  <a:pt x="1535" y="3116"/>
                  <a:pt x="1520" y="3163"/>
                </a:cubicBezTo>
                <a:cubicBezTo>
                  <a:pt x="1521" y="3185"/>
                  <a:pt x="1526" y="3325"/>
                  <a:pt x="1539" y="3371"/>
                </a:cubicBezTo>
                <a:cubicBezTo>
                  <a:pt x="1552" y="3418"/>
                  <a:pt x="1578" y="3466"/>
                  <a:pt x="1595" y="3512"/>
                </a:cubicBezTo>
                <a:cubicBezTo>
                  <a:pt x="1600" y="3524"/>
                  <a:pt x="1599" y="3538"/>
                  <a:pt x="1605" y="3550"/>
                </a:cubicBezTo>
                <a:cubicBezTo>
                  <a:pt x="1621" y="3581"/>
                  <a:pt x="1670" y="3625"/>
                  <a:pt x="1690" y="3645"/>
                </a:cubicBezTo>
                <a:cubicBezTo>
                  <a:pt x="1705" y="3660"/>
                  <a:pt x="1771" y="3678"/>
                  <a:pt x="1784" y="3682"/>
                </a:cubicBezTo>
                <a:cubicBezTo>
                  <a:pt x="1878" y="3712"/>
                  <a:pt x="1980" y="3733"/>
                  <a:pt x="2077" y="3748"/>
                </a:cubicBezTo>
                <a:cubicBezTo>
                  <a:pt x="2159" y="3777"/>
                  <a:pt x="2215" y="3844"/>
                  <a:pt x="2285" y="3890"/>
                </a:cubicBezTo>
                <a:cubicBezTo>
                  <a:pt x="2335" y="3963"/>
                  <a:pt x="2344" y="4051"/>
                  <a:pt x="2407" y="4117"/>
                </a:cubicBezTo>
                <a:cubicBezTo>
                  <a:pt x="2410" y="4135"/>
                  <a:pt x="2419" y="4223"/>
                  <a:pt x="2436" y="4240"/>
                </a:cubicBezTo>
                <a:cubicBezTo>
                  <a:pt x="2445" y="4249"/>
                  <a:pt x="2456" y="4258"/>
                  <a:pt x="2464" y="4268"/>
                </a:cubicBezTo>
                <a:cubicBezTo>
                  <a:pt x="2478" y="4286"/>
                  <a:pt x="2502" y="4324"/>
                  <a:pt x="2502" y="4324"/>
                </a:cubicBezTo>
              </a:path>
            </a:pathLst>
          </a:custGeom>
          <a:noFill/>
          <a:ln w="88900">
            <a:solidFill>
              <a:srgbClr val="1919FF"/>
            </a:solidFill>
            <a:round/>
            <a:headEnd/>
            <a:tailEnd/>
          </a:ln>
        </p:spPr>
        <p:txBody>
          <a:bodyPr/>
          <a:lstStyle/>
          <a:p>
            <a:endParaRPr lang="en-US">
              <a:solidFill>
                <a:prstClr val="black"/>
              </a:solidFill>
            </a:endParaRPr>
          </a:p>
        </p:txBody>
      </p:sp>
      <p:grpSp>
        <p:nvGrpSpPr>
          <p:cNvPr id="5" name="Group 4"/>
          <p:cNvGrpSpPr/>
          <p:nvPr/>
        </p:nvGrpSpPr>
        <p:grpSpPr>
          <a:xfrm>
            <a:off x="4038600" y="3511296"/>
            <a:ext cx="1295400" cy="679704"/>
            <a:chOff x="4038600" y="3505200"/>
            <a:chExt cx="1295400" cy="679704"/>
          </a:xfrm>
        </p:grpSpPr>
        <p:pic>
          <p:nvPicPr>
            <p:cNvPr id="6" name="Picture 26" descr="MCj04417930000[1]"/>
            <p:cNvPicPr>
              <a:picLocks noChangeAspect="1" noChangeArrowheads="1"/>
            </p:cNvPicPr>
            <p:nvPr/>
          </p:nvPicPr>
          <p:blipFill>
            <a:blip r:embed="rId3" cstate="print"/>
            <a:srcRect/>
            <a:stretch>
              <a:fillRect/>
            </a:stretch>
          </p:blipFill>
          <p:spPr bwMode="auto">
            <a:xfrm>
              <a:off x="4419600" y="3657600"/>
              <a:ext cx="384048" cy="384048"/>
            </a:xfrm>
            <a:prstGeom prst="rect">
              <a:avLst/>
            </a:prstGeom>
            <a:noFill/>
            <a:ln w="9525">
              <a:noFill/>
              <a:miter lim="800000"/>
              <a:headEnd/>
              <a:tailEnd/>
            </a:ln>
          </p:spPr>
        </p:pic>
        <p:grpSp>
          <p:nvGrpSpPr>
            <p:cNvPr id="7" name="Group 23"/>
            <p:cNvGrpSpPr/>
            <p:nvPr/>
          </p:nvGrpSpPr>
          <p:grpSpPr>
            <a:xfrm>
              <a:off x="4038600" y="3505200"/>
              <a:ext cx="1295400" cy="679704"/>
              <a:chOff x="4038600" y="3505200"/>
              <a:chExt cx="1295400" cy="679704"/>
            </a:xfrm>
          </p:grpSpPr>
          <p:pic>
            <p:nvPicPr>
              <p:cNvPr id="8" name="Picture 26" descr="MCj04417930000[1]"/>
              <p:cNvPicPr>
                <a:picLocks noChangeAspect="1" noChangeArrowheads="1"/>
              </p:cNvPicPr>
              <p:nvPr/>
            </p:nvPicPr>
            <p:blipFill>
              <a:blip r:embed="rId3" cstate="print"/>
              <a:srcRect/>
              <a:stretch>
                <a:fillRect/>
              </a:stretch>
            </p:blipFill>
            <p:spPr bwMode="auto">
              <a:xfrm>
                <a:off x="4730496" y="3581400"/>
                <a:ext cx="603504" cy="603504"/>
              </a:xfrm>
              <a:prstGeom prst="rect">
                <a:avLst/>
              </a:prstGeom>
              <a:noFill/>
              <a:ln w="9525">
                <a:noFill/>
                <a:miter lim="800000"/>
                <a:headEnd/>
                <a:tailEnd/>
              </a:ln>
            </p:spPr>
          </p:pic>
          <p:pic>
            <p:nvPicPr>
              <p:cNvPr id="9" name="Picture 26" descr="MCj04417930000[1]"/>
              <p:cNvPicPr>
                <a:picLocks noChangeAspect="1" noChangeArrowheads="1"/>
              </p:cNvPicPr>
              <p:nvPr/>
            </p:nvPicPr>
            <p:blipFill>
              <a:blip r:embed="rId3" cstate="print"/>
              <a:srcRect/>
              <a:stretch>
                <a:fillRect/>
              </a:stretch>
            </p:blipFill>
            <p:spPr bwMode="auto">
              <a:xfrm>
                <a:off x="4038600" y="3505200"/>
                <a:ext cx="493776" cy="493776"/>
              </a:xfrm>
              <a:prstGeom prst="rect">
                <a:avLst/>
              </a:prstGeom>
              <a:noFill/>
              <a:ln w="9525">
                <a:noFill/>
                <a:miter lim="800000"/>
                <a:headEnd/>
                <a:tailEnd/>
              </a:ln>
            </p:spPr>
          </p:pic>
          <p:pic>
            <p:nvPicPr>
              <p:cNvPr id="10" name="Picture 26" descr="MCj04417930000[1]"/>
              <p:cNvPicPr>
                <a:picLocks noChangeAspect="1" noChangeArrowheads="1"/>
              </p:cNvPicPr>
              <p:nvPr/>
            </p:nvPicPr>
            <p:blipFill>
              <a:blip r:embed="rId3" cstate="print"/>
              <a:srcRect/>
              <a:stretch>
                <a:fillRect/>
              </a:stretch>
            </p:blipFill>
            <p:spPr bwMode="auto">
              <a:xfrm>
                <a:off x="4645152" y="3733800"/>
                <a:ext cx="384048" cy="384048"/>
              </a:xfrm>
              <a:prstGeom prst="rect">
                <a:avLst/>
              </a:prstGeom>
              <a:noFill/>
              <a:ln w="9525">
                <a:noFill/>
                <a:miter lim="800000"/>
                <a:headEnd/>
                <a:tailEnd/>
              </a:ln>
            </p:spPr>
          </p:pic>
        </p:grpSp>
      </p:grpSp>
      <p:sp>
        <p:nvSpPr>
          <p:cNvPr id="11" name="Up Arrow 10"/>
          <p:cNvSpPr/>
          <p:nvPr/>
        </p:nvSpPr>
        <p:spPr>
          <a:xfrm rot="3389448">
            <a:off x="4799632" y="4237723"/>
            <a:ext cx="174912"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4" descr="Pantanal, world's biggest wetlands, Brazil"/>
          <p:cNvPicPr>
            <a:picLocks noChangeAspect="1" noChangeArrowheads="1"/>
          </p:cNvPicPr>
          <p:nvPr/>
        </p:nvPicPr>
        <p:blipFill>
          <a:blip r:embed="rId4" cstate="print"/>
          <a:srcRect/>
          <a:stretch>
            <a:fillRect/>
          </a:stretch>
        </p:blipFill>
        <p:spPr bwMode="auto">
          <a:xfrm>
            <a:off x="5562600" y="4419600"/>
            <a:ext cx="1651000" cy="1238250"/>
          </a:xfrm>
          <a:prstGeom prst="rect">
            <a:avLst/>
          </a:prstGeom>
          <a:noFill/>
        </p:spPr>
      </p:pic>
      <p:pic>
        <p:nvPicPr>
          <p:cNvPr id="13" name="Picture 2" descr="Famous Landmarks Image Gallery"/>
          <p:cNvPicPr>
            <a:picLocks noChangeAspect="1" noChangeArrowheads="1"/>
          </p:cNvPicPr>
          <p:nvPr/>
        </p:nvPicPr>
        <p:blipFill>
          <a:blip r:embed="rId5" cstate="print"/>
          <a:srcRect l="7670" r="6420" b="25295"/>
          <a:stretch>
            <a:fillRect/>
          </a:stretch>
        </p:blipFill>
        <p:spPr bwMode="auto">
          <a:xfrm>
            <a:off x="7696200" y="5846189"/>
            <a:ext cx="1011803" cy="1011811"/>
          </a:xfrm>
          <a:prstGeom prst="rect">
            <a:avLst/>
          </a:prstGeom>
          <a:noFill/>
        </p:spPr>
      </p:pic>
      <p:sp>
        <p:nvSpPr>
          <p:cNvPr id="15" name="TextBox 14"/>
          <p:cNvSpPr txBox="1"/>
          <p:nvPr/>
        </p:nvSpPr>
        <p:spPr>
          <a:xfrm>
            <a:off x="4800600" y="6172200"/>
            <a:ext cx="2209800" cy="646331"/>
          </a:xfrm>
          <a:prstGeom prst="rect">
            <a:avLst/>
          </a:prstGeom>
          <a:noFill/>
        </p:spPr>
        <p:txBody>
          <a:bodyPr wrap="square" rtlCol="0">
            <a:spAutoFit/>
          </a:bodyPr>
          <a:lstStyle/>
          <a:p>
            <a:r>
              <a:rPr lang="en-US" dirty="0" smtClean="0">
                <a:solidFill>
                  <a:prstClr val="white"/>
                </a:solidFill>
                <a:latin typeface="Oakleaf" pitchFamily="2" charset="0"/>
              </a:rPr>
              <a:t>Sediment reduction: 0.7 </a:t>
            </a:r>
            <a:r>
              <a:rPr lang="en-US" dirty="0" err="1" smtClean="0">
                <a:solidFill>
                  <a:prstClr val="white"/>
                </a:solidFill>
                <a:latin typeface="Oakleaf" pitchFamily="2" charset="0"/>
              </a:rPr>
              <a:t>mt</a:t>
            </a:r>
            <a:endParaRPr lang="en-US" dirty="0">
              <a:solidFill>
                <a:prstClr val="white"/>
              </a:solidFill>
              <a:latin typeface="Oakleaf" pitchFamily="2" charset="0"/>
            </a:endParaRPr>
          </a:p>
        </p:txBody>
      </p:sp>
      <p:sp>
        <p:nvSpPr>
          <p:cNvPr id="16" name="TextBox 15"/>
          <p:cNvSpPr txBox="1"/>
          <p:nvPr/>
        </p:nvSpPr>
        <p:spPr>
          <a:xfrm>
            <a:off x="3657600" y="4343400"/>
            <a:ext cx="1752600" cy="646331"/>
          </a:xfrm>
          <a:prstGeom prst="rect">
            <a:avLst/>
          </a:prstGeom>
          <a:noFill/>
        </p:spPr>
        <p:txBody>
          <a:bodyPr wrap="square" rtlCol="0">
            <a:spAutoFit/>
          </a:bodyPr>
          <a:lstStyle/>
          <a:p>
            <a:r>
              <a:rPr lang="en-US" dirty="0" smtClean="0">
                <a:solidFill>
                  <a:prstClr val="white"/>
                </a:solidFill>
                <a:latin typeface="Oakleaf" pitchFamily="2" charset="0"/>
              </a:rPr>
              <a:t>Sediment reduction: 1 </a:t>
            </a:r>
            <a:r>
              <a:rPr lang="en-US" dirty="0" err="1" smtClean="0">
                <a:solidFill>
                  <a:prstClr val="white"/>
                </a:solidFill>
                <a:latin typeface="Oakleaf" pitchFamily="2" charset="0"/>
              </a:rPr>
              <a:t>mt</a:t>
            </a:r>
            <a:endParaRPr lang="en-US" dirty="0">
              <a:solidFill>
                <a:prstClr val="white"/>
              </a:solidFill>
              <a:latin typeface="Oakleaf" pitchFamily="2" charset="0"/>
            </a:endParaRPr>
          </a:p>
        </p:txBody>
      </p:sp>
      <p:cxnSp>
        <p:nvCxnSpPr>
          <p:cNvPr id="17" name="Straight Arrow Connector 16"/>
          <p:cNvCxnSpPr/>
          <p:nvPr/>
        </p:nvCxnSpPr>
        <p:spPr>
          <a:xfrm>
            <a:off x="4648200" y="4953000"/>
            <a:ext cx="990600" cy="1219200"/>
          </a:xfrm>
          <a:prstGeom prst="straightConnector1">
            <a:avLst/>
          </a:prstGeom>
          <a:ln w="28575">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8" name="Group 24"/>
          <p:cNvGrpSpPr/>
          <p:nvPr/>
        </p:nvGrpSpPr>
        <p:grpSpPr>
          <a:xfrm>
            <a:off x="7010400" y="5181600"/>
            <a:ext cx="1295400" cy="679704"/>
            <a:chOff x="4038600" y="3505200"/>
            <a:chExt cx="1295400" cy="679704"/>
          </a:xfrm>
        </p:grpSpPr>
        <p:pic>
          <p:nvPicPr>
            <p:cNvPr id="19" name="Picture 26" descr="MCj04417930000[1]"/>
            <p:cNvPicPr>
              <a:picLocks noChangeAspect="1" noChangeArrowheads="1"/>
            </p:cNvPicPr>
            <p:nvPr/>
          </p:nvPicPr>
          <p:blipFill>
            <a:blip r:embed="rId3" cstate="print"/>
            <a:srcRect/>
            <a:stretch>
              <a:fillRect/>
            </a:stretch>
          </p:blipFill>
          <p:spPr bwMode="auto">
            <a:xfrm>
              <a:off x="4419600" y="3657600"/>
              <a:ext cx="384048" cy="384048"/>
            </a:xfrm>
            <a:prstGeom prst="rect">
              <a:avLst/>
            </a:prstGeom>
            <a:noFill/>
            <a:ln w="9525">
              <a:noFill/>
              <a:miter lim="800000"/>
              <a:headEnd/>
              <a:tailEnd/>
            </a:ln>
          </p:spPr>
        </p:pic>
        <p:grpSp>
          <p:nvGrpSpPr>
            <p:cNvPr id="20" name="Group 23"/>
            <p:cNvGrpSpPr/>
            <p:nvPr/>
          </p:nvGrpSpPr>
          <p:grpSpPr>
            <a:xfrm>
              <a:off x="4038600" y="3505200"/>
              <a:ext cx="1295400" cy="679704"/>
              <a:chOff x="4038600" y="3505200"/>
              <a:chExt cx="1295400" cy="679704"/>
            </a:xfrm>
          </p:grpSpPr>
          <p:pic>
            <p:nvPicPr>
              <p:cNvPr id="21" name="Picture 26" descr="MCj04417930000[1]"/>
              <p:cNvPicPr>
                <a:picLocks noChangeAspect="1" noChangeArrowheads="1"/>
              </p:cNvPicPr>
              <p:nvPr/>
            </p:nvPicPr>
            <p:blipFill>
              <a:blip r:embed="rId3" cstate="print"/>
              <a:srcRect/>
              <a:stretch>
                <a:fillRect/>
              </a:stretch>
            </p:blipFill>
            <p:spPr bwMode="auto">
              <a:xfrm>
                <a:off x="4730496" y="3581400"/>
                <a:ext cx="603504" cy="603504"/>
              </a:xfrm>
              <a:prstGeom prst="rect">
                <a:avLst/>
              </a:prstGeom>
              <a:noFill/>
              <a:ln w="9525">
                <a:noFill/>
                <a:miter lim="800000"/>
                <a:headEnd/>
                <a:tailEnd/>
              </a:ln>
            </p:spPr>
          </p:pic>
          <p:pic>
            <p:nvPicPr>
              <p:cNvPr id="22" name="Picture 26" descr="MCj04417930000[1]"/>
              <p:cNvPicPr>
                <a:picLocks noChangeAspect="1" noChangeArrowheads="1"/>
              </p:cNvPicPr>
              <p:nvPr/>
            </p:nvPicPr>
            <p:blipFill>
              <a:blip r:embed="rId3" cstate="print"/>
              <a:srcRect/>
              <a:stretch>
                <a:fillRect/>
              </a:stretch>
            </p:blipFill>
            <p:spPr bwMode="auto">
              <a:xfrm>
                <a:off x="4038600" y="3505200"/>
                <a:ext cx="493776" cy="493776"/>
              </a:xfrm>
              <a:prstGeom prst="rect">
                <a:avLst/>
              </a:prstGeom>
              <a:noFill/>
              <a:ln w="9525">
                <a:noFill/>
                <a:miter lim="800000"/>
                <a:headEnd/>
                <a:tailEnd/>
              </a:ln>
            </p:spPr>
          </p:pic>
          <p:pic>
            <p:nvPicPr>
              <p:cNvPr id="23" name="Picture 26" descr="MCj04417930000[1]"/>
              <p:cNvPicPr>
                <a:picLocks noChangeAspect="1" noChangeArrowheads="1"/>
              </p:cNvPicPr>
              <p:nvPr/>
            </p:nvPicPr>
            <p:blipFill>
              <a:blip r:embed="rId3" cstate="print"/>
              <a:srcRect/>
              <a:stretch>
                <a:fillRect/>
              </a:stretch>
            </p:blipFill>
            <p:spPr bwMode="auto">
              <a:xfrm>
                <a:off x="4645152" y="3733800"/>
                <a:ext cx="384048" cy="384048"/>
              </a:xfrm>
              <a:prstGeom prst="rect">
                <a:avLst/>
              </a:prstGeom>
              <a:noFill/>
              <a:ln w="9525">
                <a:noFill/>
                <a:miter lim="800000"/>
                <a:headEnd/>
                <a:tailEnd/>
              </a:ln>
            </p:spPr>
          </p:pic>
        </p:grpSp>
      </p:grpSp>
      <p:sp>
        <p:nvSpPr>
          <p:cNvPr id="24" name="Up Arrow 23"/>
          <p:cNvSpPr/>
          <p:nvPr/>
        </p:nvSpPr>
        <p:spPr>
          <a:xfrm rot="3389448">
            <a:off x="7314232" y="5837923"/>
            <a:ext cx="174912"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5943600" y="6059269"/>
            <a:ext cx="1752600" cy="646331"/>
          </a:xfrm>
          <a:prstGeom prst="rect">
            <a:avLst/>
          </a:prstGeom>
          <a:noFill/>
        </p:spPr>
        <p:txBody>
          <a:bodyPr wrap="square" rtlCol="0">
            <a:spAutoFit/>
          </a:bodyPr>
          <a:lstStyle/>
          <a:p>
            <a:r>
              <a:rPr lang="en-US" dirty="0" smtClean="0">
                <a:solidFill>
                  <a:prstClr val="white"/>
                </a:solidFill>
                <a:latin typeface="Oakleaf" pitchFamily="2" charset="0"/>
              </a:rPr>
              <a:t>Sediment reduction: 1 </a:t>
            </a:r>
            <a:r>
              <a:rPr lang="en-US" dirty="0" err="1" smtClean="0">
                <a:solidFill>
                  <a:prstClr val="white"/>
                </a:solidFill>
                <a:latin typeface="Oakleaf" pitchFamily="2" charset="0"/>
              </a:rPr>
              <a:t>mt</a:t>
            </a:r>
            <a:endParaRPr lang="en-US" dirty="0">
              <a:solidFill>
                <a:prstClr val="white"/>
              </a:solidFill>
              <a:latin typeface="Oakleaf" pitchFamily="2" charset="0"/>
            </a:endParaRPr>
          </a:p>
        </p:txBody>
      </p:sp>
    </p:spTree>
    <p:extLst>
      <p:ext uri="{BB962C8B-B14F-4D97-AF65-F5344CB8AC3E}">
        <p14:creationId xmlns:p14="http://schemas.microsoft.com/office/powerpoint/2010/main" val="11763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300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24" grpId="0" animBg="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Social wellbeing indicators related to ecosystem services:</a:t>
            </a:r>
            <a:br>
              <a:rPr lang="en-US" sz="2800" dirty="0" smtClean="0">
                <a:solidFill>
                  <a:schemeClr val="bg1"/>
                </a:solidFill>
              </a:rPr>
            </a:br>
            <a:r>
              <a:rPr lang="en-US" sz="2800" dirty="0" smtClean="0">
                <a:solidFill>
                  <a:schemeClr val="bg1"/>
                </a:solidFill>
              </a:rPr>
              <a:t>Some examples </a:t>
            </a:r>
            <a:endParaRPr lang="en-US" sz="2800" dirty="0">
              <a:solidFill>
                <a:schemeClr val="bg1"/>
              </a:solidFill>
            </a:endParaRPr>
          </a:p>
        </p:txBody>
      </p:sp>
      <p:graphicFrame>
        <p:nvGraphicFramePr>
          <p:cNvPr id="1026" name="Object 2"/>
          <p:cNvGraphicFramePr>
            <a:graphicFrameLocks noChangeAspect="1"/>
          </p:cNvGraphicFramePr>
          <p:nvPr/>
        </p:nvGraphicFramePr>
        <p:xfrm>
          <a:off x="0" y="1597025"/>
          <a:ext cx="9007475" cy="4530725"/>
        </p:xfrm>
        <a:graphic>
          <a:graphicData uri="http://schemas.openxmlformats.org/presentationml/2006/ole">
            <mc:AlternateContent xmlns:mc="http://schemas.openxmlformats.org/markup-compatibility/2006">
              <mc:Choice xmlns:v="urn:schemas-microsoft-com:vml" Requires="v">
                <p:oleObj spid="_x0000_s2103" name="Document" r:id="rId4" imgW="8383777" imgH="4229836" progId="Word.Document.12">
                  <p:embed/>
                </p:oleObj>
              </mc:Choice>
              <mc:Fallback>
                <p:oleObj name="Document" r:id="rId4" imgW="8383777" imgH="4229836"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97025"/>
                        <a:ext cx="9007475" cy="4530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Down Arrow 4"/>
          <p:cNvSpPr/>
          <p:nvPr/>
        </p:nvSpPr>
        <p:spPr>
          <a:xfrm>
            <a:off x="1600200" y="1066800"/>
            <a:ext cx="457200" cy="457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8535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Social wellbeing indicators related to ecosystem services:</a:t>
            </a:r>
            <a:br>
              <a:rPr lang="en-US" sz="2800" dirty="0" smtClean="0">
                <a:solidFill>
                  <a:schemeClr val="bg1"/>
                </a:solidFill>
              </a:rPr>
            </a:br>
            <a:r>
              <a:rPr lang="en-US" sz="2800" dirty="0" smtClean="0">
                <a:solidFill>
                  <a:schemeClr val="bg1"/>
                </a:solidFill>
              </a:rPr>
              <a:t>Some examples </a:t>
            </a:r>
            <a:endParaRPr lang="en-US" sz="2800" dirty="0">
              <a:solidFill>
                <a:schemeClr val="bg1"/>
              </a:solidFill>
            </a:endParaRPr>
          </a:p>
        </p:txBody>
      </p:sp>
      <p:graphicFrame>
        <p:nvGraphicFramePr>
          <p:cNvPr id="1026" name="Object 2"/>
          <p:cNvGraphicFramePr>
            <a:graphicFrameLocks noChangeAspect="1"/>
          </p:cNvGraphicFramePr>
          <p:nvPr/>
        </p:nvGraphicFramePr>
        <p:xfrm>
          <a:off x="0" y="1528763"/>
          <a:ext cx="9007475" cy="4545012"/>
        </p:xfrm>
        <a:graphic>
          <a:graphicData uri="http://schemas.openxmlformats.org/presentationml/2006/ole">
            <mc:AlternateContent xmlns:mc="http://schemas.openxmlformats.org/markup-compatibility/2006">
              <mc:Choice xmlns:v="urn:schemas-microsoft-com:vml" Requires="v">
                <p:oleObj spid="_x0000_s3128" name="Document" r:id="rId4" imgW="8383777" imgH="4247513" progId="Word.Document.12">
                  <p:embed/>
                </p:oleObj>
              </mc:Choice>
              <mc:Fallback>
                <p:oleObj name="Document" r:id="rId4" imgW="8383777" imgH="424751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8763"/>
                        <a:ext cx="9007475" cy="45450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Down Arrow 4"/>
          <p:cNvSpPr/>
          <p:nvPr/>
        </p:nvSpPr>
        <p:spPr>
          <a:xfrm>
            <a:off x="1600200" y="1066800"/>
            <a:ext cx="457200" cy="457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43410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bg1"/>
                </a:solidFill>
              </a:rPr>
              <a:t>Social wellbeing indicators related to ecosystem services:</a:t>
            </a:r>
            <a:br>
              <a:rPr lang="en-US" sz="2800" dirty="0" smtClean="0">
                <a:solidFill>
                  <a:schemeClr val="bg1"/>
                </a:solidFill>
              </a:rPr>
            </a:br>
            <a:r>
              <a:rPr lang="en-US" sz="2800" dirty="0" smtClean="0">
                <a:solidFill>
                  <a:schemeClr val="bg1"/>
                </a:solidFill>
              </a:rPr>
              <a:t>Some examples </a:t>
            </a:r>
            <a:endParaRPr lang="en-US" sz="2800" dirty="0">
              <a:solidFill>
                <a:schemeClr val="bg1"/>
              </a:solidFill>
            </a:endParaRPr>
          </a:p>
        </p:txBody>
      </p:sp>
      <p:graphicFrame>
        <p:nvGraphicFramePr>
          <p:cNvPr id="1026" name="Object 2"/>
          <p:cNvGraphicFramePr>
            <a:graphicFrameLocks noChangeAspect="1"/>
          </p:cNvGraphicFramePr>
          <p:nvPr/>
        </p:nvGraphicFramePr>
        <p:xfrm>
          <a:off x="0" y="1528763"/>
          <a:ext cx="9007475" cy="4572000"/>
        </p:xfrm>
        <a:graphic>
          <a:graphicData uri="http://schemas.openxmlformats.org/presentationml/2006/ole">
            <mc:AlternateContent xmlns:mc="http://schemas.openxmlformats.org/markup-compatibility/2006">
              <mc:Choice xmlns:v="urn:schemas-microsoft-com:vml" Requires="v">
                <p:oleObj spid="_x0000_s4152" name="Document" r:id="rId4" imgW="8383777" imgH="4266633" progId="Word.Document.12">
                  <p:embed/>
                </p:oleObj>
              </mc:Choice>
              <mc:Fallback>
                <p:oleObj name="Document" r:id="rId4" imgW="8383777" imgH="426663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8763"/>
                        <a:ext cx="9007475" cy="457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Down Arrow 4"/>
          <p:cNvSpPr/>
          <p:nvPr/>
        </p:nvSpPr>
        <p:spPr>
          <a:xfrm>
            <a:off x="1600200" y="1066800"/>
            <a:ext cx="457200" cy="4572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74182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REDD+ Working Indicators</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u="sng" dirty="0" smtClean="0">
                <a:solidFill>
                  <a:schemeClr val="accent5"/>
                </a:solidFill>
                <a:hlinkClick r:id="rId3"/>
              </a:rPr>
              <a:t>https</a:t>
            </a:r>
            <a:r>
              <a:rPr lang="en-US" u="sng" dirty="0">
                <a:solidFill>
                  <a:schemeClr val="accent5"/>
                </a:solidFill>
                <a:hlinkClick r:id="rId3"/>
              </a:rPr>
              <a:t>://connect.tnc.org/Conservation/priorities/GChallenges/Reducing%20the%20Impacts%20of%20Climate%20Change/Key%20Resources/Forms/Front%20page.aspx</a:t>
            </a:r>
            <a:r>
              <a:rPr lang="en-US" dirty="0">
                <a:solidFill>
                  <a:schemeClr val="accent5"/>
                </a:solidFill>
              </a:rPr>
              <a:t> </a:t>
            </a:r>
            <a:r>
              <a:rPr lang="en-US" dirty="0"/>
              <a:t/>
            </a:r>
            <a:br>
              <a:rPr lang="en-US" dirty="0"/>
            </a:br>
            <a:r>
              <a:rPr lang="en-US" dirty="0"/>
              <a:t> </a:t>
            </a:r>
          </a:p>
          <a:p>
            <a:r>
              <a:rPr lang="en-US" dirty="0"/>
              <a:t>CONNECT </a:t>
            </a:r>
            <a:r>
              <a:rPr lang="en-US" dirty="0" smtClean="0">
                <a:sym typeface="Wingdings" pitchFamily="2" charset="2"/>
              </a:rPr>
              <a:t></a:t>
            </a:r>
            <a:r>
              <a:rPr lang="en-US" dirty="0" smtClean="0"/>
              <a:t> Conservation</a:t>
            </a:r>
            <a:r>
              <a:rPr lang="en-US" dirty="0" smtClean="0">
                <a:sym typeface="Wingdings" pitchFamily="2" charset="2"/>
              </a:rPr>
              <a:t></a:t>
            </a:r>
            <a:r>
              <a:rPr lang="en-US" dirty="0" smtClean="0"/>
              <a:t> </a:t>
            </a:r>
            <a:r>
              <a:rPr lang="en-US" dirty="0"/>
              <a:t>Global Priorities &amp; </a:t>
            </a:r>
            <a:r>
              <a:rPr lang="en-US" dirty="0" smtClean="0"/>
              <a:t>Effectiveness</a:t>
            </a:r>
            <a:r>
              <a:rPr lang="en-US" dirty="0" smtClean="0">
                <a:sym typeface="Wingdings" pitchFamily="2" charset="2"/>
              </a:rPr>
              <a:t></a:t>
            </a:r>
            <a:r>
              <a:rPr lang="en-US" dirty="0" smtClean="0"/>
              <a:t> </a:t>
            </a:r>
            <a:r>
              <a:rPr lang="en-US" dirty="0"/>
              <a:t>Global </a:t>
            </a:r>
            <a:r>
              <a:rPr lang="en-US" dirty="0" err="1" smtClean="0"/>
              <a:t>Challenges</a:t>
            </a:r>
            <a:r>
              <a:rPr lang="en-US" dirty="0" err="1" smtClean="0">
                <a:sym typeface="Wingdings" pitchFamily="2" charset="2"/>
              </a:rPr>
              <a:t></a:t>
            </a:r>
            <a:r>
              <a:rPr lang="en-US" dirty="0" err="1" smtClean="0"/>
              <a:t>Reducing</a:t>
            </a:r>
            <a:r>
              <a:rPr lang="en-US" dirty="0" smtClean="0"/>
              <a:t> </a:t>
            </a:r>
            <a:r>
              <a:rPr lang="en-US" dirty="0"/>
              <a:t>the Impacts of Climate </a:t>
            </a:r>
            <a:r>
              <a:rPr lang="en-US" dirty="0" err="1" smtClean="0"/>
              <a:t>Change</a:t>
            </a:r>
            <a:r>
              <a:rPr lang="en-US" dirty="0" err="1" smtClean="0">
                <a:sym typeface="Wingdings" pitchFamily="2" charset="2"/>
              </a:rPr>
              <a:t></a:t>
            </a:r>
            <a:r>
              <a:rPr lang="en-US" dirty="0" err="1" smtClean="0"/>
              <a:t>Key</a:t>
            </a:r>
            <a:r>
              <a:rPr lang="en-US" dirty="0" smtClean="0"/>
              <a:t> Resources</a:t>
            </a:r>
            <a:r>
              <a:rPr lang="en-US" dirty="0" smtClean="0">
                <a:sym typeface="Wingdings" pitchFamily="2" charset="2"/>
              </a:rPr>
              <a:t></a:t>
            </a:r>
            <a:r>
              <a:rPr lang="en-US" dirty="0" smtClean="0"/>
              <a:t> </a:t>
            </a:r>
            <a:r>
              <a:rPr lang="en-US" dirty="0"/>
              <a:t>REDD Social Objectives </a:t>
            </a:r>
            <a:r>
              <a:rPr lang="en-US" dirty="0" err="1" smtClean="0"/>
              <a:t>Presentation_S.Wongbusarakum</a:t>
            </a:r>
            <a:r>
              <a:rPr lang="en-US" dirty="0" smtClean="0"/>
              <a:t/>
            </a:r>
            <a:br>
              <a:rPr lang="en-US" dirty="0" smtClean="0"/>
            </a:br>
            <a:endParaRPr lang="en-US" dirty="0" smtClean="0"/>
          </a:p>
          <a:p>
            <a:r>
              <a:rPr lang="en-US" dirty="0" smtClean="0"/>
              <a:t>Social </a:t>
            </a:r>
            <a:r>
              <a:rPr lang="en-US" dirty="0" err="1" smtClean="0"/>
              <a:t>Scinece</a:t>
            </a:r>
            <a:r>
              <a:rPr lang="en-US" dirty="0" smtClean="0"/>
              <a:t> and Conservation in Gateway</a:t>
            </a:r>
            <a:endParaRPr lang="en-US" dirty="0"/>
          </a:p>
          <a:p>
            <a:endParaRPr lang="en-US" dirty="0">
              <a:solidFill>
                <a:schemeClr val="bg1"/>
              </a:solidFill>
            </a:endParaRPr>
          </a:p>
        </p:txBody>
      </p:sp>
    </p:spTree>
    <p:extLst>
      <p:ext uri="{BB962C8B-B14F-4D97-AF65-F5344CB8AC3E}">
        <p14:creationId xmlns:p14="http://schemas.microsoft.com/office/powerpoint/2010/main" val="3414173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solidFill>
                  <a:schemeClr val="bg1"/>
                </a:solidFill>
              </a:rPr>
              <a:t>The case of REDD+</a:t>
            </a:r>
            <a:endParaRPr lang="en-US" dirty="0">
              <a:solidFill>
                <a:schemeClr val="bg1"/>
              </a:solidFill>
            </a:endParaRP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914400"/>
            <a:ext cx="8289822" cy="54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220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Today’s </a:t>
            </a:r>
            <a:r>
              <a:rPr lang="en-US" smtClean="0"/>
              <a:t>Flow (Rapid)</a:t>
            </a:r>
            <a:endParaRPr lang="en-US" dirty="0"/>
          </a:p>
        </p:txBody>
      </p:sp>
      <p:sp>
        <p:nvSpPr>
          <p:cNvPr id="4" name="Content Placeholder 3"/>
          <p:cNvSpPr>
            <a:spLocks noGrp="1"/>
          </p:cNvSpPr>
          <p:nvPr>
            <p:ph sz="half" idx="2"/>
          </p:nvPr>
        </p:nvSpPr>
        <p:spPr>
          <a:xfrm>
            <a:off x="4495800" y="1600200"/>
            <a:ext cx="4267200" cy="4525963"/>
          </a:xfrm>
        </p:spPr>
        <p:txBody>
          <a:bodyPr>
            <a:normAutofit/>
          </a:bodyPr>
          <a:lstStyle/>
          <a:p>
            <a:r>
              <a:rPr lang="en-US" dirty="0"/>
              <a:t>Social objectives </a:t>
            </a:r>
            <a:r>
              <a:rPr lang="en-US" dirty="0" smtClean="0"/>
              <a:t>and how </a:t>
            </a:r>
            <a:r>
              <a:rPr lang="en-US" dirty="0"/>
              <a:t>to make them SMART – </a:t>
            </a:r>
            <a:r>
              <a:rPr lang="en-US" dirty="0" smtClean="0"/>
              <a:t>15 </a:t>
            </a:r>
            <a:r>
              <a:rPr lang="en-US" dirty="0" err="1"/>
              <a:t>mins</a:t>
            </a:r>
            <a:endParaRPr lang="en-US" dirty="0"/>
          </a:p>
          <a:p>
            <a:r>
              <a:rPr lang="en-US" dirty="0"/>
              <a:t>Social indicators </a:t>
            </a:r>
            <a:r>
              <a:rPr lang="en-US" dirty="0" smtClean="0"/>
              <a:t>&amp; good </a:t>
            </a:r>
            <a:r>
              <a:rPr lang="en-US" dirty="0"/>
              <a:t>characteristics -15 </a:t>
            </a:r>
            <a:r>
              <a:rPr lang="en-US" dirty="0" err="1"/>
              <a:t>mins</a:t>
            </a:r>
            <a:endParaRPr lang="en-US" dirty="0"/>
          </a:p>
          <a:p>
            <a:r>
              <a:rPr lang="en-US" dirty="0"/>
              <a:t>Examples (ecosystem </a:t>
            </a:r>
            <a:r>
              <a:rPr lang="en-US" dirty="0" smtClean="0"/>
              <a:t>services/REDD+) - 15 </a:t>
            </a:r>
            <a:r>
              <a:rPr lang="en-US" dirty="0" err="1" smtClean="0"/>
              <a:t>mins</a:t>
            </a:r>
            <a:endParaRPr lang="en-US" dirty="0"/>
          </a:p>
          <a:p>
            <a:r>
              <a:rPr lang="en-US" dirty="0"/>
              <a:t>Q&amp;A – 15 </a:t>
            </a:r>
            <a:r>
              <a:rPr lang="en-US" dirty="0" err="1"/>
              <a:t>mins</a:t>
            </a:r>
            <a:endParaRPr lang="en-US" dirty="0"/>
          </a:p>
          <a:p>
            <a:endParaRPr lang="en-US" dirty="0"/>
          </a:p>
        </p:txBody>
      </p:sp>
      <p:pic>
        <p:nvPicPr>
          <p:cNvPr id="5122" name="Picture 2" descr="C:\Users\swongbusarakum\Documents\Supin 11-16-11\My Pictures\Yellow Stone-C\P1010033.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5427" y="2124372"/>
            <a:ext cx="4802981" cy="3602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nature.org/images/emailsig_logo.gif"/>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783580"/>
            <a:ext cx="1813560" cy="998220"/>
          </a:xfrm>
          <a:prstGeom prst="rect">
            <a:avLst/>
          </a:prstGeom>
          <a:noFill/>
          <a:ln>
            <a:noFill/>
          </a:ln>
        </p:spPr>
      </p:pic>
    </p:spTree>
    <p:extLst>
      <p:ext uri="{BB962C8B-B14F-4D97-AF65-F5344CB8AC3E}">
        <p14:creationId xmlns:p14="http://schemas.microsoft.com/office/powerpoint/2010/main" val="2293129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Livelihood</a:t>
            </a:r>
            <a:endParaRPr lang="en-US" b="1" dirty="0">
              <a:solidFill>
                <a:schemeClr val="bg1"/>
              </a:solidFill>
            </a:endParaRPr>
          </a:p>
        </p:txBody>
      </p:sp>
      <p:sp>
        <p:nvSpPr>
          <p:cNvPr id="3" name="Content Placeholder 2"/>
          <p:cNvSpPr>
            <a:spLocks noGrp="1"/>
          </p:cNvSpPr>
          <p:nvPr>
            <p:ph idx="1"/>
          </p:nvPr>
        </p:nvSpPr>
        <p:spPr/>
        <p:txBody>
          <a:bodyPr/>
          <a:lstStyle/>
          <a:p>
            <a:r>
              <a:rPr lang="en-US" i="1" dirty="0" smtClean="0">
                <a:solidFill>
                  <a:schemeClr val="bg1"/>
                </a:solidFill>
              </a:rPr>
              <a:t>Livelihood </a:t>
            </a:r>
            <a:r>
              <a:rPr lang="en-US" dirty="0" smtClean="0">
                <a:solidFill>
                  <a:schemeClr val="bg1"/>
                </a:solidFill>
              </a:rPr>
              <a:t>is the level of household engagement in strategies and activities that support subsistence and generate income.</a:t>
            </a:r>
            <a:endParaRPr lang="en-US" dirty="0">
              <a:solidFill>
                <a:schemeClr val="bg1"/>
              </a:solidFill>
            </a:endParaRPr>
          </a:p>
        </p:txBody>
      </p:sp>
    </p:spTree>
    <p:extLst>
      <p:ext uri="{BB962C8B-B14F-4D97-AF65-F5344CB8AC3E}">
        <p14:creationId xmlns:p14="http://schemas.microsoft.com/office/powerpoint/2010/main" val="758938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Livelihood Indicators</a:t>
            </a:r>
            <a:endParaRPr lang="en-US" b="1"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marL="514350" indent="-457200"/>
            <a:r>
              <a:rPr lang="en-US" b="1" dirty="0" smtClean="0">
                <a:solidFill>
                  <a:schemeClr val="bg1"/>
                </a:solidFill>
              </a:rPr>
              <a:t>Income</a:t>
            </a:r>
            <a:r>
              <a:rPr lang="en-US" dirty="0" smtClean="0">
                <a:solidFill>
                  <a:schemeClr val="bg1"/>
                </a:solidFill>
              </a:rPr>
              <a:t> (extent to which a household is able to meet 	consumption needs or to save)</a:t>
            </a:r>
          </a:p>
          <a:p>
            <a:pPr marL="514350" indent="-457200"/>
            <a:r>
              <a:rPr lang="en-US" dirty="0" smtClean="0">
                <a:solidFill>
                  <a:schemeClr val="bg1"/>
                </a:solidFill>
              </a:rPr>
              <a:t>Proportion of household </a:t>
            </a:r>
            <a:r>
              <a:rPr lang="en-US" b="1" dirty="0" smtClean="0">
                <a:solidFill>
                  <a:schemeClr val="bg1"/>
                </a:solidFill>
              </a:rPr>
              <a:t>income sources </a:t>
            </a:r>
            <a:r>
              <a:rPr lang="en-US" dirty="0" smtClean="0">
                <a:solidFill>
                  <a:schemeClr val="bg1"/>
                </a:solidFill>
              </a:rPr>
              <a:t>(forest and non-forest related) </a:t>
            </a:r>
          </a:p>
          <a:p>
            <a:pPr marL="514350" indent="-457200"/>
            <a:r>
              <a:rPr lang="en-US" dirty="0" smtClean="0">
                <a:solidFill>
                  <a:schemeClr val="bg1"/>
                </a:solidFill>
              </a:rPr>
              <a:t>Proportion of household </a:t>
            </a:r>
            <a:r>
              <a:rPr lang="en-US" b="1" dirty="0" smtClean="0">
                <a:solidFill>
                  <a:schemeClr val="bg1"/>
                </a:solidFill>
              </a:rPr>
              <a:t>subsisting activities </a:t>
            </a:r>
            <a:r>
              <a:rPr lang="en-US" dirty="0" smtClean="0">
                <a:solidFill>
                  <a:schemeClr val="bg1"/>
                </a:solidFill>
              </a:rPr>
              <a:t>(forest and non-forest resources)</a:t>
            </a:r>
          </a:p>
          <a:p>
            <a:pPr marL="514350" indent="-457200"/>
            <a:r>
              <a:rPr lang="en-US" dirty="0" smtClean="0">
                <a:solidFill>
                  <a:schemeClr val="bg1"/>
                </a:solidFill>
              </a:rPr>
              <a:t>Proportion of household with </a:t>
            </a:r>
            <a:r>
              <a:rPr lang="en-US" b="1" dirty="0" smtClean="0">
                <a:solidFill>
                  <a:schemeClr val="bg1"/>
                </a:solidFill>
              </a:rPr>
              <a:t>ownership/possession of assets</a:t>
            </a:r>
            <a:r>
              <a:rPr lang="en-US" dirty="0" smtClean="0">
                <a:solidFill>
                  <a:schemeClr val="bg1"/>
                </a:solidFill>
              </a:rPr>
              <a:t> needed to pursue livelihood options</a:t>
            </a:r>
          </a:p>
          <a:p>
            <a:pPr marL="514350" indent="-457200"/>
            <a:r>
              <a:rPr lang="en-US" dirty="0" smtClean="0">
                <a:solidFill>
                  <a:schemeClr val="bg1"/>
                </a:solidFill>
              </a:rPr>
              <a:t>Proportion of households with </a:t>
            </a:r>
            <a:r>
              <a:rPr lang="en-US" b="1" dirty="0" smtClean="0">
                <a:solidFill>
                  <a:schemeClr val="bg1"/>
                </a:solidFill>
              </a:rPr>
              <a:t>alternative livelihoods</a:t>
            </a:r>
          </a:p>
          <a:p>
            <a:pPr marL="514350" indent="-457200"/>
            <a:r>
              <a:rPr lang="en-US" dirty="0" smtClean="0">
                <a:solidFill>
                  <a:schemeClr val="bg1"/>
                </a:solidFill>
              </a:rPr>
              <a:t>Proportion of households with </a:t>
            </a:r>
            <a:r>
              <a:rPr lang="en-US" b="1" dirty="0" smtClean="0">
                <a:solidFill>
                  <a:schemeClr val="bg1"/>
                </a:solidFill>
              </a:rPr>
              <a:t>supplementary livelihoods</a:t>
            </a:r>
          </a:p>
          <a:p>
            <a:pPr marL="514350" indent="-457200"/>
            <a:r>
              <a:rPr lang="en-US" dirty="0" smtClean="0">
                <a:solidFill>
                  <a:schemeClr val="bg1"/>
                </a:solidFill>
              </a:rPr>
              <a:t>Level of </a:t>
            </a:r>
            <a:r>
              <a:rPr lang="en-US" b="1" dirty="0" smtClean="0">
                <a:solidFill>
                  <a:schemeClr val="bg1"/>
                </a:solidFill>
              </a:rPr>
              <a:t>sustainability of livelihoods</a:t>
            </a:r>
          </a:p>
          <a:p>
            <a:pPr marL="514350" indent="-457200"/>
            <a:r>
              <a:rPr lang="en-US" dirty="0" smtClean="0">
                <a:solidFill>
                  <a:schemeClr val="bg1"/>
                </a:solidFill>
              </a:rPr>
              <a:t>Level of </a:t>
            </a:r>
            <a:r>
              <a:rPr lang="en-US" b="1" dirty="0" smtClean="0">
                <a:solidFill>
                  <a:schemeClr val="bg1"/>
                </a:solidFill>
              </a:rPr>
              <a:t>commercial viability </a:t>
            </a:r>
            <a:r>
              <a:rPr lang="en-US" dirty="0" smtClean="0">
                <a:solidFill>
                  <a:schemeClr val="bg1"/>
                </a:solidFill>
              </a:rPr>
              <a:t>of livelihoods</a:t>
            </a:r>
          </a:p>
          <a:p>
            <a:pPr marL="514350" indent="-457200"/>
            <a:r>
              <a:rPr lang="en-US" dirty="0" smtClean="0">
                <a:solidFill>
                  <a:schemeClr val="bg1"/>
                </a:solidFill>
              </a:rPr>
              <a:t>Level of </a:t>
            </a:r>
            <a:r>
              <a:rPr lang="en-US" b="1" dirty="0" smtClean="0">
                <a:solidFill>
                  <a:schemeClr val="bg1"/>
                </a:solidFill>
              </a:rPr>
              <a:t>institutional support </a:t>
            </a:r>
            <a:r>
              <a:rPr lang="en-US" dirty="0" smtClean="0">
                <a:solidFill>
                  <a:schemeClr val="bg1"/>
                </a:solidFill>
              </a:rPr>
              <a:t>on livelihoods</a:t>
            </a:r>
          </a:p>
          <a:p>
            <a:pPr marL="514350" indent="-457200"/>
            <a:r>
              <a:rPr lang="en-US" dirty="0">
                <a:solidFill>
                  <a:schemeClr val="bg1"/>
                </a:solidFill>
              </a:rPr>
              <a:t>L</a:t>
            </a:r>
            <a:r>
              <a:rPr lang="en-US" dirty="0" smtClean="0">
                <a:solidFill>
                  <a:schemeClr val="bg1"/>
                </a:solidFill>
              </a:rPr>
              <a:t>evel of </a:t>
            </a:r>
            <a:r>
              <a:rPr lang="en-US" b="1" dirty="0" smtClean="0">
                <a:solidFill>
                  <a:schemeClr val="bg1"/>
                </a:solidFill>
              </a:rPr>
              <a:t>satisfaction</a:t>
            </a:r>
            <a:r>
              <a:rPr lang="en-US" dirty="0" smtClean="0">
                <a:solidFill>
                  <a:schemeClr val="bg1"/>
                </a:solidFill>
              </a:rPr>
              <a:t> on alternative livelihoods</a:t>
            </a:r>
          </a:p>
          <a:p>
            <a:pPr lvl="1"/>
            <a:endParaRPr lang="en-US" b="1" dirty="0" smtClean="0">
              <a:solidFill>
                <a:schemeClr val="bg1"/>
              </a:solidFill>
            </a:endParaRPr>
          </a:p>
        </p:txBody>
      </p:sp>
    </p:spTree>
    <p:extLst>
      <p:ext uri="{BB962C8B-B14F-4D97-AF65-F5344CB8AC3E}">
        <p14:creationId xmlns:p14="http://schemas.microsoft.com/office/powerpoint/2010/main" val="3320675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chemeClr val="bg1"/>
                </a:solidFill>
              </a:rPr>
              <a:t>Empowerment Indicators</a:t>
            </a:r>
            <a:endParaRPr lang="en-US" b="1" dirty="0">
              <a:solidFill>
                <a:schemeClr val="bg1"/>
              </a:solidFill>
            </a:endParaRPr>
          </a:p>
        </p:txBody>
      </p:sp>
      <p:sp>
        <p:nvSpPr>
          <p:cNvPr id="3" name="Content Placeholder 2"/>
          <p:cNvSpPr>
            <a:spLocks noGrp="1"/>
          </p:cNvSpPr>
          <p:nvPr>
            <p:ph idx="1"/>
          </p:nvPr>
        </p:nvSpPr>
        <p:spPr>
          <a:xfrm>
            <a:off x="457200" y="1371600"/>
            <a:ext cx="8229600" cy="4953000"/>
          </a:xfrm>
        </p:spPr>
        <p:txBody>
          <a:bodyPr>
            <a:normAutofit fontScale="92500"/>
          </a:bodyPr>
          <a:lstStyle/>
          <a:p>
            <a:pPr marL="0" indent="0">
              <a:buNone/>
            </a:pPr>
            <a:r>
              <a:rPr lang="en-US" dirty="0" smtClean="0">
                <a:solidFill>
                  <a:schemeClr val="bg1"/>
                </a:solidFill>
              </a:rPr>
              <a:t>Empowerment is a process through which people are able to take more control over their own life and secure better livelihood.</a:t>
            </a:r>
          </a:p>
          <a:p>
            <a:pPr marL="0" indent="0">
              <a:buNone/>
            </a:pPr>
            <a:r>
              <a:rPr lang="en-US" sz="2400" dirty="0" smtClean="0">
                <a:solidFill>
                  <a:schemeClr val="bg1"/>
                </a:solidFill>
              </a:rPr>
              <a:t>(Chambers 1983. </a:t>
            </a:r>
            <a:r>
              <a:rPr lang="en-US" sz="2400" i="1" dirty="0" smtClean="0">
                <a:solidFill>
                  <a:schemeClr val="bg1"/>
                </a:solidFill>
              </a:rPr>
              <a:t>Putting the Last First</a:t>
            </a:r>
            <a:r>
              <a:rPr lang="en-US" sz="2400" dirty="0" smtClean="0">
                <a:solidFill>
                  <a:schemeClr val="bg1"/>
                </a:solidFill>
              </a:rPr>
              <a:t>)</a:t>
            </a:r>
            <a:br>
              <a:rPr lang="en-US" sz="2400" dirty="0" smtClean="0">
                <a:solidFill>
                  <a:schemeClr val="bg1"/>
                </a:solidFill>
              </a:rPr>
            </a:br>
            <a:endParaRPr lang="en-US" sz="2400" dirty="0" smtClean="0">
              <a:solidFill>
                <a:schemeClr val="bg1"/>
              </a:solidFill>
            </a:endParaRPr>
          </a:p>
          <a:p>
            <a:r>
              <a:rPr lang="en-US" sz="2400" dirty="0" smtClean="0">
                <a:solidFill>
                  <a:schemeClr val="bg1"/>
                </a:solidFill>
              </a:rPr>
              <a:t>Level of local involvement in the REDD+ project design</a:t>
            </a:r>
          </a:p>
          <a:p>
            <a:r>
              <a:rPr lang="en-US" sz="2400" dirty="0" smtClean="0">
                <a:solidFill>
                  <a:schemeClr val="bg1"/>
                </a:solidFill>
              </a:rPr>
              <a:t>Level of local involvement in the REDD+ project implementation</a:t>
            </a:r>
          </a:p>
          <a:p>
            <a:r>
              <a:rPr lang="en-US" sz="2400" dirty="0" smtClean="0">
                <a:solidFill>
                  <a:schemeClr val="bg1"/>
                </a:solidFill>
              </a:rPr>
              <a:t>Level of local involvement in forest management and governance</a:t>
            </a:r>
          </a:p>
          <a:p>
            <a:r>
              <a:rPr lang="en-US" sz="2400" dirty="0" smtClean="0">
                <a:solidFill>
                  <a:schemeClr val="bg1"/>
                </a:solidFill>
              </a:rPr>
              <a:t>Degree to which the community members feel that they are able to impact change.</a:t>
            </a:r>
          </a:p>
          <a:p>
            <a:r>
              <a:rPr lang="en-US" sz="2400" dirty="0" smtClean="0">
                <a:solidFill>
                  <a:schemeClr val="bg1"/>
                </a:solidFill>
              </a:rPr>
              <a:t>Proportion of forest management initiatives coming from local community members</a:t>
            </a:r>
          </a:p>
          <a:p>
            <a:pPr marL="0" indent="0">
              <a:buNone/>
            </a:pPr>
            <a:endParaRPr lang="en-US" sz="2400" dirty="0">
              <a:solidFill>
                <a:schemeClr val="bg1"/>
              </a:solidFill>
            </a:endParaRPr>
          </a:p>
        </p:txBody>
      </p:sp>
    </p:spTree>
    <p:extLst>
      <p:ext uri="{BB962C8B-B14F-4D97-AF65-F5344CB8AC3E}">
        <p14:creationId xmlns:p14="http://schemas.microsoft.com/office/powerpoint/2010/main" val="2035747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normAutofit fontScale="90000"/>
          </a:bodyPr>
          <a:lstStyle/>
          <a:p>
            <a:r>
              <a:rPr lang="en-US" dirty="0" smtClean="0"/>
              <a:t>Areas of process-oriented indicators</a:t>
            </a:r>
            <a:endParaRPr lang="en-US" dirty="0"/>
          </a:p>
        </p:txBody>
      </p:sp>
      <p:sp>
        <p:nvSpPr>
          <p:cNvPr id="3" name="Content Placeholder 2"/>
          <p:cNvSpPr>
            <a:spLocks noGrp="1"/>
          </p:cNvSpPr>
          <p:nvPr>
            <p:ph idx="1"/>
          </p:nvPr>
        </p:nvSpPr>
        <p:spPr>
          <a:xfrm>
            <a:off x="381000" y="1219200"/>
            <a:ext cx="8229600" cy="5486400"/>
          </a:xfrm>
        </p:spPr>
        <p:txBody>
          <a:bodyPr>
            <a:normAutofit fontScale="77500" lnSpcReduction="20000"/>
          </a:bodyPr>
          <a:lstStyle/>
          <a:p>
            <a:pPr marL="0" indent="0">
              <a:buNone/>
            </a:pPr>
            <a:r>
              <a:rPr lang="en-US" i="1" dirty="0" smtClean="0"/>
              <a:t>Indicators to assess the </a:t>
            </a:r>
            <a:r>
              <a:rPr lang="en-US" i="1" dirty="0"/>
              <a:t>processes or actions </a:t>
            </a:r>
            <a:r>
              <a:rPr lang="en-US" i="1" dirty="0" smtClean="0"/>
              <a:t>taken </a:t>
            </a:r>
            <a:r>
              <a:rPr lang="en-US" i="1" dirty="0"/>
              <a:t>to achieve </a:t>
            </a:r>
            <a:r>
              <a:rPr lang="en-US" i="1" dirty="0" smtClean="0"/>
              <a:t>objectives </a:t>
            </a:r>
            <a:r>
              <a:rPr lang="en-US" i="1" dirty="0"/>
              <a:t>and move toward outcomes.</a:t>
            </a:r>
            <a:endParaRPr lang="en-US" dirty="0"/>
          </a:p>
          <a:p>
            <a:endParaRPr lang="en-US" dirty="0" smtClean="0"/>
          </a:p>
          <a:p>
            <a:r>
              <a:rPr lang="en-US" dirty="0" smtClean="0"/>
              <a:t>Project staff’s understanding of local context (communities and their relationship to forest)</a:t>
            </a:r>
          </a:p>
          <a:p>
            <a:r>
              <a:rPr lang="en-US" dirty="0" smtClean="0"/>
              <a:t>Stakeholder involvement</a:t>
            </a:r>
          </a:p>
          <a:p>
            <a:r>
              <a:rPr lang="en-US" dirty="0" smtClean="0"/>
              <a:t>Stakeholder consent</a:t>
            </a:r>
          </a:p>
          <a:p>
            <a:r>
              <a:rPr lang="en-US" dirty="0" smtClean="0"/>
              <a:t>Effectiveness of strategies</a:t>
            </a:r>
          </a:p>
          <a:p>
            <a:r>
              <a:rPr lang="en-US" dirty="0" smtClean="0"/>
              <a:t>Ethical practice</a:t>
            </a:r>
          </a:p>
          <a:p>
            <a:r>
              <a:rPr lang="en-US" dirty="0" smtClean="0"/>
              <a:t>Social and cultural appropriateness</a:t>
            </a:r>
          </a:p>
          <a:p>
            <a:r>
              <a:rPr lang="en-US" dirty="0" smtClean="0"/>
              <a:t>Accountability</a:t>
            </a:r>
          </a:p>
          <a:p>
            <a:r>
              <a:rPr lang="en-US" dirty="0" smtClean="0"/>
              <a:t>Equity</a:t>
            </a:r>
          </a:p>
          <a:p>
            <a:r>
              <a:rPr lang="en-US" dirty="0" smtClean="0"/>
              <a:t>Efficiency</a:t>
            </a:r>
          </a:p>
          <a:p>
            <a:r>
              <a:rPr lang="en-US" dirty="0" smtClean="0"/>
              <a:t>Transparency</a:t>
            </a:r>
          </a:p>
        </p:txBody>
      </p:sp>
    </p:spTree>
    <p:extLst>
      <p:ext uri="{BB962C8B-B14F-4D97-AF65-F5344CB8AC3E}">
        <p14:creationId xmlns:p14="http://schemas.microsoft.com/office/powerpoint/2010/main" val="3387601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91966"/>
            <a:ext cx="4267200" cy="1143000"/>
          </a:xfrm>
        </p:spPr>
        <p:txBody>
          <a:bodyPr>
            <a:normAutofit/>
          </a:bodyPr>
          <a:lstStyle/>
          <a:p>
            <a:r>
              <a:rPr lang="en-US" sz="2000" dirty="0" smtClean="0"/>
              <a:t>www.ConservationGateway.org +</a:t>
            </a:r>
            <a:endParaRPr lang="en-US" sz="2000" dirty="0"/>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srcRect l="13750" t="12500" r="13125"/>
          <a:stretch>
            <a:fillRect/>
          </a:stretch>
        </p:blipFill>
        <p:spPr bwMode="auto">
          <a:xfrm>
            <a:off x="609600" y="914400"/>
            <a:ext cx="7922079" cy="5687646"/>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5029200" y="212834"/>
            <a:ext cx="600075" cy="600075"/>
          </a:xfrm>
          <a:prstGeom prst="rect">
            <a:avLst/>
          </a:prstGeom>
          <a:noFill/>
          <a:ln w="9525">
            <a:noFill/>
            <a:miter lim="800000"/>
            <a:headEnd/>
            <a:tailEnd/>
          </a:ln>
        </p:spPr>
      </p:pic>
      <p:sp>
        <p:nvSpPr>
          <p:cNvPr id="7" name="Title 1"/>
          <p:cNvSpPr txBox="1">
            <a:spLocks/>
          </p:cNvSpPr>
          <p:nvPr/>
        </p:nvSpPr>
        <p:spPr>
          <a:xfrm>
            <a:off x="5181600" y="-76200"/>
            <a:ext cx="2590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 Social Science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5638800" y="4191000"/>
            <a:ext cx="2514600" cy="2362200"/>
          </a:xfrm>
          <a:prstGeom prst="ellipse">
            <a:avLst/>
          </a:prstGeom>
          <a:solidFill>
            <a:schemeClr val="bg1">
              <a:alpha val="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5400000">
            <a:off x="2247900" y="4610100"/>
            <a:ext cx="990600" cy="914400"/>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Learner’s Objectives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latin typeface="Calibri" pitchFamily="34" charset="0"/>
                <a:cs typeface="Calibri" pitchFamily="34" charset="0"/>
              </a:rPr>
              <a:t>Understand </a:t>
            </a:r>
            <a:r>
              <a:rPr lang="en-US" dirty="0">
                <a:latin typeface="Calibri" pitchFamily="34" charset="0"/>
                <a:cs typeface="Calibri" pitchFamily="34" charset="0"/>
              </a:rPr>
              <a:t>what </a:t>
            </a:r>
            <a:r>
              <a:rPr lang="en-US" dirty="0" smtClean="0">
                <a:latin typeface="Calibri" pitchFamily="34" charset="0"/>
                <a:cs typeface="Calibri" pitchFamily="34" charset="0"/>
              </a:rPr>
              <a:t>social objectives are and how to develop SMART ones</a:t>
            </a:r>
            <a:endParaRPr lang="en-US" dirty="0">
              <a:latin typeface="Calibri" pitchFamily="34" charset="0"/>
              <a:cs typeface="Calibri" pitchFamily="34" charset="0"/>
            </a:endParaRPr>
          </a:p>
          <a:p>
            <a:pPr marL="514350" indent="-514350">
              <a:buAutoNum type="arabicPeriod"/>
            </a:pPr>
            <a:r>
              <a:rPr lang="en-US" dirty="0">
                <a:latin typeface="Calibri" pitchFamily="34" charset="0"/>
                <a:cs typeface="Calibri" pitchFamily="34" charset="0"/>
              </a:rPr>
              <a:t>Understand </a:t>
            </a:r>
            <a:r>
              <a:rPr lang="en-US" dirty="0" smtClean="0">
                <a:latin typeface="Calibri" pitchFamily="34" charset="0"/>
                <a:cs typeface="Calibri" pitchFamily="34" charset="0"/>
              </a:rPr>
              <a:t>what social indicators are and characteristics of good indicators</a:t>
            </a:r>
            <a:endParaRPr lang="en-US" dirty="0">
              <a:latin typeface="Calibri" pitchFamily="34" charset="0"/>
              <a:cs typeface="Calibri" pitchFamily="34" charset="0"/>
            </a:endParaRPr>
          </a:p>
          <a:p>
            <a:pPr marL="514350" indent="-514350">
              <a:buFont typeface="Arial" pitchFamily="34" charset="0"/>
              <a:buAutoNum type="arabicPeriod"/>
            </a:pPr>
            <a:r>
              <a:rPr lang="en-US" dirty="0" smtClean="0">
                <a:latin typeface="Calibri" pitchFamily="34" charset="0"/>
                <a:cs typeface="Calibri" pitchFamily="34" charset="0"/>
              </a:rPr>
              <a:t>Learn more about indicators that are used to measure human </a:t>
            </a:r>
            <a:r>
              <a:rPr lang="en-US" dirty="0">
                <a:latin typeface="Calibri" pitchFamily="34" charset="0"/>
                <a:cs typeface="Calibri" pitchFamily="34" charset="0"/>
              </a:rPr>
              <a:t>well-being </a:t>
            </a:r>
            <a:r>
              <a:rPr lang="en-US" dirty="0" smtClean="0">
                <a:latin typeface="Calibri" pitchFamily="34" charset="0"/>
                <a:cs typeface="Calibri" pitchFamily="34" charset="0"/>
              </a:rPr>
              <a:t>from </a:t>
            </a:r>
            <a:r>
              <a:rPr lang="en-US" dirty="0">
                <a:latin typeface="Calibri" pitchFamily="34" charset="0"/>
                <a:cs typeface="Calibri" pitchFamily="34" charset="0"/>
              </a:rPr>
              <a:t>different </a:t>
            </a:r>
            <a:r>
              <a:rPr lang="en-US" dirty="0" smtClean="0">
                <a:latin typeface="Calibri" pitchFamily="34" charset="0"/>
                <a:cs typeface="Calibri" pitchFamily="34" charset="0"/>
              </a:rPr>
              <a:t>examples</a:t>
            </a:r>
            <a:endParaRPr lang="en-US" dirty="0"/>
          </a:p>
        </p:txBody>
      </p:sp>
      <p:pic>
        <p:nvPicPr>
          <p:cNvPr id="4" name="Picture 3" descr="http://nature.org/images/emailsig_logo.gif"/>
          <p:cNvPicPr/>
          <p:nvPr/>
        </p:nvPicPr>
        <p:blipFill>
          <a:blip r:embed="rId3">
            <a:extLst>
              <a:ext uri="{28A0092B-C50C-407E-A947-70E740481C1C}">
                <a14:useLocalDpi xmlns:a14="http://schemas.microsoft.com/office/drawing/2010/main" val="0"/>
              </a:ext>
            </a:extLst>
          </a:blip>
          <a:srcRect/>
          <a:stretch>
            <a:fillRect/>
          </a:stretch>
        </p:blipFill>
        <p:spPr bwMode="auto">
          <a:xfrm>
            <a:off x="6964680" y="5638800"/>
            <a:ext cx="1813560" cy="998220"/>
          </a:xfrm>
          <a:prstGeom prst="rect">
            <a:avLst/>
          </a:prstGeom>
          <a:noFill/>
          <a:ln>
            <a:noFill/>
          </a:ln>
        </p:spPr>
      </p:pic>
    </p:spTree>
    <p:extLst>
      <p:ext uri="{BB962C8B-B14F-4D97-AF65-F5344CB8AC3E}">
        <p14:creationId xmlns:p14="http://schemas.microsoft.com/office/powerpoint/2010/main" val="251380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a:xfrm>
            <a:off x="228600" y="1600200"/>
            <a:ext cx="8305800" cy="4525963"/>
          </a:xfrm>
        </p:spPr>
        <p:txBody>
          <a:bodyPr>
            <a:normAutofit/>
          </a:bodyPr>
          <a:lstStyle/>
          <a:p>
            <a:pPr>
              <a:buNone/>
            </a:pPr>
            <a:r>
              <a:rPr lang="en-US" dirty="0" smtClean="0"/>
              <a:t>	To ask the presenters a question, please send your question  </a:t>
            </a:r>
          </a:p>
          <a:p>
            <a:pPr>
              <a:buNone/>
            </a:pPr>
            <a:endParaRPr lang="en-US" dirty="0" smtClean="0"/>
          </a:p>
          <a:p>
            <a:pPr lvl="1"/>
            <a:r>
              <a:rPr lang="en-US" dirty="0" smtClean="0"/>
              <a:t>via the </a:t>
            </a:r>
            <a:r>
              <a:rPr lang="en-US" dirty="0" smtClean="0">
                <a:solidFill>
                  <a:schemeClr val="accent1">
                    <a:lumMod val="75000"/>
                  </a:schemeClr>
                </a:solidFill>
              </a:rPr>
              <a:t>WebEx chat window to Nina Hadley</a:t>
            </a:r>
            <a:r>
              <a:rPr lang="en-US" dirty="0" smtClean="0"/>
              <a:t>, OR</a:t>
            </a:r>
          </a:p>
          <a:p>
            <a:pPr lvl="1"/>
            <a:r>
              <a:rPr lang="en-US" dirty="0" smtClean="0"/>
              <a:t>email to </a:t>
            </a:r>
            <a:r>
              <a:rPr lang="en-US" u="sng" dirty="0" smtClean="0">
                <a:hlinkClick r:id="rId3"/>
              </a:rPr>
              <a:t>nhadley@tnc.org</a:t>
            </a:r>
            <a:endParaRPr lang="en-US" dirty="0" smtClean="0"/>
          </a:p>
          <a:p>
            <a:endParaRPr lang="en-US" dirty="0" smtClean="0"/>
          </a:p>
          <a:p>
            <a:pPr>
              <a:buNone/>
            </a:pPr>
            <a:r>
              <a:rPr lang="en-US" dirty="0" smtClean="0"/>
              <a:t>	If </a:t>
            </a:r>
            <a:r>
              <a:rPr lang="en-US" dirty="0" smtClean="0"/>
              <a:t>your </a:t>
            </a:r>
            <a:r>
              <a:rPr lang="en-US" dirty="0" smtClean="0"/>
              <a:t>question is directed to a specific speaker, please indicate Timm or Supin. </a:t>
            </a:r>
            <a:endParaRPr lang="en-US" dirty="0"/>
          </a:p>
        </p:txBody>
      </p:sp>
    </p:spTree>
    <p:extLst>
      <p:ext uri="{BB962C8B-B14F-4D97-AF65-F5344CB8AC3E}">
        <p14:creationId xmlns:p14="http://schemas.microsoft.com/office/powerpoint/2010/main" val="3814972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Social Objectives</a:t>
            </a:r>
            <a:endParaRPr lang="en-US" dirty="0">
              <a:solidFill>
                <a:schemeClr val="bg1"/>
              </a:solidFill>
            </a:endParaRPr>
          </a:p>
        </p:txBody>
      </p:sp>
      <p:pic>
        <p:nvPicPr>
          <p:cNvPr id="3" name="Picture 2" descr="C:\Users\swongbusarakum\Documents\Supin 11-16-11\My Pictures\Australia\Sydney\Sydney, Nov 07\National Museum, Museum of Contemp Arts and NSW Art Gallery 0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200" y="1219200"/>
            <a:ext cx="7213600"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8700" y="5983069"/>
            <a:ext cx="1714500" cy="646331"/>
          </a:xfrm>
          <a:prstGeom prst="rect">
            <a:avLst/>
          </a:prstGeom>
          <a:noFill/>
        </p:spPr>
        <p:txBody>
          <a:bodyPr wrap="square" rtlCol="0">
            <a:spAutoFit/>
          </a:bodyPr>
          <a:lstStyle/>
          <a:p>
            <a:r>
              <a:rPr lang="en-US" b="1" dirty="0" smtClean="0">
                <a:solidFill>
                  <a:schemeClr val="bg1"/>
                </a:solidFill>
              </a:rPr>
              <a:t>Photo Credit:</a:t>
            </a:r>
          </a:p>
          <a:p>
            <a:r>
              <a:rPr lang="en-US" b="1" dirty="0" smtClean="0">
                <a:solidFill>
                  <a:schemeClr val="bg1"/>
                </a:solidFill>
              </a:rPr>
              <a:t>Robert B. Hass</a:t>
            </a:r>
            <a:endParaRPr lang="en-US" b="1" dirty="0">
              <a:solidFill>
                <a:schemeClr val="bg1"/>
              </a:solidFill>
            </a:endParaRPr>
          </a:p>
        </p:txBody>
      </p:sp>
    </p:spTree>
    <p:extLst>
      <p:ext uri="{BB962C8B-B14F-4D97-AF65-F5344CB8AC3E}">
        <p14:creationId xmlns:p14="http://schemas.microsoft.com/office/powerpoint/2010/main" val="45331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76200"/>
            <a:ext cx="8229600" cy="1143000"/>
          </a:xfrm>
        </p:spPr>
        <p:txBody>
          <a:bodyPr/>
          <a:lstStyle/>
          <a:p>
            <a:r>
              <a:rPr lang="en-US" dirty="0" smtClean="0"/>
              <a:t>What is </a:t>
            </a:r>
            <a:r>
              <a:rPr lang="en-US" dirty="0" smtClean="0"/>
              <a:t>“social”?</a:t>
            </a:r>
            <a:endParaRPr lang="en-US" dirty="0"/>
          </a:p>
        </p:txBody>
      </p:sp>
      <p:sp>
        <p:nvSpPr>
          <p:cNvPr id="3" name="Content Placeholder 2"/>
          <p:cNvSpPr>
            <a:spLocks noGrp="1"/>
          </p:cNvSpPr>
          <p:nvPr>
            <p:ph idx="1"/>
          </p:nvPr>
        </p:nvSpPr>
        <p:spPr>
          <a:xfrm>
            <a:off x="504031" y="838200"/>
            <a:ext cx="8229600" cy="4953000"/>
          </a:xfrm>
        </p:spPr>
        <p:txBody>
          <a:bodyPr>
            <a:normAutofit/>
          </a:bodyPr>
          <a:lstStyle/>
          <a:p>
            <a:pPr marL="0" indent="0">
              <a:buNone/>
            </a:pPr>
            <a:r>
              <a:rPr lang="en-US" b="1" dirty="0"/>
              <a:t>Social</a:t>
            </a:r>
            <a:r>
              <a:rPr lang="en-US" dirty="0"/>
              <a:t> = anything of or relating to the interaction of the individuals, groups, and institutions within a society</a:t>
            </a:r>
            <a:r>
              <a:rPr lang="en-US" dirty="0" smtClean="0"/>
              <a:t>.</a:t>
            </a:r>
          </a:p>
          <a:p>
            <a:pPr marL="0" indent="0">
              <a:buNone/>
            </a:pPr>
            <a:endParaRPr lang="en-US" dirty="0"/>
          </a:p>
          <a:p>
            <a:pPr marL="0" indent="0">
              <a:buNone/>
            </a:pPr>
            <a:endParaRPr lang="en-US" dirty="0"/>
          </a:p>
        </p:txBody>
      </p:sp>
      <p:pic>
        <p:nvPicPr>
          <p:cNvPr id="4" name="Picture 2" descr="C:\Users\swongbusarakum\Documents\Supin 11-16-11\My Pictures\Australia\Sydney\Sydney, Nov 07\National Museum, Museum of Contemp Arts and NSW Art Gallery 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262" y="2590800"/>
            <a:ext cx="5545138" cy="39726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6262" y="5943600"/>
            <a:ext cx="1371600" cy="800219"/>
          </a:xfrm>
          <a:prstGeom prst="rect">
            <a:avLst/>
          </a:prstGeom>
          <a:noFill/>
        </p:spPr>
        <p:txBody>
          <a:bodyPr wrap="square" rtlCol="0">
            <a:spAutoFit/>
          </a:bodyPr>
          <a:lstStyle/>
          <a:p>
            <a:r>
              <a:rPr lang="en-US" sz="1400" b="1" dirty="0">
                <a:solidFill>
                  <a:schemeClr val="bg1"/>
                </a:solidFill>
              </a:rPr>
              <a:t>Photo Credit:</a:t>
            </a:r>
          </a:p>
          <a:p>
            <a:r>
              <a:rPr lang="en-US" sz="1400" b="1" dirty="0">
                <a:solidFill>
                  <a:schemeClr val="bg1"/>
                </a:solidFill>
              </a:rPr>
              <a:t>Robert B. Hass</a:t>
            </a:r>
          </a:p>
          <a:p>
            <a:endParaRPr lang="en-US" dirty="0"/>
          </a:p>
        </p:txBody>
      </p:sp>
    </p:spTree>
    <p:extLst>
      <p:ext uri="{BB962C8B-B14F-4D97-AF65-F5344CB8AC3E}">
        <p14:creationId xmlns:p14="http://schemas.microsoft.com/office/powerpoint/2010/main" val="127570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800" dirty="0" smtClean="0"/>
              <a:t>Social/</a:t>
            </a:r>
            <a:r>
              <a:rPr lang="en-US" sz="3800" dirty="0" smtClean="0">
                <a:sym typeface="Wingdings" pitchFamily="2" charset="2"/>
              </a:rPr>
              <a:t>Human Related/Human Wellbeing</a:t>
            </a:r>
            <a:endParaRPr lang="en-US" sz="3800" dirty="0"/>
          </a:p>
        </p:txBody>
      </p:sp>
      <p:sp>
        <p:nvSpPr>
          <p:cNvPr id="3" name="Content Placeholder 2"/>
          <p:cNvSpPr>
            <a:spLocks noGrp="1"/>
          </p:cNvSpPr>
          <p:nvPr>
            <p:ph idx="1"/>
          </p:nvPr>
        </p:nvSpPr>
        <p:spPr>
          <a:xfrm>
            <a:off x="457200" y="1295400"/>
            <a:ext cx="8229600" cy="5562600"/>
          </a:xfrm>
        </p:spPr>
        <p:txBody>
          <a:bodyPr>
            <a:normAutofit fontScale="85000" lnSpcReduction="10000"/>
          </a:bodyPr>
          <a:lstStyle/>
          <a:p>
            <a:r>
              <a:rPr lang="en-US" sz="4500" dirty="0"/>
              <a:t>“Social” has been used in a broader sense to encompass different dimensions that are human-related.</a:t>
            </a:r>
          </a:p>
          <a:p>
            <a:pPr marL="0" indent="0">
              <a:buNone/>
            </a:pPr>
            <a:endParaRPr lang="en-US" sz="4500" dirty="0" smtClean="0"/>
          </a:p>
          <a:p>
            <a:r>
              <a:rPr lang="en-US" sz="4500" dirty="0" smtClean="0"/>
              <a:t>Human wellbeing </a:t>
            </a:r>
            <a:r>
              <a:rPr lang="en-US" sz="4500" dirty="0"/>
              <a:t>has multiple </a:t>
            </a:r>
            <a:r>
              <a:rPr lang="en-US" sz="4500" dirty="0" smtClean="0"/>
              <a:t>constituents. They </a:t>
            </a:r>
            <a:r>
              <a:rPr lang="en-US" sz="4500" dirty="0"/>
              <a:t>are situation-dependent, reflecting local geography, culture, and ecological circumstances.</a:t>
            </a:r>
            <a:r>
              <a:rPr lang="en-US" dirty="0"/>
              <a:t/>
            </a:r>
            <a:br>
              <a:rPr lang="en-US" dirty="0"/>
            </a:br>
            <a:endParaRPr lang="en-US" dirty="0"/>
          </a:p>
        </p:txBody>
      </p:sp>
    </p:spTree>
    <p:extLst>
      <p:ext uri="{BB962C8B-B14F-4D97-AF65-F5344CB8AC3E}">
        <p14:creationId xmlns:p14="http://schemas.microsoft.com/office/powerpoint/2010/main" val="4175428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ImagoBook"/>
        <a:ea typeface=""/>
        <a:cs typeface=""/>
      </a:majorFont>
      <a:minorFont>
        <a:latin typeface="Imago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Custom 1">
      <a:dk1>
        <a:sysClr val="windowText" lastClr="000000"/>
      </a:dk1>
      <a:lt1>
        <a:sysClr val="window" lastClr="FFFFFF"/>
      </a:lt1>
      <a:dk2>
        <a:srgbClr val="464646"/>
      </a:dk2>
      <a:lt2>
        <a:srgbClr val="DEF5FA"/>
      </a:lt2>
      <a:accent1>
        <a:srgbClr val="D2EDF4"/>
      </a:accent1>
      <a:accent2>
        <a:srgbClr val="DA1F28"/>
      </a:accent2>
      <a:accent3>
        <a:srgbClr val="EB641B"/>
      </a:accent3>
      <a:accent4>
        <a:srgbClr val="39639D"/>
      </a:accent4>
      <a:accent5>
        <a:srgbClr val="474B78"/>
      </a:accent5>
      <a:accent6>
        <a:srgbClr val="7D3C4A"/>
      </a:accent6>
      <a:hlink>
        <a:srgbClr val="FF8119"/>
      </a:hlink>
      <a:folHlink>
        <a:srgbClr val="77D5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Custom 1">
      <a:dk1>
        <a:sysClr val="windowText" lastClr="000000"/>
      </a:dk1>
      <a:lt1>
        <a:sysClr val="window" lastClr="FFFFFF"/>
      </a:lt1>
      <a:dk2>
        <a:srgbClr val="464646"/>
      </a:dk2>
      <a:lt2>
        <a:srgbClr val="DEF5FA"/>
      </a:lt2>
      <a:accent1>
        <a:srgbClr val="D2EDF4"/>
      </a:accent1>
      <a:accent2>
        <a:srgbClr val="DA1F28"/>
      </a:accent2>
      <a:accent3>
        <a:srgbClr val="EB641B"/>
      </a:accent3>
      <a:accent4>
        <a:srgbClr val="39639D"/>
      </a:accent4>
      <a:accent5>
        <a:srgbClr val="474B78"/>
      </a:accent5>
      <a:accent6>
        <a:srgbClr val="7D3C4A"/>
      </a:accent6>
      <a:hlink>
        <a:srgbClr val="FF8119"/>
      </a:hlink>
      <a:folHlink>
        <a:srgbClr val="77D5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7B7689552714E92B1766480BFF7EC" ma:contentTypeVersion="9" ma:contentTypeDescription="Create a new document." ma:contentTypeScope="" ma:versionID="0437ec6db124cf465afab54eed41a4eb">
  <xsd:schema xmlns:xsd="http://www.w3.org/2001/XMLSchema" xmlns:xs="http://www.w3.org/2001/XMLSchema" xmlns:p="http://schemas.microsoft.com/office/2006/metadata/properties" xmlns:ns1="http://schemas.microsoft.com/sharepoint/v3" xmlns:ns2="1b2dd0d4-b466-40bf-b695-49c174b4fa57" xmlns:ns3="589fb3e2-063a-42af-9677-cb4397cfeedb" targetNamespace="http://schemas.microsoft.com/office/2006/metadata/properties" ma:root="true" ma:fieldsID="8859349f6c60f1d76dd5d42ce9e56d17" ns1:_="" ns2:_="" ns3:_="">
    <xsd:import namespace="http://schemas.microsoft.com/sharepoint/v3"/>
    <xsd:import namespace="1b2dd0d4-b466-40bf-b695-49c174b4fa57"/>
    <xsd:import namespace="589fb3e2-063a-42af-9677-cb4397cfeedb"/>
    <xsd:element name="properties">
      <xsd:complexType>
        <xsd:sequence>
          <xsd:element name="documentManagement">
            <xsd:complexType>
              <xsd:all>
                <xsd:element ref="ns1:PublishingStartDate" minOccurs="0"/>
                <xsd:element ref="ns1:PublishingExpirationDate" minOccurs="0"/>
                <xsd:element ref="ns2:LegacyUrl" minOccurs="0"/>
                <xsd:element ref="ns3:CGLanguageMMSTaxHTField0" minOccurs="0"/>
                <xsd:element ref="ns2:TaxCatchAll" minOccurs="0"/>
                <xsd:element ref="ns3:CGPrimaryTopicMMSTaxHTField0" minOccurs="0"/>
                <xsd:element ref="ns3:CGRegionM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LegacyUrl" ma:index="10" nillable="true" ma:displayName="Legacy Url" ma:format="Hyperlink" ma:internalName="LegacyUrl">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9fb3e2-063a-42af-9677-cb4397cfeedb" elementFormDefault="qualified">
    <xsd:import namespace="http://schemas.microsoft.com/office/2006/documentManagement/types"/>
    <xsd:import namespace="http://schemas.microsoft.com/office/infopath/2007/PartnerControls"/>
    <xsd:element name="CGLanguageMMSTaxHTField0" ma:index="12" nillable="true" ma:taxonomy="true" ma:internalName="CGLanguageMMSTaxHTField0" ma:taxonomyFieldName="CGLanguageMMS" ma:displayName="Language" ma:fieldId="{84b5bff6-9970-406e-bc06-f8f9ad1e952e}" ma:sspId="93d7048b-9692-4c5a-ad18-62eb3557084f" ma:termSetId="90578847-ac86-425f-b075-d01b85147c57" ma:anchorId="00000000-0000-0000-0000-000000000000" ma:open="false" ma:isKeyword="false">
      <xsd:complexType>
        <xsd:sequence>
          <xsd:element ref="pc:Terms" minOccurs="0" maxOccurs="1"/>
        </xsd:sequence>
      </xsd:complexType>
    </xsd:element>
    <xsd:element name="CGPrimaryTopicMMSTaxHTField0" ma:index="15" ma:taxonomy="true" ma:internalName="CGPrimaryTopicMMSTaxHTField0" ma:taxonomyFieldName="CGPrimaryTopicMMS" ma:displayName="Primary Topic" ma:default="" ma:fieldId="{026db64e-0d54-4684-b751-3232e05d9347}" ma:sspId="93d7048b-9692-4c5a-ad18-62eb3557084f" ma:termSetId="02c6cb14-1a45-4058-965b-b866c68e8125" ma:anchorId="00000000-0000-0000-0000-000000000000" ma:open="false" ma:isKeyword="false">
      <xsd:complexType>
        <xsd:sequence>
          <xsd:element ref="pc:Terms" minOccurs="0" maxOccurs="1"/>
        </xsd:sequence>
      </xsd:complexType>
    </xsd:element>
    <xsd:element name="CGRegionMMSTaxHTField0" ma:index="17" nillable="true" ma:taxonomy="true" ma:internalName="CGRegionMMSTaxHTField0" ma:taxonomyFieldName="CGRegionMMS" ma:displayName="Geographic Area" ma:default="" ma:fieldId="{164a8801-21c0-4e7b-b6c0-0a2a6b7f381d}" ma:sspId="93d7048b-9692-4c5a-ad18-62eb3557084f" ma:termSetId="1dcb8868-41c3-4b7d-a15f-12e74614613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egacyUrl xmlns="1b2dd0d4-b466-40bf-b695-49c174b4fa57">
      <Url>https://www.conservationgateway.org/sites/default/files/Social%20Objective%20and%20Indicators%20Presentation.pptx</Url>
      <Description>http://www.conservationgateway.org/sites/default/files/Social Objective and Indicators Presentation.pptx</Description>
    </LegacyUrl>
    <PublishingExpirationDate xmlns="http://schemas.microsoft.com/sharepoint/v3" xsi:nil="true"/>
    <PublishingStartDate xmlns="http://schemas.microsoft.com/sharepoint/v3" xsi:nil="true"/>
    <CGPrimaryTopicMMSTaxHTField0 xmlns="589fb3e2-063a-42af-9677-cb4397cfeedb">
      <Terms xmlns="http://schemas.microsoft.com/office/infopath/2007/PartnerControls"/>
    </CGPrimaryTopicMMSTaxHTField0>
    <CGLanguageMMSTaxHTField0 xmlns="589fb3e2-063a-42af-9677-cb4397cfeedb">
      <Terms xmlns="http://schemas.microsoft.com/office/infopath/2007/PartnerControls"/>
    </CGLanguageMMSTaxHTField0>
    <TaxCatchAll xmlns="1b2dd0d4-b466-40bf-b695-49c174b4fa57"/>
    <CGRegionMMSTaxHTField0 xmlns="589fb3e2-063a-42af-9677-cb4397cfeedb">
      <Terms xmlns="http://schemas.microsoft.com/office/infopath/2007/PartnerControls"/>
    </CGRegionMMS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6E170-2E8C-4B1B-AE0C-8E8512289020}"/>
</file>

<file path=customXml/itemProps2.xml><?xml version="1.0" encoding="utf-8"?>
<ds:datastoreItem xmlns:ds="http://schemas.openxmlformats.org/officeDocument/2006/customXml" ds:itemID="{DCF8F865-B52E-41FB-BA37-F7FE258DAFD3}"/>
</file>

<file path=customXml/itemProps3.xml><?xml version="1.0" encoding="utf-8"?>
<ds:datastoreItem xmlns:ds="http://schemas.openxmlformats.org/officeDocument/2006/customXml" ds:itemID="{A688D0BC-0A20-40CA-8241-8F7D4E67B11C}"/>
</file>

<file path=docProps/app.xml><?xml version="1.0" encoding="utf-8"?>
<Properties xmlns="http://schemas.openxmlformats.org/officeDocument/2006/extended-properties" xmlns:vt="http://schemas.openxmlformats.org/officeDocument/2006/docPropsVTypes">
  <TotalTime>19648</TotalTime>
  <Words>4154</Words>
  <Application>Microsoft Office PowerPoint</Application>
  <PresentationFormat>On-screen Show (4:3)</PresentationFormat>
  <Paragraphs>432</Paragraphs>
  <Slides>44</Slides>
  <Notes>44</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44</vt:i4>
      </vt:variant>
    </vt:vector>
  </HeadingPairs>
  <TitlesOfParts>
    <vt:vector size="53" baseType="lpstr">
      <vt:lpstr>Office Theme</vt:lpstr>
      <vt:lpstr>5_Office Theme</vt:lpstr>
      <vt:lpstr>1_Office Theme</vt:lpstr>
      <vt:lpstr>2_Office Theme</vt:lpstr>
      <vt:lpstr>3_Office Theme</vt:lpstr>
      <vt:lpstr>1_Default Design</vt:lpstr>
      <vt:lpstr>4_Office Theme</vt:lpstr>
      <vt:lpstr>6_Office Theme</vt:lpstr>
      <vt:lpstr>Document</vt:lpstr>
      <vt:lpstr>PowerPoint Presentation</vt:lpstr>
      <vt:lpstr>Social Objectives and  Social Indicators</vt:lpstr>
      <vt:lpstr>PowerPoint Presentation</vt:lpstr>
      <vt:lpstr>Today’s Flow (Rapid)</vt:lpstr>
      <vt:lpstr>Learner’s Objectives</vt:lpstr>
      <vt:lpstr>Questions</vt:lpstr>
      <vt:lpstr>Social Objectives</vt:lpstr>
      <vt:lpstr>What is “social”?</vt:lpstr>
      <vt:lpstr>Social/Human Related/Human Wellbeing</vt:lpstr>
      <vt:lpstr>What is an objective?</vt:lpstr>
      <vt:lpstr>PowerPoint Presentation</vt:lpstr>
      <vt:lpstr>SMART Objectives</vt:lpstr>
      <vt:lpstr>SMART objectives</vt:lpstr>
      <vt:lpstr>SMART objective example</vt:lpstr>
      <vt:lpstr>Defining appropriate social objectives</vt:lpstr>
      <vt:lpstr>PowerPoint Presentation</vt:lpstr>
      <vt:lpstr>Understanding local context &amp; people</vt:lpstr>
      <vt:lpstr>PowerPoint Presentation</vt:lpstr>
      <vt:lpstr>Social indicators</vt:lpstr>
      <vt:lpstr>Social indicator?</vt:lpstr>
      <vt:lpstr>Social indicator characteristics</vt:lpstr>
      <vt:lpstr>PowerPoint Presentation</vt:lpstr>
      <vt:lpstr>PowerPoint Presentation</vt:lpstr>
      <vt:lpstr>Gross National Happiness, Bhutan</vt:lpstr>
      <vt:lpstr>PowerPoint Presentation</vt:lpstr>
      <vt:lpstr>Defining appropriate indicators</vt:lpstr>
      <vt:lpstr>A good indicator is….</vt:lpstr>
      <vt:lpstr>How many indicator do we need?</vt:lpstr>
      <vt:lpstr>Examples of cases with social wellbeing indicators</vt:lpstr>
      <vt:lpstr>Social wellbeing indicators:  The case of ecosystem services</vt:lpstr>
      <vt:lpstr> </vt:lpstr>
      <vt:lpstr>Social wellbeing indicators:  The case of ecosystem services</vt:lpstr>
      <vt:lpstr>Why focus on final ES expressed in benefit-specific terms?</vt:lpstr>
      <vt:lpstr>Service metrics must reflect spatial realities  (“A ton of sediment is not a ton of sediment”) </vt:lpstr>
      <vt:lpstr>Social wellbeing indicators related to ecosystem services: Some examples </vt:lpstr>
      <vt:lpstr>Social wellbeing indicators related to ecosystem services: Some examples </vt:lpstr>
      <vt:lpstr>Social wellbeing indicators related to ecosystem services: Some examples </vt:lpstr>
      <vt:lpstr>REDD+ Working Indicators</vt:lpstr>
      <vt:lpstr>The case of REDD+</vt:lpstr>
      <vt:lpstr>Livelihood</vt:lpstr>
      <vt:lpstr>Livelihood Indicators</vt:lpstr>
      <vt:lpstr>Empowerment Indicators</vt:lpstr>
      <vt:lpstr>Areas of process-oriented indicators</vt:lpstr>
      <vt:lpstr>www.ConservationGateway.org +</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Objective and Indicators Presentationx</dc:title>
  <dc:creator>Supin Wongbusarakum</dc:creator>
  <cp:lastModifiedBy>Supin Wongbusarakum</cp:lastModifiedBy>
  <cp:revision>217</cp:revision>
  <dcterms:created xsi:type="dcterms:W3CDTF">2012-02-21T23:35:13Z</dcterms:created>
  <dcterms:modified xsi:type="dcterms:W3CDTF">2012-04-18T17:43:10Z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0x0101004E97B7689552714E92B1766480BFF7EC</vt:lpwstr>
  </property>
  <property fmtid="{D5CDD505-2E9C-101B-9397-08002B2CF9AE}" pid="3" name="Order">
    <vt:r8>93800</vt:r8>
  </property>
</Properties>
</file>