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6.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6.xml" ContentType="application/vnd.openxmlformats-officedocument.presentationml.notesSl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7.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8.xml" ContentType="application/vnd.openxmlformats-officedocument.presentationml.notesSlide+xml"/>
  <Override PartName="/ppt/slideLayouts/slideLayout25.xml" ContentType="application/vnd.openxmlformats-officedocument.presentationml.slideLayout+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Layouts/slideLayout3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notesSlides/notesSlide19.xml" ContentType="application/vnd.openxmlformats-officedocument.presentationml.notesSlide+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75" r:id="rId3"/>
  </p:sldMasterIdLst>
  <p:notesMasterIdLst>
    <p:notesMasterId r:id="rId41"/>
  </p:notesMasterIdLst>
  <p:handoutMasterIdLst>
    <p:handoutMasterId r:id="rId42"/>
  </p:handoutMasterIdLst>
  <p:sldIdLst>
    <p:sldId id="256" r:id="rId4"/>
    <p:sldId id="532" r:id="rId5"/>
    <p:sldId id="368" r:id="rId6"/>
    <p:sldId id="481" r:id="rId7"/>
    <p:sldId id="373" r:id="rId8"/>
    <p:sldId id="495" r:id="rId9"/>
    <p:sldId id="497" r:id="rId10"/>
    <p:sldId id="504" r:id="rId11"/>
    <p:sldId id="454" r:id="rId12"/>
    <p:sldId id="517" r:id="rId13"/>
    <p:sldId id="523" r:id="rId14"/>
    <p:sldId id="528" r:id="rId15"/>
    <p:sldId id="509" r:id="rId16"/>
    <p:sldId id="533" r:id="rId17"/>
    <p:sldId id="506" r:id="rId18"/>
    <p:sldId id="507" r:id="rId19"/>
    <p:sldId id="534" r:id="rId20"/>
    <p:sldId id="535" r:id="rId21"/>
    <p:sldId id="536" r:id="rId22"/>
    <p:sldId id="537" r:id="rId23"/>
    <p:sldId id="555" r:id="rId24"/>
    <p:sldId id="539" r:id="rId25"/>
    <p:sldId id="540" r:id="rId26"/>
    <p:sldId id="541" r:id="rId27"/>
    <p:sldId id="542" r:id="rId28"/>
    <p:sldId id="543" r:id="rId29"/>
    <p:sldId id="544" r:id="rId30"/>
    <p:sldId id="545" r:id="rId31"/>
    <p:sldId id="546" r:id="rId32"/>
    <p:sldId id="547" r:id="rId33"/>
    <p:sldId id="548" r:id="rId34"/>
    <p:sldId id="549" r:id="rId35"/>
    <p:sldId id="550" r:id="rId36"/>
    <p:sldId id="551" r:id="rId37"/>
    <p:sldId id="552" r:id="rId38"/>
    <p:sldId id="553" r:id="rId39"/>
    <p:sldId id="554"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Neugarten" initials="" lastIdx="0" clrIdx="0"/>
  <p:cmAuthor id="1" name="F Objectives" initials="Obj F " lastIdx="9" clrIdx="1"/>
  <p:cmAuthor id="2" name="F Indicators" initials="I " lastIdx="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6969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5" autoAdjust="0"/>
    <p:restoredTop sz="83119" autoAdjust="0"/>
  </p:normalViewPr>
  <p:slideViewPr>
    <p:cSldViewPr>
      <p:cViewPr>
        <p:scale>
          <a:sx n="70" d="100"/>
          <a:sy n="70" d="100"/>
        </p:scale>
        <p:origin x="-1392" y="-150"/>
      </p:cViewPr>
      <p:guideLst>
        <p:guide orient="horz" pos="2976"/>
        <p:guide pos="54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201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8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8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8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930ADD-EFA8-4985-8D2A-EA6F0CF18D1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404992-E218-49D2-9E09-6D42F699A3A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80C53-4D52-490B-9714-BE65510BBF48}"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by showing you examples</a:t>
            </a:r>
            <a:r>
              <a:rPr lang="en-US" baseline="0" dirty="0" smtClean="0"/>
              <a:t> where indicators have been added to results chains.</a:t>
            </a:r>
          </a:p>
          <a:p>
            <a:r>
              <a:rPr lang="en-US" baseline="0" dirty="0" smtClean="0"/>
              <a:t>Then I’ll show you some examples that contain a combination of objectives at specific locations along with measures indicators</a:t>
            </a:r>
            <a:endParaRPr lang="en-US" dirty="0"/>
          </a:p>
        </p:txBody>
      </p:sp>
      <p:sp>
        <p:nvSpPr>
          <p:cNvPr id="4" name="Slide Number Placeholder 3"/>
          <p:cNvSpPr>
            <a:spLocks noGrp="1"/>
          </p:cNvSpPr>
          <p:nvPr>
            <p:ph type="sldNum" sz="quarter" idx="10"/>
          </p:nvPr>
        </p:nvSpPr>
        <p:spPr/>
        <p:txBody>
          <a:bodyPr/>
          <a:lstStyle/>
          <a:p>
            <a:fld id="{0F404992-E218-49D2-9E09-6D42F699A3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26C437EE-3F2C-4610-AEF7-15A725644D15}" type="slidenum">
              <a:rPr lang="en-US">
                <a:latin typeface="Times New Roman" charset="0"/>
              </a:rPr>
              <a:pPr/>
              <a:t>15</a:t>
            </a:fld>
            <a:endParaRPr lang="en-US">
              <a:latin typeface="Times New Roman" charset="0"/>
            </a:endParaRPr>
          </a:p>
        </p:txBody>
      </p:sp>
      <p:sp>
        <p:nvSpPr>
          <p:cNvPr id="124931" name="Rectangle 2"/>
          <p:cNvSpPr>
            <a:spLocks noGrp="1" noRot="1" noChangeAspect="1" noChangeArrowheads="1" noTextEdit="1"/>
          </p:cNvSpPr>
          <p:nvPr>
            <p:ph type="sldImg"/>
          </p:nvPr>
        </p:nvSpPr>
        <p:spPr>
          <a:xfrm>
            <a:off x="1146175" y="685800"/>
            <a:ext cx="4570413" cy="3429000"/>
          </a:xfrm>
          <a:ln/>
        </p:spPr>
      </p:sp>
      <p:sp>
        <p:nvSpPr>
          <p:cNvPr id="124932" name="Rectangle 3"/>
          <p:cNvSpPr>
            <a:spLocks noGrp="1" noChangeArrowheads="1"/>
          </p:cNvSpPr>
          <p:nvPr>
            <p:ph type="body" idx="1"/>
          </p:nvPr>
        </p:nvSpPr>
        <p:spPr>
          <a:noFill/>
          <a:ln/>
        </p:spPr>
        <p:txBody>
          <a:bodyPr/>
          <a:lstStyle/>
          <a:p>
            <a:pPr eaLnBrk="1" hangingPunct="1"/>
            <a:r>
              <a:rPr lang="en-US" smtClean="0">
                <a:latin typeface="Times New Roman" charset="0"/>
              </a:rPr>
              <a:t>In comparison, what is NOT a results chain?  It is not an implementation flow diagram.  </a:t>
            </a:r>
          </a:p>
          <a:p>
            <a:pPr eaLnBrk="1" hangingPunct="1"/>
            <a:endParaRPr lang="en-US" smtClean="0">
              <a:latin typeface="Times New Roman" charset="0"/>
            </a:endParaRPr>
          </a:p>
          <a:p>
            <a:pPr eaLnBrk="1" hangingPunct="1"/>
            <a:r>
              <a:rPr lang="en-US" smtClean="0">
                <a:latin typeface="Times New Roman" charset="0"/>
              </a:rPr>
              <a:t>An implementation flow diagram might look like this: </a:t>
            </a:r>
          </a:p>
          <a:p>
            <a:pPr eaLnBrk="1" hangingPunct="1"/>
            <a:r>
              <a:rPr lang="en-US" smtClean="0">
                <a:latin typeface="Times New Roman" charset="0"/>
              </a:rPr>
              <a:t>I'm going to implement a media campaign.  First, I'm going to implement a media campaign.  So, first I’m going to identify my target audience, then I'm going to produce educational materials, then I'm going to distribute educational materials.  This is a series of activities.  If you try to read this chain in an if=then manner, you will see there are not causal linkages between the boxes.  For example, if I identify my target audience, then I will produce educational materials?  No, this is not a direct causal result of identifying my target audience. </a:t>
            </a:r>
          </a:p>
          <a:p>
            <a:pPr eaLnBrk="1" hangingPunct="1"/>
            <a:endParaRPr lang="en-US" smtClean="0">
              <a:latin typeface="Times New Roman" charset="0"/>
            </a:endParaRPr>
          </a:p>
          <a:p>
            <a:pPr eaLnBrk="1" hangingPunct="1"/>
            <a:r>
              <a:rPr lang="en-US" smtClean="0">
                <a:latin typeface="Times New Roman" charset="0"/>
              </a:rPr>
              <a:t>Reading your chain as a series of if-then relationships is a good way to make sure that components of your results chain are not an implementation chain.  This is a very common mistake.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22B049B-E6BD-4B07-8110-D5CEAA01D0AF}" type="slidenum">
              <a:rPr lang="en-US">
                <a:latin typeface="Times New Roman" charset="0"/>
              </a:rPr>
              <a:pPr/>
              <a:t>16</a:t>
            </a:fld>
            <a:endParaRPr lang="en-US">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latin typeface="Times New Roman" charset="0"/>
              </a:rPr>
              <a:t>Now, it’s your turn to determine which of these three chains does not meet the criteria for good results chains.  Please look at these chains and then select one of the following responses.  Be sure to click the “submit” button when you are done. </a:t>
            </a:r>
          </a:p>
          <a:p>
            <a:pPr eaLnBrk="1" hangingPunct="1"/>
            <a:endParaRPr lang="en-US" dirty="0" smtClean="0">
              <a:latin typeface="Times New Roman" charset="0"/>
            </a:endParaRPr>
          </a:p>
          <a:p>
            <a:pPr eaLnBrk="1" hangingPunct="1"/>
            <a:r>
              <a:rPr lang="en-US" dirty="0" smtClean="0">
                <a:latin typeface="Times New Roman" charset="0"/>
              </a:rPr>
              <a:t>CORRECT ANSWER:</a:t>
            </a:r>
            <a:r>
              <a:rPr lang="en-US" baseline="0" dirty="0" smtClean="0">
                <a:latin typeface="Times New Roman" charset="0"/>
              </a:rPr>
              <a:t> </a:t>
            </a:r>
            <a:r>
              <a:rPr lang="en-US" dirty="0" smtClean="0">
                <a:latin typeface="Times New Roman" charset="0"/>
              </a:rPr>
              <a:t>Chain A is not a results chain.  It mixes implementation steps with results.  For the most part, it shows a series of activities the team will do.  These activities, or implementation steps, include: identify key decision makers, educate decision makers, and research and develop regulations.  The chain does include a few boxes that are more results-oriented.  These include: decision makers pass laws, no wildlife trade, and jaguar populations increased.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EFFCA-9818-4F07-ABC7-6C5D5B6EC1BB}" type="slidenum">
              <a:rPr lang="en-US">
                <a:solidFill>
                  <a:prstClr val="black"/>
                </a:solidFill>
              </a:rPr>
              <a:pPr/>
              <a:t>17</a:t>
            </a:fld>
            <a:endParaRPr lang="en-US">
              <a:solidFill>
                <a:prstClr val="black"/>
              </a:solidFill>
            </a:endParaRPr>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B89A3C2E-41D9-48F3-94C1-11E83C10BF4C}" type="slidenum">
              <a:rPr lang="en-US">
                <a:solidFill>
                  <a:prstClr val="black"/>
                </a:solidFill>
              </a:rPr>
              <a:pPr/>
              <a:t>18</a:t>
            </a:fld>
            <a:endParaRPr lang="en-US">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37423156-E7E0-42B6-A8B3-69EEC1D8EE0C}" type="slidenum">
              <a:rPr lang="en-US">
                <a:solidFill>
                  <a:prstClr val="black"/>
                </a:solidFill>
              </a:rPr>
              <a:pPr/>
              <a:t>19</a:t>
            </a:fld>
            <a:endParaRPr lang="en-US">
              <a:solidFill>
                <a:prstClr val="black"/>
              </a:solidFill>
            </a:endParaRPr>
          </a:p>
        </p:txBody>
      </p:sp>
      <p:sp>
        <p:nvSpPr>
          <p:cNvPr id="13315" name="Rectangle 2"/>
          <p:cNvSpPr>
            <a:spLocks noGrp="1" noRot="1" noChangeAspect="1" noChangeArrowheads="1" noTextEdit="1"/>
          </p:cNvSpPr>
          <p:nvPr>
            <p:ph type="sldImg"/>
          </p:nvPr>
        </p:nvSpPr>
        <p:spPr>
          <a:xfrm>
            <a:off x="1144588" y="685800"/>
            <a:ext cx="4572000" cy="3429000"/>
          </a:xfrm>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2CDD0F3-B676-44C0-9090-00550B51F4B7}" type="slidenum">
              <a:rPr lang="en-US">
                <a:solidFill>
                  <a:prstClr val="black"/>
                </a:solidFill>
              </a:rPr>
              <a:pPr/>
              <a:t>20</a:t>
            </a:fld>
            <a:endParaRPr lang="en-US">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050B8-2C54-438E-8634-331EBE4058E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5E2E2E2-1AFB-4569-AE9F-9B0938336F1A}" type="slidenum">
              <a:rPr lang="en-US">
                <a:solidFill>
                  <a:prstClr val="black"/>
                </a:solidFill>
              </a:rPr>
              <a:pPr/>
              <a:t>22</a:t>
            </a:fld>
            <a:endParaRPr lang="en-US">
              <a:solidFill>
                <a:prstClr val="black"/>
              </a:solidFill>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pPr>
              <a:lnSpc>
                <a:spcPct val="80000"/>
              </a:lnSpc>
            </a:pPr>
            <a:r>
              <a:rPr lang="en-US" sz="1000"/>
              <a:t>Here we see the same results chain with objectives and indicators illustrated.</a:t>
            </a:r>
          </a:p>
          <a:p>
            <a:pPr>
              <a:lnSpc>
                <a:spcPct val="80000"/>
              </a:lnSpc>
            </a:pPr>
            <a:endParaRPr lang="en-US" sz="1000"/>
          </a:p>
          <a:p>
            <a:pPr>
              <a:lnSpc>
                <a:spcPct val="80000"/>
              </a:lnSpc>
            </a:pPr>
            <a:r>
              <a:rPr lang="en-US" sz="1000"/>
              <a:t>They gathered information to show that they reached more farmers in their outreach program than were reached in the control watershed, and these farmers in turn adopted more ag BMPs than the farmers that were not contacted via the outreach program  </a:t>
            </a:r>
            <a:endParaRPr lang="en-US" sz="1000" b="1"/>
          </a:p>
          <a:p>
            <a:pPr>
              <a:lnSpc>
                <a:spcPct val="80000"/>
              </a:lnSpc>
            </a:pPr>
            <a:endParaRPr lang="en-US" sz="1000" b="1"/>
          </a:p>
          <a:p>
            <a:pPr>
              <a:lnSpc>
                <a:spcPct val="80000"/>
              </a:lnSpc>
            </a:pPr>
            <a:r>
              <a:rPr lang="en-US" sz="1000" b="1"/>
              <a:t>CLICK1</a:t>
            </a:r>
            <a:r>
              <a:rPr lang="en-US" sz="1000"/>
              <a:t> –  Here you see data from three of the indicators – each one an agricultural best management practice.  The blue lines are the treatment watershed where the outreach program was directed, the red lines are from the control watershed where there was no outreach program.  The middle figure shows the amount of land put into one type of Ag BMP – filter strips.  These filter strips are supposed to intercept surface runoff, and reduce the amount of soil and excess fertilizer running into the stream.</a:t>
            </a:r>
          </a:p>
          <a:p>
            <a:pPr>
              <a:lnSpc>
                <a:spcPct val="80000"/>
              </a:lnSpc>
            </a:pPr>
            <a:r>
              <a:rPr lang="en-US" sz="1000"/>
              <a:t>This far into the results chain, this strategy iwas achieving its desired results – for all three BMPs.</a:t>
            </a:r>
            <a:endParaRPr lang="en-US" sz="1000" b="1"/>
          </a:p>
          <a:p>
            <a:pPr>
              <a:lnSpc>
                <a:spcPct val="80000"/>
              </a:lnSpc>
            </a:pPr>
            <a:endParaRPr lang="en-US" sz="1000" b="1"/>
          </a:p>
          <a:p>
            <a:pPr>
              <a:lnSpc>
                <a:spcPct val="80000"/>
              </a:lnSpc>
            </a:pPr>
            <a:r>
              <a:rPr lang="en-US" sz="1000" b="1"/>
              <a:t>CLICK2</a:t>
            </a:r>
            <a:r>
              <a:rPr lang="en-US" sz="1000"/>
              <a:t> – Fade out</a:t>
            </a:r>
            <a:endParaRPr lang="en-US" sz="1000" b="1"/>
          </a:p>
          <a:p>
            <a:pPr>
              <a:lnSpc>
                <a:spcPct val="80000"/>
              </a:lnSpc>
            </a:pPr>
            <a:endParaRPr lang="en-US" sz="1000" b="1"/>
          </a:p>
          <a:p>
            <a:pPr>
              <a:lnSpc>
                <a:spcPct val="80000"/>
              </a:lnSpc>
            </a:pPr>
            <a:r>
              <a:rPr lang="en-US" sz="1000" b="1"/>
              <a:t>CLICK3</a:t>
            </a:r>
            <a:r>
              <a:rPr lang="en-US" sz="1000"/>
              <a:t> –  They also tracked changes in water quality. In this case, you see graphs of nitrogen concentrations, from the upper and lower sections of the subwatersheds,  and there was no significant difference between the two subwatersheds.</a:t>
            </a:r>
            <a:endParaRPr lang="en-US" sz="1000" b="1"/>
          </a:p>
          <a:p>
            <a:pPr>
              <a:lnSpc>
                <a:spcPct val="80000"/>
              </a:lnSpc>
            </a:pPr>
            <a:endParaRPr lang="en-US" sz="1000" b="1"/>
          </a:p>
          <a:p>
            <a:pPr>
              <a:lnSpc>
                <a:spcPct val="80000"/>
              </a:lnSpc>
            </a:pPr>
            <a:r>
              <a:rPr lang="en-US" sz="1000" b="1"/>
              <a:t>CLICK4</a:t>
            </a:r>
            <a:r>
              <a:rPr lang="en-US" sz="1000"/>
              <a:t> -  As for the conservation targets – there was also no change.  These two graphs track mussel richness and abundance over time.  Information was collected on other biota – like macroinvertebrate insects and fish – and they revealed no difference as well.  </a:t>
            </a:r>
          </a:p>
          <a:p>
            <a:pPr>
              <a:lnSpc>
                <a:spcPct val="80000"/>
              </a:lnSpc>
            </a:pPr>
            <a:endParaRPr lang="en-US" sz="1000"/>
          </a:p>
          <a:p>
            <a:pPr>
              <a:lnSpc>
                <a:spcPct val="80000"/>
              </a:lnSpc>
            </a:pPr>
            <a:r>
              <a:rPr lang="en-US" sz="1000"/>
              <a:t>In both cases, for threat reduction and improving the status of the targets, they did not find that the Ag BMPs were enough to achieve the desired results.  So what did this mean?  How could they use this information to improve their conservation efforts?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D693988-FE88-4865-95DB-36D6148C355A}" type="slidenum">
              <a:rPr lang="en-US" smtClean="0">
                <a:solidFill>
                  <a:prstClr val="black"/>
                </a:solidFill>
              </a:rPr>
              <a:pPr/>
              <a:t>23</a:t>
            </a:fld>
            <a:endParaRPr lang="en-US"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DC69B5-7423-4047-B058-5818ED343AF0}"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DC69B5-7423-4047-B058-5818ED343AF0}"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8B54B5-4E74-4D02-8559-05EB0C4C1D9E}"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8B54B5-4E74-4D02-8559-05EB0C4C1D9E}"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EEE4C-E572-4396-95E8-12121503DA16}" type="slidenum">
              <a:rPr lang="en-US"/>
              <a:pPr/>
              <a:t>3</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8B54B5-4E74-4D02-8559-05EB0C4C1D9E}"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8B54B5-4E74-4D02-8559-05EB0C4C1D9E}"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DC69B5-7423-4047-B058-5818ED343AF0}"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AFF6921-24F4-453E-9858-1049FDDC7DA8}" type="slidenum">
              <a:rPr lang="en-US" smtClean="0">
                <a:solidFill>
                  <a:prstClr val="black"/>
                </a:solidFill>
              </a:rPr>
              <a:pPr/>
              <a:t>33</a:t>
            </a:fld>
            <a:endParaRPr lang="en-US"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These projects have equivalent annual costs.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DC69B5-7423-4047-B058-5818ED343AF0}"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DC69B5-7423-4047-B058-5818ED343AF0}"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DC69B5-7423-4047-B058-5818ED343AF0}"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dirty="0" smtClean="0"/>
          </a:p>
        </p:txBody>
      </p:sp>
      <p:sp>
        <p:nvSpPr>
          <p:cNvPr id="37891" name="Slide Number Placeholder 3"/>
          <p:cNvSpPr>
            <a:spLocks noGrp="1"/>
          </p:cNvSpPr>
          <p:nvPr>
            <p:ph type="sldNum" sz="quarter" idx="5"/>
          </p:nvPr>
        </p:nvSpPr>
        <p:spPr>
          <a:noFill/>
        </p:spPr>
        <p:txBody>
          <a:bodyPr/>
          <a:lstStyle/>
          <a:p>
            <a:fld id="{FE2759FB-5766-4C4F-8111-ED6EE44C6102}" type="slidenum">
              <a:rPr lang="en-US" smtClean="0">
                <a:solidFill>
                  <a:prstClr val="black"/>
                </a:solidFill>
              </a:rPr>
              <a:pPr/>
              <a:t>37</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8C854C-8551-4F96-948D-46DFF41396BA}" type="slidenum">
              <a:rPr lang="en-US"/>
              <a:pPr/>
              <a:t>4</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633B7-5D7E-46FF-BF8F-5A4D9C67D749}" type="slidenum">
              <a:rPr lang="en-US"/>
              <a:pPr/>
              <a:t>5</a:t>
            </a:fld>
            <a:endParaRPr lang="en-US"/>
          </a:p>
        </p:txBody>
      </p:sp>
      <p:sp>
        <p:nvSpPr>
          <p:cNvPr id="450562" name="Rectangle 2"/>
          <p:cNvSpPr>
            <a:spLocks noGrp="1" noRot="1" noChangeAspect="1" noChangeArrowheads="1" noTextEdit="1"/>
          </p:cNvSpPr>
          <p:nvPr>
            <p:ph type="sldImg"/>
          </p:nvPr>
        </p:nvSpPr>
        <p:spPr>
          <a:xfrm>
            <a:off x="1144588" y="685800"/>
            <a:ext cx="4572000" cy="3429000"/>
          </a:xfrm>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C95EDC-EB93-43C1-91C1-B1600A272ED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8C854C-8551-4F96-948D-46DFF41396BA}" type="slidenum">
              <a:rPr lang="en-US"/>
              <a:pPr/>
              <a:t>7</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r>
              <a:rPr lang="en-US" dirty="0" smtClean="0"/>
              <a:t>Facilitates peer review – uncover</a:t>
            </a:r>
            <a:r>
              <a:rPr lang="en-US" baseline="0" dirty="0" smtClean="0"/>
              <a:t> leaps of logic</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kumimoji="0" lang="en-US" sz="1200" b="1" i="0" u="none" strike="noStrike" kern="0" cap="none" spc="0" normalizeH="0" baseline="0" noProof="0" dirty="0" smtClean="0">
                <a:ln>
                  <a:noFill/>
                </a:ln>
                <a:solidFill>
                  <a:srgbClr val="009900"/>
                </a:solidFill>
                <a:effectLst/>
                <a:uLnTx/>
                <a:uFillTx/>
                <a:latin typeface="Arial" charset="0"/>
                <a:ea typeface="ＭＳ Ｐゴシック" charset="-128"/>
                <a:cs typeface="ＭＳ Ｐゴシック" charset="-128"/>
              </a:rPr>
              <a:t>Results oriented:</a:t>
            </a:r>
            <a:r>
              <a:rPr kumimoji="0" lang="en-US" sz="1200" b="0" i="0" u="none" strike="noStrike" kern="0" cap="none" spc="0" normalizeH="0" baseline="0" noProof="0" dirty="0" smtClean="0">
                <a:ln>
                  <a:noFill/>
                </a:ln>
                <a:solidFill>
                  <a:schemeClr val="folHlink"/>
                </a:solidFill>
                <a:effectLst/>
                <a:uLnTx/>
                <a:uFillTx/>
                <a:latin typeface="Arial" charset="0"/>
                <a:ea typeface="ＭＳ Ｐゴシック" charset="-128"/>
                <a:cs typeface="ＭＳ Ｐゴシック" charset="-128"/>
              </a:rPr>
              <a:t> </a:t>
            </a:r>
            <a:r>
              <a:rPr kumimoji="0" lang="en-US" sz="1200" b="0" i="0" u="none" strike="noStrike" kern="0" cap="none" spc="0" normalizeH="0" baseline="0" noProof="0" dirty="0" smtClean="0">
                <a:ln>
                  <a:noFill/>
                </a:ln>
                <a:solidFill>
                  <a:schemeClr val="tx1"/>
                </a:solidFill>
                <a:effectLst/>
                <a:uLnTx/>
                <a:uFillTx/>
                <a:latin typeface="Arial" charset="0"/>
                <a:ea typeface="ＭＳ Ｐゴシック" charset="-128"/>
                <a:cs typeface="ＭＳ Ｐゴシック" charset="-128"/>
              </a:rPr>
              <a:t>Boxes contain desired results (e.g., reduction of hunting), and not activities (e.g., conduct a study). </a:t>
            </a:r>
          </a:p>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kumimoji="0" lang="en-US" sz="1200" b="1" i="0" u="none" strike="noStrike" kern="0" cap="none" spc="0" normalizeH="0" baseline="0" noProof="0" dirty="0" smtClean="0">
                <a:ln>
                  <a:noFill/>
                </a:ln>
                <a:solidFill>
                  <a:srgbClr val="009900"/>
                </a:solidFill>
                <a:effectLst/>
                <a:uLnTx/>
                <a:uFillTx/>
                <a:latin typeface="Arial" charset="0"/>
                <a:ea typeface="ＭＳ Ｐゴシック" charset="-128"/>
                <a:cs typeface="ＭＳ Ｐゴシック" charset="-128"/>
              </a:rPr>
              <a:t>Connected in a “causal” manner:</a:t>
            </a:r>
            <a:r>
              <a:rPr kumimoji="0" lang="en-US" sz="1200" b="1" i="0" u="none" strike="noStrike" kern="0" cap="none" spc="0" normalizeH="0" baseline="0" noProof="0" dirty="0" smtClean="0">
                <a:ln>
                  <a:noFill/>
                </a:ln>
                <a:solidFill>
                  <a:schemeClr val="folHlink"/>
                </a:solidFill>
                <a:effectLst/>
                <a:uLnTx/>
                <a:uFillTx/>
                <a:latin typeface="Arial" charset="0"/>
                <a:ea typeface="ＭＳ Ｐゴシック" charset="-128"/>
                <a:cs typeface="ＭＳ Ｐゴシック" charset="-128"/>
              </a:rPr>
              <a:t> </a:t>
            </a:r>
            <a:r>
              <a:rPr kumimoji="0" lang="en-US" sz="1200" b="0" i="0" u="none" strike="noStrike" kern="0" cap="none" spc="0" normalizeH="0" baseline="0" noProof="0" dirty="0" smtClean="0">
                <a:ln>
                  <a:noFill/>
                </a:ln>
                <a:solidFill>
                  <a:schemeClr val="tx1"/>
                </a:solidFill>
                <a:effectLst/>
                <a:uLnTx/>
                <a:uFillTx/>
                <a:latin typeface="Arial" charset="0"/>
                <a:ea typeface="ＭＳ Ｐゴシック" charset="-128"/>
                <a:cs typeface="ＭＳ Ｐゴシック" charset="-128"/>
              </a:rPr>
              <a:t>There are clear connections of “if…then” statements between each pair of boxes.</a:t>
            </a:r>
            <a:endParaRPr lang="en-US" sz="1200" kern="0"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kumimoji="0" lang="en-US" sz="1200" b="1" i="0" u="none" strike="noStrike" kern="0" cap="none" spc="0" normalizeH="0" baseline="0" noProof="0" dirty="0" smtClean="0">
                <a:ln>
                  <a:noFill/>
                </a:ln>
                <a:solidFill>
                  <a:srgbClr val="009900"/>
                </a:solidFill>
                <a:effectLst/>
                <a:uLnTx/>
                <a:uFillTx/>
                <a:latin typeface="Arial" charset="0"/>
                <a:ea typeface="ＭＳ Ｐゴシック" charset="-128"/>
                <a:cs typeface="ＭＳ Ｐゴシック" charset="-128"/>
              </a:rPr>
              <a:t>Demonstrate changes:</a:t>
            </a:r>
            <a:r>
              <a:rPr kumimoji="0" lang="en-US" sz="1200" b="1" i="0" u="none" strike="noStrike" kern="0" cap="none" spc="0" normalizeH="0" baseline="0" noProof="0" dirty="0" smtClean="0">
                <a:ln>
                  <a:noFill/>
                </a:ln>
                <a:solidFill>
                  <a:schemeClr val="folHlink"/>
                </a:solidFill>
                <a:effectLst/>
                <a:uLnTx/>
                <a:uFillTx/>
                <a:latin typeface="Arial" charset="0"/>
                <a:ea typeface="ＭＳ Ｐゴシック" charset="-128"/>
                <a:cs typeface="ＭＳ Ｐゴシック" charset="-128"/>
              </a:rPr>
              <a:t> </a:t>
            </a:r>
            <a:r>
              <a:rPr kumimoji="0" lang="en-US" sz="1200" b="0" i="0" u="none" strike="noStrike" kern="0" cap="none" spc="0" normalizeH="0" baseline="0" noProof="0" dirty="0" smtClean="0">
                <a:ln>
                  <a:noFill/>
                </a:ln>
                <a:solidFill>
                  <a:schemeClr val="tx1"/>
                </a:solidFill>
                <a:effectLst/>
                <a:uLnTx/>
                <a:uFillTx/>
                <a:latin typeface="Arial" charset="0"/>
                <a:ea typeface="ＭＳ Ｐゴシック" charset="-128"/>
                <a:cs typeface="ＭＳ Ｐゴシック" charset="-128"/>
              </a:rPr>
              <a:t>Each box describes how you hope the relevant factor will change (</a:t>
            </a:r>
            <a:r>
              <a:rPr kumimoji="0" lang="en-US" sz="1200" b="0" i="0" u="none" strike="noStrike" kern="0" cap="none" spc="0" normalizeH="0" baseline="0" noProof="0" dirty="0" err="1" smtClean="0">
                <a:ln>
                  <a:noFill/>
                </a:ln>
                <a:solidFill>
                  <a:schemeClr val="tx1"/>
                </a:solidFill>
                <a:effectLst/>
                <a:uLnTx/>
                <a:uFillTx/>
                <a:latin typeface="Arial" charset="0"/>
                <a:ea typeface="ＭＳ Ｐゴシック" charset="-128"/>
                <a:cs typeface="ＭＳ Ｐゴシック" charset="-128"/>
              </a:rPr>
              <a:t>e.g.,increase</a:t>
            </a:r>
            <a:r>
              <a:rPr kumimoji="0" lang="en-US" sz="1200" b="0" i="0" u="none" strike="noStrike" kern="0" cap="none" spc="0" normalizeH="0" baseline="0" noProof="0" dirty="0" smtClean="0">
                <a:ln>
                  <a:noFill/>
                </a:ln>
                <a:solidFill>
                  <a:schemeClr val="tx1"/>
                </a:solidFill>
                <a:effectLst/>
                <a:uLnTx/>
                <a:uFillTx/>
                <a:latin typeface="Arial" charset="0"/>
                <a:ea typeface="ＭＳ Ｐゴシック" charset="-128"/>
                <a:cs typeface="ＭＳ Ｐゴシック" charset="-128"/>
              </a:rPr>
              <a:t> or decrease).</a:t>
            </a:r>
            <a:r>
              <a:rPr lang="en-US" sz="1200" b="1" dirty="0" smtClean="0">
                <a:solidFill>
                  <a:srgbClr val="009900"/>
                </a:solidFill>
              </a:rPr>
              <a:t> </a:t>
            </a:r>
          </a:p>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lang="en-US" sz="1200" b="1" dirty="0" smtClean="0">
                <a:solidFill>
                  <a:srgbClr val="009900"/>
                </a:solidFill>
              </a:rPr>
              <a:t>Relatively complete:</a:t>
            </a:r>
            <a:r>
              <a:rPr lang="en-US" sz="1200" b="1" dirty="0" smtClean="0">
                <a:solidFill>
                  <a:schemeClr val="folHlink"/>
                </a:solidFill>
              </a:rPr>
              <a:t> </a:t>
            </a:r>
            <a:r>
              <a:rPr lang="en-US" sz="1200" dirty="0" smtClean="0"/>
              <a:t>There are sufficient boxes to construct logical connections but not so many that the chain becomes overly complex.</a:t>
            </a:r>
          </a:p>
          <a:p>
            <a:pPr marL="342900" marR="0" lvl="0" indent="-342900" algn="l" defTabSz="914400" rtl="0" eaLnBrk="1" fontAlgn="base" latinLnBrk="0" hangingPunct="1">
              <a:lnSpc>
                <a:spcPct val="100000"/>
              </a:lnSpc>
              <a:spcBef>
                <a:spcPts val="0"/>
              </a:spcBef>
              <a:spcAft>
                <a:spcPct val="0"/>
              </a:spcAft>
              <a:buClr>
                <a:srgbClr val="009900"/>
              </a:buClr>
              <a:buSzTx/>
              <a:buFontTx/>
              <a:buChar char="•"/>
              <a:tabLst/>
              <a:defRPr/>
            </a:pPr>
            <a:r>
              <a:rPr lang="en-US" sz="1200" b="1" dirty="0" smtClean="0">
                <a:solidFill>
                  <a:srgbClr val="009900"/>
                </a:solidFill>
              </a:rPr>
              <a:t>Simple:</a:t>
            </a:r>
            <a:r>
              <a:rPr lang="en-US" sz="1200" b="1" dirty="0" smtClean="0">
                <a:solidFill>
                  <a:schemeClr val="folHlink"/>
                </a:solidFill>
              </a:rPr>
              <a:t> </a:t>
            </a:r>
            <a:r>
              <a:rPr lang="en-US" sz="1200" dirty="0" smtClean="0"/>
              <a:t>There is only one result per box.</a:t>
            </a:r>
          </a:p>
        </p:txBody>
      </p:sp>
      <p:sp>
        <p:nvSpPr>
          <p:cNvPr id="4" name="Slide Number Placeholder 3"/>
          <p:cNvSpPr>
            <a:spLocks noGrp="1"/>
          </p:cNvSpPr>
          <p:nvPr>
            <p:ph type="sldNum" sz="quarter" idx="10"/>
          </p:nvPr>
        </p:nvSpPr>
        <p:spPr/>
        <p:txBody>
          <a:bodyPr/>
          <a:lstStyle/>
          <a:p>
            <a:fld id="{0F404992-E218-49D2-9E09-6D42F699A3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A67E4-FD49-43F3-B19D-39F2281AB7A6}" type="slidenum">
              <a:rPr lang="en-US"/>
              <a:pPr/>
              <a:t>9</a:t>
            </a:fld>
            <a:endParaRPr 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0834" name="Picture 2" descr="skyscape_copyright1"/>
          <p:cNvPicPr>
            <a:picLocks noChangeAspect="1" noChangeArrowheads="1"/>
          </p:cNvPicPr>
          <p:nvPr userDrawn="1"/>
        </p:nvPicPr>
        <p:blipFill>
          <a:blip r:embed="rId2" cstate="print"/>
          <a:srcRect/>
          <a:stretch>
            <a:fillRect/>
          </a:stretch>
        </p:blipFill>
        <p:spPr bwMode="auto">
          <a:xfrm>
            <a:off x="0" y="0"/>
            <a:ext cx="9144000" cy="6911975"/>
          </a:xfrm>
          <a:prstGeom prst="rect">
            <a:avLst/>
          </a:prstGeom>
          <a:noFill/>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pic>
        <p:nvPicPr>
          <p:cNvPr id="120838" name="Picture 6" descr="TNCLogoPrimary_Rev_Wht349"/>
          <p:cNvPicPr>
            <a:picLocks noChangeAspect="1" noChangeArrowheads="1"/>
          </p:cNvPicPr>
          <p:nvPr userDrawn="1"/>
        </p:nvPicPr>
        <p:blipFill>
          <a:blip r:embed="rId3" cstate="print"/>
          <a:srcRect/>
          <a:stretch>
            <a:fillRect/>
          </a:stretch>
        </p:blipFill>
        <p:spPr bwMode="auto">
          <a:xfrm>
            <a:off x="0" y="0"/>
            <a:ext cx="2438400" cy="12176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000000"/>
              </a:solidFill>
              <a:latin typeface="Aria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000000"/>
              </a:solidFill>
              <a:latin typeface="Aria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8EE90C3D-7CBF-4B1A-8DBE-0C222C1174B4}"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97604-E5DE-4C1D-AC1C-93EF8D6222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8989E7-8F1F-4134-952D-2F6478DBB9D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14B6E1-6881-4CEB-8C41-1CC0F312FB1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0F8DFB-010C-4D01-8045-E92E8CFC7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FBDB7C-F8C4-4CF5-8A9D-0FE9EA5ECB2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25EB2C-CF0D-47C3-813C-FA8B0CB2E38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3BC888-0E41-4F85-ABD4-721D0A6B4FB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5A163C-FBA4-439D-B125-F9C53923A2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EEF91B-7CFC-4F2A-9765-5639C3E1A89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A4202B-902A-4981-B0EB-F33CBD09590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522C0-CAED-402E-A39C-B874B1767CE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9810" name="Picture 2" descr="skyscape banner"/>
          <p:cNvPicPr>
            <a:picLocks noChangeAspect="1" noChangeArrowheads="1"/>
          </p:cNvPicPr>
          <p:nvPr userDrawn="1"/>
        </p:nvPicPr>
        <p:blipFill>
          <a:blip r:embed="rId15" cstate="print"/>
          <a:srcRect/>
          <a:stretch>
            <a:fillRect/>
          </a:stretch>
        </p:blipFill>
        <p:spPr bwMode="auto">
          <a:xfrm>
            <a:off x="0" y="0"/>
            <a:ext cx="9144000" cy="1219200"/>
          </a:xfrm>
          <a:prstGeom prst="rect">
            <a:avLst/>
          </a:prstGeom>
          <a:noFill/>
        </p:spPr>
      </p:pic>
      <p:sp>
        <p:nvSpPr>
          <p:cNvPr id="119811" name="Rectangle 3"/>
          <p:cNvSpPr>
            <a:spLocks noGrp="1" noChangeArrowheads="1"/>
          </p:cNvSpPr>
          <p:nvPr>
            <p:ph type="title"/>
          </p:nvPr>
        </p:nvSpPr>
        <p:spPr bwMode="auto">
          <a:xfrm>
            <a:off x="457200" y="1371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2" name="Rectangle 4"/>
          <p:cNvSpPr>
            <a:spLocks noGrp="1" noChangeArrowheads="1"/>
          </p:cNvSpPr>
          <p:nvPr>
            <p:ph type="body" idx="1"/>
          </p:nvPr>
        </p:nvSpPr>
        <p:spPr bwMode="auto">
          <a:xfrm>
            <a:off x="838200" y="2667000"/>
            <a:ext cx="7472363" cy="3122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3" name="Rectangle 5"/>
          <p:cNvSpPr>
            <a:spLocks noChangeArrowheads="1"/>
          </p:cNvSpPr>
          <p:nvPr userDrawn="1"/>
        </p:nvSpPr>
        <p:spPr bwMode="auto">
          <a:xfrm>
            <a:off x="3276600" y="228600"/>
            <a:ext cx="5562600" cy="762000"/>
          </a:xfrm>
          <a:prstGeom prst="rect">
            <a:avLst/>
          </a:prstGeom>
          <a:noFill/>
          <a:ln w="9525">
            <a:noFill/>
            <a:miter lim="800000"/>
            <a:headEnd/>
            <a:tailEnd/>
          </a:ln>
          <a:effectLst/>
        </p:spPr>
        <p:txBody>
          <a:bodyPr anchor="ctr"/>
          <a:lstStyle/>
          <a:p>
            <a:endParaRPr lang="en-US" sz="4000" b="1">
              <a:latin typeface="Garamond" pitchFamily="18" charset="0"/>
            </a:endParaRPr>
          </a:p>
        </p:txBody>
      </p:sp>
      <p:pic>
        <p:nvPicPr>
          <p:cNvPr id="119816" name="Picture 8" descr="TNCLogoPrimary_Rev_Wht349"/>
          <p:cNvPicPr>
            <a:picLocks noChangeAspect="1" noChangeArrowheads="1"/>
          </p:cNvPicPr>
          <p:nvPr userDrawn="1"/>
        </p:nvPicPr>
        <p:blipFill>
          <a:blip r:embed="rId16" cstate="print"/>
          <a:srcRect/>
          <a:stretch>
            <a:fillRect/>
          </a:stretch>
        </p:blipFill>
        <p:spPr bwMode="auto">
          <a:xfrm>
            <a:off x="0" y="0"/>
            <a:ext cx="2325688" cy="11620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4" r:id="rId12"/>
    <p:sldLayoutId id="2147483687" r:id="rId13"/>
  </p:sldLayoutIdLst>
  <p:txStyles>
    <p:titleStyle>
      <a:lvl1pPr algn="l"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000" b="1">
          <a:solidFill>
            <a:schemeClr val="tx1"/>
          </a:solidFill>
          <a:latin typeface="Garamond" pitchFamily="18" charset="0"/>
        </a:defRPr>
      </a:lvl2pPr>
      <a:lvl3pPr algn="l" rtl="0" fontAlgn="base">
        <a:spcBef>
          <a:spcPct val="0"/>
        </a:spcBef>
        <a:spcAft>
          <a:spcPct val="0"/>
        </a:spcAft>
        <a:defRPr sz="4000" b="1">
          <a:solidFill>
            <a:schemeClr val="tx1"/>
          </a:solidFill>
          <a:latin typeface="Garamond" pitchFamily="18" charset="0"/>
        </a:defRPr>
      </a:lvl3pPr>
      <a:lvl4pPr algn="l" rtl="0" fontAlgn="base">
        <a:spcBef>
          <a:spcPct val="0"/>
        </a:spcBef>
        <a:spcAft>
          <a:spcPct val="0"/>
        </a:spcAft>
        <a:defRPr sz="4000" b="1">
          <a:solidFill>
            <a:schemeClr val="tx1"/>
          </a:solidFill>
          <a:latin typeface="Garamond" pitchFamily="18" charset="0"/>
        </a:defRPr>
      </a:lvl4pPr>
      <a:lvl5pPr algn="l" rtl="0" fontAlgn="base">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9027"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9031" name="Picture 7" descr="skyscape banner"/>
          <p:cNvPicPr>
            <a:picLocks noChangeAspect="1" noChangeArrowheads="1"/>
          </p:cNvPicPr>
          <p:nvPr userDrawn="1"/>
        </p:nvPicPr>
        <p:blipFill>
          <a:blip r:embed="rId13" cstate="print"/>
          <a:srcRect/>
          <a:stretch>
            <a:fillRect/>
          </a:stretch>
        </p:blipFill>
        <p:spPr bwMode="auto">
          <a:xfrm>
            <a:off x="0" y="0"/>
            <a:ext cx="9144000" cy="1219200"/>
          </a:xfrm>
          <a:prstGeom prst="rect">
            <a:avLst/>
          </a:prstGeom>
          <a:noFill/>
        </p:spPr>
      </p:pic>
      <p:pic>
        <p:nvPicPr>
          <p:cNvPr id="129032" name="Picture 8" descr="TNCLogoPrimary_Rev_Wht349"/>
          <p:cNvPicPr>
            <a:picLocks noChangeAspect="1" noChangeArrowheads="1"/>
          </p:cNvPicPr>
          <p:nvPr userDrawn="1"/>
        </p:nvPicPr>
        <p:blipFill>
          <a:blip r:embed="rId14" cstate="print"/>
          <a:srcRect/>
          <a:stretch>
            <a:fillRect/>
          </a:stretch>
        </p:blipFill>
        <p:spPr bwMode="auto">
          <a:xfrm>
            <a:off x="0" y="0"/>
            <a:ext cx="2438400" cy="1217613"/>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Garamond" pitchFamily="18" charset="0"/>
        </a:defRPr>
      </a:lvl2pPr>
      <a:lvl3pPr algn="ctr" rtl="0" fontAlgn="base">
        <a:spcBef>
          <a:spcPct val="0"/>
        </a:spcBef>
        <a:spcAft>
          <a:spcPct val="0"/>
        </a:spcAft>
        <a:defRPr sz="4000" b="1">
          <a:solidFill>
            <a:schemeClr val="tx2"/>
          </a:solidFill>
          <a:latin typeface="Garamond" pitchFamily="18" charset="0"/>
        </a:defRPr>
      </a:lvl3pPr>
      <a:lvl4pPr algn="ctr" rtl="0" fontAlgn="base">
        <a:spcBef>
          <a:spcPct val="0"/>
        </a:spcBef>
        <a:spcAft>
          <a:spcPct val="0"/>
        </a:spcAft>
        <a:defRPr sz="4000" b="1">
          <a:solidFill>
            <a:schemeClr val="tx2"/>
          </a:solidFill>
          <a:latin typeface="Garamond" pitchFamily="18" charset="0"/>
        </a:defRPr>
      </a:lvl4pPr>
      <a:lvl5pPr algn="ctr" rtl="0" fontAlgn="base">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9B7C0C4-152C-43C6-9018-933B8C0B25F4}" type="slidenum">
              <a:rPr lang="en-US">
                <a:solidFill>
                  <a:srgbClr val="000000"/>
                </a:solidFill>
                <a:latin typeface="Arial"/>
              </a:rPr>
              <a:pPr>
                <a:defRPr/>
              </a:pPr>
              <a:t>‹#›</a:t>
            </a:fld>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jpeg"/><Relationship Id="rId7" Type="http://schemas.openxmlformats.org/officeDocument/2006/relationships/image" Target="../media/image56.wmf"/><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55.wmf"/><Relationship Id="rId5" Type="http://schemas.openxmlformats.org/officeDocument/2006/relationships/image" Target="../media/image54.png"/><Relationship Id="rId4" Type="http://schemas.openxmlformats.org/officeDocument/2006/relationships/image" Target="../media/image53.emf"/><Relationship Id="rId9" Type="http://schemas.openxmlformats.org/officeDocument/2006/relationships/image" Target="../media/image5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conservationgateway.org/topic/conservation-measur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conservationtraining.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143000"/>
            <a:ext cx="8534400" cy="3505200"/>
          </a:xfrm>
        </p:spPr>
        <p:txBody>
          <a:bodyPr/>
          <a:lstStyle/>
          <a:p>
            <a:pPr algn="ctr"/>
            <a:r>
              <a:rPr lang="en-US" b="1" dirty="0" smtClean="0"/>
              <a:t>Developing Strategy </a:t>
            </a:r>
            <a:r>
              <a:rPr lang="en-US" b="1" dirty="0" smtClean="0"/>
              <a:t>Effectiveness Measures</a:t>
            </a:r>
            <a:endParaRPr lang="en-US" dirty="0"/>
          </a:p>
        </p:txBody>
      </p:sp>
      <p:sp>
        <p:nvSpPr>
          <p:cNvPr id="3" name="TextBox 2"/>
          <p:cNvSpPr txBox="1"/>
          <p:nvPr/>
        </p:nvSpPr>
        <p:spPr>
          <a:xfrm>
            <a:off x="5105400" y="4953000"/>
            <a:ext cx="3810000" cy="1015663"/>
          </a:xfrm>
          <a:prstGeom prst="rect">
            <a:avLst/>
          </a:prstGeom>
          <a:noFill/>
        </p:spPr>
        <p:txBody>
          <a:bodyPr wrap="square" rtlCol="0">
            <a:spAutoFit/>
          </a:bodyPr>
          <a:lstStyle/>
          <a:p>
            <a:r>
              <a:rPr lang="en-US" sz="2000" dirty="0" smtClean="0"/>
              <a:t>Conservation Strategies &amp; Learning Team</a:t>
            </a:r>
          </a:p>
          <a:p>
            <a:r>
              <a:rPr lang="en-US" sz="2000" dirty="0" smtClean="0"/>
              <a:t>April 12, 2012</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95400"/>
            <a:ext cx="3200400" cy="646331"/>
          </a:xfrm>
          <a:prstGeom prst="rect">
            <a:avLst/>
          </a:prstGeom>
        </p:spPr>
        <p:txBody>
          <a:bodyPr wrap="square">
            <a:spAutoFit/>
          </a:bodyPr>
          <a:lstStyle/>
          <a:p>
            <a:r>
              <a:rPr lang="en-US" b="1" dirty="0" smtClean="0"/>
              <a:t>Outreach &amp; Education to Reduce Fertilizer Impacts</a:t>
            </a:r>
            <a:endParaRPr lang="en-US" dirty="0"/>
          </a:p>
        </p:txBody>
      </p:sp>
      <p:sp>
        <p:nvSpPr>
          <p:cNvPr id="4" name="TextBox 3"/>
          <p:cNvSpPr txBox="1"/>
          <p:nvPr/>
        </p:nvSpPr>
        <p:spPr>
          <a:xfrm>
            <a:off x="3962400" y="1371600"/>
            <a:ext cx="3962400" cy="461665"/>
          </a:xfrm>
          <a:prstGeom prst="rect">
            <a:avLst/>
          </a:prstGeom>
          <a:noFill/>
        </p:spPr>
        <p:txBody>
          <a:bodyPr wrap="square" rtlCol="0">
            <a:spAutoFit/>
          </a:bodyPr>
          <a:lstStyle/>
          <a:p>
            <a:pPr algn="ctr"/>
            <a:r>
              <a:rPr lang="en-US" sz="2400" dirty="0" smtClean="0"/>
              <a:t>Conceptual Model</a:t>
            </a:r>
            <a:endParaRPr lang="en-US" sz="2400" dirty="0"/>
          </a:p>
        </p:txBody>
      </p:sp>
      <p:pic>
        <p:nvPicPr>
          <p:cNvPr id="774147" name="Picture 3"/>
          <p:cNvPicPr>
            <a:picLocks noChangeAspect="1" noChangeArrowheads="1"/>
          </p:cNvPicPr>
          <p:nvPr/>
        </p:nvPicPr>
        <p:blipFill>
          <a:blip r:embed="rId3" cstate="print"/>
          <a:srcRect/>
          <a:stretch>
            <a:fillRect/>
          </a:stretch>
        </p:blipFill>
        <p:spPr bwMode="auto">
          <a:xfrm>
            <a:off x="152400" y="2251587"/>
            <a:ext cx="8686800" cy="308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requiz1.png"/>
          <p:cNvPicPr>
            <a:picLocks noChangeAspect="1"/>
          </p:cNvPicPr>
          <p:nvPr/>
        </p:nvPicPr>
        <p:blipFill>
          <a:blip r:embed="rId3" cstate="print"/>
          <a:stretch>
            <a:fillRect/>
          </a:stretch>
        </p:blipFill>
        <p:spPr>
          <a:xfrm>
            <a:off x="0" y="1457532"/>
            <a:ext cx="9144000" cy="3942936"/>
          </a:xfrm>
          <a:prstGeom prst="rect">
            <a:avLst/>
          </a:prstGeom>
        </p:spPr>
      </p:pic>
      <p:sp>
        <p:nvSpPr>
          <p:cNvPr id="12" name="TextBox 11"/>
          <p:cNvSpPr txBox="1"/>
          <p:nvPr/>
        </p:nvSpPr>
        <p:spPr>
          <a:xfrm>
            <a:off x="609600" y="5638800"/>
            <a:ext cx="7543800" cy="523220"/>
          </a:xfrm>
          <a:prstGeom prst="rect">
            <a:avLst/>
          </a:prstGeom>
          <a:noFill/>
        </p:spPr>
        <p:txBody>
          <a:bodyPr wrap="square" rtlCol="0">
            <a:spAutoFit/>
          </a:bodyPr>
          <a:lstStyle/>
          <a:p>
            <a:pPr algn="ctr"/>
            <a:r>
              <a:rPr lang="en-US" sz="2800" b="1" dirty="0" smtClean="0"/>
              <a:t>Which link has the biggest “leap of faith”?</a:t>
            </a:r>
            <a:endParaRPr lang="en-US" sz="2800" b="1" dirty="0"/>
          </a:p>
        </p:txBody>
      </p:sp>
      <p:pic>
        <p:nvPicPr>
          <p:cNvPr id="15" name="Picture 14" descr="prequiz2.png"/>
          <p:cNvPicPr>
            <a:picLocks noChangeAspect="1"/>
          </p:cNvPicPr>
          <p:nvPr/>
        </p:nvPicPr>
        <p:blipFill>
          <a:blip r:embed="rId4" cstate="print"/>
          <a:stretch>
            <a:fillRect/>
          </a:stretch>
        </p:blipFill>
        <p:spPr>
          <a:xfrm>
            <a:off x="0" y="1457532"/>
            <a:ext cx="9144000" cy="3942936"/>
          </a:xfrm>
          <a:prstGeom prst="rect">
            <a:avLst/>
          </a:prstGeom>
        </p:spPr>
      </p:pic>
      <p:pic>
        <p:nvPicPr>
          <p:cNvPr id="16" name="Picture 15" descr="prequiz3.png"/>
          <p:cNvPicPr>
            <a:picLocks noChangeAspect="1"/>
          </p:cNvPicPr>
          <p:nvPr/>
        </p:nvPicPr>
        <p:blipFill>
          <a:blip r:embed="rId5" cstate="print"/>
          <a:stretch>
            <a:fillRect/>
          </a:stretch>
        </p:blipFill>
        <p:spPr>
          <a:xfrm>
            <a:off x="0" y="1457532"/>
            <a:ext cx="9144000" cy="3942936"/>
          </a:xfrm>
          <a:prstGeom prst="rect">
            <a:avLst/>
          </a:prstGeom>
        </p:spPr>
      </p:pic>
      <p:grpSp>
        <p:nvGrpSpPr>
          <p:cNvPr id="11" name="Group 10"/>
          <p:cNvGrpSpPr/>
          <p:nvPr/>
        </p:nvGrpSpPr>
        <p:grpSpPr>
          <a:xfrm>
            <a:off x="2362200" y="3733800"/>
            <a:ext cx="5105400" cy="381000"/>
            <a:chOff x="2362200" y="4343400"/>
            <a:chExt cx="5105400" cy="381000"/>
          </a:xfrm>
        </p:grpSpPr>
        <p:sp>
          <p:nvSpPr>
            <p:cNvPr id="6" name="TextBox 5"/>
            <p:cNvSpPr txBox="1"/>
            <p:nvPr/>
          </p:nvSpPr>
          <p:spPr>
            <a:xfrm>
              <a:off x="2362200" y="4343400"/>
              <a:ext cx="381000" cy="369332"/>
            </a:xfrm>
            <a:prstGeom prst="rect">
              <a:avLst/>
            </a:prstGeom>
            <a:noFill/>
          </p:spPr>
          <p:txBody>
            <a:bodyPr wrap="square" rtlCol="0">
              <a:spAutoFit/>
            </a:bodyPr>
            <a:lstStyle/>
            <a:p>
              <a:r>
                <a:rPr lang="en-US" b="1" dirty="0" smtClean="0"/>
                <a:t>A</a:t>
              </a:r>
              <a:endParaRPr lang="en-US" b="1" dirty="0"/>
            </a:p>
          </p:txBody>
        </p:sp>
        <p:sp>
          <p:nvSpPr>
            <p:cNvPr id="7" name="TextBox 6"/>
            <p:cNvSpPr txBox="1"/>
            <p:nvPr/>
          </p:nvSpPr>
          <p:spPr>
            <a:xfrm>
              <a:off x="3429000" y="4343400"/>
              <a:ext cx="381000" cy="369332"/>
            </a:xfrm>
            <a:prstGeom prst="rect">
              <a:avLst/>
            </a:prstGeom>
            <a:noFill/>
          </p:spPr>
          <p:txBody>
            <a:bodyPr wrap="square" rtlCol="0">
              <a:spAutoFit/>
            </a:bodyPr>
            <a:lstStyle/>
            <a:p>
              <a:r>
                <a:rPr lang="en-US" b="1" dirty="0" smtClean="0"/>
                <a:t>B</a:t>
              </a:r>
              <a:endParaRPr lang="en-US" b="1" dirty="0"/>
            </a:p>
          </p:txBody>
        </p:sp>
        <p:sp>
          <p:nvSpPr>
            <p:cNvPr id="8" name="TextBox 7"/>
            <p:cNvSpPr txBox="1"/>
            <p:nvPr/>
          </p:nvSpPr>
          <p:spPr>
            <a:xfrm>
              <a:off x="4419600" y="4355068"/>
              <a:ext cx="381000" cy="369332"/>
            </a:xfrm>
            <a:prstGeom prst="rect">
              <a:avLst/>
            </a:prstGeom>
            <a:noFill/>
          </p:spPr>
          <p:txBody>
            <a:bodyPr wrap="square" rtlCol="0">
              <a:spAutoFit/>
            </a:bodyPr>
            <a:lstStyle/>
            <a:p>
              <a:r>
                <a:rPr lang="en-US" b="1" dirty="0" smtClean="0"/>
                <a:t>C</a:t>
              </a:r>
              <a:endParaRPr lang="en-US" b="1" dirty="0"/>
            </a:p>
          </p:txBody>
        </p:sp>
        <p:sp>
          <p:nvSpPr>
            <p:cNvPr id="9" name="TextBox 8"/>
            <p:cNvSpPr txBox="1"/>
            <p:nvPr/>
          </p:nvSpPr>
          <p:spPr>
            <a:xfrm>
              <a:off x="6019800" y="4355068"/>
              <a:ext cx="381000" cy="369332"/>
            </a:xfrm>
            <a:prstGeom prst="rect">
              <a:avLst/>
            </a:prstGeom>
            <a:noFill/>
          </p:spPr>
          <p:txBody>
            <a:bodyPr wrap="square" rtlCol="0">
              <a:spAutoFit/>
            </a:bodyPr>
            <a:lstStyle/>
            <a:p>
              <a:r>
                <a:rPr lang="en-US" b="1" dirty="0" smtClean="0"/>
                <a:t>D</a:t>
              </a:r>
              <a:endParaRPr lang="en-US" b="1" dirty="0"/>
            </a:p>
          </p:txBody>
        </p:sp>
        <p:sp>
          <p:nvSpPr>
            <p:cNvPr id="10" name="TextBox 9"/>
            <p:cNvSpPr txBox="1"/>
            <p:nvPr/>
          </p:nvSpPr>
          <p:spPr>
            <a:xfrm>
              <a:off x="7086600" y="4355068"/>
              <a:ext cx="381000" cy="369332"/>
            </a:xfrm>
            <a:prstGeom prst="rect">
              <a:avLst/>
            </a:prstGeom>
            <a:noFill/>
          </p:spPr>
          <p:txBody>
            <a:bodyPr wrap="square" rtlCol="0">
              <a:spAutoFit/>
            </a:bodyPr>
            <a:lstStyle/>
            <a:p>
              <a:r>
                <a:rPr lang="en-US" b="1" dirty="0" smtClean="0"/>
                <a:t>E</a:t>
              </a:r>
              <a:endParaRPr lang="en-US" b="1" dirty="0"/>
            </a:p>
          </p:txBody>
        </p:sp>
      </p:grpSp>
      <p:sp>
        <p:nvSpPr>
          <p:cNvPr id="5" name="Rectangle 4"/>
          <p:cNvSpPr/>
          <p:nvPr/>
        </p:nvSpPr>
        <p:spPr>
          <a:xfrm>
            <a:off x="152400" y="1295400"/>
            <a:ext cx="3200400" cy="646331"/>
          </a:xfrm>
          <a:prstGeom prst="rect">
            <a:avLst/>
          </a:prstGeom>
        </p:spPr>
        <p:txBody>
          <a:bodyPr wrap="square">
            <a:spAutoFit/>
          </a:bodyPr>
          <a:lstStyle/>
          <a:p>
            <a:r>
              <a:rPr lang="en-US" b="1" dirty="0" smtClean="0"/>
              <a:t>Outreach &amp; Education to Reduce Fertilizer Impacts</a:t>
            </a:r>
            <a:endParaRPr lang="en-US" dirty="0"/>
          </a:p>
        </p:txBody>
      </p:sp>
      <p:sp>
        <p:nvSpPr>
          <p:cNvPr id="13" name="Down Arrow 12"/>
          <p:cNvSpPr/>
          <p:nvPr/>
        </p:nvSpPr>
        <p:spPr>
          <a:xfrm rot="10800000">
            <a:off x="4419600" y="4114800"/>
            <a:ext cx="304800" cy="15239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fter quiz1.png"/>
          <p:cNvPicPr>
            <a:picLocks noChangeAspect="1"/>
          </p:cNvPicPr>
          <p:nvPr/>
        </p:nvPicPr>
        <p:blipFill>
          <a:blip r:embed="rId3" cstate="print"/>
          <a:stretch>
            <a:fillRect/>
          </a:stretch>
        </p:blipFill>
        <p:spPr>
          <a:xfrm>
            <a:off x="0" y="1400344"/>
            <a:ext cx="9144000" cy="4057311"/>
          </a:xfrm>
          <a:prstGeom prst="rect">
            <a:avLst/>
          </a:prstGeom>
        </p:spPr>
      </p:pic>
      <p:pic>
        <p:nvPicPr>
          <p:cNvPr id="24" name="Picture 23" descr="after quiz2.png"/>
          <p:cNvPicPr>
            <a:picLocks noChangeAspect="1"/>
          </p:cNvPicPr>
          <p:nvPr/>
        </p:nvPicPr>
        <p:blipFill>
          <a:blip r:embed="rId4" cstate="print"/>
          <a:stretch>
            <a:fillRect/>
          </a:stretch>
        </p:blipFill>
        <p:spPr>
          <a:xfrm>
            <a:off x="0" y="1400344"/>
            <a:ext cx="9144000" cy="4057311"/>
          </a:xfrm>
          <a:prstGeom prst="rect">
            <a:avLst/>
          </a:prstGeom>
        </p:spPr>
      </p:pic>
      <p:sp>
        <p:nvSpPr>
          <p:cNvPr id="28" name="Oval 27"/>
          <p:cNvSpPr/>
          <p:nvPr/>
        </p:nvSpPr>
        <p:spPr>
          <a:xfrm>
            <a:off x="4114800" y="3352800"/>
            <a:ext cx="9906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Results Chains serve as a framework for strategy effectiveness measures</a:t>
            </a:r>
            <a:endParaRPr lang="en-US" sz="3200" dirty="0">
              <a:latin typeface="+mn-lt"/>
            </a:endParaRPr>
          </a:p>
        </p:txBody>
      </p:sp>
      <p:sp>
        <p:nvSpPr>
          <p:cNvPr id="3" name="Content Placeholder 2"/>
          <p:cNvSpPr>
            <a:spLocks noGrp="1"/>
          </p:cNvSpPr>
          <p:nvPr>
            <p:ph idx="1"/>
          </p:nvPr>
        </p:nvSpPr>
        <p:spPr/>
        <p:txBody>
          <a:bodyPr/>
          <a:lstStyle/>
          <a:p>
            <a:r>
              <a:rPr lang="en-US" sz="3200" dirty="0" smtClean="0"/>
              <a:t>Indicators</a:t>
            </a:r>
          </a:p>
          <a:p>
            <a:r>
              <a:rPr lang="en-US" sz="3200" dirty="0" smtClean="0"/>
              <a:t>Objectives</a:t>
            </a:r>
          </a:p>
        </p:txBody>
      </p:sp>
      <p:sp>
        <p:nvSpPr>
          <p:cNvPr id="4" name="Rectangle 2"/>
          <p:cNvSpPr txBox="1">
            <a:spLocks noChangeArrowheads="1"/>
          </p:cNvSpPr>
          <p:nvPr/>
        </p:nvSpPr>
        <p:spPr bwMode="auto">
          <a:xfrm>
            <a:off x="2590800" y="22225"/>
            <a:ext cx="6192838" cy="979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Framework for Measures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png"/>
          <p:cNvPicPr>
            <a:picLocks noChangeAspect="1"/>
          </p:cNvPicPr>
          <p:nvPr/>
        </p:nvPicPr>
        <p:blipFill>
          <a:blip r:embed="rId3" cstate="print"/>
          <a:stretch>
            <a:fillRect/>
          </a:stretch>
        </p:blipFill>
        <p:spPr>
          <a:xfrm>
            <a:off x="0" y="1237853"/>
            <a:ext cx="9144000" cy="4858147"/>
          </a:xfrm>
          <a:prstGeom prst="rect">
            <a:avLst/>
          </a:prstGeom>
        </p:spPr>
      </p:pic>
      <p:pic>
        <p:nvPicPr>
          <p:cNvPr id="3" name="Picture 2" descr="2.png"/>
          <p:cNvPicPr>
            <a:picLocks noChangeAspect="1"/>
          </p:cNvPicPr>
          <p:nvPr/>
        </p:nvPicPr>
        <p:blipFill>
          <a:blip r:embed="rId4" cstate="print"/>
          <a:stretch>
            <a:fillRect/>
          </a:stretch>
        </p:blipFill>
        <p:spPr>
          <a:xfrm>
            <a:off x="0" y="1237853"/>
            <a:ext cx="9144000" cy="4858147"/>
          </a:xfrm>
          <a:prstGeom prst="rect">
            <a:avLst/>
          </a:prstGeom>
        </p:spPr>
      </p:pic>
      <p:pic>
        <p:nvPicPr>
          <p:cNvPr id="4" name="Picture 3" descr="3.png"/>
          <p:cNvPicPr>
            <a:picLocks noChangeAspect="1"/>
          </p:cNvPicPr>
          <p:nvPr/>
        </p:nvPicPr>
        <p:blipFill>
          <a:blip r:embed="rId5" cstate="print"/>
          <a:stretch>
            <a:fillRect/>
          </a:stretch>
        </p:blipFill>
        <p:spPr>
          <a:xfrm>
            <a:off x="0" y="1237853"/>
            <a:ext cx="9144000" cy="4858147"/>
          </a:xfrm>
          <a:prstGeom prst="rect">
            <a:avLst/>
          </a:prstGeom>
        </p:spPr>
      </p:pic>
      <p:pic>
        <p:nvPicPr>
          <p:cNvPr id="5" name="Picture 4" descr="4.png"/>
          <p:cNvPicPr>
            <a:picLocks noChangeAspect="1"/>
          </p:cNvPicPr>
          <p:nvPr/>
        </p:nvPicPr>
        <p:blipFill>
          <a:blip r:embed="rId6" cstate="print"/>
          <a:stretch>
            <a:fillRect/>
          </a:stretch>
        </p:blipFill>
        <p:spPr>
          <a:xfrm>
            <a:off x="0" y="1237853"/>
            <a:ext cx="9144000" cy="4858147"/>
          </a:xfrm>
          <a:prstGeom prst="rect">
            <a:avLst/>
          </a:prstGeom>
        </p:spPr>
      </p:pic>
      <p:grpSp>
        <p:nvGrpSpPr>
          <p:cNvPr id="6" name="Group 11"/>
          <p:cNvGrpSpPr/>
          <p:nvPr/>
        </p:nvGrpSpPr>
        <p:grpSpPr>
          <a:xfrm>
            <a:off x="76200" y="4114800"/>
            <a:ext cx="3886200" cy="2252627"/>
            <a:chOff x="457200" y="4190999"/>
            <a:chExt cx="4191000" cy="2429303"/>
          </a:xfrm>
        </p:grpSpPr>
        <p:pic>
          <p:nvPicPr>
            <p:cNvPr id="7" name="Picture 6"/>
            <p:cNvPicPr>
              <a:picLocks noChangeAspect="1" noChangeArrowheads="1"/>
            </p:cNvPicPr>
            <p:nvPr/>
          </p:nvPicPr>
          <p:blipFill>
            <a:blip r:embed="rId7" cstate="print"/>
            <a:srcRect/>
            <a:stretch>
              <a:fillRect/>
            </a:stretch>
          </p:blipFill>
          <p:spPr bwMode="auto">
            <a:xfrm>
              <a:off x="457200" y="4724400"/>
              <a:ext cx="4191000" cy="1895902"/>
            </a:xfrm>
            <a:prstGeom prst="rect">
              <a:avLst/>
            </a:prstGeom>
            <a:noFill/>
            <a:ln w="9525">
              <a:noFill/>
              <a:miter lim="800000"/>
              <a:headEnd/>
              <a:tailEnd/>
            </a:ln>
          </p:spPr>
        </p:pic>
        <p:cxnSp>
          <p:nvCxnSpPr>
            <p:cNvPr id="8" name="Straight Connector 7"/>
            <p:cNvCxnSpPr/>
            <p:nvPr/>
          </p:nvCxnSpPr>
          <p:spPr>
            <a:xfrm flipV="1">
              <a:off x="2514600" y="4190999"/>
              <a:ext cx="1722718" cy="533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15"/>
          <p:cNvGrpSpPr/>
          <p:nvPr/>
        </p:nvGrpSpPr>
        <p:grpSpPr>
          <a:xfrm>
            <a:off x="266700" y="4114800"/>
            <a:ext cx="4229100" cy="2560143"/>
            <a:chOff x="838200" y="4171950"/>
            <a:chExt cx="4229100" cy="2560143"/>
          </a:xfrm>
        </p:grpSpPr>
        <p:pic>
          <p:nvPicPr>
            <p:cNvPr id="10" name="Picture 9"/>
            <p:cNvPicPr>
              <a:picLocks noChangeAspect="1" noChangeArrowheads="1"/>
            </p:cNvPicPr>
            <p:nvPr/>
          </p:nvPicPr>
          <p:blipFill>
            <a:blip r:embed="rId8" cstate="print"/>
            <a:srcRect/>
            <a:stretch>
              <a:fillRect/>
            </a:stretch>
          </p:blipFill>
          <p:spPr bwMode="auto">
            <a:xfrm>
              <a:off x="838200" y="4724400"/>
              <a:ext cx="3505200" cy="2007693"/>
            </a:xfrm>
            <a:prstGeom prst="rect">
              <a:avLst/>
            </a:prstGeom>
            <a:noFill/>
            <a:ln w="9525">
              <a:noFill/>
              <a:miter lim="800000"/>
              <a:headEnd/>
              <a:tailEnd/>
            </a:ln>
          </p:spPr>
        </p:pic>
        <p:cxnSp>
          <p:nvCxnSpPr>
            <p:cNvPr id="11" name="Straight Connector 10"/>
            <p:cNvCxnSpPr>
              <a:stCxn id="10" idx="0"/>
            </p:cNvCxnSpPr>
            <p:nvPr/>
          </p:nvCxnSpPr>
          <p:spPr>
            <a:xfrm rot="5400000" flipH="1" flipV="1">
              <a:off x="3552825" y="3209925"/>
              <a:ext cx="552450" cy="2476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20"/>
          <p:cNvGrpSpPr/>
          <p:nvPr/>
        </p:nvGrpSpPr>
        <p:grpSpPr>
          <a:xfrm>
            <a:off x="0" y="4267201"/>
            <a:ext cx="5638799" cy="2088859"/>
            <a:chOff x="609600" y="4484914"/>
            <a:chExt cx="5907314" cy="2188328"/>
          </a:xfrm>
        </p:grpSpPr>
        <p:pic>
          <p:nvPicPr>
            <p:cNvPr id="13" name="Picture 10"/>
            <p:cNvPicPr>
              <a:picLocks noChangeAspect="1" noChangeArrowheads="1"/>
            </p:cNvPicPr>
            <p:nvPr/>
          </p:nvPicPr>
          <p:blipFill>
            <a:blip r:embed="rId9" cstate="print"/>
            <a:srcRect/>
            <a:stretch>
              <a:fillRect/>
            </a:stretch>
          </p:blipFill>
          <p:spPr bwMode="auto">
            <a:xfrm>
              <a:off x="609600" y="4724400"/>
              <a:ext cx="4195464" cy="1948842"/>
            </a:xfrm>
            <a:prstGeom prst="rect">
              <a:avLst/>
            </a:prstGeom>
            <a:noFill/>
            <a:ln w="9525">
              <a:noFill/>
              <a:miter lim="800000"/>
              <a:headEnd/>
              <a:tailEnd/>
            </a:ln>
          </p:spPr>
        </p:pic>
        <p:cxnSp>
          <p:nvCxnSpPr>
            <p:cNvPr id="14" name="Straight Connector 13"/>
            <p:cNvCxnSpPr>
              <a:stCxn id="13" idx="3"/>
            </p:cNvCxnSpPr>
            <p:nvPr/>
          </p:nvCxnSpPr>
          <p:spPr>
            <a:xfrm flipV="1">
              <a:off x="4805064" y="4484914"/>
              <a:ext cx="1711850" cy="12139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24"/>
          <p:cNvGrpSpPr/>
          <p:nvPr/>
        </p:nvGrpSpPr>
        <p:grpSpPr>
          <a:xfrm>
            <a:off x="228600" y="3314700"/>
            <a:ext cx="5429250" cy="3238500"/>
            <a:chOff x="838201" y="3619500"/>
            <a:chExt cx="5429250" cy="3238500"/>
          </a:xfrm>
        </p:grpSpPr>
        <p:pic>
          <p:nvPicPr>
            <p:cNvPr id="16" name="Picture 6"/>
            <p:cNvPicPr>
              <a:picLocks noChangeAspect="1" noChangeArrowheads="1"/>
            </p:cNvPicPr>
            <p:nvPr/>
          </p:nvPicPr>
          <p:blipFill>
            <a:blip r:embed="rId10" cstate="print"/>
            <a:srcRect/>
            <a:stretch>
              <a:fillRect/>
            </a:stretch>
          </p:blipFill>
          <p:spPr bwMode="auto">
            <a:xfrm>
              <a:off x="838201" y="4724400"/>
              <a:ext cx="3346486" cy="2133600"/>
            </a:xfrm>
            <a:prstGeom prst="rect">
              <a:avLst/>
            </a:prstGeom>
            <a:noFill/>
            <a:ln w="9525">
              <a:noFill/>
              <a:miter lim="800000"/>
              <a:headEnd/>
              <a:tailEnd/>
            </a:ln>
          </p:spPr>
        </p:pic>
        <p:cxnSp>
          <p:nvCxnSpPr>
            <p:cNvPr id="17" name="Straight Connector 16"/>
            <p:cNvCxnSpPr/>
            <p:nvPr/>
          </p:nvCxnSpPr>
          <p:spPr>
            <a:xfrm flipV="1">
              <a:off x="2438400" y="3619500"/>
              <a:ext cx="3829051" cy="1104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8"/>
          <p:cNvGrpSpPr/>
          <p:nvPr/>
        </p:nvGrpSpPr>
        <p:grpSpPr>
          <a:xfrm>
            <a:off x="228600" y="2971801"/>
            <a:ext cx="4267201" cy="3675862"/>
            <a:chOff x="-4267200" y="-3675862"/>
            <a:chExt cx="4267201" cy="3675862"/>
          </a:xfrm>
        </p:grpSpPr>
        <p:pic>
          <p:nvPicPr>
            <p:cNvPr id="20" name="Picture 3"/>
            <p:cNvPicPr>
              <a:picLocks noChangeAspect="1" noChangeArrowheads="1"/>
            </p:cNvPicPr>
            <p:nvPr/>
          </p:nvPicPr>
          <p:blipFill>
            <a:blip r:embed="rId11" cstate="print"/>
            <a:srcRect/>
            <a:stretch>
              <a:fillRect/>
            </a:stretch>
          </p:blipFill>
          <p:spPr bwMode="auto">
            <a:xfrm>
              <a:off x="-4267200" y="-2075663"/>
              <a:ext cx="3657600" cy="2075663"/>
            </a:xfrm>
            <a:prstGeom prst="rect">
              <a:avLst/>
            </a:prstGeom>
            <a:noFill/>
            <a:ln w="9525">
              <a:noFill/>
              <a:miter lim="800000"/>
              <a:headEnd/>
              <a:tailEnd/>
            </a:ln>
          </p:spPr>
        </p:pic>
        <p:cxnSp>
          <p:nvCxnSpPr>
            <p:cNvPr id="21" name="Straight Connector 20"/>
            <p:cNvCxnSpPr/>
            <p:nvPr/>
          </p:nvCxnSpPr>
          <p:spPr>
            <a:xfrm rot="5400000" flipH="1" flipV="1">
              <a:off x="-1706017" y="-2617545"/>
              <a:ext cx="2764336" cy="647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29"/>
          <p:cNvGrpSpPr/>
          <p:nvPr/>
        </p:nvGrpSpPr>
        <p:grpSpPr>
          <a:xfrm>
            <a:off x="228600" y="4229101"/>
            <a:ext cx="6705600" cy="2332655"/>
            <a:chOff x="457200" y="4133362"/>
            <a:chExt cx="7393353" cy="2571901"/>
          </a:xfrm>
        </p:grpSpPr>
        <p:pic>
          <p:nvPicPr>
            <p:cNvPr id="23" name="Picture 8"/>
            <p:cNvPicPr>
              <a:picLocks noChangeAspect="1" noChangeArrowheads="1"/>
            </p:cNvPicPr>
            <p:nvPr/>
          </p:nvPicPr>
          <p:blipFill>
            <a:blip r:embed="rId12" cstate="print"/>
            <a:srcRect/>
            <a:stretch>
              <a:fillRect/>
            </a:stretch>
          </p:blipFill>
          <p:spPr bwMode="auto">
            <a:xfrm>
              <a:off x="457200" y="4724400"/>
              <a:ext cx="4343400" cy="1980863"/>
            </a:xfrm>
            <a:prstGeom prst="rect">
              <a:avLst/>
            </a:prstGeom>
            <a:noFill/>
            <a:ln w="9525">
              <a:noFill/>
              <a:miter lim="800000"/>
              <a:headEnd/>
              <a:tailEnd/>
            </a:ln>
          </p:spPr>
        </p:pic>
        <p:cxnSp>
          <p:nvCxnSpPr>
            <p:cNvPr id="24" name="Straight Connector 23"/>
            <p:cNvCxnSpPr>
              <a:stCxn id="23" idx="3"/>
            </p:cNvCxnSpPr>
            <p:nvPr/>
          </p:nvCxnSpPr>
          <p:spPr>
            <a:xfrm flipV="1">
              <a:off x="4800600" y="4133362"/>
              <a:ext cx="3049953" cy="15814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4"/>
          <p:cNvGrpSpPr/>
          <p:nvPr/>
        </p:nvGrpSpPr>
        <p:grpSpPr>
          <a:xfrm>
            <a:off x="476250" y="4800600"/>
            <a:ext cx="5210175" cy="1371600"/>
            <a:chOff x="4267200" y="-1905000"/>
            <a:chExt cx="6170049" cy="1676400"/>
          </a:xfrm>
        </p:grpSpPr>
        <p:pic>
          <p:nvPicPr>
            <p:cNvPr id="26" name="Picture 2"/>
            <p:cNvPicPr>
              <a:picLocks noChangeAspect="1" noChangeArrowheads="1"/>
            </p:cNvPicPr>
            <p:nvPr/>
          </p:nvPicPr>
          <p:blipFill>
            <a:blip r:embed="rId13" cstate="print"/>
            <a:srcRect/>
            <a:stretch>
              <a:fillRect/>
            </a:stretch>
          </p:blipFill>
          <p:spPr bwMode="auto">
            <a:xfrm>
              <a:off x="4267200" y="-1905000"/>
              <a:ext cx="4220308" cy="1676400"/>
            </a:xfrm>
            <a:prstGeom prst="rect">
              <a:avLst/>
            </a:prstGeom>
            <a:noFill/>
            <a:ln w="9525">
              <a:noFill/>
              <a:miter lim="800000"/>
              <a:headEnd/>
              <a:tailEnd/>
            </a:ln>
          </p:spPr>
        </p:pic>
        <p:cxnSp>
          <p:nvCxnSpPr>
            <p:cNvPr id="27" name="Straight Connector 26"/>
            <p:cNvCxnSpPr/>
            <p:nvPr/>
          </p:nvCxnSpPr>
          <p:spPr>
            <a:xfrm>
              <a:off x="8439150" y="-1082980"/>
              <a:ext cx="1998099" cy="458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7"/>
          <p:cNvGrpSpPr/>
          <p:nvPr/>
        </p:nvGrpSpPr>
        <p:grpSpPr>
          <a:xfrm>
            <a:off x="0" y="4343400"/>
            <a:ext cx="7991475" cy="2247900"/>
            <a:chOff x="762000" y="6477000"/>
            <a:chExt cx="7991475" cy="2247900"/>
          </a:xfrm>
        </p:grpSpPr>
        <p:cxnSp>
          <p:nvCxnSpPr>
            <p:cNvPr id="29" name="Straight Connector 28"/>
            <p:cNvCxnSpPr/>
            <p:nvPr/>
          </p:nvCxnSpPr>
          <p:spPr>
            <a:xfrm flipV="1">
              <a:off x="4191000" y="6477000"/>
              <a:ext cx="4562475" cy="19593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4"/>
            <p:cNvPicPr>
              <a:picLocks noChangeAspect="1" noChangeArrowheads="1"/>
            </p:cNvPicPr>
            <p:nvPr/>
          </p:nvPicPr>
          <p:blipFill>
            <a:blip r:embed="rId14" cstate="print"/>
            <a:srcRect/>
            <a:stretch>
              <a:fillRect/>
            </a:stretch>
          </p:blipFill>
          <p:spPr bwMode="auto">
            <a:xfrm>
              <a:off x="762000" y="7772400"/>
              <a:ext cx="3467100" cy="952500"/>
            </a:xfrm>
            <a:prstGeom prst="rect">
              <a:avLst/>
            </a:prstGeom>
            <a:noFill/>
            <a:ln w="9525">
              <a:noFill/>
              <a:miter lim="800000"/>
              <a:headEnd/>
              <a:tailEnd/>
            </a:ln>
          </p:spPr>
        </p:pic>
      </p:grpSp>
      <p:grpSp>
        <p:nvGrpSpPr>
          <p:cNvPr id="28" name="Group 30"/>
          <p:cNvGrpSpPr/>
          <p:nvPr/>
        </p:nvGrpSpPr>
        <p:grpSpPr>
          <a:xfrm>
            <a:off x="0" y="1219200"/>
            <a:ext cx="9144000" cy="5638800"/>
            <a:chOff x="0" y="1219200"/>
            <a:chExt cx="9144000" cy="5638800"/>
          </a:xfrm>
        </p:grpSpPr>
        <p:sp>
          <p:nvSpPr>
            <p:cNvPr id="32" name="Rectangle 31"/>
            <p:cNvSpPr/>
            <p:nvPr/>
          </p:nvSpPr>
          <p:spPr>
            <a:xfrm>
              <a:off x="0" y="1219200"/>
              <a:ext cx="9144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3" name="Picture 32" descr="4.png"/>
            <p:cNvPicPr>
              <a:picLocks noChangeAspect="1"/>
            </p:cNvPicPr>
            <p:nvPr/>
          </p:nvPicPr>
          <p:blipFill>
            <a:blip r:embed="rId6" cstate="print"/>
            <a:stretch>
              <a:fillRect/>
            </a:stretch>
          </p:blipFill>
          <p:spPr>
            <a:xfrm>
              <a:off x="0" y="1237853"/>
              <a:ext cx="9144000" cy="4858147"/>
            </a:xfrm>
            <a:prstGeom prst="rect">
              <a:avLst/>
            </a:prstGeom>
          </p:spPr>
        </p:pic>
      </p:grpSp>
      <p:sp>
        <p:nvSpPr>
          <p:cNvPr id="34" name="TextBox 33"/>
          <p:cNvSpPr txBox="1"/>
          <p:nvPr/>
        </p:nvSpPr>
        <p:spPr>
          <a:xfrm>
            <a:off x="0" y="1219200"/>
            <a:ext cx="3505200" cy="1077218"/>
          </a:xfrm>
          <a:prstGeom prst="rect">
            <a:avLst/>
          </a:prstGeom>
          <a:noFill/>
        </p:spPr>
        <p:txBody>
          <a:bodyPr wrap="square" rtlCol="0">
            <a:spAutoFit/>
          </a:bodyPr>
          <a:lstStyle/>
          <a:p>
            <a:r>
              <a:rPr lang="en-US" sz="2400" b="1" dirty="0" smtClean="0"/>
              <a:t>Results Chain</a:t>
            </a:r>
          </a:p>
          <a:p>
            <a:r>
              <a:rPr lang="en-US" sz="2000" b="1" dirty="0" smtClean="0">
                <a:solidFill>
                  <a:srgbClr val="000000"/>
                </a:solidFill>
              </a:rPr>
              <a:t>Outreach &amp; Education Strategies</a:t>
            </a:r>
            <a:endParaRPr lang="en-US" sz="2000" dirty="0" smtClean="0">
              <a:solidFill>
                <a:srgbClr val="000000"/>
              </a:solidFill>
            </a:endParaRPr>
          </a:p>
        </p:txBody>
      </p:sp>
      <p:sp>
        <p:nvSpPr>
          <p:cNvPr id="35" name="Rectangle 2"/>
          <p:cNvSpPr txBox="1">
            <a:spLocks noChangeArrowheads="1"/>
          </p:cNvSpPr>
          <p:nvPr/>
        </p:nvSpPr>
        <p:spPr bwMode="auto">
          <a:xfrm>
            <a:off x="2590800" y="22224"/>
            <a:ext cx="6192838" cy="1196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3600" b="1" kern="0" dirty="0" smtClean="0">
                <a:solidFill>
                  <a:srgbClr val="FFFFFF"/>
                </a:solidFill>
                <a:latin typeface="Garamond"/>
              </a:rPr>
              <a:t>Theory of Change Example – Reducing Fertilizer 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590800" y="22225"/>
            <a:ext cx="6192838" cy="979488"/>
          </a:xfrm>
        </p:spPr>
        <p:txBody>
          <a:bodyPr/>
          <a:lstStyle/>
          <a:p>
            <a:pPr eaLnBrk="1" hangingPunct="1"/>
            <a:r>
              <a:rPr lang="en-US" sz="3600" dirty="0" smtClean="0">
                <a:solidFill>
                  <a:schemeClr val="bg1"/>
                </a:solidFill>
              </a:rPr>
              <a:t>What is NOT a Results Chain?</a:t>
            </a:r>
          </a:p>
        </p:txBody>
      </p:sp>
      <p:sp>
        <p:nvSpPr>
          <p:cNvPr id="786436" name="Rectangle 4"/>
          <p:cNvSpPr>
            <a:spLocks noGrp="1" noChangeArrowheads="1"/>
          </p:cNvSpPr>
          <p:nvPr>
            <p:ph type="body" sz="half" idx="1"/>
          </p:nvPr>
        </p:nvSpPr>
        <p:spPr>
          <a:xfrm>
            <a:off x="457200" y="1752600"/>
            <a:ext cx="8382000" cy="519113"/>
          </a:xfrm>
          <a:noFill/>
        </p:spPr>
        <p:txBody>
          <a:bodyPr/>
          <a:lstStyle/>
          <a:p>
            <a:pPr marL="0" indent="6350" eaLnBrk="1" hangingPunct="1">
              <a:buFont typeface="Arial" charset="0"/>
              <a:buNone/>
            </a:pPr>
            <a:r>
              <a:rPr lang="en-US" sz="2800" smtClean="0"/>
              <a:t>It is not an implementation flow diagram… </a:t>
            </a:r>
          </a:p>
        </p:txBody>
      </p:sp>
      <p:graphicFrame>
        <p:nvGraphicFramePr>
          <p:cNvPr id="786440" name="Object 8"/>
          <p:cNvGraphicFramePr>
            <a:graphicFrameLocks noChangeAspect="1"/>
          </p:cNvGraphicFramePr>
          <p:nvPr>
            <p:ph sz="half" idx="2"/>
          </p:nvPr>
        </p:nvGraphicFramePr>
        <p:xfrm>
          <a:off x="325438" y="2716213"/>
          <a:ext cx="8389937" cy="844550"/>
        </p:xfrm>
        <a:graphic>
          <a:graphicData uri="http://schemas.openxmlformats.org/presentationml/2006/ole">
            <p:oleObj spid="_x0000_s693250" name="Visio" r:id="rId5" imgW="8414614" imgH="845820" progId="Visio.Drawing.11">
              <p:embed/>
            </p:oleObj>
          </a:graphicData>
        </a:graphic>
      </p:graphicFrame>
    </p:spTree>
    <p:custDataLst>
      <p:tags r:id="rId2"/>
    </p:custDataLst>
  </p:cSld>
  <p:clrMapOvr>
    <a:masterClrMapping/>
  </p:clrMapOvr>
  <p:transition advTm="4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86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p:cNvGraphicFramePr>
            <a:graphicFrameLocks noChangeAspect="1"/>
          </p:cNvGraphicFramePr>
          <p:nvPr>
            <p:ph idx="1"/>
          </p:nvPr>
        </p:nvGraphicFramePr>
        <p:xfrm>
          <a:off x="-14288" y="2216150"/>
          <a:ext cx="9144001" cy="4260850"/>
        </p:xfrm>
        <a:graphic>
          <a:graphicData uri="http://schemas.openxmlformats.org/presentationml/2006/ole">
            <p:oleObj spid="_x0000_s694274" name="Visio" r:id="rId4" imgW="9695307" imgH="4517517" progId="Visio.Drawing.11">
              <p:embed/>
            </p:oleObj>
          </a:graphicData>
        </a:graphic>
      </p:graphicFrame>
      <p:sp>
        <p:nvSpPr>
          <p:cNvPr id="4" name="Rectangle 2"/>
          <p:cNvSpPr txBox="1">
            <a:spLocks noChangeArrowheads="1"/>
          </p:cNvSpPr>
          <p:nvPr/>
        </p:nvSpPr>
        <p:spPr bwMode="auto">
          <a:xfrm>
            <a:off x="2590800" y="22225"/>
            <a:ext cx="6192838" cy="979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Your turn…</a:t>
            </a:r>
          </a:p>
        </p:txBody>
      </p:sp>
      <p:grpSp>
        <p:nvGrpSpPr>
          <p:cNvPr id="10" name="Group 9"/>
          <p:cNvGrpSpPr/>
          <p:nvPr/>
        </p:nvGrpSpPr>
        <p:grpSpPr>
          <a:xfrm>
            <a:off x="304800" y="2286000"/>
            <a:ext cx="8763000" cy="838200"/>
            <a:chOff x="381000" y="2286000"/>
            <a:chExt cx="8763000" cy="838200"/>
          </a:xfrm>
        </p:grpSpPr>
        <p:cxnSp>
          <p:nvCxnSpPr>
            <p:cNvPr id="6" name="Straight Connector 5"/>
            <p:cNvCxnSpPr/>
            <p:nvPr/>
          </p:nvCxnSpPr>
          <p:spPr>
            <a:xfrm>
              <a:off x="381000" y="2286000"/>
              <a:ext cx="87630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7200" y="2286000"/>
              <a:ext cx="86868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4288" y="1219200"/>
            <a:ext cx="9158288" cy="5638800"/>
            <a:chOff x="-14288" y="1219200"/>
            <a:chExt cx="9158288" cy="5638800"/>
          </a:xfrm>
        </p:grpSpPr>
        <p:sp>
          <p:nvSpPr>
            <p:cNvPr id="13" name="Rectangle 12"/>
            <p:cNvSpPr/>
            <p:nvPr/>
          </p:nvSpPr>
          <p:spPr>
            <a:xfrm>
              <a:off x="0" y="1219200"/>
              <a:ext cx="9144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3"/>
            <p:cNvGraphicFramePr>
              <a:graphicFrameLocks noChangeAspect="1"/>
            </p:cNvGraphicFramePr>
            <p:nvPr/>
          </p:nvGraphicFramePr>
          <p:xfrm>
            <a:off x="-14288" y="2216150"/>
            <a:ext cx="9144001" cy="4260850"/>
          </p:xfrm>
          <a:graphic>
            <a:graphicData uri="http://schemas.openxmlformats.org/presentationml/2006/ole">
              <p:oleObj spid="_x0000_s694276" name="Visio" r:id="rId5" imgW="9695307" imgH="4517517" progId="Visio.Drawing.11">
                <p:embed/>
              </p:oleObj>
            </a:graphicData>
          </a:graphic>
        </p:graphicFrame>
      </p:grpSp>
      <p:sp>
        <p:nvSpPr>
          <p:cNvPr id="25603" name="Rectangle 2"/>
          <p:cNvSpPr>
            <a:spLocks noGrp="1" noChangeArrowheads="1"/>
          </p:cNvSpPr>
          <p:nvPr>
            <p:ph type="title"/>
          </p:nvPr>
        </p:nvSpPr>
        <p:spPr>
          <a:xfrm>
            <a:off x="457200" y="1295400"/>
            <a:ext cx="8229600" cy="914400"/>
          </a:xfrm>
        </p:spPr>
        <p:txBody>
          <a:bodyPr/>
          <a:lstStyle/>
          <a:p>
            <a:pPr eaLnBrk="1" hangingPunct="1"/>
            <a:r>
              <a:rPr lang="en-US" sz="3000" dirty="0" smtClean="0"/>
              <a:t>Which of the Following is NOT a Results Chain?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6" name="Picture 2" descr="CM1"/>
          <p:cNvPicPr>
            <a:picLocks noChangeAspect="1" noChangeArrowheads="1"/>
          </p:cNvPicPr>
          <p:nvPr/>
        </p:nvPicPr>
        <p:blipFill>
          <a:blip r:embed="rId3" cstate="print"/>
          <a:srcRect/>
          <a:stretch>
            <a:fillRect/>
          </a:stretch>
        </p:blipFill>
        <p:spPr bwMode="auto">
          <a:xfrm>
            <a:off x="2327275" y="1973263"/>
            <a:ext cx="6507163" cy="4732337"/>
          </a:xfrm>
          <a:prstGeom prst="rect">
            <a:avLst/>
          </a:prstGeom>
          <a:noFill/>
        </p:spPr>
      </p:pic>
      <p:pic>
        <p:nvPicPr>
          <p:cNvPr id="584707" name="Picture 3" descr="CM2"/>
          <p:cNvPicPr>
            <a:picLocks noChangeAspect="1" noChangeArrowheads="1"/>
          </p:cNvPicPr>
          <p:nvPr/>
        </p:nvPicPr>
        <p:blipFill>
          <a:blip r:embed="rId4" cstate="print"/>
          <a:srcRect/>
          <a:stretch>
            <a:fillRect/>
          </a:stretch>
        </p:blipFill>
        <p:spPr bwMode="auto">
          <a:xfrm>
            <a:off x="152400" y="1162050"/>
            <a:ext cx="8686800" cy="5540375"/>
          </a:xfrm>
          <a:prstGeom prst="rect">
            <a:avLst/>
          </a:prstGeom>
          <a:noFill/>
        </p:spPr>
      </p:pic>
      <p:sp>
        <p:nvSpPr>
          <p:cNvPr id="584708" name="Text Box 4"/>
          <p:cNvSpPr txBox="1">
            <a:spLocks noChangeArrowheads="1"/>
          </p:cNvSpPr>
          <p:nvPr/>
        </p:nvSpPr>
        <p:spPr bwMode="auto">
          <a:xfrm>
            <a:off x="6400800" y="1006475"/>
            <a:ext cx="2667000" cy="822325"/>
          </a:xfrm>
          <a:prstGeom prst="rect">
            <a:avLst/>
          </a:prstGeom>
          <a:noFill/>
          <a:ln w="9525">
            <a:noFill/>
            <a:miter lim="800000"/>
            <a:headEnd/>
            <a:tailEnd/>
          </a:ln>
          <a:effectLst/>
        </p:spPr>
        <p:txBody>
          <a:bodyPr>
            <a:spAutoFit/>
          </a:bodyPr>
          <a:lstStyle/>
          <a:p>
            <a:pPr>
              <a:spcBef>
                <a:spcPct val="50000"/>
              </a:spcBef>
            </a:pPr>
            <a:r>
              <a:rPr lang="en-US" sz="2400">
                <a:solidFill>
                  <a:srgbClr val="000000"/>
                </a:solidFill>
                <a:latin typeface="Arial"/>
              </a:rPr>
              <a:t>MAR Fisheries Conceptual Model</a:t>
            </a:r>
          </a:p>
        </p:txBody>
      </p:sp>
      <p:sp>
        <p:nvSpPr>
          <p:cNvPr id="584709" name="Text Box 5"/>
          <p:cNvSpPr txBox="1">
            <a:spLocks noChangeArrowheads="1"/>
          </p:cNvSpPr>
          <p:nvPr/>
        </p:nvSpPr>
        <p:spPr bwMode="auto">
          <a:xfrm>
            <a:off x="381000" y="228600"/>
            <a:ext cx="8229600" cy="461665"/>
          </a:xfrm>
          <a:prstGeom prst="rect">
            <a:avLst/>
          </a:prstGeom>
          <a:noFill/>
          <a:ln w="9525" algn="ctr">
            <a:noFill/>
            <a:miter lim="800000"/>
            <a:headEnd/>
            <a:tailEnd/>
          </a:ln>
          <a:effectLst/>
        </p:spPr>
        <p:txBody>
          <a:bodyPr>
            <a:spAutoFit/>
          </a:bodyPr>
          <a:lstStyle/>
          <a:p>
            <a:pPr>
              <a:spcBef>
                <a:spcPct val="50000"/>
              </a:spcBef>
            </a:pPr>
            <a:r>
              <a:rPr lang="en-US" sz="2400" b="1" dirty="0">
                <a:solidFill>
                  <a:srgbClr val="000000"/>
                </a:solidFill>
                <a:latin typeface="Arial"/>
              </a:rPr>
              <a:t>Examples of Conceptual </a:t>
            </a:r>
            <a:r>
              <a:rPr lang="en-US" sz="2400" b="1" dirty="0" smtClean="0">
                <a:solidFill>
                  <a:srgbClr val="000000"/>
                </a:solidFill>
                <a:latin typeface="Arial"/>
              </a:rPr>
              <a:t>Model </a:t>
            </a:r>
            <a:r>
              <a:rPr lang="en-US" sz="2400" b="1" dirty="0">
                <a:solidFill>
                  <a:srgbClr val="000000"/>
                </a:solidFill>
                <a:latin typeface="Arial"/>
              </a:rPr>
              <a:t>and Results </a:t>
            </a:r>
            <a:r>
              <a:rPr lang="en-US" sz="2400" b="1" dirty="0" smtClean="0">
                <a:solidFill>
                  <a:srgbClr val="000000"/>
                </a:solidFill>
                <a:latin typeface="Arial"/>
              </a:rPr>
              <a:t>Chains</a:t>
            </a:r>
            <a:endParaRPr lang="en-US" sz="2400" b="1" dirty="0">
              <a:solidFill>
                <a:srgbClr val="000000"/>
              </a:solidFill>
              <a:latin typeface="Arial"/>
            </a:endParaRPr>
          </a:p>
        </p:txBody>
      </p:sp>
      <p:grpSp>
        <p:nvGrpSpPr>
          <p:cNvPr id="2" name="Group 11"/>
          <p:cNvGrpSpPr>
            <a:grpSpLocks/>
          </p:cNvGrpSpPr>
          <p:nvPr/>
        </p:nvGrpSpPr>
        <p:grpSpPr bwMode="auto">
          <a:xfrm>
            <a:off x="2133600" y="4038600"/>
            <a:ext cx="6553200" cy="2438400"/>
            <a:chOff x="1344" y="2544"/>
            <a:chExt cx="4128" cy="1536"/>
          </a:xfrm>
        </p:grpSpPr>
        <p:sp>
          <p:nvSpPr>
            <p:cNvPr id="584712" name="Oval 8"/>
            <p:cNvSpPr>
              <a:spLocks noChangeArrowheads="1"/>
            </p:cNvSpPr>
            <p:nvPr/>
          </p:nvSpPr>
          <p:spPr bwMode="auto">
            <a:xfrm>
              <a:off x="1344" y="3408"/>
              <a:ext cx="1104" cy="672"/>
            </a:xfrm>
            <a:prstGeom prst="ellipse">
              <a:avLst/>
            </a:prstGeom>
            <a:noFill/>
            <a:ln w="50800" algn="ctr">
              <a:solidFill>
                <a:srgbClr val="FF0000"/>
              </a:solidFill>
              <a:round/>
              <a:headEnd/>
              <a:tailEnd/>
            </a:ln>
            <a:effectLst/>
          </p:spPr>
          <p:txBody>
            <a:bodyPr wrap="none" anchor="ctr"/>
            <a:lstStyle/>
            <a:p>
              <a:endParaRPr lang="en-US">
                <a:solidFill>
                  <a:srgbClr val="000000"/>
                </a:solidFill>
                <a:latin typeface="Arial"/>
              </a:endParaRPr>
            </a:p>
          </p:txBody>
        </p:sp>
        <p:sp>
          <p:nvSpPr>
            <p:cNvPr id="584713" name="Oval 9"/>
            <p:cNvSpPr>
              <a:spLocks noChangeArrowheads="1"/>
            </p:cNvSpPr>
            <p:nvPr/>
          </p:nvSpPr>
          <p:spPr bwMode="auto">
            <a:xfrm>
              <a:off x="2688" y="2544"/>
              <a:ext cx="2784" cy="720"/>
            </a:xfrm>
            <a:prstGeom prst="ellipse">
              <a:avLst/>
            </a:prstGeom>
            <a:noFill/>
            <a:ln w="50800" algn="ctr">
              <a:solidFill>
                <a:srgbClr val="FF0000"/>
              </a:solidFill>
              <a:round/>
              <a:headEnd/>
              <a:tailEnd/>
            </a:ln>
            <a:effectLst/>
          </p:spPr>
          <p:txBody>
            <a:bodyPr wrap="none" anchor="ctr"/>
            <a:lstStyle/>
            <a:p>
              <a:endParaRPr lang="en-US">
                <a:solidFill>
                  <a:srgbClr val="000000"/>
                </a:solidFill>
                <a:latin typeface="Arial"/>
              </a:endParaRPr>
            </a:p>
          </p:txBody>
        </p:sp>
        <p:sp>
          <p:nvSpPr>
            <p:cNvPr id="584714" name="Line 10"/>
            <p:cNvSpPr>
              <a:spLocks noChangeShapeType="1"/>
            </p:cNvSpPr>
            <p:nvPr/>
          </p:nvSpPr>
          <p:spPr bwMode="auto">
            <a:xfrm flipV="1">
              <a:off x="2256" y="3120"/>
              <a:ext cx="768" cy="432"/>
            </a:xfrm>
            <a:prstGeom prst="line">
              <a:avLst/>
            </a:prstGeom>
            <a:noFill/>
            <a:ln w="50800">
              <a:solidFill>
                <a:srgbClr val="FF0000"/>
              </a:solidFill>
              <a:round/>
              <a:headEnd/>
              <a:tailEnd type="triangle" w="med" len="med"/>
            </a:ln>
            <a:effectLst/>
          </p:spPr>
          <p:txBody>
            <a:bodyPr anchor="ctr"/>
            <a:lstStyle/>
            <a:p>
              <a:endParaRPr lang="en-US">
                <a:solidFill>
                  <a:srgbClr val="000000"/>
                </a:solidFill>
                <a:latin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new RC first"/>
          <p:cNvPicPr>
            <a:picLocks noChangeAspect="1" noChangeArrowheads="1"/>
          </p:cNvPicPr>
          <p:nvPr/>
        </p:nvPicPr>
        <p:blipFill>
          <a:blip r:embed="rId3" cstate="print"/>
          <a:srcRect/>
          <a:stretch>
            <a:fillRect/>
          </a:stretch>
        </p:blipFill>
        <p:spPr bwMode="auto">
          <a:xfrm>
            <a:off x="0" y="136525"/>
            <a:ext cx="9144000" cy="4318000"/>
          </a:xfrm>
          <a:prstGeom prst="rect">
            <a:avLst/>
          </a:prstGeom>
          <a:noFill/>
          <a:ln w="9525">
            <a:noFill/>
            <a:miter lim="800000"/>
            <a:headEnd/>
            <a:tailEnd/>
          </a:ln>
        </p:spPr>
      </p:pic>
      <p:pic>
        <p:nvPicPr>
          <p:cNvPr id="100355" name="Picture 3" descr="new RC 2nd"/>
          <p:cNvPicPr>
            <a:picLocks noChangeAspect="1" noChangeArrowheads="1"/>
          </p:cNvPicPr>
          <p:nvPr/>
        </p:nvPicPr>
        <p:blipFill>
          <a:blip r:embed="rId4" cstate="print"/>
          <a:srcRect/>
          <a:stretch>
            <a:fillRect/>
          </a:stretch>
        </p:blipFill>
        <p:spPr bwMode="auto">
          <a:xfrm>
            <a:off x="0" y="136525"/>
            <a:ext cx="9144000" cy="4318000"/>
          </a:xfrm>
          <a:prstGeom prst="rect">
            <a:avLst/>
          </a:prstGeom>
          <a:noFill/>
          <a:ln w="9525">
            <a:noFill/>
            <a:miter lim="800000"/>
            <a:headEnd/>
            <a:tailEnd/>
          </a:ln>
        </p:spPr>
      </p:pic>
      <p:pic>
        <p:nvPicPr>
          <p:cNvPr id="100356" name="Picture 4" descr="new RC all"/>
          <p:cNvPicPr>
            <a:picLocks noChangeAspect="1" noChangeArrowheads="1"/>
          </p:cNvPicPr>
          <p:nvPr/>
        </p:nvPicPr>
        <p:blipFill>
          <a:blip r:embed="rId5" cstate="print"/>
          <a:srcRect/>
          <a:stretch>
            <a:fillRect/>
          </a:stretch>
        </p:blipFill>
        <p:spPr bwMode="auto">
          <a:xfrm>
            <a:off x="0" y="76200"/>
            <a:ext cx="9144000" cy="4478338"/>
          </a:xfrm>
          <a:prstGeom prst="rect">
            <a:avLst/>
          </a:prstGeom>
          <a:noFill/>
          <a:ln w="9525">
            <a:noFill/>
            <a:miter lim="800000"/>
            <a:headEnd/>
            <a:tailEnd/>
          </a:ln>
        </p:spPr>
      </p:pic>
      <p:grpSp>
        <p:nvGrpSpPr>
          <p:cNvPr id="2" name="Group 5"/>
          <p:cNvGrpSpPr>
            <a:grpSpLocks/>
          </p:cNvGrpSpPr>
          <p:nvPr/>
        </p:nvGrpSpPr>
        <p:grpSpPr bwMode="auto">
          <a:xfrm>
            <a:off x="457200" y="2057400"/>
            <a:ext cx="8305800" cy="4572000"/>
            <a:chOff x="288" y="1296"/>
            <a:chExt cx="5232" cy="2880"/>
          </a:xfrm>
        </p:grpSpPr>
        <p:grpSp>
          <p:nvGrpSpPr>
            <p:cNvPr id="3" name="Group 6"/>
            <p:cNvGrpSpPr>
              <a:grpSpLocks/>
            </p:cNvGrpSpPr>
            <p:nvPr/>
          </p:nvGrpSpPr>
          <p:grpSpPr bwMode="auto">
            <a:xfrm>
              <a:off x="440" y="1296"/>
              <a:ext cx="5022" cy="2709"/>
              <a:chOff x="440" y="1296"/>
              <a:chExt cx="5022" cy="2709"/>
            </a:xfrm>
          </p:grpSpPr>
          <p:sp>
            <p:nvSpPr>
              <p:cNvPr id="5170" name="Text Box 7"/>
              <p:cNvSpPr txBox="1">
                <a:spLocks noChangeArrowheads="1"/>
              </p:cNvSpPr>
              <p:nvPr/>
            </p:nvSpPr>
            <p:spPr bwMode="auto">
              <a:xfrm>
                <a:off x="440" y="3168"/>
                <a:ext cx="5022" cy="837"/>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 FSM1:</a:t>
                </a:r>
                <a:r>
                  <a:rPr lang="en-US">
                    <a:solidFill>
                      <a:srgbClr val="000000"/>
                    </a:solidFill>
                    <a:latin typeface="Arial"/>
                  </a:rPr>
                  <a:t> By 2011, at least 4 sustainable fisheries practices are identified that could be applied in and around priority sites.</a:t>
                </a:r>
              </a:p>
              <a:p>
                <a:pPr>
                  <a:spcBef>
                    <a:spcPct val="50000"/>
                  </a:spcBef>
                </a:pPr>
                <a:r>
                  <a:rPr lang="en-US" b="1">
                    <a:solidFill>
                      <a:srgbClr val="000000"/>
                    </a:solidFill>
                    <a:latin typeface="Arial"/>
                  </a:rPr>
                  <a:t>Indicator FSM1-I1: </a:t>
                </a:r>
                <a:r>
                  <a:rPr lang="en-US">
                    <a:solidFill>
                      <a:srgbClr val="000000"/>
                    </a:solidFill>
                    <a:latin typeface="Arial"/>
                  </a:rPr>
                  <a:t># of sustainable fisheries products identified around priority sites for which there is demand</a:t>
                </a:r>
              </a:p>
            </p:txBody>
          </p:sp>
          <p:sp>
            <p:nvSpPr>
              <p:cNvPr id="5171" name="Line 8"/>
              <p:cNvSpPr>
                <a:spLocks noChangeShapeType="1"/>
              </p:cNvSpPr>
              <p:nvPr/>
            </p:nvSpPr>
            <p:spPr bwMode="auto">
              <a:xfrm>
                <a:off x="1392" y="1296"/>
                <a:ext cx="96" cy="1728"/>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sp>
          <p:nvSpPr>
            <p:cNvPr id="5169" name="AutoShape 9"/>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grpSp>
        <p:nvGrpSpPr>
          <p:cNvPr id="4" name="Group 10"/>
          <p:cNvGrpSpPr>
            <a:grpSpLocks/>
          </p:cNvGrpSpPr>
          <p:nvPr/>
        </p:nvGrpSpPr>
        <p:grpSpPr bwMode="auto">
          <a:xfrm>
            <a:off x="457200" y="914400"/>
            <a:ext cx="8305800" cy="5715000"/>
            <a:chOff x="288" y="576"/>
            <a:chExt cx="5232" cy="3600"/>
          </a:xfrm>
        </p:grpSpPr>
        <p:grpSp>
          <p:nvGrpSpPr>
            <p:cNvPr id="5" name="Group 11"/>
            <p:cNvGrpSpPr>
              <a:grpSpLocks/>
            </p:cNvGrpSpPr>
            <p:nvPr/>
          </p:nvGrpSpPr>
          <p:grpSpPr bwMode="auto">
            <a:xfrm>
              <a:off x="288" y="3024"/>
              <a:ext cx="5232" cy="1152"/>
              <a:chOff x="288" y="3024"/>
              <a:chExt cx="5232" cy="1152"/>
            </a:xfrm>
          </p:grpSpPr>
          <p:sp>
            <p:nvSpPr>
              <p:cNvPr id="5166" name="Text Box 12"/>
              <p:cNvSpPr txBox="1">
                <a:spLocks noChangeArrowheads="1"/>
              </p:cNvSpPr>
              <p:nvPr/>
            </p:nvSpPr>
            <p:spPr bwMode="auto">
              <a:xfrm>
                <a:off x="440" y="3072"/>
                <a:ext cx="5022" cy="1010"/>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 FSM3:</a:t>
                </a:r>
                <a:r>
                  <a:rPr lang="en-US">
                    <a:solidFill>
                      <a:srgbClr val="000000"/>
                    </a:solidFill>
                    <a:latin typeface="Arial"/>
                  </a:rPr>
                  <a:t> By 2012 there is at least one concession given to fishermen in Honduras using sustainable practices to have exclusive fishing rights to some species / areas in the priority sites.</a:t>
                </a:r>
              </a:p>
              <a:p>
                <a:pPr>
                  <a:spcBef>
                    <a:spcPct val="50000"/>
                  </a:spcBef>
                </a:pPr>
                <a:r>
                  <a:rPr lang="en-US" b="1">
                    <a:solidFill>
                      <a:srgbClr val="000000"/>
                    </a:solidFill>
                    <a:latin typeface="Arial"/>
                  </a:rPr>
                  <a:t>Indicator FSM3-I1</a:t>
                </a:r>
                <a:r>
                  <a:rPr lang="en-US">
                    <a:solidFill>
                      <a:srgbClr val="000000"/>
                    </a:solidFill>
                    <a:latin typeface="Arial"/>
                  </a:rPr>
                  <a:t>:# of concession agreement drafts prepared and approved by government and the fishermen of the priority sites</a:t>
                </a:r>
              </a:p>
            </p:txBody>
          </p:sp>
          <p:sp>
            <p:nvSpPr>
              <p:cNvPr id="5167" name="AutoShape 13"/>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5165" name="Line 14"/>
            <p:cNvSpPr>
              <a:spLocks noChangeShapeType="1"/>
            </p:cNvSpPr>
            <p:nvPr/>
          </p:nvSpPr>
          <p:spPr bwMode="auto">
            <a:xfrm flipH="1">
              <a:off x="960" y="576"/>
              <a:ext cx="912" cy="2448"/>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6" name="Group 15"/>
          <p:cNvGrpSpPr>
            <a:grpSpLocks/>
          </p:cNvGrpSpPr>
          <p:nvPr/>
        </p:nvGrpSpPr>
        <p:grpSpPr bwMode="auto">
          <a:xfrm>
            <a:off x="457200" y="1981200"/>
            <a:ext cx="8305800" cy="4648200"/>
            <a:chOff x="288" y="1248"/>
            <a:chExt cx="5232" cy="2928"/>
          </a:xfrm>
        </p:grpSpPr>
        <p:grpSp>
          <p:nvGrpSpPr>
            <p:cNvPr id="7" name="Group 16"/>
            <p:cNvGrpSpPr>
              <a:grpSpLocks/>
            </p:cNvGrpSpPr>
            <p:nvPr/>
          </p:nvGrpSpPr>
          <p:grpSpPr bwMode="auto">
            <a:xfrm>
              <a:off x="288" y="3024"/>
              <a:ext cx="5232" cy="1152"/>
              <a:chOff x="288" y="3024"/>
              <a:chExt cx="5232" cy="1152"/>
            </a:xfrm>
          </p:grpSpPr>
          <p:sp>
            <p:nvSpPr>
              <p:cNvPr id="5162" name="Text Box 17"/>
              <p:cNvSpPr txBox="1">
                <a:spLocks noChangeArrowheads="1"/>
              </p:cNvSpPr>
              <p:nvPr/>
            </p:nvSpPr>
            <p:spPr bwMode="auto">
              <a:xfrm>
                <a:off x="440" y="3072"/>
                <a:ext cx="5022" cy="1010"/>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 FSM2:</a:t>
                </a:r>
                <a:r>
                  <a:rPr lang="en-US">
                    <a:solidFill>
                      <a:srgbClr val="000000"/>
                    </a:solidFill>
                    <a:latin typeface="Arial"/>
                  </a:rPr>
                  <a:t> By 2012 30% of the fishermen in the relevant priority sites are aware of and capable of using the sustainable fishing practices identified in FSM1. </a:t>
                </a:r>
              </a:p>
              <a:p>
                <a:pPr>
                  <a:spcBef>
                    <a:spcPct val="50000"/>
                  </a:spcBef>
                </a:pPr>
                <a:r>
                  <a:rPr lang="en-US" b="1">
                    <a:solidFill>
                      <a:srgbClr val="000000"/>
                    </a:solidFill>
                    <a:latin typeface="Arial"/>
                  </a:rPr>
                  <a:t>Indicators: FSM2-I1:</a:t>
                </a:r>
                <a:r>
                  <a:rPr lang="en-US">
                    <a:solidFill>
                      <a:srgbClr val="000000"/>
                    </a:solidFill>
                    <a:latin typeface="Arial"/>
                  </a:rPr>
                  <a:t>  % of fishermen aware of sustainable fishing practices; </a:t>
                </a:r>
                <a:r>
                  <a:rPr lang="en-US" b="1">
                    <a:solidFill>
                      <a:srgbClr val="000000"/>
                    </a:solidFill>
                    <a:latin typeface="Arial"/>
                  </a:rPr>
                  <a:t>FSM2-l2</a:t>
                </a:r>
                <a:r>
                  <a:rPr lang="en-US">
                    <a:solidFill>
                      <a:srgbClr val="000000"/>
                    </a:solidFill>
                    <a:latin typeface="Arial"/>
                  </a:rPr>
                  <a:t>: % of priority sites fishermen trained in sustainable fishing practices</a:t>
                </a:r>
              </a:p>
            </p:txBody>
          </p:sp>
          <p:sp>
            <p:nvSpPr>
              <p:cNvPr id="5163" name="AutoShape 18"/>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5161" name="Line 19"/>
            <p:cNvSpPr>
              <a:spLocks noChangeShapeType="1"/>
            </p:cNvSpPr>
            <p:nvPr/>
          </p:nvSpPr>
          <p:spPr bwMode="auto">
            <a:xfrm flipH="1">
              <a:off x="2400" y="1248"/>
              <a:ext cx="240" cy="1776"/>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8" name="Group 20"/>
          <p:cNvGrpSpPr>
            <a:grpSpLocks/>
          </p:cNvGrpSpPr>
          <p:nvPr/>
        </p:nvGrpSpPr>
        <p:grpSpPr bwMode="auto">
          <a:xfrm>
            <a:off x="457200" y="4495800"/>
            <a:ext cx="8305800" cy="2133600"/>
            <a:chOff x="288" y="2832"/>
            <a:chExt cx="5232" cy="1344"/>
          </a:xfrm>
        </p:grpSpPr>
        <p:grpSp>
          <p:nvGrpSpPr>
            <p:cNvPr id="9" name="Group 21"/>
            <p:cNvGrpSpPr>
              <a:grpSpLocks/>
            </p:cNvGrpSpPr>
            <p:nvPr/>
          </p:nvGrpSpPr>
          <p:grpSpPr bwMode="auto">
            <a:xfrm>
              <a:off x="288" y="3024"/>
              <a:ext cx="5232" cy="1152"/>
              <a:chOff x="288" y="3024"/>
              <a:chExt cx="5232" cy="1152"/>
            </a:xfrm>
          </p:grpSpPr>
          <p:sp>
            <p:nvSpPr>
              <p:cNvPr id="5158" name="Text Box 22"/>
              <p:cNvSpPr txBox="1">
                <a:spLocks noChangeArrowheads="1"/>
              </p:cNvSpPr>
              <p:nvPr/>
            </p:nvSpPr>
            <p:spPr bwMode="auto">
              <a:xfrm>
                <a:off x="440" y="3195"/>
                <a:ext cx="5022" cy="837"/>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a:t>
                </a:r>
                <a:r>
                  <a:rPr lang="en-US">
                    <a:solidFill>
                      <a:srgbClr val="000000"/>
                    </a:solidFill>
                    <a:latin typeface="Arial"/>
                  </a:rPr>
                  <a:t> </a:t>
                </a:r>
                <a:r>
                  <a:rPr lang="en-US" b="1">
                    <a:solidFill>
                      <a:srgbClr val="000000"/>
                    </a:solidFill>
                    <a:latin typeface="Arial"/>
                  </a:rPr>
                  <a:t>FSM5:  </a:t>
                </a:r>
                <a:r>
                  <a:rPr lang="en-US">
                    <a:solidFill>
                      <a:srgbClr val="000000"/>
                    </a:solidFill>
                    <a:latin typeface="Arial"/>
                  </a:rPr>
                  <a:t>By 2017, fishermen are collaborating actively in law enforcement activities in 6 priority sites.</a:t>
                </a:r>
              </a:p>
              <a:p>
                <a:pPr>
                  <a:spcBef>
                    <a:spcPct val="50000"/>
                  </a:spcBef>
                </a:pPr>
                <a:r>
                  <a:rPr lang="en-US" b="1">
                    <a:solidFill>
                      <a:srgbClr val="000000"/>
                    </a:solidFill>
                    <a:latin typeface="Arial"/>
                  </a:rPr>
                  <a:t>Indicator</a:t>
                </a:r>
                <a:r>
                  <a:rPr lang="en-US">
                    <a:solidFill>
                      <a:srgbClr val="000000"/>
                    </a:solidFill>
                    <a:latin typeface="Arial"/>
                  </a:rPr>
                  <a:t> </a:t>
                </a:r>
                <a:r>
                  <a:rPr lang="en-US" b="1">
                    <a:solidFill>
                      <a:srgbClr val="000000"/>
                    </a:solidFill>
                    <a:latin typeface="Arial"/>
                  </a:rPr>
                  <a:t>FSM5-I1:  </a:t>
                </a:r>
                <a:r>
                  <a:rPr lang="en-US">
                    <a:solidFill>
                      <a:srgbClr val="000000"/>
                    </a:solidFill>
                    <a:latin typeface="Arial"/>
                  </a:rPr>
                  <a:t># of law enforcement activities (patrolling, reports of infractions) where participation of fishermen is documented</a:t>
                </a:r>
              </a:p>
            </p:txBody>
          </p:sp>
          <p:sp>
            <p:nvSpPr>
              <p:cNvPr id="5159" name="AutoShape 23"/>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5157" name="Line 24"/>
            <p:cNvSpPr>
              <a:spLocks noChangeShapeType="1"/>
            </p:cNvSpPr>
            <p:nvPr/>
          </p:nvSpPr>
          <p:spPr bwMode="auto">
            <a:xfrm flipH="1">
              <a:off x="2640" y="2832"/>
              <a:ext cx="96" cy="192"/>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10" name="Group 25"/>
          <p:cNvGrpSpPr>
            <a:grpSpLocks/>
          </p:cNvGrpSpPr>
          <p:nvPr/>
        </p:nvGrpSpPr>
        <p:grpSpPr bwMode="auto">
          <a:xfrm>
            <a:off x="457200" y="3429000"/>
            <a:ext cx="8305800" cy="3200400"/>
            <a:chOff x="2976" y="2160"/>
            <a:chExt cx="5232" cy="2016"/>
          </a:xfrm>
        </p:grpSpPr>
        <p:grpSp>
          <p:nvGrpSpPr>
            <p:cNvPr id="11" name="Group 26"/>
            <p:cNvGrpSpPr>
              <a:grpSpLocks/>
            </p:cNvGrpSpPr>
            <p:nvPr/>
          </p:nvGrpSpPr>
          <p:grpSpPr bwMode="auto">
            <a:xfrm>
              <a:off x="2976" y="3024"/>
              <a:ext cx="5232" cy="1152"/>
              <a:chOff x="288" y="3024"/>
              <a:chExt cx="5232" cy="1152"/>
            </a:xfrm>
          </p:grpSpPr>
          <p:sp>
            <p:nvSpPr>
              <p:cNvPr id="5154" name="Text Box 27"/>
              <p:cNvSpPr txBox="1">
                <a:spLocks noChangeArrowheads="1"/>
              </p:cNvSpPr>
              <p:nvPr/>
            </p:nvSpPr>
            <p:spPr bwMode="auto">
              <a:xfrm>
                <a:off x="440" y="3118"/>
                <a:ext cx="5022" cy="1010"/>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a:t>
                </a:r>
                <a:r>
                  <a:rPr lang="en-US">
                    <a:solidFill>
                      <a:srgbClr val="000000"/>
                    </a:solidFill>
                    <a:latin typeface="Arial"/>
                  </a:rPr>
                  <a:t> </a:t>
                </a:r>
                <a:r>
                  <a:rPr lang="en-US" b="1">
                    <a:solidFill>
                      <a:srgbClr val="000000"/>
                    </a:solidFill>
                    <a:latin typeface="Arial"/>
                  </a:rPr>
                  <a:t>FSM6</a:t>
                </a:r>
                <a:r>
                  <a:rPr lang="en-US">
                    <a:solidFill>
                      <a:srgbClr val="000000"/>
                    </a:solidFill>
                    <a:latin typeface="Arial"/>
                  </a:rPr>
                  <a:t>:  By 2018, at least 80 % of the fishermen in 8 MAR Program priority sites comply with all fishing regulations (no-take zones, closed seasons, gear.</a:t>
                </a:r>
              </a:p>
              <a:p>
                <a:pPr>
                  <a:spcBef>
                    <a:spcPct val="50000"/>
                  </a:spcBef>
                </a:pPr>
                <a:r>
                  <a:rPr lang="en-US" b="1">
                    <a:solidFill>
                      <a:srgbClr val="000000"/>
                    </a:solidFill>
                    <a:latin typeface="Arial"/>
                  </a:rPr>
                  <a:t>Indicator</a:t>
                </a:r>
                <a:r>
                  <a:rPr lang="en-US">
                    <a:solidFill>
                      <a:srgbClr val="000000"/>
                    </a:solidFill>
                    <a:latin typeface="Arial"/>
                  </a:rPr>
                  <a:t> </a:t>
                </a:r>
                <a:r>
                  <a:rPr lang="en-US" b="1">
                    <a:solidFill>
                      <a:srgbClr val="000000"/>
                    </a:solidFill>
                    <a:latin typeface="Arial"/>
                  </a:rPr>
                  <a:t>FSM6-I1</a:t>
                </a:r>
                <a:r>
                  <a:rPr lang="en-US">
                    <a:solidFill>
                      <a:srgbClr val="000000"/>
                    </a:solidFill>
                    <a:latin typeface="Arial"/>
                  </a:rPr>
                  <a:t>: # of infractions; &amp; </a:t>
                </a:r>
                <a:r>
                  <a:rPr lang="en-US" b="1">
                    <a:solidFill>
                      <a:srgbClr val="000000"/>
                    </a:solidFill>
                    <a:latin typeface="Arial"/>
                  </a:rPr>
                  <a:t>FSM6-I2: </a:t>
                </a:r>
                <a:r>
                  <a:rPr lang="en-US">
                    <a:solidFill>
                      <a:srgbClr val="000000"/>
                    </a:solidFill>
                    <a:latin typeface="Arial"/>
                  </a:rPr>
                  <a:t># of law enforcement actions (warnings, fines, confiscation, jail)</a:t>
                </a:r>
              </a:p>
            </p:txBody>
          </p:sp>
          <p:sp>
            <p:nvSpPr>
              <p:cNvPr id="5155" name="AutoShape 28"/>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5153" name="Line 29"/>
            <p:cNvSpPr>
              <a:spLocks noChangeShapeType="1"/>
            </p:cNvSpPr>
            <p:nvPr/>
          </p:nvSpPr>
          <p:spPr bwMode="auto">
            <a:xfrm flipH="1">
              <a:off x="6768" y="2160"/>
              <a:ext cx="192" cy="864"/>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12" name="Group 30"/>
          <p:cNvGrpSpPr>
            <a:grpSpLocks/>
          </p:cNvGrpSpPr>
          <p:nvPr/>
        </p:nvGrpSpPr>
        <p:grpSpPr bwMode="auto">
          <a:xfrm>
            <a:off x="457200" y="2209800"/>
            <a:ext cx="8305800" cy="4419600"/>
            <a:chOff x="288" y="1392"/>
            <a:chExt cx="5232" cy="2784"/>
          </a:xfrm>
        </p:grpSpPr>
        <p:grpSp>
          <p:nvGrpSpPr>
            <p:cNvPr id="13" name="Group 31"/>
            <p:cNvGrpSpPr>
              <a:grpSpLocks/>
            </p:cNvGrpSpPr>
            <p:nvPr/>
          </p:nvGrpSpPr>
          <p:grpSpPr bwMode="auto">
            <a:xfrm>
              <a:off x="288" y="3024"/>
              <a:ext cx="5232" cy="1152"/>
              <a:chOff x="288" y="3024"/>
              <a:chExt cx="5232" cy="1152"/>
            </a:xfrm>
          </p:grpSpPr>
          <p:sp>
            <p:nvSpPr>
              <p:cNvPr id="5150" name="Text Box 32"/>
              <p:cNvSpPr txBox="1">
                <a:spLocks noChangeArrowheads="1"/>
              </p:cNvSpPr>
              <p:nvPr/>
            </p:nvSpPr>
            <p:spPr bwMode="auto">
              <a:xfrm>
                <a:off x="440" y="3072"/>
                <a:ext cx="5022" cy="1010"/>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Goal: </a:t>
                </a:r>
                <a:r>
                  <a:rPr lang="en-US">
                    <a:solidFill>
                      <a:srgbClr val="000000"/>
                    </a:solidFill>
                    <a:latin typeface="Arial"/>
                  </a:rPr>
                  <a:t>By 2018, all validated and ecologically functional SPAG sites will maintain the conditions necessary to preserve the species (composition, abundance, proportion of sexes) documented during validation.</a:t>
                </a:r>
              </a:p>
              <a:p>
                <a:pPr>
                  <a:spcBef>
                    <a:spcPct val="50000"/>
                  </a:spcBef>
                </a:pPr>
                <a:r>
                  <a:rPr lang="en-US" b="1">
                    <a:solidFill>
                      <a:srgbClr val="000000"/>
                    </a:solidFill>
                    <a:latin typeface="Arial"/>
                  </a:rPr>
                  <a:t>Indicators: (1) </a:t>
                </a:r>
                <a:r>
                  <a:rPr lang="en-US">
                    <a:solidFill>
                      <a:srgbClr val="000000"/>
                    </a:solidFill>
                    <a:latin typeface="Arial"/>
                  </a:rPr>
                  <a:t># of species that aggregate in specific periods; </a:t>
                </a:r>
                <a:r>
                  <a:rPr lang="en-US" b="1">
                    <a:solidFill>
                      <a:srgbClr val="000000"/>
                    </a:solidFill>
                    <a:latin typeface="Arial"/>
                  </a:rPr>
                  <a:t>(2)</a:t>
                </a:r>
                <a:r>
                  <a:rPr lang="en-US">
                    <a:solidFill>
                      <a:srgbClr val="000000"/>
                    </a:solidFill>
                    <a:latin typeface="Arial"/>
                  </a:rPr>
                  <a:t> # of individuals of each species during the peak of the aggregation period;  </a:t>
                </a:r>
              </a:p>
            </p:txBody>
          </p:sp>
          <p:sp>
            <p:nvSpPr>
              <p:cNvPr id="5151" name="AutoShape 33"/>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5149" name="Line 34"/>
            <p:cNvSpPr>
              <a:spLocks noChangeShapeType="1"/>
            </p:cNvSpPr>
            <p:nvPr/>
          </p:nvSpPr>
          <p:spPr bwMode="auto">
            <a:xfrm flipH="1">
              <a:off x="4224" y="1392"/>
              <a:ext cx="960" cy="1632"/>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14" name="Group 35"/>
          <p:cNvGrpSpPr>
            <a:grpSpLocks/>
          </p:cNvGrpSpPr>
          <p:nvPr/>
        </p:nvGrpSpPr>
        <p:grpSpPr bwMode="auto">
          <a:xfrm>
            <a:off x="457200" y="2743200"/>
            <a:ext cx="8305800" cy="3886200"/>
            <a:chOff x="288" y="1728"/>
            <a:chExt cx="5232" cy="2448"/>
          </a:xfrm>
        </p:grpSpPr>
        <p:grpSp>
          <p:nvGrpSpPr>
            <p:cNvPr id="15" name="Group 36"/>
            <p:cNvGrpSpPr>
              <a:grpSpLocks/>
            </p:cNvGrpSpPr>
            <p:nvPr/>
          </p:nvGrpSpPr>
          <p:grpSpPr bwMode="auto">
            <a:xfrm>
              <a:off x="288" y="3024"/>
              <a:ext cx="5232" cy="1152"/>
              <a:chOff x="288" y="3024"/>
              <a:chExt cx="5232" cy="1152"/>
            </a:xfrm>
          </p:grpSpPr>
          <p:sp>
            <p:nvSpPr>
              <p:cNvPr id="5146" name="Text Box 37"/>
              <p:cNvSpPr txBox="1">
                <a:spLocks noChangeArrowheads="1"/>
              </p:cNvSpPr>
              <p:nvPr/>
            </p:nvSpPr>
            <p:spPr bwMode="auto">
              <a:xfrm>
                <a:off x="440" y="3072"/>
                <a:ext cx="5022" cy="1097"/>
              </a:xfrm>
              <a:prstGeom prst="rect">
                <a:avLst/>
              </a:prstGeom>
              <a:noFill/>
              <a:ln w="9525">
                <a:noFill/>
                <a:miter lim="800000"/>
                <a:headEnd/>
                <a:tailEnd/>
              </a:ln>
            </p:spPr>
            <p:txBody>
              <a:bodyPr>
                <a:spAutoFit/>
              </a:bodyPr>
              <a:lstStyle/>
              <a:p>
                <a:r>
                  <a:rPr lang="en-US" b="1">
                    <a:solidFill>
                      <a:srgbClr val="000000"/>
                    </a:solidFill>
                    <a:latin typeface="Arial"/>
                  </a:rPr>
                  <a:t>Goal: </a:t>
                </a:r>
                <a:r>
                  <a:rPr lang="en-US">
                    <a:solidFill>
                      <a:srgbClr val="000000"/>
                    </a:solidFill>
                    <a:latin typeface="Arial"/>
                  </a:rPr>
                  <a:t>By 2018, more than 25% of all coral reef habitat types in the MAR are effectively conserved.*</a:t>
                </a:r>
                <a:r>
                  <a:rPr lang="en-US" b="1">
                    <a:solidFill>
                      <a:srgbClr val="000000"/>
                    </a:solidFill>
                    <a:latin typeface="Arial"/>
                  </a:rPr>
                  <a:t> </a:t>
                </a:r>
              </a:p>
              <a:p>
                <a:pPr>
                  <a:spcBef>
                    <a:spcPct val="50000"/>
                  </a:spcBef>
                </a:pPr>
                <a:r>
                  <a:rPr lang="en-US" b="1">
                    <a:solidFill>
                      <a:srgbClr val="000000"/>
                    </a:solidFill>
                    <a:latin typeface="Arial"/>
                  </a:rPr>
                  <a:t>Indicators:  (1) </a:t>
                </a:r>
                <a:r>
                  <a:rPr lang="en-US">
                    <a:solidFill>
                      <a:srgbClr val="000000"/>
                    </a:solidFill>
                    <a:latin typeface="Arial"/>
                  </a:rPr>
                  <a:t>Abundance of herbivore species</a:t>
                </a:r>
                <a:r>
                  <a:rPr lang="en-US" b="1">
                    <a:solidFill>
                      <a:srgbClr val="000000"/>
                    </a:solidFill>
                    <a:latin typeface="Arial"/>
                  </a:rPr>
                  <a:t>; (2) </a:t>
                </a:r>
                <a:r>
                  <a:rPr lang="en-US">
                    <a:solidFill>
                      <a:srgbClr val="000000"/>
                    </a:solidFill>
                    <a:latin typeface="Arial"/>
                  </a:rPr>
                  <a:t>Abundance of surgeon fish and parrot fish </a:t>
                </a:r>
              </a:p>
              <a:p>
                <a:pPr>
                  <a:spcBef>
                    <a:spcPct val="50000"/>
                  </a:spcBef>
                </a:pPr>
                <a:r>
                  <a:rPr lang="en-US">
                    <a:solidFill>
                      <a:srgbClr val="000000"/>
                    </a:solidFill>
                    <a:latin typeface="Arial"/>
                  </a:rPr>
                  <a:t>* Working definition of effective conservation exists with multiple components</a:t>
                </a:r>
              </a:p>
            </p:txBody>
          </p:sp>
          <p:sp>
            <p:nvSpPr>
              <p:cNvPr id="5147" name="AutoShape 38"/>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5145" name="Line 39"/>
            <p:cNvSpPr>
              <a:spLocks noChangeShapeType="1"/>
            </p:cNvSpPr>
            <p:nvPr/>
          </p:nvSpPr>
          <p:spPr bwMode="auto">
            <a:xfrm flipH="1">
              <a:off x="4656" y="1728"/>
              <a:ext cx="528" cy="1296"/>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16" name="Group 40"/>
          <p:cNvGrpSpPr>
            <a:grpSpLocks/>
          </p:cNvGrpSpPr>
          <p:nvPr/>
        </p:nvGrpSpPr>
        <p:grpSpPr bwMode="auto">
          <a:xfrm>
            <a:off x="0" y="76200"/>
            <a:ext cx="9144000" cy="6858000"/>
            <a:chOff x="0" y="0"/>
            <a:chExt cx="5760" cy="4320"/>
          </a:xfrm>
        </p:grpSpPr>
        <p:sp>
          <p:nvSpPr>
            <p:cNvPr id="5140" name="Rectangle 41"/>
            <p:cNvSpPr>
              <a:spLocks noChangeArrowheads="1"/>
            </p:cNvSpPr>
            <p:nvPr/>
          </p:nvSpPr>
          <p:spPr bwMode="auto">
            <a:xfrm>
              <a:off x="0" y="2160"/>
              <a:ext cx="5760" cy="2160"/>
            </a:xfrm>
            <a:prstGeom prst="rect">
              <a:avLst/>
            </a:prstGeom>
            <a:solidFill>
              <a:schemeClr val="bg1"/>
            </a:solidFill>
            <a:ln w="9525">
              <a:solidFill>
                <a:schemeClr val="bg1"/>
              </a:solidFill>
              <a:miter lim="800000"/>
              <a:headEnd/>
              <a:tailEnd/>
            </a:ln>
          </p:spPr>
          <p:txBody>
            <a:bodyPr wrap="none" anchor="ctr"/>
            <a:lstStyle/>
            <a:p>
              <a:endParaRPr lang="en-US">
                <a:solidFill>
                  <a:srgbClr val="000000"/>
                </a:solidFill>
                <a:latin typeface="Arial"/>
              </a:endParaRPr>
            </a:p>
          </p:txBody>
        </p:sp>
        <p:pic>
          <p:nvPicPr>
            <p:cNvPr id="5141" name="Picture 42" descr="new RC first"/>
            <p:cNvPicPr>
              <a:picLocks noChangeAspect="1" noChangeArrowheads="1"/>
            </p:cNvPicPr>
            <p:nvPr/>
          </p:nvPicPr>
          <p:blipFill>
            <a:blip r:embed="rId3" cstate="print"/>
            <a:srcRect/>
            <a:stretch>
              <a:fillRect/>
            </a:stretch>
          </p:blipFill>
          <p:spPr bwMode="auto">
            <a:xfrm>
              <a:off x="0" y="38"/>
              <a:ext cx="5760" cy="2720"/>
            </a:xfrm>
            <a:prstGeom prst="rect">
              <a:avLst/>
            </a:prstGeom>
            <a:noFill/>
            <a:ln w="9525">
              <a:noFill/>
              <a:miter lim="800000"/>
              <a:headEnd/>
              <a:tailEnd/>
            </a:ln>
          </p:spPr>
        </p:pic>
        <p:pic>
          <p:nvPicPr>
            <p:cNvPr id="5142" name="Picture 43" descr="new RC 2nd"/>
            <p:cNvPicPr>
              <a:picLocks noChangeAspect="1" noChangeArrowheads="1"/>
            </p:cNvPicPr>
            <p:nvPr/>
          </p:nvPicPr>
          <p:blipFill>
            <a:blip r:embed="rId4" cstate="print"/>
            <a:srcRect/>
            <a:stretch>
              <a:fillRect/>
            </a:stretch>
          </p:blipFill>
          <p:spPr bwMode="auto">
            <a:xfrm>
              <a:off x="0" y="38"/>
              <a:ext cx="5760" cy="2720"/>
            </a:xfrm>
            <a:prstGeom prst="rect">
              <a:avLst/>
            </a:prstGeom>
            <a:noFill/>
            <a:ln w="9525">
              <a:noFill/>
              <a:miter lim="800000"/>
              <a:headEnd/>
              <a:tailEnd/>
            </a:ln>
          </p:spPr>
        </p:pic>
        <p:pic>
          <p:nvPicPr>
            <p:cNvPr id="5143" name="Picture 44" descr="new RC all"/>
            <p:cNvPicPr>
              <a:picLocks noChangeAspect="1" noChangeArrowheads="1"/>
            </p:cNvPicPr>
            <p:nvPr/>
          </p:nvPicPr>
          <p:blipFill>
            <a:blip r:embed="rId5" cstate="print"/>
            <a:srcRect/>
            <a:stretch>
              <a:fillRect/>
            </a:stretch>
          </p:blipFill>
          <p:spPr bwMode="auto">
            <a:xfrm>
              <a:off x="0" y="0"/>
              <a:ext cx="5760" cy="2821"/>
            </a:xfrm>
            <a:prstGeom prst="rect">
              <a:avLst/>
            </a:prstGeom>
            <a:noFill/>
            <a:ln w="9525">
              <a:noFill/>
              <a:miter lim="800000"/>
              <a:headEnd/>
              <a:tailEnd/>
            </a:ln>
          </p:spPr>
        </p:pic>
      </p:grpSp>
      <p:sp>
        <p:nvSpPr>
          <p:cNvPr id="5133" name="Text Box 45"/>
          <p:cNvSpPr txBox="1">
            <a:spLocks noChangeArrowheads="1"/>
          </p:cNvSpPr>
          <p:nvPr/>
        </p:nvSpPr>
        <p:spPr bwMode="auto">
          <a:xfrm>
            <a:off x="4572000" y="0"/>
            <a:ext cx="4572000" cy="830997"/>
          </a:xfrm>
          <a:prstGeom prst="rect">
            <a:avLst/>
          </a:prstGeom>
          <a:noFill/>
          <a:ln w="9525">
            <a:noFill/>
            <a:miter lim="800000"/>
            <a:headEnd/>
            <a:tailEnd/>
          </a:ln>
        </p:spPr>
        <p:txBody>
          <a:bodyPr wrap="square">
            <a:spAutoFit/>
          </a:bodyPr>
          <a:lstStyle/>
          <a:p>
            <a:pPr>
              <a:spcBef>
                <a:spcPct val="50000"/>
              </a:spcBef>
            </a:pPr>
            <a:r>
              <a:rPr lang="en-US" sz="2400" dirty="0" smtClean="0">
                <a:solidFill>
                  <a:srgbClr val="000000"/>
                </a:solidFill>
                <a:latin typeface="Arial"/>
              </a:rPr>
              <a:t>Mesoamerican Reef </a:t>
            </a:r>
            <a:r>
              <a:rPr lang="en-US" sz="2400" dirty="0">
                <a:solidFill>
                  <a:srgbClr val="000000"/>
                </a:solidFill>
                <a:latin typeface="Arial"/>
              </a:rPr>
              <a:t>Fisheries Results Chain</a:t>
            </a:r>
          </a:p>
        </p:txBody>
      </p:sp>
      <p:grpSp>
        <p:nvGrpSpPr>
          <p:cNvPr id="17" name="Group 46"/>
          <p:cNvGrpSpPr>
            <a:grpSpLocks/>
          </p:cNvGrpSpPr>
          <p:nvPr/>
        </p:nvGrpSpPr>
        <p:grpSpPr bwMode="auto">
          <a:xfrm>
            <a:off x="5943600" y="4572000"/>
            <a:ext cx="3098800" cy="838200"/>
            <a:chOff x="3744" y="3360"/>
            <a:chExt cx="1952" cy="528"/>
          </a:xfrm>
        </p:grpSpPr>
        <p:sp>
          <p:nvSpPr>
            <p:cNvPr id="5138" name="AutoShape 47"/>
            <p:cNvSpPr>
              <a:spLocks/>
            </p:cNvSpPr>
            <p:nvPr/>
          </p:nvSpPr>
          <p:spPr bwMode="auto">
            <a:xfrm rot="-5400000">
              <a:off x="4552" y="2552"/>
              <a:ext cx="336" cy="1952"/>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solidFill>
                  <a:srgbClr val="000000"/>
                </a:solidFill>
                <a:latin typeface="Arial"/>
              </a:endParaRPr>
            </a:p>
          </p:txBody>
        </p:sp>
        <p:sp>
          <p:nvSpPr>
            <p:cNvPr id="5139" name="Text Box 48"/>
            <p:cNvSpPr txBox="1">
              <a:spLocks noChangeArrowheads="1"/>
            </p:cNvSpPr>
            <p:nvPr/>
          </p:nvSpPr>
          <p:spPr bwMode="auto">
            <a:xfrm>
              <a:off x="4147" y="3657"/>
              <a:ext cx="1469" cy="231"/>
            </a:xfrm>
            <a:prstGeom prst="rect">
              <a:avLst/>
            </a:prstGeom>
            <a:noFill/>
            <a:ln w="9525">
              <a:noFill/>
              <a:miter lim="800000"/>
              <a:headEnd/>
              <a:tailEnd/>
            </a:ln>
          </p:spPr>
          <p:txBody>
            <a:bodyPr>
              <a:spAutoFit/>
            </a:bodyPr>
            <a:lstStyle/>
            <a:p>
              <a:pPr>
                <a:spcBef>
                  <a:spcPct val="50000"/>
                </a:spcBef>
              </a:pPr>
              <a:r>
                <a:rPr lang="en-US" dirty="0" smtClean="0">
                  <a:solidFill>
                    <a:srgbClr val="336600"/>
                  </a:solidFill>
                  <a:latin typeface="Arial"/>
                </a:rPr>
                <a:t>Ultimate Outcomes</a:t>
              </a:r>
              <a:endParaRPr lang="en-US" dirty="0">
                <a:solidFill>
                  <a:srgbClr val="336600"/>
                </a:solidFill>
                <a:latin typeface="Arial"/>
              </a:endParaRPr>
            </a:p>
          </p:txBody>
        </p:sp>
      </p:grpSp>
      <p:grpSp>
        <p:nvGrpSpPr>
          <p:cNvPr id="18" name="Group 49"/>
          <p:cNvGrpSpPr>
            <a:grpSpLocks/>
          </p:cNvGrpSpPr>
          <p:nvPr/>
        </p:nvGrpSpPr>
        <p:grpSpPr bwMode="auto">
          <a:xfrm>
            <a:off x="1371600" y="4572000"/>
            <a:ext cx="4495800" cy="1098550"/>
            <a:chOff x="864" y="3360"/>
            <a:chExt cx="2832" cy="692"/>
          </a:xfrm>
        </p:grpSpPr>
        <p:sp>
          <p:nvSpPr>
            <p:cNvPr id="5136" name="Text Box 50"/>
            <p:cNvSpPr txBox="1">
              <a:spLocks noChangeArrowheads="1"/>
            </p:cNvSpPr>
            <p:nvPr/>
          </p:nvSpPr>
          <p:spPr bwMode="auto">
            <a:xfrm>
              <a:off x="1968" y="3648"/>
              <a:ext cx="1054" cy="404"/>
            </a:xfrm>
            <a:prstGeom prst="rect">
              <a:avLst/>
            </a:prstGeom>
            <a:noFill/>
            <a:ln w="9525">
              <a:noFill/>
              <a:miter lim="800000"/>
              <a:headEnd/>
              <a:tailEnd/>
            </a:ln>
          </p:spPr>
          <p:txBody>
            <a:bodyPr>
              <a:spAutoFit/>
            </a:bodyPr>
            <a:lstStyle/>
            <a:p>
              <a:pPr>
                <a:spcBef>
                  <a:spcPct val="50000"/>
                </a:spcBef>
              </a:pPr>
              <a:r>
                <a:rPr lang="en-US" dirty="0">
                  <a:solidFill>
                    <a:srgbClr val="0033CC"/>
                  </a:solidFill>
                  <a:latin typeface="Arial"/>
                </a:rPr>
                <a:t>Intermediate Results</a:t>
              </a:r>
            </a:p>
          </p:txBody>
        </p:sp>
        <p:sp>
          <p:nvSpPr>
            <p:cNvPr id="5137" name="AutoShape 51"/>
            <p:cNvSpPr>
              <a:spLocks/>
            </p:cNvSpPr>
            <p:nvPr/>
          </p:nvSpPr>
          <p:spPr bwMode="auto">
            <a:xfrm rot="-5400000">
              <a:off x="2112" y="2112"/>
              <a:ext cx="336" cy="2832"/>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solidFill>
                  <a:srgbClr val="000000"/>
                </a:solidFill>
                <a:latin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09800" y="0"/>
            <a:ext cx="6934200" cy="869950"/>
          </a:xfrm>
          <a:prstGeom prst="rect">
            <a:avLst/>
          </a:prstGeom>
          <a:noFill/>
          <a:ln w="9525">
            <a:noFill/>
            <a:miter lim="800000"/>
            <a:headEnd/>
            <a:tailEnd/>
          </a:ln>
        </p:spPr>
        <p:txBody>
          <a:bodyPr>
            <a:spAutoFit/>
          </a:bodyPr>
          <a:lstStyle/>
          <a:p>
            <a:pPr algn="ctr">
              <a:spcBef>
                <a:spcPct val="50000"/>
              </a:spcBef>
            </a:pPr>
            <a:r>
              <a:rPr lang="en-US" sz="2400" b="1">
                <a:solidFill>
                  <a:srgbClr val="000000"/>
                </a:solidFill>
                <a:latin typeface="Arial"/>
              </a:rPr>
              <a:t>Managing Conservation Projects</a:t>
            </a:r>
            <a:r>
              <a:rPr lang="en-US" sz="2000">
                <a:solidFill>
                  <a:srgbClr val="000000"/>
                </a:solidFill>
                <a:latin typeface="Arial"/>
              </a:rPr>
              <a:t> </a:t>
            </a:r>
            <a:endParaRPr lang="en-US" sz="2000" i="1">
              <a:solidFill>
                <a:srgbClr val="000000"/>
              </a:solidFill>
              <a:latin typeface="Arial"/>
            </a:endParaRPr>
          </a:p>
          <a:p>
            <a:pPr algn="ctr">
              <a:spcBef>
                <a:spcPct val="50000"/>
              </a:spcBef>
            </a:pPr>
            <a:r>
              <a:rPr lang="en-US">
                <a:solidFill>
                  <a:srgbClr val="000000"/>
                </a:solidFill>
                <a:latin typeface="Arial"/>
              </a:rPr>
              <a:t>Results Chain with </a:t>
            </a:r>
            <a:r>
              <a:rPr lang="en-US" i="1">
                <a:solidFill>
                  <a:srgbClr val="000000"/>
                </a:solidFill>
                <a:latin typeface="Arial"/>
              </a:rPr>
              <a:t>Strategy, Objectives, Indicators</a:t>
            </a:r>
          </a:p>
        </p:txBody>
      </p:sp>
      <p:pic>
        <p:nvPicPr>
          <p:cNvPr id="6147" name="Picture 3" descr="Kimbe_Left"/>
          <p:cNvPicPr>
            <a:picLocks noChangeAspect="1" noChangeArrowheads="1"/>
          </p:cNvPicPr>
          <p:nvPr/>
        </p:nvPicPr>
        <p:blipFill>
          <a:blip r:embed="rId3" cstate="print"/>
          <a:srcRect/>
          <a:stretch>
            <a:fillRect/>
          </a:stretch>
        </p:blipFill>
        <p:spPr bwMode="auto">
          <a:xfrm>
            <a:off x="-4763" y="914400"/>
            <a:ext cx="3478213" cy="3743325"/>
          </a:xfrm>
          <a:prstGeom prst="rect">
            <a:avLst/>
          </a:prstGeom>
          <a:noFill/>
          <a:ln w="9525">
            <a:noFill/>
            <a:miter lim="800000"/>
            <a:headEnd/>
            <a:tailEnd/>
          </a:ln>
        </p:spPr>
      </p:pic>
      <p:pic>
        <p:nvPicPr>
          <p:cNvPr id="60420" name="Picture 4" descr="Kimbe_Right"/>
          <p:cNvPicPr>
            <a:picLocks noChangeAspect="1" noChangeArrowheads="1"/>
          </p:cNvPicPr>
          <p:nvPr/>
        </p:nvPicPr>
        <p:blipFill>
          <a:blip r:embed="rId4" cstate="print"/>
          <a:srcRect/>
          <a:stretch>
            <a:fillRect/>
          </a:stretch>
        </p:blipFill>
        <p:spPr bwMode="auto">
          <a:xfrm>
            <a:off x="3425825" y="1125538"/>
            <a:ext cx="5641975" cy="3751262"/>
          </a:xfrm>
          <a:prstGeom prst="rect">
            <a:avLst/>
          </a:prstGeom>
          <a:noFill/>
          <a:ln w="9525">
            <a:noFill/>
            <a:miter lim="800000"/>
            <a:headEnd/>
            <a:tailEnd/>
          </a:ln>
        </p:spPr>
      </p:pic>
      <p:grpSp>
        <p:nvGrpSpPr>
          <p:cNvPr id="2" name="Group 5"/>
          <p:cNvGrpSpPr>
            <a:grpSpLocks/>
          </p:cNvGrpSpPr>
          <p:nvPr/>
        </p:nvGrpSpPr>
        <p:grpSpPr bwMode="auto">
          <a:xfrm>
            <a:off x="381000" y="2590800"/>
            <a:ext cx="8305800" cy="4114800"/>
            <a:chOff x="240" y="1632"/>
            <a:chExt cx="5232" cy="2592"/>
          </a:xfrm>
        </p:grpSpPr>
        <p:sp>
          <p:nvSpPr>
            <p:cNvPr id="6180" name="Text Box 6"/>
            <p:cNvSpPr txBox="1">
              <a:spLocks noChangeArrowheads="1"/>
            </p:cNvSpPr>
            <p:nvPr/>
          </p:nvSpPr>
          <p:spPr bwMode="auto">
            <a:xfrm>
              <a:off x="392" y="3408"/>
              <a:ext cx="5022" cy="664"/>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 </a:t>
              </a:r>
              <a:r>
                <a:rPr lang="en-US">
                  <a:solidFill>
                    <a:srgbClr val="000000"/>
                  </a:solidFill>
                  <a:latin typeface="Arial"/>
                </a:rPr>
                <a:t>By FY09, Section 38 of the Maritime Zones bill is expanded to establish marine protected areas</a:t>
              </a:r>
            </a:p>
            <a:p>
              <a:pPr>
                <a:spcBef>
                  <a:spcPct val="50000"/>
                </a:spcBef>
              </a:pPr>
              <a:r>
                <a:rPr lang="en-US" b="1">
                  <a:solidFill>
                    <a:srgbClr val="000000"/>
                  </a:solidFill>
                  <a:latin typeface="Arial"/>
                </a:rPr>
                <a:t>Indicator: </a:t>
              </a:r>
              <a:r>
                <a:rPr lang="en-US">
                  <a:solidFill>
                    <a:srgbClr val="000000"/>
                  </a:solidFill>
                  <a:latin typeface="Arial"/>
                </a:rPr>
                <a:t>Bill passed/failed</a:t>
              </a:r>
            </a:p>
          </p:txBody>
        </p:sp>
        <p:sp>
          <p:nvSpPr>
            <p:cNvPr id="6181" name="AutoShape 7"/>
            <p:cNvSpPr>
              <a:spLocks noChangeArrowheads="1"/>
            </p:cNvSpPr>
            <p:nvPr/>
          </p:nvSpPr>
          <p:spPr bwMode="auto">
            <a:xfrm>
              <a:off x="240" y="3264"/>
              <a:ext cx="5232" cy="960"/>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sp>
          <p:nvSpPr>
            <p:cNvPr id="6182" name="Line 8"/>
            <p:cNvSpPr>
              <a:spLocks noChangeShapeType="1"/>
            </p:cNvSpPr>
            <p:nvPr/>
          </p:nvSpPr>
          <p:spPr bwMode="auto">
            <a:xfrm>
              <a:off x="1392" y="1632"/>
              <a:ext cx="528" cy="1632"/>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3" name="Group 9"/>
          <p:cNvGrpSpPr>
            <a:grpSpLocks/>
          </p:cNvGrpSpPr>
          <p:nvPr/>
        </p:nvGrpSpPr>
        <p:grpSpPr bwMode="auto">
          <a:xfrm>
            <a:off x="381000" y="2743200"/>
            <a:ext cx="8305800" cy="3962400"/>
            <a:chOff x="240" y="1728"/>
            <a:chExt cx="5232" cy="2496"/>
          </a:xfrm>
        </p:grpSpPr>
        <p:grpSp>
          <p:nvGrpSpPr>
            <p:cNvPr id="4" name="Group 10"/>
            <p:cNvGrpSpPr>
              <a:grpSpLocks/>
            </p:cNvGrpSpPr>
            <p:nvPr/>
          </p:nvGrpSpPr>
          <p:grpSpPr bwMode="auto">
            <a:xfrm>
              <a:off x="240" y="3264"/>
              <a:ext cx="5232" cy="960"/>
              <a:chOff x="136" y="-476"/>
              <a:chExt cx="5232" cy="960"/>
            </a:xfrm>
          </p:grpSpPr>
          <p:sp>
            <p:nvSpPr>
              <p:cNvPr id="6178" name="Text Box 11"/>
              <p:cNvSpPr txBox="1">
                <a:spLocks noChangeArrowheads="1"/>
              </p:cNvSpPr>
              <p:nvPr/>
            </p:nvSpPr>
            <p:spPr bwMode="auto">
              <a:xfrm>
                <a:off x="288" y="-332"/>
                <a:ext cx="5022" cy="491"/>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a:t>
                </a:r>
                <a:r>
                  <a:rPr lang="en-US">
                    <a:solidFill>
                      <a:srgbClr val="000000"/>
                    </a:solidFill>
                    <a:latin typeface="Arial"/>
                  </a:rPr>
                  <a:t> By FY 12, live coral cover of reef systems increased to over 50%</a:t>
                </a:r>
              </a:p>
              <a:p>
                <a:pPr>
                  <a:spcBef>
                    <a:spcPct val="50000"/>
                  </a:spcBef>
                </a:pPr>
                <a:r>
                  <a:rPr lang="en-US" b="1">
                    <a:solidFill>
                      <a:srgbClr val="000000"/>
                    </a:solidFill>
                    <a:latin typeface="Arial"/>
                  </a:rPr>
                  <a:t>Indicator:</a:t>
                </a:r>
                <a:r>
                  <a:rPr lang="en-US">
                    <a:solidFill>
                      <a:srgbClr val="000000"/>
                    </a:solidFill>
                    <a:latin typeface="Arial"/>
                  </a:rPr>
                  <a:t> % cover live coral</a:t>
                </a:r>
              </a:p>
            </p:txBody>
          </p:sp>
          <p:sp>
            <p:nvSpPr>
              <p:cNvPr id="6179" name="AutoShape 12"/>
              <p:cNvSpPr>
                <a:spLocks noChangeArrowheads="1"/>
              </p:cNvSpPr>
              <p:nvPr/>
            </p:nvSpPr>
            <p:spPr bwMode="auto">
              <a:xfrm>
                <a:off x="136" y="-476"/>
                <a:ext cx="5232" cy="960"/>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6177" name="Line 13"/>
            <p:cNvSpPr>
              <a:spLocks noChangeShapeType="1"/>
            </p:cNvSpPr>
            <p:nvPr/>
          </p:nvSpPr>
          <p:spPr bwMode="auto">
            <a:xfrm flipH="1">
              <a:off x="5040" y="1728"/>
              <a:ext cx="288" cy="1536"/>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5" name="Group 14"/>
          <p:cNvGrpSpPr>
            <a:grpSpLocks/>
          </p:cNvGrpSpPr>
          <p:nvPr/>
        </p:nvGrpSpPr>
        <p:grpSpPr bwMode="auto">
          <a:xfrm>
            <a:off x="381000" y="3810000"/>
            <a:ext cx="8305800" cy="2895600"/>
            <a:chOff x="240" y="2400"/>
            <a:chExt cx="5232" cy="1824"/>
          </a:xfrm>
        </p:grpSpPr>
        <p:grpSp>
          <p:nvGrpSpPr>
            <p:cNvPr id="6" name="Group 15"/>
            <p:cNvGrpSpPr>
              <a:grpSpLocks/>
            </p:cNvGrpSpPr>
            <p:nvPr/>
          </p:nvGrpSpPr>
          <p:grpSpPr bwMode="auto">
            <a:xfrm>
              <a:off x="240" y="3264"/>
              <a:ext cx="5232" cy="960"/>
              <a:chOff x="-584" y="2256"/>
              <a:chExt cx="5232" cy="960"/>
            </a:xfrm>
          </p:grpSpPr>
          <p:sp>
            <p:nvSpPr>
              <p:cNvPr id="6174" name="Text Box 16"/>
              <p:cNvSpPr txBox="1">
                <a:spLocks noChangeArrowheads="1"/>
              </p:cNvSpPr>
              <p:nvPr/>
            </p:nvSpPr>
            <p:spPr bwMode="auto">
              <a:xfrm>
                <a:off x="-432" y="2400"/>
                <a:ext cx="5022" cy="664"/>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 </a:t>
                </a:r>
                <a:r>
                  <a:rPr lang="en-US">
                    <a:solidFill>
                      <a:srgbClr val="000000"/>
                    </a:solidFill>
                    <a:latin typeface="Arial"/>
                  </a:rPr>
                  <a:t>By FY10, design and legally secure a functionally-connected network of LMMAs and MPAs in Kimbe Bay covering 250,000 ha. </a:t>
                </a:r>
              </a:p>
              <a:p>
                <a:pPr>
                  <a:spcBef>
                    <a:spcPct val="50000"/>
                  </a:spcBef>
                </a:pPr>
                <a:r>
                  <a:rPr lang="en-US" b="1">
                    <a:solidFill>
                      <a:srgbClr val="000000"/>
                    </a:solidFill>
                    <a:latin typeface="Arial"/>
                  </a:rPr>
                  <a:t>Indicator:</a:t>
                </a:r>
                <a:r>
                  <a:rPr lang="en-US">
                    <a:solidFill>
                      <a:srgbClr val="000000"/>
                    </a:solidFill>
                    <a:latin typeface="Arial"/>
                  </a:rPr>
                  <a:t> Area (ha) designated as LMMA</a:t>
                </a:r>
              </a:p>
            </p:txBody>
          </p:sp>
          <p:sp>
            <p:nvSpPr>
              <p:cNvPr id="6175" name="AutoShape 17"/>
              <p:cNvSpPr>
                <a:spLocks noChangeArrowheads="1"/>
              </p:cNvSpPr>
              <p:nvPr/>
            </p:nvSpPr>
            <p:spPr bwMode="auto">
              <a:xfrm>
                <a:off x="-584" y="2256"/>
                <a:ext cx="5232" cy="960"/>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6173" name="Line 18"/>
            <p:cNvSpPr>
              <a:spLocks noChangeShapeType="1"/>
            </p:cNvSpPr>
            <p:nvPr/>
          </p:nvSpPr>
          <p:spPr bwMode="auto">
            <a:xfrm>
              <a:off x="2016" y="2400"/>
              <a:ext cx="336" cy="864"/>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7" name="Group 19"/>
          <p:cNvGrpSpPr>
            <a:grpSpLocks/>
          </p:cNvGrpSpPr>
          <p:nvPr/>
        </p:nvGrpSpPr>
        <p:grpSpPr bwMode="auto">
          <a:xfrm>
            <a:off x="381000" y="2209800"/>
            <a:ext cx="8305800" cy="4495800"/>
            <a:chOff x="240" y="1392"/>
            <a:chExt cx="5232" cy="2832"/>
          </a:xfrm>
        </p:grpSpPr>
        <p:grpSp>
          <p:nvGrpSpPr>
            <p:cNvPr id="8" name="Group 20"/>
            <p:cNvGrpSpPr>
              <a:grpSpLocks/>
            </p:cNvGrpSpPr>
            <p:nvPr/>
          </p:nvGrpSpPr>
          <p:grpSpPr bwMode="auto">
            <a:xfrm>
              <a:off x="240" y="3264"/>
              <a:ext cx="5232" cy="960"/>
              <a:chOff x="-584" y="2112"/>
              <a:chExt cx="5232" cy="960"/>
            </a:xfrm>
          </p:grpSpPr>
          <p:sp>
            <p:nvSpPr>
              <p:cNvPr id="6170" name="Text Box 21"/>
              <p:cNvSpPr txBox="1">
                <a:spLocks noChangeArrowheads="1"/>
              </p:cNvSpPr>
              <p:nvPr/>
            </p:nvSpPr>
            <p:spPr bwMode="auto">
              <a:xfrm>
                <a:off x="-432" y="2256"/>
                <a:ext cx="5022" cy="664"/>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a:t>
                </a:r>
                <a:r>
                  <a:rPr lang="en-US">
                    <a:solidFill>
                      <a:srgbClr val="000000"/>
                    </a:solidFill>
                    <a:latin typeface="Arial"/>
                  </a:rPr>
                  <a:t> By FY12, 4 active spawning aggregation sites closed or with restricted fishing practices</a:t>
                </a:r>
              </a:p>
              <a:p>
                <a:pPr>
                  <a:spcBef>
                    <a:spcPct val="50000"/>
                  </a:spcBef>
                </a:pPr>
                <a:r>
                  <a:rPr lang="en-US" b="1">
                    <a:solidFill>
                      <a:srgbClr val="000000"/>
                    </a:solidFill>
                    <a:latin typeface="Arial"/>
                  </a:rPr>
                  <a:t>Indicator:</a:t>
                </a:r>
                <a:r>
                  <a:rPr lang="en-US">
                    <a:solidFill>
                      <a:srgbClr val="000000"/>
                    </a:solidFill>
                    <a:latin typeface="Arial"/>
                  </a:rPr>
                  <a:t> # of SPAGs closed to fishing</a:t>
                </a:r>
              </a:p>
            </p:txBody>
          </p:sp>
          <p:sp>
            <p:nvSpPr>
              <p:cNvPr id="6171" name="AutoShape 22"/>
              <p:cNvSpPr>
                <a:spLocks noChangeArrowheads="1"/>
              </p:cNvSpPr>
              <p:nvPr/>
            </p:nvSpPr>
            <p:spPr bwMode="auto">
              <a:xfrm>
                <a:off x="-584" y="2112"/>
                <a:ext cx="5232" cy="960"/>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6169" name="Line 23"/>
            <p:cNvSpPr>
              <a:spLocks noChangeShapeType="1"/>
            </p:cNvSpPr>
            <p:nvPr/>
          </p:nvSpPr>
          <p:spPr bwMode="auto">
            <a:xfrm>
              <a:off x="3024" y="1392"/>
              <a:ext cx="672" cy="1872"/>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9" name="Group 24"/>
          <p:cNvGrpSpPr>
            <a:grpSpLocks/>
          </p:cNvGrpSpPr>
          <p:nvPr/>
        </p:nvGrpSpPr>
        <p:grpSpPr bwMode="auto">
          <a:xfrm>
            <a:off x="381000" y="3276600"/>
            <a:ext cx="8305800" cy="3429000"/>
            <a:chOff x="240" y="2064"/>
            <a:chExt cx="5232" cy="2160"/>
          </a:xfrm>
        </p:grpSpPr>
        <p:grpSp>
          <p:nvGrpSpPr>
            <p:cNvPr id="10" name="Group 25"/>
            <p:cNvGrpSpPr>
              <a:grpSpLocks/>
            </p:cNvGrpSpPr>
            <p:nvPr/>
          </p:nvGrpSpPr>
          <p:grpSpPr bwMode="auto">
            <a:xfrm>
              <a:off x="240" y="3264"/>
              <a:ext cx="5232" cy="960"/>
              <a:chOff x="-440" y="1920"/>
              <a:chExt cx="5232" cy="960"/>
            </a:xfrm>
          </p:grpSpPr>
          <p:sp>
            <p:nvSpPr>
              <p:cNvPr id="6166" name="Text Box 26"/>
              <p:cNvSpPr txBox="1">
                <a:spLocks noChangeArrowheads="1"/>
              </p:cNvSpPr>
              <p:nvPr/>
            </p:nvSpPr>
            <p:spPr bwMode="auto">
              <a:xfrm>
                <a:off x="-288" y="2064"/>
                <a:ext cx="5022" cy="664"/>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a:rPr>
                  <a:t>Objective:</a:t>
                </a:r>
                <a:r>
                  <a:rPr lang="en-US">
                    <a:solidFill>
                      <a:srgbClr val="000000"/>
                    </a:solidFill>
                    <a:latin typeface="Arial"/>
                  </a:rPr>
                  <a:t> By FY17, 250,000 ha of LLMA's under effective management in Kimbe Bay </a:t>
                </a:r>
              </a:p>
              <a:p>
                <a:pPr>
                  <a:spcBef>
                    <a:spcPct val="50000"/>
                  </a:spcBef>
                </a:pPr>
                <a:r>
                  <a:rPr lang="en-US" b="1">
                    <a:solidFill>
                      <a:srgbClr val="000000"/>
                    </a:solidFill>
                    <a:latin typeface="Arial"/>
                  </a:rPr>
                  <a:t>Indicator:</a:t>
                </a:r>
                <a:r>
                  <a:rPr lang="en-US">
                    <a:solidFill>
                      <a:srgbClr val="000000"/>
                    </a:solidFill>
                    <a:latin typeface="Arial"/>
                  </a:rPr>
                  <a:t> ha with acceptable Mgmt Effectiveness Scores</a:t>
                </a:r>
              </a:p>
            </p:txBody>
          </p:sp>
          <p:sp>
            <p:nvSpPr>
              <p:cNvPr id="6167" name="AutoShape 27"/>
              <p:cNvSpPr>
                <a:spLocks noChangeArrowheads="1"/>
              </p:cNvSpPr>
              <p:nvPr/>
            </p:nvSpPr>
            <p:spPr bwMode="auto">
              <a:xfrm>
                <a:off x="-440" y="1920"/>
                <a:ext cx="5232" cy="960"/>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6165" name="Line 28"/>
            <p:cNvSpPr>
              <a:spLocks noChangeShapeType="1"/>
            </p:cNvSpPr>
            <p:nvPr/>
          </p:nvSpPr>
          <p:spPr bwMode="auto">
            <a:xfrm>
              <a:off x="3792" y="2064"/>
              <a:ext cx="624" cy="1200"/>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grpSp>
        <p:nvGrpSpPr>
          <p:cNvPr id="11" name="Group 29"/>
          <p:cNvGrpSpPr>
            <a:grpSpLocks/>
          </p:cNvGrpSpPr>
          <p:nvPr/>
        </p:nvGrpSpPr>
        <p:grpSpPr bwMode="auto">
          <a:xfrm>
            <a:off x="-4763" y="914400"/>
            <a:ext cx="9148763" cy="5943600"/>
            <a:chOff x="-3" y="576"/>
            <a:chExt cx="5763" cy="3744"/>
          </a:xfrm>
        </p:grpSpPr>
        <p:sp>
          <p:nvSpPr>
            <p:cNvPr id="6161" name="Rectangle 30"/>
            <p:cNvSpPr>
              <a:spLocks noChangeArrowheads="1"/>
            </p:cNvSpPr>
            <p:nvPr/>
          </p:nvSpPr>
          <p:spPr bwMode="auto">
            <a:xfrm>
              <a:off x="0" y="2736"/>
              <a:ext cx="5760" cy="1584"/>
            </a:xfrm>
            <a:prstGeom prst="rect">
              <a:avLst/>
            </a:prstGeom>
            <a:solidFill>
              <a:schemeClr val="bg1"/>
            </a:solidFill>
            <a:ln w="9525">
              <a:solidFill>
                <a:schemeClr val="bg1"/>
              </a:solidFill>
              <a:miter lim="800000"/>
              <a:headEnd/>
              <a:tailEnd/>
            </a:ln>
          </p:spPr>
          <p:txBody>
            <a:bodyPr wrap="none" anchor="ctr"/>
            <a:lstStyle/>
            <a:p>
              <a:endParaRPr lang="en-US">
                <a:solidFill>
                  <a:srgbClr val="000000"/>
                </a:solidFill>
                <a:latin typeface="Arial"/>
              </a:endParaRPr>
            </a:p>
          </p:txBody>
        </p:sp>
        <p:pic>
          <p:nvPicPr>
            <p:cNvPr id="6162" name="Picture 31" descr="Kimbe_Right"/>
            <p:cNvPicPr>
              <a:picLocks noChangeAspect="1" noChangeArrowheads="1"/>
            </p:cNvPicPr>
            <p:nvPr/>
          </p:nvPicPr>
          <p:blipFill>
            <a:blip r:embed="rId4" cstate="print"/>
            <a:srcRect/>
            <a:stretch>
              <a:fillRect/>
            </a:stretch>
          </p:blipFill>
          <p:spPr bwMode="auto">
            <a:xfrm>
              <a:off x="2158" y="709"/>
              <a:ext cx="3554" cy="2363"/>
            </a:xfrm>
            <a:prstGeom prst="rect">
              <a:avLst/>
            </a:prstGeom>
            <a:noFill/>
            <a:ln w="9525">
              <a:noFill/>
              <a:miter lim="800000"/>
              <a:headEnd/>
              <a:tailEnd/>
            </a:ln>
          </p:spPr>
        </p:pic>
        <p:pic>
          <p:nvPicPr>
            <p:cNvPr id="6163" name="Picture 32" descr="Kimbe_Left"/>
            <p:cNvPicPr>
              <a:picLocks noChangeAspect="1" noChangeArrowheads="1"/>
            </p:cNvPicPr>
            <p:nvPr/>
          </p:nvPicPr>
          <p:blipFill>
            <a:blip r:embed="rId3" cstate="print"/>
            <a:srcRect/>
            <a:stretch>
              <a:fillRect/>
            </a:stretch>
          </p:blipFill>
          <p:spPr bwMode="auto">
            <a:xfrm>
              <a:off x="-3" y="576"/>
              <a:ext cx="2191" cy="2358"/>
            </a:xfrm>
            <a:prstGeom prst="rect">
              <a:avLst/>
            </a:prstGeom>
            <a:noFill/>
            <a:ln w="9525">
              <a:noFill/>
              <a:miter lim="800000"/>
              <a:headEnd/>
              <a:tailEnd/>
            </a:ln>
          </p:spPr>
        </p:pic>
      </p:grpSp>
      <p:grpSp>
        <p:nvGrpSpPr>
          <p:cNvPr id="12" name="Group 33"/>
          <p:cNvGrpSpPr>
            <a:grpSpLocks/>
          </p:cNvGrpSpPr>
          <p:nvPr/>
        </p:nvGrpSpPr>
        <p:grpSpPr bwMode="auto">
          <a:xfrm>
            <a:off x="1524000" y="3976688"/>
            <a:ext cx="7315200" cy="1814512"/>
            <a:chOff x="960" y="2505"/>
            <a:chExt cx="4608" cy="1143"/>
          </a:xfrm>
        </p:grpSpPr>
        <p:sp>
          <p:nvSpPr>
            <p:cNvPr id="6157" name="AutoShape 34"/>
            <p:cNvSpPr>
              <a:spLocks/>
            </p:cNvSpPr>
            <p:nvPr/>
          </p:nvSpPr>
          <p:spPr bwMode="auto">
            <a:xfrm rot="-5400000">
              <a:off x="4632" y="1905"/>
              <a:ext cx="336" cy="1536"/>
            </a:xfrm>
            <a:prstGeom prst="leftBrace">
              <a:avLst>
                <a:gd name="adj1" fmla="val 38095"/>
                <a:gd name="adj2" fmla="val 50000"/>
              </a:avLst>
            </a:prstGeom>
            <a:noFill/>
            <a:ln w="25400">
              <a:solidFill>
                <a:srgbClr val="008000"/>
              </a:solidFill>
              <a:prstDash val="sysDot"/>
              <a:round/>
              <a:headEnd/>
              <a:tailEnd/>
            </a:ln>
          </p:spPr>
          <p:txBody>
            <a:bodyPr wrap="none" anchor="ctr"/>
            <a:lstStyle/>
            <a:p>
              <a:endParaRPr lang="en-US">
                <a:solidFill>
                  <a:srgbClr val="000000"/>
                </a:solidFill>
                <a:latin typeface="Arial"/>
              </a:endParaRPr>
            </a:p>
          </p:txBody>
        </p:sp>
        <p:sp>
          <p:nvSpPr>
            <p:cNvPr id="6158" name="Text Box 35"/>
            <p:cNvSpPr txBox="1">
              <a:spLocks noChangeArrowheads="1"/>
            </p:cNvSpPr>
            <p:nvPr/>
          </p:nvSpPr>
          <p:spPr bwMode="auto">
            <a:xfrm>
              <a:off x="4176" y="2793"/>
              <a:ext cx="1392" cy="233"/>
            </a:xfrm>
            <a:prstGeom prst="rect">
              <a:avLst/>
            </a:prstGeom>
            <a:noFill/>
            <a:ln w="9525">
              <a:noFill/>
              <a:miter lim="800000"/>
              <a:headEnd/>
              <a:tailEnd/>
            </a:ln>
          </p:spPr>
          <p:txBody>
            <a:bodyPr wrap="square">
              <a:spAutoFit/>
            </a:bodyPr>
            <a:lstStyle/>
            <a:p>
              <a:pPr>
                <a:spcBef>
                  <a:spcPct val="50000"/>
                </a:spcBef>
              </a:pPr>
              <a:r>
                <a:rPr lang="en-US" dirty="0" smtClean="0">
                  <a:solidFill>
                    <a:srgbClr val="336600"/>
                  </a:solidFill>
                  <a:latin typeface="Arial"/>
                </a:rPr>
                <a:t>Ultimate Outcomes</a:t>
              </a:r>
              <a:endParaRPr lang="en-US" dirty="0">
                <a:solidFill>
                  <a:srgbClr val="336600"/>
                </a:solidFill>
                <a:latin typeface="Arial"/>
              </a:endParaRPr>
            </a:p>
          </p:txBody>
        </p:sp>
        <p:sp>
          <p:nvSpPr>
            <p:cNvPr id="6159" name="Text Box 36"/>
            <p:cNvSpPr txBox="1">
              <a:spLocks noChangeArrowheads="1"/>
            </p:cNvSpPr>
            <p:nvPr/>
          </p:nvSpPr>
          <p:spPr bwMode="auto">
            <a:xfrm>
              <a:off x="2880" y="3244"/>
              <a:ext cx="960" cy="404"/>
            </a:xfrm>
            <a:prstGeom prst="rect">
              <a:avLst/>
            </a:prstGeom>
            <a:noFill/>
            <a:ln w="9525">
              <a:noFill/>
              <a:miter lim="800000"/>
              <a:headEnd/>
              <a:tailEnd/>
            </a:ln>
          </p:spPr>
          <p:txBody>
            <a:bodyPr>
              <a:spAutoFit/>
            </a:bodyPr>
            <a:lstStyle/>
            <a:p>
              <a:pPr>
                <a:spcBef>
                  <a:spcPct val="50000"/>
                </a:spcBef>
              </a:pPr>
              <a:r>
                <a:rPr lang="en-US">
                  <a:solidFill>
                    <a:srgbClr val="0033CC"/>
                  </a:solidFill>
                  <a:latin typeface="Arial"/>
                </a:rPr>
                <a:t>Intermediate Results</a:t>
              </a:r>
            </a:p>
          </p:txBody>
        </p:sp>
        <p:sp>
          <p:nvSpPr>
            <p:cNvPr id="6160" name="AutoShape 37"/>
            <p:cNvSpPr>
              <a:spLocks/>
            </p:cNvSpPr>
            <p:nvPr/>
          </p:nvSpPr>
          <p:spPr bwMode="auto">
            <a:xfrm rot="-5400000">
              <a:off x="2256" y="1660"/>
              <a:ext cx="336" cy="2928"/>
            </a:xfrm>
            <a:prstGeom prst="leftBrace">
              <a:avLst>
                <a:gd name="adj1" fmla="val 72619"/>
                <a:gd name="adj2" fmla="val 79097"/>
              </a:avLst>
            </a:prstGeom>
            <a:noFill/>
            <a:ln w="25400">
              <a:solidFill>
                <a:srgbClr val="0000FF"/>
              </a:solidFill>
              <a:prstDash val="sysDot"/>
              <a:round/>
              <a:headEnd/>
              <a:tailEnd/>
            </a:ln>
          </p:spPr>
          <p:txBody>
            <a:bodyPr wrap="none" anchor="ctr"/>
            <a:lstStyle/>
            <a:p>
              <a:endParaRPr lang="en-US">
                <a:solidFill>
                  <a:srgbClr val="000000"/>
                </a:solidFill>
                <a:latin typeface="Arial"/>
              </a:endParaRPr>
            </a:p>
          </p:txBody>
        </p:sp>
      </p:grpSp>
      <p:sp>
        <p:nvSpPr>
          <p:cNvPr id="6156" name="Text Box 38"/>
          <p:cNvSpPr txBox="1">
            <a:spLocks noChangeArrowheads="1"/>
          </p:cNvSpPr>
          <p:nvPr/>
        </p:nvSpPr>
        <p:spPr bwMode="auto">
          <a:xfrm>
            <a:off x="0" y="152400"/>
            <a:ext cx="2286000" cy="519113"/>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Arial"/>
              </a:rPr>
              <a:t>Kimbe 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096000" cy="1143000"/>
          </a:xfrm>
        </p:spPr>
        <p:txBody>
          <a:bodyPr/>
          <a:lstStyle/>
          <a:p>
            <a:r>
              <a:rPr lang="en-US" dirty="0" smtClean="0">
                <a:solidFill>
                  <a:schemeClr val="bg1"/>
                </a:solidFill>
              </a:rPr>
              <a:t>Topics</a:t>
            </a:r>
            <a:endParaRPr lang="en-US" dirty="0">
              <a:solidFill>
                <a:schemeClr val="bg1"/>
              </a:solidFill>
            </a:endParaRPr>
          </a:p>
        </p:txBody>
      </p:sp>
      <p:sp>
        <p:nvSpPr>
          <p:cNvPr id="3" name="Content Placeholder 2"/>
          <p:cNvSpPr>
            <a:spLocks noGrp="1"/>
          </p:cNvSpPr>
          <p:nvPr>
            <p:ph idx="1"/>
          </p:nvPr>
        </p:nvSpPr>
        <p:spPr>
          <a:xfrm>
            <a:off x="838200" y="1752600"/>
            <a:ext cx="7772400" cy="3962400"/>
          </a:xfrm>
        </p:spPr>
        <p:txBody>
          <a:bodyPr/>
          <a:lstStyle/>
          <a:p>
            <a:r>
              <a:rPr lang="en-US" sz="3600" dirty="0" smtClean="0"/>
              <a:t>Using Results </a:t>
            </a:r>
            <a:r>
              <a:rPr lang="en-US" sz="3600" dirty="0" smtClean="0"/>
              <a:t>Chains as a tool for strategy effectiveness measures</a:t>
            </a:r>
          </a:p>
          <a:p>
            <a:r>
              <a:rPr lang="en-US" sz="3600" dirty="0" smtClean="0"/>
              <a:t>Indicator selection</a:t>
            </a:r>
          </a:p>
          <a:p>
            <a:r>
              <a:rPr lang="en-US" sz="3600" dirty="0" smtClean="0"/>
              <a:t>Level of monitoring investment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mci simplified"/>
          <p:cNvPicPr>
            <a:picLocks noChangeAspect="1" noChangeArrowheads="1"/>
          </p:cNvPicPr>
          <p:nvPr/>
        </p:nvPicPr>
        <p:blipFill>
          <a:blip r:embed="rId3" cstate="print"/>
          <a:srcRect/>
          <a:stretch>
            <a:fillRect/>
          </a:stretch>
        </p:blipFill>
        <p:spPr bwMode="auto">
          <a:xfrm>
            <a:off x="152400" y="152400"/>
            <a:ext cx="8915400" cy="5380038"/>
          </a:xfrm>
          <a:prstGeom prst="rect">
            <a:avLst/>
          </a:prstGeom>
          <a:noFill/>
          <a:ln w="9525">
            <a:noFill/>
            <a:miter lim="800000"/>
            <a:headEnd/>
            <a:tailEnd/>
          </a:ln>
        </p:spPr>
      </p:pic>
      <p:grpSp>
        <p:nvGrpSpPr>
          <p:cNvPr id="2" name="Group 14"/>
          <p:cNvGrpSpPr>
            <a:grpSpLocks/>
          </p:cNvGrpSpPr>
          <p:nvPr/>
        </p:nvGrpSpPr>
        <p:grpSpPr bwMode="auto">
          <a:xfrm>
            <a:off x="1905000" y="5173663"/>
            <a:ext cx="7086600" cy="1531937"/>
            <a:chOff x="1152" y="3259"/>
            <a:chExt cx="4464" cy="965"/>
          </a:xfrm>
        </p:grpSpPr>
        <p:sp>
          <p:nvSpPr>
            <p:cNvPr id="8219" name="Text Box 15"/>
            <p:cNvSpPr txBox="1">
              <a:spLocks noChangeArrowheads="1"/>
            </p:cNvSpPr>
            <p:nvPr/>
          </p:nvSpPr>
          <p:spPr bwMode="auto">
            <a:xfrm>
              <a:off x="1235" y="3339"/>
              <a:ext cx="4285" cy="597"/>
            </a:xfrm>
            <a:prstGeom prst="rect">
              <a:avLst/>
            </a:prstGeom>
            <a:noFill/>
            <a:ln w="9525">
              <a:noFill/>
              <a:miter lim="800000"/>
              <a:headEnd/>
              <a:tailEnd/>
            </a:ln>
          </p:spPr>
          <p:txBody>
            <a:bodyPr>
              <a:spAutoFit/>
            </a:bodyPr>
            <a:lstStyle/>
            <a:p>
              <a:r>
                <a:rPr lang="en-US" sz="1600" b="1">
                  <a:solidFill>
                    <a:srgbClr val="000000"/>
                  </a:solidFill>
                  <a:latin typeface="Arial"/>
                </a:rPr>
                <a:t>Objective: </a:t>
              </a:r>
              <a:r>
                <a:rPr lang="en-US" sz="1600">
                  <a:solidFill>
                    <a:srgbClr val="000000"/>
                  </a:solidFill>
                  <a:latin typeface="Arial"/>
                </a:rPr>
                <a:t>By the end of 2009, Council staff have the knowledge and capacity to implement a pilot test of DAPs.</a:t>
              </a:r>
            </a:p>
            <a:p>
              <a:pPr>
                <a:spcBef>
                  <a:spcPct val="50000"/>
                </a:spcBef>
              </a:pPr>
              <a:r>
                <a:rPr lang="en-US" sz="1600" b="1">
                  <a:solidFill>
                    <a:srgbClr val="000000"/>
                  </a:solidFill>
                  <a:latin typeface="Arial"/>
                </a:rPr>
                <a:t>Indicator:</a:t>
              </a:r>
              <a:r>
                <a:rPr lang="en-US" sz="1600">
                  <a:solidFill>
                    <a:srgbClr val="000000"/>
                  </a:solidFill>
                  <a:latin typeface="Arial"/>
                </a:rPr>
                <a:t> Assessment of Capacity of Council</a:t>
              </a:r>
            </a:p>
          </p:txBody>
        </p:sp>
        <p:sp>
          <p:nvSpPr>
            <p:cNvPr id="8220" name="AutoShape 16"/>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86033" name="Line 17"/>
          <p:cNvSpPr>
            <a:spLocks noChangeShapeType="1"/>
          </p:cNvSpPr>
          <p:nvPr/>
        </p:nvSpPr>
        <p:spPr bwMode="auto">
          <a:xfrm>
            <a:off x="1676400" y="4267200"/>
            <a:ext cx="381000" cy="914400"/>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nvGrpSpPr>
          <p:cNvPr id="3" name="Group 18"/>
          <p:cNvGrpSpPr>
            <a:grpSpLocks/>
          </p:cNvGrpSpPr>
          <p:nvPr/>
        </p:nvGrpSpPr>
        <p:grpSpPr bwMode="auto">
          <a:xfrm>
            <a:off x="1905000" y="5173663"/>
            <a:ext cx="7086600" cy="1531937"/>
            <a:chOff x="1152" y="3259"/>
            <a:chExt cx="4464" cy="965"/>
          </a:xfrm>
        </p:grpSpPr>
        <p:sp>
          <p:nvSpPr>
            <p:cNvPr id="8217" name="Text Box 19"/>
            <p:cNvSpPr txBox="1">
              <a:spLocks noChangeArrowheads="1"/>
            </p:cNvSpPr>
            <p:nvPr/>
          </p:nvSpPr>
          <p:spPr bwMode="auto">
            <a:xfrm>
              <a:off x="1235" y="3339"/>
              <a:ext cx="4285" cy="828"/>
            </a:xfrm>
            <a:prstGeom prst="rect">
              <a:avLst/>
            </a:prstGeom>
            <a:noFill/>
            <a:ln w="9525">
              <a:noFill/>
              <a:miter lim="800000"/>
              <a:headEnd/>
              <a:tailEnd/>
            </a:ln>
          </p:spPr>
          <p:txBody>
            <a:bodyPr>
              <a:spAutoFit/>
            </a:bodyPr>
            <a:lstStyle/>
            <a:p>
              <a:r>
                <a:rPr lang="en-US" sz="1600" b="1">
                  <a:solidFill>
                    <a:srgbClr val="000000"/>
                  </a:solidFill>
                  <a:latin typeface="Arial"/>
                </a:rPr>
                <a:t>Objective: </a:t>
              </a:r>
              <a:r>
                <a:rPr lang="en-US" sz="1600">
                  <a:solidFill>
                    <a:srgbClr val="000000"/>
                  </a:solidFill>
                  <a:latin typeface="Arial"/>
                </a:rPr>
                <a:t>By the end of 2009, the council approves a "good" DAP plan.  Criteria include: 1. Comprehensiveness; 2. Minimal Proccessor Quota; 3. Adaptive Management Trust; 4. Gear Switching Provisions</a:t>
              </a:r>
            </a:p>
            <a:p>
              <a:endParaRPr lang="en-US" sz="1600">
                <a:solidFill>
                  <a:srgbClr val="000000"/>
                </a:solidFill>
                <a:latin typeface="Arial"/>
              </a:endParaRPr>
            </a:p>
            <a:p>
              <a:r>
                <a:rPr lang="en-US" sz="1600" b="1">
                  <a:solidFill>
                    <a:srgbClr val="000000"/>
                  </a:solidFill>
                  <a:latin typeface="Arial"/>
                </a:rPr>
                <a:t>Indicator:</a:t>
              </a:r>
              <a:r>
                <a:rPr lang="en-US" sz="1600">
                  <a:solidFill>
                    <a:srgbClr val="000000"/>
                  </a:solidFill>
                  <a:latin typeface="Arial"/>
                </a:rPr>
                <a:t> Quality of DAP Plan Approved (specific criteria established)</a:t>
              </a:r>
            </a:p>
          </p:txBody>
        </p:sp>
        <p:sp>
          <p:nvSpPr>
            <p:cNvPr id="8218" name="AutoShape 20"/>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86037" name="Line 21"/>
          <p:cNvSpPr>
            <a:spLocks noChangeShapeType="1"/>
          </p:cNvSpPr>
          <p:nvPr/>
        </p:nvSpPr>
        <p:spPr bwMode="auto">
          <a:xfrm flipH="1">
            <a:off x="2057400" y="3429000"/>
            <a:ext cx="152400" cy="1752600"/>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nvGrpSpPr>
          <p:cNvPr id="4" name="Group 22"/>
          <p:cNvGrpSpPr>
            <a:grpSpLocks/>
          </p:cNvGrpSpPr>
          <p:nvPr/>
        </p:nvGrpSpPr>
        <p:grpSpPr bwMode="auto">
          <a:xfrm>
            <a:off x="1905000" y="5173663"/>
            <a:ext cx="7086600" cy="1531937"/>
            <a:chOff x="1152" y="3259"/>
            <a:chExt cx="4464" cy="965"/>
          </a:xfrm>
        </p:grpSpPr>
        <p:sp>
          <p:nvSpPr>
            <p:cNvPr id="8215" name="Text Box 23"/>
            <p:cNvSpPr txBox="1">
              <a:spLocks noChangeArrowheads="1"/>
            </p:cNvSpPr>
            <p:nvPr/>
          </p:nvSpPr>
          <p:spPr bwMode="auto">
            <a:xfrm>
              <a:off x="1235" y="3339"/>
              <a:ext cx="4285" cy="828"/>
            </a:xfrm>
            <a:prstGeom prst="rect">
              <a:avLst/>
            </a:prstGeom>
            <a:noFill/>
            <a:ln w="9525">
              <a:noFill/>
              <a:miter lim="800000"/>
              <a:headEnd/>
              <a:tailEnd/>
            </a:ln>
          </p:spPr>
          <p:txBody>
            <a:bodyPr>
              <a:spAutoFit/>
            </a:bodyPr>
            <a:lstStyle/>
            <a:p>
              <a:r>
                <a:rPr lang="en-US" sz="1600" b="1" dirty="0">
                  <a:solidFill>
                    <a:srgbClr val="000000"/>
                  </a:solidFill>
                  <a:latin typeface="Arial"/>
                </a:rPr>
                <a:t>Objective: </a:t>
              </a:r>
              <a:r>
                <a:rPr lang="en-US" sz="1600" dirty="0">
                  <a:solidFill>
                    <a:srgbClr val="000000"/>
                  </a:solidFill>
                  <a:latin typeface="Arial"/>
                </a:rPr>
                <a:t>By 2010, the council has set Total Allowable Catch (TAC) limits for each stock that are within scientifically credible "sustainable" limits.</a:t>
              </a:r>
            </a:p>
            <a:p>
              <a:endParaRPr lang="en-US" sz="1600" dirty="0">
                <a:solidFill>
                  <a:srgbClr val="000000"/>
                </a:solidFill>
                <a:latin typeface="Arial"/>
              </a:endParaRPr>
            </a:p>
            <a:p>
              <a:r>
                <a:rPr lang="en-US" sz="1600" b="1" dirty="0">
                  <a:solidFill>
                    <a:srgbClr val="000000"/>
                  </a:solidFill>
                  <a:latin typeface="Arial"/>
                </a:rPr>
                <a:t>Indicator: </a:t>
              </a:r>
              <a:r>
                <a:rPr lang="en-US" sz="1600" dirty="0">
                  <a:solidFill>
                    <a:srgbClr val="000000"/>
                  </a:solidFill>
                  <a:latin typeface="Arial"/>
                </a:rPr>
                <a:t># of Stocks with Credible Catch Limits</a:t>
              </a:r>
            </a:p>
          </p:txBody>
        </p:sp>
        <p:sp>
          <p:nvSpPr>
            <p:cNvPr id="8216" name="AutoShape 24"/>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86041" name="Line 25"/>
          <p:cNvSpPr>
            <a:spLocks noChangeShapeType="1"/>
          </p:cNvSpPr>
          <p:nvPr/>
        </p:nvSpPr>
        <p:spPr bwMode="auto">
          <a:xfrm>
            <a:off x="3962400" y="3581400"/>
            <a:ext cx="0" cy="1600200"/>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nvGrpSpPr>
          <p:cNvPr id="5" name="Group 26"/>
          <p:cNvGrpSpPr>
            <a:grpSpLocks/>
          </p:cNvGrpSpPr>
          <p:nvPr/>
        </p:nvGrpSpPr>
        <p:grpSpPr bwMode="auto">
          <a:xfrm>
            <a:off x="1905000" y="5173663"/>
            <a:ext cx="7086600" cy="1531937"/>
            <a:chOff x="1152" y="3259"/>
            <a:chExt cx="4464" cy="965"/>
          </a:xfrm>
        </p:grpSpPr>
        <p:sp>
          <p:nvSpPr>
            <p:cNvPr id="8213" name="Text Box 27"/>
            <p:cNvSpPr txBox="1">
              <a:spLocks noChangeArrowheads="1"/>
            </p:cNvSpPr>
            <p:nvPr/>
          </p:nvSpPr>
          <p:spPr bwMode="auto">
            <a:xfrm>
              <a:off x="1235" y="3339"/>
              <a:ext cx="4285" cy="674"/>
            </a:xfrm>
            <a:prstGeom prst="rect">
              <a:avLst/>
            </a:prstGeom>
            <a:noFill/>
            <a:ln w="9525">
              <a:noFill/>
              <a:miter lim="800000"/>
              <a:headEnd/>
              <a:tailEnd/>
            </a:ln>
          </p:spPr>
          <p:txBody>
            <a:bodyPr>
              <a:spAutoFit/>
            </a:bodyPr>
            <a:lstStyle/>
            <a:p>
              <a:r>
                <a:rPr lang="en-US" sz="1600" b="1">
                  <a:solidFill>
                    <a:srgbClr val="000000"/>
                  </a:solidFill>
                  <a:latin typeface="Arial"/>
                </a:rPr>
                <a:t>Objective: </a:t>
              </a:r>
              <a:r>
                <a:rPr lang="en-US" sz="1600">
                  <a:solidFill>
                    <a:srgbClr val="000000"/>
                  </a:solidFill>
                  <a:latin typeface="Arial"/>
                </a:rPr>
                <a:t>By 2012, there are no more than 10 incidences per year of fishermen violating the TAC Limits.</a:t>
              </a:r>
            </a:p>
            <a:p>
              <a:endParaRPr lang="en-US" sz="1600" b="1">
                <a:solidFill>
                  <a:srgbClr val="000000"/>
                </a:solidFill>
                <a:latin typeface="Arial"/>
              </a:endParaRPr>
            </a:p>
            <a:p>
              <a:r>
                <a:rPr lang="en-US" sz="1600" b="1">
                  <a:solidFill>
                    <a:srgbClr val="000000"/>
                  </a:solidFill>
                  <a:latin typeface="Arial"/>
                </a:rPr>
                <a:t>Indicator: </a:t>
              </a:r>
              <a:r>
                <a:rPr lang="en-US" sz="1600">
                  <a:solidFill>
                    <a:srgbClr val="000000"/>
                  </a:solidFill>
                  <a:latin typeface="Arial"/>
                </a:rPr>
                <a:t># of Incidences of TAC Violations</a:t>
              </a:r>
            </a:p>
          </p:txBody>
        </p:sp>
        <p:sp>
          <p:nvSpPr>
            <p:cNvPr id="8214" name="AutoShape 28"/>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86045" name="Line 29"/>
          <p:cNvSpPr>
            <a:spLocks noChangeShapeType="1"/>
          </p:cNvSpPr>
          <p:nvPr/>
        </p:nvSpPr>
        <p:spPr bwMode="auto">
          <a:xfrm>
            <a:off x="5334000" y="3581400"/>
            <a:ext cx="0" cy="1600200"/>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nvGrpSpPr>
          <p:cNvPr id="6" name="Group 30"/>
          <p:cNvGrpSpPr>
            <a:grpSpLocks/>
          </p:cNvGrpSpPr>
          <p:nvPr/>
        </p:nvGrpSpPr>
        <p:grpSpPr bwMode="auto">
          <a:xfrm>
            <a:off x="1905000" y="5173663"/>
            <a:ext cx="7086600" cy="1531937"/>
            <a:chOff x="1152" y="3259"/>
            <a:chExt cx="4464" cy="965"/>
          </a:xfrm>
        </p:grpSpPr>
        <p:sp>
          <p:nvSpPr>
            <p:cNvPr id="8211" name="Text Box 31"/>
            <p:cNvSpPr txBox="1">
              <a:spLocks noChangeArrowheads="1"/>
            </p:cNvSpPr>
            <p:nvPr/>
          </p:nvSpPr>
          <p:spPr bwMode="auto">
            <a:xfrm>
              <a:off x="1235" y="3339"/>
              <a:ext cx="4285" cy="674"/>
            </a:xfrm>
            <a:prstGeom prst="rect">
              <a:avLst/>
            </a:prstGeom>
            <a:noFill/>
            <a:ln w="9525">
              <a:noFill/>
              <a:miter lim="800000"/>
              <a:headEnd/>
              <a:tailEnd/>
            </a:ln>
          </p:spPr>
          <p:txBody>
            <a:bodyPr>
              <a:spAutoFit/>
            </a:bodyPr>
            <a:lstStyle/>
            <a:p>
              <a:r>
                <a:rPr lang="en-US" sz="1600" b="1">
                  <a:solidFill>
                    <a:srgbClr val="000000"/>
                  </a:solidFill>
                  <a:latin typeface="Arial"/>
                </a:rPr>
                <a:t>Objective:  </a:t>
              </a:r>
              <a:r>
                <a:rPr lang="en-US" sz="1600">
                  <a:solidFill>
                    <a:srgbClr val="000000"/>
                  </a:solidFill>
                  <a:latin typeface="Arial"/>
                </a:rPr>
                <a:t>After 2012, all 37 fish stocks in the Ecoregion are fished at levels consistent with an ecolocially sustainable harvest.</a:t>
              </a:r>
            </a:p>
            <a:p>
              <a:endParaRPr lang="en-US" sz="1600" b="1">
                <a:solidFill>
                  <a:srgbClr val="000000"/>
                </a:solidFill>
                <a:latin typeface="Arial"/>
              </a:endParaRPr>
            </a:p>
            <a:p>
              <a:r>
                <a:rPr lang="en-US" sz="1600" b="1">
                  <a:solidFill>
                    <a:srgbClr val="000000"/>
                  </a:solidFill>
                  <a:latin typeface="Arial"/>
                </a:rPr>
                <a:t>Indicator: </a:t>
              </a:r>
              <a:r>
                <a:rPr lang="en-US" sz="1600">
                  <a:solidFill>
                    <a:srgbClr val="000000"/>
                  </a:solidFill>
                  <a:latin typeface="Arial"/>
                </a:rPr>
                <a:t># of Fish Stocks at Sustainable Limit</a:t>
              </a:r>
            </a:p>
          </p:txBody>
        </p:sp>
        <p:sp>
          <p:nvSpPr>
            <p:cNvPr id="8212" name="AutoShape 32"/>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86049" name="Line 33"/>
          <p:cNvSpPr>
            <a:spLocks noChangeShapeType="1"/>
          </p:cNvSpPr>
          <p:nvPr/>
        </p:nvSpPr>
        <p:spPr bwMode="auto">
          <a:xfrm>
            <a:off x="6781800" y="3352800"/>
            <a:ext cx="0" cy="1828800"/>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grpSp>
        <p:nvGrpSpPr>
          <p:cNvPr id="7" name="Group 34"/>
          <p:cNvGrpSpPr>
            <a:grpSpLocks/>
          </p:cNvGrpSpPr>
          <p:nvPr/>
        </p:nvGrpSpPr>
        <p:grpSpPr bwMode="auto">
          <a:xfrm>
            <a:off x="1905000" y="5173663"/>
            <a:ext cx="7086600" cy="1531937"/>
            <a:chOff x="1152" y="3259"/>
            <a:chExt cx="4464" cy="965"/>
          </a:xfrm>
        </p:grpSpPr>
        <p:sp>
          <p:nvSpPr>
            <p:cNvPr id="8209" name="Text Box 35"/>
            <p:cNvSpPr txBox="1">
              <a:spLocks noChangeArrowheads="1"/>
            </p:cNvSpPr>
            <p:nvPr/>
          </p:nvSpPr>
          <p:spPr bwMode="auto">
            <a:xfrm>
              <a:off x="1235" y="3339"/>
              <a:ext cx="4285" cy="674"/>
            </a:xfrm>
            <a:prstGeom prst="rect">
              <a:avLst/>
            </a:prstGeom>
            <a:noFill/>
            <a:ln w="9525">
              <a:noFill/>
              <a:miter lim="800000"/>
              <a:headEnd/>
              <a:tailEnd/>
            </a:ln>
          </p:spPr>
          <p:txBody>
            <a:bodyPr>
              <a:spAutoFit/>
            </a:bodyPr>
            <a:lstStyle/>
            <a:p>
              <a:r>
                <a:rPr lang="en-US" sz="1600" b="1">
                  <a:solidFill>
                    <a:srgbClr val="000000"/>
                  </a:solidFill>
                  <a:latin typeface="Arial"/>
                </a:rPr>
                <a:t>Goal: </a:t>
              </a:r>
              <a:r>
                <a:rPr lang="en-US" sz="1600">
                  <a:solidFill>
                    <a:srgbClr val="000000"/>
                  </a:solidFill>
                  <a:latin typeface="Arial"/>
                </a:rPr>
                <a:t>By 2015, have at least 5.0 groundfish per hour from average party boat CPUE measurements.</a:t>
              </a:r>
            </a:p>
            <a:p>
              <a:endParaRPr lang="en-US" sz="1600" b="1">
                <a:solidFill>
                  <a:srgbClr val="000000"/>
                </a:solidFill>
                <a:latin typeface="Arial"/>
              </a:endParaRPr>
            </a:p>
            <a:p>
              <a:r>
                <a:rPr lang="en-US" sz="1600" b="1">
                  <a:solidFill>
                    <a:srgbClr val="000000"/>
                  </a:solidFill>
                  <a:latin typeface="Arial"/>
                </a:rPr>
                <a:t>Indicator: </a:t>
              </a:r>
              <a:r>
                <a:rPr lang="en-US" sz="1600">
                  <a:solidFill>
                    <a:srgbClr val="000000"/>
                  </a:solidFill>
                  <a:latin typeface="Arial"/>
                </a:rPr>
                <a:t>CPUE Levels for Groundfish</a:t>
              </a:r>
            </a:p>
          </p:txBody>
        </p:sp>
        <p:sp>
          <p:nvSpPr>
            <p:cNvPr id="8210" name="AutoShape 36"/>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solidFill>
                  <a:srgbClr val="000000"/>
                </a:solidFill>
                <a:latin typeface="Arial"/>
              </a:endParaRPr>
            </a:p>
          </p:txBody>
        </p:sp>
      </p:grpSp>
      <p:sp>
        <p:nvSpPr>
          <p:cNvPr id="86053" name="Line 37"/>
          <p:cNvSpPr>
            <a:spLocks noChangeShapeType="1"/>
          </p:cNvSpPr>
          <p:nvPr/>
        </p:nvSpPr>
        <p:spPr bwMode="auto">
          <a:xfrm flipH="1">
            <a:off x="6781800" y="3200400"/>
            <a:ext cx="1143000" cy="1981200"/>
          </a:xfrm>
          <a:prstGeom prst="line">
            <a:avLst/>
          </a:prstGeom>
          <a:noFill/>
          <a:ln w="25400">
            <a:solidFill>
              <a:schemeClr val="tx1"/>
            </a:solidFill>
            <a:round/>
            <a:headEnd/>
            <a:tailEnd type="stealth" w="lg" len="lg"/>
          </a:ln>
        </p:spPr>
        <p:txBody>
          <a:bodyPr/>
          <a:lstStyle/>
          <a:p>
            <a:endParaRPr lang="en-US">
              <a:solidFill>
                <a:srgbClr val="000000"/>
              </a:solidFill>
              <a:latin typeface="Arial"/>
            </a:endParaRPr>
          </a:p>
        </p:txBody>
      </p:sp>
      <p:sp>
        <p:nvSpPr>
          <p:cNvPr id="86054" name="Rectangle 38"/>
          <p:cNvSpPr>
            <a:spLocks noChangeArrowheads="1"/>
          </p:cNvSpPr>
          <p:nvPr/>
        </p:nvSpPr>
        <p:spPr bwMode="auto">
          <a:xfrm>
            <a:off x="0" y="1143000"/>
            <a:ext cx="9144000" cy="5715000"/>
          </a:xfrm>
          <a:prstGeom prst="rect">
            <a:avLst/>
          </a:prstGeom>
          <a:solidFill>
            <a:schemeClr val="bg1"/>
          </a:solidFill>
          <a:ln w="9525">
            <a:noFill/>
            <a:miter lim="800000"/>
            <a:headEnd/>
            <a:tailEnd/>
          </a:ln>
        </p:spPr>
        <p:txBody>
          <a:bodyPr wrap="none" anchor="ctr"/>
          <a:lstStyle/>
          <a:p>
            <a:endParaRPr lang="en-US">
              <a:solidFill>
                <a:srgbClr val="000000"/>
              </a:solidFill>
              <a:latin typeface="Arial"/>
            </a:endParaRPr>
          </a:p>
        </p:txBody>
      </p:sp>
      <p:pic>
        <p:nvPicPr>
          <p:cNvPr id="86055" name="Picture 39" descr="mci simplified"/>
          <p:cNvPicPr>
            <a:picLocks noChangeAspect="1" noChangeArrowheads="1"/>
          </p:cNvPicPr>
          <p:nvPr/>
        </p:nvPicPr>
        <p:blipFill>
          <a:blip r:embed="rId3" cstate="print"/>
          <a:srcRect/>
          <a:stretch>
            <a:fillRect/>
          </a:stretch>
        </p:blipFill>
        <p:spPr bwMode="auto">
          <a:xfrm>
            <a:off x="152400" y="152400"/>
            <a:ext cx="8915400" cy="5380038"/>
          </a:xfrm>
          <a:prstGeom prst="rect">
            <a:avLst/>
          </a:prstGeom>
          <a:noFill/>
          <a:ln w="9525">
            <a:noFill/>
            <a:miter lim="800000"/>
            <a:headEnd/>
            <a:tailEnd/>
          </a:ln>
        </p:spPr>
      </p:pic>
      <p:grpSp>
        <p:nvGrpSpPr>
          <p:cNvPr id="8" name="Group 46"/>
          <p:cNvGrpSpPr>
            <a:grpSpLocks/>
          </p:cNvGrpSpPr>
          <p:nvPr/>
        </p:nvGrpSpPr>
        <p:grpSpPr bwMode="auto">
          <a:xfrm>
            <a:off x="6248400" y="5607050"/>
            <a:ext cx="2794000" cy="841375"/>
            <a:chOff x="3744" y="3360"/>
            <a:chExt cx="1952" cy="530"/>
          </a:xfrm>
        </p:grpSpPr>
        <p:sp>
          <p:nvSpPr>
            <p:cNvPr id="30" name="AutoShape 47"/>
            <p:cNvSpPr>
              <a:spLocks/>
            </p:cNvSpPr>
            <p:nvPr/>
          </p:nvSpPr>
          <p:spPr bwMode="auto">
            <a:xfrm rot="-5400000">
              <a:off x="4552" y="2552"/>
              <a:ext cx="336" cy="1952"/>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solidFill>
                  <a:srgbClr val="000000"/>
                </a:solidFill>
                <a:latin typeface="Arial"/>
              </a:endParaRPr>
            </a:p>
          </p:txBody>
        </p:sp>
        <p:sp>
          <p:nvSpPr>
            <p:cNvPr id="31" name="Text Box 48"/>
            <p:cNvSpPr txBox="1">
              <a:spLocks noChangeArrowheads="1"/>
            </p:cNvSpPr>
            <p:nvPr/>
          </p:nvSpPr>
          <p:spPr bwMode="auto">
            <a:xfrm>
              <a:off x="4010" y="3657"/>
              <a:ext cx="1620" cy="233"/>
            </a:xfrm>
            <a:prstGeom prst="rect">
              <a:avLst/>
            </a:prstGeom>
            <a:noFill/>
            <a:ln w="9525">
              <a:noFill/>
              <a:miter lim="800000"/>
              <a:headEnd/>
              <a:tailEnd/>
            </a:ln>
          </p:spPr>
          <p:txBody>
            <a:bodyPr wrap="square">
              <a:spAutoFit/>
            </a:bodyPr>
            <a:lstStyle/>
            <a:p>
              <a:pPr>
                <a:spcBef>
                  <a:spcPct val="50000"/>
                </a:spcBef>
              </a:pPr>
              <a:r>
                <a:rPr lang="en-US" dirty="0" smtClean="0">
                  <a:solidFill>
                    <a:srgbClr val="336600"/>
                  </a:solidFill>
                  <a:latin typeface="Arial"/>
                </a:rPr>
                <a:t>Ultimate Outcomes</a:t>
              </a:r>
              <a:endParaRPr lang="en-US" dirty="0">
                <a:solidFill>
                  <a:srgbClr val="336600"/>
                </a:solidFill>
                <a:latin typeface="Arial"/>
              </a:endParaRPr>
            </a:p>
          </p:txBody>
        </p:sp>
      </p:grpSp>
      <p:grpSp>
        <p:nvGrpSpPr>
          <p:cNvPr id="9" name="Group 49"/>
          <p:cNvGrpSpPr>
            <a:grpSpLocks/>
          </p:cNvGrpSpPr>
          <p:nvPr/>
        </p:nvGrpSpPr>
        <p:grpSpPr bwMode="auto">
          <a:xfrm>
            <a:off x="381000" y="5607050"/>
            <a:ext cx="5791200" cy="1098550"/>
            <a:chOff x="864" y="3360"/>
            <a:chExt cx="2832" cy="692"/>
          </a:xfrm>
        </p:grpSpPr>
        <p:sp>
          <p:nvSpPr>
            <p:cNvPr id="33" name="Text Box 50"/>
            <p:cNvSpPr txBox="1">
              <a:spLocks noChangeArrowheads="1"/>
            </p:cNvSpPr>
            <p:nvPr/>
          </p:nvSpPr>
          <p:spPr bwMode="auto">
            <a:xfrm>
              <a:off x="1833" y="3648"/>
              <a:ext cx="1054" cy="404"/>
            </a:xfrm>
            <a:prstGeom prst="rect">
              <a:avLst/>
            </a:prstGeom>
            <a:noFill/>
            <a:ln w="9525">
              <a:noFill/>
              <a:miter lim="800000"/>
              <a:headEnd/>
              <a:tailEnd/>
            </a:ln>
          </p:spPr>
          <p:txBody>
            <a:bodyPr>
              <a:spAutoFit/>
            </a:bodyPr>
            <a:lstStyle/>
            <a:p>
              <a:pPr algn="ctr">
                <a:spcBef>
                  <a:spcPct val="50000"/>
                </a:spcBef>
              </a:pPr>
              <a:r>
                <a:rPr lang="en-US" dirty="0">
                  <a:solidFill>
                    <a:srgbClr val="0033CC"/>
                  </a:solidFill>
                  <a:latin typeface="Arial"/>
                </a:rPr>
                <a:t>Intermediate Results</a:t>
              </a:r>
            </a:p>
          </p:txBody>
        </p:sp>
        <p:sp>
          <p:nvSpPr>
            <p:cNvPr id="34" name="AutoShape 51"/>
            <p:cNvSpPr>
              <a:spLocks/>
            </p:cNvSpPr>
            <p:nvPr/>
          </p:nvSpPr>
          <p:spPr bwMode="auto">
            <a:xfrm rot="-5400000">
              <a:off x="2112" y="2112"/>
              <a:ext cx="336" cy="2832"/>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solidFill>
                  <a:srgbClr val="000000"/>
                </a:solidFill>
                <a:latin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6033"/>
                                        </p:tgtEl>
                                        <p:attrNameLst>
                                          <p:attrName>style.visibility</p:attrName>
                                        </p:attrNameLst>
                                      </p:cBhvr>
                                      <p:to>
                                        <p:strVal val="visible"/>
                                      </p:to>
                                    </p:set>
                                  </p:childTnLst>
                                  <p:subTnLst>
                                    <p:set>
                                      <p:cBhvr override="childStyle">
                                        <p:cTn dur="1" fill="hold" display="0" masterRel="nextClick" afterEffect="1"/>
                                        <p:tgtEl>
                                          <p:spTgt spid="8603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6037"/>
                                        </p:tgtEl>
                                        <p:attrNameLst>
                                          <p:attrName>style.visibility</p:attrName>
                                        </p:attrNameLst>
                                      </p:cBhvr>
                                      <p:to>
                                        <p:strVal val="visible"/>
                                      </p:to>
                                    </p:set>
                                  </p:childTnLst>
                                  <p:subTnLst>
                                    <p:set>
                                      <p:cBhvr override="childStyle">
                                        <p:cTn dur="1" fill="hold" display="0" masterRel="nextClick" afterEffect="1"/>
                                        <p:tgtEl>
                                          <p:spTgt spid="8603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6041"/>
                                        </p:tgtEl>
                                        <p:attrNameLst>
                                          <p:attrName>style.visibility</p:attrName>
                                        </p:attrNameLst>
                                      </p:cBhvr>
                                      <p:to>
                                        <p:strVal val="visible"/>
                                      </p:to>
                                    </p:set>
                                  </p:childTnLst>
                                  <p:subTnLst>
                                    <p:set>
                                      <p:cBhvr override="childStyle">
                                        <p:cTn dur="1" fill="hold" display="0" masterRel="nextClick" afterEffect="1"/>
                                        <p:tgtEl>
                                          <p:spTgt spid="8604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86045"/>
                                        </p:tgtEl>
                                        <p:attrNameLst>
                                          <p:attrName>style.visibility</p:attrName>
                                        </p:attrNameLst>
                                      </p:cBhvr>
                                      <p:to>
                                        <p:strVal val="visible"/>
                                      </p:to>
                                    </p:set>
                                  </p:childTnLst>
                                  <p:subTnLst>
                                    <p:set>
                                      <p:cBhvr override="childStyle">
                                        <p:cTn dur="1" fill="hold" display="0" masterRel="nextClick" afterEffect="1"/>
                                        <p:tgtEl>
                                          <p:spTgt spid="8604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86049"/>
                                        </p:tgtEl>
                                        <p:attrNameLst>
                                          <p:attrName>style.visibility</p:attrName>
                                        </p:attrNameLst>
                                      </p:cBhvr>
                                      <p:to>
                                        <p:strVal val="visible"/>
                                      </p:to>
                                    </p:set>
                                  </p:childTnLst>
                                  <p:subTnLst>
                                    <p:set>
                                      <p:cBhvr override="childStyle">
                                        <p:cTn dur="1" fill="hold" display="0" masterRel="nextClick" afterEffect="1"/>
                                        <p:tgtEl>
                                          <p:spTgt spid="8604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86053"/>
                                        </p:tgtEl>
                                        <p:attrNameLst>
                                          <p:attrName>style.visibility</p:attrName>
                                        </p:attrNameLst>
                                      </p:cBhvr>
                                      <p:to>
                                        <p:strVal val="visible"/>
                                      </p:to>
                                    </p:set>
                                  </p:childTnLst>
                                  <p:subTnLst>
                                    <p:set>
                                      <p:cBhvr override="childStyle">
                                        <p:cTn dur="1" fill="hold" display="0" masterRel="nextClick" afterEffect="1"/>
                                        <p:tgtEl>
                                          <p:spTgt spid="8605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0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0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3" grpId="0" animBg="1"/>
      <p:bldP spid="86037" grpId="0" animBg="1"/>
      <p:bldP spid="86041" grpId="0" animBg="1"/>
      <p:bldP spid="86045" grpId="0" animBg="1"/>
      <p:bldP spid="86049" grpId="0" animBg="1"/>
      <p:bldP spid="86053" grpId="0" animBg="1"/>
      <p:bldP spid="860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r.png"/>
          <p:cNvPicPr>
            <a:picLocks noChangeAspect="1"/>
          </p:cNvPicPr>
          <p:nvPr/>
        </p:nvPicPr>
        <p:blipFill>
          <a:blip r:embed="rId3" cstate="print"/>
          <a:srcRect t="5914"/>
          <a:stretch>
            <a:fillRect/>
          </a:stretch>
        </p:blipFill>
        <p:spPr>
          <a:xfrm>
            <a:off x="228600" y="0"/>
            <a:ext cx="8915400" cy="6025120"/>
          </a:xfrm>
          <a:prstGeom prst="rect">
            <a:avLst/>
          </a:prstGeom>
        </p:spPr>
      </p:pic>
      <p:pic>
        <p:nvPicPr>
          <p:cNvPr id="7" name="Picture 6" descr="2r.png"/>
          <p:cNvPicPr>
            <a:picLocks noChangeAspect="1"/>
          </p:cNvPicPr>
          <p:nvPr/>
        </p:nvPicPr>
        <p:blipFill>
          <a:blip r:embed="rId4" cstate="print"/>
          <a:srcRect t="5914"/>
          <a:stretch>
            <a:fillRect/>
          </a:stretch>
        </p:blipFill>
        <p:spPr>
          <a:xfrm>
            <a:off x="228600" y="0"/>
            <a:ext cx="8915400" cy="6025120"/>
          </a:xfrm>
          <a:prstGeom prst="rect">
            <a:avLst/>
          </a:prstGeom>
        </p:spPr>
      </p:pic>
      <p:pic>
        <p:nvPicPr>
          <p:cNvPr id="8" name="Picture 7" descr="3r.png"/>
          <p:cNvPicPr>
            <a:picLocks noChangeAspect="1"/>
          </p:cNvPicPr>
          <p:nvPr/>
        </p:nvPicPr>
        <p:blipFill>
          <a:blip r:embed="rId5" cstate="print"/>
          <a:srcRect t="5914"/>
          <a:stretch>
            <a:fillRect/>
          </a:stretch>
        </p:blipFill>
        <p:spPr>
          <a:xfrm>
            <a:off x="228600" y="0"/>
            <a:ext cx="8915400" cy="6025120"/>
          </a:xfrm>
          <a:prstGeom prst="rect">
            <a:avLst/>
          </a:prstGeom>
        </p:spPr>
      </p:pic>
      <p:pic>
        <p:nvPicPr>
          <p:cNvPr id="9" name="Picture 8" descr="4r.png"/>
          <p:cNvPicPr>
            <a:picLocks noChangeAspect="1"/>
          </p:cNvPicPr>
          <p:nvPr/>
        </p:nvPicPr>
        <p:blipFill>
          <a:blip r:embed="rId6" cstate="print"/>
          <a:srcRect t="5914"/>
          <a:stretch>
            <a:fillRect/>
          </a:stretch>
        </p:blipFill>
        <p:spPr>
          <a:xfrm>
            <a:off x="228600" y="0"/>
            <a:ext cx="8915400" cy="6025120"/>
          </a:xfrm>
          <a:prstGeom prst="rect">
            <a:avLst/>
          </a:prstGeom>
        </p:spPr>
      </p:pic>
      <p:pic>
        <p:nvPicPr>
          <p:cNvPr id="10" name="Picture 9" descr="5r.png"/>
          <p:cNvPicPr>
            <a:picLocks noChangeAspect="1"/>
          </p:cNvPicPr>
          <p:nvPr/>
        </p:nvPicPr>
        <p:blipFill>
          <a:blip r:embed="rId7" cstate="print"/>
          <a:srcRect t="5914"/>
          <a:stretch>
            <a:fillRect/>
          </a:stretch>
        </p:blipFill>
        <p:spPr>
          <a:xfrm>
            <a:off x="228600" y="0"/>
            <a:ext cx="8915400" cy="6025120"/>
          </a:xfrm>
          <a:prstGeom prst="rect">
            <a:avLst/>
          </a:prstGeom>
        </p:spPr>
      </p:pic>
      <p:grpSp>
        <p:nvGrpSpPr>
          <p:cNvPr id="2" name="Group 19"/>
          <p:cNvGrpSpPr/>
          <p:nvPr/>
        </p:nvGrpSpPr>
        <p:grpSpPr>
          <a:xfrm>
            <a:off x="152400" y="4191000"/>
            <a:ext cx="8686800" cy="2514600"/>
            <a:chOff x="152400" y="4191000"/>
            <a:chExt cx="8686800" cy="2514600"/>
          </a:xfrm>
        </p:grpSpPr>
        <p:sp>
          <p:nvSpPr>
            <p:cNvPr id="17" name="Text Box 37"/>
            <p:cNvSpPr txBox="1">
              <a:spLocks noChangeArrowheads="1"/>
            </p:cNvSpPr>
            <p:nvPr/>
          </p:nvSpPr>
          <p:spPr bwMode="auto">
            <a:xfrm>
              <a:off x="393700" y="5943600"/>
              <a:ext cx="8338133" cy="710451"/>
            </a:xfrm>
            <a:prstGeom prst="rect">
              <a:avLst/>
            </a:prstGeom>
            <a:noFill/>
            <a:ln w="9525">
              <a:noFill/>
              <a:miter lim="800000"/>
              <a:headEnd/>
              <a:tailEnd/>
            </a:ln>
            <a:effectLst/>
          </p:spPr>
          <p:txBody>
            <a:bodyPr wrap="square">
              <a:spAutoFit/>
            </a:bodyPr>
            <a:lstStyle/>
            <a:p>
              <a:r>
                <a:rPr lang="en-US" b="1" dirty="0" smtClean="0"/>
                <a:t>Objective:</a:t>
              </a:r>
              <a:r>
                <a:rPr lang="en-US" dirty="0" smtClean="0"/>
                <a:t> # of NEPA approved projects increases by a third  by 2020.</a:t>
              </a:r>
              <a:endParaRPr lang="en-US" dirty="0"/>
            </a:p>
            <a:p>
              <a:pPr>
                <a:spcBef>
                  <a:spcPts val="500"/>
                </a:spcBef>
              </a:pPr>
              <a:r>
                <a:rPr lang="en-US" b="1" dirty="0" smtClean="0"/>
                <a:t>Indicator: </a:t>
              </a:r>
              <a:r>
                <a:rPr lang="en-US" dirty="0" smtClean="0"/>
                <a:t># of NEPA approved projects</a:t>
              </a:r>
              <a:endParaRPr lang="en-US" dirty="0"/>
            </a:p>
          </p:txBody>
        </p:sp>
        <p:sp>
          <p:nvSpPr>
            <p:cNvPr id="18"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19" name="Line 39"/>
            <p:cNvSpPr>
              <a:spLocks noChangeShapeType="1"/>
            </p:cNvSpPr>
            <p:nvPr/>
          </p:nvSpPr>
          <p:spPr bwMode="auto">
            <a:xfrm flipH="1">
              <a:off x="2438400" y="4191000"/>
              <a:ext cx="1828800" cy="1752600"/>
            </a:xfrm>
            <a:prstGeom prst="line">
              <a:avLst/>
            </a:prstGeom>
            <a:noFill/>
            <a:ln w="25400">
              <a:solidFill>
                <a:schemeClr val="tx1"/>
              </a:solidFill>
              <a:round/>
              <a:headEnd/>
              <a:tailEnd type="stealth" w="lg" len="lg"/>
            </a:ln>
            <a:effectLst/>
          </p:spPr>
          <p:txBody>
            <a:bodyPr/>
            <a:lstStyle/>
            <a:p>
              <a:endParaRPr lang="en-US"/>
            </a:p>
          </p:txBody>
        </p:sp>
      </p:grpSp>
      <p:grpSp>
        <p:nvGrpSpPr>
          <p:cNvPr id="3" name="Group 27"/>
          <p:cNvGrpSpPr/>
          <p:nvPr/>
        </p:nvGrpSpPr>
        <p:grpSpPr>
          <a:xfrm>
            <a:off x="152400" y="2819400"/>
            <a:ext cx="8686800" cy="3886200"/>
            <a:chOff x="152400" y="2819400"/>
            <a:chExt cx="8686800" cy="3886200"/>
          </a:xfrm>
        </p:grpSpPr>
        <p:sp>
          <p:nvSpPr>
            <p:cNvPr id="24" name="Line 39"/>
            <p:cNvSpPr>
              <a:spLocks noChangeShapeType="1"/>
            </p:cNvSpPr>
            <p:nvPr/>
          </p:nvSpPr>
          <p:spPr bwMode="auto">
            <a:xfrm>
              <a:off x="5791200" y="2819400"/>
              <a:ext cx="533400" cy="3124200"/>
            </a:xfrm>
            <a:prstGeom prst="line">
              <a:avLst/>
            </a:prstGeom>
            <a:noFill/>
            <a:ln w="25400">
              <a:solidFill>
                <a:schemeClr val="tx1"/>
              </a:solidFill>
              <a:round/>
              <a:headEnd/>
              <a:tailEnd type="stealth" w="lg" len="lg"/>
            </a:ln>
            <a:effectLst/>
          </p:spPr>
          <p:txBody>
            <a:bodyPr/>
            <a:lstStyle/>
            <a:p>
              <a:endParaRPr lang="en-US"/>
            </a:p>
          </p:txBody>
        </p:sp>
        <p:grpSp>
          <p:nvGrpSpPr>
            <p:cNvPr id="4" name="Group 24"/>
            <p:cNvGrpSpPr/>
            <p:nvPr/>
          </p:nvGrpSpPr>
          <p:grpSpPr>
            <a:xfrm>
              <a:off x="152400" y="5943600"/>
              <a:ext cx="8686800" cy="762000"/>
              <a:chOff x="152400" y="5943600"/>
              <a:chExt cx="8686800" cy="762000"/>
            </a:xfrm>
          </p:grpSpPr>
          <p:sp>
            <p:nvSpPr>
              <p:cNvPr id="26" name="Text Box 37"/>
              <p:cNvSpPr txBox="1">
                <a:spLocks noChangeArrowheads="1"/>
              </p:cNvSpPr>
              <p:nvPr/>
            </p:nvSpPr>
            <p:spPr bwMode="auto">
              <a:xfrm>
                <a:off x="393700" y="5943600"/>
                <a:ext cx="8338133" cy="710451"/>
              </a:xfrm>
              <a:prstGeom prst="rect">
                <a:avLst/>
              </a:prstGeom>
              <a:noFill/>
              <a:ln w="9525">
                <a:noFill/>
                <a:miter lim="800000"/>
                <a:headEnd/>
                <a:tailEnd/>
              </a:ln>
              <a:effectLst/>
            </p:spPr>
            <p:txBody>
              <a:bodyPr wrap="square">
                <a:spAutoFit/>
              </a:bodyPr>
              <a:lstStyle/>
              <a:p>
                <a:r>
                  <a:rPr lang="en-US" b="1" dirty="0" smtClean="0"/>
                  <a:t>Objective:</a:t>
                </a:r>
                <a:r>
                  <a:rPr lang="en-US" dirty="0" smtClean="0"/>
                  <a:t> # of acres treated increases by 30%  by 2015</a:t>
                </a:r>
                <a:endParaRPr lang="en-US" dirty="0"/>
              </a:p>
              <a:p>
                <a:pPr>
                  <a:spcBef>
                    <a:spcPts val="500"/>
                  </a:spcBef>
                </a:pPr>
                <a:r>
                  <a:rPr lang="en-US" b="1" dirty="0" smtClean="0"/>
                  <a:t>Indicator: </a:t>
                </a:r>
                <a:r>
                  <a:rPr lang="en-US" dirty="0" smtClean="0"/>
                  <a:t># of acres treated</a:t>
                </a:r>
                <a:endParaRPr lang="en-US" dirty="0"/>
              </a:p>
            </p:txBody>
          </p:sp>
          <p:sp>
            <p:nvSpPr>
              <p:cNvPr id="27"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grpSp>
      </p:grpSp>
      <p:grpSp>
        <p:nvGrpSpPr>
          <p:cNvPr id="6" name="Group 35"/>
          <p:cNvGrpSpPr/>
          <p:nvPr/>
        </p:nvGrpSpPr>
        <p:grpSpPr>
          <a:xfrm>
            <a:off x="152400" y="2362200"/>
            <a:ext cx="8686800" cy="4568850"/>
            <a:chOff x="152400" y="2362200"/>
            <a:chExt cx="8686800" cy="4568850"/>
          </a:xfrm>
        </p:grpSpPr>
        <p:grpSp>
          <p:nvGrpSpPr>
            <p:cNvPr id="12" name="Group 31"/>
            <p:cNvGrpSpPr/>
            <p:nvPr/>
          </p:nvGrpSpPr>
          <p:grpSpPr>
            <a:xfrm>
              <a:off x="152400" y="5943600"/>
              <a:ext cx="8686800" cy="987450"/>
              <a:chOff x="152400" y="5943600"/>
              <a:chExt cx="8686800" cy="987450"/>
            </a:xfrm>
          </p:grpSpPr>
          <p:sp>
            <p:nvSpPr>
              <p:cNvPr id="33" name="Text Box 37"/>
              <p:cNvSpPr txBox="1">
                <a:spLocks noChangeArrowheads="1"/>
              </p:cNvSpPr>
              <p:nvPr/>
            </p:nvSpPr>
            <p:spPr bwMode="auto">
              <a:xfrm>
                <a:off x="393700" y="5943600"/>
                <a:ext cx="8338133" cy="987450"/>
              </a:xfrm>
              <a:prstGeom prst="rect">
                <a:avLst/>
              </a:prstGeom>
              <a:noFill/>
              <a:ln w="9525">
                <a:noFill/>
                <a:miter lim="800000"/>
                <a:headEnd/>
                <a:tailEnd/>
              </a:ln>
              <a:effectLst/>
            </p:spPr>
            <p:txBody>
              <a:bodyPr wrap="square">
                <a:spAutoFit/>
              </a:bodyPr>
              <a:lstStyle/>
              <a:p>
                <a:r>
                  <a:rPr lang="en-US" b="1" dirty="0" smtClean="0"/>
                  <a:t>Objective:</a:t>
                </a:r>
                <a:r>
                  <a:rPr lang="en-US" dirty="0" smtClean="0"/>
                  <a:t> </a:t>
                </a:r>
                <a:r>
                  <a:rPr lang="en-US" sz="1600" dirty="0" smtClean="0"/>
                  <a:t>75% Reduction in acres of severe fire and/or unnatural mortality due to insects and disease by 2030</a:t>
                </a:r>
                <a:endParaRPr lang="en-US" sz="1600" dirty="0"/>
              </a:p>
              <a:p>
                <a:pPr>
                  <a:spcBef>
                    <a:spcPts val="500"/>
                  </a:spcBef>
                </a:pPr>
                <a:r>
                  <a:rPr lang="en-US" b="1" dirty="0" smtClean="0"/>
                  <a:t>Indicator: </a:t>
                </a:r>
                <a:r>
                  <a:rPr lang="en-US" sz="1600" dirty="0" smtClean="0"/>
                  <a:t># acres of severe fire and/or unnatural mortality </a:t>
                </a:r>
                <a:endParaRPr lang="en-US" sz="1600" dirty="0"/>
              </a:p>
            </p:txBody>
          </p:sp>
          <p:sp>
            <p:nvSpPr>
              <p:cNvPr id="34" name="AutoShape 38"/>
              <p:cNvSpPr>
                <a:spLocks noChangeArrowheads="1"/>
              </p:cNvSpPr>
              <p:nvPr/>
            </p:nvSpPr>
            <p:spPr bwMode="auto">
              <a:xfrm>
                <a:off x="152400" y="5943600"/>
                <a:ext cx="8686800" cy="91440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35" name="Line 39"/>
            <p:cNvSpPr>
              <a:spLocks noChangeShapeType="1"/>
            </p:cNvSpPr>
            <p:nvPr/>
          </p:nvSpPr>
          <p:spPr bwMode="auto">
            <a:xfrm flipH="1">
              <a:off x="6705600" y="2362200"/>
              <a:ext cx="533400" cy="3581400"/>
            </a:xfrm>
            <a:prstGeom prst="line">
              <a:avLst/>
            </a:prstGeom>
            <a:noFill/>
            <a:ln w="25400">
              <a:solidFill>
                <a:schemeClr val="tx1"/>
              </a:solidFill>
              <a:round/>
              <a:headEnd/>
              <a:tailEnd type="stealth" w="lg" len="lg"/>
            </a:ln>
            <a:effectLst/>
          </p:spPr>
          <p:txBody>
            <a:bodyPr/>
            <a:lstStyle/>
            <a:p>
              <a:endParaRPr lang="en-US"/>
            </a:p>
          </p:txBody>
        </p:sp>
      </p:grpSp>
      <p:grpSp>
        <p:nvGrpSpPr>
          <p:cNvPr id="13" name="Group 42"/>
          <p:cNvGrpSpPr/>
          <p:nvPr/>
        </p:nvGrpSpPr>
        <p:grpSpPr>
          <a:xfrm>
            <a:off x="152400" y="1905000"/>
            <a:ext cx="8686800" cy="4800600"/>
            <a:chOff x="152400" y="1905000"/>
            <a:chExt cx="8686800" cy="4800600"/>
          </a:xfrm>
        </p:grpSpPr>
        <p:grpSp>
          <p:nvGrpSpPr>
            <p:cNvPr id="14" name="Group 38"/>
            <p:cNvGrpSpPr/>
            <p:nvPr/>
          </p:nvGrpSpPr>
          <p:grpSpPr>
            <a:xfrm>
              <a:off x="152400" y="5943600"/>
              <a:ext cx="8686800" cy="762000"/>
              <a:chOff x="152400" y="5943600"/>
              <a:chExt cx="8686800" cy="762000"/>
            </a:xfrm>
          </p:grpSpPr>
          <p:sp>
            <p:nvSpPr>
              <p:cNvPr id="40" name="Text Box 37"/>
              <p:cNvSpPr txBox="1">
                <a:spLocks noChangeArrowheads="1"/>
              </p:cNvSpPr>
              <p:nvPr/>
            </p:nvSpPr>
            <p:spPr bwMode="auto">
              <a:xfrm>
                <a:off x="393700" y="5943600"/>
                <a:ext cx="8338133" cy="710451"/>
              </a:xfrm>
              <a:prstGeom prst="rect">
                <a:avLst/>
              </a:prstGeom>
              <a:noFill/>
              <a:ln w="9525">
                <a:noFill/>
                <a:miter lim="800000"/>
                <a:headEnd/>
                <a:tailEnd/>
              </a:ln>
              <a:effectLst/>
            </p:spPr>
            <p:txBody>
              <a:bodyPr wrap="square">
                <a:spAutoFit/>
              </a:bodyPr>
              <a:lstStyle/>
              <a:p>
                <a:r>
                  <a:rPr lang="en-US" b="1" dirty="0" smtClean="0"/>
                  <a:t>Goal:</a:t>
                </a:r>
                <a:r>
                  <a:rPr lang="en-US" dirty="0" smtClean="0"/>
                  <a:t> 20-30% of Frequent Fire forests on public are in Condition Class I. </a:t>
                </a:r>
              </a:p>
              <a:p>
                <a:pPr>
                  <a:spcBef>
                    <a:spcPts val="500"/>
                  </a:spcBef>
                </a:pPr>
                <a:r>
                  <a:rPr lang="en-US" b="1" dirty="0" smtClean="0"/>
                  <a:t>Indicator: </a:t>
                </a:r>
                <a:r>
                  <a:rPr lang="en-US" dirty="0" smtClean="0"/>
                  <a:t>% Departure from NRV</a:t>
                </a:r>
                <a:endParaRPr lang="en-US" dirty="0"/>
              </a:p>
            </p:txBody>
          </p:sp>
          <p:sp>
            <p:nvSpPr>
              <p:cNvPr id="41"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42" name="Line 39"/>
            <p:cNvSpPr>
              <a:spLocks noChangeShapeType="1"/>
            </p:cNvSpPr>
            <p:nvPr/>
          </p:nvSpPr>
          <p:spPr bwMode="auto">
            <a:xfrm flipH="1">
              <a:off x="8077200" y="1905000"/>
              <a:ext cx="304800" cy="4038600"/>
            </a:xfrm>
            <a:prstGeom prst="line">
              <a:avLst/>
            </a:prstGeom>
            <a:noFill/>
            <a:ln w="25400">
              <a:solidFill>
                <a:schemeClr val="tx1"/>
              </a:solidFill>
              <a:round/>
              <a:headEnd/>
              <a:tailEnd type="stealth" w="lg" len="lg"/>
            </a:ln>
            <a:effectLst/>
          </p:spPr>
          <p:txBody>
            <a:bodyPr/>
            <a:lstStyle/>
            <a:p>
              <a:endParaRPr lang="en-US"/>
            </a:p>
          </p:txBody>
        </p:sp>
      </p:grpSp>
      <p:grpSp>
        <p:nvGrpSpPr>
          <p:cNvPr id="15" name="Group 30"/>
          <p:cNvGrpSpPr/>
          <p:nvPr/>
        </p:nvGrpSpPr>
        <p:grpSpPr>
          <a:xfrm>
            <a:off x="152400" y="2362200"/>
            <a:ext cx="8686800" cy="4343400"/>
            <a:chOff x="152400" y="2362200"/>
            <a:chExt cx="8686800" cy="4343400"/>
          </a:xfrm>
        </p:grpSpPr>
        <p:grpSp>
          <p:nvGrpSpPr>
            <p:cNvPr id="16" name="Group 38"/>
            <p:cNvGrpSpPr/>
            <p:nvPr/>
          </p:nvGrpSpPr>
          <p:grpSpPr>
            <a:xfrm>
              <a:off x="152400" y="5943600"/>
              <a:ext cx="8686800" cy="762000"/>
              <a:chOff x="152400" y="5943600"/>
              <a:chExt cx="8686800" cy="762000"/>
            </a:xfrm>
          </p:grpSpPr>
          <p:sp>
            <p:nvSpPr>
              <p:cNvPr id="37" name="Text Box 37"/>
              <p:cNvSpPr txBox="1">
                <a:spLocks noChangeArrowheads="1"/>
              </p:cNvSpPr>
              <p:nvPr/>
            </p:nvSpPr>
            <p:spPr bwMode="auto">
              <a:xfrm>
                <a:off x="393700" y="5943600"/>
                <a:ext cx="8445500" cy="710451"/>
              </a:xfrm>
              <a:prstGeom prst="rect">
                <a:avLst/>
              </a:prstGeom>
              <a:noFill/>
              <a:ln w="9525">
                <a:noFill/>
                <a:miter lim="800000"/>
                <a:headEnd/>
                <a:tailEnd/>
              </a:ln>
              <a:effectLst/>
            </p:spPr>
            <p:txBody>
              <a:bodyPr wrap="square">
                <a:spAutoFit/>
              </a:bodyPr>
              <a:lstStyle/>
              <a:p>
                <a:r>
                  <a:rPr lang="en-US" b="1" dirty="0" smtClean="0"/>
                  <a:t>Objective: </a:t>
                </a:r>
                <a:r>
                  <a:rPr lang="en-US" dirty="0" smtClean="0"/>
                  <a:t>By 2020 the percent of restoration projects appealed reduced to 25%.</a:t>
                </a:r>
              </a:p>
              <a:p>
                <a:pPr>
                  <a:spcBef>
                    <a:spcPts val="500"/>
                  </a:spcBef>
                </a:pPr>
                <a:r>
                  <a:rPr lang="en-US" b="1" dirty="0" smtClean="0"/>
                  <a:t>Indicator</a:t>
                </a:r>
                <a:r>
                  <a:rPr lang="en-US" dirty="0" smtClean="0"/>
                  <a:t>: # of appeals/# of projects</a:t>
                </a:r>
                <a:endParaRPr lang="en-US" dirty="0"/>
              </a:p>
            </p:txBody>
          </p:sp>
          <p:sp>
            <p:nvSpPr>
              <p:cNvPr id="38"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36" name="Line 39"/>
            <p:cNvSpPr>
              <a:spLocks noChangeShapeType="1"/>
            </p:cNvSpPr>
            <p:nvPr/>
          </p:nvSpPr>
          <p:spPr bwMode="auto">
            <a:xfrm flipH="1">
              <a:off x="3810000" y="2362200"/>
              <a:ext cx="609600" cy="3581400"/>
            </a:xfrm>
            <a:prstGeom prst="line">
              <a:avLst/>
            </a:prstGeom>
            <a:noFill/>
            <a:ln w="25400">
              <a:solidFill>
                <a:schemeClr val="tx1"/>
              </a:solidFill>
              <a:round/>
              <a:headEnd/>
              <a:tailEnd type="stealth" w="lg" len="lg"/>
            </a:ln>
            <a:effectLst/>
          </p:spPr>
          <p:txBody>
            <a:bodyPr/>
            <a:lstStyle/>
            <a:p>
              <a:endParaRPr lang="en-US"/>
            </a:p>
          </p:txBody>
        </p:sp>
      </p:grpSp>
      <p:grpSp>
        <p:nvGrpSpPr>
          <p:cNvPr id="22" name="Group 46"/>
          <p:cNvGrpSpPr/>
          <p:nvPr/>
        </p:nvGrpSpPr>
        <p:grpSpPr>
          <a:xfrm>
            <a:off x="0" y="0"/>
            <a:ext cx="9144000" cy="6858000"/>
            <a:chOff x="0" y="0"/>
            <a:chExt cx="9144000" cy="6858000"/>
          </a:xfrm>
        </p:grpSpPr>
        <p:grpSp>
          <p:nvGrpSpPr>
            <p:cNvPr id="23" name="Group 43"/>
            <p:cNvGrpSpPr/>
            <p:nvPr/>
          </p:nvGrpSpPr>
          <p:grpSpPr>
            <a:xfrm>
              <a:off x="0" y="0"/>
              <a:ext cx="9144000" cy="6858000"/>
              <a:chOff x="0" y="0"/>
              <a:chExt cx="9144000" cy="6858000"/>
            </a:xfrm>
          </p:grpSpPr>
          <p:sp>
            <p:nvSpPr>
              <p:cNvPr id="45" name="Rectangle 44"/>
              <p:cNvSpPr/>
              <p:nvPr/>
            </p:nvSpPr>
            <p:spPr bwMode="auto">
              <a:xfrm>
                <a:off x="0" y="5715000"/>
                <a:ext cx="914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6" name="Picture 45" descr="5r.png"/>
              <p:cNvPicPr>
                <a:picLocks noChangeAspect="1"/>
              </p:cNvPicPr>
              <p:nvPr/>
            </p:nvPicPr>
            <p:blipFill>
              <a:blip r:embed="rId7" cstate="print"/>
              <a:srcRect t="5914"/>
              <a:stretch>
                <a:fillRect/>
              </a:stretch>
            </p:blipFill>
            <p:spPr>
              <a:xfrm>
                <a:off x="228600" y="0"/>
                <a:ext cx="8915400" cy="6025120"/>
              </a:xfrm>
              <a:prstGeom prst="rect">
                <a:avLst/>
              </a:prstGeom>
            </p:spPr>
          </p:pic>
        </p:grpSp>
        <p:pic>
          <p:nvPicPr>
            <p:cNvPr id="658434" name="Picture 2"/>
            <p:cNvPicPr>
              <a:picLocks noChangeAspect="1" noChangeArrowheads="1"/>
            </p:cNvPicPr>
            <p:nvPr/>
          </p:nvPicPr>
          <p:blipFill>
            <a:blip r:embed="rId8" cstate="print"/>
            <a:srcRect/>
            <a:stretch>
              <a:fillRect/>
            </a:stretch>
          </p:blipFill>
          <p:spPr bwMode="auto">
            <a:xfrm>
              <a:off x="4114800" y="1476270"/>
              <a:ext cx="787400" cy="1038330"/>
            </a:xfrm>
            <a:prstGeom prst="rect">
              <a:avLst/>
            </a:prstGeom>
            <a:noFill/>
            <a:ln w="9525">
              <a:noFill/>
              <a:miter lim="800000"/>
              <a:headEnd/>
              <a:tailEnd/>
            </a:ln>
          </p:spPr>
        </p:pic>
      </p:grpSp>
      <p:pic>
        <p:nvPicPr>
          <p:cNvPr id="50" name="Picture 2"/>
          <p:cNvPicPr>
            <a:picLocks noChangeAspect="1" noChangeArrowheads="1"/>
          </p:cNvPicPr>
          <p:nvPr/>
        </p:nvPicPr>
        <p:blipFill>
          <a:blip r:embed="rId8" cstate="print"/>
          <a:srcRect/>
          <a:stretch>
            <a:fillRect/>
          </a:stretch>
        </p:blipFill>
        <p:spPr bwMode="auto">
          <a:xfrm>
            <a:off x="4114800" y="1476270"/>
            <a:ext cx="787400" cy="1038330"/>
          </a:xfrm>
          <a:prstGeom prst="rect">
            <a:avLst/>
          </a:prstGeom>
          <a:noFill/>
          <a:ln w="9525">
            <a:noFill/>
            <a:miter lim="800000"/>
            <a:headEnd/>
            <a:tailEnd/>
          </a:ln>
        </p:spPr>
      </p:pic>
      <p:pic>
        <p:nvPicPr>
          <p:cNvPr id="51" name="Picture 2"/>
          <p:cNvPicPr>
            <a:picLocks noChangeAspect="1" noChangeArrowheads="1"/>
          </p:cNvPicPr>
          <p:nvPr/>
        </p:nvPicPr>
        <p:blipFill>
          <a:blip r:embed="rId8" cstate="print"/>
          <a:srcRect/>
          <a:stretch>
            <a:fillRect/>
          </a:stretch>
        </p:blipFill>
        <p:spPr bwMode="auto">
          <a:xfrm>
            <a:off x="4114800" y="1476270"/>
            <a:ext cx="787400" cy="1038330"/>
          </a:xfrm>
          <a:prstGeom prst="rect">
            <a:avLst/>
          </a:prstGeom>
          <a:noFill/>
          <a:ln w="9525">
            <a:noFill/>
            <a:miter lim="800000"/>
            <a:headEnd/>
            <a:tailEnd/>
          </a:ln>
        </p:spPr>
      </p:pic>
      <p:grpSp>
        <p:nvGrpSpPr>
          <p:cNvPr id="47" name="Group 50"/>
          <p:cNvGrpSpPr/>
          <p:nvPr/>
        </p:nvGrpSpPr>
        <p:grpSpPr>
          <a:xfrm>
            <a:off x="6324600" y="5867399"/>
            <a:ext cx="2626057" cy="838201"/>
            <a:chOff x="6324600" y="5759450"/>
            <a:chExt cx="2717800" cy="838201"/>
          </a:xfrm>
        </p:grpSpPr>
        <p:sp>
          <p:nvSpPr>
            <p:cNvPr id="52" name="AutoShape 47"/>
            <p:cNvSpPr>
              <a:spLocks/>
            </p:cNvSpPr>
            <p:nvPr/>
          </p:nvSpPr>
          <p:spPr bwMode="auto">
            <a:xfrm rot="16200000">
              <a:off x="7416800" y="4667250"/>
              <a:ext cx="533400" cy="2717800"/>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solidFill>
                  <a:srgbClr val="000000"/>
                </a:solidFill>
                <a:latin typeface="Arial"/>
              </a:endParaRPr>
            </a:p>
          </p:txBody>
        </p:sp>
        <p:sp>
          <p:nvSpPr>
            <p:cNvPr id="53" name="Text Box 48"/>
            <p:cNvSpPr txBox="1">
              <a:spLocks noChangeArrowheads="1"/>
            </p:cNvSpPr>
            <p:nvPr/>
          </p:nvSpPr>
          <p:spPr bwMode="auto">
            <a:xfrm>
              <a:off x="6705600" y="6230938"/>
              <a:ext cx="2332038" cy="366713"/>
            </a:xfrm>
            <a:prstGeom prst="rect">
              <a:avLst/>
            </a:prstGeom>
            <a:noFill/>
            <a:ln w="9525">
              <a:noFill/>
              <a:miter lim="800000"/>
              <a:headEnd/>
              <a:tailEnd/>
            </a:ln>
          </p:spPr>
          <p:txBody>
            <a:bodyPr>
              <a:spAutoFit/>
            </a:bodyPr>
            <a:lstStyle/>
            <a:p>
              <a:pPr>
                <a:spcBef>
                  <a:spcPct val="50000"/>
                </a:spcBef>
              </a:pPr>
              <a:r>
                <a:rPr lang="en-US" dirty="0" smtClean="0">
                  <a:solidFill>
                    <a:srgbClr val="336600"/>
                  </a:solidFill>
                  <a:latin typeface="Arial"/>
                </a:rPr>
                <a:t>Ultimate Outcomes</a:t>
              </a:r>
              <a:endParaRPr lang="en-US" dirty="0">
                <a:solidFill>
                  <a:srgbClr val="336600"/>
                </a:solidFill>
                <a:latin typeface="Arial"/>
              </a:endParaRPr>
            </a:p>
          </p:txBody>
        </p:sp>
      </p:grpSp>
      <p:grpSp>
        <p:nvGrpSpPr>
          <p:cNvPr id="54" name="Group 49"/>
          <p:cNvGrpSpPr/>
          <p:nvPr/>
        </p:nvGrpSpPr>
        <p:grpSpPr>
          <a:xfrm>
            <a:off x="685800" y="5791200"/>
            <a:ext cx="5334000" cy="1098550"/>
            <a:chOff x="533400" y="5759450"/>
            <a:chExt cx="5334000" cy="1098550"/>
          </a:xfrm>
        </p:grpSpPr>
        <p:sp>
          <p:nvSpPr>
            <p:cNvPr id="55" name="Text Box 50"/>
            <p:cNvSpPr txBox="1">
              <a:spLocks noChangeArrowheads="1"/>
            </p:cNvSpPr>
            <p:nvPr/>
          </p:nvSpPr>
          <p:spPr bwMode="auto">
            <a:xfrm>
              <a:off x="2743200" y="6216650"/>
              <a:ext cx="1673225" cy="641350"/>
            </a:xfrm>
            <a:prstGeom prst="rect">
              <a:avLst/>
            </a:prstGeom>
            <a:noFill/>
            <a:ln w="9525">
              <a:noFill/>
              <a:miter lim="800000"/>
              <a:headEnd/>
              <a:tailEnd/>
            </a:ln>
          </p:spPr>
          <p:txBody>
            <a:bodyPr>
              <a:spAutoFit/>
            </a:bodyPr>
            <a:lstStyle/>
            <a:p>
              <a:pPr>
                <a:spcBef>
                  <a:spcPct val="50000"/>
                </a:spcBef>
              </a:pPr>
              <a:r>
                <a:rPr lang="en-US" dirty="0">
                  <a:solidFill>
                    <a:srgbClr val="0033CC"/>
                  </a:solidFill>
                  <a:latin typeface="Arial"/>
                </a:rPr>
                <a:t>Intermediate Results</a:t>
              </a:r>
            </a:p>
          </p:txBody>
        </p:sp>
        <p:sp>
          <p:nvSpPr>
            <p:cNvPr id="56" name="AutoShape 51"/>
            <p:cNvSpPr>
              <a:spLocks/>
            </p:cNvSpPr>
            <p:nvPr/>
          </p:nvSpPr>
          <p:spPr bwMode="auto">
            <a:xfrm rot="16200000">
              <a:off x="2933700" y="3359150"/>
              <a:ext cx="533400" cy="5334000"/>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solidFill>
                  <a:srgbClr val="000000"/>
                </a:solidFill>
                <a:latin typeface="Arial"/>
              </a:endParaRPr>
            </a:p>
          </p:txBody>
        </p:sp>
      </p:grpSp>
      <p:sp>
        <p:nvSpPr>
          <p:cNvPr id="57" name="TextBox 56"/>
          <p:cNvSpPr txBox="1"/>
          <p:nvPr/>
        </p:nvSpPr>
        <p:spPr>
          <a:xfrm>
            <a:off x="6400800" y="4800600"/>
            <a:ext cx="2819400" cy="646331"/>
          </a:xfrm>
          <a:prstGeom prst="rect">
            <a:avLst/>
          </a:prstGeom>
          <a:noFill/>
        </p:spPr>
        <p:txBody>
          <a:bodyPr wrap="square" rtlCol="0">
            <a:spAutoFit/>
          </a:bodyPr>
          <a:lstStyle/>
          <a:p>
            <a:r>
              <a:rPr lang="en-US" b="1" dirty="0" smtClean="0">
                <a:solidFill>
                  <a:srgbClr val="000000"/>
                </a:solidFill>
                <a:latin typeface="Arial"/>
              </a:rPr>
              <a:t>Fire Learning Network – Central Oregon</a:t>
            </a:r>
            <a:endParaRPr lang="en-US" b="1"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04800" y="2971800"/>
            <a:ext cx="1600200" cy="2862322"/>
          </a:xfrm>
          <a:prstGeom prst="rect">
            <a:avLst/>
          </a:prstGeom>
          <a:noFill/>
        </p:spPr>
        <p:txBody>
          <a:bodyPr wrap="square" rtlCol="0">
            <a:spAutoFit/>
          </a:bodyPr>
          <a:lstStyle/>
          <a:p>
            <a:r>
              <a:rPr lang="en-US" dirty="0" smtClean="0">
                <a:solidFill>
                  <a:srgbClr val="000000"/>
                </a:solidFill>
                <a:latin typeface="Arial"/>
              </a:rPr>
              <a:t>No detectable improvement in water quality or conservation targets in treated watershed as compared to the control.</a:t>
            </a:r>
            <a:endParaRPr lang="en-US" dirty="0">
              <a:solidFill>
                <a:srgbClr val="000000"/>
              </a:solidFill>
              <a:latin typeface="Arial"/>
            </a:endParaRPr>
          </a:p>
        </p:txBody>
      </p:sp>
      <p:sp>
        <p:nvSpPr>
          <p:cNvPr id="25" name="TextBox 24"/>
          <p:cNvSpPr txBox="1"/>
          <p:nvPr/>
        </p:nvSpPr>
        <p:spPr>
          <a:xfrm>
            <a:off x="5105400" y="4114800"/>
            <a:ext cx="3733800" cy="1200329"/>
          </a:xfrm>
          <a:prstGeom prst="rect">
            <a:avLst/>
          </a:prstGeom>
          <a:noFill/>
        </p:spPr>
        <p:txBody>
          <a:bodyPr wrap="square" rtlCol="0">
            <a:spAutoFit/>
          </a:bodyPr>
          <a:lstStyle/>
          <a:p>
            <a:r>
              <a:rPr lang="en-US" dirty="0" smtClean="0">
                <a:solidFill>
                  <a:srgbClr val="000000"/>
                </a:solidFill>
                <a:latin typeface="Arial"/>
              </a:rPr>
              <a:t>Results demonstrate increased use of Best Management Practices in the treated watershed as compared to the control</a:t>
            </a:r>
            <a:endParaRPr lang="en-US" dirty="0">
              <a:solidFill>
                <a:srgbClr val="000000"/>
              </a:solidFill>
              <a:latin typeface="Arial"/>
            </a:endParaRPr>
          </a:p>
        </p:txBody>
      </p:sp>
      <p:pic>
        <p:nvPicPr>
          <p:cNvPr id="1303557" name="Picture 5" descr="Mack-RC-basic-w ind"/>
          <p:cNvPicPr>
            <a:picLocks noChangeAspect="1" noChangeArrowheads="1"/>
          </p:cNvPicPr>
          <p:nvPr/>
        </p:nvPicPr>
        <p:blipFill>
          <a:blip r:embed="rId3" cstate="print"/>
          <a:srcRect/>
          <a:stretch>
            <a:fillRect/>
          </a:stretch>
        </p:blipFill>
        <p:spPr bwMode="auto">
          <a:xfrm>
            <a:off x="0" y="533400"/>
            <a:ext cx="9144000" cy="1868488"/>
          </a:xfrm>
          <a:prstGeom prst="rect">
            <a:avLst/>
          </a:prstGeom>
          <a:noFill/>
        </p:spPr>
      </p:pic>
      <p:sp>
        <p:nvSpPr>
          <p:cNvPr id="1303559" name="Text Box 7"/>
          <p:cNvSpPr txBox="1">
            <a:spLocks noChangeArrowheads="1"/>
          </p:cNvSpPr>
          <p:nvPr/>
        </p:nvSpPr>
        <p:spPr bwMode="auto">
          <a:xfrm>
            <a:off x="0" y="0"/>
            <a:ext cx="9144000" cy="584775"/>
          </a:xfrm>
          <a:prstGeom prst="rect">
            <a:avLst/>
          </a:prstGeom>
          <a:noFill/>
          <a:ln w="9525" algn="ctr">
            <a:noFill/>
            <a:miter lim="800000"/>
            <a:headEnd/>
            <a:tailEnd/>
          </a:ln>
          <a:effectLst/>
        </p:spPr>
        <p:txBody>
          <a:bodyPr>
            <a:spAutoFit/>
          </a:bodyPr>
          <a:lstStyle/>
          <a:p>
            <a:pPr algn="ctr" eaLnBrk="0" hangingPunct="0">
              <a:spcBef>
                <a:spcPct val="50000"/>
              </a:spcBef>
            </a:pPr>
            <a:r>
              <a:rPr lang="en-US" sz="3200" b="1" dirty="0" smtClean="0">
                <a:solidFill>
                  <a:srgbClr val="333399"/>
                </a:solidFill>
                <a:latin typeface="Arial"/>
              </a:rPr>
              <a:t>Mackinaw River – paired watershed study</a:t>
            </a:r>
            <a:endParaRPr lang="en-US" sz="3200" b="1" dirty="0">
              <a:solidFill>
                <a:srgbClr val="333399"/>
              </a:solidFill>
              <a:latin typeface="Arial"/>
            </a:endParaRPr>
          </a:p>
        </p:txBody>
      </p:sp>
      <p:sp>
        <p:nvSpPr>
          <p:cNvPr id="1303561" name="Rectangle 9"/>
          <p:cNvSpPr>
            <a:spLocks noChangeArrowheads="1"/>
          </p:cNvSpPr>
          <p:nvPr/>
        </p:nvSpPr>
        <p:spPr bwMode="auto">
          <a:xfrm>
            <a:off x="0" y="2747963"/>
            <a:ext cx="9144000" cy="0"/>
          </a:xfrm>
          <a:prstGeom prst="rect">
            <a:avLst/>
          </a:prstGeom>
          <a:noFill/>
          <a:ln w="9525">
            <a:noFill/>
            <a:miter lim="800000"/>
            <a:headEnd/>
            <a:tailEnd/>
          </a:ln>
          <a:effectLst/>
        </p:spPr>
        <p:txBody>
          <a:bodyPr wrap="none" anchor="ctr">
            <a:spAutoFit/>
          </a:bodyPr>
          <a:lstStyle/>
          <a:p>
            <a:endParaRPr lang="en-US">
              <a:solidFill>
                <a:srgbClr val="000000"/>
              </a:solidFill>
              <a:latin typeface="Arial"/>
            </a:endParaRPr>
          </a:p>
        </p:txBody>
      </p:sp>
      <p:pic>
        <p:nvPicPr>
          <p:cNvPr id="1303562" name="Picture 10"/>
          <p:cNvPicPr>
            <a:picLocks noChangeAspect="1" noChangeArrowheads="1"/>
          </p:cNvPicPr>
          <p:nvPr/>
        </p:nvPicPr>
        <p:blipFill>
          <a:blip r:embed="rId4" cstate="print"/>
          <a:srcRect r="11111"/>
          <a:stretch>
            <a:fillRect/>
          </a:stretch>
        </p:blipFill>
        <p:spPr bwMode="auto">
          <a:xfrm>
            <a:off x="6705600" y="3505200"/>
            <a:ext cx="2438400" cy="2322513"/>
          </a:xfrm>
          <a:prstGeom prst="rect">
            <a:avLst/>
          </a:prstGeom>
          <a:noFill/>
          <a:ln w="9525">
            <a:noFill/>
            <a:miter lim="800000"/>
            <a:headEnd/>
            <a:tailEnd/>
          </a:ln>
        </p:spPr>
      </p:pic>
      <p:pic>
        <p:nvPicPr>
          <p:cNvPr id="1303564" name="Picture 12" descr="MCj04315850000[1]"/>
          <p:cNvPicPr>
            <a:picLocks noChangeAspect="1" noChangeArrowheads="1"/>
          </p:cNvPicPr>
          <p:nvPr/>
        </p:nvPicPr>
        <p:blipFill>
          <a:blip r:embed="rId5" cstate="print"/>
          <a:srcRect/>
          <a:stretch>
            <a:fillRect/>
          </a:stretch>
        </p:blipFill>
        <p:spPr bwMode="auto">
          <a:xfrm>
            <a:off x="3505200" y="4267200"/>
            <a:ext cx="1143000" cy="1143000"/>
          </a:xfrm>
          <a:prstGeom prst="rect">
            <a:avLst/>
          </a:prstGeom>
          <a:noFill/>
          <a:ln w="9525">
            <a:noFill/>
            <a:miter lim="800000"/>
            <a:headEnd/>
            <a:tailEnd/>
          </a:ln>
        </p:spPr>
      </p:pic>
      <p:pic>
        <p:nvPicPr>
          <p:cNvPr id="1303565" name="Picture 13" descr="MCPE03035_0000[1]"/>
          <p:cNvPicPr>
            <a:picLocks noChangeAspect="1" noChangeArrowheads="1"/>
          </p:cNvPicPr>
          <p:nvPr/>
        </p:nvPicPr>
        <p:blipFill>
          <a:blip r:embed="rId6" cstate="print"/>
          <a:srcRect/>
          <a:stretch>
            <a:fillRect/>
          </a:stretch>
        </p:blipFill>
        <p:spPr bwMode="auto">
          <a:xfrm>
            <a:off x="5334000" y="4191000"/>
            <a:ext cx="1066800" cy="1066800"/>
          </a:xfrm>
          <a:prstGeom prst="rect">
            <a:avLst/>
          </a:prstGeom>
          <a:noFill/>
          <a:ln w="9525">
            <a:noFill/>
            <a:miter lim="800000"/>
            <a:headEnd/>
            <a:tailEnd/>
          </a:ln>
        </p:spPr>
      </p:pic>
      <p:sp>
        <p:nvSpPr>
          <p:cNvPr id="1303567" name="Line 15"/>
          <p:cNvSpPr>
            <a:spLocks noChangeShapeType="1"/>
          </p:cNvSpPr>
          <p:nvPr/>
        </p:nvSpPr>
        <p:spPr bwMode="auto">
          <a:xfrm flipH="1">
            <a:off x="1752600" y="1905000"/>
            <a:ext cx="381000" cy="685800"/>
          </a:xfrm>
          <a:prstGeom prst="line">
            <a:avLst/>
          </a:prstGeom>
          <a:noFill/>
          <a:ln w="9525">
            <a:solidFill>
              <a:schemeClr val="tx1"/>
            </a:solidFill>
            <a:round/>
            <a:headEnd/>
            <a:tailEnd type="triangle" w="med" len="med"/>
          </a:ln>
          <a:effectLst/>
        </p:spPr>
        <p:txBody>
          <a:bodyPr/>
          <a:lstStyle/>
          <a:p>
            <a:endParaRPr lang="en-US">
              <a:solidFill>
                <a:srgbClr val="000000"/>
              </a:solidFill>
              <a:latin typeface="Arial"/>
            </a:endParaRPr>
          </a:p>
        </p:txBody>
      </p:sp>
      <p:sp>
        <p:nvSpPr>
          <p:cNvPr id="1303568" name="Line 16"/>
          <p:cNvSpPr>
            <a:spLocks noChangeShapeType="1"/>
          </p:cNvSpPr>
          <p:nvPr/>
        </p:nvSpPr>
        <p:spPr bwMode="auto">
          <a:xfrm>
            <a:off x="7429500" y="1841500"/>
            <a:ext cx="4454" cy="1471716"/>
          </a:xfrm>
          <a:prstGeom prst="line">
            <a:avLst/>
          </a:prstGeom>
          <a:noFill/>
          <a:ln w="9525">
            <a:solidFill>
              <a:schemeClr val="tx1"/>
            </a:solidFill>
            <a:round/>
            <a:headEnd/>
            <a:tailEnd type="triangle" w="med" len="med"/>
          </a:ln>
          <a:effectLst/>
        </p:spPr>
        <p:txBody>
          <a:bodyPr/>
          <a:lstStyle/>
          <a:p>
            <a:endParaRPr lang="en-US">
              <a:solidFill>
                <a:srgbClr val="000000"/>
              </a:solidFill>
              <a:latin typeface="Arial"/>
            </a:endParaRPr>
          </a:p>
        </p:txBody>
      </p:sp>
      <p:pic>
        <p:nvPicPr>
          <p:cNvPr id="1303570" name="Picture 18"/>
          <p:cNvPicPr>
            <a:picLocks noChangeAspect="1" noChangeArrowheads="1"/>
          </p:cNvPicPr>
          <p:nvPr/>
        </p:nvPicPr>
        <p:blipFill>
          <a:blip r:embed="rId7" cstate="print"/>
          <a:srcRect l="-16102" t="1852"/>
          <a:stretch>
            <a:fillRect/>
          </a:stretch>
        </p:blipFill>
        <p:spPr bwMode="auto">
          <a:xfrm>
            <a:off x="0" y="2743200"/>
            <a:ext cx="2667000" cy="4038600"/>
          </a:xfrm>
          <a:prstGeom prst="rect">
            <a:avLst/>
          </a:prstGeom>
          <a:noFill/>
          <a:ln w="9525">
            <a:noFill/>
            <a:miter lim="800000"/>
            <a:headEnd/>
            <a:tailEnd/>
          </a:ln>
          <a:effectLst/>
        </p:spPr>
      </p:pic>
      <p:sp>
        <p:nvSpPr>
          <p:cNvPr id="1303571" name="AutoShape 19"/>
          <p:cNvSpPr>
            <a:spLocks/>
          </p:cNvSpPr>
          <p:nvPr/>
        </p:nvSpPr>
        <p:spPr bwMode="auto">
          <a:xfrm>
            <a:off x="2819400" y="2895600"/>
            <a:ext cx="685800" cy="3581400"/>
          </a:xfrm>
          <a:prstGeom prst="rightBrace">
            <a:avLst>
              <a:gd name="adj1" fmla="val 43519"/>
              <a:gd name="adj2" fmla="val 49167"/>
            </a:avLst>
          </a:prstGeom>
          <a:noFill/>
          <a:ln w="9525">
            <a:solidFill>
              <a:schemeClr val="tx1"/>
            </a:solidFill>
            <a:round/>
            <a:headEnd/>
            <a:tailEnd/>
          </a:ln>
          <a:effectLst/>
        </p:spPr>
        <p:txBody>
          <a:bodyPr wrap="none" anchor="ctr"/>
          <a:lstStyle/>
          <a:p>
            <a:endParaRPr lang="en-US">
              <a:solidFill>
                <a:srgbClr val="000000"/>
              </a:solidFill>
              <a:latin typeface="Arial"/>
            </a:endParaRPr>
          </a:p>
        </p:txBody>
      </p:sp>
      <p:sp>
        <p:nvSpPr>
          <p:cNvPr id="1303572" name="Line 20"/>
          <p:cNvSpPr>
            <a:spLocks noChangeShapeType="1"/>
          </p:cNvSpPr>
          <p:nvPr/>
        </p:nvSpPr>
        <p:spPr bwMode="auto">
          <a:xfrm>
            <a:off x="5715000" y="1905000"/>
            <a:ext cx="0" cy="1981200"/>
          </a:xfrm>
          <a:prstGeom prst="line">
            <a:avLst/>
          </a:prstGeom>
          <a:noFill/>
          <a:ln w="9525">
            <a:solidFill>
              <a:schemeClr val="tx1"/>
            </a:solidFill>
            <a:round/>
            <a:headEnd/>
            <a:tailEnd type="triangle" w="med" len="med"/>
          </a:ln>
          <a:effectLst/>
        </p:spPr>
        <p:txBody>
          <a:bodyPr/>
          <a:lstStyle/>
          <a:p>
            <a:endParaRPr lang="en-US">
              <a:solidFill>
                <a:srgbClr val="000000"/>
              </a:solidFill>
              <a:latin typeface="Arial"/>
            </a:endParaRPr>
          </a:p>
        </p:txBody>
      </p:sp>
      <p:pic>
        <p:nvPicPr>
          <p:cNvPr id="1303574" name="Picture 22"/>
          <p:cNvPicPr>
            <a:picLocks noChangeAspect="1" noChangeArrowheads="1"/>
          </p:cNvPicPr>
          <p:nvPr/>
        </p:nvPicPr>
        <p:blipFill>
          <a:blip r:embed="rId8" cstate="print"/>
          <a:srcRect/>
          <a:stretch>
            <a:fillRect/>
          </a:stretch>
        </p:blipFill>
        <p:spPr bwMode="auto">
          <a:xfrm>
            <a:off x="1787525" y="2743200"/>
            <a:ext cx="3165475" cy="4038600"/>
          </a:xfrm>
          <a:prstGeom prst="rect">
            <a:avLst/>
          </a:prstGeom>
          <a:noFill/>
          <a:ln w="9525">
            <a:noFill/>
            <a:miter lim="800000"/>
            <a:headEnd/>
            <a:tailEnd/>
          </a:ln>
          <a:effectLst/>
        </p:spPr>
      </p:pic>
      <p:sp>
        <p:nvSpPr>
          <p:cNvPr id="1303576" name="AutoShape 24"/>
          <p:cNvSpPr>
            <a:spLocks/>
          </p:cNvSpPr>
          <p:nvPr/>
        </p:nvSpPr>
        <p:spPr bwMode="auto">
          <a:xfrm>
            <a:off x="6248400" y="3657600"/>
            <a:ext cx="533400" cy="2209800"/>
          </a:xfrm>
          <a:prstGeom prst="leftBrace">
            <a:avLst>
              <a:gd name="adj1" fmla="val 34524"/>
              <a:gd name="adj2" fmla="val 50000"/>
            </a:avLst>
          </a:prstGeom>
          <a:noFill/>
          <a:ln w="9525">
            <a:solidFill>
              <a:schemeClr val="tx1"/>
            </a:solidFill>
            <a:round/>
            <a:headEnd/>
            <a:tailEnd/>
          </a:ln>
          <a:effectLst/>
        </p:spPr>
        <p:txBody>
          <a:bodyPr wrap="none" anchor="ctr"/>
          <a:lstStyle/>
          <a:p>
            <a:endParaRPr lang="en-US">
              <a:solidFill>
                <a:srgbClr val="000000"/>
              </a:solidFill>
              <a:latin typeface="Arial"/>
            </a:endParaRPr>
          </a:p>
        </p:txBody>
      </p:sp>
      <p:sp>
        <p:nvSpPr>
          <p:cNvPr id="1303577" name="AutoShape 25"/>
          <p:cNvSpPr>
            <a:spLocks/>
          </p:cNvSpPr>
          <p:nvPr/>
        </p:nvSpPr>
        <p:spPr bwMode="auto">
          <a:xfrm>
            <a:off x="4724400" y="3124200"/>
            <a:ext cx="609600" cy="3352800"/>
          </a:xfrm>
          <a:prstGeom prst="rightBrace">
            <a:avLst>
              <a:gd name="adj1" fmla="val 45833"/>
              <a:gd name="adj2" fmla="val 50000"/>
            </a:avLst>
          </a:prstGeom>
          <a:noFill/>
          <a:ln w="9525">
            <a:solidFill>
              <a:schemeClr val="tx1"/>
            </a:solidFill>
            <a:round/>
            <a:headEnd/>
            <a:tailEnd/>
          </a:ln>
          <a:effectLst/>
        </p:spPr>
        <p:txBody>
          <a:bodyPr wrap="none" anchor="ctr"/>
          <a:lstStyle/>
          <a:p>
            <a:endParaRPr lang="en-US">
              <a:solidFill>
                <a:srgbClr val="000000"/>
              </a:solidFill>
              <a:latin typeface="Arial"/>
            </a:endParaRPr>
          </a:p>
        </p:txBody>
      </p:sp>
      <p:pic>
        <p:nvPicPr>
          <p:cNvPr id="17" name="Picture 8"/>
          <p:cNvPicPr>
            <a:picLocks noChangeAspect="1" noChangeArrowheads="1"/>
          </p:cNvPicPr>
          <p:nvPr/>
        </p:nvPicPr>
        <p:blipFill>
          <a:blip r:embed="rId9" cstate="print"/>
          <a:srcRect/>
          <a:stretch>
            <a:fillRect/>
          </a:stretch>
        </p:blipFill>
        <p:spPr bwMode="auto">
          <a:xfrm>
            <a:off x="1905000" y="2819400"/>
            <a:ext cx="4876800" cy="3654854"/>
          </a:xfrm>
          <a:prstGeom prst="rect">
            <a:avLst/>
          </a:prstGeom>
          <a:noFill/>
          <a:ln w="9525">
            <a:noFill/>
            <a:miter lim="800000"/>
            <a:headEnd/>
            <a:tailEnd/>
          </a:ln>
          <a:effectLst/>
        </p:spPr>
      </p:pic>
      <p:grpSp>
        <p:nvGrpSpPr>
          <p:cNvPr id="2" name="Group 46"/>
          <p:cNvGrpSpPr>
            <a:grpSpLocks/>
          </p:cNvGrpSpPr>
          <p:nvPr/>
        </p:nvGrpSpPr>
        <p:grpSpPr bwMode="auto">
          <a:xfrm>
            <a:off x="5715000" y="2254250"/>
            <a:ext cx="3327400" cy="838200"/>
            <a:chOff x="3744" y="3360"/>
            <a:chExt cx="1952" cy="528"/>
          </a:xfrm>
        </p:grpSpPr>
        <p:sp>
          <p:nvSpPr>
            <p:cNvPr id="19" name="AutoShape 47"/>
            <p:cNvSpPr>
              <a:spLocks/>
            </p:cNvSpPr>
            <p:nvPr/>
          </p:nvSpPr>
          <p:spPr bwMode="auto">
            <a:xfrm rot="-5400000">
              <a:off x="4552" y="2552"/>
              <a:ext cx="336" cy="1952"/>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solidFill>
                  <a:srgbClr val="000000"/>
                </a:solidFill>
                <a:latin typeface="Arial"/>
              </a:endParaRPr>
            </a:p>
          </p:txBody>
        </p:sp>
        <p:sp>
          <p:nvSpPr>
            <p:cNvPr id="20" name="Text Box 48"/>
            <p:cNvSpPr txBox="1">
              <a:spLocks noChangeArrowheads="1"/>
            </p:cNvSpPr>
            <p:nvPr/>
          </p:nvSpPr>
          <p:spPr bwMode="auto">
            <a:xfrm>
              <a:off x="4147" y="3657"/>
              <a:ext cx="1469" cy="231"/>
            </a:xfrm>
            <a:prstGeom prst="rect">
              <a:avLst/>
            </a:prstGeom>
            <a:noFill/>
            <a:ln w="9525">
              <a:noFill/>
              <a:miter lim="800000"/>
              <a:headEnd/>
              <a:tailEnd/>
            </a:ln>
          </p:spPr>
          <p:txBody>
            <a:bodyPr>
              <a:spAutoFit/>
            </a:bodyPr>
            <a:lstStyle/>
            <a:p>
              <a:pPr>
                <a:spcBef>
                  <a:spcPct val="50000"/>
                </a:spcBef>
              </a:pPr>
              <a:r>
                <a:rPr lang="en-US" dirty="0" smtClean="0">
                  <a:solidFill>
                    <a:srgbClr val="336600"/>
                  </a:solidFill>
                  <a:latin typeface="Arial"/>
                </a:rPr>
                <a:t>Ultimate Outcomes</a:t>
              </a:r>
              <a:endParaRPr lang="en-US" dirty="0">
                <a:solidFill>
                  <a:srgbClr val="336600"/>
                </a:solidFill>
                <a:latin typeface="Arial"/>
              </a:endParaRPr>
            </a:p>
          </p:txBody>
        </p:sp>
      </p:grpSp>
      <p:grpSp>
        <p:nvGrpSpPr>
          <p:cNvPr id="3" name="Group 23"/>
          <p:cNvGrpSpPr/>
          <p:nvPr/>
        </p:nvGrpSpPr>
        <p:grpSpPr>
          <a:xfrm>
            <a:off x="1905000" y="1905001"/>
            <a:ext cx="3124200" cy="1066799"/>
            <a:chOff x="1905000" y="1905001"/>
            <a:chExt cx="3124200" cy="1066799"/>
          </a:xfrm>
        </p:grpSpPr>
        <p:sp>
          <p:nvSpPr>
            <p:cNvPr id="22" name="Text Box 50"/>
            <p:cNvSpPr txBox="1">
              <a:spLocks noChangeArrowheads="1"/>
            </p:cNvSpPr>
            <p:nvPr/>
          </p:nvSpPr>
          <p:spPr bwMode="auto">
            <a:xfrm>
              <a:off x="2822575" y="2330450"/>
              <a:ext cx="1673225" cy="641350"/>
            </a:xfrm>
            <a:prstGeom prst="rect">
              <a:avLst/>
            </a:prstGeom>
            <a:noFill/>
            <a:ln w="9525">
              <a:noFill/>
              <a:miter lim="800000"/>
              <a:headEnd/>
              <a:tailEnd/>
            </a:ln>
          </p:spPr>
          <p:txBody>
            <a:bodyPr>
              <a:spAutoFit/>
            </a:bodyPr>
            <a:lstStyle/>
            <a:p>
              <a:pPr>
                <a:spcBef>
                  <a:spcPct val="50000"/>
                </a:spcBef>
              </a:pPr>
              <a:r>
                <a:rPr lang="en-US" dirty="0">
                  <a:solidFill>
                    <a:srgbClr val="0033CC"/>
                  </a:solidFill>
                  <a:latin typeface="Arial"/>
                </a:rPr>
                <a:t>Intermediate Results</a:t>
              </a:r>
            </a:p>
          </p:txBody>
        </p:sp>
        <p:sp>
          <p:nvSpPr>
            <p:cNvPr id="23" name="AutoShape 51"/>
            <p:cNvSpPr>
              <a:spLocks/>
            </p:cNvSpPr>
            <p:nvPr/>
          </p:nvSpPr>
          <p:spPr bwMode="auto">
            <a:xfrm rot="16200000">
              <a:off x="3200400" y="609601"/>
              <a:ext cx="533400" cy="3124200"/>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solidFill>
                  <a:srgbClr val="000000"/>
                </a:solidFill>
                <a:latin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3567"/>
                                        </p:tgtEl>
                                        <p:attrNameLst>
                                          <p:attrName>style.visibility</p:attrName>
                                        </p:attrNameLst>
                                      </p:cBhvr>
                                      <p:to>
                                        <p:strVal val="visible"/>
                                      </p:to>
                                    </p:set>
                                  </p:childTnLst>
                                  <p:subTnLst>
                                    <p:set>
                                      <p:cBhvr override="childStyle">
                                        <p:cTn dur="1" fill="hold" display="0" masterRel="nextClick" afterEffect="1"/>
                                        <p:tgtEl>
                                          <p:spTgt spid="1303567"/>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303564"/>
                                        </p:tgtEl>
                                        <p:attrNameLst>
                                          <p:attrName>style.visibility</p:attrName>
                                        </p:attrNameLst>
                                      </p:cBhvr>
                                      <p:to>
                                        <p:strVal val="visible"/>
                                      </p:to>
                                    </p:set>
                                  </p:childTnLst>
                                  <p:subTnLst>
                                    <p:set>
                                      <p:cBhvr override="childStyle">
                                        <p:cTn dur="1" fill="hold" display="0" masterRel="nextClick" afterEffect="1"/>
                                        <p:tgtEl>
                                          <p:spTgt spid="130356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303571"/>
                                        </p:tgtEl>
                                        <p:attrNameLst>
                                          <p:attrName>style.visibility</p:attrName>
                                        </p:attrNameLst>
                                      </p:cBhvr>
                                      <p:to>
                                        <p:strVal val="visible"/>
                                      </p:to>
                                    </p:set>
                                  </p:childTnLst>
                                  <p:subTnLst>
                                    <p:set>
                                      <p:cBhvr override="childStyle">
                                        <p:cTn dur="1" fill="hold" display="0" masterRel="nextClick" afterEffect="1"/>
                                        <p:tgtEl>
                                          <p:spTgt spid="1303571"/>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303570"/>
                                        </p:tgtEl>
                                        <p:attrNameLst>
                                          <p:attrName>style.visibility</p:attrName>
                                        </p:attrNameLst>
                                      </p:cBhvr>
                                      <p:to>
                                        <p:strVal val="visible"/>
                                      </p:to>
                                    </p:set>
                                  </p:childTnLst>
                                  <p:subTnLst>
                                    <p:set>
                                      <p:cBhvr override="childStyle">
                                        <p:cTn dur="1" fill="hold" display="0" masterRel="nextClick" afterEffect="1"/>
                                        <p:tgtEl>
                                          <p:spTgt spid="1303570"/>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035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35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35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35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35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035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35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035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1303567" grpId="0" animBg="1"/>
      <p:bldP spid="1303568" grpId="0" animBg="1"/>
      <p:bldP spid="1303571" grpId="0" animBg="1"/>
      <p:bldP spid="1303572" grpId="0" animBg="1"/>
      <p:bldP spid="1303576" grpId="0" animBg="1"/>
      <p:bldP spid="13035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76600" y="0"/>
            <a:ext cx="4953000" cy="1143000"/>
          </a:xfrm>
        </p:spPr>
        <p:txBody>
          <a:bodyPr/>
          <a:lstStyle/>
          <a:p>
            <a:pPr eaLnBrk="1" hangingPunct="1"/>
            <a:r>
              <a:rPr lang="en-US" sz="3600" dirty="0" smtClean="0">
                <a:solidFill>
                  <a:schemeClr val="bg1"/>
                </a:solidFill>
              </a:rPr>
              <a:t>Indicator Selection</a:t>
            </a:r>
          </a:p>
        </p:txBody>
      </p:sp>
      <p:sp>
        <p:nvSpPr>
          <p:cNvPr id="96259" name="Rectangle 3"/>
          <p:cNvSpPr>
            <a:spLocks noChangeArrowheads="1"/>
          </p:cNvSpPr>
          <p:nvPr/>
        </p:nvSpPr>
        <p:spPr bwMode="auto">
          <a:xfrm>
            <a:off x="304800" y="1447800"/>
            <a:ext cx="8686800" cy="4800600"/>
          </a:xfrm>
          <a:prstGeom prst="rect">
            <a:avLst/>
          </a:prstGeom>
          <a:noFill/>
          <a:ln w="9525">
            <a:noFill/>
            <a:miter lim="800000"/>
            <a:headEnd/>
            <a:tailEnd/>
          </a:ln>
        </p:spPr>
        <p:txBody>
          <a:bodyPr/>
          <a:lstStyle/>
          <a:p>
            <a:pPr marL="742950" lvl="1" indent="-285750">
              <a:spcBef>
                <a:spcPct val="20000"/>
              </a:spcBef>
              <a:buClr>
                <a:srgbClr val="000000"/>
              </a:buClr>
              <a:buFontTx/>
              <a:buChar char="–"/>
            </a:pPr>
            <a:endParaRPr lang="en-US" sz="1000" dirty="0">
              <a:solidFill>
                <a:srgbClr val="000000"/>
              </a:solidFill>
              <a:latin typeface="Arial"/>
            </a:endParaRPr>
          </a:p>
          <a:p>
            <a:pPr marL="342900" indent="-342900">
              <a:spcBef>
                <a:spcPct val="20000"/>
              </a:spcBef>
              <a:buClr>
                <a:srgbClr val="000000"/>
              </a:buClr>
              <a:buFontTx/>
              <a:buChar char="•"/>
            </a:pPr>
            <a:r>
              <a:rPr lang="en-US" sz="3200" dirty="0">
                <a:solidFill>
                  <a:srgbClr val="000000"/>
                </a:solidFill>
                <a:latin typeface="Arial"/>
              </a:rPr>
              <a:t>Focus on indicators that will help to evaluate strategy effectiveness</a:t>
            </a:r>
          </a:p>
          <a:p>
            <a:pPr marL="342900" indent="-342900">
              <a:spcBef>
                <a:spcPct val="20000"/>
              </a:spcBef>
              <a:buClr>
                <a:srgbClr val="000000"/>
              </a:buClr>
              <a:buFontTx/>
              <a:buChar char="•"/>
            </a:pPr>
            <a:r>
              <a:rPr lang="en-US" sz="3200" dirty="0">
                <a:solidFill>
                  <a:srgbClr val="000000"/>
                </a:solidFill>
                <a:latin typeface="Arial"/>
              </a:rPr>
              <a:t>Include indicators for both shorter-term intermediate results and longer-term ultimate outcome (target/threat abatement) results</a:t>
            </a:r>
            <a:endParaRPr lang="en-US" sz="1000" dirty="0">
              <a:solidFill>
                <a:srgbClr val="000000"/>
              </a:solidFill>
              <a:latin typeface="Arial"/>
            </a:endParaRPr>
          </a:p>
          <a:p>
            <a:pPr marL="342900" indent="-342900">
              <a:spcBef>
                <a:spcPct val="20000"/>
              </a:spcBef>
              <a:buClr>
                <a:srgbClr val="000000"/>
              </a:buClr>
              <a:buFontTx/>
              <a:buChar char="•"/>
            </a:pPr>
            <a:r>
              <a:rPr lang="en-US" sz="3200" dirty="0">
                <a:solidFill>
                  <a:srgbClr val="000000"/>
                </a:solidFill>
                <a:latin typeface="Arial"/>
              </a:rPr>
              <a:t>Include the minimum necessary (# &amp; effort)</a:t>
            </a:r>
            <a:endParaRPr lang="en-US" sz="1000" dirty="0">
              <a:solidFill>
                <a:srgbClr val="000000"/>
              </a:solidFill>
              <a:latin typeface="Arial"/>
            </a:endParaRPr>
          </a:p>
          <a:p>
            <a:pPr marL="342900" indent="-342900">
              <a:spcBef>
                <a:spcPct val="20000"/>
              </a:spcBef>
              <a:buClr>
                <a:srgbClr val="000000"/>
              </a:buClr>
              <a:buFontTx/>
              <a:buChar char="•"/>
            </a:pPr>
            <a:r>
              <a:rPr lang="en-US" sz="3200" dirty="0">
                <a:solidFill>
                  <a:srgbClr val="000000"/>
                </a:solidFill>
                <a:latin typeface="Arial"/>
              </a:rPr>
              <a:t>Don’t invest in monitoring that you never intend to act on </a:t>
            </a:r>
          </a:p>
          <a:p>
            <a:pPr marL="342900" indent="-342900">
              <a:spcBef>
                <a:spcPct val="20000"/>
              </a:spcBef>
              <a:buClr>
                <a:srgbClr val="000000"/>
              </a:buClr>
              <a:buFontTx/>
              <a:buChar char="•"/>
            </a:pPr>
            <a:endParaRPr lang="en-US" sz="320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19400" y="0"/>
            <a:ext cx="6096000" cy="1143000"/>
          </a:xfrm>
        </p:spPr>
        <p:txBody>
          <a:bodyPr/>
          <a:lstStyle/>
          <a:p>
            <a:pPr eaLnBrk="1" hangingPunct="1"/>
            <a:r>
              <a:rPr lang="en-US" sz="3600" dirty="0" smtClean="0">
                <a:solidFill>
                  <a:schemeClr val="bg1"/>
                </a:solidFill>
              </a:rPr>
              <a:t>General Guidance</a:t>
            </a:r>
          </a:p>
        </p:txBody>
      </p:sp>
      <p:sp>
        <p:nvSpPr>
          <p:cNvPr id="22531" name="Rectangle 3"/>
          <p:cNvSpPr>
            <a:spLocks noGrp="1" noChangeArrowheads="1"/>
          </p:cNvSpPr>
          <p:nvPr>
            <p:ph type="body" idx="1"/>
          </p:nvPr>
        </p:nvSpPr>
        <p:spPr>
          <a:xfrm>
            <a:off x="228600" y="1219200"/>
            <a:ext cx="8686800" cy="5638800"/>
          </a:xfrm>
        </p:spPr>
        <p:txBody>
          <a:bodyPr/>
          <a:lstStyle/>
          <a:p>
            <a:pPr marL="609600" indent="-609600">
              <a:lnSpc>
                <a:spcPct val="90000"/>
              </a:lnSpc>
              <a:buClr>
                <a:schemeClr val="tx1"/>
              </a:buClr>
              <a:buFont typeface="+mj-lt"/>
              <a:buAutoNum type="arabicPeriod"/>
            </a:pPr>
            <a:r>
              <a:rPr lang="en-US" sz="2800" dirty="0" smtClean="0"/>
              <a:t>Test key assumptions behind strategies</a:t>
            </a:r>
          </a:p>
          <a:p>
            <a:pPr marL="609600" indent="-609600">
              <a:lnSpc>
                <a:spcPct val="90000"/>
              </a:lnSpc>
              <a:buClr>
                <a:schemeClr val="tx1"/>
              </a:buClr>
              <a:buFont typeface="+mj-lt"/>
              <a:buAutoNum type="arabicPeriod"/>
            </a:pPr>
            <a:endParaRPr lang="en-US" sz="900" dirty="0" smtClean="0"/>
          </a:p>
          <a:p>
            <a:pPr marL="609600" indent="-609600">
              <a:lnSpc>
                <a:spcPct val="90000"/>
              </a:lnSpc>
              <a:buClr>
                <a:schemeClr val="tx1"/>
              </a:buClr>
              <a:buFont typeface="+mj-lt"/>
              <a:buAutoNum type="arabicPeriod"/>
            </a:pPr>
            <a:r>
              <a:rPr lang="en-US" sz="2800" dirty="0" smtClean="0"/>
              <a:t>Invest more when uncertainty / assumptions and risk are high</a:t>
            </a:r>
          </a:p>
          <a:p>
            <a:pPr marL="609600" indent="-609600">
              <a:lnSpc>
                <a:spcPct val="90000"/>
              </a:lnSpc>
              <a:buClr>
                <a:schemeClr val="tx1"/>
              </a:buClr>
              <a:buFont typeface="+mj-lt"/>
              <a:buAutoNum type="arabicPeriod"/>
            </a:pPr>
            <a:endParaRPr lang="en-US" sz="900" dirty="0" smtClean="0"/>
          </a:p>
          <a:p>
            <a:pPr marL="609600" indent="-609600">
              <a:lnSpc>
                <a:spcPct val="90000"/>
              </a:lnSpc>
              <a:buClr>
                <a:schemeClr val="tx1"/>
              </a:buClr>
              <a:buFont typeface="+mj-lt"/>
              <a:buAutoNum type="arabicPeriod"/>
            </a:pPr>
            <a:r>
              <a:rPr lang="en-US" sz="2800" dirty="0" smtClean="0"/>
              <a:t>Low effort monitoring when confident about outcome to ensure that known relationships still hold</a:t>
            </a:r>
          </a:p>
          <a:p>
            <a:pPr marL="609600" indent="-609600">
              <a:lnSpc>
                <a:spcPct val="90000"/>
              </a:lnSpc>
              <a:buClr>
                <a:schemeClr val="tx1"/>
              </a:buClr>
              <a:buFont typeface="+mj-lt"/>
              <a:buAutoNum type="arabicPeriod"/>
            </a:pPr>
            <a:endParaRPr lang="en-US" sz="900" dirty="0" smtClean="0"/>
          </a:p>
          <a:p>
            <a:pPr marL="609600" indent="-609600">
              <a:lnSpc>
                <a:spcPct val="90000"/>
              </a:lnSpc>
              <a:buClr>
                <a:schemeClr val="tx1"/>
              </a:buClr>
              <a:buFont typeface="+mj-lt"/>
              <a:buAutoNum type="arabicPeriod"/>
            </a:pPr>
            <a:r>
              <a:rPr lang="en-US" sz="2800" dirty="0" smtClean="0"/>
              <a:t>Monitor selected intermediate results and target response</a:t>
            </a:r>
          </a:p>
          <a:p>
            <a:pPr marL="609600" indent="-609600">
              <a:lnSpc>
                <a:spcPct val="90000"/>
              </a:lnSpc>
              <a:buClr>
                <a:schemeClr val="tx1"/>
              </a:buClr>
              <a:buFont typeface="+mj-lt"/>
              <a:buAutoNum type="arabicPeriod"/>
            </a:pPr>
            <a:endParaRPr lang="en-US" sz="900" dirty="0" smtClean="0">
              <a:sym typeface="Wingdings" pitchFamily="2" charset="2"/>
            </a:endParaRPr>
          </a:p>
          <a:p>
            <a:pPr marL="609600" indent="-609600">
              <a:lnSpc>
                <a:spcPct val="90000"/>
              </a:lnSpc>
              <a:buClr>
                <a:schemeClr val="tx1"/>
              </a:buClr>
              <a:buFont typeface="+mj-lt"/>
              <a:buAutoNum type="arabicPeriod"/>
            </a:pPr>
            <a:r>
              <a:rPr lang="en-US" sz="2800" dirty="0" smtClean="0"/>
              <a:t>Scale of indicator and monitoring need to be at scale of strategy</a:t>
            </a:r>
          </a:p>
          <a:p>
            <a:pPr marL="609600" indent="-609600">
              <a:lnSpc>
                <a:spcPct val="90000"/>
              </a:lnSpc>
              <a:buClr>
                <a:schemeClr val="tx1"/>
              </a:buClr>
              <a:buFont typeface="+mj-lt"/>
              <a:buAutoNum type="arabicPeriod"/>
            </a:pPr>
            <a:endParaRPr lang="en-US" sz="900" dirty="0" smtClean="0"/>
          </a:p>
          <a:p>
            <a:pPr marL="609600" indent="-609600">
              <a:lnSpc>
                <a:spcPct val="90000"/>
              </a:lnSpc>
              <a:buClr>
                <a:schemeClr val="tx1"/>
              </a:buClr>
              <a:buFont typeface="+mj-lt"/>
              <a:buAutoNum type="arabicPeriod"/>
            </a:pPr>
            <a:r>
              <a:rPr lang="en-US" sz="2800" dirty="0" smtClean="0"/>
              <a:t>Seek easy, inexpensive monitoring methods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667000" y="228600"/>
            <a:ext cx="6629400" cy="1143000"/>
          </a:xfrm>
        </p:spPr>
        <p:txBody>
          <a:bodyPr/>
          <a:lstStyle/>
          <a:p>
            <a:pPr eaLnBrk="1" hangingPunct="1"/>
            <a:r>
              <a:rPr lang="en-US" sz="3600" dirty="0" smtClean="0">
                <a:solidFill>
                  <a:schemeClr val="bg1"/>
                </a:solidFill>
              </a:rPr>
              <a:t>Tips to reduce monitoring costs</a:t>
            </a:r>
            <a:r>
              <a:rPr lang="en-US" sz="3600" b="1" dirty="0" smtClean="0">
                <a:solidFill>
                  <a:schemeClr val="bg1"/>
                </a:solidFill>
              </a:rPr>
              <a:t> </a:t>
            </a:r>
            <a:br>
              <a:rPr lang="en-US" sz="3600" b="1" dirty="0" smtClean="0">
                <a:solidFill>
                  <a:schemeClr val="bg1"/>
                </a:solidFill>
              </a:rPr>
            </a:br>
            <a:endParaRPr lang="en-US" sz="3600" b="1" dirty="0" smtClean="0">
              <a:solidFill>
                <a:schemeClr val="bg1"/>
              </a:solidFill>
            </a:endParaRPr>
          </a:p>
        </p:txBody>
      </p:sp>
      <p:sp>
        <p:nvSpPr>
          <p:cNvPr id="111619" name="Rectangle 3"/>
          <p:cNvSpPr>
            <a:spLocks noGrp="1" noChangeArrowheads="1"/>
          </p:cNvSpPr>
          <p:nvPr>
            <p:ph type="body" idx="1"/>
          </p:nvPr>
        </p:nvSpPr>
        <p:spPr>
          <a:xfrm>
            <a:off x="533400" y="1219200"/>
            <a:ext cx="8229600" cy="5867400"/>
          </a:xfrm>
        </p:spPr>
        <p:txBody>
          <a:bodyPr/>
          <a:lstStyle/>
          <a:p>
            <a:pPr eaLnBrk="1" hangingPunct="1">
              <a:lnSpc>
                <a:spcPct val="110000"/>
              </a:lnSpc>
              <a:buClr>
                <a:schemeClr val="tx1"/>
              </a:buClr>
            </a:pPr>
            <a:r>
              <a:rPr lang="en-US" sz="3200" dirty="0" smtClean="0"/>
              <a:t>Consider low-cost, qualitative options rather than no monitoring</a:t>
            </a:r>
          </a:p>
          <a:p>
            <a:pPr eaLnBrk="1" hangingPunct="1">
              <a:lnSpc>
                <a:spcPct val="110000"/>
              </a:lnSpc>
              <a:buClr>
                <a:schemeClr val="tx1"/>
              </a:buClr>
            </a:pPr>
            <a:r>
              <a:rPr lang="en-US" sz="3200" dirty="0" smtClean="0"/>
              <a:t>Consider less frequent monitoring rather than no monitoring</a:t>
            </a:r>
          </a:p>
          <a:p>
            <a:pPr eaLnBrk="1" hangingPunct="1">
              <a:lnSpc>
                <a:spcPct val="110000"/>
              </a:lnSpc>
              <a:buClr>
                <a:schemeClr val="tx1"/>
              </a:buClr>
            </a:pPr>
            <a:r>
              <a:rPr lang="en-US" sz="3200" dirty="0" smtClean="0"/>
              <a:t>Use partner data whenever possible</a:t>
            </a:r>
          </a:p>
          <a:p>
            <a:pPr eaLnBrk="1" hangingPunct="1">
              <a:lnSpc>
                <a:spcPct val="110000"/>
              </a:lnSpc>
              <a:buClr>
                <a:schemeClr val="tx1"/>
              </a:buClr>
            </a:pPr>
            <a:r>
              <a:rPr lang="en-US" sz="3200" dirty="0" smtClean="0"/>
              <a:t>Consider combining qualitative with quantitative monitoring</a:t>
            </a:r>
          </a:p>
          <a:p>
            <a:pPr eaLnBrk="1" hangingPunct="1">
              <a:lnSpc>
                <a:spcPct val="110000"/>
              </a:lnSpc>
              <a:buClr>
                <a:schemeClr val="tx1"/>
              </a:buClr>
            </a:pPr>
            <a:r>
              <a:rPr lang="en-US" sz="3200" dirty="0" smtClean="0"/>
              <a:t>Engage local people &amp; volunteers in monitoring efforts</a:t>
            </a:r>
          </a:p>
          <a:p>
            <a:pPr eaLnBrk="1" hangingPunct="1">
              <a:buClr>
                <a:srgbClr val="FFFF99"/>
              </a:buClr>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6477000" cy="1143000"/>
          </a:xfrm>
        </p:spPr>
        <p:txBody>
          <a:bodyPr/>
          <a:lstStyle/>
          <a:p>
            <a:r>
              <a:rPr lang="en-US" sz="3200" dirty="0" smtClean="0">
                <a:solidFill>
                  <a:schemeClr val="bg1"/>
                </a:solidFill>
              </a:rPr>
              <a:t>Selecting Indicators &amp; Methods</a:t>
            </a:r>
            <a:endParaRPr lang="en-US" sz="3200" dirty="0">
              <a:solidFill>
                <a:schemeClr val="bg1"/>
              </a:solidFill>
            </a:endParaRPr>
          </a:p>
        </p:txBody>
      </p:sp>
      <p:sp>
        <p:nvSpPr>
          <p:cNvPr id="3" name="Content Placeholder 2"/>
          <p:cNvSpPr>
            <a:spLocks noGrp="1"/>
          </p:cNvSpPr>
          <p:nvPr>
            <p:ph idx="1"/>
          </p:nvPr>
        </p:nvSpPr>
        <p:spPr>
          <a:xfrm>
            <a:off x="914400" y="1600200"/>
            <a:ext cx="7472363" cy="2590799"/>
          </a:xfrm>
        </p:spPr>
        <p:txBody>
          <a:bodyPr/>
          <a:lstStyle/>
          <a:p>
            <a:pPr>
              <a:spcBef>
                <a:spcPts val="1200"/>
              </a:spcBef>
            </a:pPr>
            <a:r>
              <a:rPr lang="en-US" sz="3600" dirty="0" smtClean="0"/>
              <a:t>We need to invest the “right” amount of effort in measuring the “right” things</a:t>
            </a:r>
          </a:p>
          <a:p>
            <a:pPr>
              <a:spcBef>
                <a:spcPts val="1200"/>
              </a:spcBef>
            </a:pPr>
            <a:r>
              <a:rPr lang="en-US" sz="3600" dirty="0" smtClean="0"/>
              <a:t>What is “right”?</a:t>
            </a:r>
          </a:p>
          <a:p>
            <a:pPr>
              <a:spcBef>
                <a:spcPts val="1200"/>
              </a:spcBef>
            </a:pPr>
            <a:r>
              <a:rPr lang="en-US" sz="3600" dirty="0" smtClean="0"/>
              <a:t>It depends…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5638800" cy="1143000"/>
          </a:xfrm>
        </p:spPr>
        <p:txBody>
          <a:bodyPr/>
          <a:lstStyle/>
          <a:p>
            <a:r>
              <a:rPr lang="en-US" dirty="0" smtClean="0">
                <a:solidFill>
                  <a:schemeClr val="bg1"/>
                </a:solidFill>
              </a:rPr>
              <a:t>Zero is never enough</a:t>
            </a:r>
            <a:endParaRPr lang="en-US" dirty="0">
              <a:solidFill>
                <a:schemeClr val="bg1"/>
              </a:solidFill>
            </a:endParaRPr>
          </a:p>
        </p:txBody>
      </p:sp>
      <p:sp>
        <p:nvSpPr>
          <p:cNvPr id="3" name="Content Placeholder 2"/>
          <p:cNvSpPr>
            <a:spLocks noGrp="1"/>
          </p:cNvSpPr>
          <p:nvPr>
            <p:ph idx="1"/>
          </p:nvPr>
        </p:nvSpPr>
        <p:spPr>
          <a:xfrm>
            <a:off x="152400" y="1600200"/>
            <a:ext cx="4724400" cy="4953000"/>
          </a:xfrm>
        </p:spPr>
        <p:txBody>
          <a:bodyPr/>
          <a:lstStyle/>
          <a:p>
            <a:pPr>
              <a:buNone/>
            </a:pPr>
            <a:r>
              <a:rPr lang="en-US" dirty="0" smtClean="0"/>
              <a:t>Even a tried-and-true strategy must:</a:t>
            </a:r>
          </a:p>
          <a:p>
            <a:pPr marL="858838" lvl="0" indent="-858838">
              <a:buFont typeface="Wingdings" pitchFamily="2" charset="2"/>
              <a:buChar char="ü"/>
            </a:pPr>
            <a:r>
              <a:rPr lang="en-US" dirty="0" smtClean="0">
                <a:solidFill>
                  <a:srgbClr val="003366"/>
                </a:solidFill>
              </a:rPr>
              <a:t>Track the budget</a:t>
            </a:r>
          </a:p>
          <a:p>
            <a:pPr marL="858838" lvl="0" indent="-858838">
              <a:buFont typeface="Wingdings" pitchFamily="2" charset="2"/>
              <a:buChar char="ü"/>
            </a:pPr>
            <a:r>
              <a:rPr lang="en-US" dirty="0" smtClean="0"/>
              <a:t>Make a work plan</a:t>
            </a:r>
          </a:p>
          <a:p>
            <a:pPr marL="858838" lvl="0" indent="-858838">
              <a:buFont typeface="Wingdings" pitchFamily="2" charset="2"/>
              <a:buChar char="ü"/>
            </a:pPr>
            <a:r>
              <a:rPr lang="en-US" dirty="0" smtClean="0">
                <a:solidFill>
                  <a:srgbClr val="003366"/>
                </a:solidFill>
              </a:rPr>
              <a:t>Check off activities</a:t>
            </a:r>
          </a:p>
          <a:p>
            <a:pPr marL="858838" lvl="0" indent="-858838">
              <a:buFont typeface="Wingdings" pitchFamily="2" charset="2"/>
              <a:buChar char="ü"/>
            </a:pPr>
            <a:r>
              <a:rPr lang="en-US" dirty="0" smtClean="0"/>
              <a:t>Discuss progress </a:t>
            </a:r>
          </a:p>
          <a:p>
            <a:pPr marL="858838" lvl="0" indent="-858838">
              <a:buNone/>
            </a:pPr>
            <a:r>
              <a:rPr lang="en-US" dirty="0" smtClean="0"/>
              <a:t>	with key audiences</a:t>
            </a:r>
          </a:p>
        </p:txBody>
      </p:sp>
      <p:pic>
        <p:nvPicPr>
          <p:cNvPr id="4" name="Picture 3" descr="WOPA051123_D133.jpg"/>
          <p:cNvPicPr>
            <a:picLocks noChangeAspect="1"/>
          </p:cNvPicPr>
          <p:nvPr/>
        </p:nvPicPr>
        <p:blipFill>
          <a:blip r:embed="rId3" cstate="print"/>
          <a:srcRect/>
          <a:stretch>
            <a:fillRect/>
          </a:stretch>
        </p:blipFill>
        <p:spPr>
          <a:xfrm>
            <a:off x="4982303" y="1699850"/>
            <a:ext cx="4126523" cy="414410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a:blip r:embed="rId3" cstate="print"/>
          <a:srcRect/>
          <a:stretch>
            <a:fillRect/>
          </a:stretch>
        </p:blipFill>
        <p:spPr bwMode="auto">
          <a:xfrm>
            <a:off x="820617" y="1219127"/>
            <a:ext cx="6862004" cy="5252012"/>
          </a:xfrm>
          <a:prstGeom prst="rect">
            <a:avLst/>
          </a:prstGeom>
          <a:noFill/>
          <a:ln w="9525">
            <a:noFill/>
            <a:miter lim="800000"/>
            <a:headEnd/>
            <a:tailEnd/>
          </a:ln>
        </p:spPr>
      </p:pic>
      <p:sp>
        <p:nvSpPr>
          <p:cNvPr id="2" name="Title 1"/>
          <p:cNvSpPr>
            <a:spLocks noGrp="1"/>
          </p:cNvSpPr>
          <p:nvPr>
            <p:ph type="title"/>
          </p:nvPr>
        </p:nvSpPr>
        <p:spPr>
          <a:xfrm>
            <a:off x="3276600" y="0"/>
            <a:ext cx="5334000" cy="877078"/>
          </a:xfrm>
        </p:spPr>
        <p:txBody>
          <a:bodyPr/>
          <a:lstStyle/>
          <a:p>
            <a:r>
              <a:rPr lang="en-US" sz="3200" dirty="0" smtClean="0">
                <a:solidFill>
                  <a:schemeClr val="bg1"/>
                </a:solidFill>
              </a:rPr>
              <a:t>“Everything” is never right</a:t>
            </a:r>
            <a:endParaRPr lang="en-US" sz="3200" dirty="0">
              <a:solidFill>
                <a:schemeClr val="bg1"/>
              </a:solidFill>
            </a:endParaRPr>
          </a:p>
        </p:txBody>
      </p:sp>
      <p:grpSp>
        <p:nvGrpSpPr>
          <p:cNvPr id="3" name="Group 6"/>
          <p:cNvGrpSpPr/>
          <p:nvPr/>
        </p:nvGrpSpPr>
        <p:grpSpPr>
          <a:xfrm>
            <a:off x="2683518" y="2609543"/>
            <a:ext cx="3200400" cy="2286000"/>
            <a:chOff x="3663950" y="4095750"/>
            <a:chExt cx="3200400" cy="2286000"/>
          </a:xfrm>
        </p:grpSpPr>
        <p:sp>
          <p:nvSpPr>
            <p:cNvPr id="4" name="Oval 8"/>
            <p:cNvSpPr>
              <a:spLocks noChangeArrowheads="1"/>
            </p:cNvSpPr>
            <p:nvPr/>
          </p:nvSpPr>
          <p:spPr bwMode="auto">
            <a:xfrm>
              <a:off x="3663950" y="4095750"/>
              <a:ext cx="3200400" cy="2286000"/>
            </a:xfrm>
            <a:prstGeom prst="ellipse">
              <a:avLst/>
            </a:prstGeom>
            <a:solidFill>
              <a:srgbClr val="FF0000"/>
            </a:solidFill>
            <a:ln w="60325">
              <a:solidFill>
                <a:schemeClr val="tx1"/>
              </a:solidFill>
              <a:round/>
              <a:headEnd/>
              <a:tailEnd/>
            </a:ln>
            <a:effectLst/>
          </p:spPr>
          <p:txBody>
            <a:bodyPr wrap="none" anchor="ctr"/>
            <a:lstStyle/>
            <a:p>
              <a:pPr algn="ctr">
                <a:lnSpc>
                  <a:spcPct val="90000"/>
                </a:lnSpc>
              </a:pPr>
              <a:r>
                <a:rPr lang="en-US" sz="3200" b="1" dirty="0">
                  <a:solidFill>
                    <a:sysClr val="windowText" lastClr="000000"/>
                  </a:solidFill>
                  <a:latin typeface="Arial"/>
                </a:rPr>
                <a:t>Data </a:t>
              </a:r>
            </a:p>
            <a:p>
              <a:pPr algn="ctr">
                <a:lnSpc>
                  <a:spcPct val="90000"/>
                </a:lnSpc>
              </a:pPr>
              <a:r>
                <a:rPr lang="en-US" sz="3200" b="1" dirty="0">
                  <a:solidFill>
                    <a:sysClr val="windowText" lastClr="000000"/>
                  </a:solidFill>
                  <a:latin typeface="Arial"/>
                </a:rPr>
                <a:t>kleptomania</a:t>
              </a:r>
            </a:p>
          </p:txBody>
        </p:sp>
        <p:cxnSp>
          <p:nvCxnSpPr>
            <p:cNvPr id="6" name="Straight Connector 5"/>
            <p:cNvCxnSpPr>
              <a:stCxn id="4" idx="3"/>
              <a:endCxn id="4" idx="7"/>
            </p:cNvCxnSpPr>
            <p:nvPr/>
          </p:nvCxnSpPr>
          <p:spPr bwMode="auto">
            <a:xfrm rot="5400000" flipH="1" flipV="1">
              <a:off x="4455927" y="4107238"/>
              <a:ext cx="1616446" cy="2263024"/>
            </a:xfrm>
            <a:prstGeom prst="line">
              <a:avLst/>
            </a:prstGeom>
            <a:noFill/>
            <a:ln w="73025" cap="flat" cmpd="sng" algn="ctr">
              <a:solidFill>
                <a:schemeClr val="accent4"/>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76600" y="152400"/>
            <a:ext cx="4953000" cy="877078"/>
          </a:xfrm>
          <a:prstGeom prst="rect">
            <a:avLst/>
          </a:prstGeom>
        </p:spPr>
        <p:txBody>
          <a:bodyPr/>
          <a:lstStyle/>
          <a:p>
            <a:pPr>
              <a:defRPr/>
            </a:pPr>
            <a:r>
              <a:rPr lang="en-US" sz="3200" b="1" kern="0">
                <a:solidFill>
                  <a:srgbClr val="FFFFFF"/>
                </a:solidFill>
                <a:latin typeface="Garamond"/>
              </a:rPr>
              <a:t>Avoiding data kleptomania</a:t>
            </a:r>
            <a:endParaRPr lang="en-US" sz="3200" b="1" kern="0" dirty="0">
              <a:solidFill>
                <a:srgbClr val="FFFFFF"/>
              </a:solidFill>
              <a:latin typeface="Garamond"/>
            </a:endParaRPr>
          </a:p>
        </p:txBody>
      </p:sp>
      <p:sp>
        <p:nvSpPr>
          <p:cNvPr id="6" name="Rectangle 5"/>
          <p:cNvSpPr/>
          <p:nvPr/>
        </p:nvSpPr>
        <p:spPr>
          <a:xfrm>
            <a:off x="533400" y="1524000"/>
            <a:ext cx="8077199" cy="5016758"/>
          </a:xfrm>
          <a:prstGeom prst="rect">
            <a:avLst/>
          </a:prstGeom>
        </p:spPr>
        <p:txBody>
          <a:bodyPr wrap="square">
            <a:spAutoFit/>
          </a:bodyPr>
          <a:lstStyle/>
          <a:p>
            <a:r>
              <a:rPr lang="en-US" sz="3200" u="sng" dirty="0">
                <a:solidFill>
                  <a:srgbClr val="000000"/>
                </a:solidFill>
                <a:latin typeface="Arial"/>
              </a:rPr>
              <a:t>Select</a:t>
            </a:r>
            <a:r>
              <a:rPr lang="en-US" sz="3200" dirty="0">
                <a:solidFill>
                  <a:srgbClr val="000000"/>
                </a:solidFill>
                <a:latin typeface="Arial"/>
              </a:rPr>
              <a:t> the fewest indicators needed for:</a:t>
            </a:r>
          </a:p>
          <a:p>
            <a:pPr marL="457200" indent="-457200">
              <a:buFont typeface="+mj-lt"/>
              <a:buAutoNum type="arabicPeriod"/>
            </a:pPr>
            <a:r>
              <a:rPr lang="en-US" sz="3200" dirty="0">
                <a:solidFill>
                  <a:srgbClr val="003366"/>
                </a:solidFill>
                <a:latin typeface="Arial"/>
              </a:rPr>
              <a:t>Strategy evaluation: select only those that answer your question(s)</a:t>
            </a:r>
          </a:p>
          <a:p>
            <a:pPr marL="457200" indent="-457200">
              <a:buFont typeface="+mj-lt"/>
              <a:buAutoNum type="arabicPeriod"/>
            </a:pPr>
            <a:r>
              <a:rPr lang="en-US" sz="3200" dirty="0">
                <a:solidFill>
                  <a:srgbClr val="003366"/>
                </a:solidFill>
                <a:latin typeface="Arial"/>
              </a:rPr>
              <a:t>Managing risk and uncertainty</a:t>
            </a:r>
          </a:p>
          <a:p>
            <a:pPr marL="457200" indent="-457200"/>
            <a:endParaRPr lang="en-US" sz="3200" u="sng" dirty="0">
              <a:solidFill>
                <a:srgbClr val="000000"/>
              </a:solidFill>
              <a:latin typeface="Arial"/>
            </a:endParaRPr>
          </a:p>
          <a:p>
            <a:r>
              <a:rPr lang="en-US" sz="3200" u="sng" dirty="0">
                <a:solidFill>
                  <a:srgbClr val="000000"/>
                </a:solidFill>
                <a:latin typeface="Arial"/>
              </a:rPr>
              <a:t>Invest</a:t>
            </a:r>
            <a:r>
              <a:rPr lang="en-US" sz="3200" dirty="0">
                <a:solidFill>
                  <a:srgbClr val="000000"/>
                </a:solidFill>
                <a:latin typeface="Arial"/>
              </a:rPr>
              <a:t> based on </a:t>
            </a:r>
            <a:r>
              <a:rPr lang="en-US" sz="3200" dirty="0" err="1">
                <a:solidFill>
                  <a:srgbClr val="000000"/>
                </a:solidFill>
                <a:latin typeface="Arial"/>
              </a:rPr>
              <a:t>how“good</a:t>
            </a:r>
            <a:r>
              <a:rPr lang="en-US" sz="3200" dirty="0">
                <a:solidFill>
                  <a:srgbClr val="000000"/>
                </a:solidFill>
                <a:latin typeface="Arial"/>
              </a:rPr>
              <a:t>” your answer needs to be.  </a:t>
            </a:r>
          </a:p>
          <a:p>
            <a:pPr marL="457200" indent="-457200">
              <a:buFont typeface="Arial" pitchFamily="34" charset="0"/>
              <a:buChar char="•"/>
            </a:pPr>
            <a:r>
              <a:rPr lang="en-US" sz="3200" dirty="0">
                <a:solidFill>
                  <a:srgbClr val="003366"/>
                </a:solidFill>
                <a:latin typeface="Arial"/>
              </a:rPr>
              <a:t>Risk</a:t>
            </a:r>
          </a:p>
          <a:p>
            <a:pPr marL="457200" indent="-457200">
              <a:buFont typeface="Arial" pitchFamily="34" charset="0"/>
              <a:buChar char="•"/>
            </a:pPr>
            <a:r>
              <a:rPr lang="en-US" sz="3200" dirty="0">
                <a:solidFill>
                  <a:srgbClr val="003366"/>
                </a:solidFill>
                <a:latin typeface="Arial"/>
              </a:rPr>
              <a:t>Leverage</a:t>
            </a:r>
          </a:p>
          <a:p>
            <a:pPr marL="457200" indent="-457200">
              <a:buFont typeface="Arial" pitchFamily="34" charset="0"/>
              <a:buChar char="•"/>
            </a:pPr>
            <a:r>
              <a:rPr lang="en-US" sz="3200" dirty="0">
                <a:solidFill>
                  <a:srgbClr val="003366"/>
                </a:solidFill>
                <a:latin typeface="Arial"/>
              </a:rPr>
              <a:t>Your audiences</a:t>
            </a:r>
            <a:endParaRPr lang="en-US" sz="3200" u="sng" dirty="0">
              <a:solidFill>
                <a:srgbClr val="000000"/>
              </a:solid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4"/>
          <p:cNvSpPr>
            <a:spLocks noChangeArrowheads="1"/>
          </p:cNvSpPr>
          <p:nvPr/>
        </p:nvSpPr>
        <p:spPr bwMode="auto">
          <a:xfrm>
            <a:off x="427038" y="1266825"/>
            <a:ext cx="8302625" cy="1066800"/>
          </a:xfrm>
          <a:prstGeom prst="rect">
            <a:avLst/>
          </a:prstGeom>
          <a:noFill/>
          <a:ln w="9525">
            <a:noFill/>
            <a:miter lim="800000"/>
            <a:headEnd/>
            <a:tailEnd/>
          </a:ln>
          <a:effectLst/>
        </p:spPr>
        <p:txBody>
          <a:bodyPr>
            <a:spAutoFit/>
          </a:bodyPr>
          <a:lstStyle/>
          <a:p>
            <a:pPr marL="342900" indent="-342900">
              <a:spcBef>
                <a:spcPct val="20000"/>
              </a:spcBef>
            </a:pPr>
            <a:r>
              <a:rPr lang="en-US" sz="3200" b="1"/>
              <a:t>The Basic Components of a Results Chain:</a:t>
            </a:r>
          </a:p>
        </p:txBody>
      </p:sp>
      <p:graphicFrame>
        <p:nvGraphicFramePr>
          <p:cNvPr id="443397" name="Object 5"/>
          <p:cNvGraphicFramePr>
            <a:graphicFrameLocks noChangeAspect="1"/>
          </p:cNvGraphicFramePr>
          <p:nvPr/>
        </p:nvGraphicFramePr>
        <p:xfrm>
          <a:off x="207963" y="3092450"/>
          <a:ext cx="8743950" cy="2425700"/>
        </p:xfrm>
        <a:graphic>
          <a:graphicData uri="http://schemas.openxmlformats.org/presentationml/2006/ole">
            <p:oleObj spid="_x0000_s443397" name="Visio" r:id="rId4" imgW="8269752" imgH="2293722" progId="Visio.Drawing.11">
              <p:embed/>
            </p:oleObj>
          </a:graphicData>
        </a:graphic>
      </p:graphicFrame>
      <p:sp>
        <p:nvSpPr>
          <p:cNvPr id="443398" name="Text Box 6"/>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dirty="0">
                <a:solidFill>
                  <a:schemeClr val="bg1"/>
                </a:solidFill>
              </a:rPr>
              <a:t>Results Chains - Basics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5257800" cy="1143000"/>
          </a:xfrm>
        </p:spPr>
        <p:txBody>
          <a:bodyPr/>
          <a:lstStyle/>
          <a:p>
            <a:r>
              <a:rPr lang="en-US" dirty="0" smtClean="0">
                <a:solidFill>
                  <a:schemeClr val="bg1"/>
                </a:solidFill>
              </a:rPr>
              <a:t>Internal Audiences</a:t>
            </a:r>
            <a:endParaRPr lang="en-US" dirty="0">
              <a:solidFill>
                <a:schemeClr val="bg1"/>
              </a:solidFill>
            </a:endParaRPr>
          </a:p>
        </p:txBody>
      </p:sp>
      <p:sp>
        <p:nvSpPr>
          <p:cNvPr id="3" name="Content Placeholder 2"/>
          <p:cNvSpPr>
            <a:spLocks noGrp="1"/>
          </p:cNvSpPr>
          <p:nvPr>
            <p:ph idx="1"/>
          </p:nvPr>
        </p:nvSpPr>
        <p:spPr>
          <a:xfrm>
            <a:off x="5105401" y="1295400"/>
            <a:ext cx="3581400" cy="4974060"/>
          </a:xfrm>
        </p:spPr>
        <p:txBody>
          <a:bodyPr/>
          <a:lstStyle/>
          <a:p>
            <a:pPr marL="514350" indent="-514350"/>
            <a:r>
              <a:rPr lang="en-US" dirty="0" smtClean="0"/>
              <a:t>You</a:t>
            </a:r>
          </a:p>
          <a:p>
            <a:pPr marL="514350" indent="-514350"/>
            <a:r>
              <a:rPr lang="en-US" dirty="0" smtClean="0"/>
              <a:t>Your project team</a:t>
            </a:r>
          </a:p>
          <a:p>
            <a:pPr marL="514350" indent="-514350"/>
            <a:r>
              <a:rPr lang="en-US" dirty="0" smtClean="0"/>
              <a:t>Senior managers</a:t>
            </a:r>
          </a:p>
          <a:p>
            <a:pPr marL="514350" indent="-514350"/>
            <a:r>
              <a:rPr lang="en-US" dirty="0" smtClean="0"/>
              <a:t>Boards</a:t>
            </a:r>
          </a:p>
          <a:p>
            <a:pPr marL="514350" indent="-514350"/>
            <a:r>
              <a:rPr lang="en-US" dirty="0" smtClean="0"/>
              <a:t>Donors</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7391401" y="4181277"/>
            <a:ext cx="1752600" cy="2456915"/>
          </a:xfrm>
          <a:prstGeom prst="rect">
            <a:avLst/>
          </a:prstGeom>
          <a:noFill/>
          <a:ln w="9525">
            <a:noFill/>
            <a:miter lim="800000"/>
            <a:headEnd/>
            <a:tailEnd/>
          </a:ln>
        </p:spPr>
      </p:pic>
      <p:pic>
        <p:nvPicPr>
          <p:cNvPr id="5" name="Picture 4" descr="AL100617_D002.jpg"/>
          <p:cNvPicPr>
            <a:picLocks noChangeAspect="1"/>
          </p:cNvPicPr>
          <p:nvPr/>
        </p:nvPicPr>
        <p:blipFill>
          <a:blip r:embed="rId4" cstate="print"/>
          <a:stretch>
            <a:fillRect/>
          </a:stretch>
        </p:blipFill>
        <p:spPr>
          <a:xfrm>
            <a:off x="0" y="1295400"/>
            <a:ext cx="3344178" cy="2230279"/>
          </a:xfrm>
          <a:prstGeom prst="rect">
            <a:avLst/>
          </a:prstGeom>
        </p:spPr>
      </p:pic>
      <p:pic>
        <p:nvPicPr>
          <p:cNvPr id="6" name="Picture 5" descr="WOPA080509_D024.jpg"/>
          <p:cNvPicPr>
            <a:picLocks noChangeAspect="1"/>
          </p:cNvPicPr>
          <p:nvPr/>
        </p:nvPicPr>
        <p:blipFill>
          <a:blip r:embed="rId5" cstate="print"/>
          <a:stretch>
            <a:fillRect/>
          </a:stretch>
        </p:blipFill>
        <p:spPr>
          <a:xfrm>
            <a:off x="2965938" y="3628397"/>
            <a:ext cx="2004646" cy="3018588"/>
          </a:xfrm>
          <a:prstGeom prst="rect">
            <a:avLst/>
          </a:prstGeom>
        </p:spPr>
      </p:pic>
      <p:pic>
        <p:nvPicPr>
          <p:cNvPr id="3079" name="Picture 7" descr="C:\Program Files\Microsoft Office\MEDIA\CAGCAT10\j0233018.wmf"/>
          <p:cNvPicPr>
            <a:picLocks noChangeAspect="1" noChangeArrowheads="1"/>
          </p:cNvPicPr>
          <p:nvPr/>
        </p:nvPicPr>
        <p:blipFill>
          <a:blip r:embed="rId6" cstate="print"/>
          <a:srcRect/>
          <a:stretch>
            <a:fillRect/>
          </a:stretch>
        </p:blipFill>
        <p:spPr bwMode="auto">
          <a:xfrm>
            <a:off x="-1" y="3622082"/>
            <a:ext cx="2989385" cy="303669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trichur-pooram-crowd-508657-sw"/>
          <p:cNvPicPr>
            <a:picLocks noChangeAspect="1" noChangeArrowheads="1"/>
          </p:cNvPicPr>
          <p:nvPr/>
        </p:nvPicPr>
        <p:blipFill>
          <a:blip r:embed="rId3" cstate="print">
            <a:lum bright="56000" contrast="-52000"/>
          </a:blip>
          <a:srcRect t="16224" b="-23"/>
          <a:stretch>
            <a:fillRect/>
          </a:stretch>
        </p:blipFill>
        <p:spPr bwMode="auto">
          <a:xfrm>
            <a:off x="0" y="1219200"/>
            <a:ext cx="9144000" cy="5744309"/>
          </a:xfrm>
          <a:prstGeom prst="rect">
            <a:avLst/>
          </a:prstGeom>
          <a:noFill/>
        </p:spPr>
      </p:pic>
      <p:sp>
        <p:nvSpPr>
          <p:cNvPr id="2" name="Title 1"/>
          <p:cNvSpPr>
            <a:spLocks noGrp="1"/>
          </p:cNvSpPr>
          <p:nvPr>
            <p:ph type="title"/>
          </p:nvPr>
        </p:nvSpPr>
        <p:spPr>
          <a:xfrm>
            <a:off x="2971800" y="0"/>
            <a:ext cx="6172200" cy="1143000"/>
          </a:xfrm>
        </p:spPr>
        <p:txBody>
          <a:bodyPr/>
          <a:lstStyle/>
          <a:p>
            <a:r>
              <a:rPr lang="en-US" dirty="0" smtClean="0">
                <a:solidFill>
                  <a:schemeClr val="bg1"/>
                </a:solidFill>
              </a:rPr>
              <a:t>External Audiences</a:t>
            </a:r>
            <a:endParaRPr lang="en-US" dirty="0">
              <a:solidFill>
                <a:schemeClr val="bg1"/>
              </a:solidFill>
            </a:endParaRPr>
          </a:p>
        </p:txBody>
      </p:sp>
      <p:sp>
        <p:nvSpPr>
          <p:cNvPr id="3" name="Content Placeholder 2"/>
          <p:cNvSpPr>
            <a:spLocks noGrp="1"/>
          </p:cNvSpPr>
          <p:nvPr>
            <p:ph idx="1"/>
          </p:nvPr>
        </p:nvSpPr>
        <p:spPr>
          <a:xfrm>
            <a:off x="363895" y="1609531"/>
            <a:ext cx="8382000" cy="2533261"/>
          </a:xfrm>
        </p:spPr>
        <p:txBody>
          <a:bodyPr/>
          <a:lstStyle/>
          <a:p>
            <a:pPr lvl="0"/>
            <a:r>
              <a:rPr lang="en-US" b="1" dirty="0" smtClean="0"/>
              <a:t>If the project is successful, then what?</a:t>
            </a:r>
          </a:p>
          <a:p>
            <a:pPr lvl="0"/>
            <a:endParaRPr lang="en-US" b="1" dirty="0" smtClean="0"/>
          </a:p>
          <a:p>
            <a:r>
              <a:rPr lang="en-US" b="1" dirty="0" smtClean="0"/>
              <a:t>Who needs to be persuaded?</a:t>
            </a:r>
          </a:p>
          <a:p>
            <a:endParaRPr lang="en-US" b="1" dirty="0" smtClean="0"/>
          </a:p>
          <a:p>
            <a:r>
              <a:rPr lang="en-US" b="1" dirty="0" smtClean="0"/>
              <a:t>What “proof” do they need?</a:t>
            </a:r>
            <a:endParaRPr lang="en-US" b="1" dirty="0"/>
          </a:p>
        </p:txBody>
      </p:sp>
      <p:sp>
        <p:nvSpPr>
          <p:cNvPr id="4" name="Oval 3"/>
          <p:cNvSpPr/>
          <p:nvPr/>
        </p:nvSpPr>
        <p:spPr bwMode="auto">
          <a:xfrm>
            <a:off x="4665785" y="3845169"/>
            <a:ext cx="1524000" cy="138332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nSpc>
                <a:spcPct val="80000"/>
              </a:lnSpc>
              <a:spcBef>
                <a:spcPct val="20000"/>
              </a:spcBef>
              <a:buFontTx/>
              <a:buChar char="•"/>
            </a:pPr>
            <a:endParaRPr lang="en-US" sz="1200">
              <a:solidFill>
                <a:srgbClr val="000000"/>
              </a:solidFill>
              <a:latin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AutoShape 3"/>
          <p:cNvSpPr>
            <a:spLocks noChangeArrowheads="1"/>
          </p:cNvSpPr>
          <p:nvPr/>
        </p:nvSpPr>
        <p:spPr bwMode="auto">
          <a:xfrm>
            <a:off x="609600" y="1371600"/>
            <a:ext cx="2362200" cy="2057400"/>
          </a:xfrm>
          <a:prstGeom prst="wedgeRectCallout">
            <a:avLst>
              <a:gd name="adj1" fmla="val 104167"/>
              <a:gd name="adj2" fmla="val 20602"/>
            </a:avLst>
          </a:prstGeom>
          <a:solidFill>
            <a:srgbClr val="00CCFF"/>
          </a:solidFill>
          <a:ln w="9525">
            <a:solidFill>
              <a:schemeClr val="tx1"/>
            </a:solidFill>
            <a:miter lim="800000"/>
            <a:headEnd/>
            <a:tailEnd/>
          </a:ln>
        </p:spPr>
        <p:txBody>
          <a:bodyPr/>
          <a:lstStyle/>
          <a:p>
            <a:pPr algn="ctr"/>
            <a:r>
              <a:rPr lang="en-US" sz="2400">
                <a:solidFill>
                  <a:srgbClr val="000000"/>
                </a:solidFill>
                <a:latin typeface="Arial"/>
              </a:rPr>
              <a:t>Platform site/ Pilot project;</a:t>
            </a:r>
          </a:p>
          <a:p>
            <a:pPr algn="ctr"/>
            <a:r>
              <a:rPr lang="en-US" sz="2400">
                <a:solidFill>
                  <a:srgbClr val="000000"/>
                </a:solidFill>
                <a:latin typeface="Arial"/>
              </a:rPr>
              <a:t>Institutional Learning Potential </a:t>
            </a:r>
          </a:p>
        </p:txBody>
      </p:sp>
      <p:sp>
        <p:nvSpPr>
          <p:cNvPr id="82948" name="AutoShape 4"/>
          <p:cNvSpPr>
            <a:spLocks noChangeArrowheads="1"/>
          </p:cNvSpPr>
          <p:nvPr/>
        </p:nvSpPr>
        <p:spPr bwMode="auto">
          <a:xfrm>
            <a:off x="685800" y="3962400"/>
            <a:ext cx="2514600" cy="1676400"/>
          </a:xfrm>
          <a:prstGeom prst="wedgeRectCallout">
            <a:avLst>
              <a:gd name="adj1" fmla="val 159532"/>
              <a:gd name="adj2" fmla="val 40435"/>
            </a:avLst>
          </a:prstGeom>
          <a:solidFill>
            <a:srgbClr val="FF6600"/>
          </a:solidFill>
          <a:ln w="9525">
            <a:solidFill>
              <a:schemeClr val="tx1"/>
            </a:solidFill>
            <a:miter lim="800000"/>
            <a:headEnd/>
            <a:tailEnd/>
          </a:ln>
        </p:spPr>
        <p:txBody>
          <a:bodyPr/>
          <a:lstStyle/>
          <a:p>
            <a:pPr algn="ctr"/>
            <a:r>
              <a:rPr lang="en-US" sz="2400">
                <a:solidFill>
                  <a:srgbClr val="000000"/>
                </a:solidFill>
                <a:latin typeface="Arial"/>
              </a:rPr>
              <a:t>Ecological,</a:t>
            </a:r>
          </a:p>
          <a:p>
            <a:pPr algn="ctr"/>
            <a:r>
              <a:rPr lang="en-US" sz="2400">
                <a:solidFill>
                  <a:srgbClr val="000000"/>
                </a:solidFill>
                <a:latin typeface="Arial"/>
              </a:rPr>
              <a:t>Reputational,</a:t>
            </a:r>
          </a:p>
          <a:p>
            <a:pPr algn="ctr"/>
            <a:r>
              <a:rPr lang="en-US" sz="2400">
                <a:solidFill>
                  <a:srgbClr val="000000"/>
                </a:solidFill>
                <a:latin typeface="Arial"/>
              </a:rPr>
              <a:t>Legal,</a:t>
            </a:r>
          </a:p>
          <a:p>
            <a:pPr algn="ctr"/>
            <a:r>
              <a:rPr lang="en-US" sz="2400">
                <a:solidFill>
                  <a:srgbClr val="000000"/>
                </a:solidFill>
                <a:latin typeface="Arial"/>
              </a:rPr>
              <a:t>Uncertainty</a:t>
            </a:r>
          </a:p>
        </p:txBody>
      </p:sp>
      <p:grpSp>
        <p:nvGrpSpPr>
          <p:cNvPr id="2" name="Group 5"/>
          <p:cNvGrpSpPr>
            <a:grpSpLocks/>
          </p:cNvGrpSpPr>
          <p:nvPr/>
        </p:nvGrpSpPr>
        <p:grpSpPr bwMode="auto">
          <a:xfrm>
            <a:off x="4251325" y="1371600"/>
            <a:ext cx="4206875" cy="4191000"/>
            <a:chOff x="2678" y="864"/>
            <a:chExt cx="2650" cy="2640"/>
          </a:xfrm>
        </p:grpSpPr>
        <p:sp>
          <p:nvSpPr>
            <p:cNvPr id="6150" name="Text Box 6"/>
            <p:cNvSpPr txBox="1">
              <a:spLocks noChangeArrowheads="1"/>
            </p:cNvSpPr>
            <p:nvPr/>
          </p:nvSpPr>
          <p:spPr bwMode="auto">
            <a:xfrm>
              <a:off x="3792" y="3216"/>
              <a:ext cx="564" cy="288"/>
            </a:xfrm>
            <a:prstGeom prst="rect">
              <a:avLst/>
            </a:prstGeom>
            <a:noFill/>
            <a:ln w="9525">
              <a:noFill/>
              <a:miter lim="800000"/>
              <a:headEnd/>
              <a:tailEnd/>
            </a:ln>
          </p:spPr>
          <p:txBody>
            <a:bodyPr wrap="none">
              <a:spAutoFit/>
            </a:bodyPr>
            <a:lstStyle/>
            <a:p>
              <a:r>
                <a:rPr lang="en-US" sz="2400">
                  <a:solidFill>
                    <a:srgbClr val="000000"/>
                  </a:solidFill>
                  <a:latin typeface="Arial"/>
                </a:rPr>
                <a:t>RISK</a:t>
              </a:r>
            </a:p>
          </p:txBody>
        </p:sp>
        <p:sp>
          <p:nvSpPr>
            <p:cNvPr id="6151" name="Text Box 7"/>
            <p:cNvSpPr txBox="1">
              <a:spLocks noChangeArrowheads="1"/>
            </p:cNvSpPr>
            <p:nvPr/>
          </p:nvSpPr>
          <p:spPr bwMode="auto">
            <a:xfrm>
              <a:off x="2678" y="1488"/>
              <a:ext cx="346" cy="1536"/>
            </a:xfrm>
            <a:prstGeom prst="rect">
              <a:avLst/>
            </a:prstGeom>
            <a:noFill/>
            <a:ln w="9525">
              <a:noFill/>
              <a:miter lim="800000"/>
              <a:headEnd/>
              <a:tailEnd/>
            </a:ln>
          </p:spPr>
          <p:txBody>
            <a:bodyPr vert="eaVert">
              <a:spAutoFit/>
            </a:bodyPr>
            <a:lstStyle/>
            <a:p>
              <a:r>
                <a:rPr lang="en-US" sz="2400">
                  <a:solidFill>
                    <a:srgbClr val="000000"/>
                  </a:solidFill>
                  <a:latin typeface="Arial"/>
                </a:rPr>
                <a:t>LEVERAGE</a:t>
              </a:r>
            </a:p>
          </p:txBody>
        </p:sp>
        <p:sp>
          <p:nvSpPr>
            <p:cNvPr id="6152" name="Rectangle 8"/>
            <p:cNvSpPr>
              <a:spLocks noChangeArrowheads="1"/>
            </p:cNvSpPr>
            <p:nvPr/>
          </p:nvSpPr>
          <p:spPr bwMode="auto">
            <a:xfrm>
              <a:off x="3024" y="864"/>
              <a:ext cx="2304" cy="2304"/>
            </a:xfrm>
            <a:prstGeom prst="rect">
              <a:avLst/>
            </a:prstGeom>
            <a:gradFill rotWithShape="1">
              <a:gsLst>
                <a:gs pos="0">
                  <a:srgbClr val="DDEBCF"/>
                </a:gs>
                <a:gs pos="50000">
                  <a:srgbClr val="9CB86E"/>
                </a:gs>
                <a:gs pos="100000">
                  <a:srgbClr val="156B13"/>
                </a:gs>
              </a:gsLst>
              <a:path path="rect">
                <a:fillToRect t="100000" r="100000"/>
              </a:path>
            </a:gradFill>
            <a:ln w="9525">
              <a:solidFill>
                <a:srgbClr val="000000"/>
              </a:solidFill>
              <a:miter lim="800000"/>
              <a:headEnd/>
              <a:tailEnd/>
            </a:ln>
          </p:spPr>
          <p:txBody>
            <a:bodyPr/>
            <a:lstStyle/>
            <a:p>
              <a:endParaRPr lang="en-US">
                <a:solidFill>
                  <a:srgbClr val="000000"/>
                </a:solidFill>
                <a:latin typeface="Arial"/>
              </a:endParaRPr>
            </a:p>
          </p:txBody>
        </p:sp>
      </p:grpSp>
      <p:sp>
        <p:nvSpPr>
          <p:cNvPr id="9" name="Rectangle 6"/>
          <p:cNvSpPr txBox="1">
            <a:spLocks noChangeArrowheads="1"/>
          </p:cNvSpPr>
          <p:nvPr/>
        </p:nvSpPr>
        <p:spPr bwMode="auto">
          <a:xfrm>
            <a:off x="2895600" y="76200"/>
            <a:ext cx="6096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3600" b="1" kern="0" dirty="0">
                <a:solidFill>
                  <a:srgbClr val="FFFDD9"/>
                </a:solidFill>
                <a:latin typeface="Garamond"/>
              </a:rPr>
              <a:t>Determining Monitoring Investment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51325" y="1573212"/>
            <a:ext cx="4206875" cy="4191000"/>
            <a:chOff x="2678" y="864"/>
            <a:chExt cx="2650" cy="2640"/>
          </a:xfrm>
        </p:grpSpPr>
        <p:sp>
          <p:nvSpPr>
            <p:cNvPr id="7179" name="Text Box 3"/>
            <p:cNvSpPr txBox="1">
              <a:spLocks noChangeArrowheads="1"/>
            </p:cNvSpPr>
            <p:nvPr/>
          </p:nvSpPr>
          <p:spPr bwMode="auto">
            <a:xfrm>
              <a:off x="3792" y="3216"/>
              <a:ext cx="564" cy="288"/>
            </a:xfrm>
            <a:prstGeom prst="rect">
              <a:avLst/>
            </a:prstGeom>
            <a:noFill/>
            <a:ln w="9525">
              <a:noFill/>
              <a:miter lim="800000"/>
              <a:headEnd/>
              <a:tailEnd/>
            </a:ln>
          </p:spPr>
          <p:txBody>
            <a:bodyPr wrap="none">
              <a:spAutoFit/>
            </a:bodyPr>
            <a:lstStyle/>
            <a:p>
              <a:r>
                <a:rPr lang="en-US" sz="2400">
                  <a:solidFill>
                    <a:srgbClr val="000000"/>
                  </a:solidFill>
                  <a:latin typeface="Arial"/>
                </a:rPr>
                <a:t>RISK</a:t>
              </a:r>
            </a:p>
          </p:txBody>
        </p:sp>
        <p:sp>
          <p:nvSpPr>
            <p:cNvPr id="7180" name="Text Box 4"/>
            <p:cNvSpPr txBox="1">
              <a:spLocks noChangeArrowheads="1"/>
            </p:cNvSpPr>
            <p:nvPr/>
          </p:nvSpPr>
          <p:spPr bwMode="auto">
            <a:xfrm>
              <a:off x="2678" y="1488"/>
              <a:ext cx="346" cy="1536"/>
            </a:xfrm>
            <a:prstGeom prst="rect">
              <a:avLst/>
            </a:prstGeom>
            <a:noFill/>
            <a:ln w="9525">
              <a:noFill/>
              <a:miter lim="800000"/>
              <a:headEnd/>
              <a:tailEnd/>
            </a:ln>
          </p:spPr>
          <p:txBody>
            <a:bodyPr vert="eaVert">
              <a:spAutoFit/>
            </a:bodyPr>
            <a:lstStyle/>
            <a:p>
              <a:r>
                <a:rPr lang="en-US" sz="2400">
                  <a:solidFill>
                    <a:srgbClr val="000000"/>
                  </a:solidFill>
                  <a:latin typeface="Arial"/>
                </a:rPr>
                <a:t>LEVERAGE</a:t>
              </a:r>
            </a:p>
          </p:txBody>
        </p:sp>
        <p:sp>
          <p:nvSpPr>
            <p:cNvPr id="7181" name="Rectangle 5"/>
            <p:cNvSpPr>
              <a:spLocks noChangeArrowheads="1"/>
            </p:cNvSpPr>
            <p:nvPr/>
          </p:nvSpPr>
          <p:spPr bwMode="auto">
            <a:xfrm>
              <a:off x="3024" y="864"/>
              <a:ext cx="2304" cy="2304"/>
            </a:xfrm>
            <a:prstGeom prst="rect">
              <a:avLst/>
            </a:prstGeom>
            <a:gradFill rotWithShape="1">
              <a:gsLst>
                <a:gs pos="0">
                  <a:srgbClr val="DDEBCF"/>
                </a:gs>
                <a:gs pos="50000">
                  <a:srgbClr val="9CB86E"/>
                </a:gs>
                <a:gs pos="100000">
                  <a:srgbClr val="156B13"/>
                </a:gs>
              </a:gsLst>
              <a:path path="rect">
                <a:fillToRect t="100000" r="100000"/>
              </a:path>
            </a:gradFill>
            <a:ln w="9525">
              <a:solidFill>
                <a:srgbClr val="000000"/>
              </a:solidFill>
              <a:miter lim="800000"/>
              <a:headEnd/>
              <a:tailEnd/>
            </a:ln>
          </p:spPr>
          <p:txBody>
            <a:bodyPr/>
            <a:lstStyle/>
            <a:p>
              <a:endParaRPr lang="en-US">
                <a:solidFill>
                  <a:srgbClr val="000000"/>
                </a:solidFill>
                <a:latin typeface="Arial"/>
              </a:endParaRPr>
            </a:p>
          </p:txBody>
        </p:sp>
      </p:grpSp>
      <p:sp>
        <p:nvSpPr>
          <p:cNvPr id="7171" name="Rectangle 6"/>
          <p:cNvSpPr>
            <a:spLocks noGrp="1" noChangeArrowheads="1"/>
          </p:cNvSpPr>
          <p:nvPr>
            <p:ph type="title"/>
          </p:nvPr>
        </p:nvSpPr>
        <p:spPr>
          <a:xfrm>
            <a:off x="2514600" y="0"/>
            <a:ext cx="6096000" cy="1143000"/>
          </a:xfrm>
        </p:spPr>
        <p:txBody>
          <a:bodyPr/>
          <a:lstStyle/>
          <a:p>
            <a:pPr eaLnBrk="1" hangingPunct="1"/>
            <a:r>
              <a:rPr lang="en-US" sz="3600" dirty="0" smtClean="0">
                <a:solidFill>
                  <a:srgbClr val="FFFDD9"/>
                </a:solidFill>
              </a:rPr>
              <a:t>Invested Monitoring Effort</a:t>
            </a:r>
          </a:p>
        </p:txBody>
      </p:sp>
      <p:sp>
        <p:nvSpPr>
          <p:cNvPr id="83975" name="AutoShape 7"/>
          <p:cNvSpPr>
            <a:spLocks noChangeArrowheads="1"/>
          </p:cNvSpPr>
          <p:nvPr/>
        </p:nvSpPr>
        <p:spPr bwMode="auto">
          <a:xfrm>
            <a:off x="609600" y="1573212"/>
            <a:ext cx="2362200" cy="1981200"/>
          </a:xfrm>
          <a:prstGeom prst="wedgeRectCallout">
            <a:avLst>
              <a:gd name="adj1" fmla="val 239653"/>
              <a:gd name="adj2" fmla="val -9454"/>
            </a:avLst>
          </a:prstGeom>
          <a:solidFill>
            <a:srgbClr val="99CCFF"/>
          </a:solidFill>
          <a:ln w="9525">
            <a:solidFill>
              <a:schemeClr val="tx1"/>
            </a:solidFill>
            <a:miter lim="800000"/>
            <a:headEnd/>
            <a:tailEnd/>
          </a:ln>
        </p:spPr>
        <p:txBody>
          <a:bodyPr/>
          <a:lstStyle/>
          <a:p>
            <a:r>
              <a:rPr lang="en-US" sz="2000">
                <a:solidFill>
                  <a:srgbClr val="000000"/>
                </a:solidFill>
                <a:latin typeface="Arial"/>
              </a:rPr>
              <a:t>Noel Kempff Mercado [Bolivia]</a:t>
            </a:r>
            <a:r>
              <a:rPr lang="en-US">
                <a:solidFill>
                  <a:srgbClr val="000000"/>
                </a:solidFill>
                <a:latin typeface="Arial"/>
              </a:rPr>
              <a:t> </a:t>
            </a:r>
            <a:r>
              <a:rPr lang="en-US" sz="2000">
                <a:solidFill>
                  <a:srgbClr val="000000"/>
                </a:solidFill>
                <a:latin typeface="Arial"/>
              </a:rPr>
              <a:t>Climate Action Project</a:t>
            </a:r>
          </a:p>
          <a:p>
            <a:r>
              <a:rPr lang="en-US" sz="2000">
                <a:solidFill>
                  <a:srgbClr val="000000"/>
                </a:solidFill>
                <a:latin typeface="Arial"/>
              </a:rPr>
              <a:t>Monitoring Cost: &gt;$100,000/yr</a:t>
            </a:r>
          </a:p>
          <a:p>
            <a:endParaRPr lang="en-US" sz="2000">
              <a:solidFill>
                <a:srgbClr val="000000"/>
              </a:solidFill>
              <a:latin typeface="Arial"/>
            </a:endParaRPr>
          </a:p>
        </p:txBody>
      </p:sp>
      <p:sp>
        <p:nvSpPr>
          <p:cNvPr id="83976" name="AutoShape 8"/>
          <p:cNvSpPr>
            <a:spLocks noChangeArrowheads="1"/>
          </p:cNvSpPr>
          <p:nvPr/>
        </p:nvSpPr>
        <p:spPr bwMode="auto">
          <a:xfrm>
            <a:off x="609600" y="4164012"/>
            <a:ext cx="2590800" cy="1752600"/>
          </a:xfrm>
          <a:prstGeom prst="wedgeRectCallout">
            <a:avLst>
              <a:gd name="adj1" fmla="val 140074"/>
              <a:gd name="adj2" fmla="val -23912"/>
            </a:avLst>
          </a:prstGeom>
          <a:solidFill>
            <a:srgbClr val="99CCFF"/>
          </a:solidFill>
          <a:ln w="9525">
            <a:solidFill>
              <a:schemeClr val="tx1"/>
            </a:solidFill>
            <a:miter lim="800000"/>
            <a:headEnd/>
            <a:tailEnd/>
          </a:ln>
        </p:spPr>
        <p:txBody>
          <a:bodyPr/>
          <a:lstStyle/>
          <a:p>
            <a:r>
              <a:rPr lang="en-US" sz="2000">
                <a:solidFill>
                  <a:srgbClr val="000000"/>
                </a:solidFill>
                <a:latin typeface="Arial"/>
              </a:rPr>
              <a:t>Ft. Hood, Texas Invasive Species Control by Fire</a:t>
            </a:r>
          </a:p>
          <a:p>
            <a:r>
              <a:rPr lang="en-US" sz="2000">
                <a:solidFill>
                  <a:srgbClr val="000000"/>
                </a:solidFill>
                <a:latin typeface="Arial"/>
              </a:rPr>
              <a:t>Monitoring Cost: &lt;$500/yr</a:t>
            </a:r>
          </a:p>
        </p:txBody>
      </p:sp>
      <p:sp>
        <p:nvSpPr>
          <p:cNvPr id="7174" name="Text Box 9"/>
          <p:cNvSpPr txBox="1">
            <a:spLocks noChangeArrowheads="1"/>
          </p:cNvSpPr>
          <p:nvPr/>
        </p:nvSpPr>
        <p:spPr bwMode="auto">
          <a:xfrm>
            <a:off x="4800600" y="4773612"/>
            <a:ext cx="877888" cy="457200"/>
          </a:xfrm>
          <a:prstGeom prst="rect">
            <a:avLst/>
          </a:prstGeom>
          <a:noFill/>
          <a:ln w="9525">
            <a:noFill/>
            <a:miter lim="800000"/>
            <a:headEnd/>
            <a:tailEnd/>
          </a:ln>
        </p:spPr>
        <p:txBody>
          <a:bodyPr wrap="none">
            <a:spAutoFit/>
          </a:bodyPr>
          <a:lstStyle/>
          <a:p>
            <a:r>
              <a:rPr lang="en-US" sz="2400">
                <a:solidFill>
                  <a:srgbClr val="000000"/>
                </a:solidFill>
                <a:latin typeface="Arial"/>
              </a:rPr>
              <a:t>LOW</a:t>
            </a:r>
          </a:p>
        </p:txBody>
      </p:sp>
      <p:sp>
        <p:nvSpPr>
          <p:cNvPr id="7175" name="Text Box 10"/>
          <p:cNvSpPr txBox="1">
            <a:spLocks noChangeArrowheads="1"/>
          </p:cNvSpPr>
          <p:nvPr/>
        </p:nvSpPr>
        <p:spPr bwMode="auto">
          <a:xfrm>
            <a:off x="7088188" y="4773612"/>
            <a:ext cx="1370012" cy="457200"/>
          </a:xfrm>
          <a:prstGeom prst="rect">
            <a:avLst/>
          </a:prstGeom>
          <a:noFill/>
          <a:ln w="9525">
            <a:noFill/>
            <a:miter lim="800000"/>
            <a:headEnd/>
            <a:tailEnd/>
          </a:ln>
        </p:spPr>
        <p:txBody>
          <a:bodyPr wrap="none">
            <a:spAutoFit/>
          </a:bodyPr>
          <a:lstStyle/>
          <a:p>
            <a:r>
              <a:rPr lang="en-US" sz="2400">
                <a:solidFill>
                  <a:srgbClr val="000000"/>
                </a:solidFill>
                <a:latin typeface="Arial"/>
              </a:rPr>
              <a:t>HIGHER</a:t>
            </a:r>
          </a:p>
        </p:txBody>
      </p:sp>
      <p:sp>
        <p:nvSpPr>
          <p:cNvPr id="7176" name="Text Box 11"/>
          <p:cNvSpPr txBox="1">
            <a:spLocks noChangeArrowheads="1"/>
          </p:cNvSpPr>
          <p:nvPr/>
        </p:nvSpPr>
        <p:spPr bwMode="auto">
          <a:xfrm>
            <a:off x="4802188" y="1649412"/>
            <a:ext cx="1370012" cy="457200"/>
          </a:xfrm>
          <a:prstGeom prst="rect">
            <a:avLst/>
          </a:prstGeom>
          <a:noFill/>
          <a:ln w="9525">
            <a:noFill/>
            <a:miter lim="800000"/>
            <a:headEnd/>
            <a:tailEnd/>
          </a:ln>
        </p:spPr>
        <p:txBody>
          <a:bodyPr wrap="none">
            <a:spAutoFit/>
          </a:bodyPr>
          <a:lstStyle/>
          <a:p>
            <a:r>
              <a:rPr lang="en-US" sz="2400">
                <a:solidFill>
                  <a:srgbClr val="000000"/>
                </a:solidFill>
                <a:latin typeface="Arial"/>
              </a:rPr>
              <a:t>HIGHER</a:t>
            </a:r>
          </a:p>
        </p:txBody>
      </p:sp>
      <p:sp>
        <p:nvSpPr>
          <p:cNvPr id="7177" name="Text Box 12"/>
          <p:cNvSpPr txBox="1">
            <a:spLocks noChangeArrowheads="1"/>
          </p:cNvSpPr>
          <p:nvPr/>
        </p:nvSpPr>
        <p:spPr bwMode="auto">
          <a:xfrm>
            <a:off x="6996113" y="1649412"/>
            <a:ext cx="1538287" cy="457200"/>
          </a:xfrm>
          <a:prstGeom prst="rect">
            <a:avLst/>
          </a:prstGeom>
          <a:noFill/>
          <a:ln w="9525">
            <a:noFill/>
            <a:miter lim="800000"/>
            <a:headEnd/>
            <a:tailEnd/>
          </a:ln>
        </p:spPr>
        <p:txBody>
          <a:bodyPr wrap="none">
            <a:spAutoFit/>
          </a:bodyPr>
          <a:lstStyle/>
          <a:p>
            <a:r>
              <a:rPr lang="en-US" sz="2400">
                <a:solidFill>
                  <a:srgbClr val="000000"/>
                </a:solidFill>
                <a:latin typeface="Arial"/>
              </a:rPr>
              <a:t>HIGHEST</a:t>
            </a:r>
          </a:p>
        </p:txBody>
      </p:sp>
      <p:sp>
        <p:nvSpPr>
          <p:cNvPr id="83981" name="Text Box 13"/>
          <p:cNvSpPr txBox="1">
            <a:spLocks noChangeArrowheads="1"/>
          </p:cNvSpPr>
          <p:nvPr/>
        </p:nvSpPr>
        <p:spPr bwMode="auto">
          <a:xfrm>
            <a:off x="365125" y="6308725"/>
            <a:ext cx="8294688" cy="396875"/>
          </a:xfrm>
          <a:prstGeom prst="rect">
            <a:avLst/>
          </a:prstGeom>
          <a:noFill/>
          <a:ln w="9525">
            <a:noFill/>
            <a:miter lim="800000"/>
            <a:headEnd/>
            <a:tailEnd/>
          </a:ln>
        </p:spPr>
        <p:txBody>
          <a:bodyPr wrap="none">
            <a:spAutoFit/>
          </a:bodyPr>
          <a:lstStyle/>
          <a:p>
            <a:r>
              <a:rPr lang="en-US" sz="2000">
                <a:solidFill>
                  <a:srgbClr val="000000"/>
                </a:solidFill>
                <a:latin typeface="Arial"/>
              </a:rPr>
              <a:t>Monitoring investment surface is: Conceptual, highest value, 10k m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animBg="1"/>
      <p:bldP spid="83976" grpId="0" animBg="1"/>
      <p:bldP spid="8398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0" y="0"/>
            <a:ext cx="3557587" cy="979488"/>
          </a:xfrm>
        </p:spPr>
        <p:txBody>
          <a:bodyPr/>
          <a:lstStyle/>
          <a:p>
            <a:pPr eaLnBrk="1" hangingPunct="1"/>
            <a:r>
              <a:rPr lang="en-US" dirty="0" smtClean="0">
                <a:solidFill>
                  <a:srgbClr val="FFFDD9"/>
                </a:solidFill>
              </a:rPr>
              <a:t>Leverage</a:t>
            </a:r>
          </a:p>
        </p:txBody>
      </p:sp>
      <p:sp>
        <p:nvSpPr>
          <p:cNvPr id="87043" name="Oval 3"/>
          <p:cNvSpPr>
            <a:spLocks noChangeArrowheads="1"/>
          </p:cNvSpPr>
          <p:nvPr/>
        </p:nvSpPr>
        <p:spPr bwMode="auto">
          <a:xfrm>
            <a:off x="152400" y="3048000"/>
            <a:ext cx="1447800" cy="1295400"/>
          </a:xfrm>
          <a:prstGeom prst="ellipse">
            <a:avLst/>
          </a:prstGeom>
          <a:solidFill>
            <a:srgbClr val="993366"/>
          </a:solidFill>
          <a:ln w="9525">
            <a:solidFill>
              <a:schemeClr val="tx1"/>
            </a:solidFill>
            <a:round/>
            <a:headEnd/>
            <a:tailEnd/>
          </a:ln>
        </p:spPr>
        <p:txBody>
          <a:bodyPr wrap="none" anchor="ctr"/>
          <a:lstStyle/>
          <a:p>
            <a:pPr algn="ctr"/>
            <a:r>
              <a:rPr lang="en-US" sz="2800">
                <a:solidFill>
                  <a:srgbClr val="FFFFFF"/>
                </a:solidFill>
                <a:latin typeface="Arial"/>
                <a:ea typeface="ＭＳ Ｐゴシック" pitchFamily="-106" charset="-128"/>
              </a:rPr>
              <a:t>Green</a:t>
            </a:r>
          </a:p>
          <a:p>
            <a:pPr algn="ctr"/>
            <a:r>
              <a:rPr lang="en-US" sz="2800">
                <a:solidFill>
                  <a:srgbClr val="FFFFFF"/>
                </a:solidFill>
                <a:latin typeface="Arial"/>
                <a:ea typeface="ＭＳ Ｐゴシック" pitchFamily="-106" charset="-128"/>
              </a:rPr>
              <a:t>River</a:t>
            </a:r>
          </a:p>
        </p:txBody>
      </p:sp>
      <p:sp>
        <p:nvSpPr>
          <p:cNvPr id="8196" name="Rectangle 10"/>
          <p:cNvSpPr>
            <a:spLocks noChangeArrowheads="1"/>
          </p:cNvSpPr>
          <p:nvPr/>
        </p:nvSpPr>
        <p:spPr bwMode="auto">
          <a:xfrm>
            <a:off x="1295400" y="5486400"/>
            <a:ext cx="1828800" cy="685800"/>
          </a:xfrm>
          <a:prstGeom prst="rect">
            <a:avLst/>
          </a:prstGeom>
          <a:noFill/>
          <a:ln w="9525">
            <a:noFill/>
            <a:miter lim="800000"/>
            <a:headEnd/>
            <a:tailEnd/>
          </a:ln>
        </p:spPr>
        <p:txBody>
          <a:bodyPr wrap="none" anchor="ctr"/>
          <a:lstStyle/>
          <a:p>
            <a:pPr algn="ctr"/>
            <a:endParaRPr lang="en-US" sz="1400">
              <a:solidFill>
                <a:srgbClr val="000000"/>
              </a:solidFill>
              <a:latin typeface="Arial"/>
              <a:ea typeface="ＭＳ Ｐゴシック" pitchFamily="-106" charset="-128"/>
            </a:endParaRPr>
          </a:p>
        </p:txBody>
      </p:sp>
      <p:grpSp>
        <p:nvGrpSpPr>
          <p:cNvPr id="2" name="Group 5"/>
          <p:cNvGrpSpPr>
            <a:grpSpLocks/>
          </p:cNvGrpSpPr>
          <p:nvPr/>
        </p:nvGrpSpPr>
        <p:grpSpPr bwMode="auto">
          <a:xfrm>
            <a:off x="1371600" y="1752600"/>
            <a:ext cx="2803525" cy="3810000"/>
            <a:chOff x="922" y="1104"/>
            <a:chExt cx="1766" cy="2400"/>
          </a:xfrm>
        </p:grpSpPr>
        <p:sp>
          <p:nvSpPr>
            <p:cNvPr id="8205" name="Oval 4"/>
            <p:cNvSpPr>
              <a:spLocks noChangeArrowheads="1"/>
            </p:cNvSpPr>
            <p:nvPr/>
          </p:nvSpPr>
          <p:spPr bwMode="auto">
            <a:xfrm>
              <a:off x="1056" y="2880"/>
              <a:ext cx="1392" cy="624"/>
            </a:xfrm>
            <a:prstGeom prst="ellipse">
              <a:avLst/>
            </a:prstGeom>
            <a:solidFill>
              <a:srgbClr val="0000FF">
                <a:alpha val="50195"/>
              </a:srgbClr>
            </a:solidFill>
            <a:ln w="9525">
              <a:solidFill>
                <a:schemeClr val="tx1"/>
              </a:solidFill>
              <a:round/>
              <a:headEnd/>
              <a:tailEnd/>
            </a:ln>
          </p:spPr>
          <p:txBody>
            <a:bodyPr wrap="none" anchor="ctr"/>
            <a:lstStyle/>
            <a:p>
              <a:pPr algn="ctr"/>
              <a:r>
                <a:rPr lang="en-US" sz="2800">
                  <a:solidFill>
                    <a:srgbClr val="FFFFFF"/>
                  </a:solidFill>
                  <a:latin typeface="Arial"/>
                  <a:ea typeface="ＭＳ Ｐゴシック" pitchFamily="-106" charset="-128"/>
                </a:rPr>
                <a:t>Willamette</a:t>
              </a:r>
            </a:p>
          </p:txBody>
        </p:sp>
        <p:sp>
          <p:nvSpPr>
            <p:cNvPr id="8206" name="Oval 5"/>
            <p:cNvSpPr>
              <a:spLocks noChangeArrowheads="1"/>
            </p:cNvSpPr>
            <p:nvPr/>
          </p:nvSpPr>
          <p:spPr bwMode="auto">
            <a:xfrm>
              <a:off x="1392" y="2016"/>
              <a:ext cx="1296" cy="624"/>
            </a:xfrm>
            <a:prstGeom prst="ellipse">
              <a:avLst/>
            </a:prstGeom>
            <a:solidFill>
              <a:srgbClr val="0000FF">
                <a:alpha val="50195"/>
              </a:srgbClr>
            </a:solidFill>
            <a:ln w="9525">
              <a:solidFill>
                <a:schemeClr val="tx1"/>
              </a:solidFill>
              <a:round/>
              <a:headEnd/>
              <a:tailEnd/>
            </a:ln>
          </p:spPr>
          <p:txBody>
            <a:bodyPr wrap="none" anchor="ctr"/>
            <a:lstStyle/>
            <a:p>
              <a:pPr algn="ctr"/>
              <a:r>
                <a:rPr lang="en-US" sz="2800">
                  <a:solidFill>
                    <a:srgbClr val="FFFFFF"/>
                  </a:solidFill>
                  <a:latin typeface="Arial"/>
                  <a:ea typeface="ＭＳ Ｐゴシック" pitchFamily="-106" charset="-128"/>
                </a:rPr>
                <a:t>Connecticut</a:t>
              </a:r>
            </a:p>
          </p:txBody>
        </p:sp>
        <p:sp>
          <p:nvSpPr>
            <p:cNvPr id="8207" name="Oval 6"/>
            <p:cNvSpPr>
              <a:spLocks noChangeArrowheads="1"/>
            </p:cNvSpPr>
            <p:nvPr/>
          </p:nvSpPr>
          <p:spPr bwMode="auto">
            <a:xfrm>
              <a:off x="1056" y="1104"/>
              <a:ext cx="1296" cy="672"/>
            </a:xfrm>
            <a:prstGeom prst="ellipse">
              <a:avLst/>
            </a:prstGeom>
            <a:solidFill>
              <a:srgbClr val="0000FF">
                <a:alpha val="50195"/>
              </a:srgbClr>
            </a:solidFill>
            <a:ln w="9525">
              <a:solidFill>
                <a:schemeClr val="tx1"/>
              </a:solidFill>
              <a:round/>
              <a:headEnd/>
              <a:tailEnd/>
            </a:ln>
          </p:spPr>
          <p:txBody>
            <a:bodyPr wrap="none" anchor="ctr"/>
            <a:lstStyle/>
            <a:p>
              <a:pPr algn="ctr"/>
              <a:r>
                <a:rPr lang="en-US" sz="2800">
                  <a:solidFill>
                    <a:srgbClr val="FFFFFF"/>
                  </a:solidFill>
                  <a:latin typeface="Arial"/>
                  <a:ea typeface="ＭＳ Ｐゴシック" pitchFamily="-106" charset="-128"/>
                </a:rPr>
                <a:t>Savannah</a:t>
              </a:r>
            </a:p>
          </p:txBody>
        </p:sp>
        <p:cxnSp>
          <p:nvCxnSpPr>
            <p:cNvPr id="8208" name="AutoShape 9"/>
            <p:cNvCxnSpPr>
              <a:cxnSpLocks noChangeShapeType="1"/>
              <a:stCxn id="87043" idx="7"/>
              <a:endCxn id="8207" idx="3"/>
            </p:cNvCxnSpPr>
            <p:nvPr/>
          </p:nvCxnSpPr>
          <p:spPr bwMode="auto">
            <a:xfrm flipV="1">
              <a:off x="922" y="1678"/>
              <a:ext cx="324" cy="361"/>
            </a:xfrm>
            <a:prstGeom prst="straightConnector1">
              <a:avLst/>
            </a:prstGeom>
            <a:noFill/>
            <a:ln w="63500">
              <a:solidFill>
                <a:schemeClr val="tx1"/>
              </a:solidFill>
              <a:round/>
              <a:headEnd/>
              <a:tailEnd type="triangle" w="med" len="med"/>
            </a:ln>
          </p:spPr>
        </p:cxnSp>
        <p:cxnSp>
          <p:nvCxnSpPr>
            <p:cNvPr id="8209" name="AutoShape 10"/>
            <p:cNvCxnSpPr>
              <a:cxnSpLocks noChangeShapeType="1"/>
              <a:stCxn id="87043" idx="6"/>
              <a:endCxn id="8206" idx="2"/>
            </p:cNvCxnSpPr>
            <p:nvPr/>
          </p:nvCxnSpPr>
          <p:spPr bwMode="auto">
            <a:xfrm>
              <a:off x="1056" y="2328"/>
              <a:ext cx="336" cy="0"/>
            </a:xfrm>
            <a:prstGeom prst="straightConnector1">
              <a:avLst/>
            </a:prstGeom>
            <a:noFill/>
            <a:ln w="63500">
              <a:solidFill>
                <a:schemeClr val="tx1"/>
              </a:solidFill>
              <a:round/>
              <a:headEnd/>
              <a:tailEnd type="triangle" w="med" len="med"/>
            </a:ln>
          </p:spPr>
        </p:cxnSp>
        <p:cxnSp>
          <p:nvCxnSpPr>
            <p:cNvPr id="8210" name="AutoShape 11"/>
            <p:cNvCxnSpPr>
              <a:cxnSpLocks noChangeShapeType="1"/>
              <a:stCxn id="87043" idx="5"/>
              <a:endCxn id="8205" idx="1"/>
            </p:cNvCxnSpPr>
            <p:nvPr/>
          </p:nvCxnSpPr>
          <p:spPr bwMode="auto">
            <a:xfrm>
              <a:off x="922" y="2617"/>
              <a:ext cx="338" cy="354"/>
            </a:xfrm>
            <a:prstGeom prst="straightConnector1">
              <a:avLst/>
            </a:prstGeom>
            <a:noFill/>
            <a:ln w="63500">
              <a:solidFill>
                <a:schemeClr val="tx1"/>
              </a:solidFill>
              <a:round/>
              <a:headEnd/>
              <a:tailEnd type="triangle" w="med" len="med"/>
            </a:ln>
          </p:spPr>
        </p:cxnSp>
      </p:grpSp>
      <p:sp>
        <p:nvSpPr>
          <p:cNvPr id="87053" name="Oval 3"/>
          <p:cNvSpPr>
            <a:spLocks noChangeArrowheads="1"/>
          </p:cNvSpPr>
          <p:nvPr/>
        </p:nvSpPr>
        <p:spPr bwMode="auto">
          <a:xfrm>
            <a:off x="6096000" y="2971800"/>
            <a:ext cx="2667000" cy="1600200"/>
          </a:xfrm>
          <a:prstGeom prst="ellipse">
            <a:avLst/>
          </a:prstGeom>
          <a:solidFill>
            <a:srgbClr val="0000FF">
              <a:alpha val="50195"/>
            </a:srgbClr>
          </a:solidFill>
          <a:ln w="9525">
            <a:solidFill>
              <a:schemeClr val="tx1"/>
            </a:solidFill>
            <a:round/>
            <a:headEnd/>
            <a:tailEnd/>
          </a:ln>
        </p:spPr>
        <p:txBody>
          <a:bodyPr wrap="none" anchor="ctr"/>
          <a:lstStyle/>
          <a:p>
            <a:pPr algn="ctr"/>
            <a:r>
              <a:rPr lang="en-US" sz="2800">
                <a:solidFill>
                  <a:srgbClr val="FFFFFF"/>
                </a:solidFill>
                <a:latin typeface="Arial"/>
                <a:ea typeface="ＭＳ Ｐゴシック" pitchFamily="-106" charset="-128"/>
              </a:rPr>
              <a:t>1000’s of</a:t>
            </a:r>
          </a:p>
          <a:p>
            <a:pPr algn="ctr"/>
            <a:r>
              <a:rPr lang="en-US" sz="2800">
                <a:solidFill>
                  <a:srgbClr val="FFFFFF"/>
                </a:solidFill>
                <a:latin typeface="Arial"/>
                <a:ea typeface="ＭＳ Ｐゴシック" pitchFamily="-106" charset="-128"/>
              </a:rPr>
              <a:t>Army Corps </a:t>
            </a:r>
          </a:p>
          <a:p>
            <a:pPr algn="ctr"/>
            <a:r>
              <a:rPr lang="en-US" sz="2800">
                <a:solidFill>
                  <a:srgbClr val="FFFFFF"/>
                </a:solidFill>
                <a:latin typeface="Arial"/>
                <a:ea typeface="ＭＳ Ｐゴシック" pitchFamily="-106" charset="-128"/>
              </a:rPr>
              <a:t>rivers</a:t>
            </a:r>
          </a:p>
        </p:txBody>
      </p:sp>
      <p:sp>
        <p:nvSpPr>
          <p:cNvPr id="87054" name="Oval 3"/>
          <p:cNvSpPr>
            <a:spLocks noChangeArrowheads="1"/>
          </p:cNvSpPr>
          <p:nvPr/>
        </p:nvSpPr>
        <p:spPr bwMode="auto">
          <a:xfrm>
            <a:off x="6477000" y="1295400"/>
            <a:ext cx="1447800" cy="1295400"/>
          </a:xfrm>
          <a:prstGeom prst="ellipse">
            <a:avLst/>
          </a:prstGeom>
          <a:solidFill>
            <a:srgbClr val="0000FF">
              <a:alpha val="50195"/>
            </a:srgbClr>
          </a:solidFill>
          <a:ln w="9525">
            <a:solidFill>
              <a:schemeClr val="tx1"/>
            </a:solidFill>
            <a:round/>
            <a:headEnd/>
            <a:tailEnd/>
          </a:ln>
        </p:spPr>
        <p:txBody>
          <a:bodyPr wrap="none" anchor="ctr"/>
          <a:lstStyle/>
          <a:p>
            <a:pPr algn="ctr"/>
            <a:r>
              <a:rPr lang="en-US" sz="2800">
                <a:solidFill>
                  <a:srgbClr val="FFFFFF"/>
                </a:solidFill>
                <a:latin typeface="Arial"/>
                <a:ea typeface="ＭＳ Ｐゴシック" pitchFamily="-106" charset="-128"/>
              </a:rPr>
              <a:t>Yangtze</a:t>
            </a:r>
          </a:p>
        </p:txBody>
      </p:sp>
      <p:sp>
        <p:nvSpPr>
          <p:cNvPr id="87055" name="Oval 3"/>
          <p:cNvSpPr>
            <a:spLocks noChangeArrowheads="1"/>
          </p:cNvSpPr>
          <p:nvPr/>
        </p:nvSpPr>
        <p:spPr bwMode="auto">
          <a:xfrm>
            <a:off x="6477000" y="4876800"/>
            <a:ext cx="1447800" cy="1295400"/>
          </a:xfrm>
          <a:prstGeom prst="ellipse">
            <a:avLst/>
          </a:prstGeom>
          <a:solidFill>
            <a:srgbClr val="0000FF">
              <a:alpha val="50195"/>
            </a:srgbClr>
          </a:solidFill>
          <a:ln w="9525">
            <a:solidFill>
              <a:schemeClr val="tx1"/>
            </a:solidFill>
            <a:round/>
            <a:headEnd/>
            <a:tailEnd/>
          </a:ln>
        </p:spPr>
        <p:txBody>
          <a:bodyPr wrap="none" anchor="ctr"/>
          <a:lstStyle/>
          <a:p>
            <a:pPr algn="ctr"/>
            <a:r>
              <a:rPr lang="en-US" sz="2800">
                <a:solidFill>
                  <a:srgbClr val="FFFFFF"/>
                </a:solidFill>
                <a:latin typeface="Arial"/>
                <a:ea typeface="ＭＳ Ｐゴシック" pitchFamily="-106" charset="-128"/>
              </a:rPr>
              <a:t>Zambezi</a:t>
            </a:r>
          </a:p>
        </p:txBody>
      </p:sp>
      <p:sp>
        <p:nvSpPr>
          <p:cNvPr id="87056" name="AutoShape 16"/>
          <p:cNvSpPr>
            <a:spLocks noChangeArrowheads="1"/>
          </p:cNvSpPr>
          <p:nvPr/>
        </p:nvSpPr>
        <p:spPr bwMode="auto">
          <a:xfrm>
            <a:off x="4343400" y="3200400"/>
            <a:ext cx="1676400" cy="990600"/>
          </a:xfrm>
          <a:prstGeom prst="rightArrow">
            <a:avLst>
              <a:gd name="adj1" fmla="val 50000"/>
              <a:gd name="adj2" fmla="val 42308"/>
            </a:avLst>
          </a:prstGeom>
          <a:solidFill>
            <a:srgbClr val="FFFF00"/>
          </a:solidFill>
          <a:ln w="9525" algn="ctr">
            <a:solidFill>
              <a:schemeClr val="tx1"/>
            </a:solidFill>
            <a:miter lim="800000"/>
            <a:headEnd/>
            <a:tailEnd/>
          </a:ln>
        </p:spPr>
        <p:txBody>
          <a:bodyPr wrap="none" anchor="ctr"/>
          <a:lstStyle/>
          <a:p>
            <a:pPr algn="ctr"/>
            <a:r>
              <a:rPr lang="en-US" sz="2800" i="1">
                <a:solidFill>
                  <a:srgbClr val="000000"/>
                </a:solidFill>
                <a:latin typeface="Arial"/>
                <a:ea typeface="ＭＳ Ｐゴシック" pitchFamily="-106" charset="-128"/>
              </a:rPr>
              <a:t>leverage</a:t>
            </a:r>
          </a:p>
        </p:txBody>
      </p:sp>
      <p:sp>
        <p:nvSpPr>
          <p:cNvPr id="8202" name="Text Box 17"/>
          <p:cNvSpPr txBox="1">
            <a:spLocks noChangeArrowheads="1"/>
          </p:cNvSpPr>
          <p:nvPr/>
        </p:nvSpPr>
        <p:spPr bwMode="auto">
          <a:xfrm>
            <a:off x="419100" y="6208713"/>
            <a:ext cx="1758950" cy="366712"/>
          </a:xfrm>
          <a:prstGeom prst="rect">
            <a:avLst/>
          </a:prstGeom>
          <a:noFill/>
          <a:ln w="9525" algn="ctr">
            <a:noFill/>
            <a:miter lim="800000"/>
            <a:headEnd/>
            <a:tailEnd/>
          </a:ln>
        </p:spPr>
        <p:txBody>
          <a:bodyPr wrap="none">
            <a:spAutoFit/>
          </a:bodyPr>
          <a:lstStyle/>
          <a:p>
            <a:pPr algn="ctr"/>
            <a:r>
              <a:rPr lang="en-US">
                <a:solidFill>
                  <a:srgbClr val="FFFFFF"/>
                </a:solidFill>
                <a:latin typeface="Arial"/>
                <a:ea typeface="ＭＳ Ｐゴシック" pitchFamily="-106" charset="-128"/>
              </a:rPr>
              <a:t>Model: W. Ginn</a:t>
            </a:r>
          </a:p>
        </p:txBody>
      </p:sp>
      <p:sp>
        <p:nvSpPr>
          <p:cNvPr id="87059" name="AutoShape 19"/>
          <p:cNvSpPr>
            <a:spLocks noChangeArrowheads="1"/>
          </p:cNvSpPr>
          <p:nvPr/>
        </p:nvSpPr>
        <p:spPr bwMode="auto">
          <a:xfrm rot="-1800000">
            <a:off x="4800600" y="2057400"/>
            <a:ext cx="1676400" cy="990600"/>
          </a:xfrm>
          <a:prstGeom prst="rightArrow">
            <a:avLst>
              <a:gd name="adj1" fmla="val 50000"/>
              <a:gd name="adj2" fmla="val 42308"/>
            </a:avLst>
          </a:prstGeom>
          <a:solidFill>
            <a:srgbClr val="FFFF00"/>
          </a:solidFill>
          <a:ln w="9525" algn="ctr">
            <a:solidFill>
              <a:schemeClr val="tx1"/>
            </a:solidFill>
            <a:miter lim="800000"/>
            <a:headEnd/>
            <a:tailEnd/>
          </a:ln>
        </p:spPr>
        <p:txBody>
          <a:bodyPr wrap="none" anchor="ctr"/>
          <a:lstStyle/>
          <a:p>
            <a:pPr algn="ctr"/>
            <a:r>
              <a:rPr lang="en-US" sz="2800" i="1">
                <a:solidFill>
                  <a:srgbClr val="000000"/>
                </a:solidFill>
                <a:latin typeface="Arial"/>
                <a:ea typeface="ＭＳ Ｐゴシック" pitchFamily="-106" charset="-128"/>
              </a:rPr>
              <a:t>new pilot</a:t>
            </a:r>
          </a:p>
        </p:txBody>
      </p:sp>
      <p:sp>
        <p:nvSpPr>
          <p:cNvPr id="87060" name="AutoShape 20"/>
          <p:cNvSpPr>
            <a:spLocks noChangeArrowheads="1"/>
          </p:cNvSpPr>
          <p:nvPr/>
        </p:nvSpPr>
        <p:spPr bwMode="auto">
          <a:xfrm rot="1800000">
            <a:off x="4686300" y="4457700"/>
            <a:ext cx="1676400" cy="990600"/>
          </a:xfrm>
          <a:prstGeom prst="rightArrow">
            <a:avLst>
              <a:gd name="adj1" fmla="val 50000"/>
              <a:gd name="adj2" fmla="val 42308"/>
            </a:avLst>
          </a:prstGeom>
          <a:solidFill>
            <a:srgbClr val="FFFF00"/>
          </a:solidFill>
          <a:ln w="9525" algn="ctr">
            <a:solidFill>
              <a:schemeClr val="tx1"/>
            </a:solidFill>
            <a:miter lim="800000"/>
            <a:headEnd/>
            <a:tailEnd/>
          </a:ln>
        </p:spPr>
        <p:txBody>
          <a:bodyPr wrap="none" anchor="ctr"/>
          <a:lstStyle/>
          <a:p>
            <a:pPr algn="ctr"/>
            <a:r>
              <a:rPr lang="en-US" sz="2800" i="1">
                <a:solidFill>
                  <a:srgbClr val="000000"/>
                </a:solidFill>
                <a:latin typeface="Arial"/>
                <a:ea typeface="ＭＳ Ｐゴシック" pitchFamily="-106" charset="-128"/>
              </a:rPr>
              <a:t>new pilot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7059"/>
                                        </p:tgtEl>
                                        <p:attrNameLst>
                                          <p:attrName>style.visibility</p:attrName>
                                        </p:attrNameLst>
                                      </p:cBhvr>
                                      <p:to>
                                        <p:strVal val="visible"/>
                                      </p:to>
                                    </p:set>
                                    <p:animEffect transition="in" filter="dissolve">
                                      <p:cBhvr>
                                        <p:cTn id="23" dur="500"/>
                                        <p:tgtEl>
                                          <p:spTgt spid="8705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7060"/>
                                        </p:tgtEl>
                                        <p:attrNameLst>
                                          <p:attrName>style.visibility</p:attrName>
                                        </p:attrNameLst>
                                      </p:cBhvr>
                                      <p:to>
                                        <p:strVal val="visible"/>
                                      </p:to>
                                    </p:set>
                                    <p:animEffect transition="in" filter="dissolve">
                                      <p:cBhvr>
                                        <p:cTn id="26" dur="500"/>
                                        <p:tgtEl>
                                          <p:spTgt spid="8706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70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53" grpId="0" animBg="1"/>
      <p:bldP spid="87054" grpId="0" animBg="1"/>
      <p:bldP spid="87055" grpId="0" animBg="1"/>
      <p:bldP spid="87056" grpId="0" animBg="1"/>
      <p:bldP spid="87059" grpId="0" animBg="1"/>
      <p:bldP spid="8706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4"/>
          <p:cNvSpPr>
            <a:spLocks noGrp="1" noChangeArrowheads="1"/>
          </p:cNvSpPr>
          <p:nvPr>
            <p:ph type="title" sz="quarter"/>
          </p:nvPr>
        </p:nvSpPr>
        <p:spPr>
          <a:xfrm>
            <a:off x="3733800" y="0"/>
            <a:ext cx="1752600" cy="1143000"/>
          </a:xfrm>
        </p:spPr>
        <p:txBody>
          <a:bodyPr/>
          <a:lstStyle/>
          <a:p>
            <a:pPr eaLnBrk="1" hangingPunct="1"/>
            <a:r>
              <a:rPr lang="en-US" dirty="0" smtClean="0"/>
              <a:t>Risk</a:t>
            </a:r>
          </a:p>
        </p:txBody>
      </p:sp>
      <p:grpSp>
        <p:nvGrpSpPr>
          <p:cNvPr id="2" name="Group 21"/>
          <p:cNvGrpSpPr>
            <a:grpSpLocks/>
          </p:cNvGrpSpPr>
          <p:nvPr/>
        </p:nvGrpSpPr>
        <p:grpSpPr bwMode="auto">
          <a:xfrm>
            <a:off x="5410200" y="838200"/>
            <a:ext cx="2438400" cy="2819400"/>
            <a:chOff x="3552" y="528"/>
            <a:chExt cx="1536" cy="1776"/>
          </a:xfrm>
        </p:grpSpPr>
        <p:pic>
          <p:nvPicPr>
            <p:cNvPr id="9232" name="Picture 11"/>
            <p:cNvPicPr>
              <a:picLocks noChangeAspect="1" noChangeArrowheads="1"/>
            </p:cNvPicPr>
            <p:nvPr/>
          </p:nvPicPr>
          <p:blipFill>
            <a:blip r:embed="rId3" cstate="print"/>
            <a:srcRect/>
            <a:stretch>
              <a:fillRect/>
            </a:stretch>
          </p:blipFill>
          <p:spPr bwMode="auto">
            <a:xfrm>
              <a:off x="3552" y="864"/>
              <a:ext cx="1536" cy="1152"/>
            </a:xfrm>
            <a:prstGeom prst="rect">
              <a:avLst/>
            </a:prstGeom>
            <a:noFill/>
            <a:ln w="9525">
              <a:noFill/>
              <a:miter lim="800000"/>
              <a:headEnd/>
              <a:tailEnd/>
            </a:ln>
          </p:spPr>
        </p:pic>
        <p:sp>
          <p:nvSpPr>
            <p:cNvPr id="9233" name="Text Box 12"/>
            <p:cNvSpPr txBox="1">
              <a:spLocks noChangeArrowheads="1"/>
            </p:cNvSpPr>
            <p:nvPr/>
          </p:nvSpPr>
          <p:spPr bwMode="auto">
            <a:xfrm>
              <a:off x="3600" y="2016"/>
              <a:ext cx="1409" cy="288"/>
            </a:xfrm>
            <a:prstGeom prst="rect">
              <a:avLst/>
            </a:prstGeom>
            <a:noFill/>
            <a:ln w="9525">
              <a:noFill/>
              <a:miter lim="800000"/>
              <a:headEnd/>
              <a:tailEnd/>
            </a:ln>
          </p:spPr>
          <p:txBody>
            <a:bodyPr wrap="none">
              <a:spAutoFit/>
            </a:bodyPr>
            <a:lstStyle/>
            <a:p>
              <a:r>
                <a:rPr lang="en-US" sz="1200">
                  <a:solidFill>
                    <a:srgbClr val="000000"/>
                  </a:solidFill>
                  <a:latin typeface="Arial"/>
                </a:rPr>
                <a:t>Photo: Wyoming’s Jonah Field</a:t>
              </a:r>
            </a:p>
            <a:p>
              <a:r>
                <a:rPr lang="en-US" sz="1200">
                  <a:solidFill>
                    <a:srgbClr val="000000"/>
                  </a:solidFill>
                  <a:latin typeface="Arial"/>
                </a:rPr>
                <a:t>J. Gearino, </a:t>
              </a:r>
              <a:r>
                <a:rPr lang="en-US" sz="1200" i="1">
                  <a:solidFill>
                    <a:srgbClr val="000000"/>
                  </a:solidFill>
                  <a:latin typeface="Arial"/>
                </a:rPr>
                <a:t>Star-Tribune</a:t>
              </a:r>
            </a:p>
          </p:txBody>
        </p:sp>
        <p:sp>
          <p:nvSpPr>
            <p:cNvPr id="9234" name="Text Box 17"/>
            <p:cNvSpPr txBox="1">
              <a:spLocks noChangeArrowheads="1"/>
            </p:cNvSpPr>
            <p:nvPr/>
          </p:nvSpPr>
          <p:spPr bwMode="auto">
            <a:xfrm>
              <a:off x="3700" y="528"/>
              <a:ext cx="1196" cy="288"/>
            </a:xfrm>
            <a:prstGeom prst="rect">
              <a:avLst/>
            </a:prstGeom>
            <a:noFill/>
            <a:ln w="9525">
              <a:noFill/>
              <a:miter lim="800000"/>
              <a:headEnd/>
              <a:tailEnd/>
            </a:ln>
          </p:spPr>
          <p:txBody>
            <a:bodyPr wrap="none">
              <a:spAutoFit/>
            </a:bodyPr>
            <a:lstStyle/>
            <a:p>
              <a:r>
                <a:rPr lang="en-US" sz="2400">
                  <a:solidFill>
                    <a:srgbClr val="000000"/>
                  </a:solidFill>
                  <a:latin typeface="Arial"/>
                </a:rPr>
                <a:t>Reputational</a:t>
              </a:r>
            </a:p>
          </p:txBody>
        </p:sp>
      </p:grpSp>
      <p:grpSp>
        <p:nvGrpSpPr>
          <p:cNvPr id="3" name="Group 31"/>
          <p:cNvGrpSpPr>
            <a:grpSpLocks/>
          </p:cNvGrpSpPr>
          <p:nvPr/>
        </p:nvGrpSpPr>
        <p:grpSpPr bwMode="auto">
          <a:xfrm>
            <a:off x="762000" y="3505200"/>
            <a:ext cx="3643313" cy="3162300"/>
            <a:chOff x="201" y="2208"/>
            <a:chExt cx="2295" cy="1992"/>
          </a:xfrm>
        </p:grpSpPr>
        <p:sp>
          <p:nvSpPr>
            <p:cNvPr id="9229" name="Text Box 15"/>
            <p:cNvSpPr txBox="1">
              <a:spLocks noChangeArrowheads="1"/>
            </p:cNvSpPr>
            <p:nvPr/>
          </p:nvSpPr>
          <p:spPr bwMode="auto">
            <a:xfrm>
              <a:off x="816" y="2208"/>
              <a:ext cx="587" cy="288"/>
            </a:xfrm>
            <a:prstGeom prst="rect">
              <a:avLst/>
            </a:prstGeom>
            <a:noFill/>
            <a:ln w="9525">
              <a:noFill/>
              <a:miter lim="800000"/>
              <a:headEnd/>
              <a:tailEnd/>
            </a:ln>
          </p:spPr>
          <p:txBody>
            <a:bodyPr wrap="none">
              <a:spAutoFit/>
            </a:bodyPr>
            <a:lstStyle/>
            <a:p>
              <a:r>
                <a:rPr lang="en-US" sz="2400" dirty="0">
                  <a:solidFill>
                    <a:srgbClr val="000000"/>
                  </a:solidFill>
                  <a:latin typeface="Arial"/>
                </a:rPr>
                <a:t>Legal</a:t>
              </a:r>
            </a:p>
          </p:txBody>
        </p:sp>
        <p:pic>
          <p:nvPicPr>
            <p:cNvPr id="9230" name="Picture 18"/>
            <p:cNvPicPr>
              <a:picLocks noChangeAspect="1" noChangeArrowheads="1"/>
            </p:cNvPicPr>
            <p:nvPr/>
          </p:nvPicPr>
          <p:blipFill>
            <a:blip r:embed="rId4" cstate="print"/>
            <a:srcRect/>
            <a:stretch>
              <a:fillRect/>
            </a:stretch>
          </p:blipFill>
          <p:spPr bwMode="auto">
            <a:xfrm>
              <a:off x="201" y="2496"/>
              <a:ext cx="1617" cy="1704"/>
            </a:xfrm>
            <a:prstGeom prst="rect">
              <a:avLst/>
            </a:prstGeom>
            <a:noFill/>
            <a:ln w="9525">
              <a:noFill/>
              <a:miter lim="800000"/>
              <a:headEnd/>
              <a:tailEnd/>
            </a:ln>
          </p:spPr>
        </p:pic>
        <p:sp>
          <p:nvSpPr>
            <p:cNvPr id="9231" name="Text Box 27"/>
            <p:cNvSpPr txBox="1">
              <a:spLocks noChangeArrowheads="1"/>
            </p:cNvSpPr>
            <p:nvPr/>
          </p:nvSpPr>
          <p:spPr bwMode="auto">
            <a:xfrm>
              <a:off x="1872" y="2832"/>
              <a:ext cx="624" cy="407"/>
            </a:xfrm>
            <a:prstGeom prst="rect">
              <a:avLst/>
            </a:prstGeom>
            <a:noFill/>
            <a:ln w="9525">
              <a:noFill/>
              <a:miter lim="800000"/>
              <a:headEnd/>
              <a:tailEnd/>
            </a:ln>
          </p:spPr>
          <p:txBody>
            <a:bodyPr>
              <a:spAutoFit/>
            </a:bodyPr>
            <a:lstStyle/>
            <a:p>
              <a:r>
                <a:rPr lang="en-US" sz="1200">
                  <a:solidFill>
                    <a:srgbClr val="000000"/>
                  </a:solidFill>
                  <a:latin typeface="Arial"/>
                </a:rPr>
                <a:t>Photo: </a:t>
              </a:r>
              <a:r>
                <a:rPr lang="en-US" sz="1200" i="1">
                  <a:solidFill>
                    <a:srgbClr val="000000"/>
                  </a:solidFill>
                  <a:latin typeface="Arial"/>
                </a:rPr>
                <a:t>Conserva Colombia</a:t>
              </a:r>
              <a:endParaRPr lang="en-US" sz="1200">
                <a:solidFill>
                  <a:srgbClr val="000000"/>
                </a:solidFill>
                <a:latin typeface="Arial"/>
              </a:endParaRPr>
            </a:p>
          </p:txBody>
        </p:sp>
      </p:grpSp>
      <p:grpSp>
        <p:nvGrpSpPr>
          <p:cNvPr id="4" name="Group 30"/>
          <p:cNvGrpSpPr>
            <a:grpSpLocks/>
          </p:cNvGrpSpPr>
          <p:nvPr/>
        </p:nvGrpSpPr>
        <p:grpSpPr bwMode="auto">
          <a:xfrm>
            <a:off x="5410200" y="3810000"/>
            <a:ext cx="2438400" cy="2560638"/>
            <a:chOff x="3552" y="2400"/>
            <a:chExt cx="1536" cy="1613"/>
          </a:xfrm>
        </p:grpSpPr>
        <p:pic>
          <p:nvPicPr>
            <p:cNvPr id="9226" name="Picture 13" descr="Herring flight"/>
            <p:cNvPicPr>
              <a:picLocks noChangeAspect="1" noChangeArrowheads="1"/>
            </p:cNvPicPr>
            <p:nvPr/>
          </p:nvPicPr>
          <p:blipFill>
            <a:blip r:embed="rId5" cstate="print"/>
            <a:srcRect/>
            <a:stretch>
              <a:fillRect/>
            </a:stretch>
          </p:blipFill>
          <p:spPr bwMode="auto">
            <a:xfrm>
              <a:off x="3552" y="2688"/>
              <a:ext cx="1536" cy="1127"/>
            </a:xfrm>
            <a:prstGeom prst="rect">
              <a:avLst/>
            </a:prstGeom>
            <a:noFill/>
            <a:ln w="9525">
              <a:noFill/>
              <a:miter lim="800000"/>
              <a:headEnd/>
              <a:tailEnd/>
            </a:ln>
          </p:spPr>
        </p:pic>
        <p:sp>
          <p:nvSpPr>
            <p:cNvPr id="9227" name="Text Box 16"/>
            <p:cNvSpPr txBox="1">
              <a:spLocks noChangeArrowheads="1"/>
            </p:cNvSpPr>
            <p:nvPr/>
          </p:nvSpPr>
          <p:spPr bwMode="auto">
            <a:xfrm>
              <a:off x="3712" y="2400"/>
              <a:ext cx="1088" cy="288"/>
            </a:xfrm>
            <a:prstGeom prst="rect">
              <a:avLst/>
            </a:prstGeom>
            <a:noFill/>
            <a:ln w="9525">
              <a:noFill/>
              <a:miter lim="800000"/>
              <a:headEnd/>
              <a:tailEnd/>
            </a:ln>
          </p:spPr>
          <p:txBody>
            <a:bodyPr wrap="none">
              <a:spAutoFit/>
            </a:bodyPr>
            <a:lstStyle/>
            <a:p>
              <a:r>
                <a:rPr lang="en-US" sz="2400">
                  <a:solidFill>
                    <a:srgbClr val="000000"/>
                  </a:solidFill>
                  <a:latin typeface="Arial"/>
                </a:rPr>
                <a:t>Uncertainty</a:t>
              </a:r>
            </a:p>
          </p:txBody>
        </p:sp>
        <p:sp>
          <p:nvSpPr>
            <p:cNvPr id="9228" name="Text Box 28"/>
            <p:cNvSpPr txBox="1">
              <a:spLocks noChangeArrowheads="1"/>
            </p:cNvSpPr>
            <p:nvPr/>
          </p:nvSpPr>
          <p:spPr bwMode="auto">
            <a:xfrm>
              <a:off x="3552" y="3840"/>
              <a:ext cx="1536" cy="173"/>
            </a:xfrm>
            <a:prstGeom prst="rect">
              <a:avLst/>
            </a:prstGeom>
            <a:noFill/>
            <a:ln w="9525">
              <a:noFill/>
              <a:miter lim="800000"/>
              <a:headEnd/>
              <a:tailEnd/>
            </a:ln>
          </p:spPr>
          <p:txBody>
            <a:bodyPr>
              <a:spAutoFit/>
            </a:bodyPr>
            <a:lstStyle/>
            <a:p>
              <a:r>
                <a:rPr lang="en-US" sz="1200">
                  <a:solidFill>
                    <a:srgbClr val="000000"/>
                  </a:solidFill>
                  <a:latin typeface="Arial"/>
                </a:rPr>
                <a:t>Photo: Mid-Atlantic Seascape</a:t>
              </a:r>
            </a:p>
          </p:txBody>
        </p:sp>
      </p:grpSp>
      <p:grpSp>
        <p:nvGrpSpPr>
          <p:cNvPr id="5" name="Group 35"/>
          <p:cNvGrpSpPr>
            <a:grpSpLocks/>
          </p:cNvGrpSpPr>
          <p:nvPr/>
        </p:nvGrpSpPr>
        <p:grpSpPr bwMode="auto">
          <a:xfrm>
            <a:off x="762000" y="838200"/>
            <a:ext cx="3213100" cy="2636838"/>
            <a:chOff x="480" y="528"/>
            <a:chExt cx="2024" cy="1661"/>
          </a:xfrm>
        </p:grpSpPr>
        <p:sp>
          <p:nvSpPr>
            <p:cNvPr id="9223" name="Text Box 10"/>
            <p:cNvSpPr txBox="1">
              <a:spLocks noChangeArrowheads="1"/>
            </p:cNvSpPr>
            <p:nvPr/>
          </p:nvSpPr>
          <p:spPr bwMode="auto">
            <a:xfrm>
              <a:off x="584" y="2016"/>
              <a:ext cx="1920" cy="173"/>
            </a:xfrm>
            <a:prstGeom prst="rect">
              <a:avLst/>
            </a:prstGeom>
            <a:noFill/>
            <a:ln w="9525">
              <a:noFill/>
              <a:miter lim="800000"/>
              <a:headEnd/>
              <a:tailEnd/>
            </a:ln>
          </p:spPr>
          <p:txBody>
            <a:bodyPr>
              <a:spAutoFit/>
            </a:bodyPr>
            <a:lstStyle/>
            <a:p>
              <a:r>
                <a:rPr lang="en-US" sz="1200">
                  <a:solidFill>
                    <a:srgbClr val="000000"/>
                  </a:solidFill>
                  <a:latin typeface="Arial"/>
                </a:rPr>
                <a:t>Photo: </a:t>
              </a:r>
              <a:r>
                <a:rPr lang="en-US" sz="1200" i="1">
                  <a:solidFill>
                    <a:srgbClr val="000000"/>
                  </a:solidFill>
                  <a:latin typeface="Arial"/>
                </a:rPr>
                <a:t>Vaquita</a:t>
              </a:r>
              <a:r>
                <a:rPr lang="en-US" sz="1200">
                  <a:solidFill>
                    <a:srgbClr val="000000"/>
                  </a:solidFill>
                  <a:latin typeface="Arial"/>
                </a:rPr>
                <a:t>, C. Johnston</a:t>
              </a:r>
            </a:p>
          </p:txBody>
        </p:sp>
        <p:sp>
          <p:nvSpPr>
            <p:cNvPr id="9224" name="Text Box 14"/>
            <p:cNvSpPr txBox="1">
              <a:spLocks noChangeArrowheads="1"/>
            </p:cNvSpPr>
            <p:nvPr/>
          </p:nvSpPr>
          <p:spPr bwMode="auto">
            <a:xfrm>
              <a:off x="920" y="528"/>
              <a:ext cx="993" cy="288"/>
            </a:xfrm>
            <a:prstGeom prst="rect">
              <a:avLst/>
            </a:prstGeom>
            <a:noFill/>
            <a:ln w="9525">
              <a:noFill/>
              <a:miter lim="800000"/>
              <a:headEnd/>
              <a:tailEnd/>
            </a:ln>
          </p:spPr>
          <p:txBody>
            <a:bodyPr wrap="none">
              <a:spAutoFit/>
            </a:bodyPr>
            <a:lstStyle/>
            <a:p>
              <a:r>
                <a:rPr lang="en-US" sz="2400">
                  <a:solidFill>
                    <a:srgbClr val="000000"/>
                  </a:solidFill>
                  <a:latin typeface="Arial"/>
                </a:rPr>
                <a:t>Ecological</a:t>
              </a:r>
            </a:p>
          </p:txBody>
        </p:sp>
        <p:pic>
          <p:nvPicPr>
            <p:cNvPr id="9225" name="Picture 34"/>
            <p:cNvPicPr>
              <a:picLocks noChangeAspect="1" noChangeArrowheads="1"/>
            </p:cNvPicPr>
            <p:nvPr/>
          </p:nvPicPr>
          <p:blipFill>
            <a:blip r:embed="rId6" cstate="print"/>
            <a:srcRect/>
            <a:stretch>
              <a:fillRect/>
            </a:stretch>
          </p:blipFill>
          <p:spPr bwMode="auto">
            <a:xfrm>
              <a:off x="480" y="864"/>
              <a:ext cx="1920" cy="104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95600" y="152400"/>
            <a:ext cx="5614987" cy="979488"/>
          </a:xfrm>
        </p:spPr>
        <p:txBody>
          <a:bodyPr/>
          <a:lstStyle/>
          <a:p>
            <a:pPr eaLnBrk="1" hangingPunct="1"/>
            <a:r>
              <a:rPr lang="en-US" sz="4000" dirty="0" smtClean="0">
                <a:solidFill>
                  <a:srgbClr val="FFFDD9"/>
                </a:solidFill>
              </a:rPr>
              <a:t>Strength of Inference and Monitoring </a:t>
            </a:r>
            <a:r>
              <a:rPr lang="en-US" dirty="0" smtClean="0">
                <a:solidFill>
                  <a:srgbClr val="FFFDD9"/>
                </a:solidFill>
              </a:rPr>
              <a:t>Effort</a:t>
            </a:r>
          </a:p>
        </p:txBody>
      </p:sp>
      <p:grpSp>
        <p:nvGrpSpPr>
          <p:cNvPr id="2" name="Group 19"/>
          <p:cNvGrpSpPr>
            <a:grpSpLocks/>
          </p:cNvGrpSpPr>
          <p:nvPr/>
        </p:nvGrpSpPr>
        <p:grpSpPr bwMode="auto">
          <a:xfrm>
            <a:off x="984250" y="2590800"/>
            <a:ext cx="3130550" cy="1828800"/>
            <a:chOff x="620" y="1632"/>
            <a:chExt cx="1972" cy="1152"/>
          </a:xfrm>
        </p:grpSpPr>
        <p:sp>
          <p:nvSpPr>
            <p:cNvPr id="18442" name="AutoShape 4"/>
            <p:cNvSpPr>
              <a:spLocks noChangeArrowheads="1"/>
            </p:cNvSpPr>
            <p:nvPr/>
          </p:nvSpPr>
          <p:spPr bwMode="auto">
            <a:xfrm>
              <a:off x="2064" y="1632"/>
              <a:ext cx="528" cy="1152"/>
            </a:xfrm>
            <a:prstGeom prst="upArrow">
              <a:avLst>
                <a:gd name="adj1" fmla="val 50000"/>
                <a:gd name="adj2" fmla="val 54545"/>
              </a:avLst>
            </a:prstGeom>
            <a:solidFill>
              <a:srgbClr val="00FF00"/>
            </a:solidFill>
            <a:ln w="9525">
              <a:solidFill>
                <a:schemeClr val="tx1"/>
              </a:solidFill>
              <a:miter lim="800000"/>
              <a:headEnd/>
              <a:tailEnd/>
            </a:ln>
          </p:spPr>
          <p:txBody>
            <a:bodyPr vert="eaVert" wrap="none" anchor="ctr"/>
            <a:lstStyle/>
            <a:p>
              <a:endParaRPr lang="en-US">
                <a:solidFill>
                  <a:srgbClr val="000000"/>
                </a:solidFill>
                <a:latin typeface="Arial"/>
              </a:endParaRPr>
            </a:p>
          </p:txBody>
        </p:sp>
        <p:sp>
          <p:nvSpPr>
            <p:cNvPr id="18443" name="Text Box 10"/>
            <p:cNvSpPr txBox="1">
              <a:spLocks noChangeArrowheads="1"/>
            </p:cNvSpPr>
            <p:nvPr/>
          </p:nvSpPr>
          <p:spPr bwMode="auto">
            <a:xfrm>
              <a:off x="620" y="2112"/>
              <a:ext cx="1300" cy="404"/>
            </a:xfrm>
            <a:prstGeom prst="rect">
              <a:avLst/>
            </a:prstGeom>
            <a:noFill/>
            <a:ln w="9525">
              <a:noFill/>
              <a:miter lim="800000"/>
              <a:headEnd/>
              <a:tailEnd/>
            </a:ln>
          </p:spPr>
          <p:txBody>
            <a:bodyPr wrap="none">
              <a:spAutoFit/>
            </a:bodyPr>
            <a:lstStyle/>
            <a:p>
              <a:r>
                <a:rPr lang="en-US" sz="3600">
                  <a:solidFill>
                    <a:srgbClr val="000000"/>
                  </a:solidFill>
                  <a:latin typeface="Arial"/>
                </a:rPr>
                <a:t>inference</a:t>
              </a:r>
            </a:p>
          </p:txBody>
        </p:sp>
      </p:grpSp>
      <p:grpSp>
        <p:nvGrpSpPr>
          <p:cNvPr id="3" name="Group 21"/>
          <p:cNvGrpSpPr>
            <a:grpSpLocks/>
          </p:cNvGrpSpPr>
          <p:nvPr/>
        </p:nvGrpSpPr>
        <p:grpSpPr bwMode="auto">
          <a:xfrm>
            <a:off x="4343400" y="2590800"/>
            <a:ext cx="3505200" cy="1828800"/>
            <a:chOff x="2736" y="1632"/>
            <a:chExt cx="2208" cy="1152"/>
          </a:xfrm>
        </p:grpSpPr>
        <p:sp>
          <p:nvSpPr>
            <p:cNvPr id="18438" name="Text Box 9"/>
            <p:cNvSpPr txBox="1">
              <a:spLocks noChangeArrowheads="1"/>
            </p:cNvSpPr>
            <p:nvPr/>
          </p:nvSpPr>
          <p:spPr bwMode="auto">
            <a:xfrm>
              <a:off x="2736" y="2035"/>
              <a:ext cx="452" cy="749"/>
            </a:xfrm>
            <a:prstGeom prst="rect">
              <a:avLst/>
            </a:prstGeom>
            <a:noFill/>
            <a:ln w="9525">
              <a:noFill/>
              <a:miter lim="800000"/>
              <a:headEnd/>
              <a:tailEnd/>
            </a:ln>
          </p:spPr>
          <p:txBody>
            <a:bodyPr wrap="none">
              <a:spAutoFit/>
            </a:bodyPr>
            <a:lstStyle/>
            <a:p>
              <a:r>
                <a:rPr lang="en-US" sz="7200">
                  <a:solidFill>
                    <a:srgbClr val="000000"/>
                  </a:solidFill>
                  <a:latin typeface="Arial"/>
                </a:rPr>
                <a:t>=</a:t>
              </a:r>
            </a:p>
          </p:txBody>
        </p:sp>
        <p:grpSp>
          <p:nvGrpSpPr>
            <p:cNvPr id="4" name="Group 20"/>
            <p:cNvGrpSpPr>
              <a:grpSpLocks/>
            </p:cNvGrpSpPr>
            <p:nvPr/>
          </p:nvGrpSpPr>
          <p:grpSpPr bwMode="auto">
            <a:xfrm>
              <a:off x="3404" y="1632"/>
              <a:ext cx="1540" cy="1152"/>
              <a:chOff x="3404" y="1632"/>
              <a:chExt cx="1540" cy="1152"/>
            </a:xfrm>
          </p:grpSpPr>
          <p:sp>
            <p:nvSpPr>
              <p:cNvPr id="18440" name="AutoShape 8"/>
              <p:cNvSpPr>
                <a:spLocks noChangeArrowheads="1"/>
              </p:cNvSpPr>
              <p:nvPr/>
            </p:nvSpPr>
            <p:spPr bwMode="auto">
              <a:xfrm>
                <a:off x="4416" y="1632"/>
                <a:ext cx="528" cy="1152"/>
              </a:xfrm>
              <a:prstGeom prst="upArrow">
                <a:avLst>
                  <a:gd name="adj1" fmla="val 50000"/>
                  <a:gd name="adj2" fmla="val 54545"/>
                </a:avLst>
              </a:prstGeom>
              <a:solidFill>
                <a:srgbClr val="0000FF"/>
              </a:solidFill>
              <a:ln w="9525">
                <a:solidFill>
                  <a:schemeClr val="tx1"/>
                </a:solidFill>
                <a:miter lim="800000"/>
                <a:headEnd/>
                <a:tailEnd/>
              </a:ln>
            </p:spPr>
            <p:txBody>
              <a:bodyPr vert="eaVert" wrap="none" anchor="ctr"/>
              <a:lstStyle/>
              <a:p>
                <a:endParaRPr lang="en-US">
                  <a:solidFill>
                    <a:srgbClr val="000000"/>
                  </a:solidFill>
                  <a:latin typeface="Arial"/>
                </a:endParaRPr>
              </a:p>
            </p:txBody>
          </p:sp>
          <p:sp>
            <p:nvSpPr>
              <p:cNvPr id="18441" name="Text Box 11"/>
              <p:cNvSpPr txBox="1">
                <a:spLocks noChangeArrowheads="1"/>
              </p:cNvSpPr>
              <p:nvPr/>
            </p:nvSpPr>
            <p:spPr bwMode="auto">
              <a:xfrm>
                <a:off x="3404" y="2112"/>
                <a:ext cx="772" cy="404"/>
              </a:xfrm>
              <a:prstGeom prst="rect">
                <a:avLst/>
              </a:prstGeom>
              <a:noFill/>
              <a:ln w="9525">
                <a:noFill/>
                <a:miter lim="800000"/>
                <a:headEnd/>
                <a:tailEnd/>
              </a:ln>
            </p:spPr>
            <p:txBody>
              <a:bodyPr wrap="none">
                <a:spAutoFit/>
              </a:bodyPr>
              <a:lstStyle/>
              <a:p>
                <a:r>
                  <a:rPr lang="en-US" sz="3600">
                    <a:solidFill>
                      <a:srgbClr val="000000"/>
                    </a:solidFill>
                    <a:latin typeface="Arial"/>
                  </a:rPr>
                  <a:t>effort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600200"/>
            <a:ext cx="7377404" cy="4714830"/>
          </a:xfrm>
        </p:spPr>
        <p:txBody>
          <a:bodyPr/>
          <a:lstStyle/>
          <a:p>
            <a:pPr lvl="0"/>
            <a:r>
              <a:rPr lang="en-US" sz="2400" dirty="0" smtClean="0"/>
              <a:t>All things measures - guidance, tools (results chains), case studies:</a:t>
            </a:r>
          </a:p>
          <a:p>
            <a:pPr lvl="1"/>
            <a:r>
              <a:rPr lang="en-US" sz="2700" dirty="0" smtClean="0">
                <a:hlinkClick r:id="rId3"/>
              </a:rPr>
              <a:t>http://</a:t>
            </a:r>
            <a:r>
              <a:rPr lang="en-US" sz="2700" dirty="0" smtClean="0">
                <a:hlinkClick r:id="rId3"/>
              </a:rPr>
              <a:t>www.conservationgateway.org/topic/conservation-measures</a:t>
            </a:r>
            <a:r>
              <a:rPr lang="en-US" sz="2700" dirty="0" smtClean="0"/>
              <a:t>  </a:t>
            </a:r>
            <a:endParaRPr lang="en-US" sz="2700" dirty="0" smtClean="0"/>
          </a:p>
          <a:p>
            <a:pPr lvl="0">
              <a:spcBef>
                <a:spcPts val="1400"/>
              </a:spcBef>
            </a:pPr>
            <a:r>
              <a:rPr lang="en-US" sz="2400" dirty="0" smtClean="0"/>
              <a:t> </a:t>
            </a:r>
            <a:r>
              <a:rPr lang="en-US" sz="2400" dirty="0" smtClean="0"/>
              <a:t>Borrow measures and monitoring expertise</a:t>
            </a:r>
          </a:p>
          <a:p>
            <a:pPr lvl="1">
              <a:spcBef>
                <a:spcPts val="1400"/>
              </a:spcBef>
            </a:pPr>
            <a:r>
              <a:rPr lang="en-US" sz="2400" dirty="0" smtClean="0"/>
              <a:t>Monitoring Fellows - Coda Global Fellows Program (Jolie Siebert)</a:t>
            </a:r>
          </a:p>
          <a:p>
            <a:pPr lvl="0">
              <a:spcBef>
                <a:spcPts val="1400"/>
              </a:spcBef>
            </a:pPr>
            <a:r>
              <a:rPr lang="en-US" sz="2400" dirty="0" smtClean="0"/>
              <a:t>Online </a:t>
            </a:r>
            <a:r>
              <a:rPr lang="en-US" sz="2400" dirty="0" smtClean="0"/>
              <a:t>training: </a:t>
            </a:r>
            <a:r>
              <a:rPr lang="en-US" sz="2400" u="sng" dirty="0" smtClean="0">
                <a:hlinkClick r:id="rId4"/>
              </a:rPr>
              <a:t>www.conservationtraining.org</a:t>
            </a:r>
            <a:r>
              <a:rPr lang="en-US" sz="2400" dirty="0" smtClean="0"/>
              <a:t> </a:t>
            </a:r>
          </a:p>
          <a:p>
            <a:pPr lvl="1"/>
            <a:r>
              <a:rPr lang="en-US" sz="2400" dirty="0" smtClean="0"/>
              <a:t>Monitoring fundamentals course (March 2011)</a:t>
            </a:r>
          </a:p>
          <a:p>
            <a:pPr lvl="1"/>
            <a:r>
              <a:rPr lang="en-US" sz="2400" dirty="0" smtClean="0"/>
              <a:t>Virtual measures course (July 2011)</a:t>
            </a:r>
          </a:p>
          <a:p>
            <a:endParaRPr lang="en-US" sz="2400" dirty="0"/>
          </a:p>
        </p:txBody>
      </p:sp>
      <p:sp>
        <p:nvSpPr>
          <p:cNvPr id="7" name="Title 1"/>
          <p:cNvSpPr txBox="1">
            <a:spLocks/>
          </p:cNvSpPr>
          <p:nvPr/>
        </p:nvSpPr>
        <p:spPr bwMode="auto">
          <a:xfrm>
            <a:off x="2971800" y="0"/>
            <a:ext cx="6172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4000" b="1" kern="0" dirty="0">
                <a:solidFill>
                  <a:srgbClr val="FFFFFF"/>
                </a:solidFill>
                <a:latin typeface="Garamond"/>
              </a:rPr>
              <a:t>Getting more help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1" name="Rectangle 3"/>
          <p:cNvSpPr>
            <a:spLocks noGrp="1" noChangeArrowheads="1"/>
          </p:cNvSpPr>
          <p:nvPr>
            <p:ph type="body" sz="half" idx="1"/>
          </p:nvPr>
        </p:nvSpPr>
        <p:spPr>
          <a:xfrm>
            <a:off x="427038" y="1266825"/>
            <a:ext cx="4067175" cy="519113"/>
          </a:xfrm>
        </p:spPr>
        <p:txBody>
          <a:bodyPr/>
          <a:lstStyle/>
          <a:p>
            <a:pPr>
              <a:buFont typeface="Arial" charset="0"/>
              <a:buNone/>
            </a:pPr>
            <a:r>
              <a:rPr lang="es-GT" sz="2800" dirty="0"/>
              <a:t>Implicit Assumptions</a:t>
            </a:r>
            <a:r>
              <a:rPr lang="en-US" sz="2800" dirty="0"/>
              <a:t>:</a:t>
            </a:r>
          </a:p>
        </p:txBody>
      </p:sp>
      <p:graphicFrame>
        <p:nvGraphicFramePr>
          <p:cNvPr id="759816" name="Object 8"/>
          <p:cNvGraphicFramePr>
            <a:graphicFrameLocks noChangeAspect="1"/>
          </p:cNvGraphicFramePr>
          <p:nvPr>
            <p:ph sz="half" idx="2"/>
          </p:nvPr>
        </p:nvGraphicFramePr>
        <p:xfrm>
          <a:off x="1408113" y="2533650"/>
          <a:ext cx="6135687" cy="2362200"/>
        </p:xfrm>
        <a:graphic>
          <a:graphicData uri="http://schemas.openxmlformats.org/presentationml/2006/ole">
            <p:oleObj spid="_x0000_s658434" name="Visio" r:id="rId4" imgW="5240609" imgH="2157496" progId="Visio.Drawing.11">
              <p:embed/>
            </p:oleObj>
          </a:graphicData>
        </a:graphic>
      </p:graphicFrame>
      <p:sp>
        <p:nvSpPr>
          <p:cNvPr id="6" name="Text Box 6"/>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dirty="0">
                <a:solidFill>
                  <a:schemeClr val="bg1"/>
                </a:solidFill>
              </a:rPr>
              <a:t>Results Chains - Basics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What is a Results Chain?</a:t>
            </a:r>
          </a:p>
        </p:txBody>
      </p:sp>
      <p:sp>
        <p:nvSpPr>
          <p:cNvPr id="449539" name="Rectangle 3"/>
          <p:cNvSpPr>
            <a:spLocks noGrp="1" noChangeArrowheads="1"/>
          </p:cNvSpPr>
          <p:nvPr>
            <p:ph type="body" idx="1"/>
          </p:nvPr>
        </p:nvSpPr>
        <p:spPr>
          <a:xfrm>
            <a:off x="381000" y="2590800"/>
            <a:ext cx="8288338" cy="3381375"/>
          </a:xfrm>
        </p:spPr>
        <p:txBody>
          <a:bodyPr/>
          <a:lstStyle/>
          <a:p>
            <a:r>
              <a:rPr lang="en-US" sz="2800" dirty="0"/>
              <a:t>Is a diagram of a series of “if…then” statements (“causal”)</a:t>
            </a:r>
          </a:p>
          <a:p>
            <a:r>
              <a:rPr lang="en-US" sz="2800" dirty="0"/>
              <a:t>Defines how we </a:t>
            </a:r>
            <a:r>
              <a:rPr lang="en-US" sz="2800" i="1" dirty="0"/>
              <a:t>think</a:t>
            </a:r>
            <a:r>
              <a:rPr lang="en-US" sz="2800" dirty="0"/>
              <a:t> a project strategy or activity is going to contribute to </a:t>
            </a:r>
            <a:r>
              <a:rPr lang="en-US" sz="2800" dirty="0" smtClean="0"/>
              <a:t>achieving desired results</a:t>
            </a:r>
            <a:endParaRPr lang="en-US" sz="2800" dirty="0"/>
          </a:p>
          <a:p>
            <a:r>
              <a:rPr lang="en-US" sz="2800" dirty="0"/>
              <a:t>Focuses on the achievement of results – not the execution of activities</a:t>
            </a:r>
          </a:p>
          <a:p>
            <a:r>
              <a:rPr lang="en-US" sz="2800" dirty="0"/>
              <a:t>Is composed of assumptions that can be tested</a:t>
            </a:r>
          </a:p>
        </p:txBody>
      </p:sp>
      <p:sp>
        <p:nvSpPr>
          <p:cNvPr id="449541" name="Text Box 5"/>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dirty="0">
                <a:solidFill>
                  <a:schemeClr val="bg1"/>
                </a:solidFill>
              </a:rPr>
              <a:t>Results Chains -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4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9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9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9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t1.png"/>
          <p:cNvPicPr>
            <a:picLocks noChangeAspect="1"/>
          </p:cNvPicPr>
          <p:nvPr/>
        </p:nvPicPr>
        <p:blipFill>
          <a:blip r:embed="rId3" cstate="print"/>
          <a:stretch>
            <a:fillRect/>
          </a:stretch>
        </p:blipFill>
        <p:spPr>
          <a:xfrm>
            <a:off x="0" y="1941759"/>
            <a:ext cx="9144000" cy="2974482"/>
          </a:xfrm>
          <a:prstGeom prst="rect">
            <a:avLst/>
          </a:prstGeom>
        </p:spPr>
      </p:pic>
      <p:pic>
        <p:nvPicPr>
          <p:cNvPr id="5" name="Picture 4" descr="ddt2.png"/>
          <p:cNvPicPr>
            <a:picLocks noChangeAspect="1"/>
          </p:cNvPicPr>
          <p:nvPr/>
        </p:nvPicPr>
        <p:blipFill>
          <a:blip r:embed="rId4" cstate="print"/>
          <a:stretch>
            <a:fillRect/>
          </a:stretch>
        </p:blipFill>
        <p:spPr>
          <a:xfrm>
            <a:off x="0" y="1941759"/>
            <a:ext cx="9144000" cy="2974482"/>
          </a:xfrm>
          <a:prstGeom prst="rect">
            <a:avLst/>
          </a:prstGeom>
        </p:spPr>
      </p:pic>
      <p:pic>
        <p:nvPicPr>
          <p:cNvPr id="6" name="Picture 5" descr="ddt3.png"/>
          <p:cNvPicPr>
            <a:picLocks noChangeAspect="1"/>
          </p:cNvPicPr>
          <p:nvPr/>
        </p:nvPicPr>
        <p:blipFill>
          <a:blip r:embed="rId5" cstate="print"/>
          <a:stretch>
            <a:fillRect/>
          </a:stretch>
        </p:blipFill>
        <p:spPr>
          <a:xfrm>
            <a:off x="0" y="1941759"/>
            <a:ext cx="9144000" cy="2974482"/>
          </a:xfrm>
          <a:prstGeom prst="rect">
            <a:avLst/>
          </a:prstGeom>
        </p:spPr>
      </p:pic>
      <p:pic>
        <p:nvPicPr>
          <p:cNvPr id="7" name="Picture 6" descr="ddt4.png"/>
          <p:cNvPicPr>
            <a:picLocks noChangeAspect="1"/>
          </p:cNvPicPr>
          <p:nvPr/>
        </p:nvPicPr>
        <p:blipFill>
          <a:blip r:embed="rId6" cstate="print"/>
          <a:stretch>
            <a:fillRect/>
          </a:stretch>
        </p:blipFill>
        <p:spPr>
          <a:xfrm>
            <a:off x="0" y="1941759"/>
            <a:ext cx="9144000" cy="2974482"/>
          </a:xfrm>
          <a:prstGeom prst="rect">
            <a:avLst/>
          </a:prstGeom>
        </p:spPr>
      </p:pic>
      <p:pic>
        <p:nvPicPr>
          <p:cNvPr id="8" name="Picture 7" descr="ddt5.png"/>
          <p:cNvPicPr>
            <a:picLocks noChangeAspect="1"/>
          </p:cNvPicPr>
          <p:nvPr/>
        </p:nvPicPr>
        <p:blipFill>
          <a:blip r:embed="rId7" cstate="print"/>
          <a:stretch>
            <a:fillRect/>
          </a:stretch>
        </p:blipFill>
        <p:spPr>
          <a:xfrm>
            <a:off x="0" y="1941759"/>
            <a:ext cx="9144000" cy="2974482"/>
          </a:xfrm>
          <a:prstGeom prst="rect">
            <a:avLst/>
          </a:prstGeom>
        </p:spPr>
      </p:pic>
      <p:pic>
        <p:nvPicPr>
          <p:cNvPr id="9" name="Picture 8" descr="ddt6.png"/>
          <p:cNvPicPr>
            <a:picLocks noChangeAspect="1"/>
          </p:cNvPicPr>
          <p:nvPr/>
        </p:nvPicPr>
        <p:blipFill>
          <a:blip r:embed="rId8" cstate="print"/>
          <a:stretch>
            <a:fillRect/>
          </a:stretch>
        </p:blipFill>
        <p:spPr>
          <a:xfrm>
            <a:off x="0" y="1941759"/>
            <a:ext cx="9144000" cy="2974482"/>
          </a:xfrm>
          <a:prstGeom prst="rect">
            <a:avLst/>
          </a:prstGeom>
        </p:spPr>
      </p:pic>
      <p:pic>
        <p:nvPicPr>
          <p:cNvPr id="10" name="Picture 9" descr="ddt7.png"/>
          <p:cNvPicPr>
            <a:picLocks noChangeAspect="1"/>
          </p:cNvPicPr>
          <p:nvPr/>
        </p:nvPicPr>
        <p:blipFill>
          <a:blip r:embed="rId9" cstate="print"/>
          <a:stretch>
            <a:fillRect/>
          </a:stretch>
        </p:blipFill>
        <p:spPr>
          <a:xfrm>
            <a:off x="0" y="1941759"/>
            <a:ext cx="9144000" cy="2974482"/>
          </a:xfrm>
          <a:prstGeom prst="rect">
            <a:avLst/>
          </a:prstGeom>
        </p:spPr>
      </p:pic>
      <p:pic>
        <p:nvPicPr>
          <p:cNvPr id="11" name="Picture 10" descr="ddt8.png"/>
          <p:cNvPicPr>
            <a:picLocks noChangeAspect="1"/>
          </p:cNvPicPr>
          <p:nvPr/>
        </p:nvPicPr>
        <p:blipFill>
          <a:blip r:embed="rId10" cstate="print"/>
          <a:stretch>
            <a:fillRect/>
          </a:stretch>
        </p:blipFill>
        <p:spPr>
          <a:xfrm>
            <a:off x="0" y="1941759"/>
            <a:ext cx="9144000" cy="2974482"/>
          </a:xfrm>
          <a:prstGeom prst="rect">
            <a:avLst/>
          </a:prstGeom>
        </p:spPr>
      </p:pic>
      <p:pic>
        <p:nvPicPr>
          <p:cNvPr id="27649" name="Picture 1"/>
          <p:cNvPicPr>
            <a:picLocks noChangeAspect="1" noChangeArrowheads="1"/>
          </p:cNvPicPr>
          <p:nvPr/>
        </p:nvPicPr>
        <p:blipFill>
          <a:blip r:embed="rId11" cstate="print"/>
          <a:srcRect/>
          <a:stretch>
            <a:fillRect/>
          </a:stretch>
        </p:blipFill>
        <p:spPr bwMode="auto">
          <a:xfrm>
            <a:off x="0" y="4977172"/>
            <a:ext cx="4572000" cy="1165952"/>
          </a:xfrm>
          <a:prstGeom prst="rect">
            <a:avLst/>
          </a:prstGeom>
          <a:noFill/>
          <a:ln w="9525">
            <a:noFill/>
            <a:miter lim="800000"/>
            <a:headEnd/>
            <a:tailEnd/>
          </a:ln>
        </p:spPr>
      </p:pic>
      <p:sp>
        <p:nvSpPr>
          <p:cNvPr id="12" name="Text Box 5"/>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dirty="0" smtClean="0">
                <a:solidFill>
                  <a:schemeClr val="bg1"/>
                </a:solidFill>
              </a:rPr>
              <a:t>DDT Bald Eagle Example</a:t>
            </a:r>
            <a:endParaRPr lang="en-US"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1" name="Rectangle 3"/>
          <p:cNvSpPr>
            <a:spLocks noGrp="1" noChangeArrowheads="1"/>
          </p:cNvSpPr>
          <p:nvPr>
            <p:ph type="body" sz="half" idx="1"/>
          </p:nvPr>
        </p:nvSpPr>
        <p:spPr>
          <a:xfrm>
            <a:off x="152400" y="1266825"/>
            <a:ext cx="2392361" cy="1247775"/>
          </a:xfrm>
        </p:spPr>
        <p:txBody>
          <a:bodyPr/>
          <a:lstStyle/>
          <a:p>
            <a:pPr>
              <a:buFont typeface="Arial" charset="0"/>
              <a:buNone/>
            </a:pPr>
            <a:r>
              <a:rPr lang="es-GT" sz="2800" dirty="0" smtClean="0"/>
              <a:t>Implicit</a:t>
            </a:r>
          </a:p>
          <a:p>
            <a:pPr>
              <a:buFont typeface="Arial" charset="0"/>
              <a:buNone/>
            </a:pPr>
            <a:r>
              <a:rPr lang="es-GT" sz="2800" dirty="0" smtClean="0"/>
              <a:t>Assumptions</a:t>
            </a:r>
            <a:r>
              <a:rPr lang="en-US" sz="2800" dirty="0"/>
              <a:t>:</a:t>
            </a:r>
          </a:p>
        </p:txBody>
      </p:sp>
      <p:sp>
        <p:nvSpPr>
          <p:cNvPr id="6" name="Text Box 6"/>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dirty="0">
                <a:solidFill>
                  <a:schemeClr val="bg1"/>
                </a:solidFill>
              </a:rPr>
              <a:t>Results Chains - Basics</a:t>
            </a:r>
          </a:p>
        </p:txBody>
      </p:sp>
      <p:pic>
        <p:nvPicPr>
          <p:cNvPr id="690179" name="Picture 3"/>
          <p:cNvPicPr>
            <a:picLocks noChangeAspect="1" noChangeArrowheads="1"/>
          </p:cNvPicPr>
          <p:nvPr/>
        </p:nvPicPr>
        <p:blipFill>
          <a:blip r:embed="rId3" cstate="print"/>
          <a:srcRect b="6328"/>
          <a:stretch>
            <a:fillRect/>
          </a:stretch>
        </p:blipFill>
        <p:spPr bwMode="auto">
          <a:xfrm>
            <a:off x="228600" y="3657600"/>
            <a:ext cx="8915400" cy="3124200"/>
          </a:xfrm>
          <a:prstGeom prst="rect">
            <a:avLst/>
          </a:prstGeom>
          <a:noFill/>
          <a:ln w="9525">
            <a:noFill/>
            <a:miter lim="800000"/>
            <a:headEnd/>
            <a:tailEnd/>
          </a:ln>
        </p:spPr>
      </p:pic>
      <p:pic>
        <p:nvPicPr>
          <p:cNvPr id="7" name="Picture 6" descr="Then a Miracle Occurs4.png"/>
          <p:cNvPicPr>
            <a:picLocks noChangeAspect="1"/>
          </p:cNvPicPr>
          <p:nvPr/>
        </p:nvPicPr>
        <p:blipFill>
          <a:blip r:embed="rId4" cstate="print"/>
          <a:stretch>
            <a:fillRect/>
          </a:stretch>
        </p:blipFill>
        <p:spPr>
          <a:xfrm>
            <a:off x="2362201" y="252180"/>
            <a:ext cx="4512862" cy="5081820"/>
          </a:xfrm>
          <a:prstGeom prst="rect">
            <a:avLst/>
          </a:prstGeom>
        </p:spPr>
      </p:pic>
      <p:pic>
        <p:nvPicPr>
          <p:cNvPr id="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09600" y="1828800"/>
            <a:ext cx="8077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kumimoji="0" lang="en-US" sz="3600" b="1" i="0" u="none" strike="noStrike" kern="0" cap="none" spc="0" normalizeH="0" baseline="0" noProof="0" dirty="0" smtClean="0">
                <a:ln>
                  <a:noFill/>
                </a:ln>
                <a:effectLst/>
                <a:uLnTx/>
                <a:uFillTx/>
                <a:latin typeface="+mn-lt"/>
                <a:ea typeface="ＭＳ Ｐゴシック" charset="-128"/>
                <a:cs typeface="ＭＳ Ｐゴシック" charset="-128"/>
              </a:rPr>
              <a:t>Results oriented</a:t>
            </a:r>
            <a:endParaRPr kumimoji="0" lang="en-US" sz="3600" b="0" i="0" u="none" strike="noStrike" kern="0" cap="none" spc="0" normalizeH="0" baseline="0" noProof="0" dirty="0" smtClean="0">
              <a:ln>
                <a:noFill/>
              </a:ln>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kumimoji="0" lang="en-US" sz="3600" b="1" i="0" u="none" strike="noStrike" kern="0" cap="none" spc="0" normalizeH="0" baseline="0" noProof="0" dirty="0" smtClean="0">
                <a:ln>
                  <a:noFill/>
                </a:ln>
                <a:effectLst/>
                <a:uLnTx/>
                <a:uFillTx/>
                <a:latin typeface="+mn-lt"/>
                <a:ea typeface="ＭＳ Ｐゴシック" charset="-128"/>
                <a:cs typeface="ＭＳ Ｐゴシック" charset="-128"/>
              </a:rPr>
              <a:t>Connected in a “causal” manner</a:t>
            </a:r>
            <a:endParaRPr lang="en-US" sz="3600" kern="0"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kumimoji="0" lang="en-US" sz="3600" b="1" i="0" u="none" strike="noStrike" kern="0" cap="none" spc="0" normalizeH="0" baseline="0" noProof="0" dirty="0" smtClean="0">
                <a:ln>
                  <a:noFill/>
                </a:ln>
                <a:effectLst/>
                <a:uLnTx/>
                <a:uFillTx/>
                <a:latin typeface="+mn-lt"/>
                <a:ea typeface="ＭＳ Ｐゴシック" charset="-128"/>
                <a:cs typeface="ＭＳ Ｐゴシック" charset="-128"/>
              </a:rPr>
              <a:t>Demonstrate changes</a:t>
            </a:r>
            <a:endParaRPr lang="en-US" sz="3600" b="1" dirty="0" smtClean="0"/>
          </a:p>
          <a:p>
            <a:pPr marL="342900" marR="0" lvl="0" indent="-342900" algn="l" defTabSz="914400" rtl="0" eaLnBrk="1" fontAlgn="base" latinLnBrk="0" hangingPunct="1">
              <a:lnSpc>
                <a:spcPct val="100000"/>
              </a:lnSpc>
              <a:spcBef>
                <a:spcPts val="0"/>
              </a:spcBef>
              <a:spcAft>
                <a:spcPts val="1200"/>
              </a:spcAft>
              <a:buClr>
                <a:srgbClr val="009900"/>
              </a:buClr>
              <a:buSzTx/>
              <a:buFontTx/>
              <a:buChar char="•"/>
              <a:tabLst/>
              <a:defRPr/>
            </a:pPr>
            <a:r>
              <a:rPr lang="en-US" sz="3600" b="1" dirty="0" smtClean="0"/>
              <a:t>Relatively complete</a:t>
            </a:r>
            <a:endParaRPr lang="en-US" sz="3600" dirty="0" smtClean="0"/>
          </a:p>
          <a:p>
            <a:pPr marL="342900" marR="0" lvl="0" indent="-342900" algn="l" defTabSz="914400" rtl="0" eaLnBrk="1" fontAlgn="base" latinLnBrk="0" hangingPunct="1">
              <a:lnSpc>
                <a:spcPct val="100000"/>
              </a:lnSpc>
              <a:spcBef>
                <a:spcPts val="0"/>
              </a:spcBef>
              <a:spcAft>
                <a:spcPct val="0"/>
              </a:spcAft>
              <a:buClr>
                <a:srgbClr val="009900"/>
              </a:buClr>
              <a:buSzTx/>
              <a:buFontTx/>
              <a:buChar char="•"/>
              <a:tabLst/>
              <a:defRPr/>
            </a:pPr>
            <a:r>
              <a:rPr lang="en-US" sz="3600" b="1" noProof="0" dirty="0" smtClean="0"/>
              <a:t>One result per box</a:t>
            </a:r>
            <a:endParaRPr kumimoji="0" lang="en-US" sz="3600" b="0" i="0" u="none" strike="noStrike" kern="0" cap="none" spc="0" normalizeH="0" baseline="0" noProof="0" dirty="0">
              <a:ln>
                <a:noFill/>
              </a:ln>
              <a:effectLst/>
              <a:uLnTx/>
              <a:uFillTx/>
              <a:latin typeface="+mn-lt"/>
              <a:ea typeface="ＭＳ Ｐゴシック" charset="-128"/>
              <a:cs typeface="ＭＳ Ｐゴシック" charset="-128"/>
            </a:endParaRPr>
          </a:p>
        </p:txBody>
      </p:sp>
      <p:sp>
        <p:nvSpPr>
          <p:cNvPr id="4" name="Rectangle 2"/>
          <p:cNvSpPr txBox="1">
            <a:spLocks noChangeArrowheads="1"/>
          </p:cNvSpPr>
          <p:nvPr/>
        </p:nvSpPr>
        <p:spPr>
          <a:xfrm>
            <a:off x="2743200" y="76200"/>
            <a:ext cx="60960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Characteristics of Good</a:t>
            </a:r>
            <a:r>
              <a:rPr kumimoji="0" lang="en-US" sz="3600" b="1" i="0" u="none" strike="noStrike" kern="0" cap="none" spc="0" normalizeH="0" noProof="0" dirty="0" smtClean="0">
                <a:ln>
                  <a:noFill/>
                </a:ln>
                <a:solidFill>
                  <a:schemeClr val="bg1"/>
                </a:solidFill>
                <a:effectLst/>
                <a:uLnTx/>
                <a:uFillTx/>
                <a:latin typeface="+mj-lt"/>
                <a:ea typeface="+mj-ea"/>
                <a:cs typeface="+mj-cs"/>
              </a:rPr>
              <a:t> Results Chains</a:t>
            </a:r>
            <a:endParaRPr kumimoji="0" lang="en-US" sz="36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r>
              <a:rPr lang="en-US" dirty="0" smtClean="0"/>
              <a:t>Conceptual Model vs</a:t>
            </a:r>
            <a:r>
              <a:rPr lang="en-US" dirty="0"/>
              <a:t>. Results Chain</a:t>
            </a:r>
          </a:p>
        </p:txBody>
      </p:sp>
      <p:sp>
        <p:nvSpPr>
          <p:cNvPr id="629763" name="Rectangle 3"/>
          <p:cNvSpPr>
            <a:spLocks noGrp="1" noChangeArrowheads="1"/>
          </p:cNvSpPr>
          <p:nvPr>
            <p:ph type="body" idx="1"/>
          </p:nvPr>
        </p:nvSpPr>
        <p:spPr>
          <a:xfrm>
            <a:off x="838200" y="2514600"/>
            <a:ext cx="7848600" cy="3962400"/>
          </a:xfrm>
        </p:spPr>
        <p:txBody>
          <a:bodyPr/>
          <a:lstStyle/>
          <a:p>
            <a:r>
              <a:rPr lang="en-US" sz="2800" b="1" dirty="0" smtClean="0"/>
              <a:t>Conceptual Model (i.e., Situation Analysis)</a:t>
            </a:r>
            <a:endParaRPr lang="en-US" sz="2800" b="1" dirty="0"/>
          </a:p>
          <a:p>
            <a:pPr lvl="1"/>
            <a:r>
              <a:rPr lang="en-US" sz="2800" dirty="0"/>
              <a:t>Show the situation today</a:t>
            </a:r>
          </a:p>
          <a:p>
            <a:pPr lvl="1"/>
            <a:r>
              <a:rPr lang="en-US" sz="2800" dirty="0"/>
              <a:t>Identify strategies</a:t>
            </a:r>
          </a:p>
          <a:p>
            <a:r>
              <a:rPr lang="en-US" sz="2800" b="1" dirty="0"/>
              <a:t>Results Chains:</a:t>
            </a:r>
          </a:p>
          <a:p>
            <a:pPr lvl="1"/>
            <a:r>
              <a:rPr lang="en-US" sz="2800" dirty="0"/>
              <a:t>Shows the desired future condition</a:t>
            </a:r>
          </a:p>
          <a:p>
            <a:pPr lvl="1"/>
            <a:r>
              <a:rPr lang="en-US" sz="2800" dirty="0"/>
              <a:t>Start with selected strategies </a:t>
            </a:r>
            <a:r>
              <a:rPr lang="en-US" sz="2800" dirty="0">
                <a:sym typeface="Wingdings" pitchFamily="2" charset="2"/>
              </a:rPr>
              <a:t> show desired results</a:t>
            </a:r>
            <a:r>
              <a:rPr lang="en-US" sz="2800" dirty="0"/>
              <a:t>   </a:t>
            </a:r>
          </a:p>
        </p:txBody>
      </p:sp>
      <p:sp>
        <p:nvSpPr>
          <p:cNvPr id="629764" name="Text Box 4"/>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a:solidFill>
                  <a:schemeClr val="bg1"/>
                </a:solidFill>
              </a:rPr>
              <a:t>Results Chains - Basics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Strategy Effectiveness Measures&amp;quot;&quot;/&gt;&lt;property id=&quot;20307&quot; value=&quot;256&quot;/&gt;&lt;/object&gt;&lt;object type=&quot;3&quot; unique_id=&quot;10005&quot;&gt;&lt;property id=&quot;20148&quot; value=&quot;5&quot;/&gt;&lt;property id=&quot;20300&quot; value=&quot;Slide 3&quot;/&gt;&lt;property id=&quot;20307&quot; value=&quot;368&quot;/&gt;&lt;/object&gt;&lt;object type=&quot;3&quot; unique_id=&quot;10006&quot;&gt;&lt;property id=&quot;20148&quot; value=&quot;5&quot;/&gt;&lt;property id=&quot;20300&quot; value=&quot;Slide 5 - &amp;quot;What is a Results Chain?&amp;quot;&quot;/&gt;&lt;property id=&quot;20307&quot; value=&quot;373&quot;/&gt;&lt;/object&gt;&lt;object type=&quot;3&quot; unique_id=&quot;10007&quot;&gt;&lt;property id=&quot;20148&quot; value=&quot;5&quot;/&gt;&lt;property id=&quot;20300&quot; value=&quot;Slide 9 - &amp;quot;Conceptual Model vs. Results Chain&amp;quot;&quot;/&gt;&lt;property id=&quot;20307&quot; value=&quot;454&quot;/&gt;&lt;/object&gt;&lt;object type=&quot;3&quot; unique_id=&quot;11461&quot;&gt;&lt;property id=&quot;20148&quot; value=&quot;5&quot;/&gt;&lt;property id=&quot;20300&quot; value=&quot;Slide 4&quot;/&gt;&lt;property id=&quot;20307&quot; value=&quot;481&quot;/&gt;&lt;/object&gt;&lt;object type=&quot;3&quot; unique_id=&quot;12621&quot;&gt;&lt;property id=&quot;20148&quot; value=&quot;5&quot;/&gt;&lt;property id=&quot;20300&quot; value=&quot;Slide 6&quot;/&gt;&lt;property id=&quot;20307&quot; value=&quot;495&quot;/&gt;&lt;/object&gt;&lt;object type=&quot;3&quot; unique_id=&quot;12622&quot;&gt;&lt;property id=&quot;20148&quot; value=&quot;5&quot;/&gt;&lt;property id=&quot;20300&quot; value=&quot;Slide 7&quot;/&gt;&lt;property id=&quot;20307&quot; value=&quot;497&quot;/&gt;&lt;/object&gt;&lt;object type=&quot;3&quot; unique_id=&quot;13427&quot;&gt;&lt;property id=&quot;20148&quot; value=&quot;5&quot;/&gt;&lt;property id=&quot;20300&quot; value=&quot;Slide 8&quot;/&gt;&lt;property id=&quot;20307&quot; value=&quot;504&quot;/&gt;&lt;/object&gt;&lt;object type=&quot;3&quot; unique_id=&quot;13428&quot;&gt;&lt;property id=&quot;20148&quot; value=&quot;5&quot;/&gt;&lt;property id=&quot;20300&quot; value=&quot;Slide 15 - &amp;quot;What is NOT a Results Chain?&amp;quot;&quot;/&gt;&lt;property id=&quot;20307&quot; value=&quot;506&quot;/&gt;&lt;/object&gt;&lt;object type=&quot;3&quot; unique_id=&quot;13429&quot;&gt;&lt;property id=&quot;20148&quot; value=&quot;5&quot;/&gt;&lt;property id=&quot;20300&quot; value=&quot;Slide 16 - &amp;quot;Which of the Following is NOT a Results Chain?&amp;quot;&quot;/&gt;&lt;property id=&quot;20307&quot; value=&quot;507&quot;/&gt;&lt;/object&gt;&lt;object type=&quot;3&quot; unique_id=&quot;13686&quot;&gt;&lt;property id=&quot;20148&quot; value=&quot;5&quot;/&gt;&lt;property id=&quot;20300&quot; value=&quot;Slide 13 - &amp;quot;Results Chains serve as a framework for strategy effectiveness measures&amp;quot;&quot;/&gt;&lt;property id=&quot;20307&quot; value=&quot;509&quot;/&gt;&lt;/object&gt;&lt;object type=&quot;3&quot; unique_id=&quot;14993&quot;&gt;&lt;property id=&quot;20148&quot; value=&quot;5&quot;/&gt;&lt;property id=&quot;20300&quot; value=&quot;Slide 10&quot;/&gt;&lt;property id=&quot;20307&quot; value=&quot;517&quot;/&gt;&lt;/object&gt;&lt;object type=&quot;3&quot; unique_id=&quot;15349&quot;&gt;&lt;property id=&quot;20148&quot; value=&quot;5&quot;/&gt;&lt;property id=&quot;20300&quot; value=&quot;Slide 11&quot;/&gt;&lt;property id=&quot;20307&quot; value=&quot;523&quot;/&gt;&lt;/object&gt;&lt;object type=&quot;3&quot; unique_id=&quot;15967&quot;&gt;&lt;property id=&quot;20148&quot; value=&quot;5&quot;/&gt;&lt;property id=&quot;20300&quot; value=&quot;Slide 12&quot;/&gt;&lt;property id=&quot;20307&quot; value=&quot;528&quot;/&gt;&lt;/object&gt;&lt;object type=&quot;3&quot; unique_id=&quot;31469&quot;&gt;&lt;property id=&quot;20148&quot; value=&quot;5&quot;/&gt;&lt;property id=&quot;20300&quot; value=&quot;Slide 2 - &amp;quot;Topics&amp;quot;&quot;/&gt;&lt;property id=&quot;20307&quot; value=&quot;532&quot;/&gt;&lt;/object&gt;&lt;object type=&quot;3&quot; unique_id=&quot;31470&quot;&gt;&lt;property id=&quot;20148&quot; value=&quot;5&quot;/&gt;&lt;property id=&quot;20300&quot; value=&quot;Slide 14&quot;/&gt;&lt;property id=&quot;20307&quot; value=&quot;533&quot;/&gt;&lt;/object&gt;&lt;object type=&quot;3&quot; unique_id=&quot;31471&quot;&gt;&lt;property id=&quot;20148&quot; value=&quot;5&quot;/&gt;&lt;property id=&quot;20300&quot; value=&quot;Slide 17&quot;/&gt;&lt;property id=&quot;20307&quot; value=&quot;534&quot;/&gt;&lt;/object&gt;&lt;object type=&quot;3&quot; unique_id=&quot;31472&quot;&gt;&lt;property id=&quot;20148&quot; value=&quot;5&quot;/&gt;&lt;property id=&quot;20300&quot; value=&quot;Slide 18&quot;/&gt;&lt;property id=&quot;20307&quot; value=&quot;535&quot;/&gt;&lt;/object&gt;&lt;object type=&quot;3&quot; unique_id=&quot;31473&quot;&gt;&lt;property id=&quot;20148&quot; value=&quot;5&quot;/&gt;&lt;property id=&quot;20300&quot; value=&quot;Slide 19&quot;/&gt;&lt;property id=&quot;20307&quot; value=&quot;536&quot;/&gt;&lt;/object&gt;&lt;object type=&quot;3&quot; unique_id=&quot;31474&quot;&gt;&lt;property id=&quot;20148&quot; value=&quot;5&quot;/&gt;&lt;property id=&quot;20300&quot; value=&quot;Slide 20&quot;/&gt;&lt;property id=&quot;20307&quot; value=&quot;537&quot;/&gt;&lt;/object&gt;&lt;object type=&quot;3&quot; unique_id=&quot;31476&quot;&gt;&lt;property id=&quot;20148&quot; value=&quot;5&quot;/&gt;&lt;property id=&quot;20300&quot; value=&quot;Slide 22&quot;/&gt;&lt;property id=&quot;20307&quot; value=&quot;539&quot;/&gt;&lt;/object&gt;&lt;object type=&quot;3&quot; unique_id=&quot;31477&quot;&gt;&lt;property id=&quot;20148&quot; value=&quot;5&quot;/&gt;&lt;property id=&quot;20300&quot; value=&quot;Slide 23 - &amp;quot;Indicator Selection&amp;quot;&quot;/&gt;&lt;property id=&quot;20307&quot; value=&quot;540&quot;/&gt;&lt;/object&gt;&lt;object type=&quot;3&quot; unique_id=&quot;31478&quot;&gt;&lt;property id=&quot;20148&quot; value=&quot;5&quot;/&gt;&lt;property id=&quot;20300&quot; value=&quot;Slide 24 - &amp;quot;General Guidance&amp;quot;&quot;/&gt;&lt;property id=&quot;20307&quot; value=&quot;541&quot;/&gt;&lt;/object&gt;&lt;object type=&quot;3&quot; unique_id=&quot;31479&quot;&gt;&lt;property id=&quot;20148&quot; value=&quot;5&quot;/&gt;&lt;property id=&quot;20300&quot; value=&quot;Slide 25 - &amp;quot;Tips to reduce monitoring costs &amp;#x0D;&amp;#x0A;&amp;quot;&quot;/&gt;&lt;property id=&quot;20307&quot; value=&quot;542&quot;/&gt;&lt;/object&gt;&lt;object type=&quot;3&quot; unique_id=&quot;31480&quot;&gt;&lt;property id=&quot;20148&quot; value=&quot;5&quot;/&gt;&lt;property id=&quot;20300&quot; value=&quot;Slide 26 - &amp;quot;Selecting Indicators &amp;amp; Methods&amp;quot;&quot;/&gt;&lt;property id=&quot;20307&quot; value=&quot;543&quot;/&gt;&lt;/object&gt;&lt;object type=&quot;3&quot; unique_id=&quot;31481&quot;&gt;&lt;property id=&quot;20148&quot; value=&quot;5&quot;/&gt;&lt;property id=&quot;20300&quot; value=&quot;Slide 27 - &amp;quot;Zero is never enough&amp;quot;&quot;/&gt;&lt;property id=&quot;20307&quot; value=&quot;544&quot;/&gt;&lt;/object&gt;&lt;object type=&quot;3&quot; unique_id=&quot;31482&quot;&gt;&lt;property id=&quot;20148&quot; value=&quot;5&quot;/&gt;&lt;property id=&quot;20300&quot; value=&quot;Slide 28 - &amp;quot;“Everything” is never right&amp;quot;&quot;/&gt;&lt;property id=&quot;20307&quot; value=&quot;545&quot;/&gt;&lt;/object&gt;&lt;object type=&quot;3&quot; unique_id=&quot;31483&quot;&gt;&lt;property id=&quot;20148&quot; value=&quot;5&quot;/&gt;&lt;property id=&quot;20300&quot; value=&quot;Slide 29&quot;/&gt;&lt;property id=&quot;20307&quot; value=&quot;546&quot;/&gt;&lt;/object&gt;&lt;object type=&quot;3&quot; unique_id=&quot;31484&quot;&gt;&lt;property id=&quot;20148&quot; value=&quot;5&quot;/&gt;&lt;property id=&quot;20300&quot; value=&quot;Slide 30 - &amp;quot;Internal Audiences&amp;quot;&quot;/&gt;&lt;property id=&quot;20307&quot; value=&quot;547&quot;/&gt;&lt;/object&gt;&lt;object type=&quot;3&quot; unique_id=&quot;31485&quot;&gt;&lt;property id=&quot;20148&quot; value=&quot;5&quot;/&gt;&lt;property id=&quot;20300&quot; value=&quot;Slide 31 - &amp;quot;External Audiences&amp;quot;&quot;/&gt;&lt;property id=&quot;20307&quot; value=&quot;548&quot;/&gt;&lt;/object&gt;&lt;object type=&quot;3&quot; unique_id=&quot;31486&quot;&gt;&lt;property id=&quot;20148&quot; value=&quot;5&quot;/&gt;&lt;property id=&quot;20300&quot; value=&quot;Slide 32&quot;/&gt;&lt;property id=&quot;20307&quot; value=&quot;549&quot;/&gt;&lt;/object&gt;&lt;object type=&quot;3&quot; unique_id=&quot;31487&quot;&gt;&lt;property id=&quot;20148&quot; value=&quot;5&quot;/&gt;&lt;property id=&quot;20300&quot; value=&quot;Slide 33 - &amp;quot;Invested Monitoring Effort&amp;quot;&quot;/&gt;&lt;property id=&quot;20307&quot; value=&quot;550&quot;/&gt;&lt;/object&gt;&lt;object type=&quot;3&quot; unique_id=&quot;31488&quot;&gt;&lt;property id=&quot;20148&quot; value=&quot;5&quot;/&gt;&lt;property id=&quot;20300&quot; value=&quot;Slide 34 - &amp;quot;Leverage&amp;quot;&quot;/&gt;&lt;property id=&quot;20307&quot; value=&quot;551&quot;/&gt;&lt;/object&gt;&lt;object type=&quot;3&quot; unique_id=&quot;31489&quot;&gt;&lt;property id=&quot;20148&quot; value=&quot;5&quot;/&gt;&lt;property id=&quot;20300&quot; value=&quot;Slide 35 - &amp;quot;Risk&amp;quot;&quot;/&gt;&lt;property id=&quot;20307&quot; value=&quot;552&quot;/&gt;&lt;/object&gt;&lt;object type=&quot;3&quot; unique_id=&quot;31490&quot;&gt;&lt;property id=&quot;20148&quot; value=&quot;5&quot;/&gt;&lt;property id=&quot;20300&quot; value=&quot;Slide 36 - &amp;quot;Strength of Inference and Monitoring Effort&amp;quot;&quot;/&gt;&lt;property id=&quot;20307&quot; value=&quot;553&quot;/&gt;&lt;/object&gt;&lt;object type=&quot;3&quot; unique_id=&quot;31491&quot;&gt;&lt;property id=&quot;20148&quot; value=&quot;5&quot;/&gt;&lt;property id=&quot;20300&quot; value=&quot;Slide 37&quot;/&gt;&lt;property id=&quot;20307&quot; value=&quot;554&quot;/&gt;&lt;/object&gt;&lt;object type=&quot;3&quot; unique_id=&quot;31870&quot;&gt;&lt;property id=&quot;20148&quot; value=&quot;5&quot;/&gt;&lt;property id=&quot;20300&quot; value=&quot;Slide 21&quot;/&gt;&lt;property id=&quot;20307&quot; value=&quot;55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2.9|3."/>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gacyUrl xmlns="1b2dd0d4-b466-40bf-b695-49c174b4fa57">
      <Url>https://www.conservationgateway.org/sites/default/files/SEM%20Guidance%20and%20Examples%204-9-2011.pptx</Url>
      <Description>http://www.conservationgateway.org/sites/default/files/SEM Guidance and Examples 4-9-2011.pptx</Description>
    </LegacyUrl>
    <PublishingExpirationDate xmlns="http://schemas.microsoft.com/sharepoint/v3" xsi:nil="true"/>
    <PublishingStartDate xmlns="http://schemas.microsoft.com/sharepoint/v3" xsi:nil="true"/>
    <CGPrimaryTopicMMSTaxHTField0 xmlns="589fb3e2-063a-42af-9677-cb4397cfeedb">
      <Terms xmlns="http://schemas.microsoft.com/office/infopath/2007/PartnerControls"/>
    </CGPrimaryTopicMMSTaxHTField0>
    <CGLanguageMMSTaxHTField0 xmlns="589fb3e2-063a-42af-9677-cb4397cfeedb">
      <Terms xmlns="http://schemas.microsoft.com/office/infopath/2007/PartnerControls"/>
    </CGLanguageMMSTaxHTField0>
    <TaxCatchAll xmlns="1b2dd0d4-b466-40bf-b695-49c174b4fa57"/>
    <CGRegionMMSTaxHTField0 xmlns="589fb3e2-063a-42af-9677-cb4397cfeedb">
      <Terms xmlns="http://schemas.microsoft.com/office/infopath/2007/PartnerControls"/>
    </CGRegionMMS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97B7689552714E92B1766480BFF7EC" ma:contentTypeVersion="9" ma:contentTypeDescription="Create a new document." ma:contentTypeScope="" ma:versionID="0437ec6db124cf465afab54eed41a4eb">
  <xsd:schema xmlns:xsd="http://www.w3.org/2001/XMLSchema" xmlns:xs="http://www.w3.org/2001/XMLSchema" xmlns:p="http://schemas.microsoft.com/office/2006/metadata/properties" xmlns:ns1="http://schemas.microsoft.com/sharepoint/v3" xmlns:ns2="1b2dd0d4-b466-40bf-b695-49c174b4fa57" xmlns:ns3="589fb3e2-063a-42af-9677-cb4397cfeedb" targetNamespace="http://schemas.microsoft.com/office/2006/metadata/properties" ma:root="true" ma:fieldsID="8859349f6c60f1d76dd5d42ce9e56d17" ns1:_="" ns2:_="" ns3:_="">
    <xsd:import namespace="http://schemas.microsoft.com/sharepoint/v3"/>
    <xsd:import namespace="1b2dd0d4-b466-40bf-b695-49c174b4fa57"/>
    <xsd:import namespace="589fb3e2-063a-42af-9677-cb4397cfeedb"/>
    <xsd:element name="properties">
      <xsd:complexType>
        <xsd:sequence>
          <xsd:element name="documentManagement">
            <xsd:complexType>
              <xsd:all>
                <xsd:element ref="ns1:PublishingStartDate" minOccurs="0"/>
                <xsd:element ref="ns1:PublishingExpirationDate" minOccurs="0"/>
                <xsd:element ref="ns2:LegacyUrl" minOccurs="0"/>
                <xsd:element ref="ns3:CGLanguageMMSTaxHTField0" minOccurs="0"/>
                <xsd:element ref="ns2:TaxCatchAll" minOccurs="0"/>
                <xsd:element ref="ns3:CGPrimaryTopicMMSTaxHTField0" minOccurs="0"/>
                <xsd:element ref="ns3:CGRegionM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LegacyUrl" ma:index="10" nillable="true" ma:displayName="Legacy Url" ma:format="Hyperlink" ma:internalName="LegacyUrl">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9fb3e2-063a-42af-9677-cb4397cfeedb" elementFormDefault="qualified">
    <xsd:import namespace="http://schemas.microsoft.com/office/2006/documentManagement/types"/>
    <xsd:import namespace="http://schemas.microsoft.com/office/infopath/2007/PartnerControls"/>
    <xsd:element name="CGLanguageMMSTaxHTField0" ma:index="12" nillable="true" ma:taxonomy="true" ma:internalName="CGLanguageMMSTaxHTField0" ma:taxonomyFieldName="CGLanguageMMS" ma:displayName="Language" ma:fieldId="{84b5bff6-9970-406e-bc06-f8f9ad1e952e}" ma:sspId="93d7048b-9692-4c5a-ad18-62eb3557084f" ma:termSetId="90578847-ac86-425f-b075-d01b85147c57" ma:anchorId="00000000-0000-0000-0000-000000000000" ma:open="false" ma:isKeyword="false">
      <xsd:complexType>
        <xsd:sequence>
          <xsd:element ref="pc:Terms" minOccurs="0" maxOccurs="1"/>
        </xsd:sequence>
      </xsd:complexType>
    </xsd:element>
    <xsd:element name="CGPrimaryTopicMMSTaxHTField0" ma:index="15" ma:taxonomy="true" ma:internalName="CGPrimaryTopicMMSTaxHTField0" ma:taxonomyFieldName="CGPrimaryTopicMMS" ma:displayName="Primary Topic" ma:default="" ma:fieldId="{026db64e-0d54-4684-b751-3232e05d9347}" ma:sspId="93d7048b-9692-4c5a-ad18-62eb3557084f" ma:termSetId="02c6cb14-1a45-4058-965b-b866c68e8125" ma:anchorId="00000000-0000-0000-0000-000000000000" ma:open="false" ma:isKeyword="false">
      <xsd:complexType>
        <xsd:sequence>
          <xsd:element ref="pc:Terms" minOccurs="0" maxOccurs="1"/>
        </xsd:sequence>
      </xsd:complexType>
    </xsd:element>
    <xsd:element name="CGRegionMMSTaxHTField0" ma:index="17" nillable="true" ma:taxonomy="true" ma:internalName="CGRegionMMSTaxHTField0" ma:taxonomyFieldName="CGRegionMMS" ma:displayName="Geographic Area" ma:default="" ma:fieldId="{164a8801-21c0-4e7b-b6c0-0a2a6b7f381d}" ma:sspId="93d7048b-9692-4c5a-ad18-62eb3557084f" ma:termSetId="1dcb8868-41c3-4b7d-a15f-12e74614613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0DFC2C-19CF-4D38-8BB8-DB1676778083}"/>
</file>

<file path=customXml/itemProps2.xml><?xml version="1.0" encoding="utf-8"?>
<ds:datastoreItem xmlns:ds="http://schemas.openxmlformats.org/officeDocument/2006/customXml" ds:itemID="{6334A427-E272-4F3A-8DD3-664BFEBD43B2}"/>
</file>

<file path=customXml/itemProps3.xml><?xml version="1.0" encoding="utf-8"?>
<ds:datastoreItem xmlns:ds="http://schemas.openxmlformats.org/officeDocument/2006/customXml" ds:itemID="{EC827C67-1258-4F2A-844A-32298BCEB6CF}"/>
</file>

<file path=docProps/app.xml><?xml version="1.0" encoding="utf-8"?>
<Properties xmlns="http://schemas.openxmlformats.org/officeDocument/2006/extended-properties" xmlns:vt="http://schemas.openxmlformats.org/officeDocument/2006/docPropsVTypes">
  <Template/>
  <TotalTime>3136</TotalTime>
  <Words>2445</Words>
  <Application>Microsoft Office PowerPoint</Application>
  <PresentationFormat>On-screen Show (4:3)</PresentationFormat>
  <Paragraphs>314</Paragraphs>
  <Slides>37</Slides>
  <Notes>37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1_Default Design</vt:lpstr>
      <vt:lpstr>Custom Design</vt:lpstr>
      <vt:lpstr>Default Design</vt:lpstr>
      <vt:lpstr>Visio</vt:lpstr>
      <vt:lpstr>Developing Strategy Effectiveness Measures</vt:lpstr>
      <vt:lpstr>Topics</vt:lpstr>
      <vt:lpstr>Slide 3</vt:lpstr>
      <vt:lpstr>Slide 4</vt:lpstr>
      <vt:lpstr>What is a Results Chain?</vt:lpstr>
      <vt:lpstr>Slide 6</vt:lpstr>
      <vt:lpstr>Slide 7</vt:lpstr>
      <vt:lpstr>Slide 8</vt:lpstr>
      <vt:lpstr>Conceptual Model vs. Results Chain</vt:lpstr>
      <vt:lpstr>Slide 10</vt:lpstr>
      <vt:lpstr>Slide 11</vt:lpstr>
      <vt:lpstr>Slide 12</vt:lpstr>
      <vt:lpstr>Results Chains serve as a framework for strategy effectiveness measures</vt:lpstr>
      <vt:lpstr>Slide 14</vt:lpstr>
      <vt:lpstr>What is NOT a Results Chain?</vt:lpstr>
      <vt:lpstr>Which of the Following is NOT a Results Chain?</vt:lpstr>
      <vt:lpstr>Slide 17</vt:lpstr>
      <vt:lpstr>Slide 18</vt:lpstr>
      <vt:lpstr>Slide 19</vt:lpstr>
      <vt:lpstr>Slide 20</vt:lpstr>
      <vt:lpstr>Slide 21</vt:lpstr>
      <vt:lpstr>Slide 22</vt:lpstr>
      <vt:lpstr>Indicator Selection</vt:lpstr>
      <vt:lpstr>General Guidance</vt:lpstr>
      <vt:lpstr>Tips to reduce monitoring costs  </vt:lpstr>
      <vt:lpstr>Selecting Indicators &amp; Methods</vt:lpstr>
      <vt:lpstr>Zero is never enough</vt:lpstr>
      <vt:lpstr>“Everything” is never right</vt:lpstr>
      <vt:lpstr>Slide 29</vt:lpstr>
      <vt:lpstr>Internal Audiences</vt:lpstr>
      <vt:lpstr>External Audiences</vt:lpstr>
      <vt:lpstr>Slide 32</vt:lpstr>
      <vt:lpstr>Invested Monitoring Effort</vt:lpstr>
      <vt:lpstr>Leverage</vt:lpstr>
      <vt:lpstr>Risk</vt:lpstr>
      <vt:lpstr>Strength of Inference and Monitoring Effort</vt:lpstr>
      <vt:lpstr>Slide 37</vt:lpstr>
    </vt:vector>
  </TitlesOfParts>
  <Company>Nuclear Energy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 Guidance and Examples 4-9-2011x</dc:title>
  <dc:creator>Bill Britt</dc:creator>
  <cp:lastModifiedBy>Dan Salzer</cp:lastModifiedBy>
  <cp:revision>171</cp:revision>
  <dcterms:created xsi:type="dcterms:W3CDTF">2002-12-14T17:41:30Z</dcterms:created>
  <dcterms:modified xsi:type="dcterms:W3CDTF">2011-04-10T16:29:55Z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0x0101004E97B7689552714E92B1766480BFF7EC</vt:lpwstr>
  </property>
  <property fmtid="{D5CDD505-2E9C-101B-9397-08002B2CF9AE}" pid="3" name="Order">
    <vt:r8>55500</vt:r8>
  </property>
</Properties>
</file>