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3.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notesSlides/notesSlide24.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28"/>
  </p:notesMasterIdLst>
  <p:handoutMasterIdLst>
    <p:handoutMasterId r:id="rId29"/>
  </p:handoutMasterIdLst>
  <p:sldIdLst>
    <p:sldId id="256" r:id="rId3"/>
    <p:sldId id="368" r:id="rId4"/>
    <p:sldId id="373" r:id="rId5"/>
    <p:sldId id="454" r:id="rId6"/>
    <p:sldId id="396" r:id="rId7"/>
    <p:sldId id="397" r:id="rId8"/>
    <p:sldId id="398" r:id="rId9"/>
    <p:sldId id="457" r:id="rId10"/>
    <p:sldId id="458" r:id="rId11"/>
    <p:sldId id="459" r:id="rId12"/>
    <p:sldId id="460" r:id="rId13"/>
    <p:sldId id="461" r:id="rId14"/>
    <p:sldId id="462" r:id="rId15"/>
    <p:sldId id="463" r:id="rId16"/>
    <p:sldId id="464" r:id="rId17"/>
    <p:sldId id="465" r:id="rId18"/>
    <p:sldId id="466" r:id="rId19"/>
    <p:sldId id="467" r:id="rId20"/>
    <p:sldId id="468" r:id="rId21"/>
    <p:sldId id="469" r:id="rId22"/>
    <p:sldId id="470" r:id="rId23"/>
    <p:sldId id="471" r:id="rId24"/>
    <p:sldId id="473" r:id="rId25"/>
    <p:sldId id="472" r:id="rId26"/>
    <p:sldId id="474" r:id="rId27"/>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Neugarten" initials="" lastIdx="0" clrIdx="0"/>
  <p:cmAuthor id="1" name="F Objectives" initials="Obj F " lastIdx="9" clrIdx="1"/>
  <p:cmAuthor id="2" name="F Indicators" initials="I " lastIdx="9"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008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7322" autoAdjust="0"/>
  </p:normalViewPr>
  <p:slideViewPr>
    <p:cSldViewPr>
      <p:cViewPr>
        <p:scale>
          <a:sx n="75" d="100"/>
          <a:sy n="75" d="100"/>
        </p:scale>
        <p:origin x="-1530" y="-450"/>
      </p:cViewPr>
      <p:guideLst>
        <p:guide orient="horz" pos="3264"/>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4" d="100"/>
          <a:sy n="84" d="100"/>
        </p:scale>
        <p:origin x="-201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image" Target="../media/image10.emf"/><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8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8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8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6930ADD-EFA8-4985-8D2A-EA6F0CF18D1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F404992-E218-49D2-9E09-6D42F699A3A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80C53-4D52-490B-9714-BE65510BBF48}" type="slidenum">
              <a:rPr lang="en-US"/>
              <a:pPr/>
              <a:t>1</a:t>
            </a:fld>
            <a:endParaRPr 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0F7E0-3B9D-4006-9BC7-E961A81D09AA}" type="slidenum">
              <a:rPr lang="en-US"/>
              <a:pPr/>
              <a:t>10</a:t>
            </a:fld>
            <a:endParaRPr lang="en-US"/>
          </a:p>
        </p:txBody>
      </p:sp>
      <p:sp>
        <p:nvSpPr>
          <p:cNvPr id="643074" name="Rectangle 2"/>
          <p:cNvSpPr>
            <a:spLocks noRot="1" noChangeArrowheads="1" noTextEdit="1"/>
          </p:cNvSpPr>
          <p:nvPr>
            <p:ph type="sldImg"/>
          </p:nvPr>
        </p:nvSpPr>
        <p:spPr>
          <a:ln/>
        </p:spPr>
      </p:sp>
      <p:sp>
        <p:nvSpPr>
          <p:cNvPr id="643075" name="Rectangle 3"/>
          <p:cNvSpPr>
            <a:spLocks noGrp="1" noChangeArrowheads="1"/>
          </p:cNvSpPr>
          <p:nvPr>
            <p:ph type="body" idx="1"/>
          </p:nvPr>
        </p:nvSpPr>
        <p:spPr/>
        <p:txBody>
          <a:bodyPr/>
          <a:lstStyle/>
          <a:p>
            <a:r>
              <a:rPr lang="en-US"/>
              <a:t>Once the plan is identified, teams must commit to follow through.  </a:t>
            </a:r>
          </a:p>
          <a:p>
            <a:endParaRPr lang="en-US"/>
          </a:p>
          <a:p>
            <a:r>
              <a:rPr lang="en-US"/>
              <a:t>Here is an example from NW Yunnan in China, where they developed an ambitious objective of </a:t>
            </a:r>
            <a:r>
              <a:rPr lang="en-US" b="1"/>
              <a:t>reducing by </a:t>
            </a:r>
            <a:r>
              <a:rPr lang="en-US" altLang="zh-CN" b="1"/>
              <a:t>75% the consumption of fuel wood collected from biologically sensitive forests in the project area in 10 years </a:t>
            </a:r>
          </a:p>
          <a:p>
            <a:endParaRPr lang="en-US" altLang="zh-CN" b="1"/>
          </a:p>
          <a:p>
            <a:r>
              <a:rPr lang="en-US"/>
              <a:t>I’ve used this classification scheme to summarize the measures efforts for the fuel-reduction strategy in NW Yunnan where TNC is working with the Chinese government to cut fuel wood collection.</a:t>
            </a:r>
          </a:p>
          <a:p>
            <a:endParaRPr lang="en-US"/>
          </a:p>
          <a:p>
            <a:r>
              <a:rPr lang="en-US" altLang="zh-CN" b="1"/>
              <a:t>The simplified results chain to support this strategy is indicated in the diagram</a:t>
            </a:r>
            <a:r>
              <a:rPr lang="en-US" altLang="zh-CN" b="1">
                <a:latin typeface="Times New Roman"/>
              </a:rPr>
              <a:t>…</a:t>
            </a:r>
            <a:r>
              <a:rPr lang="en-US" altLang="zh-CN" b="1"/>
              <a:t> that we will step through in the following slides</a:t>
            </a:r>
            <a:r>
              <a:rPr lang="en-US" altLang="zh-CN" b="1">
                <a:latin typeface="Times New Roman"/>
              </a:rPr>
              <a:t>…</a:t>
            </a:r>
            <a:endParaRPr lang="en-US" altLang="zh-CN" b="1"/>
          </a:p>
          <a:p>
            <a:endParaRPr 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042F0-0DB0-4F8B-905D-55D73380F6D7}" type="slidenum">
              <a:rPr lang="en-US"/>
              <a:pPr/>
              <a:t>11</a:t>
            </a:fld>
            <a:endParaRPr lang="en-US"/>
          </a:p>
        </p:txBody>
      </p:sp>
      <p:sp>
        <p:nvSpPr>
          <p:cNvPr id="645122" name="Rectangle 2"/>
          <p:cNvSpPr>
            <a:spLocks noRo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a:p>
          <a:p>
            <a:r>
              <a:rPr lang="en-US"/>
              <a:t>The total investment in resources – or inputs - is just over ½ million dollars.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67E4B-F2B6-421A-83D3-C9218D6C61EA}" type="slidenum">
              <a:rPr lang="en-US"/>
              <a:pPr/>
              <a:t>12</a:t>
            </a:fld>
            <a:endParaRPr lang="en-US"/>
          </a:p>
        </p:txBody>
      </p:sp>
      <p:sp>
        <p:nvSpPr>
          <p:cNvPr id="647170" name="Rectangle 2"/>
          <p:cNvSpPr>
            <a:spLocks noRot="1" noChangeArrowheads="1" noTextEdit="1"/>
          </p:cNvSpPr>
          <p:nvPr>
            <p:ph type="sldImg"/>
          </p:nvPr>
        </p:nvSpPr>
        <p:spPr>
          <a:ln/>
        </p:spPr>
      </p:sp>
      <p:sp>
        <p:nvSpPr>
          <p:cNvPr id="647171" name="Rectangle 3"/>
          <p:cNvSpPr>
            <a:spLocks noGrp="1" noChangeArrowheads="1"/>
          </p:cNvSpPr>
          <p:nvPr>
            <p:ph type="body" idx="1"/>
          </p:nvPr>
        </p:nvSpPr>
        <p:spPr/>
        <p:txBody>
          <a:bodyPr/>
          <a:lstStyle/>
          <a:p>
            <a:r>
              <a:rPr lang="en-US"/>
              <a:t>There has been a lot of activity associated with this strategy, including writing and receiving grants, presentations to local communities, household surveys.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DB211-EF79-4539-91C4-D65081C4BCF0}" type="slidenum">
              <a:rPr lang="en-US"/>
              <a:pPr/>
              <a:t>13</a:t>
            </a:fld>
            <a:endParaRPr lang="en-US"/>
          </a:p>
        </p:txBody>
      </p:sp>
      <p:sp>
        <p:nvSpPr>
          <p:cNvPr id="649218" name="Rectangle 2"/>
          <p:cNvSpPr>
            <a:spLocks noRot="1" noChangeArrowheads="1" noTextEdit="1"/>
          </p:cNvSpPr>
          <p:nvPr>
            <p:ph type="sldImg"/>
          </p:nvPr>
        </p:nvSpPr>
        <p:spPr>
          <a:ln/>
        </p:spPr>
      </p:sp>
      <p:sp>
        <p:nvSpPr>
          <p:cNvPr id="649219" name="Rectangle 3"/>
          <p:cNvSpPr>
            <a:spLocks noGrp="1" noChangeArrowheads="1"/>
          </p:cNvSpPr>
          <p:nvPr>
            <p:ph type="body" idx="1"/>
          </p:nvPr>
        </p:nvSpPr>
        <p:spPr/>
        <p:txBody>
          <a:bodyPr/>
          <a:lstStyle/>
          <a:p>
            <a:r>
              <a:rPr lang="en-US"/>
              <a:t>Outputs include counts of the alternative energy installations completed.</a:t>
            </a:r>
          </a:p>
          <a:p>
            <a:r>
              <a:rPr lang="en-US"/>
              <a:t># of biogas units</a:t>
            </a:r>
          </a:p>
          <a:p>
            <a:r>
              <a:rPr lang="en-US"/>
              <a:t># of biogas-greenhouse combinations</a:t>
            </a:r>
          </a:p>
          <a:p>
            <a:r>
              <a:rPr lang="en-US"/>
              <a:t># of improved cookstoves</a:t>
            </a:r>
          </a:p>
          <a:p>
            <a:r>
              <a:rPr lang="en-US"/>
              <a:t># of solar units</a:t>
            </a:r>
          </a:p>
          <a:p>
            <a:r>
              <a:rPr lang="en-US"/>
              <a:t># of energy demonstrations at schools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FA367-51D8-488C-8583-99805344ECA2}" type="slidenum">
              <a:rPr lang="en-US"/>
              <a:pPr/>
              <a:t>14</a:t>
            </a:fld>
            <a:endParaRPr lang="en-US"/>
          </a:p>
        </p:txBody>
      </p:sp>
      <p:sp>
        <p:nvSpPr>
          <p:cNvPr id="651266" name="Rectangle 2"/>
          <p:cNvSpPr>
            <a:spLocks noRot="1" noChangeArrowheads="1" noTextEdit="1"/>
          </p:cNvSpPr>
          <p:nvPr>
            <p:ph type="sldImg"/>
          </p:nvPr>
        </p:nvSpPr>
        <p:spPr>
          <a:ln/>
        </p:spPr>
      </p:sp>
      <p:sp>
        <p:nvSpPr>
          <p:cNvPr id="651267" name="Rectangle 3"/>
          <p:cNvSpPr>
            <a:spLocks noGrp="1" noChangeArrowheads="1"/>
          </p:cNvSpPr>
          <p:nvPr>
            <p:ph type="body" idx="1"/>
          </p:nvPr>
        </p:nvSpPr>
        <p:spPr/>
        <p:txBody>
          <a:bodyPr/>
          <a:lstStyle/>
          <a:p>
            <a:r>
              <a:rPr lang="en-US"/>
              <a:t>Outputs are measured by tracking the rate of wood consumption by measuring changes in the size of wood piles outside of villagers homes along with household surveys on how they are using wood and much time they are spending gathering 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D241F-B82B-4AE3-AB05-13533C188442}" type="slidenum">
              <a:rPr lang="en-US"/>
              <a:pPr/>
              <a:t>15</a:t>
            </a:fld>
            <a:endParaRPr lang="en-US"/>
          </a:p>
        </p:txBody>
      </p:sp>
      <p:sp>
        <p:nvSpPr>
          <p:cNvPr id="653314" name="Rectangle 2"/>
          <p:cNvSpPr>
            <a:spLocks noRot="1" noChangeArrowheads="1" noTextEdit="1"/>
          </p:cNvSpPr>
          <p:nvPr>
            <p:ph type="sldImg"/>
          </p:nvPr>
        </p:nvSpPr>
        <p:spPr>
          <a:ln/>
        </p:spPr>
      </p:sp>
      <p:sp>
        <p:nvSpPr>
          <p:cNvPr id="653315" name="Rectangle 3"/>
          <p:cNvSpPr>
            <a:spLocks noGrp="1" noChangeArrowheads="1"/>
          </p:cNvSpPr>
          <p:nvPr>
            <p:ph type="body" idx="1"/>
          </p:nvPr>
        </p:nvSpPr>
        <p:spPr/>
        <p:txBody>
          <a:bodyPr/>
          <a:lstStyle/>
          <a:p>
            <a:r>
              <a:rPr lang="en-US"/>
              <a:t>The Impacts to the conservation targets are assessed through a combination of periodic forest cover maps.</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5EC7E-6C93-4E4D-BA45-D90E88E0D8DC}" type="slidenum">
              <a:rPr lang="en-US"/>
              <a:pPr/>
              <a:t>16</a:t>
            </a:fld>
            <a:endParaRPr lang="en-US"/>
          </a:p>
        </p:txBody>
      </p:sp>
      <p:sp>
        <p:nvSpPr>
          <p:cNvPr id="655362" name="Rectangle 2"/>
          <p:cNvSpPr>
            <a:spLocks noRot="1" noChangeArrowheads="1" noTextEdit="1"/>
          </p:cNvSpPr>
          <p:nvPr>
            <p:ph type="sldImg"/>
          </p:nvPr>
        </p:nvSpPr>
        <p:spPr>
          <a:ln/>
        </p:spPr>
      </p:sp>
      <p:sp>
        <p:nvSpPr>
          <p:cNvPr id="655363" name="Rectangle 3"/>
          <p:cNvSpPr>
            <a:spLocks noGrp="1" noChangeArrowheads="1"/>
          </p:cNvSpPr>
          <p:nvPr>
            <p:ph type="body" idx="1"/>
          </p:nvPr>
        </p:nvSpPr>
        <p:spPr/>
        <p:txBody>
          <a:bodyPr/>
          <a:lstStyle/>
          <a:p>
            <a:r>
              <a:rPr lang="en-US"/>
              <a:t>And by a series of ground-based permanent photopoints along ridge tops.</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4761D-D121-4BFB-8693-A6C338CB7F10}" type="slidenum">
              <a:rPr lang="en-US"/>
              <a:pPr/>
              <a:t>17</a:t>
            </a:fld>
            <a:endParaRPr lang="en-US"/>
          </a:p>
        </p:txBody>
      </p:sp>
      <p:sp>
        <p:nvSpPr>
          <p:cNvPr id="657410" name="Rectangle 2"/>
          <p:cNvSpPr>
            <a:spLocks noRot="1" noChangeArrowheads="1" noTextEdit="1"/>
          </p:cNvSpPr>
          <p:nvPr>
            <p:ph type="sldImg"/>
          </p:nvPr>
        </p:nvSpPr>
        <p:spPr>
          <a:ln/>
        </p:spPr>
      </p:sp>
      <p:sp>
        <p:nvSpPr>
          <p:cNvPr id="657411" name="Rectangle 3"/>
          <p:cNvSpPr>
            <a:spLocks noGrp="1" noChangeArrowheads="1"/>
          </p:cNvSpPr>
          <p:nvPr>
            <p:ph type="body" idx="1"/>
          </p:nvPr>
        </p:nvSpPr>
        <p:spPr/>
        <p:txBody>
          <a:bodyPr/>
          <a:lstStyle/>
          <a:p>
            <a:r>
              <a:rPr lang="en-US"/>
              <a:t>Here is the results chain with the indicators that are tracked to show what progress is or is not being made.</a:t>
            </a:r>
          </a:p>
          <a:p>
            <a:endParaRPr lang="en-US"/>
          </a:p>
          <a:p>
            <a:r>
              <a:rPr lang="en-US"/>
              <a:t>These terms like outputs and impacts are all used in different ways by different organizations – which is a cause of confusion when we share results.  C.I. for example, refers to their ultimate biodiversity condition as their outcomes.</a:t>
            </a:r>
          </a:p>
          <a:p>
            <a:endParaRPr lang="en-US"/>
          </a:p>
          <a:p>
            <a:r>
              <a:rPr lang="en-US"/>
              <a:t>It doesn’t really matter what the steps are called.  What is important is recognizing the need to track more than just the species or habitats we’re concerned about when we’re trying to figure out whether our actions are achieving their intented results.  </a:t>
            </a:r>
          </a:p>
          <a:p>
            <a:endParaRPr lang="en-US"/>
          </a:p>
          <a:p>
            <a:r>
              <a:rPr lang="en-US"/>
              <a:t>Measures of the activities implemented and measures of threat abatement are critical to understanding whether strategies are working.</a:t>
            </a:r>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EFFCA-9818-4F07-ABC7-6C5D5B6EC1BB}" type="slidenum">
              <a:rPr lang="en-US"/>
              <a:pPr/>
              <a:t>18</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B89A3C2E-41D9-48F3-94C1-11E83C10BF4C}" type="slidenum">
              <a:rPr lang="en-US"/>
              <a:pPr/>
              <a:t>19</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EEE4C-E572-4396-95E8-12121503DA16}" type="slidenum">
              <a:rPr lang="en-US"/>
              <a:pPr/>
              <a:t>2</a:t>
            </a:fld>
            <a:endParaRPr lang="en-US"/>
          </a:p>
        </p:txBody>
      </p:sp>
      <p:sp>
        <p:nvSpPr>
          <p:cNvPr id="444418" name="Rectangle 2"/>
          <p:cNvSpPr>
            <a:spLocks noRo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37423156-E7E0-42B6-A8B3-69EEC1D8EE0C}" type="slidenum">
              <a:rPr lang="en-US"/>
              <a:pPr/>
              <a:t>20</a:t>
            </a:fld>
            <a:endParaRPr lang="en-US"/>
          </a:p>
        </p:txBody>
      </p:sp>
      <p:sp>
        <p:nvSpPr>
          <p:cNvPr id="13315" name="Rectangle 2"/>
          <p:cNvSpPr>
            <a:spLocks noGrp="1" noRot="1" noChangeAspect="1" noChangeArrowheads="1" noTextEdit="1"/>
          </p:cNvSpPr>
          <p:nvPr>
            <p:ph type="sldImg"/>
          </p:nvPr>
        </p:nvSpPr>
        <p:spPr>
          <a:xfrm>
            <a:off x="1144588" y="685800"/>
            <a:ext cx="4572000" cy="3429000"/>
          </a:xfrm>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2CDD0F3-B676-44C0-9090-00550B51F4B7}" type="slidenum">
              <a:rPr lang="en-US"/>
              <a:pPr/>
              <a:t>21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050B8-2C54-438E-8634-331EBE4058E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404992-E218-49D2-9E09-6D42F699A3A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5E2E2E2-1AFB-4569-AE9F-9B0938336F1A}" type="slidenum">
              <a:rPr lang="en-US"/>
              <a:pPr/>
              <a:t>24</a:t>
            </a:fld>
            <a:endParaRPr lang="en-US"/>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pPr>
              <a:lnSpc>
                <a:spcPct val="80000"/>
              </a:lnSpc>
            </a:pPr>
            <a:r>
              <a:rPr lang="en-US" sz="1000"/>
              <a:t>Here we see the same results chain with objectives and indicators illustrated.</a:t>
            </a:r>
          </a:p>
          <a:p>
            <a:pPr>
              <a:lnSpc>
                <a:spcPct val="80000"/>
              </a:lnSpc>
            </a:pPr>
            <a:endParaRPr lang="en-US" sz="1000"/>
          </a:p>
          <a:p>
            <a:pPr>
              <a:lnSpc>
                <a:spcPct val="80000"/>
              </a:lnSpc>
            </a:pPr>
            <a:r>
              <a:rPr lang="en-US" sz="1000"/>
              <a:t>They gathered information to show that they reached more farmers in their outreach program than were reached in the control watershed, and these farmers in turn adopted more ag BMPs than the farmers that were not contacted via the outreach program  </a:t>
            </a:r>
            <a:endParaRPr lang="en-US" sz="1000" b="1"/>
          </a:p>
          <a:p>
            <a:pPr>
              <a:lnSpc>
                <a:spcPct val="80000"/>
              </a:lnSpc>
            </a:pPr>
            <a:endParaRPr lang="en-US" sz="1000" b="1"/>
          </a:p>
          <a:p>
            <a:pPr>
              <a:lnSpc>
                <a:spcPct val="80000"/>
              </a:lnSpc>
            </a:pPr>
            <a:r>
              <a:rPr lang="en-US" sz="1000" b="1"/>
              <a:t>CLICK1</a:t>
            </a:r>
            <a:r>
              <a:rPr lang="en-US" sz="1000"/>
              <a:t> –  Here you see data from three of the indicators – each one an agricultural best management practice.  The blue lines are the treatment watershed where the outreach program was directed, the red lines are from the control watershed where there was no outreach program.  The middle figure shows the amount of land put into one type of Ag BMP – filter strips.  These filter strips are supposed to intercept surface runoff, and reduce the amount of soil and excess fertilizer running into the stream.</a:t>
            </a:r>
          </a:p>
          <a:p>
            <a:pPr>
              <a:lnSpc>
                <a:spcPct val="80000"/>
              </a:lnSpc>
            </a:pPr>
            <a:r>
              <a:rPr lang="en-US" sz="1000"/>
              <a:t>This far into the results chain, this strategy iwas achieving its desired results – for all three BMPs.</a:t>
            </a:r>
            <a:endParaRPr lang="en-US" sz="1000" b="1"/>
          </a:p>
          <a:p>
            <a:pPr>
              <a:lnSpc>
                <a:spcPct val="80000"/>
              </a:lnSpc>
            </a:pPr>
            <a:endParaRPr lang="en-US" sz="1000" b="1"/>
          </a:p>
          <a:p>
            <a:pPr>
              <a:lnSpc>
                <a:spcPct val="80000"/>
              </a:lnSpc>
            </a:pPr>
            <a:r>
              <a:rPr lang="en-US" sz="1000" b="1"/>
              <a:t>CLICK2</a:t>
            </a:r>
            <a:r>
              <a:rPr lang="en-US" sz="1000"/>
              <a:t> – Fade out</a:t>
            </a:r>
            <a:endParaRPr lang="en-US" sz="1000" b="1"/>
          </a:p>
          <a:p>
            <a:pPr>
              <a:lnSpc>
                <a:spcPct val="80000"/>
              </a:lnSpc>
            </a:pPr>
            <a:endParaRPr lang="en-US" sz="1000" b="1"/>
          </a:p>
          <a:p>
            <a:pPr>
              <a:lnSpc>
                <a:spcPct val="80000"/>
              </a:lnSpc>
            </a:pPr>
            <a:r>
              <a:rPr lang="en-US" sz="1000" b="1"/>
              <a:t>CLICK3</a:t>
            </a:r>
            <a:r>
              <a:rPr lang="en-US" sz="1000"/>
              <a:t> –  They also tracked changes in water quality. In this case, you see graphs of nitrogen concentrations, from the upper and lower sections of the subwatersheds,  and there was no significant difference between the two subwatersheds.</a:t>
            </a:r>
            <a:endParaRPr lang="en-US" sz="1000" b="1"/>
          </a:p>
          <a:p>
            <a:pPr>
              <a:lnSpc>
                <a:spcPct val="80000"/>
              </a:lnSpc>
            </a:pPr>
            <a:endParaRPr lang="en-US" sz="1000" b="1"/>
          </a:p>
          <a:p>
            <a:pPr>
              <a:lnSpc>
                <a:spcPct val="80000"/>
              </a:lnSpc>
            </a:pPr>
            <a:r>
              <a:rPr lang="en-US" sz="1000" b="1"/>
              <a:t>CLICK4</a:t>
            </a:r>
            <a:r>
              <a:rPr lang="en-US" sz="1000"/>
              <a:t> -  As for the conservation targets – there was also no change.  These two graphs track mussel richness and abundance over time.  Information was collected on other biota – like macroinvertebrate insects and fish – and they revealed no difference as well.  </a:t>
            </a:r>
          </a:p>
          <a:p>
            <a:pPr>
              <a:lnSpc>
                <a:spcPct val="80000"/>
              </a:lnSpc>
            </a:pPr>
            <a:endParaRPr lang="en-US" sz="1000"/>
          </a:p>
          <a:p>
            <a:pPr>
              <a:lnSpc>
                <a:spcPct val="80000"/>
              </a:lnSpc>
            </a:pPr>
            <a:r>
              <a:rPr lang="en-US" sz="1000"/>
              <a:t>In both cases, for threat reduction and improving the status of the targets, they did not find that the Ag BMPs were enough to achieve the desired results.  So what did this mean?  How could they use this information to improve their conservation efforts?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404992-E218-49D2-9E09-6D42F699A3AA}"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633B7-5D7E-46FF-BF8F-5A4D9C67D749}" type="slidenum">
              <a:rPr lang="en-US"/>
              <a:pPr/>
              <a:t>3</a:t>
            </a:fld>
            <a:endParaRPr lang="en-US"/>
          </a:p>
        </p:txBody>
      </p:sp>
      <p:sp>
        <p:nvSpPr>
          <p:cNvPr id="450562" name="Rectangle 2"/>
          <p:cNvSpPr>
            <a:spLocks noRot="1" noChangeArrowheads="1" noTextEdit="1"/>
          </p:cNvSpPr>
          <p:nvPr>
            <p:ph type="sldImg"/>
          </p:nvPr>
        </p:nvSpPr>
        <p:spPr>
          <a:xfrm>
            <a:off x="1144588" y="685800"/>
            <a:ext cx="4572000" cy="3429000"/>
          </a:xfrm>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A67E4-FD49-43F3-B19D-39F2281AB7A6}" type="slidenum">
              <a:rPr lang="en-US"/>
              <a:pPr/>
              <a:t>4</a:t>
            </a:fld>
            <a:endParaRPr lang="en-US"/>
          </a:p>
        </p:txBody>
      </p:sp>
      <p:sp>
        <p:nvSpPr>
          <p:cNvPr id="630786" name="Rectangle 2"/>
          <p:cNvSpPr>
            <a:spLocks noRo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D6550-538D-432B-BBAC-ED06EA2409FE}" type="slidenum">
              <a:rPr lang="en-US"/>
              <a:pPr/>
              <a:t>5</a:t>
            </a:fld>
            <a:endParaRPr lang="en-US"/>
          </a:p>
        </p:txBody>
      </p:sp>
      <p:sp>
        <p:nvSpPr>
          <p:cNvPr id="501762" name="Rectangle 2"/>
          <p:cNvSpPr>
            <a:spLocks noRot="1" noChangeArrowheads="1" noTextEdit="1"/>
          </p:cNvSpPr>
          <p:nvPr>
            <p:ph type="sldImg"/>
          </p:nvPr>
        </p:nvSpPr>
        <p:spPr>
          <a:ln/>
        </p:spPr>
      </p:sp>
      <p:sp>
        <p:nvSpPr>
          <p:cNvPr id="501763" name="Rectangle 3"/>
          <p:cNvSpPr>
            <a:spLocks noGrp="1" noChangeArrowheads="1"/>
          </p:cNvSpPr>
          <p:nvPr>
            <p:ph type="body" idx="1"/>
          </p:nvPr>
        </p:nvSpPr>
        <p:spPr>
          <a:xfrm>
            <a:off x="914400" y="4343400"/>
            <a:ext cx="5029200" cy="4114800"/>
          </a:xfrm>
        </p:spPr>
        <p:txBody>
          <a:bodyPr/>
          <a:lstStyle/>
          <a:p>
            <a:pPr>
              <a:buFontTx/>
              <a:buChar char="•"/>
            </a:pPr>
            <a:r>
              <a:rPr lang="en-US"/>
              <a:t>We use probing questions to identify key stakeholders and motivations driving the direct threats. </a:t>
            </a:r>
          </a:p>
          <a:p>
            <a:pPr>
              <a:buFontTx/>
              <a:buChar char="•"/>
            </a:pPr>
            <a:r>
              <a:rPr lang="en-US"/>
              <a:t>We often use box and arrow diagrams to map the causal relationships that connect the focal targets to the direct threats to the underlying causes.  Here’s an example from the Condor Bioreserve in Ecuador where one of the targets, the Andean Bear, is killed because of bear-cattle conflicts in the area.  Economic losses are driving the bear killing and stem from the co-occurrence of productive grasslands used for cattle grazing and the habitat area of the Andean Bear.  There is also a weak institutional response to the killings as another contributing cause.</a:t>
            </a:r>
          </a:p>
          <a:p>
            <a:pPr>
              <a:buFontTx/>
              <a:buChar char="•"/>
            </a:pPr>
            <a:r>
              <a:rPr lang="en-US"/>
              <a:t>The situation analysis documents our assumptions regarding the drivers behind critical threats.  This transparency is particularly helpful in projects involving multiple stakeholders because it provides a basis for peer-review to catch and correct faulty thinking.</a:t>
            </a:r>
          </a:p>
          <a:p>
            <a:pPr>
              <a:buFontTx/>
              <a:buChar char="•"/>
            </a:pPr>
            <a:r>
              <a:rPr lang="en-US"/>
              <a:t>These diagrams clearly layout assumptions that drive our selection of actions and set the basis for what evidence we need to collect to inform our progress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E27AD-289B-4D64-AD11-D458F6E340C3}" type="slidenum">
              <a:rPr lang="en-US"/>
              <a:pPr/>
              <a:t>6</a:t>
            </a:fld>
            <a:endParaRPr lang="en-US"/>
          </a:p>
        </p:txBody>
      </p:sp>
      <p:sp>
        <p:nvSpPr>
          <p:cNvPr id="503810" name="Rectangle 2"/>
          <p:cNvSpPr>
            <a:spLocks noRot="1" noChangeArrowheads="1" noTextEdit="1"/>
          </p:cNvSpPr>
          <p:nvPr>
            <p:ph type="sldImg"/>
          </p:nvPr>
        </p:nvSpPr>
        <p:spPr>
          <a:ln/>
        </p:spPr>
      </p:sp>
      <p:sp>
        <p:nvSpPr>
          <p:cNvPr id="503811" name="Rectangle 3"/>
          <p:cNvSpPr>
            <a:spLocks noGrp="1" noChangeArrowheads="1"/>
          </p:cNvSpPr>
          <p:nvPr>
            <p:ph type="body" idx="1"/>
          </p:nvPr>
        </p:nvSpPr>
        <p:spPr>
          <a:xfrm>
            <a:off x="914400" y="4343400"/>
            <a:ext cx="5029200" cy="4114800"/>
          </a:xfrm>
        </p:spPr>
        <p:txBody>
          <a:bodyPr/>
          <a:lstStyle/>
          <a:p>
            <a:pPr>
              <a:buFontTx/>
              <a:buChar char="•"/>
            </a:pPr>
            <a:r>
              <a:rPr lang="en-US"/>
              <a:t>Project teams can use their situation analysis diagrams to brainstorm the relative advantages of intervening in different locations.  For example, they might decide to initiate….</a:t>
            </a:r>
          </a:p>
          <a:p>
            <a:pPr>
              <a:buFontTx/>
              <a:buChar char="•"/>
            </a:pPr>
            <a:r>
              <a:rPr lang="en-US"/>
              <a:t>a participatory process leading to the zoning of areas of recognized conservation value and separate zones for livestock grazing </a:t>
            </a:r>
          </a:p>
          <a:p>
            <a:pPr>
              <a:buFontTx/>
              <a:buChar char="•"/>
            </a:pPr>
            <a:r>
              <a:rPr lang="en-US"/>
              <a:t>Or they may explore ways to compensate ranchers for cattle killed by bears.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89197-7DD9-4B69-B621-B520EEC822B5}" type="slidenum">
              <a:rPr lang="en-US"/>
              <a:pPr/>
              <a:t>7</a:t>
            </a:fld>
            <a:endParaRPr lang="en-US"/>
          </a:p>
        </p:txBody>
      </p:sp>
      <p:sp>
        <p:nvSpPr>
          <p:cNvPr id="505858" name="Rectangle 2"/>
          <p:cNvSpPr>
            <a:spLocks noRo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720E8-628B-40BE-9361-CEC0F8AA4287}" type="slidenum">
              <a:rPr lang="en-US"/>
              <a:pPr/>
              <a:t>8</a:t>
            </a:fld>
            <a:endParaRPr lang="en-US"/>
          </a:p>
        </p:txBody>
      </p:sp>
      <p:sp>
        <p:nvSpPr>
          <p:cNvPr id="638978" name="Rectangle 2"/>
          <p:cNvSpPr>
            <a:spLocks noRot="1" noChangeArrowheads="1" noTextEdit="1"/>
          </p:cNvSpPr>
          <p:nvPr>
            <p:ph type="sldImg"/>
          </p:nvPr>
        </p:nvSpPr>
        <p:spPr>
          <a:ln/>
        </p:spPr>
      </p:sp>
      <p:sp>
        <p:nvSpPr>
          <p:cNvPr id="638979" name="Rectangle 3"/>
          <p:cNvSpPr>
            <a:spLocks noGrp="1" noChangeArrowheads="1"/>
          </p:cNvSpPr>
          <p:nvPr>
            <p:ph type="body" idx="1"/>
          </p:nvPr>
        </p:nvSpPr>
        <p:spPr/>
        <p:txBody>
          <a:bodyPr/>
          <a:lstStyle/>
          <a:p>
            <a:r>
              <a:rPr lang="en-US"/>
              <a:t>Here is an example of a situation analysis recently developed for the Lake Alexander Project in Minnesota, related to the threat of Fire.</a:t>
            </a:r>
          </a:p>
          <a:p>
            <a:endParaRPr lang="en-US" b="1"/>
          </a:p>
          <a:p>
            <a:r>
              <a:rPr lang="en-US" b="1"/>
              <a:t>Four targets</a:t>
            </a:r>
            <a:r>
              <a:rPr lang="en-US"/>
              <a:t> (green ovals) - were associated with a fire threat - insufficient fire (the red box).</a:t>
            </a:r>
          </a:p>
          <a:p>
            <a:r>
              <a:rPr lang="en-US"/>
              <a:t>Three factors were identified as playing a key role (the orange boxes).</a:t>
            </a:r>
          </a:p>
          <a:p>
            <a:r>
              <a:rPr lang="en-US"/>
              <a:t>Three strategies were identified to address these three factors – labeled strategy 1a, 1b, and 1 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D88CC-D069-4606-A9BF-2E07ADA66B4F}" type="slidenum">
              <a:rPr lang="en-US"/>
              <a:pPr/>
              <a:t>9</a:t>
            </a:fld>
            <a:endParaRPr lang="en-US"/>
          </a:p>
        </p:txBody>
      </p:sp>
      <p:sp>
        <p:nvSpPr>
          <p:cNvPr id="641026" name="Rectangle 2"/>
          <p:cNvSpPr>
            <a:spLocks noRot="1" noChangeArrowheads="1" noTextEdit="1"/>
          </p:cNvSpPr>
          <p:nvPr>
            <p:ph type="sldImg"/>
          </p:nvPr>
        </p:nvSpPr>
        <p:spPr>
          <a:ln/>
        </p:spPr>
      </p:sp>
      <p:sp>
        <p:nvSpPr>
          <p:cNvPr id="641027" name="Rectangle 3"/>
          <p:cNvSpPr>
            <a:spLocks noGrp="1" noChangeArrowheads="1"/>
          </p:cNvSpPr>
          <p:nvPr>
            <p:ph type="body" idx="1"/>
          </p:nvPr>
        </p:nvSpPr>
        <p:spPr/>
        <p:txBody>
          <a:bodyPr/>
          <a:lstStyle/>
          <a:p>
            <a:r>
              <a:rPr lang="en-US"/>
              <a:t>The Lake Alexander Results chain identified a measurable objective in the blue box (X hectares burned by 2012) resulting from more prescribed burns (yellow hexagon).  This was achieved by successfully implementing the three strategies (1a-1c).  Each of these strategies had at least one, often two indicators that demonstrate the strategy is en route to achieve its objective for threat reduction.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0834" name="Picture 2" descr="skyscape_copyright1"/>
          <p:cNvPicPr>
            <a:picLocks noChangeAspect="1" noChangeArrowheads="1"/>
          </p:cNvPicPr>
          <p:nvPr userDrawn="1"/>
        </p:nvPicPr>
        <p:blipFill>
          <a:blip r:embed="rId2" cstate="print"/>
          <a:srcRect/>
          <a:stretch>
            <a:fillRect/>
          </a:stretch>
        </p:blipFill>
        <p:spPr bwMode="auto">
          <a:xfrm>
            <a:off x="0" y="0"/>
            <a:ext cx="9144000" cy="6911975"/>
          </a:xfrm>
          <a:prstGeom prst="rect">
            <a:avLst/>
          </a:prstGeom>
          <a:noFill/>
        </p:spPr>
      </p:pic>
      <p:sp>
        <p:nvSpPr>
          <p:cNvPr id="120835" name="Rectangle 3"/>
          <p:cNvSpPr>
            <a:spLocks noGrp="1" noChangeArrowheads="1"/>
          </p:cNvSpPr>
          <p:nvPr>
            <p:ph type="ctrTitle"/>
          </p:nvPr>
        </p:nvSpPr>
        <p:spPr>
          <a:xfrm>
            <a:off x="304800" y="2819400"/>
            <a:ext cx="6477000" cy="1524000"/>
          </a:xfrm>
        </p:spPr>
        <p:txBody>
          <a:bodyPr/>
          <a:lstStyle>
            <a:lvl1pPr>
              <a:defRPr sz="4800" b="0"/>
            </a:lvl1pPr>
          </a:lstStyle>
          <a:p>
            <a:r>
              <a:rPr lang="en-US"/>
              <a:t>Click to edit Master title style</a:t>
            </a:r>
          </a:p>
        </p:txBody>
      </p:sp>
      <p:sp>
        <p:nvSpPr>
          <p:cNvPr id="120836" name="Rectangle 4"/>
          <p:cNvSpPr>
            <a:spLocks noGrp="1" noChangeArrowheads="1"/>
          </p:cNvSpPr>
          <p:nvPr>
            <p:ph type="subTitle" idx="1"/>
          </p:nvPr>
        </p:nvSpPr>
        <p:spPr>
          <a:xfrm>
            <a:off x="3886200" y="5715000"/>
            <a:ext cx="5105400" cy="1066800"/>
          </a:xfrm>
        </p:spPr>
        <p:txBody>
          <a:bodyPr/>
          <a:lstStyle>
            <a:lvl1pPr marL="0" indent="0">
              <a:buFontTx/>
              <a:buNone/>
              <a:defRPr sz="3200">
                <a:latin typeface="Garamond" pitchFamily="18" charset="0"/>
              </a:defRPr>
            </a:lvl1pPr>
          </a:lstStyle>
          <a:p>
            <a:r>
              <a:rPr lang="en-US"/>
              <a:t>Click to edit Master subtitle style</a:t>
            </a:r>
          </a:p>
        </p:txBody>
      </p:sp>
      <p:pic>
        <p:nvPicPr>
          <p:cNvPr id="120838" name="Picture 6" descr="TNCLogoPrimary_Rev_Wht349"/>
          <p:cNvPicPr>
            <a:picLocks noChangeAspect="1" noChangeArrowheads="1"/>
          </p:cNvPicPr>
          <p:nvPr userDrawn="1"/>
        </p:nvPicPr>
        <p:blipFill>
          <a:blip r:embed="rId3" cstate="print"/>
          <a:srcRect/>
          <a:stretch>
            <a:fillRect/>
          </a:stretch>
        </p:blipFill>
        <p:spPr bwMode="auto">
          <a:xfrm>
            <a:off x="0" y="0"/>
            <a:ext cx="2438400" cy="121761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418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41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9810" name="Picture 2" descr="skyscape banner"/>
          <p:cNvPicPr>
            <a:picLocks noChangeAspect="1" noChangeArrowheads="1"/>
          </p:cNvPicPr>
          <p:nvPr userDrawn="1"/>
        </p:nvPicPr>
        <p:blipFill>
          <a:blip r:embed="rId13" cstate="print"/>
          <a:srcRect/>
          <a:stretch>
            <a:fillRect/>
          </a:stretch>
        </p:blipFill>
        <p:spPr bwMode="auto">
          <a:xfrm>
            <a:off x="0" y="0"/>
            <a:ext cx="9144000" cy="1219200"/>
          </a:xfrm>
          <a:prstGeom prst="rect">
            <a:avLst/>
          </a:prstGeom>
          <a:noFill/>
        </p:spPr>
      </p:pic>
      <p:sp>
        <p:nvSpPr>
          <p:cNvPr id="119811" name="Rectangle 3"/>
          <p:cNvSpPr>
            <a:spLocks noGrp="1" noChangeArrowheads="1"/>
          </p:cNvSpPr>
          <p:nvPr>
            <p:ph type="title"/>
          </p:nvPr>
        </p:nvSpPr>
        <p:spPr bwMode="auto">
          <a:xfrm>
            <a:off x="457200" y="1371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12" name="Rectangle 4"/>
          <p:cNvSpPr>
            <a:spLocks noGrp="1" noChangeArrowheads="1"/>
          </p:cNvSpPr>
          <p:nvPr>
            <p:ph type="body" idx="1"/>
          </p:nvPr>
        </p:nvSpPr>
        <p:spPr bwMode="auto">
          <a:xfrm>
            <a:off x="838200" y="2667000"/>
            <a:ext cx="7472363" cy="3122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3" name="Rectangle 5"/>
          <p:cNvSpPr>
            <a:spLocks noChangeArrowheads="1"/>
          </p:cNvSpPr>
          <p:nvPr userDrawn="1"/>
        </p:nvSpPr>
        <p:spPr bwMode="auto">
          <a:xfrm>
            <a:off x="3276600" y="228600"/>
            <a:ext cx="5562600" cy="762000"/>
          </a:xfrm>
          <a:prstGeom prst="rect">
            <a:avLst/>
          </a:prstGeom>
          <a:noFill/>
          <a:ln w="9525">
            <a:noFill/>
            <a:miter lim="800000"/>
            <a:headEnd/>
            <a:tailEnd/>
          </a:ln>
          <a:effectLst/>
        </p:spPr>
        <p:txBody>
          <a:bodyPr anchor="ctr"/>
          <a:lstStyle/>
          <a:p>
            <a:endParaRPr lang="en-US" sz="4000" b="1">
              <a:latin typeface="Garamond" pitchFamily="18" charset="0"/>
            </a:endParaRPr>
          </a:p>
        </p:txBody>
      </p:sp>
      <p:pic>
        <p:nvPicPr>
          <p:cNvPr id="119816" name="Picture 8" descr="TNCLogoPrimary_Rev_Wht349"/>
          <p:cNvPicPr>
            <a:picLocks noChangeAspect="1" noChangeArrowheads="1"/>
          </p:cNvPicPr>
          <p:nvPr userDrawn="1"/>
        </p:nvPicPr>
        <p:blipFill>
          <a:blip r:embed="rId14" cstate="print"/>
          <a:srcRect/>
          <a:stretch>
            <a:fillRect/>
          </a:stretch>
        </p:blipFill>
        <p:spPr bwMode="auto">
          <a:xfrm>
            <a:off x="0" y="0"/>
            <a:ext cx="2325688" cy="11620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4000" b="1">
          <a:solidFill>
            <a:schemeClr val="tx1"/>
          </a:solidFill>
          <a:latin typeface="+mj-lt"/>
          <a:ea typeface="+mj-ea"/>
          <a:cs typeface="+mj-cs"/>
        </a:defRPr>
      </a:lvl1pPr>
      <a:lvl2pPr algn="l" rtl="0" fontAlgn="base">
        <a:spcBef>
          <a:spcPct val="0"/>
        </a:spcBef>
        <a:spcAft>
          <a:spcPct val="0"/>
        </a:spcAft>
        <a:defRPr sz="4000" b="1">
          <a:solidFill>
            <a:schemeClr val="tx1"/>
          </a:solidFill>
          <a:latin typeface="Garamond" pitchFamily="18" charset="0"/>
        </a:defRPr>
      </a:lvl2pPr>
      <a:lvl3pPr algn="l" rtl="0" fontAlgn="base">
        <a:spcBef>
          <a:spcPct val="0"/>
        </a:spcBef>
        <a:spcAft>
          <a:spcPct val="0"/>
        </a:spcAft>
        <a:defRPr sz="4000" b="1">
          <a:solidFill>
            <a:schemeClr val="tx1"/>
          </a:solidFill>
          <a:latin typeface="Garamond" pitchFamily="18" charset="0"/>
        </a:defRPr>
      </a:lvl3pPr>
      <a:lvl4pPr algn="l" rtl="0" fontAlgn="base">
        <a:spcBef>
          <a:spcPct val="0"/>
        </a:spcBef>
        <a:spcAft>
          <a:spcPct val="0"/>
        </a:spcAft>
        <a:defRPr sz="4000" b="1">
          <a:solidFill>
            <a:schemeClr val="tx1"/>
          </a:solidFill>
          <a:latin typeface="Garamond" pitchFamily="18" charset="0"/>
        </a:defRPr>
      </a:lvl4pPr>
      <a:lvl5pPr algn="l" rtl="0" fontAlgn="base">
        <a:spcBef>
          <a:spcPct val="0"/>
        </a:spcBef>
        <a:spcAft>
          <a:spcPct val="0"/>
        </a:spcAft>
        <a:defRPr sz="4000" b="1">
          <a:solidFill>
            <a:schemeClr val="tx1"/>
          </a:solidFill>
          <a:latin typeface="Garamond" pitchFamily="18"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457200" y="1143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9027" name="Rectangle 3"/>
          <p:cNvSpPr>
            <a:spLocks noGrp="1" noChangeArrowheads="1"/>
          </p:cNvSpPr>
          <p:nvPr>
            <p:ph type="body" idx="1"/>
          </p:nvPr>
        </p:nvSpPr>
        <p:spPr bwMode="auto">
          <a:xfrm>
            <a:off x="457200" y="2362200"/>
            <a:ext cx="8229600" cy="3763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9031" name="Picture 7" descr="skyscape banner"/>
          <p:cNvPicPr>
            <a:picLocks noChangeAspect="1" noChangeArrowheads="1"/>
          </p:cNvPicPr>
          <p:nvPr userDrawn="1"/>
        </p:nvPicPr>
        <p:blipFill>
          <a:blip r:embed="rId13" cstate="print"/>
          <a:srcRect/>
          <a:stretch>
            <a:fillRect/>
          </a:stretch>
        </p:blipFill>
        <p:spPr bwMode="auto">
          <a:xfrm>
            <a:off x="0" y="0"/>
            <a:ext cx="9144000" cy="1219200"/>
          </a:xfrm>
          <a:prstGeom prst="rect">
            <a:avLst/>
          </a:prstGeom>
          <a:noFill/>
        </p:spPr>
      </p:pic>
      <p:pic>
        <p:nvPicPr>
          <p:cNvPr id="129032" name="Picture 8" descr="TNCLogoPrimary_Rev_Wht349"/>
          <p:cNvPicPr>
            <a:picLocks noChangeAspect="1" noChangeArrowheads="1"/>
          </p:cNvPicPr>
          <p:nvPr userDrawn="1"/>
        </p:nvPicPr>
        <p:blipFill>
          <a:blip r:embed="rId14" cstate="print"/>
          <a:srcRect/>
          <a:stretch>
            <a:fillRect/>
          </a:stretch>
        </p:blipFill>
        <p:spPr bwMode="auto">
          <a:xfrm>
            <a:off x="0" y="0"/>
            <a:ext cx="2438400" cy="1217613"/>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Garamond" pitchFamily="18" charset="0"/>
        </a:defRPr>
      </a:lvl2pPr>
      <a:lvl3pPr algn="ctr" rtl="0" fontAlgn="base">
        <a:spcBef>
          <a:spcPct val="0"/>
        </a:spcBef>
        <a:spcAft>
          <a:spcPct val="0"/>
        </a:spcAft>
        <a:defRPr sz="4000" b="1">
          <a:solidFill>
            <a:schemeClr val="tx2"/>
          </a:solidFill>
          <a:latin typeface="Garamond" pitchFamily="18" charset="0"/>
        </a:defRPr>
      </a:lvl3pPr>
      <a:lvl4pPr algn="ctr" rtl="0" fontAlgn="base">
        <a:spcBef>
          <a:spcPct val="0"/>
        </a:spcBef>
        <a:spcAft>
          <a:spcPct val="0"/>
        </a:spcAft>
        <a:defRPr sz="4000" b="1">
          <a:solidFill>
            <a:schemeClr val="tx2"/>
          </a:solidFill>
          <a:latin typeface="Garamond" pitchFamily="18" charset="0"/>
        </a:defRPr>
      </a:lvl4pPr>
      <a:lvl5pPr algn="ctr" rtl="0" fontAlgn="base">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2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27.bin"/><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8.bin"/><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9.bin"/><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31.bin"/><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32.bin"/><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jpeg"/><Relationship Id="rId7" Type="http://schemas.openxmlformats.org/officeDocument/2006/relationships/image" Target="../media/image56.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image" Target="../media/image54.png"/><Relationship Id="rId4" Type="http://schemas.openxmlformats.org/officeDocument/2006/relationships/image" Target="../media/image53.emf"/><Relationship Id="rId9" Type="http://schemas.openxmlformats.org/officeDocument/2006/relationships/image" Target="../media/image58.wmf"/></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9.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oleObject" Target="../embeddings/oleObject25.bin"/><Relationship Id="rId5" Type="http://schemas.openxmlformats.org/officeDocument/2006/relationships/oleObject" Target="../embeddings/oleObject19.bin"/><Relationship Id="rId10" Type="http://schemas.openxmlformats.org/officeDocument/2006/relationships/oleObject" Target="../embeddings/oleObject24.bin"/><Relationship Id="rId4" Type="http://schemas.openxmlformats.org/officeDocument/2006/relationships/oleObject" Target="../embeddings/oleObject18.bin"/><Relationship Id="rId9"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1143000"/>
            <a:ext cx="8534400" cy="2209800"/>
          </a:xfrm>
        </p:spPr>
        <p:txBody>
          <a:bodyPr/>
          <a:lstStyle/>
          <a:p>
            <a:pPr algn="ctr"/>
            <a:r>
              <a:rPr lang="en-US" b="1" dirty="0"/>
              <a:t>Strategy Effectiveness Measures</a:t>
            </a:r>
            <a:br>
              <a:rPr lang="en-US" b="1" dirty="0"/>
            </a:br>
            <a:r>
              <a:rPr lang="en-US" b="1" dirty="0" smtClean="0"/>
              <a:t>Conceptual Model &amp; Results Chain </a:t>
            </a:r>
            <a:r>
              <a:rPr lang="en-US" b="1" dirty="0"/>
              <a:t>Examples</a:t>
            </a:r>
            <a:r>
              <a:rPr lang="en-US"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2050" name="Object 2"/>
          <p:cNvGraphicFramePr>
            <a:graphicFrameLocks noChangeAspect="1"/>
          </p:cNvGraphicFramePr>
          <p:nvPr/>
        </p:nvGraphicFramePr>
        <p:xfrm>
          <a:off x="152400" y="3222625"/>
          <a:ext cx="8686800" cy="3101975"/>
        </p:xfrm>
        <a:graphic>
          <a:graphicData uri="http://schemas.openxmlformats.org/presentationml/2006/ole">
            <p:oleObj spid="_x0000_s642050" name="Visio" r:id="rId4" imgW="9765407" imgH="3460577" progId="Visio.Drawing.11">
              <p:embed/>
            </p:oleObj>
          </a:graphicData>
        </a:graphic>
      </p:graphicFrame>
      <p:sp>
        <p:nvSpPr>
          <p:cNvPr id="642051" name="Text Box 3"/>
          <p:cNvSpPr txBox="1">
            <a:spLocks noChangeArrowheads="1"/>
          </p:cNvSpPr>
          <p:nvPr/>
        </p:nvSpPr>
        <p:spPr bwMode="auto">
          <a:xfrm>
            <a:off x="304800" y="1676400"/>
            <a:ext cx="8305800" cy="1735138"/>
          </a:xfrm>
          <a:prstGeom prst="rect">
            <a:avLst/>
          </a:prstGeom>
          <a:noFill/>
          <a:ln w="9525">
            <a:noFill/>
            <a:miter lim="800000"/>
            <a:headEnd/>
            <a:tailEnd/>
          </a:ln>
          <a:effectLst/>
        </p:spPr>
        <p:txBody>
          <a:bodyPr>
            <a:spAutoFit/>
          </a:bodyPr>
          <a:lstStyle/>
          <a:p>
            <a:pPr marL="342900" indent="-342900">
              <a:spcBef>
                <a:spcPct val="50000"/>
              </a:spcBef>
            </a:pPr>
            <a:r>
              <a:rPr lang="en-US" sz="2400" b="1"/>
              <a:t>Objective:</a:t>
            </a:r>
            <a:r>
              <a:rPr lang="en-US" sz="2400"/>
              <a:t> </a:t>
            </a:r>
            <a:r>
              <a:rPr lang="en-US" altLang="zh-CN" sz="2400">
                <a:ea typeface="SimSun" pitchFamily="2" charset="-122"/>
              </a:rPr>
              <a:t>To reduce by 75% the consumption of fuel wood collected from biologically sensitive forests in the project area in 10 years </a:t>
            </a:r>
          </a:p>
          <a:p>
            <a:pPr marL="342900" indent="-342900">
              <a:spcBef>
                <a:spcPct val="50000"/>
              </a:spcBef>
            </a:pPr>
            <a:endParaRPr lang="en-US" sz="2400"/>
          </a:p>
        </p:txBody>
      </p:sp>
      <p:sp>
        <p:nvSpPr>
          <p:cNvPr id="642052" name="Text Box 4"/>
          <p:cNvSpPr txBox="1">
            <a:spLocks noChangeArrowheads="1"/>
          </p:cNvSpPr>
          <p:nvPr/>
        </p:nvSpPr>
        <p:spPr bwMode="auto">
          <a:xfrm>
            <a:off x="3200400" y="0"/>
            <a:ext cx="5562600" cy="1190625"/>
          </a:xfrm>
          <a:prstGeom prst="rect">
            <a:avLst/>
          </a:prstGeom>
          <a:noFill/>
          <a:ln w="9525" algn="ctr">
            <a:noFill/>
            <a:miter lim="800000"/>
            <a:headEnd/>
            <a:tailEnd/>
          </a:ln>
          <a:effectLst/>
        </p:spPr>
        <p:txBody>
          <a:bodyPr>
            <a:spAutoFit/>
          </a:bodyPr>
          <a:lstStyle/>
          <a:p>
            <a:pPr algn="r">
              <a:spcBef>
                <a:spcPct val="50000"/>
              </a:spcBef>
            </a:pPr>
            <a:r>
              <a:rPr lang="en-US" sz="3600" b="1">
                <a:solidFill>
                  <a:schemeClr val="bg1"/>
                </a:solidFill>
              </a:rPr>
              <a:t>NW Yunnan, China – Fuel wood threat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ChangeArrowheads="1"/>
          </p:cNvSpPr>
          <p:nvPr/>
        </p:nvSpPr>
        <p:spPr bwMode="auto">
          <a:xfrm>
            <a:off x="239713" y="1681163"/>
            <a:ext cx="3810000" cy="3429000"/>
          </a:xfrm>
          <a:prstGeom prst="rect">
            <a:avLst/>
          </a:prstGeom>
          <a:noFill/>
          <a:ln w="9525">
            <a:noFill/>
            <a:miter lim="800000"/>
            <a:headEnd/>
            <a:tailEnd/>
          </a:ln>
          <a:effectLst/>
        </p:spPr>
        <p:txBody>
          <a:bodyPr/>
          <a:lstStyle/>
          <a:p>
            <a:pPr marL="342900" indent="-342900">
              <a:spcBef>
                <a:spcPct val="20000"/>
              </a:spcBef>
              <a:buFontTx/>
              <a:buChar char="•"/>
            </a:pPr>
            <a:r>
              <a:rPr lang="en-US" sz="2000"/>
              <a:t>Resources spent on Alternative Energy Strategy</a:t>
            </a:r>
          </a:p>
          <a:p>
            <a:pPr marL="742950" lvl="1" indent="-285750">
              <a:spcBef>
                <a:spcPct val="20000"/>
              </a:spcBef>
              <a:buFontTx/>
              <a:buChar char="–"/>
            </a:pPr>
            <a:r>
              <a:rPr lang="en-US" sz="2000"/>
              <a:t>FY 2001  $50,000</a:t>
            </a:r>
          </a:p>
          <a:p>
            <a:pPr marL="742950" lvl="1" indent="-285750">
              <a:spcBef>
                <a:spcPct val="20000"/>
              </a:spcBef>
              <a:buFontTx/>
              <a:buChar char="–"/>
            </a:pPr>
            <a:r>
              <a:rPr lang="en-US" sz="2000"/>
              <a:t>FY2002 $150,000</a:t>
            </a:r>
          </a:p>
          <a:p>
            <a:pPr marL="742950" lvl="1" indent="-285750">
              <a:spcBef>
                <a:spcPct val="20000"/>
              </a:spcBef>
              <a:buFontTx/>
              <a:buChar char="–"/>
            </a:pPr>
            <a:r>
              <a:rPr lang="en-US" sz="2000"/>
              <a:t>FY2003 $350,000</a:t>
            </a:r>
          </a:p>
          <a:p>
            <a:pPr marL="742950" lvl="1" indent="-285750">
              <a:spcBef>
                <a:spcPct val="20000"/>
              </a:spcBef>
            </a:pPr>
            <a:r>
              <a:rPr lang="en-US" sz="2000"/>
              <a:t>		  Total  $550,000</a:t>
            </a:r>
          </a:p>
        </p:txBody>
      </p:sp>
      <p:pic>
        <p:nvPicPr>
          <p:cNvPr id="644099" name="Picture 3"/>
          <p:cNvPicPr>
            <a:picLocks noChangeAspect="1" noChangeArrowheads="1"/>
          </p:cNvPicPr>
          <p:nvPr/>
        </p:nvPicPr>
        <p:blipFill>
          <a:blip r:embed="rId4" cstate="print"/>
          <a:srcRect/>
          <a:stretch>
            <a:fillRect/>
          </a:stretch>
        </p:blipFill>
        <p:spPr bwMode="auto">
          <a:xfrm>
            <a:off x="4343400" y="2209800"/>
            <a:ext cx="4648200" cy="2914650"/>
          </a:xfrm>
          <a:prstGeom prst="rect">
            <a:avLst/>
          </a:prstGeom>
          <a:noFill/>
        </p:spPr>
      </p:pic>
      <p:graphicFrame>
        <p:nvGraphicFramePr>
          <p:cNvPr id="644101" name="Object 5"/>
          <p:cNvGraphicFramePr>
            <a:graphicFrameLocks noChangeAspect="1"/>
          </p:cNvGraphicFramePr>
          <p:nvPr/>
        </p:nvGraphicFramePr>
        <p:xfrm>
          <a:off x="914400" y="5410200"/>
          <a:ext cx="7645400" cy="1238250"/>
        </p:xfrm>
        <a:graphic>
          <a:graphicData uri="http://schemas.openxmlformats.org/presentationml/2006/ole">
            <p:oleObj spid="_x0000_s644101" name="Visio" r:id="rId5" imgW="9168641" imgH="1483848" progId="Visio.Drawing.11">
              <p:embed/>
            </p:oleObj>
          </a:graphicData>
        </a:graphic>
      </p:graphicFrame>
      <p:sp>
        <p:nvSpPr>
          <p:cNvPr id="644102" name="Rectangle 6"/>
          <p:cNvSpPr>
            <a:spLocks noChangeArrowheads="1"/>
          </p:cNvSpPr>
          <p:nvPr/>
        </p:nvSpPr>
        <p:spPr bwMode="auto">
          <a:xfrm>
            <a:off x="838200" y="5410200"/>
            <a:ext cx="1752600" cy="1219200"/>
          </a:xfrm>
          <a:prstGeom prst="rect">
            <a:avLst/>
          </a:prstGeom>
          <a:noFill/>
          <a:ln w="38100">
            <a:solidFill>
              <a:srgbClr val="0000FF"/>
            </a:solidFill>
            <a:miter lim="800000"/>
            <a:headEnd/>
            <a:tailEnd/>
          </a:ln>
          <a:effectLst/>
        </p:spPr>
        <p:txBody>
          <a:bodyPr wrap="none" anchor="ctr"/>
          <a:lstStyle/>
          <a:p>
            <a:endParaRPr lang="en-US"/>
          </a:p>
        </p:txBody>
      </p:sp>
      <p:sp>
        <p:nvSpPr>
          <p:cNvPr id="644103" name="Text Box 7"/>
          <p:cNvSpPr txBox="1">
            <a:spLocks noChangeArrowheads="1"/>
          </p:cNvSpPr>
          <p:nvPr/>
        </p:nvSpPr>
        <p:spPr bwMode="auto">
          <a:xfrm>
            <a:off x="4495800" y="1552575"/>
            <a:ext cx="4648200" cy="641350"/>
          </a:xfrm>
          <a:prstGeom prst="rect">
            <a:avLst/>
          </a:prstGeom>
          <a:noFill/>
          <a:ln w="9525" algn="ctr">
            <a:noFill/>
            <a:miter lim="800000"/>
            <a:headEnd/>
            <a:tailEnd/>
          </a:ln>
          <a:effectLst/>
        </p:spPr>
        <p:txBody>
          <a:bodyPr>
            <a:spAutoFit/>
          </a:bodyPr>
          <a:lstStyle/>
          <a:p>
            <a:pPr>
              <a:spcBef>
                <a:spcPct val="50000"/>
              </a:spcBef>
            </a:pPr>
            <a:r>
              <a:rPr lang="en-US" sz="3600" b="1">
                <a:solidFill>
                  <a:srgbClr val="004A80"/>
                </a:solidFill>
              </a:rPr>
              <a:t>NW Yunnan, China</a:t>
            </a:r>
          </a:p>
        </p:txBody>
      </p:sp>
      <p:sp>
        <p:nvSpPr>
          <p:cNvPr id="644105" name="Text Box 9"/>
          <p:cNvSpPr txBox="1">
            <a:spLocks noChangeArrowheads="1"/>
          </p:cNvSpPr>
          <p:nvPr/>
        </p:nvSpPr>
        <p:spPr bwMode="auto">
          <a:xfrm>
            <a:off x="3200400" y="0"/>
            <a:ext cx="5562600" cy="1190625"/>
          </a:xfrm>
          <a:prstGeom prst="rect">
            <a:avLst/>
          </a:prstGeom>
          <a:noFill/>
          <a:ln w="9525" algn="ctr">
            <a:noFill/>
            <a:miter lim="800000"/>
            <a:headEnd/>
            <a:tailEnd/>
          </a:ln>
          <a:effectLst/>
        </p:spPr>
        <p:txBody>
          <a:bodyPr>
            <a:spAutoFit/>
          </a:bodyPr>
          <a:lstStyle/>
          <a:p>
            <a:pPr algn="r">
              <a:spcBef>
                <a:spcPct val="50000"/>
              </a:spcBef>
            </a:pPr>
            <a:r>
              <a:rPr lang="en-US" sz="3600" b="1">
                <a:solidFill>
                  <a:schemeClr val="bg1"/>
                </a:solidFill>
              </a:rPr>
              <a:t>NW Yunnan, China – Fuel wood threat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body" idx="1"/>
          </p:nvPr>
        </p:nvSpPr>
        <p:spPr>
          <a:xfrm>
            <a:off x="228600" y="1524000"/>
            <a:ext cx="3581400" cy="2514600"/>
          </a:xfrm>
          <a:noFill/>
          <a:ln/>
        </p:spPr>
        <p:txBody>
          <a:bodyPr/>
          <a:lstStyle/>
          <a:p>
            <a:r>
              <a:rPr lang="en-US" sz="2000"/>
              <a:t>Record of activities completed (e.g., proposals written, grants received, # presentations made, number of household surveys completed).</a:t>
            </a:r>
            <a:endParaRPr lang="en-US" sz="2000">
              <a:solidFill>
                <a:srgbClr val="FFFFFF"/>
              </a:solidFill>
            </a:endParaRPr>
          </a:p>
        </p:txBody>
      </p:sp>
      <p:sp>
        <p:nvSpPr>
          <p:cNvPr id="646147" name="Text Box 3"/>
          <p:cNvSpPr txBox="1">
            <a:spLocks noChangeArrowheads="1"/>
          </p:cNvSpPr>
          <p:nvPr/>
        </p:nvSpPr>
        <p:spPr bwMode="auto">
          <a:xfrm>
            <a:off x="3733800" y="5029200"/>
            <a:ext cx="5410200" cy="304800"/>
          </a:xfrm>
          <a:prstGeom prst="rect">
            <a:avLst/>
          </a:prstGeom>
          <a:noFill/>
          <a:ln w="9525">
            <a:noFill/>
            <a:miter lim="800000"/>
            <a:headEnd/>
            <a:tailEnd/>
          </a:ln>
          <a:effectLst/>
        </p:spPr>
        <p:txBody>
          <a:bodyPr>
            <a:spAutoFit/>
          </a:bodyPr>
          <a:lstStyle/>
          <a:p>
            <a:pPr eaLnBrk="0" hangingPunct="0">
              <a:spcBef>
                <a:spcPct val="50000"/>
              </a:spcBef>
            </a:pPr>
            <a:r>
              <a:rPr lang="en-US" altLang="zh-CN" sz="1400" b="1">
                <a:latin typeface="Imago Book" charset="0"/>
                <a:ea typeface="SimSun" pitchFamily="2" charset="-122"/>
              </a:rPr>
              <a:t>Training on Fireplace, Biogas, and Greenhouse Use in Village</a:t>
            </a:r>
            <a:endParaRPr lang="en-US" sz="1400" b="1">
              <a:solidFill>
                <a:schemeClr val="bg1"/>
              </a:solidFill>
              <a:latin typeface="Times" pitchFamily="18" charset="0"/>
              <a:ea typeface="SimSun" pitchFamily="2" charset="-122"/>
            </a:endParaRPr>
          </a:p>
        </p:txBody>
      </p:sp>
      <p:pic>
        <p:nvPicPr>
          <p:cNvPr id="646148" name="Picture 4"/>
          <p:cNvPicPr>
            <a:picLocks noChangeAspect="1" noChangeArrowheads="1"/>
          </p:cNvPicPr>
          <p:nvPr/>
        </p:nvPicPr>
        <p:blipFill>
          <a:blip r:embed="rId4" cstate="print"/>
          <a:srcRect/>
          <a:stretch>
            <a:fillRect/>
          </a:stretch>
        </p:blipFill>
        <p:spPr bwMode="auto">
          <a:xfrm>
            <a:off x="3962400" y="1458913"/>
            <a:ext cx="4684713" cy="3513137"/>
          </a:xfrm>
          <a:prstGeom prst="rect">
            <a:avLst/>
          </a:prstGeom>
          <a:noFill/>
        </p:spPr>
      </p:pic>
      <p:graphicFrame>
        <p:nvGraphicFramePr>
          <p:cNvPr id="646149" name="Object 5"/>
          <p:cNvGraphicFramePr>
            <a:graphicFrameLocks noChangeAspect="1"/>
          </p:cNvGraphicFramePr>
          <p:nvPr/>
        </p:nvGraphicFramePr>
        <p:xfrm>
          <a:off x="914400" y="5410200"/>
          <a:ext cx="7645400" cy="1238250"/>
        </p:xfrm>
        <a:graphic>
          <a:graphicData uri="http://schemas.openxmlformats.org/presentationml/2006/ole">
            <p:oleObj spid="_x0000_s646149" name="Visio" r:id="rId5" imgW="9168641" imgH="1483848" progId="Visio.Drawing.11">
              <p:embed/>
            </p:oleObj>
          </a:graphicData>
        </a:graphic>
      </p:graphicFrame>
      <p:sp>
        <p:nvSpPr>
          <p:cNvPr id="646150" name="Rectangle 6"/>
          <p:cNvSpPr>
            <a:spLocks noChangeArrowheads="1"/>
          </p:cNvSpPr>
          <p:nvPr/>
        </p:nvSpPr>
        <p:spPr bwMode="auto">
          <a:xfrm>
            <a:off x="838200" y="5410200"/>
            <a:ext cx="1752600" cy="1219200"/>
          </a:xfrm>
          <a:prstGeom prst="rect">
            <a:avLst/>
          </a:prstGeom>
          <a:noFill/>
          <a:ln w="38100">
            <a:solidFill>
              <a:srgbClr val="0000FF"/>
            </a:solidFill>
            <a:miter lim="800000"/>
            <a:headEnd/>
            <a:tailEnd/>
          </a:ln>
          <a:effectLst/>
        </p:spPr>
        <p:txBody>
          <a:bodyPr wrap="none" anchor="ctr"/>
          <a:lstStyle/>
          <a:p>
            <a:endParaRPr lang="en-US"/>
          </a:p>
        </p:txBody>
      </p:sp>
      <p:sp>
        <p:nvSpPr>
          <p:cNvPr id="646153" name="Text Box 9"/>
          <p:cNvSpPr txBox="1">
            <a:spLocks noChangeArrowheads="1"/>
          </p:cNvSpPr>
          <p:nvPr/>
        </p:nvSpPr>
        <p:spPr bwMode="auto">
          <a:xfrm>
            <a:off x="3200400" y="0"/>
            <a:ext cx="5562600" cy="1190625"/>
          </a:xfrm>
          <a:prstGeom prst="rect">
            <a:avLst/>
          </a:prstGeom>
          <a:noFill/>
          <a:ln w="9525" algn="ctr">
            <a:noFill/>
            <a:miter lim="800000"/>
            <a:headEnd/>
            <a:tailEnd/>
          </a:ln>
          <a:effectLst/>
        </p:spPr>
        <p:txBody>
          <a:bodyPr>
            <a:spAutoFit/>
          </a:bodyPr>
          <a:lstStyle/>
          <a:p>
            <a:pPr algn="r">
              <a:spcBef>
                <a:spcPct val="50000"/>
              </a:spcBef>
            </a:pPr>
            <a:r>
              <a:rPr lang="en-US" sz="3600" b="1">
                <a:solidFill>
                  <a:schemeClr val="bg1"/>
                </a:solidFill>
              </a:rPr>
              <a:t>NW Yunnan, China – Fuel wood threat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body" idx="1"/>
          </p:nvPr>
        </p:nvSpPr>
        <p:spPr>
          <a:xfrm>
            <a:off x="152400" y="1447800"/>
            <a:ext cx="4419600" cy="1190625"/>
          </a:xfrm>
          <a:noFill/>
          <a:ln/>
        </p:spPr>
        <p:txBody>
          <a:bodyPr/>
          <a:lstStyle/>
          <a:p>
            <a:pPr>
              <a:buFontTx/>
              <a:buNone/>
            </a:pPr>
            <a:r>
              <a:rPr lang="en-US" b="1">
                <a:latin typeface="Garamond" pitchFamily="18" charset="0"/>
              </a:rPr>
              <a:t>   Alternative energy installations completed (as of June 2003)</a:t>
            </a:r>
          </a:p>
        </p:txBody>
      </p:sp>
      <p:pic>
        <p:nvPicPr>
          <p:cNvPr id="648195" name="Picture 3" descr="Untitled-21"/>
          <p:cNvPicPr>
            <a:picLocks noChangeAspect="1" noChangeArrowheads="1"/>
          </p:cNvPicPr>
          <p:nvPr/>
        </p:nvPicPr>
        <p:blipFill>
          <a:blip r:embed="rId4" cstate="print"/>
          <a:srcRect/>
          <a:stretch>
            <a:fillRect/>
          </a:stretch>
        </p:blipFill>
        <p:spPr bwMode="auto">
          <a:xfrm>
            <a:off x="4800600" y="2209800"/>
            <a:ext cx="3962400" cy="3128963"/>
          </a:xfrm>
          <a:prstGeom prst="rect">
            <a:avLst/>
          </a:prstGeom>
          <a:noFill/>
        </p:spPr>
      </p:pic>
      <p:sp>
        <p:nvSpPr>
          <p:cNvPr id="648196" name="Rectangle 4"/>
          <p:cNvSpPr>
            <a:spLocks noChangeArrowheads="1"/>
          </p:cNvSpPr>
          <p:nvPr/>
        </p:nvSpPr>
        <p:spPr bwMode="auto">
          <a:xfrm>
            <a:off x="304800" y="2590800"/>
            <a:ext cx="4495800" cy="2209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a:t>1,491 Household Scale Biogas Units</a:t>
            </a:r>
          </a:p>
          <a:p>
            <a:pPr marL="342900" indent="-342900">
              <a:lnSpc>
                <a:spcPct val="90000"/>
              </a:lnSpc>
              <a:spcBef>
                <a:spcPct val="20000"/>
              </a:spcBef>
              <a:buFontTx/>
              <a:buChar char="•"/>
            </a:pPr>
            <a:r>
              <a:rPr lang="en-US"/>
              <a:t>20 Biogas-Greenhouse Units</a:t>
            </a:r>
          </a:p>
          <a:p>
            <a:pPr marL="342900" indent="-342900">
              <a:lnSpc>
                <a:spcPct val="90000"/>
              </a:lnSpc>
              <a:spcBef>
                <a:spcPct val="20000"/>
              </a:spcBef>
              <a:buFontTx/>
              <a:buChar char="•"/>
            </a:pPr>
            <a:r>
              <a:rPr lang="en-US"/>
              <a:t>97 Improved Fireplace/Cookstoves</a:t>
            </a:r>
          </a:p>
          <a:p>
            <a:pPr marL="342900" indent="-342900">
              <a:lnSpc>
                <a:spcPct val="90000"/>
              </a:lnSpc>
              <a:spcBef>
                <a:spcPct val="20000"/>
              </a:spcBef>
              <a:buFontTx/>
              <a:buChar char="•"/>
            </a:pPr>
            <a:r>
              <a:rPr lang="en-US"/>
              <a:t>129 Solar Water Heating Units</a:t>
            </a:r>
          </a:p>
          <a:p>
            <a:pPr marL="342900" indent="-342900">
              <a:lnSpc>
                <a:spcPct val="90000"/>
              </a:lnSpc>
              <a:spcBef>
                <a:spcPct val="20000"/>
              </a:spcBef>
              <a:buFontTx/>
              <a:buChar char="•"/>
            </a:pPr>
            <a:r>
              <a:rPr lang="en-US"/>
              <a:t>9 Energy demonstration project at schools</a:t>
            </a:r>
          </a:p>
        </p:txBody>
      </p:sp>
      <p:graphicFrame>
        <p:nvGraphicFramePr>
          <p:cNvPr id="648197" name="Object 5"/>
          <p:cNvGraphicFramePr>
            <a:graphicFrameLocks noChangeAspect="1"/>
          </p:cNvGraphicFramePr>
          <p:nvPr/>
        </p:nvGraphicFramePr>
        <p:xfrm>
          <a:off x="914400" y="5410200"/>
          <a:ext cx="7645400" cy="1238250"/>
        </p:xfrm>
        <a:graphic>
          <a:graphicData uri="http://schemas.openxmlformats.org/presentationml/2006/ole">
            <p:oleObj spid="_x0000_s648197" name="Visio" r:id="rId5" imgW="9168641" imgH="1483848" progId="Visio.Drawing.11">
              <p:embed/>
            </p:oleObj>
          </a:graphicData>
        </a:graphic>
      </p:graphicFrame>
      <p:sp>
        <p:nvSpPr>
          <p:cNvPr id="648198" name="Rectangle 6"/>
          <p:cNvSpPr>
            <a:spLocks noChangeArrowheads="1"/>
          </p:cNvSpPr>
          <p:nvPr/>
        </p:nvSpPr>
        <p:spPr bwMode="auto">
          <a:xfrm>
            <a:off x="2590800" y="5410200"/>
            <a:ext cx="1524000" cy="1219200"/>
          </a:xfrm>
          <a:prstGeom prst="rect">
            <a:avLst/>
          </a:prstGeom>
          <a:noFill/>
          <a:ln w="38100">
            <a:solidFill>
              <a:srgbClr val="0000FF"/>
            </a:solidFill>
            <a:miter lim="800000"/>
            <a:headEnd/>
            <a:tailEnd/>
          </a:ln>
          <a:effectLst/>
        </p:spPr>
        <p:txBody>
          <a:bodyPr wrap="none" anchor="ctr"/>
          <a:lstStyle/>
          <a:p>
            <a:endParaRPr lang="en-US"/>
          </a:p>
        </p:txBody>
      </p:sp>
      <p:sp>
        <p:nvSpPr>
          <p:cNvPr id="648201" name="Text Box 9"/>
          <p:cNvSpPr txBox="1">
            <a:spLocks noChangeArrowheads="1"/>
          </p:cNvSpPr>
          <p:nvPr/>
        </p:nvSpPr>
        <p:spPr bwMode="auto">
          <a:xfrm>
            <a:off x="3200400" y="0"/>
            <a:ext cx="5562600" cy="1190625"/>
          </a:xfrm>
          <a:prstGeom prst="rect">
            <a:avLst/>
          </a:prstGeom>
          <a:noFill/>
          <a:ln w="9525" algn="ctr">
            <a:noFill/>
            <a:miter lim="800000"/>
            <a:headEnd/>
            <a:tailEnd/>
          </a:ln>
          <a:effectLst/>
        </p:spPr>
        <p:txBody>
          <a:bodyPr>
            <a:spAutoFit/>
          </a:bodyPr>
          <a:lstStyle/>
          <a:p>
            <a:pPr algn="r">
              <a:spcBef>
                <a:spcPct val="50000"/>
              </a:spcBef>
            </a:pPr>
            <a:r>
              <a:rPr lang="en-US" sz="3600" b="1">
                <a:solidFill>
                  <a:schemeClr val="bg1"/>
                </a:solidFill>
              </a:rPr>
              <a:t>NW Yunnan, China – Fuel wood threat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242" name="Picture 2" descr="IMG_0006"/>
          <p:cNvPicPr>
            <a:picLocks noChangeAspect="1" noChangeArrowheads="1"/>
          </p:cNvPicPr>
          <p:nvPr/>
        </p:nvPicPr>
        <p:blipFill>
          <a:blip r:embed="rId4" cstate="print"/>
          <a:srcRect/>
          <a:stretch>
            <a:fillRect/>
          </a:stretch>
        </p:blipFill>
        <p:spPr bwMode="auto">
          <a:xfrm>
            <a:off x="5943600" y="3276600"/>
            <a:ext cx="3048000" cy="2168525"/>
          </a:xfrm>
          <a:prstGeom prst="rect">
            <a:avLst/>
          </a:prstGeom>
          <a:noFill/>
        </p:spPr>
      </p:pic>
      <p:pic>
        <p:nvPicPr>
          <p:cNvPr id="650243" name="Picture 3" descr="IMG_0008"/>
          <p:cNvPicPr>
            <a:picLocks noChangeAspect="1" noChangeArrowheads="1"/>
          </p:cNvPicPr>
          <p:nvPr/>
        </p:nvPicPr>
        <p:blipFill>
          <a:blip r:embed="rId5" cstate="print"/>
          <a:srcRect/>
          <a:stretch>
            <a:fillRect/>
          </a:stretch>
        </p:blipFill>
        <p:spPr bwMode="auto">
          <a:xfrm>
            <a:off x="4303713" y="1379538"/>
            <a:ext cx="2895600" cy="1893887"/>
          </a:xfrm>
          <a:prstGeom prst="rect">
            <a:avLst/>
          </a:prstGeom>
          <a:noFill/>
        </p:spPr>
      </p:pic>
      <p:sp>
        <p:nvSpPr>
          <p:cNvPr id="650244" name="Rectangle 4"/>
          <p:cNvSpPr>
            <a:spLocks noChangeArrowheads="1"/>
          </p:cNvSpPr>
          <p:nvPr/>
        </p:nvSpPr>
        <p:spPr bwMode="auto">
          <a:xfrm>
            <a:off x="304800" y="1828800"/>
            <a:ext cx="3505200" cy="2513013"/>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t>Threat abatement measured by measuring changes in volume of wood consumed in a sample of households</a:t>
            </a:r>
          </a:p>
          <a:p>
            <a:pPr marL="342900" indent="-342900">
              <a:lnSpc>
                <a:spcPct val="90000"/>
              </a:lnSpc>
              <a:spcBef>
                <a:spcPct val="20000"/>
              </a:spcBef>
              <a:buFontTx/>
              <a:buChar char="•"/>
            </a:pPr>
            <a:r>
              <a:rPr lang="en-US" sz="2000"/>
              <a:t>Also, household surveys to collect details on # people, fuel wood uses</a:t>
            </a:r>
            <a:endParaRPr lang="en-US" sz="2000">
              <a:solidFill>
                <a:srgbClr val="FFFFFF"/>
              </a:solidFill>
            </a:endParaRPr>
          </a:p>
        </p:txBody>
      </p:sp>
      <p:graphicFrame>
        <p:nvGraphicFramePr>
          <p:cNvPr id="650245" name="Object 5"/>
          <p:cNvGraphicFramePr>
            <a:graphicFrameLocks noChangeAspect="1"/>
          </p:cNvGraphicFramePr>
          <p:nvPr/>
        </p:nvGraphicFramePr>
        <p:xfrm>
          <a:off x="914400" y="5410200"/>
          <a:ext cx="7645400" cy="1238250"/>
        </p:xfrm>
        <a:graphic>
          <a:graphicData uri="http://schemas.openxmlformats.org/presentationml/2006/ole">
            <p:oleObj spid="_x0000_s650245" name="Visio" r:id="rId6" imgW="9168641" imgH="1483848" progId="Visio.Drawing.11">
              <p:embed/>
            </p:oleObj>
          </a:graphicData>
        </a:graphic>
      </p:graphicFrame>
      <p:sp>
        <p:nvSpPr>
          <p:cNvPr id="650246" name="Rectangle 6"/>
          <p:cNvSpPr>
            <a:spLocks noChangeArrowheads="1"/>
          </p:cNvSpPr>
          <p:nvPr/>
        </p:nvSpPr>
        <p:spPr bwMode="auto">
          <a:xfrm>
            <a:off x="4114800" y="5410200"/>
            <a:ext cx="1524000" cy="1219200"/>
          </a:xfrm>
          <a:prstGeom prst="rect">
            <a:avLst/>
          </a:prstGeom>
          <a:noFill/>
          <a:ln w="38100">
            <a:solidFill>
              <a:srgbClr val="0000FF"/>
            </a:solidFill>
            <a:miter lim="800000"/>
            <a:headEnd/>
            <a:tailEnd/>
          </a:ln>
          <a:effectLst/>
        </p:spPr>
        <p:txBody>
          <a:bodyPr wrap="none" anchor="ctr"/>
          <a:lstStyle/>
          <a:p>
            <a:endParaRPr lang="en-US"/>
          </a:p>
        </p:txBody>
      </p:sp>
      <p:sp>
        <p:nvSpPr>
          <p:cNvPr id="650249" name="Text Box 9"/>
          <p:cNvSpPr txBox="1">
            <a:spLocks noChangeArrowheads="1"/>
          </p:cNvSpPr>
          <p:nvPr/>
        </p:nvSpPr>
        <p:spPr bwMode="auto">
          <a:xfrm>
            <a:off x="3200400" y="0"/>
            <a:ext cx="5562600" cy="1190625"/>
          </a:xfrm>
          <a:prstGeom prst="rect">
            <a:avLst/>
          </a:prstGeom>
          <a:noFill/>
          <a:ln w="9525" algn="ctr">
            <a:noFill/>
            <a:miter lim="800000"/>
            <a:headEnd/>
            <a:tailEnd/>
          </a:ln>
          <a:effectLst/>
        </p:spPr>
        <p:txBody>
          <a:bodyPr>
            <a:spAutoFit/>
          </a:bodyPr>
          <a:lstStyle/>
          <a:p>
            <a:pPr algn="r">
              <a:spcBef>
                <a:spcPct val="50000"/>
              </a:spcBef>
            </a:pPr>
            <a:r>
              <a:rPr lang="en-US" sz="3600" b="1">
                <a:solidFill>
                  <a:schemeClr val="bg1"/>
                </a:solidFill>
              </a:rPr>
              <a:t>NW Yunnan, China – Fuel wood threat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2290" name="Picture 2" descr="figure14 natural forest"/>
          <p:cNvPicPr>
            <a:picLocks noChangeAspect="1" noChangeArrowheads="1"/>
          </p:cNvPicPr>
          <p:nvPr/>
        </p:nvPicPr>
        <p:blipFill>
          <a:blip r:embed="rId4" cstate="print"/>
          <a:srcRect/>
          <a:stretch>
            <a:fillRect/>
          </a:stretch>
        </p:blipFill>
        <p:spPr bwMode="auto">
          <a:xfrm>
            <a:off x="5726113" y="1295400"/>
            <a:ext cx="2963862" cy="4098925"/>
          </a:xfrm>
          <a:prstGeom prst="rect">
            <a:avLst/>
          </a:prstGeom>
          <a:noFill/>
        </p:spPr>
      </p:pic>
      <p:sp>
        <p:nvSpPr>
          <p:cNvPr id="652291" name="Rectangle 3"/>
          <p:cNvSpPr>
            <a:spLocks noChangeArrowheads="1"/>
          </p:cNvSpPr>
          <p:nvPr/>
        </p:nvSpPr>
        <p:spPr bwMode="auto">
          <a:xfrm>
            <a:off x="687388" y="2090738"/>
            <a:ext cx="4572000" cy="3276600"/>
          </a:xfrm>
          <a:prstGeom prst="rect">
            <a:avLst/>
          </a:prstGeom>
          <a:noFill/>
          <a:ln w="9525">
            <a:noFill/>
            <a:miter lim="800000"/>
            <a:headEnd/>
            <a:tailEnd/>
          </a:ln>
          <a:effectLst/>
        </p:spPr>
        <p:txBody>
          <a:bodyPr/>
          <a:lstStyle/>
          <a:p>
            <a:pPr marL="342900" indent="-342900">
              <a:spcBef>
                <a:spcPct val="20000"/>
              </a:spcBef>
              <a:buFontTx/>
              <a:buChar char="•"/>
            </a:pPr>
            <a:r>
              <a:rPr lang="en-US" sz="2400"/>
              <a:t>Changes in forest cover calculated from changes in satellite-derived forest-cover maps</a:t>
            </a:r>
          </a:p>
          <a:p>
            <a:pPr marL="342900" indent="-342900">
              <a:spcBef>
                <a:spcPct val="20000"/>
              </a:spcBef>
            </a:pPr>
            <a:r>
              <a:rPr lang="en-US" sz="2400"/>
              <a:t>   </a:t>
            </a:r>
          </a:p>
        </p:txBody>
      </p:sp>
      <p:graphicFrame>
        <p:nvGraphicFramePr>
          <p:cNvPr id="652292" name="Object 4"/>
          <p:cNvGraphicFramePr>
            <a:graphicFrameLocks noChangeAspect="1"/>
          </p:cNvGraphicFramePr>
          <p:nvPr/>
        </p:nvGraphicFramePr>
        <p:xfrm>
          <a:off x="914400" y="5410200"/>
          <a:ext cx="7645400" cy="1238250"/>
        </p:xfrm>
        <a:graphic>
          <a:graphicData uri="http://schemas.openxmlformats.org/presentationml/2006/ole">
            <p:oleObj spid="_x0000_s652292" name="Visio" r:id="rId5" imgW="9168641" imgH="1483848" progId="Visio.Drawing.11">
              <p:embed/>
            </p:oleObj>
          </a:graphicData>
        </a:graphic>
      </p:graphicFrame>
      <p:sp>
        <p:nvSpPr>
          <p:cNvPr id="652293" name="Rectangle 5"/>
          <p:cNvSpPr>
            <a:spLocks noChangeArrowheads="1"/>
          </p:cNvSpPr>
          <p:nvPr/>
        </p:nvSpPr>
        <p:spPr bwMode="auto">
          <a:xfrm>
            <a:off x="5638800" y="5334000"/>
            <a:ext cx="3124200" cy="1371600"/>
          </a:xfrm>
          <a:prstGeom prst="rect">
            <a:avLst/>
          </a:prstGeom>
          <a:noFill/>
          <a:ln w="38100">
            <a:solidFill>
              <a:srgbClr val="0000FF"/>
            </a:solidFill>
            <a:miter lim="800000"/>
            <a:headEnd/>
            <a:tailEnd/>
          </a:ln>
          <a:effectLst/>
        </p:spPr>
        <p:txBody>
          <a:bodyPr wrap="none" anchor="ctr"/>
          <a:lstStyle/>
          <a:p>
            <a:endParaRPr lang="en-US"/>
          </a:p>
        </p:txBody>
      </p:sp>
      <p:sp>
        <p:nvSpPr>
          <p:cNvPr id="652296" name="Text Box 8"/>
          <p:cNvSpPr txBox="1">
            <a:spLocks noChangeArrowheads="1"/>
          </p:cNvSpPr>
          <p:nvPr/>
        </p:nvSpPr>
        <p:spPr bwMode="auto">
          <a:xfrm>
            <a:off x="3200400" y="0"/>
            <a:ext cx="5562600" cy="1190625"/>
          </a:xfrm>
          <a:prstGeom prst="rect">
            <a:avLst/>
          </a:prstGeom>
          <a:noFill/>
          <a:ln w="9525" algn="ctr">
            <a:noFill/>
            <a:miter lim="800000"/>
            <a:headEnd/>
            <a:tailEnd/>
          </a:ln>
          <a:effectLst/>
        </p:spPr>
        <p:txBody>
          <a:bodyPr>
            <a:spAutoFit/>
          </a:bodyPr>
          <a:lstStyle/>
          <a:p>
            <a:pPr algn="r">
              <a:spcBef>
                <a:spcPct val="50000"/>
              </a:spcBef>
            </a:pPr>
            <a:r>
              <a:rPr lang="en-US" sz="3600" b="1">
                <a:solidFill>
                  <a:schemeClr val="bg1"/>
                </a:solidFill>
              </a:rPr>
              <a:t>NW Yunnan, China – Fuel wood threat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AutoShape 2"/>
          <p:cNvSpPr>
            <a:spLocks noChangeArrowheads="1"/>
          </p:cNvSpPr>
          <p:nvPr/>
        </p:nvSpPr>
        <p:spPr bwMode="auto">
          <a:xfrm rot="5388204">
            <a:off x="3702050" y="3511551"/>
            <a:ext cx="117475" cy="165100"/>
          </a:xfrm>
          <a:prstGeom prst="rightArrow">
            <a:avLst>
              <a:gd name="adj1" fmla="val 31324"/>
              <a:gd name="adj2" fmla="val 25889"/>
            </a:avLst>
          </a:prstGeom>
          <a:solidFill>
            <a:schemeClr val="bg1"/>
          </a:solidFill>
          <a:ln w="9525">
            <a:solidFill>
              <a:schemeClr val="tx1"/>
            </a:solidFill>
            <a:miter lim="800000"/>
            <a:headEnd/>
            <a:tailEnd/>
          </a:ln>
          <a:effectLst/>
        </p:spPr>
        <p:txBody>
          <a:bodyPr wrap="none" anchor="ctr"/>
          <a:lstStyle/>
          <a:p>
            <a:endParaRPr lang="en-US"/>
          </a:p>
        </p:txBody>
      </p:sp>
      <p:pic>
        <p:nvPicPr>
          <p:cNvPr id="654339" name="Picture 3" descr="Rock 20 new bw"/>
          <p:cNvPicPr>
            <a:picLocks noChangeAspect="1" noChangeArrowheads="1"/>
          </p:cNvPicPr>
          <p:nvPr/>
        </p:nvPicPr>
        <p:blipFill>
          <a:blip r:embed="rId4" cstate="print"/>
          <a:srcRect/>
          <a:stretch>
            <a:fillRect/>
          </a:stretch>
        </p:blipFill>
        <p:spPr bwMode="auto">
          <a:xfrm>
            <a:off x="3581400" y="1684338"/>
            <a:ext cx="4953000" cy="3478212"/>
          </a:xfrm>
          <a:prstGeom prst="rect">
            <a:avLst/>
          </a:prstGeom>
          <a:noFill/>
        </p:spPr>
      </p:pic>
      <p:sp>
        <p:nvSpPr>
          <p:cNvPr id="654340" name="Rectangle 4"/>
          <p:cNvSpPr>
            <a:spLocks noChangeArrowheads="1"/>
          </p:cNvSpPr>
          <p:nvPr/>
        </p:nvSpPr>
        <p:spPr bwMode="auto">
          <a:xfrm>
            <a:off x="381000" y="1752600"/>
            <a:ext cx="2895600" cy="3200400"/>
          </a:xfrm>
          <a:prstGeom prst="rect">
            <a:avLst/>
          </a:prstGeom>
          <a:noFill/>
          <a:ln w="9525">
            <a:noFill/>
            <a:miter lim="800000"/>
            <a:headEnd/>
            <a:tailEnd/>
          </a:ln>
          <a:effectLst/>
        </p:spPr>
        <p:txBody>
          <a:bodyPr/>
          <a:lstStyle/>
          <a:p>
            <a:pPr marL="342900" indent="-342900">
              <a:spcBef>
                <a:spcPct val="20000"/>
              </a:spcBef>
              <a:buFontTx/>
              <a:buChar char="•"/>
            </a:pPr>
            <a:r>
              <a:rPr lang="en-US" sz="2400"/>
              <a:t>Changes in forest cover recorded from permanent photopoints along ridge top trails</a:t>
            </a:r>
          </a:p>
          <a:p>
            <a:pPr marL="342900" indent="-342900">
              <a:spcBef>
                <a:spcPct val="20000"/>
              </a:spcBef>
            </a:pPr>
            <a:endParaRPr lang="en-US" sz="2400"/>
          </a:p>
        </p:txBody>
      </p:sp>
      <p:graphicFrame>
        <p:nvGraphicFramePr>
          <p:cNvPr id="654341" name="Object 5"/>
          <p:cNvGraphicFramePr>
            <a:graphicFrameLocks noChangeAspect="1"/>
          </p:cNvGraphicFramePr>
          <p:nvPr/>
        </p:nvGraphicFramePr>
        <p:xfrm>
          <a:off x="914400" y="5410200"/>
          <a:ext cx="7645400" cy="1238250"/>
        </p:xfrm>
        <a:graphic>
          <a:graphicData uri="http://schemas.openxmlformats.org/presentationml/2006/ole">
            <p:oleObj spid="_x0000_s654341" name="Visio" r:id="rId5" imgW="9168641" imgH="1483848" progId="Visio.Drawing.11">
              <p:embed/>
            </p:oleObj>
          </a:graphicData>
        </a:graphic>
      </p:graphicFrame>
      <p:sp>
        <p:nvSpPr>
          <p:cNvPr id="654342" name="Rectangle 6"/>
          <p:cNvSpPr>
            <a:spLocks noChangeArrowheads="1"/>
          </p:cNvSpPr>
          <p:nvPr/>
        </p:nvSpPr>
        <p:spPr bwMode="auto">
          <a:xfrm>
            <a:off x="5638800" y="5334000"/>
            <a:ext cx="3124200" cy="1371600"/>
          </a:xfrm>
          <a:prstGeom prst="rect">
            <a:avLst/>
          </a:prstGeom>
          <a:noFill/>
          <a:ln w="38100">
            <a:solidFill>
              <a:srgbClr val="0000FF"/>
            </a:solidFill>
            <a:miter lim="800000"/>
            <a:headEnd/>
            <a:tailEnd/>
          </a:ln>
          <a:effectLst/>
        </p:spPr>
        <p:txBody>
          <a:bodyPr wrap="none" anchor="ctr"/>
          <a:lstStyle/>
          <a:p>
            <a:endParaRPr lang="en-US"/>
          </a:p>
        </p:txBody>
      </p:sp>
      <p:sp>
        <p:nvSpPr>
          <p:cNvPr id="654345" name="Text Box 9"/>
          <p:cNvSpPr txBox="1">
            <a:spLocks noChangeArrowheads="1"/>
          </p:cNvSpPr>
          <p:nvPr/>
        </p:nvSpPr>
        <p:spPr bwMode="auto">
          <a:xfrm>
            <a:off x="3200400" y="0"/>
            <a:ext cx="5562600" cy="1190625"/>
          </a:xfrm>
          <a:prstGeom prst="rect">
            <a:avLst/>
          </a:prstGeom>
          <a:noFill/>
          <a:ln w="9525" algn="ctr">
            <a:noFill/>
            <a:miter lim="800000"/>
            <a:headEnd/>
            <a:tailEnd/>
          </a:ln>
          <a:effectLst/>
        </p:spPr>
        <p:txBody>
          <a:bodyPr>
            <a:spAutoFit/>
          </a:bodyPr>
          <a:lstStyle/>
          <a:p>
            <a:pPr algn="r">
              <a:spcBef>
                <a:spcPct val="50000"/>
              </a:spcBef>
            </a:pPr>
            <a:r>
              <a:rPr lang="en-US" sz="3600" b="1">
                <a:solidFill>
                  <a:schemeClr val="bg1"/>
                </a:solidFill>
              </a:rPr>
              <a:t>NW Yunnan, China – Fuel wood threat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386" name="Object 2"/>
          <p:cNvGraphicFramePr>
            <a:graphicFrameLocks noChangeAspect="1"/>
          </p:cNvGraphicFramePr>
          <p:nvPr/>
        </p:nvGraphicFramePr>
        <p:xfrm>
          <a:off x="228600" y="1987550"/>
          <a:ext cx="8686800" cy="3101975"/>
        </p:xfrm>
        <a:graphic>
          <a:graphicData uri="http://schemas.openxmlformats.org/presentationml/2006/ole">
            <p:oleObj spid="_x0000_s656386" name="Visio" r:id="rId4" imgW="9765407" imgH="3460577" progId="Visio.Drawing.11">
              <p:embed/>
            </p:oleObj>
          </a:graphicData>
        </a:graphic>
      </p:graphicFrame>
      <p:sp>
        <p:nvSpPr>
          <p:cNvPr id="656390" name="Text Box 6"/>
          <p:cNvSpPr txBox="1">
            <a:spLocks noChangeArrowheads="1"/>
          </p:cNvSpPr>
          <p:nvPr/>
        </p:nvSpPr>
        <p:spPr bwMode="auto">
          <a:xfrm>
            <a:off x="3200400" y="0"/>
            <a:ext cx="5562600" cy="1190625"/>
          </a:xfrm>
          <a:prstGeom prst="rect">
            <a:avLst/>
          </a:prstGeom>
          <a:noFill/>
          <a:ln w="9525" algn="ctr">
            <a:noFill/>
            <a:miter lim="800000"/>
            <a:headEnd/>
            <a:tailEnd/>
          </a:ln>
          <a:effectLst/>
        </p:spPr>
        <p:txBody>
          <a:bodyPr>
            <a:spAutoFit/>
          </a:bodyPr>
          <a:lstStyle/>
          <a:p>
            <a:pPr algn="r">
              <a:spcBef>
                <a:spcPct val="50000"/>
              </a:spcBef>
            </a:pPr>
            <a:r>
              <a:rPr lang="en-US" sz="3600" b="1">
                <a:solidFill>
                  <a:schemeClr val="bg1"/>
                </a:solidFill>
              </a:rPr>
              <a:t>NW Yunnan, China – Fuel wood threat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4706" name="Picture 2" descr="CM1"/>
          <p:cNvPicPr>
            <a:picLocks noChangeAspect="1" noChangeArrowheads="1"/>
          </p:cNvPicPr>
          <p:nvPr/>
        </p:nvPicPr>
        <p:blipFill>
          <a:blip r:embed="rId3" cstate="print"/>
          <a:srcRect/>
          <a:stretch>
            <a:fillRect/>
          </a:stretch>
        </p:blipFill>
        <p:spPr bwMode="auto">
          <a:xfrm>
            <a:off x="2327275" y="1973263"/>
            <a:ext cx="6507163" cy="4732337"/>
          </a:xfrm>
          <a:prstGeom prst="rect">
            <a:avLst/>
          </a:prstGeom>
          <a:noFill/>
        </p:spPr>
      </p:pic>
      <p:pic>
        <p:nvPicPr>
          <p:cNvPr id="584707" name="Picture 3" descr="CM2"/>
          <p:cNvPicPr>
            <a:picLocks noChangeAspect="1" noChangeArrowheads="1"/>
          </p:cNvPicPr>
          <p:nvPr/>
        </p:nvPicPr>
        <p:blipFill>
          <a:blip r:embed="rId4" cstate="print"/>
          <a:srcRect/>
          <a:stretch>
            <a:fillRect/>
          </a:stretch>
        </p:blipFill>
        <p:spPr bwMode="auto">
          <a:xfrm>
            <a:off x="152400" y="1162050"/>
            <a:ext cx="8686800" cy="5540375"/>
          </a:xfrm>
          <a:prstGeom prst="rect">
            <a:avLst/>
          </a:prstGeom>
          <a:noFill/>
        </p:spPr>
      </p:pic>
      <p:sp>
        <p:nvSpPr>
          <p:cNvPr id="584708" name="Text Box 4"/>
          <p:cNvSpPr txBox="1">
            <a:spLocks noChangeArrowheads="1"/>
          </p:cNvSpPr>
          <p:nvPr/>
        </p:nvSpPr>
        <p:spPr bwMode="auto">
          <a:xfrm>
            <a:off x="6400800" y="1006475"/>
            <a:ext cx="2667000" cy="461665"/>
          </a:xfrm>
          <a:prstGeom prst="rect">
            <a:avLst/>
          </a:prstGeom>
          <a:noFill/>
          <a:ln w="9525">
            <a:noFill/>
            <a:miter lim="800000"/>
            <a:headEnd/>
            <a:tailEnd/>
          </a:ln>
          <a:effectLst/>
        </p:spPr>
        <p:txBody>
          <a:bodyPr>
            <a:spAutoFit/>
          </a:bodyPr>
          <a:lstStyle/>
          <a:p>
            <a:pPr>
              <a:spcBef>
                <a:spcPct val="50000"/>
              </a:spcBef>
            </a:pPr>
            <a:r>
              <a:rPr lang="en-US" sz="2400" dirty="0" smtClean="0"/>
              <a:t>Conceptual </a:t>
            </a:r>
            <a:r>
              <a:rPr lang="en-US" sz="2400" dirty="0"/>
              <a:t>Model</a:t>
            </a:r>
          </a:p>
        </p:txBody>
      </p:sp>
      <p:sp>
        <p:nvSpPr>
          <p:cNvPr id="584709" name="Text Box 5"/>
          <p:cNvSpPr txBox="1">
            <a:spLocks noChangeArrowheads="1"/>
          </p:cNvSpPr>
          <p:nvPr/>
        </p:nvSpPr>
        <p:spPr bwMode="auto">
          <a:xfrm>
            <a:off x="3962400" y="228600"/>
            <a:ext cx="4953000" cy="461665"/>
          </a:xfrm>
          <a:prstGeom prst="rect">
            <a:avLst/>
          </a:prstGeom>
          <a:noFill/>
          <a:ln w="9525" algn="ctr">
            <a:noFill/>
            <a:miter lim="800000"/>
            <a:headEnd/>
            <a:tailEnd/>
          </a:ln>
          <a:effectLst/>
        </p:spPr>
        <p:txBody>
          <a:bodyPr wrap="square">
            <a:spAutoFit/>
          </a:bodyPr>
          <a:lstStyle/>
          <a:p>
            <a:pPr algn="r">
              <a:spcBef>
                <a:spcPct val="50000"/>
              </a:spcBef>
            </a:pPr>
            <a:r>
              <a:rPr lang="en-US" sz="2400" b="1" dirty="0" smtClean="0"/>
              <a:t>Mesoamerican Reef Fisheries</a:t>
            </a:r>
            <a:endParaRPr lang="en-US" sz="2400" b="1" dirty="0"/>
          </a:p>
        </p:txBody>
      </p:sp>
      <p:grpSp>
        <p:nvGrpSpPr>
          <p:cNvPr id="2" name="Group 11"/>
          <p:cNvGrpSpPr>
            <a:grpSpLocks/>
          </p:cNvGrpSpPr>
          <p:nvPr/>
        </p:nvGrpSpPr>
        <p:grpSpPr bwMode="auto">
          <a:xfrm>
            <a:off x="2133600" y="4038600"/>
            <a:ext cx="6553200" cy="2438400"/>
            <a:chOff x="1344" y="2544"/>
            <a:chExt cx="4128" cy="1536"/>
          </a:xfrm>
        </p:grpSpPr>
        <p:sp>
          <p:nvSpPr>
            <p:cNvPr id="584712" name="Oval 8"/>
            <p:cNvSpPr>
              <a:spLocks noChangeArrowheads="1"/>
            </p:cNvSpPr>
            <p:nvPr/>
          </p:nvSpPr>
          <p:spPr bwMode="auto">
            <a:xfrm>
              <a:off x="1344" y="3408"/>
              <a:ext cx="1104" cy="672"/>
            </a:xfrm>
            <a:prstGeom prst="ellipse">
              <a:avLst/>
            </a:prstGeom>
            <a:noFill/>
            <a:ln w="50800" algn="ctr">
              <a:solidFill>
                <a:srgbClr val="FF0000"/>
              </a:solidFill>
              <a:round/>
              <a:headEnd/>
              <a:tailEnd/>
            </a:ln>
            <a:effectLst/>
          </p:spPr>
          <p:txBody>
            <a:bodyPr wrap="none" anchor="ctr"/>
            <a:lstStyle/>
            <a:p>
              <a:endParaRPr lang="en-US"/>
            </a:p>
          </p:txBody>
        </p:sp>
        <p:sp>
          <p:nvSpPr>
            <p:cNvPr id="584713" name="Oval 9"/>
            <p:cNvSpPr>
              <a:spLocks noChangeArrowheads="1"/>
            </p:cNvSpPr>
            <p:nvPr/>
          </p:nvSpPr>
          <p:spPr bwMode="auto">
            <a:xfrm>
              <a:off x="2688" y="2544"/>
              <a:ext cx="2784" cy="720"/>
            </a:xfrm>
            <a:prstGeom prst="ellipse">
              <a:avLst/>
            </a:prstGeom>
            <a:noFill/>
            <a:ln w="50800" algn="ctr">
              <a:solidFill>
                <a:srgbClr val="FF0000"/>
              </a:solidFill>
              <a:round/>
              <a:headEnd/>
              <a:tailEnd/>
            </a:ln>
            <a:effectLst/>
          </p:spPr>
          <p:txBody>
            <a:bodyPr wrap="none" anchor="ctr"/>
            <a:lstStyle/>
            <a:p>
              <a:endParaRPr lang="en-US"/>
            </a:p>
          </p:txBody>
        </p:sp>
        <p:sp>
          <p:nvSpPr>
            <p:cNvPr id="584714" name="Line 10"/>
            <p:cNvSpPr>
              <a:spLocks noChangeShapeType="1"/>
            </p:cNvSpPr>
            <p:nvPr/>
          </p:nvSpPr>
          <p:spPr bwMode="auto">
            <a:xfrm flipV="1">
              <a:off x="2256" y="3120"/>
              <a:ext cx="768" cy="432"/>
            </a:xfrm>
            <a:prstGeom prst="line">
              <a:avLst/>
            </a:prstGeom>
            <a:noFill/>
            <a:ln w="50800">
              <a:solidFill>
                <a:srgbClr val="FF0000"/>
              </a:solidFill>
              <a:round/>
              <a:headEnd/>
              <a:tailEnd type="triangle" w="med" len="med"/>
            </a:ln>
            <a:effectLst/>
          </p:spPr>
          <p:txBody>
            <a:bodyPr anchor="ctr"/>
            <a:lstStyle/>
            <a:p>
              <a:endParaRPr lang="en-US"/>
            </a:p>
          </p:txBody>
        </p:sp>
      </p:grpSp>
      <p:sp>
        <p:nvSpPr>
          <p:cNvPr id="10" name="TextBox 9"/>
          <p:cNvSpPr txBox="1"/>
          <p:nvPr/>
        </p:nvSpPr>
        <p:spPr>
          <a:xfrm>
            <a:off x="0" y="0"/>
            <a:ext cx="3657600" cy="646331"/>
          </a:xfrm>
          <a:prstGeom prst="rect">
            <a:avLst/>
          </a:prstGeom>
          <a:noFill/>
        </p:spPr>
        <p:txBody>
          <a:bodyPr wrap="square" rtlCol="0">
            <a:spAutoFit/>
          </a:bodyPr>
          <a:lstStyle/>
          <a:p>
            <a:r>
              <a:rPr lang="en-US" b="1" dirty="0" smtClean="0">
                <a:solidFill>
                  <a:srgbClr val="FF0000"/>
                </a:solidFill>
              </a:rPr>
              <a:t>Watch this &amp; remaining slides in Slide Show mode</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7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Picture 2" descr="new RC first"/>
          <p:cNvPicPr>
            <a:picLocks noChangeAspect="1" noChangeArrowheads="1"/>
          </p:cNvPicPr>
          <p:nvPr/>
        </p:nvPicPr>
        <p:blipFill>
          <a:blip r:embed="rId3" cstate="print"/>
          <a:srcRect/>
          <a:stretch>
            <a:fillRect/>
          </a:stretch>
        </p:blipFill>
        <p:spPr bwMode="auto">
          <a:xfrm>
            <a:off x="0" y="136525"/>
            <a:ext cx="9144000" cy="4318000"/>
          </a:xfrm>
          <a:prstGeom prst="rect">
            <a:avLst/>
          </a:prstGeom>
          <a:noFill/>
          <a:ln w="9525">
            <a:noFill/>
            <a:miter lim="800000"/>
            <a:headEnd/>
            <a:tailEnd/>
          </a:ln>
        </p:spPr>
      </p:pic>
      <p:pic>
        <p:nvPicPr>
          <p:cNvPr id="100355" name="Picture 3" descr="new RC 2nd"/>
          <p:cNvPicPr>
            <a:picLocks noChangeAspect="1" noChangeArrowheads="1"/>
          </p:cNvPicPr>
          <p:nvPr/>
        </p:nvPicPr>
        <p:blipFill>
          <a:blip r:embed="rId4" cstate="print"/>
          <a:srcRect/>
          <a:stretch>
            <a:fillRect/>
          </a:stretch>
        </p:blipFill>
        <p:spPr bwMode="auto">
          <a:xfrm>
            <a:off x="0" y="136525"/>
            <a:ext cx="9144000" cy="4318000"/>
          </a:xfrm>
          <a:prstGeom prst="rect">
            <a:avLst/>
          </a:prstGeom>
          <a:noFill/>
          <a:ln w="9525">
            <a:noFill/>
            <a:miter lim="800000"/>
            <a:headEnd/>
            <a:tailEnd/>
          </a:ln>
        </p:spPr>
      </p:pic>
      <p:pic>
        <p:nvPicPr>
          <p:cNvPr id="100356" name="Picture 4" descr="new RC all"/>
          <p:cNvPicPr>
            <a:picLocks noChangeAspect="1" noChangeArrowheads="1"/>
          </p:cNvPicPr>
          <p:nvPr/>
        </p:nvPicPr>
        <p:blipFill>
          <a:blip r:embed="rId5" cstate="print"/>
          <a:srcRect/>
          <a:stretch>
            <a:fillRect/>
          </a:stretch>
        </p:blipFill>
        <p:spPr bwMode="auto">
          <a:xfrm>
            <a:off x="0" y="76200"/>
            <a:ext cx="9144000" cy="4478338"/>
          </a:xfrm>
          <a:prstGeom prst="rect">
            <a:avLst/>
          </a:prstGeom>
          <a:noFill/>
          <a:ln w="9525">
            <a:noFill/>
            <a:miter lim="800000"/>
            <a:headEnd/>
            <a:tailEnd/>
          </a:ln>
        </p:spPr>
      </p:pic>
      <p:grpSp>
        <p:nvGrpSpPr>
          <p:cNvPr id="2" name="Group 5"/>
          <p:cNvGrpSpPr>
            <a:grpSpLocks/>
          </p:cNvGrpSpPr>
          <p:nvPr/>
        </p:nvGrpSpPr>
        <p:grpSpPr bwMode="auto">
          <a:xfrm>
            <a:off x="457200" y="2057400"/>
            <a:ext cx="8305800" cy="4572000"/>
            <a:chOff x="288" y="1296"/>
            <a:chExt cx="5232" cy="2880"/>
          </a:xfrm>
        </p:grpSpPr>
        <p:grpSp>
          <p:nvGrpSpPr>
            <p:cNvPr id="3" name="Group 6"/>
            <p:cNvGrpSpPr>
              <a:grpSpLocks/>
            </p:cNvGrpSpPr>
            <p:nvPr/>
          </p:nvGrpSpPr>
          <p:grpSpPr bwMode="auto">
            <a:xfrm>
              <a:off x="440" y="1296"/>
              <a:ext cx="5022" cy="2709"/>
              <a:chOff x="440" y="1296"/>
              <a:chExt cx="5022" cy="2709"/>
            </a:xfrm>
          </p:grpSpPr>
          <p:sp>
            <p:nvSpPr>
              <p:cNvPr id="5170" name="Text Box 7"/>
              <p:cNvSpPr txBox="1">
                <a:spLocks noChangeArrowheads="1"/>
              </p:cNvSpPr>
              <p:nvPr/>
            </p:nvSpPr>
            <p:spPr bwMode="auto">
              <a:xfrm>
                <a:off x="440" y="3168"/>
                <a:ext cx="5022" cy="837"/>
              </a:xfrm>
              <a:prstGeom prst="rect">
                <a:avLst/>
              </a:prstGeom>
              <a:noFill/>
              <a:ln w="9525">
                <a:noFill/>
                <a:miter lim="800000"/>
                <a:headEnd/>
                <a:tailEnd/>
              </a:ln>
            </p:spPr>
            <p:txBody>
              <a:bodyPr>
                <a:spAutoFit/>
              </a:bodyPr>
              <a:lstStyle/>
              <a:p>
                <a:pPr>
                  <a:spcBef>
                    <a:spcPct val="50000"/>
                  </a:spcBef>
                </a:pPr>
                <a:r>
                  <a:rPr lang="en-US" b="1"/>
                  <a:t>Objective FSM1:</a:t>
                </a:r>
                <a:r>
                  <a:rPr lang="en-US"/>
                  <a:t> By 2011, at least 4 sustainable fisheries practices are identified that could be applied in and around priority sites.</a:t>
                </a:r>
              </a:p>
              <a:p>
                <a:pPr>
                  <a:spcBef>
                    <a:spcPct val="50000"/>
                  </a:spcBef>
                </a:pPr>
                <a:r>
                  <a:rPr lang="en-US" b="1"/>
                  <a:t>Indicator FSM1-I1: </a:t>
                </a:r>
                <a:r>
                  <a:rPr lang="en-US"/>
                  <a:t># of sustainable fisheries products identified around priority sites for which there is demand</a:t>
                </a:r>
              </a:p>
            </p:txBody>
          </p:sp>
          <p:sp>
            <p:nvSpPr>
              <p:cNvPr id="5171" name="Line 8"/>
              <p:cNvSpPr>
                <a:spLocks noChangeShapeType="1"/>
              </p:cNvSpPr>
              <p:nvPr/>
            </p:nvSpPr>
            <p:spPr bwMode="auto">
              <a:xfrm>
                <a:off x="1392" y="1296"/>
                <a:ext cx="96" cy="1728"/>
              </a:xfrm>
              <a:prstGeom prst="line">
                <a:avLst/>
              </a:prstGeom>
              <a:noFill/>
              <a:ln w="25400">
                <a:solidFill>
                  <a:schemeClr val="tx1"/>
                </a:solidFill>
                <a:round/>
                <a:headEnd/>
                <a:tailEnd type="stealth" w="lg" len="lg"/>
              </a:ln>
            </p:spPr>
            <p:txBody>
              <a:bodyPr/>
              <a:lstStyle/>
              <a:p>
                <a:endParaRPr lang="en-US"/>
              </a:p>
            </p:txBody>
          </p:sp>
        </p:grpSp>
        <p:sp>
          <p:nvSpPr>
            <p:cNvPr id="5169" name="AutoShape 9"/>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p>
          </p:txBody>
        </p:sp>
      </p:grpSp>
      <p:grpSp>
        <p:nvGrpSpPr>
          <p:cNvPr id="4" name="Group 10"/>
          <p:cNvGrpSpPr>
            <a:grpSpLocks/>
          </p:cNvGrpSpPr>
          <p:nvPr/>
        </p:nvGrpSpPr>
        <p:grpSpPr bwMode="auto">
          <a:xfrm>
            <a:off x="457200" y="914400"/>
            <a:ext cx="8305800" cy="5715000"/>
            <a:chOff x="288" y="576"/>
            <a:chExt cx="5232" cy="3600"/>
          </a:xfrm>
        </p:grpSpPr>
        <p:grpSp>
          <p:nvGrpSpPr>
            <p:cNvPr id="5" name="Group 11"/>
            <p:cNvGrpSpPr>
              <a:grpSpLocks/>
            </p:cNvGrpSpPr>
            <p:nvPr/>
          </p:nvGrpSpPr>
          <p:grpSpPr bwMode="auto">
            <a:xfrm>
              <a:off x="288" y="3024"/>
              <a:ext cx="5232" cy="1152"/>
              <a:chOff x="288" y="3024"/>
              <a:chExt cx="5232" cy="1152"/>
            </a:xfrm>
          </p:grpSpPr>
          <p:sp>
            <p:nvSpPr>
              <p:cNvPr id="5166" name="Text Box 12"/>
              <p:cNvSpPr txBox="1">
                <a:spLocks noChangeArrowheads="1"/>
              </p:cNvSpPr>
              <p:nvPr/>
            </p:nvSpPr>
            <p:spPr bwMode="auto">
              <a:xfrm>
                <a:off x="440" y="3072"/>
                <a:ext cx="5022" cy="1010"/>
              </a:xfrm>
              <a:prstGeom prst="rect">
                <a:avLst/>
              </a:prstGeom>
              <a:noFill/>
              <a:ln w="9525">
                <a:noFill/>
                <a:miter lim="800000"/>
                <a:headEnd/>
                <a:tailEnd/>
              </a:ln>
            </p:spPr>
            <p:txBody>
              <a:bodyPr>
                <a:spAutoFit/>
              </a:bodyPr>
              <a:lstStyle/>
              <a:p>
                <a:pPr>
                  <a:spcBef>
                    <a:spcPct val="50000"/>
                  </a:spcBef>
                </a:pPr>
                <a:r>
                  <a:rPr lang="en-US" b="1"/>
                  <a:t>Objective FSM3:</a:t>
                </a:r>
                <a:r>
                  <a:rPr lang="en-US"/>
                  <a:t> By 2012 there is at least one concession given to fishermen in Honduras using sustainable practices to have exclusive fishing rights to some species / areas in the priority sites.</a:t>
                </a:r>
              </a:p>
              <a:p>
                <a:pPr>
                  <a:spcBef>
                    <a:spcPct val="50000"/>
                  </a:spcBef>
                </a:pPr>
                <a:r>
                  <a:rPr lang="en-US" b="1"/>
                  <a:t>Indicator FSM3-I1</a:t>
                </a:r>
                <a:r>
                  <a:rPr lang="en-US"/>
                  <a:t>:# of concession agreement drafts prepared and approved by government and the fishermen of the priority sites</a:t>
                </a:r>
              </a:p>
            </p:txBody>
          </p:sp>
          <p:sp>
            <p:nvSpPr>
              <p:cNvPr id="5167" name="AutoShape 13"/>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5165" name="Line 14"/>
            <p:cNvSpPr>
              <a:spLocks noChangeShapeType="1"/>
            </p:cNvSpPr>
            <p:nvPr/>
          </p:nvSpPr>
          <p:spPr bwMode="auto">
            <a:xfrm flipH="1">
              <a:off x="960" y="576"/>
              <a:ext cx="912" cy="2448"/>
            </a:xfrm>
            <a:prstGeom prst="line">
              <a:avLst/>
            </a:prstGeom>
            <a:noFill/>
            <a:ln w="25400">
              <a:solidFill>
                <a:schemeClr val="tx1"/>
              </a:solidFill>
              <a:round/>
              <a:headEnd/>
              <a:tailEnd type="stealth" w="lg" len="lg"/>
            </a:ln>
          </p:spPr>
          <p:txBody>
            <a:bodyPr/>
            <a:lstStyle/>
            <a:p>
              <a:endParaRPr lang="en-US"/>
            </a:p>
          </p:txBody>
        </p:sp>
      </p:grpSp>
      <p:grpSp>
        <p:nvGrpSpPr>
          <p:cNvPr id="6" name="Group 15"/>
          <p:cNvGrpSpPr>
            <a:grpSpLocks/>
          </p:cNvGrpSpPr>
          <p:nvPr/>
        </p:nvGrpSpPr>
        <p:grpSpPr bwMode="auto">
          <a:xfrm>
            <a:off x="457200" y="1981200"/>
            <a:ext cx="8305800" cy="4648200"/>
            <a:chOff x="288" y="1248"/>
            <a:chExt cx="5232" cy="2928"/>
          </a:xfrm>
        </p:grpSpPr>
        <p:grpSp>
          <p:nvGrpSpPr>
            <p:cNvPr id="7" name="Group 16"/>
            <p:cNvGrpSpPr>
              <a:grpSpLocks/>
            </p:cNvGrpSpPr>
            <p:nvPr/>
          </p:nvGrpSpPr>
          <p:grpSpPr bwMode="auto">
            <a:xfrm>
              <a:off x="288" y="3024"/>
              <a:ext cx="5232" cy="1152"/>
              <a:chOff x="288" y="3024"/>
              <a:chExt cx="5232" cy="1152"/>
            </a:xfrm>
          </p:grpSpPr>
          <p:sp>
            <p:nvSpPr>
              <p:cNvPr id="5162" name="Text Box 17"/>
              <p:cNvSpPr txBox="1">
                <a:spLocks noChangeArrowheads="1"/>
              </p:cNvSpPr>
              <p:nvPr/>
            </p:nvSpPr>
            <p:spPr bwMode="auto">
              <a:xfrm>
                <a:off x="440" y="3072"/>
                <a:ext cx="5022" cy="1010"/>
              </a:xfrm>
              <a:prstGeom prst="rect">
                <a:avLst/>
              </a:prstGeom>
              <a:noFill/>
              <a:ln w="9525">
                <a:noFill/>
                <a:miter lim="800000"/>
                <a:headEnd/>
                <a:tailEnd/>
              </a:ln>
            </p:spPr>
            <p:txBody>
              <a:bodyPr>
                <a:spAutoFit/>
              </a:bodyPr>
              <a:lstStyle/>
              <a:p>
                <a:pPr>
                  <a:spcBef>
                    <a:spcPct val="50000"/>
                  </a:spcBef>
                </a:pPr>
                <a:r>
                  <a:rPr lang="en-US" b="1"/>
                  <a:t>Objective FSM2:</a:t>
                </a:r>
                <a:r>
                  <a:rPr lang="en-US"/>
                  <a:t> By 2012 30% of the fishermen in the relevant priority sites are aware of and capable of using the sustainable fishing practices identified in FSM1. </a:t>
                </a:r>
              </a:p>
              <a:p>
                <a:pPr>
                  <a:spcBef>
                    <a:spcPct val="50000"/>
                  </a:spcBef>
                </a:pPr>
                <a:r>
                  <a:rPr lang="en-US" b="1"/>
                  <a:t>Indicators: FSM2-I1:</a:t>
                </a:r>
                <a:r>
                  <a:rPr lang="en-US"/>
                  <a:t>  % of fishermen aware of sustainable fishing practices; </a:t>
                </a:r>
                <a:r>
                  <a:rPr lang="en-US" b="1"/>
                  <a:t>FSM2-l2</a:t>
                </a:r>
                <a:r>
                  <a:rPr lang="en-US"/>
                  <a:t>: % of priority sites fishermen trained in sustainable fishing practices</a:t>
                </a:r>
              </a:p>
            </p:txBody>
          </p:sp>
          <p:sp>
            <p:nvSpPr>
              <p:cNvPr id="5163" name="AutoShape 18"/>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5161" name="Line 19"/>
            <p:cNvSpPr>
              <a:spLocks noChangeShapeType="1"/>
            </p:cNvSpPr>
            <p:nvPr/>
          </p:nvSpPr>
          <p:spPr bwMode="auto">
            <a:xfrm flipH="1">
              <a:off x="2400" y="1248"/>
              <a:ext cx="240" cy="1776"/>
            </a:xfrm>
            <a:prstGeom prst="line">
              <a:avLst/>
            </a:prstGeom>
            <a:noFill/>
            <a:ln w="25400">
              <a:solidFill>
                <a:schemeClr val="tx1"/>
              </a:solidFill>
              <a:round/>
              <a:headEnd/>
              <a:tailEnd type="stealth" w="lg" len="lg"/>
            </a:ln>
          </p:spPr>
          <p:txBody>
            <a:bodyPr/>
            <a:lstStyle/>
            <a:p>
              <a:endParaRPr lang="en-US"/>
            </a:p>
          </p:txBody>
        </p:sp>
      </p:grpSp>
      <p:grpSp>
        <p:nvGrpSpPr>
          <p:cNvPr id="8" name="Group 20"/>
          <p:cNvGrpSpPr>
            <a:grpSpLocks/>
          </p:cNvGrpSpPr>
          <p:nvPr/>
        </p:nvGrpSpPr>
        <p:grpSpPr bwMode="auto">
          <a:xfrm>
            <a:off x="457200" y="4495800"/>
            <a:ext cx="8305800" cy="2133600"/>
            <a:chOff x="288" y="2832"/>
            <a:chExt cx="5232" cy="1344"/>
          </a:xfrm>
        </p:grpSpPr>
        <p:grpSp>
          <p:nvGrpSpPr>
            <p:cNvPr id="9" name="Group 21"/>
            <p:cNvGrpSpPr>
              <a:grpSpLocks/>
            </p:cNvGrpSpPr>
            <p:nvPr/>
          </p:nvGrpSpPr>
          <p:grpSpPr bwMode="auto">
            <a:xfrm>
              <a:off x="288" y="3024"/>
              <a:ext cx="5232" cy="1152"/>
              <a:chOff x="288" y="3024"/>
              <a:chExt cx="5232" cy="1152"/>
            </a:xfrm>
          </p:grpSpPr>
          <p:sp>
            <p:nvSpPr>
              <p:cNvPr id="5158" name="Text Box 22"/>
              <p:cNvSpPr txBox="1">
                <a:spLocks noChangeArrowheads="1"/>
              </p:cNvSpPr>
              <p:nvPr/>
            </p:nvSpPr>
            <p:spPr bwMode="auto">
              <a:xfrm>
                <a:off x="440" y="3195"/>
                <a:ext cx="5022" cy="837"/>
              </a:xfrm>
              <a:prstGeom prst="rect">
                <a:avLst/>
              </a:prstGeom>
              <a:noFill/>
              <a:ln w="9525">
                <a:noFill/>
                <a:miter lim="800000"/>
                <a:headEnd/>
                <a:tailEnd/>
              </a:ln>
            </p:spPr>
            <p:txBody>
              <a:bodyPr>
                <a:spAutoFit/>
              </a:bodyPr>
              <a:lstStyle/>
              <a:p>
                <a:pPr>
                  <a:spcBef>
                    <a:spcPct val="50000"/>
                  </a:spcBef>
                </a:pPr>
                <a:r>
                  <a:rPr lang="en-US" b="1"/>
                  <a:t>Objective</a:t>
                </a:r>
                <a:r>
                  <a:rPr lang="en-US"/>
                  <a:t> </a:t>
                </a:r>
                <a:r>
                  <a:rPr lang="en-US" b="1"/>
                  <a:t>FSM5:  </a:t>
                </a:r>
                <a:r>
                  <a:rPr lang="en-US"/>
                  <a:t>By 2017, fishermen are collaborating actively in law enforcement activities in 6 priority sites.</a:t>
                </a:r>
              </a:p>
              <a:p>
                <a:pPr>
                  <a:spcBef>
                    <a:spcPct val="50000"/>
                  </a:spcBef>
                </a:pPr>
                <a:r>
                  <a:rPr lang="en-US" b="1"/>
                  <a:t>Indicator</a:t>
                </a:r>
                <a:r>
                  <a:rPr lang="en-US"/>
                  <a:t> </a:t>
                </a:r>
                <a:r>
                  <a:rPr lang="en-US" b="1"/>
                  <a:t>FSM5-I1:  </a:t>
                </a:r>
                <a:r>
                  <a:rPr lang="en-US"/>
                  <a:t># of law enforcement activities (patrolling, reports of infractions) where participation of fishermen is documented</a:t>
                </a:r>
              </a:p>
            </p:txBody>
          </p:sp>
          <p:sp>
            <p:nvSpPr>
              <p:cNvPr id="5159" name="AutoShape 23"/>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5157" name="Line 24"/>
            <p:cNvSpPr>
              <a:spLocks noChangeShapeType="1"/>
            </p:cNvSpPr>
            <p:nvPr/>
          </p:nvSpPr>
          <p:spPr bwMode="auto">
            <a:xfrm flipH="1">
              <a:off x="2640" y="2832"/>
              <a:ext cx="96" cy="192"/>
            </a:xfrm>
            <a:prstGeom prst="line">
              <a:avLst/>
            </a:prstGeom>
            <a:noFill/>
            <a:ln w="25400">
              <a:solidFill>
                <a:schemeClr val="tx1"/>
              </a:solidFill>
              <a:round/>
              <a:headEnd/>
              <a:tailEnd type="stealth" w="lg" len="lg"/>
            </a:ln>
          </p:spPr>
          <p:txBody>
            <a:bodyPr/>
            <a:lstStyle/>
            <a:p>
              <a:endParaRPr lang="en-US"/>
            </a:p>
          </p:txBody>
        </p:sp>
      </p:grpSp>
      <p:grpSp>
        <p:nvGrpSpPr>
          <p:cNvPr id="10" name="Group 25"/>
          <p:cNvGrpSpPr>
            <a:grpSpLocks/>
          </p:cNvGrpSpPr>
          <p:nvPr/>
        </p:nvGrpSpPr>
        <p:grpSpPr bwMode="auto">
          <a:xfrm>
            <a:off x="457200" y="3429000"/>
            <a:ext cx="8305800" cy="3200400"/>
            <a:chOff x="2976" y="2160"/>
            <a:chExt cx="5232" cy="2016"/>
          </a:xfrm>
        </p:grpSpPr>
        <p:grpSp>
          <p:nvGrpSpPr>
            <p:cNvPr id="11" name="Group 26"/>
            <p:cNvGrpSpPr>
              <a:grpSpLocks/>
            </p:cNvGrpSpPr>
            <p:nvPr/>
          </p:nvGrpSpPr>
          <p:grpSpPr bwMode="auto">
            <a:xfrm>
              <a:off x="2976" y="3024"/>
              <a:ext cx="5232" cy="1152"/>
              <a:chOff x="288" y="3024"/>
              <a:chExt cx="5232" cy="1152"/>
            </a:xfrm>
          </p:grpSpPr>
          <p:sp>
            <p:nvSpPr>
              <p:cNvPr id="5154" name="Text Box 27"/>
              <p:cNvSpPr txBox="1">
                <a:spLocks noChangeArrowheads="1"/>
              </p:cNvSpPr>
              <p:nvPr/>
            </p:nvSpPr>
            <p:spPr bwMode="auto">
              <a:xfrm>
                <a:off x="440" y="3118"/>
                <a:ext cx="5022" cy="1010"/>
              </a:xfrm>
              <a:prstGeom prst="rect">
                <a:avLst/>
              </a:prstGeom>
              <a:noFill/>
              <a:ln w="9525">
                <a:noFill/>
                <a:miter lim="800000"/>
                <a:headEnd/>
                <a:tailEnd/>
              </a:ln>
            </p:spPr>
            <p:txBody>
              <a:bodyPr>
                <a:spAutoFit/>
              </a:bodyPr>
              <a:lstStyle/>
              <a:p>
                <a:pPr>
                  <a:spcBef>
                    <a:spcPct val="50000"/>
                  </a:spcBef>
                </a:pPr>
                <a:r>
                  <a:rPr lang="en-US" b="1"/>
                  <a:t>Objective</a:t>
                </a:r>
                <a:r>
                  <a:rPr lang="en-US"/>
                  <a:t> </a:t>
                </a:r>
                <a:r>
                  <a:rPr lang="en-US" b="1"/>
                  <a:t>FSM6</a:t>
                </a:r>
                <a:r>
                  <a:rPr lang="en-US"/>
                  <a:t>:  By 2018, at least 80 % of the fishermen in 8 MAR Program priority sites comply with all fishing regulations (no-take zones, closed seasons, gear.</a:t>
                </a:r>
              </a:p>
              <a:p>
                <a:pPr>
                  <a:spcBef>
                    <a:spcPct val="50000"/>
                  </a:spcBef>
                </a:pPr>
                <a:r>
                  <a:rPr lang="en-US" b="1"/>
                  <a:t>Indicator</a:t>
                </a:r>
                <a:r>
                  <a:rPr lang="en-US"/>
                  <a:t> </a:t>
                </a:r>
                <a:r>
                  <a:rPr lang="en-US" b="1"/>
                  <a:t>FSM6-I1</a:t>
                </a:r>
                <a:r>
                  <a:rPr lang="en-US"/>
                  <a:t>: # of infractions; &amp; </a:t>
                </a:r>
                <a:r>
                  <a:rPr lang="en-US" b="1"/>
                  <a:t>FSM6-I2: </a:t>
                </a:r>
                <a:r>
                  <a:rPr lang="en-US"/>
                  <a:t># of law enforcement actions (warnings, fines, confiscation, jail)</a:t>
                </a:r>
              </a:p>
            </p:txBody>
          </p:sp>
          <p:sp>
            <p:nvSpPr>
              <p:cNvPr id="5155" name="AutoShape 28"/>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5153" name="Line 29"/>
            <p:cNvSpPr>
              <a:spLocks noChangeShapeType="1"/>
            </p:cNvSpPr>
            <p:nvPr/>
          </p:nvSpPr>
          <p:spPr bwMode="auto">
            <a:xfrm flipH="1">
              <a:off x="6768" y="2160"/>
              <a:ext cx="192" cy="864"/>
            </a:xfrm>
            <a:prstGeom prst="line">
              <a:avLst/>
            </a:prstGeom>
            <a:noFill/>
            <a:ln w="25400">
              <a:solidFill>
                <a:schemeClr val="tx1"/>
              </a:solidFill>
              <a:round/>
              <a:headEnd/>
              <a:tailEnd type="stealth" w="lg" len="lg"/>
            </a:ln>
          </p:spPr>
          <p:txBody>
            <a:bodyPr/>
            <a:lstStyle/>
            <a:p>
              <a:endParaRPr lang="en-US"/>
            </a:p>
          </p:txBody>
        </p:sp>
      </p:grpSp>
      <p:grpSp>
        <p:nvGrpSpPr>
          <p:cNvPr id="12" name="Group 30"/>
          <p:cNvGrpSpPr>
            <a:grpSpLocks/>
          </p:cNvGrpSpPr>
          <p:nvPr/>
        </p:nvGrpSpPr>
        <p:grpSpPr bwMode="auto">
          <a:xfrm>
            <a:off x="457200" y="2209800"/>
            <a:ext cx="8305800" cy="4419600"/>
            <a:chOff x="288" y="1392"/>
            <a:chExt cx="5232" cy="2784"/>
          </a:xfrm>
        </p:grpSpPr>
        <p:grpSp>
          <p:nvGrpSpPr>
            <p:cNvPr id="13" name="Group 31"/>
            <p:cNvGrpSpPr>
              <a:grpSpLocks/>
            </p:cNvGrpSpPr>
            <p:nvPr/>
          </p:nvGrpSpPr>
          <p:grpSpPr bwMode="auto">
            <a:xfrm>
              <a:off x="288" y="3024"/>
              <a:ext cx="5232" cy="1152"/>
              <a:chOff x="288" y="3024"/>
              <a:chExt cx="5232" cy="1152"/>
            </a:xfrm>
          </p:grpSpPr>
          <p:sp>
            <p:nvSpPr>
              <p:cNvPr id="5150" name="Text Box 32"/>
              <p:cNvSpPr txBox="1">
                <a:spLocks noChangeArrowheads="1"/>
              </p:cNvSpPr>
              <p:nvPr/>
            </p:nvSpPr>
            <p:spPr bwMode="auto">
              <a:xfrm>
                <a:off x="440" y="3072"/>
                <a:ext cx="5022" cy="1010"/>
              </a:xfrm>
              <a:prstGeom prst="rect">
                <a:avLst/>
              </a:prstGeom>
              <a:noFill/>
              <a:ln w="9525">
                <a:noFill/>
                <a:miter lim="800000"/>
                <a:headEnd/>
                <a:tailEnd/>
              </a:ln>
            </p:spPr>
            <p:txBody>
              <a:bodyPr>
                <a:spAutoFit/>
              </a:bodyPr>
              <a:lstStyle/>
              <a:p>
                <a:pPr>
                  <a:spcBef>
                    <a:spcPct val="50000"/>
                  </a:spcBef>
                </a:pPr>
                <a:r>
                  <a:rPr lang="en-US" b="1"/>
                  <a:t>Goal: </a:t>
                </a:r>
                <a:r>
                  <a:rPr lang="en-US"/>
                  <a:t>By 2018, all validated and ecologically functional SPAG sites will maintain the conditions necessary to preserve the species (composition, abundance, proportion of sexes) documented during validation.</a:t>
                </a:r>
              </a:p>
              <a:p>
                <a:pPr>
                  <a:spcBef>
                    <a:spcPct val="50000"/>
                  </a:spcBef>
                </a:pPr>
                <a:r>
                  <a:rPr lang="en-US" b="1"/>
                  <a:t>Indicators: (1) </a:t>
                </a:r>
                <a:r>
                  <a:rPr lang="en-US"/>
                  <a:t># of species that aggregate in specific periods; </a:t>
                </a:r>
                <a:r>
                  <a:rPr lang="en-US" b="1"/>
                  <a:t>(2)</a:t>
                </a:r>
                <a:r>
                  <a:rPr lang="en-US"/>
                  <a:t> # of individuals of each species during the peak of the aggregation period;  </a:t>
                </a:r>
              </a:p>
            </p:txBody>
          </p:sp>
          <p:sp>
            <p:nvSpPr>
              <p:cNvPr id="5151" name="AutoShape 33"/>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5149" name="Line 34"/>
            <p:cNvSpPr>
              <a:spLocks noChangeShapeType="1"/>
            </p:cNvSpPr>
            <p:nvPr/>
          </p:nvSpPr>
          <p:spPr bwMode="auto">
            <a:xfrm flipH="1">
              <a:off x="4224" y="1392"/>
              <a:ext cx="960" cy="1632"/>
            </a:xfrm>
            <a:prstGeom prst="line">
              <a:avLst/>
            </a:prstGeom>
            <a:noFill/>
            <a:ln w="25400">
              <a:solidFill>
                <a:schemeClr val="tx1"/>
              </a:solidFill>
              <a:round/>
              <a:headEnd/>
              <a:tailEnd type="stealth" w="lg" len="lg"/>
            </a:ln>
          </p:spPr>
          <p:txBody>
            <a:bodyPr/>
            <a:lstStyle/>
            <a:p>
              <a:endParaRPr lang="en-US"/>
            </a:p>
          </p:txBody>
        </p:sp>
      </p:grpSp>
      <p:grpSp>
        <p:nvGrpSpPr>
          <p:cNvPr id="14" name="Group 35"/>
          <p:cNvGrpSpPr>
            <a:grpSpLocks/>
          </p:cNvGrpSpPr>
          <p:nvPr/>
        </p:nvGrpSpPr>
        <p:grpSpPr bwMode="auto">
          <a:xfrm>
            <a:off x="457200" y="2743200"/>
            <a:ext cx="8305800" cy="3886200"/>
            <a:chOff x="288" y="1728"/>
            <a:chExt cx="5232" cy="2448"/>
          </a:xfrm>
        </p:grpSpPr>
        <p:grpSp>
          <p:nvGrpSpPr>
            <p:cNvPr id="15" name="Group 36"/>
            <p:cNvGrpSpPr>
              <a:grpSpLocks/>
            </p:cNvGrpSpPr>
            <p:nvPr/>
          </p:nvGrpSpPr>
          <p:grpSpPr bwMode="auto">
            <a:xfrm>
              <a:off x="288" y="3024"/>
              <a:ext cx="5232" cy="1152"/>
              <a:chOff x="288" y="3024"/>
              <a:chExt cx="5232" cy="1152"/>
            </a:xfrm>
          </p:grpSpPr>
          <p:sp>
            <p:nvSpPr>
              <p:cNvPr id="5146" name="Text Box 37"/>
              <p:cNvSpPr txBox="1">
                <a:spLocks noChangeArrowheads="1"/>
              </p:cNvSpPr>
              <p:nvPr/>
            </p:nvSpPr>
            <p:spPr bwMode="auto">
              <a:xfrm>
                <a:off x="440" y="3072"/>
                <a:ext cx="5022" cy="1097"/>
              </a:xfrm>
              <a:prstGeom prst="rect">
                <a:avLst/>
              </a:prstGeom>
              <a:noFill/>
              <a:ln w="9525">
                <a:noFill/>
                <a:miter lim="800000"/>
                <a:headEnd/>
                <a:tailEnd/>
              </a:ln>
            </p:spPr>
            <p:txBody>
              <a:bodyPr>
                <a:spAutoFit/>
              </a:bodyPr>
              <a:lstStyle/>
              <a:p>
                <a:r>
                  <a:rPr lang="en-US" b="1"/>
                  <a:t>Goal: </a:t>
                </a:r>
                <a:r>
                  <a:rPr lang="en-US"/>
                  <a:t>By 2018, more than 25% of all coral reef habitat types in the MAR are effectively conserved.*</a:t>
                </a:r>
                <a:r>
                  <a:rPr lang="en-US" b="1"/>
                  <a:t> </a:t>
                </a:r>
              </a:p>
              <a:p>
                <a:pPr>
                  <a:spcBef>
                    <a:spcPct val="50000"/>
                  </a:spcBef>
                </a:pPr>
                <a:r>
                  <a:rPr lang="en-US" b="1"/>
                  <a:t>Indicators:  (1) </a:t>
                </a:r>
                <a:r>
                  <a:rPr lang="en-US"/>
                  <a:t>Abundance of herbivore species</a:t>
                </a:r>
                <a:r>
                  <a:rPr lang="en-US" b="1"/>
                  <a:t>; (2) </a:t>
                </a:r>
                <a:r>
                  <a:rPr lang="en-US"/>
                  <a:t>Abundance of surgeon fish and parrot fish </a:t>
                </a:r>
              </a:p>
              <a:p>
                <a:pPr>
                  <a:spcBef>
                    <a:spcPct val="50000"/>
                  </a:spcBef>
                </a:pPr>
                <a:r>
                  <a:rPr lang="en-US"/>
                  <a:t>* Working definition of effective conservation exists with multiple components</a:t>
                </a:r>
              </a:p>
            </p:txBody>
          </p:sp>
          <p:sp>
            <p:nvSpPr>
              <p:cNvPr id="5147" name="AutoShape 38"/>
              <p:cNvSpPr>
                <a:spLocks noChangeArrowheads="1"/>
              </p:cNvSpPr>
              <p:nvPr/>
            </p:nvSpPr>
            <p:spPr bwMode="auto">
              <a:xfrm>
                <a:off x="288" y="3024"/>
                <a:ext cx="5232" cy="1152"/>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5145" name="Line 39"/>
            <p:cNvSpPr>
              <a:spLocks noChangeShapeType="1"/>
            </p:cNvSpPr>
            <p:nvPr/>
          </p:nvSpPr>
          <p:spPr bwMode="auto">
            <a:xfrm flipH="1">
              <a:off x="4656" y="1728"/>
              <a:ext cx="528" cy="1296"/>
            </a:xfrm>
            <a:prstGeom prst="line">
              <a:avLst/>
            </a:prstGeom>
            <a:noFill/>
            <a:ln w="25400">
              <a:solidFill>
                <a:schemeClr val="tx1"/>
              </a:solidFill>
              <a:round/>
              <a:headEnd/>
              <a:tailEnd type="stealth" w="lg" len="lg"/>
            </a:ln>
          </p:spPr>
          <p:txBody>
            <a:bodyPr/>
            <a:lstStyle/>
            <a:p>
              <a:endParaRPr lang="en-US"/>
            </a:p>
          </p:txBody>
        </p:sp>
      </p:grpSp>
      <p:grpSp>
        <p:nvGrpSpPr>
          <p:cNvPr id="16" name="Group 40"/>
          <p:cNvGrpSpPr>
            <a:grpSpLocks/>
          </p:cNvGrpSpPr>
          <p:nvPr/>
        </p:nvGrpSpPr>
        <p:grpSpPr bwMode="auto">
          <a:xfrm>
            <a:off x="0" y="76200"/>
            <a:ext cx="9144000" cy="6858000"/>
            <a:chOff x="0" y="0"/>
            <a:chExt cx="5760" cy="4320"/>
          </a:xfrm>
        </p:grpSpPr>
        <p:sp>
          <p:nvSpPr>
            <p:cNvPr id="5140" name="Rectangle 41"/>
            <p:cNvSpPr>
              <a:spLocks noChangeArrowheads="1"/>
            </p:cNvSpPr>
            <p:nvPr/>
          </p:nvSpPr>
          <p:spPr bwMode="auto">
            <a:xfrm>
              <a:off x="0" y="2160"/>
              <a:ext cx="5760" cy="216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5141" name="Picture 42" descr="new RC first"/>
            <p:cNvPicPr>
              <a:picLocks noChangeAspect="1" noChangeArrowheads="1"/>
            </p:cNvPicPr>
            <p:nvPr/>
          </p:nvPicPr>
          <p:blipFill>
            <a:blip r:embed="rId3" cstate="print"/>
            <a:srcRect/>
            <a:stretch>
              <a:fillRect/>
            </a:stretch>
          </p:blipFill>
          <p:spPr bwMode="auto">
            <a:xfrm>
              <a:off x="0" y="38"/>
              <a:ext cx="5760" cy="2720"/>
            </a:xfrm>
            <a:prstGeom prst="rect">
              <a:avLst/>
            </a:prstGeom>
            <a:noFill/>
            <a:ln w="9525">
              <a:noFill/>
              <a:miter lim="800000"/>
              <a:headEnd/>
              <a:tailEnd/>
            </a:ln>
          </p:spPr>
        </p:pic>
        <p:pic>
          <p:nvPicPr>
            <p:cNvPr id="5142" name="Picture 43" descr="new RC 2nd"/>
            <p:cNvPicPr>
              <a:picLocks noChangeAspect="1" noChangeArrowheads="1"/>
            </p:cNvPicPr>
            <p:nvPr/>
          </p:nvPicPr>
          <p:blipFill>
            <a:blip r:embed="rId4" cstate="print"/>
            <a:srcRect/>
            <a:stretch>
              <a:fillRect/>
            </a:stretch>
          </p:blipFill>
          <p:spPr bwMode="auto">
            <a:xfrm>
              <a:off x="0" y="38"/>
              <a:ext cx="5760" cy="2720"/>
            </a:xfrm>
            <a:prstGeom prst="rect">
              <a:avLst/>
            </a:prstGeom>
            <a:noFill/>
            <a:ln w="9525">
              <a:noFill/>
              <a:miter lim="800000"/>
              <a:headEnd/>
              <a:tailEnd/>
            </a:ln>
          </p:spPr>
        </p:pic>
        <p:pic>
          <p:nvPicPr>
            <p:cNvPr id="5143" name="Picture 44" descr="new RC all"/>
            <p:cNvPicPr>
              <a:picLocks noChangeAspect="1" noChangeArrowheads="1"/>
            </p:cNvPicPr>
            <p:nvPr/>
          </p:nvPicPr>
          <p:blipFill>
            <a:blip r:embed="rId5" cstate="print"/>
            <a:srcRect/>
            <a:stretch>
              <a:fillRect/>
            </a:stretch>
          </p:blipFill>
          <p:spPr bwMode="auto">
            <a:xfrm>
              <a:off x="0" y="0"/>
              <a:ext cx="5760" cy="2821"/>
            </a:xfrm>
            <a:prstGeom prst="rect">
              <a:avLst/>
            </a:prstGeom>
            <a:noFill/>
            <a:ln w="9525">
              <a:noFill/>
              <a:miter lim="800000"/>
              <a:headEnd/>
              <a:tailEnd/>
            </a:ln>
          </p:spPr>
        </p:pic>
      </p:grpSp>
      <p:sp>
        <p:nvSpPr>
          <p:cNvPr id="5133" name="Text Box 45"/>
          <p:cNvSpPr txBox="1">
            <a:spLocks noChangeArrowheads="1"/>
          </p:cNvSpPr>
          <p:nvPr/>
        </p:nvSpPr>
        <p:spPr bwMode="auto">
          <a:xfrm>
            <a:off x="4572000" y="0"/>
            <a:ext cx="4572000" cy="830997"/>
          </a:xfrm>
          <a:prstGeom prst="rect">
            <a:avLst/>
          </a:prstGeom>
          <a:noFill/>
          <a:ln w="9525">
            <a:noFill/>
            <a:miter lim="800000"/>
            <a:headEnd/>
            <a:tailEnd/>
          </a:ln>
        </p:spPr>
        <p:txBody>
          <a:bodyPr wrap="square">
            <a:spAutoFit/>
          </a:bodyPr>
          <a:lstStyle/>
          <a:p>
            <a:pPr>
              <a:spcBef>
                <a:spcPct val="50000"/>
              </a:spcBef>
            </a:pPr>
            <a:r>
              <a:rPr lang="en-US" sz="2400" dirty="0" smtClean="0"/>
              <a:t>Mesoamerican Reef </a:t>
            </a:r>
            <a:r>
              <a:rPr lang="en-US" sz="2400" dirty="0"/>
              <a:t>Fisheries Results Chain</a:t>
            </a:r>
          </a:p>
        </p:txBody>
      </p:sp>
      <p:grpSp>
        <p:nvGrpSpPr>
          <p:cNvPr id="17" name="Group 46"/>
          <p:cNvGrpSpPr>
            <a:grpSpLocks/>
          </p:cNvGrpSpPr>
          <p:nvPr/>
        </p:nvGrpSpPr>
        <p:grpSpPr bwMode="auto">
          <a:xfrm>
            <a:off x="5943600" y="4572000"/>
            <a:ext cx="3098800" cy="838200"/>
            <a:chOff x="3744" y="3360"/>
            <a:chExt cx="1952" cy="528"/>
          </a:xfrm>
        </p:grpSpPr>
        <p:sp>
          <p:nvSpPr>
            <p:cNvPr id="5138" name="AutoShape 47"/>
            <p:cNvSpPr>
              <a:spLocks/>
            </p:cNvSpPr>
            <p:nvPr/>
          </p:nvSpPr>
          <p:spPr bwMode="auto">
            <a:xfrm rot="-5400000">
              <a:off x="4552" y="2552"/>
              <a:ext cx="336" cy="1952"/>
            </a:xfrm>
            <a:prstGeom prst="leftBrace">
              <a:avLst>
                <a:gd name="adj1" fmla="val 48413"/>
                <a:gd name="adj2" fmla="val 50000"/>
              </a:avLst>
            </a:prstGeom>
            <a:noFill/>
            <a:ln w="25400">
              <a:solidFill>
                <a:srgbClr val="008000"/>
              </a:solidFill>
              <a:prstDash val="sysDot"/>
              <a:round/>
              <a:headEnd/>
              <a:tailEnd/>
            </a:ln>
          </p:spPr>
          <p:txBody>
            <a:bodyPr wrap="none" anchor="ctr"/>
            <a:lstStyle/>
            <a:p>
              <a:endParaRPr lang="en-US"/>
            </a:p>
          </p:txBody>
        </p:sp>
        <p:sp>
          <p:nvSpPr>
            <p:cNvPr id="5139" name="Text Box 48"/>
            <p:cNvSpPr txBox="1">
              <a:spLocks noChangeArrowheads="1"/>
            </p:cNvSpPr>
            <p:nvPr/>
          </p:nvSpPr>
          <p:spPr bwMode="auto">
            <a:xfrm>
              <a:off x="4147" y="3657"/>
              <a:ext cx="1469" cy="231"/>
            </a:xfrm>
            <a:prstGeom prst="rect">
              <a:avLst/>
            </a:prstGeom>
            <a:noFill/>
            <a:ln w="9525">
              <a:noFill/>
              <a:miter lim="800000"/>
              <a:headEnd/>
              <a:tailEnd/>
            </a:ln>
          </p:spPr>
          <p:txBody>
            <a:bodyPr>
              <a:spAutoFit/>
            </a:bodyPr>
            <a:lstStyle/>
            <a:p>
              <a:pPr>
                <a:spcBef>
                  <a:spcPct val="50000"/>
                </a:spcBef>
              </a:pPr>
              <a:r>
                <a:rPr lang="en-US">
                  <a:solidFill>
                    <a:srgbClr val="336600"/>
                  </a:solidFill>
                </a:rPr>
                <a:t>Outcome Results</a:t>
              </a:r>
            </a:p>
          </p:txBody>
        </p:sp>
      </p:grpSp>
      <p:grpSp>
        <p:nvGrpSpPr>
          <p:cNvPr id="18" name="Group 49"/>
          <p:cNvGrpSpPr>
            <a:grpSpLocks/>
          </p:cNvGrpSpPr>
          <p:nvPr/>
        </p:nvGrpSpPr>
        <p:grpSpPr bwMode="auto">
          <a:xfrm>
            <a:off x="1371600" y="4572000"/>
            <a:ext cx="4495800" cy="1098550"/>
            <a:chOff x="864" y="3360"/>
            <a:chExt cx="2832" cy="692"/>
          </a:xfrm>
        </p:grpSpPr>
        <p:sp>
          <p:nvSpPr>
            <p:cNvPr id="5136" name="Text Box 50"/>
            <p:cNvSpPr txBox="1">
              <a:spLocks noChangeArrowheads="1"/>
            </p:cNvSpPr>
            <p:nvPr/>
          </p:nvSpPr>
          <p:spPr bwMode="auto">
            <a:xfrm>
              <a:off x="1968" y="3648"/>
              <a:ext cx="1054" cy="404"/>
            </a:xfrm>
            <a:prstGeom prst="rect">
              <a:avLst/>
            </a:prstGeom>
            <a:noFill/>
            <a:ln w="9525">
              <a:noFill/>
              <a:miter lim="800000"/>
              <a:headEnd/>
              <a:tailEnd/>
            </a:ln>
          </p:spPr>
          <p:txBody>
            <a:bodyPr>
              <a:spAutoFit/>
            </a:bodyPr>
            <a:lstStyle/>
            <a:p>
              <a:pPr>
                <a:spcBef>
                  <a:spcPct val="50000"/>
                </a:spcBef>
              </a:pPr>
              <a:r>
                <a:rPr lang="en-US" dirty="0">
                  <a:solidFill>
                    <a:srgbClr val="0033CC"/>
                  </a:solidFill>
                </a:rPr>
                <a:t>Intermediate Results</a:t>
              </a:r>
            </a:p>
          </p:txBody>
        </p:sp>
        <p:sp>
          <p:nvSpPr>
            <p:cNvPr id="5137" name="AutoShape 51"/>
            <p:cNvSpPr>
              <a:spLocks/>
            </p:cNvSpPr>
            <p:nvPr/>
          </p:nvSpPr>
          <p:spPr bwMode="auto">
            <a:xfrm rot="-5400000">
              <a:off x="2112" y="2112"/>
              <a:ext cx="336" cy="2832"/>
            </a:xfrm>
            <a:prstGeom prst="leftBrace">
              <a:avLst>
                <a:gd name="adj1" fmla="val 70238"/>
                <a:gd name="adj2" fmla="val 53199"/>
              </a:avLst>
            </a:prstGeom>
            <a:noFill/>
            <a:ln w="25400">
              <a:solidFill>
                <a:srgbClr val="0000FF"/>
              </a:solidFill>
              <a:prstDash val="sysDot"/>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6" name="Rectangle 4"/>
          <p:cNvSpPr>
            <a:spLocks noChangeArrowheads="1"/>
          </p:cNvSpPr>
          <p:nvPr/>
        </p:nvSpPr>
        <p:spPr bwMode="auto">
          <a:xfrm>
            <a:off x="427038" y="1266825"/>
            <a:ext cx="8302625" cy="1066800"/>
          </a:xfrm>
          <a:prstGeom prst="rect">
            <a:avLst/>
          </a:prstGeom>
          <a:noFill/>
          <a:ln w="9525">
            <a:noFill/>
            <a:miter lim="800000"/>
            <a:headEnd/>
            <a:tailEnd/>
          </a:ln>
          <a:effectLst/>
        </p:spPr>
        <p:txBody>
          <a:bodyPr>
            <a:spAutoFit/>
          </a:bodyPr>
          <a:lstStyle/>
          <a:p>
            <a:pPr marL="342900" indent="-342900">
              <a:spcBef>
                <a:spcPct val="20000"/>
              </a:spcBef>
            </a:pPr>
            <a:r>
              <a:rPr lang="en-US" sz="3200" b="1"/>
              <a:t>The Basic Components of a Results Chain:</a:t>
            </a:r>
          </a:p>
        </p:txBody>
      </p:sp>
      <p:graphicFrame>
        <p:nvGraphicFramePr>
          <p:cNvPr id="443397" name="Object 5"/>
          <p:cNvGraphicFramePr>
            <a:graphicFrameLocks noChangeAspect="1"/>
          </p:cNvGraphicFramePr>
          <p:nvPr/>
        </p:nvGraphicFramePr>
        <p:xfrm>
          <a:off x="207963" y="3092450"/>
          <a:ext cx="8743950" cy="2425700"/>
        </p:xfrm>
        <a:graphic>
          <a:graphicData uri="http://schemas.openxmlformats.org/presentationml/2006/ole">
            <p:oleObj spid="_x0000_s443397" name="Visio" r:id="rId4" imgW="8269700" imgH="2293620" progId="Visio.Drawing.11">
              <p:embed/>
            </p:oleObj>
          </a:graphicData>
        </a:graphic>
      </p:graphicFrame>
      <p:sp>
        <p:nvSpPr>
          <p:cNvPr id="443398" name="Text Box 6"/>
          <p:cNvSpPr txBox="1">
            <a:spLocks noChangeArrowheads="1"/>
          </p:cNvSpPr>
          <p:nvPr/>
        </p:nvSpPr>
        <p:spPr bwMode="auto">
          <a:xfrm>
            <a:off x="2895600" y="228600"/>
            <a:ext cx="6248400" cy="641350"/>
          </a:xfrm>
          <a:prstGeom prst="rect">
            <a:avLst/>
          </a:prstGeom>
          <a:noFill/>
          <a:ln w="9525" algn="ctr">
            <a:noFill/>
            <a:miter lim="800000"/>
            <a:headEnd/>
            <a:tailEnd/>
          </a:ln>
          <a:effectLst/>
        </p:spPr>
        <p:txBody>
          <a:bodyPr>
            <a:spAutoFit/>
          </a:bodyPr>
          <a:lstStyle/>
          <a:p>
            <a:pPr algn="ctr" eaLnBrk="0" hangingPunct="0">
              <a:spcBef>
                <a:spcPct val="50000"/>
              </a:spcBef>
            </a:pPr>
            <a:r>
              <a:rPr lang="en-US" sz="3600" b="1">
                <a:solidFill>
                  <a:schemeClr val="bg1"/>
                </a:solidFill>
              </a:rPr>
              <a:t>Results Chains - Basics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09800" y="0"/>
            <a:ext cx="6934200" cy="869950"/>
          </a:xfrm>
          <a:prstGeom prst="rect">
            <a:avLst/>
          </a:prstGeom>
          <a:noFill/>
          <a:ln w="9525">
            <a:noFill/>
            <a:miter lim="800000"/>
            <a:headEnd/>
            <a:tailEnd/>
          </a:ln>
        </p:spPr>
        <p:txBody>
          <a:bodyPr>
            <a:spAutoFit/>
          </a:bodyPr>
          <a:lstStyle/>
          <a:p>
            <a:pPr algn="ctr">
              <a:spcBef>
                <a:spcPct val="50000"/>
              </a:spcBef>
            </a:pPr>
            <a:r>
              <a:rPr lang="en-US" sz="2400" b="1"/>
              <a:t>Managing Conservation Projects</a:t>
            </a:r>
            <a:r>
              <a:rPr lang="en-US" sz="2000"/>
              <a:t> </a:t>
            </a:r>
            <a:endParaRPr lang="en-US" sz="2000" i="1"/>
          </a:p>
          <a:p>
            <a:pPr algn="ctr">
              <a:spcBef>
                <a:spcPct val="50000"/>
              </a:spcBef>
            </a:pPr>
            <a:r>
              <a:rPr lang="en-US"/>
              <a:t>Results Chain with </a:t>
            </a:r>
            <a:r>
              <a:rPr lang="en-US" i="1"/>
              <a:t>Strategy, Objectives, Indicators</a:t>
            </a:r>
          </a:p>
        </p:txBody>
      </p:sp>
      <p:pic>
        <p:nvPicPr>
          <p:cNvPr id="6147" name="Picture 3" descr="Kimbe_Left"/>
          <p:cNvPicPr>
            <a:picLocks noChangeAspect="1" noChangeArrowheads="1"/>
          </p:cNvPicPr>
          <p:nvPr/>
        </p:nvPicPr>
        <p:blipFill>
          <a:blip r:embed="rId3" cstate="print"/>
          <a:srcRect/>
          <a:stretch>
            <a:fillRect/>
          </a:stretch>
        </p:blipFill>
        <p:spPr bwMode="auto">
          <a:xfrm>
            <a:off x="-4763" y="914400"/>
            <a:ext cx="3478213" cy="3743325"/>
          </a:xfrm>
          <a:prstGeom prst="rect">
            <a:avLst/>
          </a:prstGeom>
          <a:noFill/>
          <a:ln w="9525">
            <a:noFill/>
            <a:miter lim="800000"/>
            <a:headEnd/>
            <a:tailEnd/>
          </a:ln>
        </p:spPr>
      </p:pic>
      <p:pic>
        <p:nvPicPr>
          <p:cNvPr id="60420" name="Picture 4" descr="Kimbe_Right"/>
          <p:cNvPicPr>
            <a:picLocks noChangeAspect="1" noChangeArrowheads="1"/>
          </p:cNvPicPr>
          <p:nvPr/>
        </p:nvPicPr>
        <p:blipFill>
          <a:blip r:embed="rId4" cstate="print"/>
          <a:srcRect/>
          <a:stretch>
            <a:fillRect/>
          </a:stretch>
        </p:blipFill>
        <p:spPr bwMode="auto">
          <a:xfrm>
            <a:off x="3425825" y="1125538"/>
            <a:ext cx="5641975" cy="3751262"/>
          </a:xfrm>
          <a:prstGeom prst="rect">
            <a:avLst/>
          </a:prstGeom>
          <a:noFill/>
          <a:ln w="9525">
            <a:noFill/>
            <a:miter lim="800000"/>
            <a:headEnd/>
            <a:tailEnd/>
          </a:ln>
        </p:spPr>
      </p:pic>
      <p:grpSp>
        <p:nvGrpSpPr>
          <p:cNvPr id="2" name="Group 5"/>
          <p:cNvGrpSpPr>
            <a:grpSpLocks/>
          </p:cNvGrpSpPr>
          <p:nvPr/>
        </p:nvGrpSpPr>
        <p:grpSpPr bwMode="auto">
          <a:xfrm>
            <a:off x="381000" y="2590800"/>
            <a:ext cx="8305800" cy="4114800"/>
            <a:chOff x="240" y="1632"/>
            <a:chExt cx="5232" cy="2592"/>
          </a:xfrm>
        </p:grpSpPr>
        <p:sp>
          <p:nvSpPr>
            <p:cNvPr id="6180" name="Text Box 6"/>
            <p:cNvSpPr txBox="1">
              <a:spLocks noChangeArrowheads="1"/>
            </p:cNvSpPr>
            <p:nvPr/>
          </p:nvSpPr>
          <p:spPr bwMode="auto">
            <a:xfrm>
              <a:off x="392" y="3408"/>
              <a:ext cx="5022" cy="664"/>
            </a:xfrm>
            <a:prstGeom prst="rect">
              <a:avLst/>
            </a:prstGeom>
            <a:noFill/>
            <a:ln w="9525">
              <a:noFill/>
              <a:miter lim="800000"/>
              <a:headEnd/>
              <a:tailEnd/>
            </a:ln>
          </p:spPr>
          <p:txBody>
            <a:bodyPr>
              <a:spAutoFit/>
            </a:bodyPr>
            <a:lstStyle/>
            <a:p>
              <a:pPr>
                <a:spcBef>
                  <a:spcPct val="50000"/>
                </a:spcBef>
              </a:pPr>
              <a:r>
                <a:rPr lang="en-US" b="1"/>
                <a:t>Objective: </a:t>
              </a:r>
              <a:r>
                <a:rPr lang="en-US"/>
                <a:t>By FY09, Section 38 of the Maritime Zones bill is expanded to establish marine protected areas</a:t>
              </a:r>
            </a:p>
            <a:p>
              <a:pPr>
                <a:spcBef>
                  <a:spcPct val="50000"/>
                </a:spcBef>
              </a:pPr>
              <a:r>
                <a:rPr lang="en-US" b="1"/>
                <a:t>Indicator: </a:t>
              </a:r>
              <a:r>
                <a:rPr lang="en-US"/>
                <a:t>Bill passed/failed</a:t>
              </a:r>
            </a:p>
          </p:txBody>
        </p:sp>
        <p:sp>
          <p:nvSpPr>
            <p:cNvPr id="6181" name="AutoShape 7"/>
            <p:cNvSpPr>
              <a:spLocks noChangeArrowheads="1"/>
            </p:cNvSpPr>
            <p:nvPr/>
          </p:nvSpPr>
          <p:spPr bwMode="auto">
            <a:xfrm>
              <a:off x="240" y="3264"/>
              <a:ext cx="5232" cy="96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6182" name="Line 8"/>
            <p:cNvSpPr>
              <a:spLocks noChangeShapeType="1"/>
            </p:cNvSpPr>
            <p:nvPr/>
          </p:nvSpPr>
          <p:spPr bwMode="auto">
            <a:xfrm>
              <a:off x="1392" y="1632"/>
              <a:ext cx="528" cy="1632"/>
            </a:xfrm>
            <a:prstGeom prst="line">
              <a:avLst/>
            </a:prstGeom>
            <a:noFill/>
            <a:ln w="25400">
              <a:solidFill>
                <a:schemeClr val="tx1"/>
              </a:solidFill>
              <a:round/>
              <a:headEnd/>
              <a:tailEnd type="stealth" w="lg" len="lg"/>
            </a:ln>
          </p:spPr>
          <p:txBody>
            <a:bodyPr/>
            <a:lstStyle/>
            <a:p>
              <a:endParaRPr lang="en-US"/>
            </a:p>
          </p:txBody>
        </p:sp>
      </p:grpSp>
      <p:grpSp>
        <p:nvGrpSpPr>
          <p:cNvPr id="3" name="Group 9"/>
          <p:cNvGrpSpPr>
            <a:grpSpLocks/>
          </p:cNvGrpSpPr>
          <p:nvPr/>
        </p:nvGrpSpPr>
        <p:grpSpPr bwMode="auto">
          <a:xfrm>
            <a:off x="381000" y="2743200"/>
            <a:ext cx="8305800" cy="3962400"/>
            <a:chOff x="240" y="1728"/>
            <a:chExt cx="5232" cy="2496"/>
          </a:xfrm>
        </p:grpSpPr>
        <p:grpSp>
          <p:nvGrpSpPr>
            <p:cNvPr id="4" name="Group 10"/>
            <p:cNvGrpSpPr>
              <a:grpSpLocks/>
            </p:cNvGrpSpPr>
            <p:nvPr/>
          </p:nvGrpSpPr>
          <p:grpSpPr bwMode="auto">
            <a:xfrm>
              <a:off x="240" y="3264"/>
              <a:ext cx="5232" cy="960"/>
              <a:chOff x="136" y="-476"/>
              <a:chExt cx="5232" cy="960"/>
            </a:xfrm>
          </p:grpSpPr>
          <p:sp>
            <p:nvSpPr>
              <p:cNvPr id="6178" name="Text Box 11"/>
              <p:cNvSpPr txBox="1">
                <a:spLocks noChangeArrowheads="1"/>
              </p:cNvSpPr>
              <p:nvPr/>
            </p:nvSpPr>
            <p:spPr bwMode="auto">
              <a:xfrm>
                <a:off x="288" y="-332"/>
                <a:ext cx="5022" cy="491"/>
              </a:xfrm>
              <a:prstGeom prst="rect">
                <a:avLst/>
              </a:prstGeom>
              <a:noFill/>
              <a:ln w="9525">
                <a:noFill/>
                <a:miter lim="800000"/>
                <a:headEnd/>
                <a:tailEnd/>
              </a:ln>
            </p:spPr>
            <p:txBody>
              <a:bodyPr>
                <a:spAutoFit/>
              </a:bodyPr>
              <a:lstStyle/>
              <a:p>
                <a:pPr>
                  <a:spcBef>
                    <a:spcPct val="50000"/>
                  </a:spcBef>
                </a:pPr>
                <a:r>
                  <a:rPr lang="en-US" b="1"/>
                  <a:t>Objective:</a:t>
                </a:r>
                <a:r>
                  <a:rPr lang="en-US"/>
                  <a:t> By FY 12, live coral cover of reef systems increased to over 50%</a:t>
                </a:r>
              </a:p>
              <a:p>
                <a:pPr>
                  <a:spcBef>
                    <a:spcPct val="50000"/>
                  </a:spcBef>
                </a:pPr>
                <a:r>
                  <a:rPr lang="en-US" b="1"/>
                  <a:t>Indicator:</a:t>
                </a:r>
                <a:r>
                  <a:rPr lang="en-US"/>
                  <a:t> % cover live coral</a:t>
                </a:r>
              </a:p>
            </p:txBody>
          </p:sp>
          <p:sp>
            <p:nvSpPr>
              <p:cNvPr id="6179" name="AutoShape 12"/>
              <p:cNvSpPr>
                <a:spLocks noChangeArrowheads="1"/>
              </p:cNvSpPr>
              <p:nvPr/>
            </p:nvSpPr>
            <p:spPr bwMode="auto">
              <a:xfrm>
                <a:off x="136" y="-476"/>
                <a:ext cx="5232" cy="960"/>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6177" name="Line 13"/>
            <p:cNvSpPr>
              <a:spLocks noChangeShapeType="1"/>
            </p:cNvSpPr>
            <p:nvPr/>
          </p:nvSpPr>
          <p:spPr bwMode="auto">
            <a:xfrm flipH="1">
              <a:off x="5040" y="1728"/>
              <a:ext cx="288" cy="1536"/>
            </a:xfrm>
            <a:prstGeom prst="line">
              <a:avLst/>
            </a:prstGeom>
            <a:noFill/>
            <a:ln w="25400">
              <a:solidFill>
                <a:schemeClr val="tx1"/>
              </a:solidFill>
              <a:round/>
              <a:headEnd/>
              <a:tailEnd type="stealth" w="lg" len="lg"/>
            </a:ln>
          </p:spPr>
          <p:txBody>
            <a:bodyPr/>
            <a:lstStyle/>
            <a:p>
              <a:endParaRPr lang="en-US"/>
            </a:p>
          </p:txBody>
        </p:sp>
      </p:grpSp>
      <p:grpSp>
        <p:nvGrpSpPr>
          <p:cNvPr id="5" name="Group 14"/>
          <p:cNvGrpSpPr>
            <a:grpSpLocks/>
          </p:cNvGrpSpPr>
          <p:nvPr/>
        </p:nvGrpSpPr>
        <p:grpSpPr bwMode="auto">
          <a:xfrm>
            <a:off x="381000" y="3810000"/>
            <a:ext cx="8305800" cy="2895600"/>
            <a:chOff x="240" y="2400"/>
            <a:chExt cx="5232" cy="1824"/>
          </a:xfrm>
        </p:grpSpPr>
        <p:grpSp>
          <p:nvGrpSpPr>
            <p:cNvPr id="6" name="Group 15"/>
            <p:cNvGrpSpPr>
              <a:grpSpLocks/>
            </p:cNvGrpSpPr>
            <p:nvPr/>
          </p:nvGrpSpPr>
          <p:grpSpPr bwMode="auto">
            <a:xfrm>
              <a:off x="240" y="3264"/>
              <a:ext cx="5232" cy="960"/>
              <a:chOff x="-584" y="2256"/>
              <a:chExt cx="5232" cy="960"/>
            </a:xfrm>
          </p:grpSpPr>
          <p:sp>
            <p:nvSpPr>
              <p:cNvPr id="6174" name="Text Box 16"/>
              <p:cNvSpPr txBox="1">
                <a:spLocks noChangeArrowheads="1"/>
              </p:cNvSpPr>
              <p:nvPr/>
            </p:nvSpPr>
            <p:spPr bwMode="auto">
              <a:xfrm>
                <a:off x="-432" y="2400"/>
                <a:ext cx="5022" cy="664"/>
              </a:xfrm>
              <a:prstGeom prst="rect">
                <a:avLst/>
              </a:prstGeom>
              <a:noFill/>
              <a:ln w="9525">
                <a:noFill/>
                <a:miter lim="800000"/>
                <a:headEnd/>
                <a:tailEnd/>
              </a:ln>
            </p:spPr>
            <p:txBody>
              <a:bodyPr>
                <a:spAutoFit/>
              </a:bodyPr>
              <a:lstStyle/>
              <a:p>
                <a:pPr>
                  <a:spcBef>
                    <a:spcPct val="50000"/>
                  </a:spcBef>
                </a:pPr>
                <a:r>
                  <a:rPr lang="en-US" b="1"/>
                  <a:t>Objective: </a:t>
                </a:r>
                <a:r>
                  <a:rPr lang="en-US"/>
                  <a:t>By FY10, design and legally secure a functionally-connected network of LMMAs and MPAs in Kimbe Bay covering 250,000 ha. </a:t>
                </a:r>
              </a:p>
              <a:p>
                <a:pPr>
                  <a:spcBef>
                    <a:spcPct val="50000"/>
                  </a:spcBef>
                </a:pPr>
                <a:r>
                  <a:rPr lang="en-US" b="1"/>
                  <a:t>Indicator:</a:t>
                </a:r>
                <a:r>
                  <a:rPr lang="en-US"/>
                  <a:t> Area (ha) designated as LMMA</a:t>
                </a:r>
              </a:p>
            </p:txBody>
          </p:sp>
          <p:sp>
            <p:nvSpPr>
              <p:cNvPr id="6175" name="AutoShape 17"/>
              <p:cNvSpPr>
                <a:spLocks noChangeArrowheads="1"/>
              </p:cNvSpPr>
              <p:nvPr/>
            </p:nvSpPr>
            <p:spPr bwMode="auto">
              <a:xfrm>
                <a:off x="-584" y="2256"/>
                <a:ext cx="5232" cy="960"/>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6173" name="Line 18"/>
            <p:cNvSpPr>
              <a:spLocks noChangeShapeType="1"/>
            </p:cNvSpPr>
            <p:nvPr/>
          </p:nvSpPr>
          <p:spPr bwMode="auto">
            <a:xfrm>
              <a:off x="2016" y="2400"/>
              <a:ext cx="336" cy="864"/>
            </a:xfrm>
            <a:prstGeom prst="line">
              <a:avLst/>
            </a:prstGeom>
            <a:noFill/>
            <a:ln w="25400">
              <a:solidFill>
                <a:schemeClr val="tx1"/>
              </a:solidFill>
              <a:round/>
              <a:headEnd/>
              <a:tailEnd type="stealth" w="lg" len="lg"/>
            </a:ln>
          </p:spPr>
          <p:txBody>
            <a:bodyPr/>
            <a:lstStyle/>
            <a:p>
              <a:endParaRPr lang="en-US"/>
            </a:p>
          </p:txBody>
        </p:sp>
      </p:grpSp>
      <p:grpSp>
        <p:nvGrpSpPr>
          <p:cNvPr id="7" name="Group 19"/>
          <p:cNvGrpSpPr>
            <a:grpSpLocks/>
          </p:cNvGrpSpPr>
          <p:nvPr/>
        </p:nvGrpSpPr>
        <p:grpSpPr bwMode="auto">
          <a:xfrm>
            <a:off x="381000" y="2209800"/>
            <a:ext cx="8305800" cy="4495800"/>
            <a:chOff x="240" y="1392"/>
            <a:chExt cx="5232" cy="2832"/>
          </a:xfrm>
        </p:grpSpPr>
        <p:grpSp>
          <p:nvGrpSpPr>
            <p:cNvPr id="8" name="Group 20"/>
            <p:cNvGrpSpPr>
              <a:grpSpLocks/>
            </p:cNvGrpSpPr>
            <p:nvPr/>
          </p:nvGrpSpPr>
          <p:grpSpPr bwMode="auto">
            <a:xfrm>
              <a:off x="240" y="3264"/>
              <a:ext cx="5232" cy="960"/>
              <a:chOff x="-584" y="2112"/>
              <a:chExt cx="5232" cy="960"/>
            </a:xfrm>
          </p:grpSpPr>
          <p:sp>
            <p:nvSpPr>
              <p:cNvPr id="6170" name="Text Box 21"/>
              <p:cNvSpPr txBox="1">
                <a:spLocks noChangeArrowheads="1"/>
              </p:cNvSpPr>
              <p:nvPr/>
            </p:nvSpPr>
            <p:spPr bwMode="auto">
              <a:xfrm>
                <a:off x="-432" y="2256"/>
                <a:ext cx="5022" cy="664"/>
              </a:xfrm>
              <a:prstGeom prst="rect">
                <a:avLst/>
              </a:prstGeom>
              <a:noFill/>
              <a:ln w="9525">
                <a:noFill/>
                <a:miter lim="800000"/>
                <a:headEnd/>
                <a:tailEnd/>
              </a:ln>
            </p:spPr>
            <p:txBody>
              <a:bodyPr>
                <a:spAutoFit/>
              </a:bodyPr>
              <a:lstStyle/>
              <a:p>
                <a:pPr>
                  <a:spcBef>
                    <a:spcPct val="50000"/>
                  </a:spcBef>
                </a:pPr>
                <a:r>
                  <a:rPr lang="en-US" b="1"/>
                  <a:t>Objective:</a:t>
                </a:r>
                <a:r>
                  <a:rPr lang="en-US"/>
                  <a:t> By FY12, 4 active spawning aggregation sites closed or with restricted fishing practices</a:t>
                </a:r>
              </a:p>
              <a:p>
                <a:pPr>
                  <a:spcBef>
                    <a:spcPct val="50000"/>
                  </a:spcBef>
                </a:pPr>
                <a:r>
                  <a:rPr lang="en-US" b="1"/>
                  <a:t>Indicator:</a:t>
                </a:r>
                <a:r>
                  <a:rPr lang="en-US"/>
                  <a:t> # of SPAGs closed to fishing</a:t>
                </a:r>
              </a:p>
            </p:txBody>
          </p:sp>
          <p:sp>
            <p:nvSpPr>
              <p:cNvPr id="6171" name="AutoShape 22"/>
              <p:cNvSpPr>
                <a:spLocks noChangeArrowheads="1"/>
              </p:cNvSpPr>
              <p:nvPr/>
            </p:nvSpPr>
            <p:spPr bwMode="auto">
              <a:xfrm>
                <a:off x="-584" y="2112"/>
                <a:ext cx="5232" cy="960"/>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6169" name="Line 23"/>
            <p:cNvSpPr>
              <a:spLocks noChangeShapeType="1"/>
            </p:cNvSpPr>
            <p:nvPr/>
          </p:nvSpPr>
          <p:spPr bwMode="auto">
            <a:xfrm>
              <a:off x="3024" y="1392"/>
              <a:ext cx="672" cy="1872"/>
            </a:xfrm>
            <a:prstGeom prst="line">
              <a:avLst/>
            </a:prstGeom>
            <a:noFill/>
            <a:ln w="25400">
              <a:solidFill>
                <a:schemeClr val="tx1"/>
              </a:solidFill>
              <a:round/>
              <a:headEnd/>
              <a:tailEnd type="stealth" w="lg" len="lg"/>
            </a:ln>
          </p:spPr>
          <p:txBody>
            <a:bodyPr/>
            <a:lstStyle/>
            <a:p>
              <a:endParaRPr lang="en-US"/>
            </a:p>
          </p:txBody>
        </p:sp>
      </p:grpSp>
      <p:grpSp>
        <p:nvGrpSpPr>
          <p:cNvPr id="9" name="Group 24"/>
          <p:cNvGrpSpPr>
            <a:grpSpLocks/>
          </p:cNvGrpSpPr>
          <p:nvPr/>
        </p:nvGrpSpPr>
        <p:grpSpPr bwMode="auto">
          <a:xfrm>
            <a:off x="381000" y="3276600"/>
            <a:ext cx="8305800" cy="3429000"/>
            <a:chOff x="240" y="2064"/>
            <a:chExt cx="5232" cy="2160"/>
          </a:xfrm>
        </p:grpSpPr>
        <p:grpSp>
          <p:nvGrpSpPr>
            <p:cNvPr id="10" name="Group 25"/>
            <p:cNvGrpSpPr>
              <a:grpSpLocks/>
            </p:cNvGrpSpPr>
            <p:nvPr/>
          </p:nvGrpSpPr>
          <p:grpSpPr bwMode="auto">
            <a:xfrm>
              <a:off x="240" y="3264"/>
              <a:ext cx="5232" cy="960"/>
              <a:chOff x="-440" y="1920"/>
              <a:chExt cx="5232" cy="960"/>
            </a:xfrm>
          </p:grpSpPr>
          <p:sp>
            <p:nvSpPr>
              <p:cNvPr id="6166" name="Text Box 26"/>
              <p:cNvSpPr txBox="1">
                <a:spLocks noChangeArrowheads="1"/>
              </p:cNvSpPr>
              <p:nvPr/>
            </p:nvSpPr>
            <p:spPr bwMode="auto">
              <a:xfrm>
                <a:off x="-288" y="2064"/>
                <a:ext cx="5022" cy="664"/>
              </a:xfrm>
              <a:prstGeom prst="rect">
                <a:avLst/>
              </a:prstGeom>
              <a:noFill/>
              <a:ln w="9525">
                <a:noFill/>
                <a:miter lim="800000"/>
                <a:headEnd/>
                <a:tailEnd/>
              </a:ln>
            </p:spPr>
            <p:txBody>
              <a:bodyPr>
                <a:spAutoFit/>
              </a:bodyPr>
              <a:lstStyle/>
              <a:p>
                <a:pPr>
                  <a:spcBef>
                    <a:spcPct val="50000"/>
                  </a:spcBef>
                </a:pPr>
                <a:r>
                  <a:rPr lang="en-US" b="1"/>
                  <a:t>Objective:</a:t>
                </a:r>
                <a:r>
                  <a:rPr lang="en-US"/>
                  <a:t> By FY17, 250,000 ha of LLMA's under effective management in Kimbe Bay </a:t>
                </a:r>
              </a:p>
              <a:p>
                <a:pPr>
                  <a:spcBef>
                    <a:spcPct val="50000"/>
                  </a:spcBef>
                </a:pPr>
                <a:r>
                  <a:rPr lang="en-US" b="1"/>
                  <a:t>Indicator:</a:t>
                </a:r>
                <a:r>
                  <a:rPr lang="en-US"/>
                  <a:t> ha with acceptable Mgmt Effectiveness Scores</a:t>
                </a:r>
              </a:p>
            </p:txBody>
          </p:sp>
          <p:sp>
            <p:nvSpPr>
              <p:cNvPr id="6167" name="AutoShape 27"/>
              <p:cNvSpPr>
                <a:spLocks noChangeArrowheads="1"/>
              </p:cNvSpPr>
              <p:nvPr/>
            </p:nvSpPr>
            <p:spPr bwMode="auto">
              <a:xfrm>
                <a:off x="-440" y="1920"/>
                <a:ext cx="5232" cy="960"/>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6165" name="Line 28"/>
            <p:cNvSpPr>
              <a:spLocks noChangeShapeType="1"/>
            </p:cNvSpPr>
            <p:nvPr/>
          </p:nvSpPr>
          <p:spPr bwMode="auto">
            <a:xfrm>
              <a:off x="3792" y="2064"/>
              <a:ext cx="624" cy="1200"/>
            </a:xfrm>
            <a:prstGeom prst="line">
              <a:avLst/>
            </a:prstGeom>
            <a:noFill/>
            <a:ln w="25400">
              <a:solidFill>
                <a:schemeClr val="tx1"/>
              </a:solidFill>
              <a:round/>
              <a:headEnd/>
              <a:tailEnd type="stealth" w="lg" len="lg"/>
            </a:ln>
          </p:spPr>
          <p:txBody>
            <a:bodyPr/>
            <a:lstStyle/>
            <a:p>
              <a:endParaRPr lang="en-US"/>
            </a:p>
          </p:txBody>
        </p:sp>
      </p:grpSp>
      <p:grpSp>
        <p:nvGrpSpPr>
          <p:cNvPr id="11" name="Group 29"/>
          <p:cNvGrpSpPr>
            <a:grpSpLocks/>
          </p:cNvGrpSpPr>
          <p:nvPr/>
        </p:nvGrpSpPr>
        <p:grpSpPr bwMode="auto">
          <a:xfrm>
            <a:off x="-4763" y="914400"/>
            <a:ext cx="9148763" cy="5943600"/>
            <a:chOff x="-3" y="576"/>
            <a:chExt cx="5763" cy="3744"/>
          </a:xfrm>
        </p:grpSpPr>
        <p:sp>
          <p:nvSpPr>
            <p:cNvPr id="6161" name="Rectangle 30"/>
            <p:cNvSpPr>
              <a:spLocks noChangeArrowheads="1"/>
            </p:cNvSpPr>
            <p:nvPr/>
          </p:nvSpPr>
          <p:spPr bwMode="auto">
            <a:xfrm>
              <a:off x="0" y="2736"/>
              <a:ext cx="5760" cy="1584"/>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6162" name="Picture 31" descr="Kimbe_Right"/>
            <p:cNvPicPr>
              <a:picLocks noChangeAspect="1" noChangeArrowheads="1"/>
            </p:cNvPicPr>
            <p:nvPr/>
          </p:nvPicPr>
          <p:blipFill>
            <a:blip r:embed="rId4" cstate="print"/>
            <a:srcRect/>
            <a:stretch>
              <a:fillRect/>
            </a:stretch>
          </p:blipFill>
          <p:spPr bwMode="auto">
            <a:xfrm>
              <a:off x="2158" y="709"/>
              <a:ext cx="3554" cy="2363"/>
            </a:xfrm>
            <a:prstGeom prst="rect">
              <a:avLst/>
            </a:prstGeom>
            <a:noFill/>
            <a:ln w="9525">
              <a:noFill/>
              <a:miter lim="800000"/>
              <a:headEnd/>
              <a:tailEnd/>
            </a:ln>
          </p:spPr>
        </p:pic>
        <p:pic>
          <p:nvPicPr>
            <p:cNvPr id="6163" name="Picture 32" descr="Kimbe_Left"/>
            <p:cNvPicPr>
              <a:picLocks noChangeAspect="1" noChangeArrowheads="1"/>
            </p:cNvPicPr>
            <p:nvPr/>
          </p:nvPicPr>
          <p:blipFill>
            <a:blip r:embed="rId3" cstate="print"/>
            <a:srcRect/>
            <a:stretch>
              <a:fillRect/>
            </a:stretch>
          </p:blipFill>
          <p:spPr bwMode="auto">
            <a:xfrm>
              <a:off x="-3" y="576"/>
              <a:ext cx="2191" cy="2358"/>
            </a:xfrm>
            <a:prstGeom prst="rect">
              <a:avLst/>
            </a:prstGeom>
            <a:noFill/>
            <a:ln w="9525">
              <a:noFill/>
              <a:miter lim="800000"/>
              <a:headEnd/>
              <a:tailEnd/>
            </a:ln>
          </p:spPr>
        </p:pic>
      </p:grpSp>
      <p:grpSp>
        <p:nvGrpSpPr>
          <p:cNvPr id="12" name="Group 33"/>
          <p:cNvGrpSpPr>
            <a:grpSpLocks/>
          </p:cNvGrpSpPr>
          <p:nvPr/>
        </p:nvGrpSpPr>
        <p:grpSpPr bwMode="auto">
          <a:xfrm>
            <a:off x="1524000" y="3976688"/>
            <a:ext cx="7315200" cy="1814512"/>
            <a:chOff x="960" y="2505"/>
            <a:chExt cx="4608" cy="1143"/>
          </a:xfrm>
        </p:grpSpPr>
        <p:sp>
          <p:nvSpPr>
            <p:cNvPr id="6157" name="AutoShape 34"/>
            <p:cNvSpPr>
              <a:spLocks/>
            </p:cNvSpPr>
            <p:nvPr/>
          </p:nvSpPr>
          <p:spPr bwMode="auto">
            <a:xfrm rot="-5400000">
              <a:off x="4632" y="1905"/>
              <a:ext cx="336" cy="1536"/>
            </a:xfrm>
            <a:prstGeom prst="leftBrace">
              <a:avLst>
                <a:gd name="adj1" fmla="val 38095"/>
                <a:gd name="adj2" fmla="val 50000"/>
              </a:avLst>
            </a:prstGeom>
            <a:noFill/>
            <a:ln w="25400">
              <a:solidFill>
                <a:srgbClr val="008000"/>
              </a:solidFill>
              <a:prstDash val="sysDot"/>
              <a:round/>
              <a:headEnd/>
              <a:tailEnd/>
            </a:ln>
          </p:spPr>
          <p:txBody>
            <a:bodyPr wrap="none" anchor="ctr"/>
            <a:lstStyle/>
            <a:p>
              <a:endParaRPr lang="en-US"/>
            </a:p>
          </p:txBody>
        </p:sp>
        <p:sp>
          <p:nvSpPr>
            <p:cNvPr id="6158" name="Text Box 35"/>
            <p:cNvSpPr txBox="1">
              <a:spLocks noChangeArrowheads="1"/>
            </p:cNvSpPr>
            <p:nvPr/>
          </p:nvSpPr>
          <p:spPr bwMode="auto">
            <a:xfrm>
              <a:off x="4176" y="2793"/>
              <a:ext cx="1248" cy="231"/>
            </a:xfrm>
            <a:prstGeom prst="rect">
              <a:avLst/>
            </a:prstGeom>
            <a:noFill/>
            <a:ln w="9525">
              <a:noFill/>
              <a:miter lim="800000"/>
              <a:headEnd/>
              <a:tailEnd/>
            </a:ln>
          </p:spPr>
          <p:txBody>
            <a:bodyPr>
              <a:spAutoFit/>
            </a:bodyPr>
            <a:lstStyle/>
            <a:p>
              <a:pPr>
                <a:spcBef>
                  <a:spcPct val="50000"/>
                </a:spcBef>
              </a:pPr>
              <a:r>
                <a:rPr lang="en-US">
                  <a:solidFill>
                    <a:srgbClr val="336600"/>
                  </a:solidFill>
                </a:rPr>
                <a:t>Outcome Results</a:t>
              </a:r>
            </a:p>
          </p:txBody>
        </p:sp>
        <p:sp>
          <p:nvSpPr>
            <p:cNvPr id="6159" name="Text Box 36"/>
            <p:cNvSpPr txBox="1">
              <a:spLocks noChangeArrowheads="1"/>
            </p:cNvSpPr>
            <p:nvPr/>
          </p:nvSpPr>
          <p:spPr bwMode="auto">
            <a:xfrm>
              <a:off x="2880" y="3244"/>
              <a:ext cx="960" cy="404"/>
            </a:xfrm>
            <a:prstGeom prst="rect">
              <a:avLst/>
            </a:prstGeom>
            <a:noFill/>
            <a:ln w="9525">
              <a:noFill/>
              <a:miter lim="800000"/>
              <a:headEnd/>
              <a:tailEnd/>
            </a:ln>
          </p:spPr>
          <p:txBody>
            <a:bodyPr>
              <a:spAutoFit/>
            </a:bodyPr>
            <a:lstStyle/>
            <a:p>
              <a:pPr>
                <a:spcBef>
                  <a:spcPct val="50000"/>
                </a:spcBef>
              </a:pPr>
              <a:r>
                <a:rPr lang="en-US">
                  <a:solidFill>
                    <a:srgbClr val="0033CC"/>
                  </a:solidFill>
                </a:rPr>
                <a:t>Intermediate Results</a:t>
              </a:r>
            </a:p>
          </p:txBody>
        </p:sp>
        <p:sp>
          <p:nvSpPr>
            <p:cNvPr id="6160" name="AutoShape 37"/>
            <p:cNvSpPr>
              <a:spLocks/>
            </p:cNvSpPr>
            <p:nvPr/>
          </p:nvSpPr>
          <p:spPr bwMode="auto">
            <a:xfrm rot="-5400000">
              <a:off x="2256" y="1660"/>
              <a:ext cx="336" cy="2928"/>
            </a:xfrm>
            <a:prstGeom prst="leftBrace">
              <a:avLst>
                <a:gd name="adj1" fmla="val 72619"/>
                <a:gd name="adj2" fmla="val 79097"/>
              </a:avLst>
            </a:prstGeom>
            <a:noFill/>
            <a:ln w="25400">
              <a:solidFill>
                <a:srgbClr val="0000FF"/>
              </a:solidFill>
              <a:prstDash val="sysDot"/>
              <a:round/>
              <a:headEnd/>
              <a:tailEnd/>
            </a:ln>
          </p:spPr>
          <p:txBody>
            <a:bodyPr wrap="none" anchor="ctr"/>
            <a:lstStyle/>
            <a:p>
              <a:endParaRPr lang="en-US"/>
            </a:p>
          </p:txBody>
        </p:sp>
      </p:grpSp>
      <p:sp>
        <p:nvSpPr>
          <p:cNvPr id="6156" name="Text Box 38"/>
          <p:cNvSpPr txBox="1">
            <a:spLocks noChangeArrowheads="1"/>
          </p:cNvSpPr>
          <p:nvPr/>
        </p:nvSpPr>
        <p:spPr bwMode="auto">
          <a:xfrm>
            <a:off x="0" y="152400"/>
            <a:ext cx="2286000" cy="519113"/>
          </a:xfrm>
          <a:prstGeom prst="rect">
            <a:avLst/>
          </a:prstGeom>
          <a:noFill/>
          <a:ln w="9525">
            <a:noFill/>
            <a:miter lim="800000"/>
            <a:headEnd/>
            <a:tailEnd/>
          </a:ln>
        </p:spPr>
        <p:txBody>
          <a:bodyPr>
            <a:spAutoFit/>
          </a:bodyPr>
          <a:lstStyle/>
          <a:p>
            <a:pPr>
              <a:spcBef>
                <a:spcPct val="50000"/>
              </a:spcBef>
            </a:pPr>
            <a:r>
              <a:rPr lang="en-US" sz="2800" b="1"/>
              <a:t>Kimbe Bay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4" descr="mci simplified"/>
          <p:cNvPicPr>
            <a:picLocks noChangeAspect="1" noChangeArrowheads="1"/>
          </p:cNvPicPr>
          <p:nvPr/>
        </p:nvPicPr>
        <p:blipFill>
          <a:blip r:embed="rId3" cstate="print"/>
          <a:srcRect/>
          <a:stretch>
            <a:fillRect/>
          </a:stretch>
        </p:blipFill>
        <p:spPr bwMode="auto">
          <a:xfrm>
            <a:off x="152400" y="152400"/>
            <a:ext cx="8915400" cy="5380038"/>
          </a:xfrm>
          <a:prstGeom prst="rect">
            <a:avLst/>
          </a:prstGeom>
          <a:noFill/>
          <a:ln w="9525">
            <a:noFill/>
            <a:miter lim="800000"/>
            <a:headEnd/>
            <a:tailEnd/>
          </a:ln>
        </p:spPr>
      </p:pic>
      <p:grpSp>
        <p:nvGrpSpPr>
          <p:cNvPr id="2" name="Group 14"/>
          <p:cNvGrpSpPr>
            <a:grpSpLocks/>
          </p:cNvGrpSpPr>
          <p:nvPr/>
        </p:nvGrpSpPr>
        <p:grpSpPr bwMode="auto">
          <a:xfrm>
            <a:off x="1905000" y="5173663"/>
            <a:ext cx="7086600" cy="1531937"/>
            <a:chOff x="1152" y="3259"/>
            <a:chExt cx="4464" cy="965"/>
          </a:xfrm>
        </p:grpSpPr>
        <p:sp>
          <p:nvSpPr>
            <p:cNvPr id="8219" name="Text Box 15"/>
            <p:cNvSpPr txBox="1">
              <a:spLocks noChangeArrowheads="1"/>
            </p:cNvSpPr>
            <p:nvPr/>
          </p:nvSpPr>
          <p:spPr bwMode="auto">
            <a:xfrm>
              <a:off x="1235" y="3339"/>
              <a:ext cx="4285" cy="597"/>
            </a:xfrm>
            <a:prstGeom prst="rect">
              <a:avLst/>
            </a:prstGeom>
            <a:noFill/>
            <a:ln w="9525">
              <a:noFill/>
              <a:miter lim="800000"/>
              <a:headEnd/>
              <a:tailEnd/>
            </a:ln>
          </p:spPr>
          <p:txBody>
            <a:bodyPr>
              <a:spAutoFit/>
            </a:bodyPr>
            <a:lstStyle/>
            <a:p>
              <a:r>
                <a:rPr lang="en-US" sz="1600" b="1"/>
                <a:t>Objective: </a:t>
              </a:r>
              <a:r>
                <a:rPr lang="en-US" sz="1600"/>
                <a:t>By the end of 2009, Council staff have the knowledge and capacity to implement a pilot test of DAPs.</a:t>
              </a:r>
            </a:p>
            <a:p>
              <a:pPr>
                <a:spcBef>
                  <a:spcPct val="50000"/>
                </a:spcBef>
              </a:pPr>
              <a:r>
                <a:rPr lang="en-US" sz="1600" b="1"/>
                <a:t>Indicator:</a:t>
              </a:r>
              <a:r>
                <a:rPr lang="en-US" sz="1600"/>
                <a:t> Assessment of Capacity of Council</a:t>
              </a:r>
            </a:p>
          </p:txBody>
        </p:sp>
        <p:sp>
          <p:nvSpPr>
            <p:cNvPr id="8220" name="AutoShape 16"/>
            <p:cNvSpPr>
              <a:spLocks noChangeArrowheads="1"/>
            </p:cNvSpPr>
            <p:nvPr/>
          </p:nvSpPr>
          <p:spPr bwMode="auto">
            <a:xfrm>
              <a:off x="1152" y="3259"/>
              <a:ext cx="4464" cy="965"/>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86033" name="Line 17"/>
          <p:cNvSpPr>
            <a:spLocks noChangeShapeType="1"/>
          </p:cNvSpPr>
          <p:nvPr/>
        </p:nvSpPr>
        <p:spPr bwMode="auto">
          <a:xfrm>
            <a:off x="1676400" y="4267200"/>
            <a:ext cx="381000" cy="914400"/>
          </a:xfrm>
          <a:prstGeom prst="line">
            <a:avLst/>
          </a:prstGeom>
          <a:noFill/>
          <a:ln w="25400">
            <a:solidFill>
              <a:schemeClr val="tx1"/>
            </a:solidFill>
            <a:round/>
            <a:headEnd/>
            <a:tailEnd type="stealth" w="lg" len="lg"/>
          </a:ln>
        </p:spPr>
        <p:txBody>
          <a:bodyPr/>
          <a:lstStyle/>
          <a:p>
            <a:endParaRPr lang="en-US"/>
          </a:p>
        </p:txBody>
      </p:sp>
      <p:grpSp>
        <p:nvGrpSpPr>
          <p:cNvPr id="3" name="Group 18"/>
          <p:cNvGrpSpPr>
            <a:grpSpLocks/>
          </p:cNvGrpSpPr>
          <p:nvPr/>
        </p:nvGrpSpPr>
        <p:grpSpPr bwMode="auto">
          <a:xfrm>
            <a:off x="1905000" y="5173663"/>
            <a:ext cx="7086600" cy="1531937"/>
            <a:chOff x="1152" y="3259"/>
            <a:chExt cx="4464" cy="965"/>
          </a:xfrm>
        </p:grpSpPr>
        <p:sp>
          <p:nvSpPr>
            <p:cNvPr id="8217" name="Text Box 19"/>
            <p:cNvSpPr txBox="1">
              <a:spLocks noChangeArrowheads="1"/>
            </p:cNvSpPr>
            <p:nvPr/>
          </p:nvSpPr>
          <p:spPr bwMode="auto">
            <a:xfrm>
              <a:off x="1235" y="3339"/>
              <a:ext cx="4285" cy="828"/>
            </a:xfrm>
            <a:prstGeom prst="rect">
              <a:avLst/>
            </a:prstGeom>
            <a:noFill/>
            <a:ln w="9525">
              <a:noFill/>
              <a:miter lim="800000"/>
              <a:headEnd/>
              <a:tailEnd/>
            </a:ln>
          </p:spPr>
          <p:txBody>
            <a:bodyPr>
              <a:spAutoFit/>
            </a:bodyPr>
            <a:lstStyle/>
            <a:p>
              <a:r>
                <a:rPr lang="en-US" sz="1600" b="1"/>
                <a:t>Objective: </a:t>
              </a:r>
              <a:r>
                <a:rPr lang="en-US" sz="1600"/>
                <a:t>By the end of 2009, the council approves a "good" DAP plan.  Criteria include: 1. Comprehensiveness; 2. Minimal Proccessor Quota; 3. Adaptive Management Trust; 4. Gear Switching Provisions</a:t>
              </a:r>
            </a:p>
            <a:p>
              <a:endParaRPr lang="en-US" sz="1600"/>
            </a:p>
            <a:p>
              <a:r>
                <a:rPr lang="en-US" sz="1600" b="1"/>
                <a:t>Indicator:</a:t>
              </a:r>
              <a:r>
                <a:rPr lang="en-US" sz="1600"/>
                <a:t> Quality of DAP Plan Approved (specific criteria established)</a:t>
              </a:r>
            </a:p>
          </p:txBody>
        </p:sp>
        <p:sp>
          <p:nvSpPr>
            <p:cNvPr id="8218" name="AutoShape 20"/>
            <p:cNvSpPr>
              <a:spLocks noChangeArrowheads="1"/>
            </p:cNvSpPr>
            <p:nvPr/>
          </p:nvSpPr>
          <p:spPr bwMode="auto">
            <a:xfrm>
              <a:off x="1152" y="3259"/>
              <a:ext cx="4464" cy="965"/>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86037" name="Line 21"/>
          <p:cNvSpPr>
            <a:spLocks noChangeShapeType="1"/>
          </p:cNvSpPr>
          <p:nvPr/>
        </p:nvSpPr>
        <p:spPr bwMode="auto">
          <a:xfrm flipH="1">
            <a:off x="2057400" y="3429000"/>
            <a:ext cx="152400" cy="1752600"/>
          </a:xfrm>
          <a:prstGeom prst="line">
            <a:avLst/>
          </a:prstGeom>
          <a:noFill/>
          <a:ln w="25400">
            <a:solidFill>
              <a:schemeClr val="tx1"/>
            </a:solidFill>
            <a:round/>
            <a:headEnd/>
            <a:tailEnd type="stealth" w="lg" len="lg"/>
          </a:ln>
        </p:spPr>
        <p:txBody>
          <a:bodyPr/>
          <a:lstStyle/>
          <a:p>
            <a:endParaRPr lang="en-US"/>
          </a:p>
        </p:txBody>
      </p:sp>
      <p:grpSp>
        <p:nvGrpSpPr>
          <p:cNvPr id="4" name="Group 22"/>
          <p:cNvGrpSpPr>
            <a:grpSpLocks/>
          </p:cNvGrpSpPr>
          <p:nvPr/>
        </p:nvGrpSpPr>
        <p:grpSpPr bwMode="auto">
          <a:xfrm>
            <a:off x="1905000" y="5173663"/>
            <a:ext cx="7086600" cy="1531937"/>
            <a:chOff x="1152" y="3259"/>
            <a:chExt cx="4464" cy="965"/>
          </a:xfrm>
        </p:grpSpPr>
        <p:sp>
          <p:nvSpPr>
            <p:cNvPr id="8215" name="Text Box 23"/>
            <p:cNvSpPr txBox="1">
              <a:spLocks noChangeArrowheads="1"/>
            </p:cNvSpPr>
            <p:nvPr/>
          </p:nvSpPr>
          <p:spPr bwMode="auto">
            <a:xfrm>
              <a:off x="1235" y="3339"/>
              <a:ext cx="4285" cy="828"/>
            </a:xfrm>
            <a:prstGeom prst="rect">
              <a:avLst/>
            </a:prstGeom>
            <a:noFill/>
            <a:ln w="9525">
              <a:noFill/>
              <a:miter lim="800000"/>
              <a:headEnd/>
              <a:tailEnd/>
            </a:ln>
          </p:spPr>
          <p:txBody>
            <a:bodyPr>
              <a:spAutoFit/>
            </a:bodyPr>
            <a:lstStyle/>
            <a:p>
              <a:r>
                <a:rPr lang="en-US" sz="1600" b="1" dirty="0"/>
                <a:t>Objective: </a:t>
              </a:r>
              <a:r>
                <a:rPr lang="en-US" sz="1600" dirty="0"/>
                <a:t>By 2010, the council has set Total Allowable Catch (TAC) limits for each stock that are within scientifically credible "sustainable" limits.</a:t>
              </a:r>
            </a:p>
            <a:p>
              <a:endParaRPr lang="en-US" sz="1600" dirty="0"/>
            </a:p>
            <a:p>
              <a:r>
                <a:rPr lang="en-US" sz="1600" b="1" dirty="0"/>
                <a:t>Indicator: </a:t>
              </a:r>
              <a:r>
                <a:rPr lang="en-US" sz="1600" dirty="0"/>
                <a:t># of Stocks with Credible Catch Limits</a:t>
              </a:r>
            </a:p>
          </p:txBody>
        </p:sp>
        <p:sp>
          <p:nvSpPr>
            <p:cNvPr id="8216" name="AutoShape 24"/>
            <p:cNvSpPr>
              <a:spLocks noChangeArrowheads="1"/>
            </p:cNvSpPr>
            <p:nvPr/>
          </p:nvSpPr>
          <p:spPr bwMode="auto">
            <a:xfrm>
              <a:off x="1152" y="3259"/>
              <a:ext cx="4464" cy="965"/>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86041" name="Line 25"/>
          <p:cNvSpPr>
            <a:spLocks noChangeShapeType="1"/>
          </p:cNvSpPr>
          <p:nvPr/>
        </p:nvSpPr>
        <p:spPr bwMode="auto">
          <a:xfrm>
            <a:off x="3962400" y="3581400"/>
            <a:ext cx="0" cy="1600200"/>
          </a:xfrm>
          <a:prstGeom prst="line">
            <a:avLst/>
          </a:prstGeom>
          <a:noFill/>
          <a:ln w="25400">
            <a:solidFill>
              <a:schemeClr val="tx1"/>
            </a:solidFill>
            <a:round/>
            <a:headEnd/>
            <a:tailEnd type="stealth" w="lg" len="lg"/>
          </a:ln>
        </p:spPr>
        <p:txBody>
          <a:bodyPr/>
          <a:lstStyle/>
          <a:p>
            <a:endParaRPr lang="en-US"/>
          </a:p>
        </p:txBody>
      </p:sp>
      <p:grpSp>
        <p:nvGrpSpPr>
          <p:cNvPr id="5" name="Group 26"/>
          <p:cNvGrpSpPr>
            <a:grpSpLocks/>
          </p:cNvGrpSpPr>
          <p:nvPr/>
        </p:nvGrpSpPr>
        <p:grpSpPr bwMode="auto">
          <a:xfrm>
            <a:off x="1905000" y="5173663"/>
            <a:ext cx="7086600" cy="1531937"/>
            <a:chOff x="1152" y="3259"/>
            <a:chExt cx="4464" cy="965"/>
          </a:xfrm>
        </p:grpSpPr>
        <p:sp>
          <p:nvSpPr>
            <p:cNvPr id="8213" name="Text Box 27"/>
            <p:cNvSpPr txBox="1">
              <a:spLocks noChangeArrowheads="1"/>
            </p:cNvSpPr>
            <p:nvPr/>
          </p:nvSpPr>
          <p:spPr bwMode="auto">
            <a:xfrm>
              <a:off x="1235" y="3339"/>
              <a:ext cx="4285" cy="674"/>
            </a:xfrm>
            <a:prstGeom prst="rect">
              <a:avLst/>
            </a:prstGeom>
            <a:noFill/>
            <a:ln w="9525">
              <a:noFill/>
              <a:miter lim="800000"/>
              <a:headEnd/>
              <a:tailEnd/>
            </a:ln>
          </p:spPr>
          <p:txBody>
            <a:bodyPr>
              <a:spAutoFit/>
            </a:bodyPr>
            <a:lstStyle/>
            <a:p>
              <a:r>
                <a:rPr lang="en-US" sz="1600" b="1"/>
                <a:t>Objective: </a:t>
              </a:r>
              <a:r>
                <a:rPr lang="en-US" sz="1600"/>
                <a:t>By 2012, there are no more than 10 incidences per year of fishermen violating the TAC Limits.</a:t>
              </a:r>
            </a:p>
            <a:p>
              <a:endParaRPr lang="en-US" sz="1600" b="1"/>
            </a:p>
            <a:p>
              <a:r>
                <a:rPr lang="en-US" sz="1600" b="1"/>
                <a:t>Indicator: </a:t>
              </a:r>
              <a:r>
                <a:rPr lang="en-US" sz="1600"/>
                <a:t># of Incidences of TAC Violations</a:t>
              </a:r>
            </a:p>
          </p:txBody>
        </p:sp>
        <p:sp>
          <p:nvSpPr>
            <p:cNvPr id="8214" name="AutoShape 28"/>
            <p:cNvSpPr>
              <a:spLocks noChangeArrowheads="1"/>
            </p:cNvSpPr>
            <p:nvPr/>
          </p:nvSpPr>
          <p:spPr bwMode="auto">
            <a:xfrm>
              <a:off x="1152" y="3259"/>
              <a:ext cx="4464" cy="965"/>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86045" name="Line 29"/>
          <p:cNvSpPr>
            <a:spLocks noChangeShapeType="1"/>
          </p:cNvSpPr>
          <p:nvPr/>
        </p:nvSpPr>
        <p:spPr bwMode="auto">
          <a:xfrm>
            <a:off x="5334000" y="3581400"/>
            <a:ext cx="0" cy="1600200"/>
          </a:xfrm>
          <a:prstGeom prst="line">
            <a:avLst/>
          </a:prstGeom>
          <a:noFill/>
          <a:ln w="25400">
            <a:solidFill>
              <a:schemeClr val="tx1"/>
            </a:solidFill>
            <a:round/>
            <a:headEnd/>
            <a:tailEnd type="stealth" w="lg" len="lg"/>
          </a:ln>
        </p:spPr>
        <p:txBody>
          <a:bodyPr/>
          <a:lstStyle/>
          <a:p>
            <a:endParaRPr lang="en-US"/>
          </a:p>
        </p:txBody>
      </p:sp>
      <p:grpSp>
        <p:nvGrpSpPr>
          <p:cNvPr id="6" name="Group 30"/>
          <p:cNvGrpSpPr>
            <a:grpSpLocks/>
          </p:cNvGrpSpPr>
          <p:nvPr/>
        </p:nvGrpSpPr>
        <p:grpSpPr bwMode="auto">
          <a:xfrm>
            <a:off x="1905000" y="5173663"/>
            <a:ext cx="7086600" cy="1531937"/>
            <a:chOff x="1152" y="3259"/>
            <a:chExt cx="4464" cy="965"/>
          </a:xfrm>
        </p:grpSpPr>
        <p:sp>
          <p:nvSpPr>
            <p:cNvPr id="8211" name="Text Box 31"/>
            <p:cNvSpPr txBox="1">
              <a:spLocks noChangeArrowheads="1"/>
            </p:cNvSpPr>
            <p:nvPr/>
          </p:nvSpPr>
          <p:spPr bwMode="auto">
            <a:xfrm>
              <a:off x="1235" y="3339"/>
              <a:ext cx="4285" cy="674"/>
            </a:xfrm>
            <a:prstGeom prst="rect">
              <a:avLst/>
            </a:prstGeom>
            <a:noFill/>
            <a:ln w="9525">
              <a:noFill/>
              <a:miter lim="800000"/>
              <a:headEnd/>
              <a:tailEnd/>
            </a:ln>
          </p:spPr>
          <p:txBody>
            <a:bodyPr>
              <a:spAutoFit/>
            </a:bodyPr>
            <a:lstStyle/>
            <a:p>
              <a:r>
                <a:rPr lang="en-US" sz="1600" b="1"/>
                <a:t>Objective:  </a:t>
              </a:r>
              <a:r>
                <a:rPr lang="en-US" sz="1600"/>
                <a:t>After 2012, all 37 fish stocks in the Ecoregion are fished at levels consistent with an ecolocially sustainable harvest.</a:t>
              </a:r>
            </a:p>
            <a:p>
              <a:endParaRPr lang="en-US" sz="1600" b="1"/>
            </a:p>
            <a:p>
              <a:r>
                <a:rPr lang="en-US" sz="1600" b="1"/>
                <a:t>Indicator: </a:t>
              </a:r>
              <a:r>
                <a:rPr lang="en-US" sz="1600"/>
                <a:t># of Fish Stocks at Sustainable Limit</a:t>
              </a:r>
            </a:p>
          </p:txBody>
        </p:sp>
        <p:sp>
          <p:nvSpPr>
            <p:cNvPr id="8212" name="AutoShape 32"/>
            <p:cNvSpPr>
              <a:spLocks noChangeArrowheads="1"/>
            </p:cNvSpPr>
            <p:nvPr/>
          </p:nvSpPr>
          <p:spPr bwMode="auto">
            <a:xfrm>
              <a:off x="1152" y="3259"/>
              <a:ext cx="4464" cy="965"/>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86049" name="Line 33"/>
          <p:cNvSpPr>
            <a:spLocks noChangeShapeType="1"/>
          </p:cNvSpPr>
          <p:nvPr/>
        </p:nvSpPr>
        <p:spPr bwMode="auto">
          <a:xfrm>
            <a:off x="6781800" y="3352800"/>
            <a:ext cx="0" cy="1828800"/>
          </a:xfrm>
          <a:prstGeom prst="line">
            <a:avLst/>
          </a:prstGeom>
          <a:noFill/>
          <a:ln w="25400">
            <a:solidFill>
              <a:schemeClr val="tx1"/>
            </a:solidFill>
            <a:round/>
            <a:headEnd/>
            <a:tailEnd type="stealth" w="lg" len="lg"/>
          </a:ln>
        </p:spPr>
        <p:txBody>
          <a:bodyPr/>
          <a:lstStyle/>
          <a:p>
            <a:endParaRPr lang="en-US"/>
          </a:p>
        </p:txBody>
      </p:sp>
      <p:grpSp>
        <p:nvGrpSpPr>
          <p:cNvPr id="7" name="Group 34"/>
          <p:cNvGrpSpPr>
            <a:grpSpLocks/>
          </p:cNvGrpSpPr>
          <p:nvPr/>
        </p:nvGrpSpPr>
        <p:grpSpPr bwMode="auto">
          <a:xfrm>
            <a:off x="1905000" y="5173663"/>
            <a:ext cx="7086600" cy="1531937"/>
            <a:chOff x="1152" y="3259"/>
            <a:chExt cx="4464" cy="965"/>
          </a:xfrm>
        </p:grpSpPr>
        <p:sp>
          <p:nvSpPr>
            <p:cNvPr id="8209" name="Text Box 35"/>
            <p:cNvSpPr txBox="1">
              <a:spLocks noChangeArrowheads="1"/>
            </p:cNvSpPr>
            <p:nvPr/>
          </p:nvSpPr>
          <p:spPr bwMode="auto">
            <a:xfrm>
              <a:off x="1235" y="3339"/>
              <a:ext cx="4285" cy="674"/>
            </a:xfrm>
            <a:prstGeom prst="rect">
              <a:avLst/>
            </a:prstGeom>
            <a:noFill/>
            <a:ln w="9525">
              <a:noFill/>
              <a:miter lim="800000"/>
              <a:headEnd/>
              <a:tailEnd/>
            </a:ln>
          </p:spPr>
          <p:txBody>
            <a:bodyPr>
              <a:spAutoFit/>
            </a:bodyPr>
            <a:lstStyle/>
            <a:p>
              <a:r>
                <a:rPr lang="en-US" sz="1600" b="1"/>
                <a:t>Goal: </a:t>
              </a:r>
              <a:r>
                <a:rPr lang="en-US" sz="1600"/>
                <a:t>By 2015, have at least 5.0 groundfish per hour from average party boat CPUE measurements.</a:t>
              </a:r>
            </a:p>
            <a:p>
              <a:endParaRPr lang="en-US" sz="1600" b="1"/>
            </a:p>
            <a:p>
              <a:r>
                <a:rPr lang="en-US" sz="1600" b="1"/>
                <a:t>Indicator: </a:t>
              </a:r>
              <a:r>
                <a:rPr lang="en-US" sz="1600"/>
                <a:t>CPUE Levels for Groundfish</a:t>
              </a:r>
            </a:p>
          </p:txBody>
        </p:sp>
        <p:sp>
          <p:nvSpPr>
            <p:cNvPr id="8210" name="AutoShape 36"/>
            <p:cNvSpPr>
              <a:spLocks noChangeArrowheads="1"/>
            </p:cNvSpPr>
            <p:nvPr/>
          </p:nvSpPr>
          <p:spPr bwMode="auto">
            <a:xfrm>
              <a:off x="1152" y="3259"/>
              <a:ext cx="4464" cy="965"/>
            </a:xfrm>
            <a:prstGeom prst="roundRect">
              <a:avLst>
                <a:gd name="adj" fmla="val 16667"/>
              </a:avLst>
            </a:prstGeom>
            <a:noFill/>
            <a:ln w="9525">
              <a:solidFill>
                <a:schemeClr val="tx1"/>
              </a:solidFill>
              <a:round/>
              <a:headEnd/>
              <a:tailEnd/>
            </a:ln>
          </p:spPr>
          <p:txBody>
            <a:bodyPr wrap="none" anchor="ctr"/>
            <a:lstStyle/>
            <a:p>
              <a:endParaRPr lang="en-US"/>
            </a:p>
          </p:txBody>
        </p:sp>
      </p:grpSp>
      <p:sp>
        <p:nvSpPr>
          <p:cNvPr id="86053" name="Line 37"/>
          <p:cNvSpPr>
            <a:spLocks noChangeShapeType="1"/>
          </p:cNvSpPr>
          <p:nvPr/>
        </p:nvSpPr>
        <p:spPr bwMode="auto">
          <a:xfrm flipH="1">
            <a:off x="6781800" y="3200400"/>
            <a:ext cx="1143000" cy="1981200"/>
          </a:xfrm>
          <a:prstGeom prst="line">
            <a:avLst/>
          </a:prstGeom>
          <a:noFill/>
          <a:ln w="25400">
            <a:solidFill>
              <a:schemeClr val="tx1"/>
            </a:solidFill>
            <a:round/>
            <a:headEnd/>
            <a:tailEnd type="stealth" w="lg" len="lg"/>
          </a:ln>
        </p:spPr>
        <p:txBody>
          <a:bodyPr/>
          <a:lstStyle/>
          <a:p>
            <a:endParaRPr lang="en-US"/>
          </a:p>
        </p:txBody>
      </p:sp>
      <p:sp>
        <p:nvSpPr>
          <p:cNvPr id="86054" name="Rectangle 38"/>
          <p:cNvSpPr>
            <a:spLocks noChangeArrowheads="1"/>
          </p:cNvSpPr>
          <p:nvPr/>
        </p:nvSpPr>
        <p:spPr bwMode="auto">
          <a:xfrm>
            <a:off x="0" y="1143000"/>
            <a:ext cx="9144000" cy="5715000"/>
          </a:xfrm>
          <a:prstGeom prst="rect">
            <a:avLst/>
          </a:prstGeom>
          <a:solidFill>
            <a:schemeClr val="bg1"/>
          </a:solidFill>
          <a:ln w="9525">
            <a:noFill/>
            <a:miter lim="800000"/>
            <a:headEnd/>
            <a:tailEnd/>
          </a:ln>
        </p:spPr>
        <p:txBody>
          <a:bodyPr wrap="none" anchor="ctr"/>
          <a:lstStyle/>
          <a:p>
            <a:endParaRPr lang="en-US"/>
          </a:p>
        </p:txBody>
      </p:sp>
      <p:pic>
        <p:nvPicPr>
          <p:cNvPr id="86055" name="Picture 39" descr="mci simplified"/>
          <p:cNvPicPr>
            <a:picLocks noChangeAspect="1" noChangeArrowheads="1"/>
          </p:cNvPicPr>
          <p:nvPr/>
        </p:nvPicPr>
        <p:blipFill>
          <a:blip r:embed="rId3" cstate="print"/>
          <a:srcRect/>
          <a:stretch>
            <a:fillRect/>
          </a:stretch>
        </p:blipFill>
        <p:spPr bwMode="auto">
          <a:xfrm>
            <a:off x="152400" y="152400"/>
            <a:ext cx="8915400" cy="5380038"/>
          </a:xfrm>
          <a:prstGeom prst="rect">
            <a:avLst/>
          </a:prstGeom>
          <a:noFill/>
          <a:ln w="9525">
            <a:noFill/>
            <a:miter lim="800000"/>
            <a:headEnd/>
            <a:tailEnd/>
          </a:ln>
        </p:spPr>
      </p:pic>
      <p:grpSp>
        <p:nvGrpSpPr>
          <p:cNvPr id="8" name="Group 46"/>
          <p:cNvGrpSpPr>
            <a:grpSpLocks/>
          </p:cNvGrpSpPr>
          <p:nvPr/>
        </p:nvGrpSpPr>
        <p:grpSpPr bwMode="auto">
          <a:xfrm>
            <a:off x="6248400" y="5607050"/>
            <a:ext cx="2794000" cy="838200"/>
            <a:chOff x="3744" y="3360"/>
            <a:chExt cx="1952" cy="528"/>
          </a:xfrm>
        </p:grpSpPr>
        <p:sp>
          <p:nvSpPr>
            <p:cNvPr id="30" name="AutoShape 47"/>
            <p:cNvSpPr>
              <a:spLocks/>
            </p:cNvSpPr>
            <p:nvPr/>
          </p:nvSpPr>
          <p:spPr bwMode="auto">
            <a:xfrm rot="-5400000">
              <a:off x="4552" y="2552"/>
              <a:ext cx="336" cy="1952"/>
            </a:xfrm>
            <a:prstGeom prst="leftBrace">
              <a:avLst>
                <a:gd name="adj1" fmla="val 48413"/>
                <a:gd name="adj2" fmla="val 50000"/>
              </a:avLst>
            </a:prstGeom>
            <a:noFill/>
            <a:ln w="25400">
              <a:solidFill>
                <a:srgbClr val="008000"/>
              </a:solidFill>
              <a:prstDash val="sysDot"/>
              <a:round/>
              <a:headEnd/>
              <a:tailEnd/>
            </a:ln>
          </p:spPr>
          <p:txBody>
            <a:bodyPr wrap="none" anchor="ctr"/>
            <a:lstStyle/>
            <a:p>
              <a:endParaRPr lang="en-US"/>
            </a:p>
          </p:txBody>
        </p:sp>
        <p:sp>
          <p:nvSpPr>
            <p:cNvPr id="31" name="Text Box 48"/>
            <p:cNvSpPr txBox="1">
              <a:spLocks noChangeArrowheads="1"/>
            </p:cNvSpPr>
            <p:nvPr/>
          </p:nvSpPr>
          <p:spPr bwMode="auto">
            <a:xfrm>
              <a:off x="4147" y="3657"/>
              <a:ext cx="1469" cy="231"/>
            </a:xfrm>
            <a:prstGeom prst="rect">
              <a:avLst/>
            </a:prstGeom>
            <a:noFill/>
            <a:ln w="9525">
              <a:noFill/>
              <a:miter lim="800000"/>
              <a:headEnd/>
              <a:tailEnd/>
            </a:ln>
          </p:spPr>
          <p:txBody>
            <a:bodyPr>
              <a:spAutoFit/>
            </a:bodyPr>
            <a:lstStyle/>
            <a:p>
              <a:pPr>
                <a:spcBef>
                  <a:spcPct val="50000"/>
                </a:spcBef>
              </a:pPr>
              <a:r>
                <a:rPr lang="en-US">
                  <a:solidFill>
                    <a:srgbClr val="336600"/>
                  </a:solidFill>
                </a:rPr>
                <a:t>Outcome Results</a:t>
              </a:r>
            </a:p>
          </p:txBody>
        </p:sp>
      </p:grpSp>
      <p:grpSp>
        <p:nvGrpSpPr>
          <p:cNvPr id="9" name="Group 49"/>
          <p:cNvGrpSpPr>
            <a:grpSpLocks/>
          </p:cNvGrpSpPr>
          <p:nvPr/>
        </p:nvGrpSpPr>
        <p:grpSpPr bwMode="auto">
          <a:xfrm>
            <a:off x="381000" y="5607050"/>
            <a:ext cx="5791200" cy="1098550"/>
            <a:chOff x="864" y="3360"/>
            <a:chExt cx="2832" cy="692"/>
          </a:xfrm>
        </p:grpSpPr>
        <p:sp>
          <p:nvSpPr>
            <p:cNvPr id="33" name="Text Box 50"/>
            <p:cNvSpPr txBox="1">
              <a:spLocks noChangeArrowheads="1"/>
            </p:cNvSpPr>
            <p:nvPr/>
          </p:nvSpPr>
          <p:spPr bwMode="auto">
            <a:xfrm>
              <a:off x="1833" y="3648"/>
              <a:ext cx="1054" cy="404"/>
            </a:xfrm>
            <a:prstGeom prst="rect">
              <a:avLst/>
            </a:prstGeom>
            <a:noFill/>
            <a:ln w="9525">
              <a:noFill/>
              <a:miter lim="800000"/>
              <a:headEnd/>
              <a:tailEnd/>
            </a:ln>
          </p:spPr>
          <p:txBody>
            <a:bodyPr>
              <a:spAutoFit/>
            </a:bodyPr>
            <a:lstStyle/>
            <a:p>
              <a:pPr algn="ctr">
                <a:spcBef>
                  <a:spcPct val="50000"/>
                </a:spcBef>
              </a:pPr>
              <a:r>
                <a:rPr lang="en-US" dirty="0">
                  <a:solidFill>
                    <a:srgbClr val="0033CC"/>
                  </a:solidFill>
                </a:rPr>
                <a:t>Intermediate Results</a:t>
              </a:r>
            </a:p>
          </p:txBody>
        </p:sp>
        <p:sp>
          <p:nvSpPr>
            <p:cNvPr id="34" name="AutoShape 51"/>
            <p:cNvSpPr>
              <a:spLocks/>
            </p:cNvSpPr>
            <p:nvPr/>
          </p:nvSpPr>
          <p:spPr bwMode="auto">
            <a:xfrm rot="-5400000">
              <a:off x="2112" y="2112"/>
              <a:ext cx="336" cy="2832"/>
            </a:xfrm>
            <a:prstGeom prst="leftBrace">
              <a:avLst>
                <a:gd name="adj1" fmla="val 70238"/>
                <a:gd name="adj2" fmla="val 53199"/>
              </a:avLst>
            </a:prstGeom>
            <a:noFill/>
            <a:ln w="25400">
              <a:solidFill>
                <a:srgbClr val="0000FF"/>
              </a:solidFill>
              <a:prstDash val="sysDot"/>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6033"/>
                                        </p:tgtEl>
                                        <p:attrNameLst>
                                          <p:attrName>style.visibility</p:attrName>
                                        </p:attrNameLst>
                                      </p:cBhvr>
                                      <p:to>
                                        <p:strVal val="visible"/>
                                      </p:to>
                                    </p:set>
                                  </p:childTnLst>
                                  <p:subTnLst>
                                    <p:set>
                                      <p:cBhvr override="childStyle">
                                        <p:cTn dur="1" fill="hold" display="0" masterRel="nextClick" afterEffect="1"/>
                                        <p:tgtEl>
                                          <p:spTgt spid="8603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6037"/>
                                        </p:tgtEl>
                                        <p:attrNameLst>
                                          <p:attrName>style.visibility</p:attrName>
                                        </p:attrNameLst>
                                      </p:cBhvr>
                                      <p:to>
                                        <p:strVal val="visible"/>
                                      </p:to>
                                    </p:set>
                                  </p:childTnLst>
                                  <p:subTnLst>
                                    <p:set>
                                      <p:cBhvr override="childStyle">
                                        <p:cTn dur="1" fill="hold" display="0" masterRel="nextClick" afterEffect="1"/>
                                        <p:tgtEl>
                                          <p:spTgt spid="8603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86041"/>
                                        </p:tgtEl>
                                        <p:attrNameLst>
                                          <p:attrName>style.visibility</p:attrName>
                                        </p:attrNameLst>
                                      </p:cBhvr>
                                      <p:to>
                                        <p:strVal val="visible"/>
                                      </p:to>
                                    </p:set>
                                  </p:childTnLst>
                                  <p:subTnLst>
                                    <p:set>
                                      <p:cBhvr override="childStyle">
                                        <p:cTn dur="1" fill="hold" display="0" masterRel="nextClick" afterEffect="1"/>
                                        <p:tgtEl>
                                          <p:spTgt spid="8604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86045"/>
                                        </p:tgtEl>
                                        <p:attrNameLst>
                                          <p:attrName>style.visibility</p:attrName>
                                        </p:attrNameLst>
                                      </p:cBhvr>
                                      <p:to>
                                        <p:strVal val="visible"/>
                                      </p:to>
                                    </p:set>
                                  </p:childTnLst>
                                  <p:subTnLst>
                                    <p:set>
                                      <p:cBhvr override="childStyle">
                                        <p:cTn dur="1" fill="hold" display="0" masterRel="nextClick" afterEffect="1"/>
                                        <p:tgtEl>
                                          <p:spTgt spid="8604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86049"/>
                                        </p:tgtEl>
                                        <p:attrNameLst>
                                          <p:attrName>style.visibility</p:attrName>
                                        </p:attrNameLst>
                                      </p:cBhvr>
                                      <p:to>
                                        <p:strVal val="visible"/>
                                      </p:to>
                                    </p:set>
                                  </p:childTnLst>
                                  <p:subTnLst>
                                    <p:set>
                                      <p:cBhvr override="childStyle">
                                        <p:cTn dur="1" fill="hold" display="0" masterRel="nextClick" afterEffect="1"/>
                                        <p:tgtEl>
                                          <p:spTgt spid="8604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86053"/>
                                        </p:tgtEl>
                                        <p:attrNameLst>
                                          <p:attrName>style.visibility</p:attrName>
                                        </p:attrNameLst>
                                      </p:cBhvr>
                                      <p:to>
                                        <p:strVal val="visible"/>
                                      </p:to>
                                    </p:set>
                                  </p:childTnLst>
                                  <p:subTnLst>
                                    <p:set>
                                      <p:cBhvr override="childStyle">
                                        <p:cTn dur="1" fill="hold" display="0" masterRel="nextClick" afterEffect="1"/>
                                        <p:tgtEl>
                                          <p:spTgt spid="86053"/>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0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605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3" grpId="0" animBg="1"/>
      <p:bldP spid="86037" grpId="0" animBg="1"/>
      <p:bldP spid="86041" grpId="0" animBg="1"/>
      <p:bldP spid="86045" grpId="0" animBg="1"/>
      <p:bldP spid="86049" grpId="0" animBg="1"/>
      <p:bldP spid="86053" grpId="0" animBg="1"/>
      <p:bldP spid="8605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1r.png"/>
          <p:cNvPicPr>
            <a:picLocks noChangeAspect="1"/>
          </p:cNvPicPr>
          <p:nvPr/>
        </p:nvPicPr>
        <p:blipFill>
          <a:blip r:embed="rId3" cstate="print"/>
          <a:srcRect t="5914"/>
          <a:stretch>
            <a:fillRect/>
          </a:stretch>
        </p:blipFill>
        <p:spPr>
          <a:xfrm>
            <a:off x="228600" y="0"/>
            <a:ext cx="8915400" cy="6025120"/>
          </a:xfrm>
          <a:prstGeom prst="rect">
            <a:avLst/>
          </a:prstGeom>
        </p:spPr>
      </p:pic>
      <p:pic>
        <p:nvPicPr>
          <p:cNvPr id="7" name="Picture 6" descr="2r.png"/>
          <p:cNvPicPr>
            <a:picLocks noChangeAspect="1"/>
          </p:cNvPicPr>
          <p:nvPr/>
        </p:nvPicPr>
        <p:blipFill>
          <a:blip r:embed="rId4" cstate="print"/>
          <a:srcRect t="5914"/>
          <a:stretch>
            <a:fillRect/>
          </a:stretch>
        </p:blipFill>
        <p:spPr>
          <a:xfrm>
            <a:off x="228600" y="0"/>
            <a:ext cx="8915400" cy="6025120"/>
          </a:xfrm>
          <a:prstGeom prst="rect">
            <a:avLst/>
          </a:prstGeom>
        </p:spPr>
      </p:pic>
      <p:pic>
        <p:nvPicPr>
          <p:cNvPr id="8" name="Picture 7" descr="3r.png"/>
          <p:cNvPicPr>
            <a:picLocks noChangeAspect="1"/>
          </p:cNvPicPr>
          <p:nvPr/>
        </p:nvPicPr>
        <p:blipFill>
          <a:blip r:embed="rId5" cstate="print"/>
          <a:srcRect t="5914"/>
          <a:stretch>
            <a:fillRect/>
          </a:stretch>
        </p:blipFill>
        <p:spPr>
          <a:xfrm>
            <a:off x="228600" y="0"/>
            <a:ext cx="8915400" cy="6025120"/>
          </a:xfrm>
          <a:prstGeom prst="rect">
            <a:avLst/>
          </a:prstGeom>
        </p:spPr>
      </p:pic>
      <p:pic>
        <p:nvPicPr>
          <p:cNvPr id="9" name="Picture 8" descr="4r.png"/>
          <p:cNvPicPr>
            <a:picLocks noChangeAspect="1"/>
          </p:cNvPicPr>
          <p:nvPr/>
        </p:nvPicPr>
        <p:blipFill>
          <a:blip r:embed="rId6" cstate="print"/>
          <a:srcRect t="5914"/>
          <a:stretch>
            <a:fillRect/>
          </a:stretch>
        </p:blipFill>
        <p:spPr>
          <a:xfrm>
            <a:off x="228600" y="0"/>
            <a:ext cx="8915400" cy="6025120"/>
          </a:xfrm>
          <a:prstGeom prst="rect">
            <a:avLst/>
          </a:prstGeom>
        </p:spPr>
      </p:pic>
      <p:pic>
        <p:nvPicPr>
          <p:cNvPr id="10" name="Picture 9" descr="5r.png"/>
          <p:cNvPicPr>
            <a:picLocks noChangeAspect="1"/>
          </p:cNvPicPr>
          <p:nvPr/>
        </p:nvPicPr>
        <p:blipFill>
          <a:blip r:embed="rId7" cstate="print"/>
          <a:srcRect t="5914"/>
          <a:stretch>
            <a:fillRect/>
          </a:stretch>
        </p:blipFill>
        <p:spPr>
          <a:xfrm>
            <a:off x="228600" y="0"/>
            <a:ext cx="8915400" cy="6025120"/>
          </a:xfrm>
          <a:prstGeom prst="rect">
            <a:avLst/>
          </a:prstGeom>
        </p:spPr>
      </p:pic>
      <p:grpSp>
        <p:nvGrpSpPr>
          <p:cNvPr id="2" name="Group 19"/>
          <p:cNvGrpSpPr/>
          <p:nvPr/>
        </p:nvGrpSpPr>
        <p:grpSpPr>
          <a:xfrm>
            <a:off x="152400" y="4191000"/>
            <a:ext cx="8686800" cy="2514600"/>
            <a:chOff x="152400" y="4191000"/>
            <a:chExt cx="8686800" cy="2514600"/>
          </a:xfrm>
        </p:grpSpPr>
        <p:sp>
          <p:nvSpPr>
            <p:cNvPr id="17" name="Text Box 37"/>
            <p:cNvSpPr txBox="1">
              <a:spLocks noChangeArrowheads="1"/>
            </p:cNvSpPr>
            <p:nvPr/>
          </p:nvSpPr>
          <p:spPr bwMode="auto">
            <a:xfrm>
              <a:off x="393700" y="5943600"/>
              <a:ext cx="8338133" cy="710451"/>
            </a:xfrm>
            <a:prstGeom prst="rect">
              <a:avLst/>
            </a:prstGeom>
            <a:noFill/>
            <a:ln w="9525">
              <a:noFill/>
              <a:miter lim="800000"/>
              <a:headEnd/>
              <a:tailEnd/>
            </a:ln>
            <a:effectLst/>
          </p:spPr>
          <p:txBody>
            <a:bodyPr wrap="square">
              <a:spAutoFit/>
            </a:bodyPr>
            <a:lstStyle/>
            <a:p>
              <a:r>
                <a:rPr lang="en-US" b="1" dirty="0" smtClean="0"/>
                <a:t>Objective:</a:t>
              </a:r>
              <a:r>
                <a:rPr lang="en-US" dirty="0" smtClean="0"/>
                <a:t> # of NEPA approved projects increases by a third  by 2020.</a:t>
              </a:r>
              <a:endParaRPr lang="en-US" dirty="0"/>
            </a:p>
            <a:p>
              <a:pPr>
                <a:spcBef>
                  <a:spcPts val="500"/>
                </a:spcBef>
              </a:pPr>
              <a:r>
                <a:rPr lang="en-US" b="1" dirty="0" smtClean="0"/>
                <a:t>Indicator: </a:t>
              </a:r>
              <a:r>
                <a:rPr lang="en-US" dirty="0" smtClean="0"/>
                <a:t># of NEPA approved projects</a:t>
              </a:r>
              <a:endParaRPr lang="en-US" dirty="0"/>
            </a:p>
          </p:txBody>
        </p:sp>
        <p:sp>
          <p:nvSpPr>
            <p:cNvPr id="18" name="AutoShape 38"/>
            <p:cNvSpPr>
              <a:spLocks noChangeArrowheads="1"/>
            </p:cNvSpPr>
            <p:nvPr/>
          </p:nvSpPr>
          <p:spPr bwMode="auto">
            <a:xfrm>
              <a:off x="152400" y="5943600"/>
              <a:ext cx="8686800" cy="762000"/>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19" name="Line 39"/>
            <p:cNvSpPr>
              <a:spLocks noChangeShapeType="1"/>
            </p:cNvSpPr>
            <p:nvPr/>
          </p:nvSpPr>
          <p:spPr bwMode="auto">
            <a:xfrm flipH="1">
              <a:off x="2438400" y="4191000"/>
              <a:ext cx="1828800" cy="1752600"/>
            </a:xfrm>
            <a:prstGeom prst="line">
              <a:avLst/>
            </a:prstGeom>
            <a:noFill/>
            <a:ln w="25400">
              <a:solidFill>
                <a:schemeClr val="tx1"/>
              </a:solidFill>
              <a:round/>
              <a:headEnd/>
              <a:tailEnd type="stealth" w="lg" len="lg"/>
            </a:ln>
            <a:effectLst/>
          </p:spPr>
          <p:txBody>
            <a:bodyPr/>
            <a:lstStyle/>
            <a:p>
              <a:endParaRPr lang="en-US"/>
            </a:p>
          </p:txBody>
        </p:sp>
      </p:grpSp>
      <p:grpSp>
        <p:nvGrpSpPr>
          <p:cNvPr id="3" name="Group 27"/>
          <p:cNvGrpSpPr/>
          <p:nvPr/>
        </p:nvGrpSpPr>
        <p:grpSpPr>
          <a:xfrm>
            <a:off x="152400" y="2819400"/>
            <a:ext cx="8686800" cy="3886200"/>
            <a:chOff x="152400" y="2819400"/>
            <a:chExt cx="8686800" cy="3886200"/>
          </a:xfrm>
        </p:grpSpPr>
        <p:sp>
          <p:nvSpPr>
            <p:cNvPr id="24" name="Line 39"/>
            <p:cNvSpPr>
              <a:spLocks noChangeShapeType="1"/>
            </p:cNvSpPr>
            <p:nvPr/>
          </p:nvSpPr>
          <p:spPr bwMode="auto">
            <a:xfrm>
              <a:off x="5791200" y="2819400"/>
              <a:ext cx="533400" cy="3124200"/>
            </a:xfrm>
            <a:prstGeom prst="line">
              <a:avLst/>
            </a:prstGeom>
            <a:noFill/>
            <a:ln w="25400">
              <a:solidFill>
                <a:schemeClr val="tx1"/>
              </a:solidFill>
              <a:round/>
              <a:headEnd/>
              <a:tailEnd type="stealth" w="lg" len="lg"/>
            </a:ln>
            <a:effectLst/>
          </p:spPr>
          <p:txBody>
            <a:bodyPr/>
            <a:lstStyle/>
            <a:p>
              <a:endParaRPr lang="en-US"/>
            </a:p>
          </p:txBody>
        </p:sp>
        <p:grpSp>
          <p:nvGrpSpPr>
            <p:cNvPr id="4" name="Group 24"/>
            <p:cNvGrpSpPr/>
            <p:nvPr/>
          </p:nvGrpSpPr>
          <p:grpSpPr>
            <a:xfrm>
              <a:off x="152400" y="5943600"/>
              <a:ext cx="8686800" cy="762000"/>
              <a:chOff x="152400" y="5943600"/>
              <a:chExt cx="8686800" cy="762000"/>
            </a:xfrm>
          </p:grpSpPr>
          <p:sp>
            <p:nvSpPr>
              <p:cNvPr id="26" name="Text Box 37"/>
              <p:cNvSpPr txBox="1">
                <a:spLocks noChangeArrowheads="1"/>
              </p:cNvSpPr>
              <p:nvPr/>
            </p:nvSpPr>
            <p:spPr bwMode="auto">
              <a:xfrm>
                <a:off x="393700" y="5943600"/>
                <a:ext cx="8338133" cy="710451"/>
              </a:xfrm>
              <a:prstGeom prst="rect">
                <a:avLst/>
              </a:prstGeom>
              <a:noFill/>
              <a:ln w="9525">
                <a:noFill/>
                <a:miter lim="800000"/>
                <a:headEnd/>
                <a:tailEnd/>
              </a:ln>
              <a:effectLst/>
            </p:spPr>
            <p:txBody>
              <a:bodyPr wrap="square">
                <a:spAutoFit/>
              </a:bodyPr>
              <a:lstStyle/>
              <a:p>
                <a:r>
                  <a:rPr lang="en-US" b="1" dirty="0" smtClean="0"/>
                  <a:t>Objective:</a:t>
                </a:r>
                <a:r>
                  <a:rPr lang="en-US" dirty="0" smtClean="0"/>
                  <a:t> # of acres treated increases by 30%  by 2015</a:t>
                </a:r>
                <a:endParaRPr lang="en-US" dirty="0"/>
              </a:p>
              <a:p>
                <a:pPr>
                  <a:spcBef>
                    <a:spcPts val="500"/>
                  </a:spcBef>
                </a:pPr>
                <a:r>
                  <a:rPr lang="en-US" b="1" dirty="0" smtClean="0"/>
                  <a:t>Indicator: </a:t>
                </a:r>
                <a:r>
                  <a:rPr lang="en-US" dirty="0" smtClean="0"/>
                  <a:t># of acres treated</a:t>
                </a:r>
                <a:endParaRPr lang="en-US" dirty="0"/>
              </a:p>
            </p:txBody>
          </p:sp>
          <p:sp>
            <p:nvSpPr>
              <p:cNvPr id="27" name="AutoShape 38"/>
              <p:cNvSpPr>
                <a:spLocks noChangeArrowheads="1"/>
              </p:cNvSpPr>
              <p:nvPr/>
            </p:nvSpPr>
            <p:spPr bwMode="auto">
              <a:xfrm>
                <a:off x="152400" y="5943600"/>
                <a:ext cx="8686800" cy="762000"/>
              </a:xfrm>
              <a:prstGeom prst="roundRect">
                <a:avLst>
                  <a:gd name="adj" fmla="val 16667"/>
                </a:avLst>
              </a:prstGeom>
              <a:noFill/>
              <a:ln w="9525">
                <a:solidFill>
                  <a:schemeClr val="tx1"/>
                </a:solidFill>
                <a:round/>
                <a:headEnd/>
                <a:tailEnd/>
              </a:ln>
              <a:effectLst/>
            </p:spPr>
            <p:txBody>
              <a:bodyPr wrap="none" anchor="ctr"/>
              <a:lstStyle/>
              <a:p>
                <a:endParaRPr lang="en-US"/>
              </a:p>
            </p:txBody>
          </p:sp>
        </p:grpSp>
      </p:grpSp>
      <p:grpSp>
        <p:nvGrpSpPr>
          <p:cNvPr id="6" name="Group 35"/>
          <p:cNvGrpSpPr/>
          <p:nvPr/>
        </p:nvGrpSpPr>
        <p:grpSpPr>
          <a:xfrm>
            <a:off x="152400" y="2362200"/>
            <a:ext cx="8686800" cy="4568850"/>
            <a:chOff x="152400" y="2362200"/>
            <a:chExt cx="8686800" cy="4568850"/>
          </a:xfrm>
        </p:grpSpPr>
        <p:grpSp>
          <p:nvGrpSpPr>
            <p:cNvPr id="12" name="Group 31"/>
            <p:cNvGrpSpPr/>
            <p:nvPr/>
          </p:nvGrpSpPr>
          <p:grpSpPr>
            <a:xfrm>
              <a:off x="152400" y="5943600"/>
              <a:ext cx="8686800" cy="987450"/>
              <a:chOff x="152400" y="5943600"/>
              <a:chExt cx="8686800" cy="987450"/>
            </a:xfrm>
          </p:grpSpPr>
          <p:sp>
            <p:nvSpPr>
              <p:cNvPr id="33" name="Text Box 37"/>
              <p:cNvSpPr txBox="1">
                <a:spLocks noChangeArrowheads="1"/>
              </p:cNvSpPr>
              <p:nvPr/>
            </p:nvSpPr>
            <p:spPr bwMode="auto">
              <a:xfrm>
                <a:off x="393700" y="5943600"/>
                <a:ext cx="8338133" cy="987450"/>
              </a:xfrm>
              <a:prstGeom prst="rect">
                <a:avLst/>
              </a:prstGeom>
              <a:noFill/>
              <a:ln w="9525">
                <a:noFill/>
                <a:miter lim="800000"/>
                <a:headEnd/>
                <a:tailEnd/>
              </a:ln>
              <a:effectLst/>
            </p:spPr>
            <p:txBody>
              <a:bodyPr wrap="square">
                <a:spAutoFit/>
              </a:bodyPr>
              <a:lstStyle/>
              <a:p>
                <a:r>
                  <a:rPr lang="en-US" b="1" dirty="0" smtClean="0"/>
                  <a:t>Objective:</a:t>
                </a:r>
                <a:r>
                  <a:rPr lang="en-US" dirty="0" smtClean="0"/>
                  <a:t> </a:t>
                </a:r>
                <a:r>
                  <a:rPr lang="en-US" sz="1600" dirty="0" smtClean="0"/>
                  <a:t>75% Reduction in acres of severe fire and/or unnatural mortality due to insects and disease by 2030</a:t>
                </a:r>
                <a:endParaRPr lang="en-US" sz="1600" dirty="0"/>
              </a:p>
              <a:p>
                <a:pPr>
                  <a:spcBef>
                    <a:spcPts val="500"/>
                  </a:spcBef>
                </a:pPr>
                <a:r>
                  <a:rPr lang="en-US" b="1" dirty="0" smtClean="0"/>
                  <a:t>Indicator: </a:t>
                </a:r>
                <a:r>
                  <a:rPr lang="en-US" sz="1600" dirty="0" smtClean="0"/>
                  <a:t># acres of severe fire and/or unnatural mortality </a:t>
                </a:r>
                <a:endParaRPr lang="en-US" sz="1600" dirty="0"/>
              </a:p>
            </p:txBody>
          </p:sp>
          <p:sp>
            <p:nvSpPr>
              <p:cNvPr id="34" name="AutoShape 38"/>
              <p:cNvSpPr>
                <a:spLocks noChangeArrowheads="1"/>
              </p:cNvSpPr>
              <p:nvPr/>
            </p:nvSpPr>
            <p:spPr bwMode="auto">
              <a:xfrm>
                <a:off x="152400" y="5943600"/>
                <a:ext cx="8686800" cy="914400"/>
              </a:xfrm>
              <a:prstGeom prst="roundRect">
                <a:avLst>
                  <a:gd name="adj" fmla="val 16667"/>
                </a:avLst>
              </a:prstGeom>
              <a:noFill/>
              <a:ln w="9525">
                <a:solidFill>
                  <a:schemeClr val="tx1"/>
                </a:solidFill>
                <a:round/>
                <a:headEnd/>
                <a:tailEnd/>
              </a:ln>
              <a:effectLst/>
            </p:spPr>
            <p:txBody>
              <a:bodyPr wrap="none" anchor="ctr"/>
              <a:lstStyle/>
              <a:p>
                <a:endParaRPr lang="en-US"/>
              </a:p>
            </p:txBody>
          </p:sp>
        </p:grpSp>
        <p:sp>
          <p:nvSpPr>
            <p:cNvPr id="35" name="Line 39"/>
            <p:cNvSpPr>
              <a:spLocks noChangeShapeType="1"/>
            </p:cNvSpPr>
            <p:nvPr/>
          </p:nvSpPr>
          <p:spPr bwMode="auto">
            <a:xfrm flipH="1">
              <a:off x="6705600" y="2362200"/>
              <a:ext cx="533400" cy="3581400"/>
            </a:xfrm>
            <a:prstGeom prst="line">
              <a:avLst/>
            </a:prstGeom>
            <a:noFill/>
            <a:ln w="25400">
              <a:solidFill>
                <a:schemeClr val="tx1"/>
              </a:solidFill>
              <a:round/>
              <a:headEnd/>
              <a:tailEnd type="stealth" w="lg" len="lg"/>
            </a:ln>
            <a:effectLst/>
          </p:spPr>
          <p:txBody>
            <a:bodyPr/>
            <a:lstStyle/>
            <a:p>
              <a:endParaRPr lang="en-US"/>
            </a:p>
          </p:txBody>
        </p:sp>
      </p:grpSp>
      <p:grpSp>
        <p:nvGrpSpPr>
          <p:cNvPr id="13" name="Group 42"/>
          <p:cNvGrpSpPr/>
          <p:nvPr/>
        </p:nvGrpSpPr>
        <p:grpSpPr>
          <a:xfrm>
            <a:off x="152400" y="1905000"/>
            <a:ext cx="8686800" cy="4800600"/>
            <a:chOff x="152400" y="1905000"/>
            <a:chExt cx="8686800" cy="4800600"/>
          </a:xfrm>
        </p:grpSpPr>
        <p:grpSp>
          <p:nvGrpSpPr>
            <p:cNvPr id="14" name="Group 38"/>
            <p:cNvGrpSpPr/>
            <p:nvPr/>
          </p:nvGrpSpPr>
          <p:grpSpPr>
            <a:xfrm>
              <a:off x="152400" y="5943600"/>
              <a:ext cx="8686800" cy="762000"/>
              <a:chOff x="152400" y="5943600"/>
              <a:chExt cx="8686800" cy="762000"/>
            </a:xfrm>
          </p:grpSpPr>
          <p:sp>
            <p:nvSpPr>
              <p:cNvPr id="40" name="Text Box 37"/>
              <p:cNvSpPr txBox="1">
                <a:spLocks noChangeArrowheads="1"/>
              </p:cNvSpPr>
              <p:nvPr/>
            </p:nvSpPr>
            <p:spPr bwMode="auto">
              <a:xfrm>
                <a:off x="393700" y="5943600"/>
                <a:ext cx="8338133" cy="710451"/>
              </a:xfrm>
              <a:prstGeom prst="rect">
                <a:avLst/>
              </a:prstGeom>
              <a:noFill/>
              <a:ln w="9525">
                <a:noFill/>
                <a:miter lim="800000"/>
                <a:headEnd/>
                <a:tailEnd/>
              </a:ln>
              <a:effectLst/>
            </p:spPr>
            <p:txBody>
              <a:bodyPr wrap="square">
                <a:spAutoFit/>
              </a:bodyPr>
              <a:lstStyle/>
              <a:p>
                <a:r>
                  <a:rPr lang="en-US" b="1" dirty="0" smtClean="0"/>
                  <a:t>Goal:</a:t>
                </a:r>
                <a:r>
                  <a:rPr lang="en-US" dirty="0" smtClean="0"/>
                  <a:t> 20-30% of Frequent Fire forests on public are in Condition Class I. </a:t>
                </a:r>
              </a:p>
              <a:p>
                <a:pPr>
                  <a:spcBef>
                    <a:spcPts val="500"/>
                  </a:spcBef>
                </a:pPr>
                <a:r>
                  <a:rPr lang="en-US" b="1" dirty="0" smtClean="0"/>
                  <a:t>Indicator: </a:t>
                </a:r>
                <a:r>
                  <a:rPr lang="en-US" dirty="0" smtClean="0"/>
                  <a:t>% Departure from NRV</a:t>
                </a:r>
                <a:endParaRPr lang="en-US" dirty="0"/>
              </a:p>
            </p:txBody>
          </p:sp>
          <p:sp>
            <p:nvSpPr>
              <p:cNvPr id="41" name="AutoShape 38"/>
              <p:cNvSpPr>
                <a:spLocks noChangeArrowheads="1"/>
              </p:cNvSpPr>
              <p:nvPr/>
            </p:nvSpPr>
            <p:spPr bwMode="auto">
              <a:xfrm>
                <a:off x="152400" y="5943600"/>
                <a:ext cx="8686800" cy="762000"/>
              </a:xfrm>
              <a:prstGeom prst="roundRect">
                <a:avLst>
                  <a:gd name="adj" fmla="val 16667"/>
                </a:avLst>
              </a:prstGeom>
              <a:noFill/>
              <a:ln w="9525">
                <a:solidFill>
                  <a:schemeClr val="tx1"/>
                </a:solidFill>
                <a:round/>
                <a:headEnd/>
                <a:tailEnd/>
              </a:ln>
              <a:effectLst/>
            </p:spPr>
            <p:txBody>
              <a:bodyPr wrap="none" anchor="ctr"/>
              <a:lstStyle/>
              <a:p>
                <a:endParaRPr lang="en-US"/>
              </a:p>
            </p:txBody>
          </p:sp>
        </p:grpSp>
        <p:sp>
          <p:nvSpPr>
            <p:cNvPr id="42" name="Line 39"/>
            <p:cNvSpPr>
              <a:spLocks noChangeShapeType="1"/>
            </p:cNvSpPr>
            <p:nvPr/>
          </p:nvSpPr>
          <p:spPr bwMode="auto">
            <a:xfrm flipH="1">
              <a:off x="8077200" y="1905000"/>
              <a:ext cx="304800" cy="4038600"/>
            </a:xfrm>
            <a:prstGeom prst="line">
              <a:avLst/>
            </a:prstGeom>
            <a:noFill/>
            <a:ln w="25400">
              <a:solidFill>
                <a:schemeClr val="tx1"/>
              </a:solidFill>
              <a:round/>
              <a:headEnd/>
              <a:tailEnd type="stealth" w="lg" len="lg"/>
            </a:ln>
            <a:effectLst/>
          </p:spPr>
          <p:txBody>
            <a:bodyPr/>
            <a:lstStyle/>
            <a:p>
              <a:endParaRPr lang="en-US"/>
            </a:p>
          </p:txBody>
        </p:sp>
      </p:grpSp>
      <p:grpSp>
        <p:nvGrpSpPr>
          <p:cNvPr id="15" name="Group 30"/>
          <p:cNvGrpSpPr/>
          <p:nvPr/>
        </p:nvGrpSpPr>
        <p:grpSpPr>
          <a:xfrm>
            <a:off x="152400" y="2362200"/>
            <a:ext cx="8686800" cy="4343400"/>
            <a:chOff x="152400" y="2362200"/>
            <a:chExt cx="8686800" cy="4343400"/>
          </a:xfrm>
        </p:grpSpPr>
        <p:grpSp>
          <p:nvGrpSpPr>
            <p:cNvPr id="16" name="Group 38"/>
            <p:cNvGrpSpPr/>
            <p:nvPr/>
          </p:nvGrpSpPr>
          <p:grpSpPr>
            <a:xfrm>
              <a:off x="152400" y="5943600"/>
              <a:ext cx="8686800" cy="762000"/>
              <a:chOff x="152400" y="5943600"/>
              <a:chExt cx="8686800" cy="762000"/>
            </a:xfrm>
          </p:grpSpPr>
          <p:sp>
            <p:nvSpPr>
              <p:cNvPr id="37" name="Text Box 37"/>
              <p:cNvSpPr txBox="1">
                <a:spLocks noChangeArrowheads="1"/>
              </p:cNvSpPr>
              <p:nvPr/>
            </p:nvSpPr>
            <p:spPr bwMode="auto">
              <a:xfrm>
                <a:off x="393700" y="5943600"/>
                <a:ext cx="8445500" cy="710451"/>
              </a:xfrm>
              <a:prstGeom prst="rect">
                <a:avLst/>
              </a:prstGeom>
              <a:noFill/>
              <a:ln w="9525">
                <a:noFill/>
                <a:miter lim="800000"/>
                <a:headEnd/>
                <a:tailEnd/>
              </a:ln>
              <a:effectLst/>
            </p:spPr>
            <p:txBody>
              <a:bodyPr wrap="square">
                <a:spAutoFit/>
              </a:bodyPr>
              <a:lstStyle/>
              <a:p>
                <a:r>
                  <a:rPr lang="en-US" b="1" dirty="0" smtClean="0"/>
                  <a:t>Objective: </a:t>
                </a:r>
                <a:r>
                  <a:rPr lang="en-US" dirty="0" smtClean="0"/>
                  <a:t>By 2020 the percent of restoration projects appealed reduced to 25%.</a:t>
                </a:r>
              </a:p>
              <a:p>
                <a:pPr>
                  <a:spcBef>
                    <a:spcPts val="500"/>
                  </a:spcBef>
                </a:pPr>
                <a:r>
                  <a:rPr lang="en-US" b="1" dirty="0" smtClean="0"/>
                  <a:t>Indicator</a:t>
                </a:r>
                <a:r>
                  <a:rPr lang="en-US" dirty="0" smtClean="0"/>
                  <a:t>: # of appeals/# of projects</a:t>
                </a:r>
                <a:endParaRPr lang="en-US" dirty="0"/>
              </a:p>
            </p:txBody>
          </p:sp>
          <p:sp>
            <p:nvSpPr>
              <p:cNvPr id="38" name="AutoShape 38"/>
              <p:cNvSpPr>
                <a:spLocks noChangeArrowheads="1"/>
              </p:cNvSpPr>
              <p:nvPr/>
            </p:nvSpPr>
            <p:spPr bwMode="auto">
              <a:xfrm>
                <a:off x="152400" y="5943600"/>
                <a:ext cx="8686800" cy="762000"/>
              </a:xfrm>
              <a:prstGeom prst="roundRect">
                <a:avLst>
                  <a:gd name="adj" fmla="val 16667"/>
                </a:avLst>
              </a:prstGeom>
              <a:noFill/>
              <a:ln w="9525">
                <a:solidFill>
                  <a:schemeClr val="tx1"/>
                </a:solidFill>
                <a:round/>
                <a:headEnd/>
                <a:tailEnd/>
              </a:ln>
              <a:effectLst/>
            </p:spPr>
            <p:txBody>
              <a:bodyPr wrap="none" anchor="ctr"/>
              <a:lstStyle/>
              <a:p>
                <a:endParaRPr lang="en-US"/>
              </a:p>
            </p:txBody>
          </p:sp>
        </p:grpSp>
        <p:sp>
          <p:nvSpPr>
            <p:cNvPr id="36" name="Line 39"/>
            <p:cNvSpPr>
              <a:spLocks noChangeShapeType="1"/>
            </p:cNvSpPr>
            <p:nvPr/>
          </p:nvSpPr>
          <p:spPr bwMode="auto">
            <a:xfrm flipH="1">
              <a:off x="3810000" y="2362200"/>
              <a:ext cx="609600" cy="3581400"/>
            </a:xfrm>
            <a:prstGeom prst="line">
              <a:avLst/>
            </a:prstGeom>
            <a:noFill/>
            <a:ln w="25400">
              <a:solidFill>
                <a:schemeClr val="tx1"/>
              </a:solidFill>
              <a:round/>
              <a:headEnd/>
              <a:tailEnd type="stealth" w="lg" len="lg"/>
            </a:ln>
            <a:effectLst/>
          </p:spPr>
          <p:txBody>
            <a:bodyPr/>
            <a:lstStyle/>
            <a:p>
              <a:endParaRPr lang="en-US"/>
            </a:p>
          </p:txBody>
        </p:sp>
      </p:grpSp>
      <p:grpSp>
        <p:nvGrpSpPr>
          <p:cNvPr id="20" name="Group 43"/>
          <p:cNvGrpSpPr/>
          <p:nvPr/>
        </p:nvGrpSpPr>
        <p:grpSpPr>
          <a:xfrm>
            <a:off x="0" y="0"/>
            <a:ext cx="9144000" cy="6858000"/>
            <a:chOff x="0" y="0"/>
            <a:chExt cx="9144000" cy="6858000"/>
          </a:xfrm>
        </p:grpSpPr>
        <p:sp>
          <p:nvSpPr>
            <p:cNvPr id="45" name="Rectangle 44"/>
            <p:cNvSpPr/>
            <p:nvPr/>
          </p:nvSpPr>
          <p:spPr bwMode="auto">
            <a:xfrm>
              <a:off x="0" y="5715000"/>
              <a:ext cx="91440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46" name="Picture 45" descr="5r.png"/>
            <p:cNvPicPr>
              <a:picLocks noChangeAspect="1"/>
            </p:cNvPicPr>
            <p:nvPr/>
          </p:nvPicPr>
          <p:blipFill>
            <a:blip r:embed="rId7" cstate="print"/>
            <a:srcRect t="5914"/>
            <a:stretch>
              <a:fillRect/>
            </a:stretch>
          </p:blipFill>
          <p:spPr>
            <a:xfrm>
              <a:off x="228600" y="0"/>
              <a:ext cx="8915400" cy="6025120"/>
            </a:xfrm>
            <a:prstGeom prst="rect">
              <a:avLst/>
            </a:prstGeom>
          </p:spPr>
        </p:pic>
      </p:grpSp>
      <p:grpSp>
        <p:nvGrpSpPr>
          <p:cNvPr id="21" name="Group 50"/>
          <p:cNvGrpSpPr/>
          <p:nvPr/>
        </p:nvGrpSpPr>
        <p:grpSpPr>
          <a:xfrm>
            <a:off x="6324600" y="5759450"/>
            <a:ext cx="2717800" cy="838201"/>
            <a:chOff x="6324600" y="5759450"/>
            <a:chExt cx="2717800" cy="838201"/>
          </a:xfrm>
        </p:grpSpPr>
        <p:sp>
          <p:nvSpPr>
            <p:cNvPr id="43" name="AutoShape 47"/>
            <p:cNvSpPr>
              <a:spLocks/>
            </p:cNvSpPr>
            <p:nvPr/>
          </p:nvSpPr>
          <p:spPr bwMode="auto">
            <a:xfrm rot="16200000">
              <a:off x="7416800" y="4667250"/>
              <a:ext cx="533400" cy="2717800"/>
            </a:xfrm>
            <a:prstGeom prst="leftBrace">
              <a:avLst>
                <a:gd name="adj1" fmla="val 48413"/>
                <a:gd name="adj2" fmla="val 50000"/>
              </a:avLst>
            </a:prstGeom>
            <a:noFill/>
            <a:ln w="25400">
              <a:solidFill>
                <a:srgbClr val="008000"/>
              </a:solidFill>
              <a:prstDash val="sysDot"/>
              <a:round/>
              <a:headEnd/>
              <a:tailEnd/>
            </a:ln>
          </p:spPr>
          <p:txBody>
            <a:bodyPr wrap="none" anchor="ctr"/>
            <a:lstStyle/>
            <a:p>
              <a:endParaRPr lang="en-US"/>
            </a:p>
          </p:txBody>
        </p:sp>
        <p:sp>
          <p:nvSpPr>
            <p:cNvPr id="44" name="Text Box 48"/>
            <p:cNvSpPr txBox="1">
              <a:spLocks noChangeArrowheads="1"/>
            </p:cNvSpPr>
            <p:nvPr/>
          </p:nvSpPr>
          <p:spPr bwMode="auto">
            <a:xfrm>
              <a:off x="6705600" y="6230938"/>
              <a:ext cx="2332038" cy="366713"/>
            </a:xfrm>
            <a:prstGeom prst="rect">
              <a:avLst/>
            </a:prstGeom>
            <a:noFill/>
            <a:ln w="9525">
              <a:noFill/>
              <a:miter lim="800000"/>
              <a:headEnd/>
              <a:tailEnd/>
            </a:ln>
          </p:spPr>
          <p:txBody>
            <a:bodyPr>
              <a:spAutoFit/>
            </a:bodyPr>
            <a:lstStyle/>
            <a:p>
              <a:pPr>
                <a:spcBef>
                  <a:spcPct val="50000"/>
                </a:spcBef>
              </a:pPr>
              <a:r>
                <a:rPr lang="en-US" dirty="0">
                  <a:solidFill>
                    <a:srgbClr val="336600"/>
                  </a:solidFill>
                </a:rPr>
                <a:t>Outcome Results</a:t>
              </a:r>
            </a:p>
          </p:txBody>
        </p:sp>
      </p:grpSp>
      <p:grpSp>
        <p:nvGrpSpPr>
          <p:cNvPr id="22" name="Group 49"/>
          <p:cNvGrpSpPr/>
          <p:nvPr/>
        </p:nvGrpSpPr>
        <p:grpSpPr>
          <a:xfrm>
            <a:off x="533400" y="5759450"/>
            <a:ext cx="5334000" cy="1098550"/>
            <a:chOff x="533400" y="5759450"/>
            <a:chExt cx="5334000" cy="1098550"/>
          </a:xfrm>
        </p:grpSpPr>
        <p:sp>
          <p:nvSpPr>
            <p:cNvPr id="48" name="Text Box 50"/>
            <p:cNvSpPr txBox="1">
              <a:spLocks noChangeArrowheads="1"/>
            </p:cNvSpPr>
            <p:nvPr/>
          </p:nvSpPr>
          <p:spPr bwMode="auto">
            <a:xfrm>
              <a:off x="2743200" y="6216650"/>
              <a:ext cx="1673225" cy="641350"/>
            </a:xfrm>
            <a:prstGeom prst="rect">
              <a:avLst/>
            </a:prstGeom>
            <a:noFill/>
            <a:ln w="9525">
              <a:noFill/>
              <a:miter lim="800000"/>
              <a:headEnd/>
              <a:tailEnd/>
            </a:ln>
          </p:spPr>
          <p:txBody>
            <a:bodyPr>
              <a:spAutoFit/>
            </a:bodyPr>
            <a:lstStyle/>
            <a:p>
              <a:pPr>
                <a:spcBef>
                  <a:spcPct val="50000"/>
                </a:spcBef>
              </a:pPr>
              <a:r>
                <a:rPr lang="en-US" dirty="0">
                  <a:solidFill>
                    <a:srgbClr val="0033CC"/>
                  </a:solidFill>
                </a:rPr>
                <a:t>Intermediate Results</a:t>
              </a:r>
            </a:p>
          </p:txBody>
        </p:sp>
        <p:sp>
          <p:nvSpPr>
            <p:cNvPr id="49" name="AutoShape 51"/>
            <p:cNvSpPr>
              <a:spLocks/>
            </p:cNvSpPr>
            <p:nvPr/>
          </p:nvSpPr>
          <p:spPr bwMode="auto">
            <a:xfrm rot="16200000">
              <a:off x="2933700" y="3359150"/>
              <a:ext cx="533400" cy="5334000"/>
            </a:xfrm>
            <a:prstGeom prst="leftBrace">
              <a:avLst>
                <a:gd name="adj1" fmla="val 70238"/>
                <a:gd name="adj2" fmla="val 53199"/>
              </a:avLst>
            </a:prstGeom>
            <a:noFill/>
            <a:ln w="25400">
              <a:solidFill>
                <a:srgbClr val="0000FF"/>
              </a:solidFill>
              <a:prstDash val="sysDot"/>
              <a:round/>
              <a:headEnd/>
              <a:tailEnd/>
            </a:ln>
          </p:spPr>
          <p:txBody>
            <a:bodyPr wrap="none" anchor="ctr"/>
            <a:lstStyle/>
            <a:p>
              <a:endParaRPr lang="en-US"/>
            </a:p>
          </p:txBody>
        </p:sp>
      </p:grpSp>
      <p:sp>
        <p:nvSpPr>
          <p:cNvPr id="11" name="TextBox 10"/>
          <p:cNvSpPr txBox="1"/>
          <p:nvPr/>
        </p:nvSpPr>
        <p:spPr>
          <a:xfrm>
            <a:off x="6248400" y="4800600"/>
            <a:ext cx="2819400" cy="646331"/>
          </a:xfrm>
          <a:prstGeom prst="rect">
            <a:avLst/>
          </a:prstGeom>
          <a:noFill/>
        </p:spPr>
        <p:txBody>
          <a:bodyPr wrap="square" rtlCol="0">
            <a:spAutoFit/>
          </a:bodyPr>
          <a:lstStyle/>
          <a:p>
            <a:r>
              <a:rPr lang="en-US" b="1" dirty="0" smtClean="0"/>
              <a:t>Fire Learning Network – Central Oregon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kinaw CM1.png"/>
          <p:cNvPicPr>
            <a:picLocks noChangeAspect="1"/>
          </p:cNvPicPr>
          <p:nvPr/>
        </p:nvPicPr>
        <p:blipFill>
          <a:blip r:embed="rId3" cstate="print"/>
          <a:stretch>
            <a:fillRect/>
          </a:stretch>
        </p:blipFill>
        <p:spPr>
          <a:xfrm>
            <a:off x="0" y="2352484"/>
            <a:ext cx="9144000" cy="3819716"/>
          </a:xfrm>
          <a:prstGeom prst="rect">
            <a:avLst/>
          </a:prstGeom>
        </p:spPr>
      </p:pic>
      <p:sp>
        <p:nvSpPr>
          <p:cNvPr id="5" name="Text Box 3"/>
          <p:cNvSpPr txBox="1">
            <a:spLocks noChangeArrowheads="1"/>
          </p:cNvSpPr>
          <p:nvPr/>
        </p:nvSpPr>
        <p:spPr bwMode="auto">
          <a:xfrm>
            <a:off x="4038600" y="304800"/>
            <a:ext cx="4648200" cy="641350"/>
          </a:xfrm>
          <a:prstGeom prst="rect">
            <a:avLst/>
          </a:prstGeom>
          <a:noFill/>
          <a:ln w="9525" algn="ctr">
            <a:noFill/>
            <a:miter lim="800000"/>
            <a:headEnd/>
            <a:tailEnd/>
          </a:ln>
          <a:effectLst/>
        </p:spPr>
        <p:txBody>
          <a:bodyPr>
            <a:spAutoFit/>
          </a:bodyPr>
          <a:lstStyle/>
          <a:p>
            <a:pPr>
              <a:spcBef>
                <a:spcPct val="50000"/>
              </a:spcBef>
            </a:pPr>
            <a:r>
              <a:rPr lang="en-US" sz="3600" b="1">
                <a:solidFill>
                  <a:schemeClr val="bg1"/>
                </a:solidFill>
              </a:rPr>
              <a:t>Mackinaw River</a:t>
            </a:r>
          </a:p>
        </p:txBody>
      </p:sp>
      <p:sp>
        <p:nvSpPr>
          <p:cNvPr id="6" name="TextBox 5"/>
          <p:cNvSpPr txBox="1"/>
          <p:nvPr/>
        </p:nvSpPr>
        <p:spPr>
          <a:xfrm>
            <a:off x="304800" y="1447800"/>
            <a:ext cx="3429000" cy="707886"/>
          </a:xfrm>
          <a:prstGeom prst="rect">
            <a:avLst/>
          </a:prstGeom>
          <a:noFill/>
        </p:spPr>
        <p:txBody>
          <a:bodyPr wrap="square" rtlCol="0">
            <a:spAutoFit/>
          </a:bodyPr>
          <a:lstStyle/>
          <a:p>
            <a:r>
              <a:rPr lang="en-US" sz="2000" dirty="0" smtClean="0"/>
              <a:t>Initial Conceptual Model with Outreach Strategy</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TextBox 25"/>
          <p:cNvSpPr txBox="1"/>
          <p:nvPr/>
        </p:nvSpPr>
        <p:spPr>
          <a:xfrm>
            <a:off x="304800" y="2971800"/>
            <a:ext cx="1600200" cy="2862322"/>
          </a:xfrm>
          <a:prstGeom prst="rect">
            <a:avLst/>
          </a:prstGeom>
          <a:noFill/>
        </p:spPr>
        <p:txBody>
          <a:bodyPr wrap="square" rtlCol="0">
            <a:spAutoFit/>
          </a:bodyPr>
          <a:lstStyle/>
          <a:p>
            <a:r>
              <a:rPr lang="en-US" dirty="0" smtClean="0"/>
              <a:t>No detectable improvement in water quality or conservation targets in treated watershed as compared to the control.</a:t>
            </a:r>
            <a:endParaRPr lang="en-US" dirty="0"/>
          </a:p>
        </p:txBody>
      </p:sp>
      <p:sp>
        <p:nvSpPr>
          <p:cNvPr id="25" name="TextBox 24"/>
          <p:cNvSpPr txBox="1"/>
          <p:nvPr/>
        </p:nvSpPr>
        <p:spPr>
          <a:xfrm>
            <a:off x="5105400" y="4114800"/>
            <a:ext cx="3733800" cy="1200329"/>
          </a:xfrm>
          <a:prstGeom prst="rect">
            <a:avLst/>
          </a:prstGeom>
          <a:noFill/>
        </p:spPr>
        <p:txBody>
          <a:bodyPr wrap="square" rtlCol="0">
            <a:spAutoFit/>
          </a:bodyPr>
          <a:lstStyle/>
          <a:p>
            <a:r>
              <a:rPr lang="en-US" dirty="0" smtClean="0"/>
              <a:t>Results demonstrate increased use of Best Management Practices in the treated watershed as compared to the control</a:t>
            </a:r>
            <a:endParaRPr lang="en-US" dirty="0"/>
          </a:p>
        </p:txBody>
      </p:sp>
      <p:pic>
        <p:nvPicPr>
          <p:cNvPr id="1303557" name="Picture 5" descr="Mack-RC-basic-w ind"/>
          <p:cNvPicPr>
            <a:picLocks noChangeAspect="1" noChangeArrowheads="1"/>
          </p:cNvPicPr>
          <p:nvPr/>
        </p:nvPicPr>
        <p:blipFill>
          <a:blip r:embed="rId3" cstate="print"/>
          <a:srcRect/>
          <a:stretch>
            <a:fillRect/>
          </a:stretch>
        </p:blipFill>
        <p:spPr bwMode="auto">
          <a:xfrm>
            <a:off x="0" y="533400"/>
            <a:ext cx="9144000" cy="1868488"/>
          </a:xfrm>
          <a:prstGeom prst="rect">
            <a:avLst/>
          </a:prstGeom>
          <a:noFill/>
        </p:spPr>
      </p:pic>
      <p:sp>
        <p:nvSpPr>
          <p:cNvPr id="1303559" name="Text Box 7"/>
          <p:cNvSpPr txBox="1">
            <a:spLocks noChangeArrowheads="1"/>
          </p:cNvSpPr>
          <p:nvPr/>
        </p:nvSpPr>
        <p:spPr bwMode="auto">
          <a:xfrm>
            <a:off x="0" y="0"/>
            <a:ext cx="9144000" cy="584775"/>
          </a:xfrm>
          <a:prstGeom prst="rect">
            <a:avLst/>
          </a:prstGeom>
          <a:noFill/>
          <a:ln w="9525" algn="ctr">
            <a:noFill/>
            <a:miter lim="800000"/>
            <a:headEnd/>
            <a:tailEnd/>
          </a:ln>
          <a:effectLst/>
        </p:spPr>
        <p:txBody>
          <a:bodyPr>
            <a:spAutoFit/>
          </a:bodyPr>
          <a:lstStyle/>
          <a:p>
            <a:pPr algn="ctr" eaLnBrk="0" hangingPunct="0">
              <a:spcBef>
                <a:spcPct val="50000"/>
              </a:spcBef>
            </a:pPr>
            <a:r>
              <a:rPr lang="en-US" sz="3200" b="1" dirty="0" smtClean="0">
                <a:solidFill>
                  <a:schemeClr val="accent2"/>
                </a:solidFill>
              </a:rPr>
              <a:t>Mackinaw River – paired watershed study</a:t>
            </a:r>
            <a:endParaRPr lang="en-US" sz="3200" b="1" dirty="0">
              <a:solidFill>
                <a:schemeClr val="accent2"/>
              </a:solidFill>
            </a:endParaRPr>
          </a:p>
        </p:txBody>
      </p:sp>
      <p:sp>
        <p:nvSpPr>
          <p:cNvPr id="1303561" name="Rectangle 9"/>
          <p:cNvSpPr>
            <a:spLocks noChangeArrowheads="1"/>
          </p:cNvSpPr>
          <p:nvPr/>
        </p:nvSpPr>
        <p:spPr bwMode="auto">
          <a:xfrm>
            <a:off x="0" y="2747963"/>
            <a:ext cx="9144000" cy="0"/>
          </a:xfrm>
          <a:prstGeom prst="rect">
            <a:avLst/>
          </a:prstGeom>
          <a:noFill/>
          <a:ln w="9525">
            <a:noFill/>
            <a:miter lim="800000"/>
            <a:headEnd/>
            <a:tailEnd/>
          </a:ln>
          <a:effectLst/>
        </p:spPr>
        <p:txBody>
          <a:bodyPr wrap="none" anchor="ctr">
            <a:spAutoFit/>
          </a:bodyPr>
          <a:lstStyle/>
          <a:p>
            <a:endParaRPr lang="en-US"/>
          </a:p>
        </p:txBody>
      </p:sp>
      <p:pic>
        <p:nvPicPr>
          <p:cNvPr id="1303562" name="Picture 10"/>
          <p:cNvPicPr>
            <a:picLocks noChangeAspect="1" noChangeArrowheads="1"/>
          </p:cNvPicPr>
          <p:nvPr/>
        </p:nvPicPr>
        <p:blipFill>
          <a:blip r:embed="rId4" cstate="print"/>
          <a:srcRect r="11111"/>
          <a:stretch>
            <a:fillRect/>
          </a:stretch>
        </p:blipFill>
        <p:spPr bwMode="auto">
          <a:xfrm>
            <a:off x="6705600" y="3505200"/>
            <a:ext cx="2438400" cy="2322513"/>
          </a:xfrm>
          <a:prstGeom prst="rect">
            <a:avLst/>
          </a:prstGeom>
          <a:noFill/>
          <a:ln w="9525">
            <a:noFill/>
            <a:miter lim="800000"/>
            <a:headEnd/>
            <a:tailEnd/>
          </a:ln>
        </p:spPr>
      </p:pic>
      <p:pic>
        <p:nvPicPr>
          <p:cNvPr id="1303564" name="Picture 12" descr="MCj04315850000[1]"/>
          <p:cNvPicPr>
            <a:picLocks noChangeAspect="1" noChangeArrowheads="1"/>
          </p:cNvPicPr>
          <p:nvPr/>
        </p:nvPicPr>
        <p:blipFill>
          <a:blip r:embed="rId5" cstate="print"/>
          <a:srcRect/>
          <a:stretch>
            <a:fillRect/>
          </a:stretch>
        </p:blipFill>
        <p:spPr bwMode="auto">
          <a:xfrm>
            <a:off x="3505200" y="4267200"/>
            <a:ext cx="1143000" cy="1143000"/>
          </a:xfrm>
          <a:prstGeom prst="rect">
            <a:avLst/>
          </a:prstGeom>
          <a:noFill/>
          <a:ln w="9525">
            <a:noFill/>
            <a:miter lim="800000"/>
            <a:headEnd/>
            <a:tailEnd/>
          </a:ln>
        </p:spPr>
      </p:pic>
      <p:pic>
        <p:nvPicPr>
          <p:cNvPr id="1303565" name="Picture 13" descr="MCPE03035_0000[1]"/>
          <p:cNvPicPr>
            <a:picLocks noChangeAspect="1" noChangeArrowheads="1"/>
          </p:cNvPicPr>
          <p:nvPr/>
        </p:nvPicPr>
        <p:blipFill>
          <a:blip r:embed="rId6" cstate="print"/>
          <a:srcRect/>
          <a:stretch>
            <a:fillRect/>
          </a:stretch>
        </p:blipFill>
        <p:spPr bwMode="auto">
          <a:xfrm>
            <a:off x="5334000" y="4191000"/>
            <a:ext cx="1066800" cy="1066800"/>
          </a:xfrm>
          <a:prstGeom prst="rect">
            <a:avLst/>
          </a:prstGeom>
          <a:noFill/>
          <a:ln w="9525">
            <a:noFill/>
            <a:miter lim="800000"/>
            <a:headEnd/>
            <a:tailEnd/>
          </a:ln>
        </p:spPr>
      </p:pic>
      <p:sp>
        <p:nvSpPr>
          <p:cNvPr id="1303567" name="Line 15"/>
          <p:cNvSpPr>
            <a:spLocks noChangeShapeType="1"/>
          </p:cNvSpPr>
          <p:nvPr/>
        </p:nvSpPr>
        <p:spPr bwMode="auto">
          <a:xfrm flipH="1">
            <a:off x="1752600" y="1905000"/>
            <a:ext cx="381000" cy="685800"/>
          </a:xfrm>
          <a:prstGeom prst="line">
            <a:avLst/>
          </a:prstGeom>
          <a:noFill/>
          <a:ln w="9525">
            <a:solidFill>
              <a:schemeClr val="tx1"/>
            </a:solidFill>
            <a:round/>
            <a:headEnd/>
            <a:tailEnd type="triangle" w="med" len="med"/>
          </a:ln>
          <a:effectLst/>
        </p:spPr>
        <p:txBody>
          <a:bodyPr/>
          <a:lstStyle/>
          <a:p>
            <a:endParaRPr lang="en-US"/>
          </a:p>
        </p:txBody>
      </p:sp>
      <p:sp>
        <p:nvSpPr>
          <p:cNvPr id="1303568" name="Line 16"/>
          <p:cNvSpPr>
            <a:spLocks noChangeShapeType="1"/>
          </p:cNvSpPr>
          <p:nvPr/>
        </p:nvSpPr>
        <p:spPr bwMode="auto">
          <a:xfrm>
            <a:off x="7429500" y="1841500"/>
            <a:ext cx="4454" cy="1471716"/>
          </a:xfrm>
          <a:prstGeom prst="line">
            <a:avLst/>
          </a:prstGeom>
          <a:noFill/>
          <a:ln w="9525">
            <a:solidFill>
              <a:schemeClr val="tx1"/>
            </a:solidFill>
            <a:round/>
            <a:headEnd/>
            <a:tailEnd type="triangle" w="med" len="med"/>
          </a:ln>
          <a:effectLst/>
        </p:spPr>
        <p:txBody>
          <a:bodyPr/>
          <a:lstStyle/>
          <a:p>
            <a:endParaRPr lang="en-US"/>
          </a:p>
        </p:txBody>
      </p:sp>
      <p:pic>
        <p:nvPicPr>
          <p:cNvPr id="1303570" name="Picture 18"/>
          <p:cNvPicPr>
            <a:picLocks noChangeAspect="1" noChangeArrowheads="1"/>
          </p:cNvPicPr>
          <p:nvPr/>
        </p:nvPicPr>
        <p:blipFill>
          <a:blip r:embed="rId7" cstate="print"/>
          <a:srcRect l="-16102" t="1852"/>
          <a:stretch>
            <a:fillRect/>
          </a:stretch>
        </p:blipFill>
        <p:spPr bwMode="auto">
          <a:xfrm>
            <a:off x="0" y="2743200"/>
            <a:ext cx="2667000" cy="4038600"/>
          </a:xfrm>
          <a:prstGeom prst="rect">
            <a:avLst/>
          </a:prstGeom>
          <a:noFill/>
          <a:ln w="9525">
            <a:noFill/>
            <a:miter lim="800000"/>
            <a:headEnd/>
            <a:tailEnd/>
          </a:ln>
          <a:effectLst/>
        </p:spPr>
      </p:pic>
      <p:sp>
        <p:nvSpPr>
          <p:cNvPr id="1303571" name="AutoShape 19"/>
          <p:cNvSpPr>
            <a:spLocks/>
          </p:cNvSpPr>
          <p:nvPr/>
        </p:nvSpPr>
        <p:spPr bwMode="auto">
          <a:xfrm>
            <a:off x="2819400" y="2895600"/>
            <a:ext cx="685800" cy="3581400"/>
          </a:xfrm>
          <a:prstGeom prst="rightBrace">
            <a:avLst>
              <a:gd name="adj1" fmla="val 43519"/>
              <a:gd name="adj2" fmla="val 49167"/>
            </a:avLst>
          </a:prstGeom>
          <a:noFill/>
          <a:ln w="9525">
            <a:solidFill>
              <a:schemeClr val="tx1"/>
            </a:solidFill>
            <a:round/>
            <a:headEnd/>
            <a:tailEnd/>
          </a:ln>
          <a:effectLst/>
        </p:spPr>
        <p:txBody>
          <a:bodyPr wrap="none" anchor="ctr"/>
          <a:lstStyle/>
          <a:p>
            <a:endParaRPr lang="en-US"/>
          </a:p>
        </p:txBody>
      </p:sp>
      <p:sp>
        <p:nvSpPr>
          <p:cNvPr id="1303572" name="Line 20"/>
          <p:cNvSpPr>
            <a:spLocks noChangeShapeType="1"/>
          </p:cNvSpPr>
          <p:nvPr/>
        </p:nvSpPr>
        <p:spPr bwMode="auto">
          <a:xfrm>
            <a:off x="5715000" y="1905000"/>
            <a:ext cx="0" cy="1981200"/>
          </a:xfrm>
          <a:prstGeom prst="line">
            <a:avLst/>
          </a:prstGeom>
          <a:noFill/>
          <a:ln w="9525">
            <a:solidFill>
              <a:schemeClr val="tx1"/>
            </a:solidFill>
            <a:round/>
            <a:headEnd/>
            <a:tailEnd type="triangle" w="med" len="med"/>
          </a:ln>
          <a:effectLst/>
        </p:spPr>
        <p:txBody>
          <a:bodyPr/>
          <a:lstStyle/>
          <a:p>
            <a:endParaRPr lang="en-US"/>
          </a:p>
        </p:txBody>
      </p:sp>
      <p:pic>
        <p:nvPicPr>
          <p:cNvPr id="1303574" name="Picture 22"/>
          <p:cNvPicPr>
            <a:picLocks noChangeAspect="1" noChangeArrowheads="1"/>
          </p:cNvPicPr>
          <p:nvPr/>
        </p:nvPicPr>
        <p:blipFill>
          <a:blip r:embed="rId8" cstate="print"/>
          <a:srcRect/>
          <a:stretch>
            <a:fillRect/>
          </a:stretch>
        </p:blipFill>
        <p:spPr bwMode="auto">
          <a:xfrm>
            <a:off x="1787525" y="2743200"/>
            <a:ext cx="3165475" cy="4038600"/>
          </a:xfrm>
          <a:prstGeom prst="rect">
            <a:avLst/>
          </a:prstGeom>
          <a:noFill/>
          <a:ln w="9525">
            <a:noFill/>
            <a:miter lim="800000"/>
            <a:headEnd/>
            <a:tailEnd/>
          </a:ln>
          <a:effectLst/>
        </p:spPr>
      </p:pic>
      <p:sp>
        <p:nvSpPr>
          <p:cNvPr id="1303576" name="AutoShape 24"/>
          <p:cNvSpPr>
            <a:spLocks/>
          </p:cNvSpPr>
          <p:nvPr/>
        </p:nvSpPr>
        <p:spPr bwMode="auto">
          <a:xfrm>
            <a:off x="6248400" y="3657600"/>
            <a:ext cx="533400" cy="2209800"/>
          </a:xfrm>
          <a:prstGeom prst="leftBrace">
            <a:avLst>
              <a:gd name="adj1" fmla="val 34524"/>
              <a:gd name="adj2" fmla="val 50000"/>
            </a:avLst>
          </a:prstGeom>
          <a:noFill/>
          <a:ln w="9525">
            <a:solidFill>
              <a:schemeClr val="tx1"/>
            </a:solidFill>
            <a:round/>
            <a:headEnd/>
            <a:tailEnd/>
          </a:ln>
          <a:effectLst/>
        </p:spPr>
        <p:txBody>
          <a:bodyPr wrap="none" anchor="ctr"/>
          <a:lstStyle/>
          <a:p>
            <a:endParaRPr lang="en-US"/>
          </a:p>
        </p:txBody>
      </p:sp>
      <p:sp>
        <p:nvSpPr>
          <p:cNvPr id="1303577" name="AutoShape 25"/>
          <p:cNvSpPr>
            <a:spLocks/>
          </p:cNvSpPr>
          <p:nvPr/>
        </p:nvSpPr>
        <p:spPr bwMode="auto">
          <a:xfrm>
            <a:off x="4724400" y="3124200"/>
            <a:ext cx="609600" cy="3352800"/>
          </a:xfrm>
          <a:prstGeom prst="rightBrace">
            <a:avLst>
              <a:gd name="adj1" fmla="val 45833"/>
              <a:gd name="adj2" fmla="val 50000"/>
            </a:avLst>
          </a:prstGeom>
          <a:noFill/>
          <a:ln w="9525">
            <a:solidFill>
              <a:schemeClr val="tx1"/>
            </a:solidFill>
            <a:round/>
            <a:headEnd/>
            <a:tailEnd/>
          </a:ln>
          <a:effectLst/>
        </p:spPr>
        <p:txBody>
          <a:bodyPr wrap="none" anchor="ctr"/>
          <a:lstStyle/>
          <a:p>
            <a:endParaRPr lang="en-US"/>
          </a:p>
        </p:txBody>
      </p:sp>
      <p:pic>
        <p:nvPicPr>
          <p:cNvPr id="17" name="Picture 8"/>
          <p:cNvPicPr>
            <a:picLocks noChangeAspect="1" noChangeArrowheads="1"/>
          </p:cNvPicPr>
          <p:nvPr/>
        </p:nvPicPr>
        <p:blipFill>
          <a:blip r:embed="rId9" cstate="print"/>
          <a:srcRect/>
          <a:stretch>
            <a:fillRect/>
          </a:stretch>
        </p:blipFill>
        <p:spPr bwMode="auto">
          <a:xfrm>
            <a:off x="1905000" y="2819400"/>
            <a:ext cx="4876800" cy="3654854"/>
          </a:xfrm>
          <a:prstGeom prst="rect">
            <a:avLst/>
          </a:prstGeom>
          <a:noFill/>
          <a:ln w="9525">
            <a:noFill/>
            <a:miter lim="800000"/>
            <a:headEnd/>
            <a:tailEnd/>
          </a:ln>
          <a:effectLst/>
        </p:spPr>
      </p:pic>
      <p:grpSp>
        <p:nvGrpSpPr>
          <p:cNvPr id="2" name="Group 46"/>
          <p:cNvGrpSpPr>
            <a:grpSpLocks/>
          </p:cNvGrpSpPr>
          <p:nvPr/>
        </p:nvGrpSpPr>
        <p:grpSpPr bwMode="auto">
          <a:xfrm>
            <a:off x="5715000" y="2254250"/>
            <a:ext cx="3327400" cy="838200"/>
            <a:chOff x="3744" y="3360"/>
            <a:chExt cx="1952" cy="528"/>
          </a:xfrm>
        </p:grpSpPr>
        <p:sp>
          <p:nvSpPr>
            <p:cNvPr id="19" name="AutoShape 47"/>
            <p:cNvSpPr>
              <a:spLocks/>
            </p:cNvSpPr>
            <p:nvPr/>
          </p:nvSpPr>
          <p:spPr bwMode="auto">
            <a:xfrm rot="-5400000">
              <a:off x="4552" y="2552"/>
              <a:ext cx="336" cy="1952"/>
            </a:xfrm>
            <a:prstGeom prst="leftBrace">
              <a:avLst>
                <a:gd name="adj1" fmla="val 48413"/>
                <a:gd name="adj2" fmla="val 50000"/>
              </a:avLst>
            </a:prstGeom>
            <a:noFill/>
            <a:ln w="25400">
              <a:solidFill>
                <a:srgbClr val="008000"/>
              </a:solidFill>
              <a:prstDash val="sysDot"/>
              <a:round/>
              <a:headEnd/>
              <a:tailEnd/>
            </a:ln>
          </p:spPr>
          <p:txBody>
            <a:bodyPr wrap="none" anchor="ctr"/>
            <a:lstStyle/>
            <a:p>
              <a:endParaRPr lang="en-US"/>
            </a:p>
          </p:txBody>
        </p:sp>
        <p:sp>
          <p:nvSpPr>
            <p:cNvPr id="20" name="Text Box 48"/>
            <p:cNvSpPr txBox="1">
              <a:spLocks noChangeArrowheads="1"/>
            </p:cNvSpPr>
            <p:nvPr/>
          </p:nvSpPr>
          <p:spPr bwMode="auto">
            <a:xfrm>
              <a:off x="4147" y="3657"/>
              <a:ext cx="1469" cy="231"/>
            </a:xfrm>
            <a:prstGeom prst="rect">
              <a:avLst/>
            </a:prstGeom>
            <a:noFill/>
            <a:ln w="9525">
              <a:noFill/>
              <a:miter lim="800000"/>
              <a:headEnd/>
              <a:tailEnd/>
            </a:ln>
          </p:spPr>
          <p:txBody>
            <a:bodyPr>
              <a:spAutoFit/>
            </a:bodyPr>
            <a:lstStyle/>
            <a:p>
              <a:pPr>
                <a:spcBef>
                  <a:spcPct val="50000"/>
                </a:spcBef>
              </a:pPr>
              <a:r>
                <a:rPr lang="en-US">
                  <a:solidFill>
                    <a:srgbClr val="336600"/>
                  </a:solidFill>
                </a:rPr>
                <a:t>Outcome Results</a:t>
              </a:r>
            </a:p>
          </p:txBody>
        </p:sp>
      </p:grpSp>
      <p:grpSp>
        <p:nvGrpSpPr>
          <p:cNvPr id="3" name="Group 23"/>
          <p:cNvGrpSpPr/>
          <p:nvPr/>
        </p:nvGrpSpPr>
        <p:grpSpPr>
          <a:xfrm>
            <a:off x="1905000" y="1905001"/>
            <a:ext cx="3124200" cy="1066799"/>
            <a:chOff x="1905000" y="1905001"/>
            <a:chExt cx="3124200" cy="1066799"/>
          </a:xfrm>
        </p:grpSpPr>
        <p:sp>
          <p:nvSpPr>
            <p:cNvPr id="22" name="Text Box 50"/>
            <p:cNvSpPr txBox="1">
              <a:spLocks noChangeArrowheads="1"/>
            </p:cNvSpPr>
            <p:nvPr/>
          </p:nvSpPr>
          <p:spPr bwMode="auto">
            <a:xfrm>
              <a:off x="2822575" y="2330450"/>
              <a:ext cx="1673225" cy="641350"/>
            </a:xfrm>
            <a:prstGeom prst="rect">
              <a:avLst/>
            </a:prstGeom>
            <a:noFill/>
            <a:ln w="9525">
              <a:noFill/>
              <a:miter lim="800000"/>
              <a:headEnd/>
              <a:tailEnd/>
            </a:ln>
          </p:spPr>
          <p:txBody>
            <a:bodyPr>
              <a:spAutoFit/>
            </a:bodyPr>
            <a:lstStyle/>
            <a:p>
              <a:pPr>
                <a:spcBef>
                  <a:spcPct val="50000"/>
                </a:spcBef>
              </a:pPr>
              <a:r>
                <a:rPr lang="en-US" dirty="0">
                  <a:solidFill>
                    <a:srgbClr val="0033CC"/>
                  </a:solidFill>
                </a:rPr>
                <a:t>Intermediate Results</a:t>
              </a:r>
            </a:p>
          </p:txBody>
        </p:sp>
        <p:sp>
          <p:nvSpPr>
            <p:cNvPr id="23" name="AutoShape 51"/>
            <p:cNvSpPr>
              <a:spLocks/>
            </p:cNvSpPr>
            <p:nvPr/>
          </p:nvSpPr>
          <p:spPr bwMode="auto">
            <a:xfrm rot="16200000">
              <a:off x="3200400" y="609601"/>
              <a:ext cx="533400" cy="3124200"/>
            </a:xfrm>
            <a:prstGeom prst="leftBrace">
              <a:avLst>
                <a:gd name="adj1" fmla="val 70238"/>
                <a:gd name="adj2" fmla="val 53199"/>
              </a:avLst>
            </a:prstGeom>
            <a:noFill/>
            <a:ln w="25400">
              <a:solidFill>
                <a:srgbClr val="0000FF"/>
              </a:solidFill>
              <a:prstDash val="sysDot"/>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03567"/>
                                        </p:tgtEl>
                                        <p:attrNameLst>
                                          <p:attrName>style.visibility</p:attrName>
                                        </p:attrNameLst>
                                      </p:cBhvr>
                                      <p:to>
                                        <p:strVal val="visible"/>
                                      </p:to>
                                    </p:set>
                                  </p:childTnLst>
                                  <p:subTnLst>
                                    <p:set>
                                      <p:cBhvr override="childStyle">
                                        <p:cTn dur="1" fill="hold" display="0" masterRel="nextClick" afterEffect="1"/>
                                        <p:tgtEl>
                                          <p:spTgt spid="1303567"/>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303564"/>
                                        </p:tgtEl>
                                        <p:attrNameLst>
                                          <p:attrName>style.visibility</p:attrName>
                                        </p:attrNameLst>
                                      </p:cBhvr>
                                      <p:to>
                                        <p:strVal val="visible"/>
                                      </p:to>
                                    </p:set>
                                  </p:childTnLst>
                                  <p:subTnLst>
                                    <p:set>
                                      <p:cBhvr override="childStyle">
                                        <p:cTn dur="1" fill="hold" display="0" masterRel="nextClick" afterEffect="1"/>
                                        <p:tgtEl>
                                          <p:spTgt spid="1303564"/>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303571"/>
                                        </p:tgtEl>
                                        <p:attrNameLst>
                                          <p:attrName>style.visibility</p:attrName>
                                        </p:attrNameLst>
                                      </p:cBhvr>
                                      <p:to>
                                        <p:strVal val="visible"/>
                                      </p:to>
                                    </p:set>
                                  </p:childTnLst>
                                  <p:subTnLst>
                                    <p:set>
                                      <p:cBhvr override="childStyle">
                                        <p:cTn dur="1" fill="hold" display="0" masterRel="nextClick" afterEffect="1"/>
                                        <p:tgtEl>
                                          <p:spTgt spid="1303571"/>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1303570"/>
                                        </p:tgtEl>
                                        <p:attrNameLst>
                                          <p:attrName>style.visibility</p:attrName>
                                        </p:attrNameLst>
                                      </p:cBhvr>
                                      <p:to>
                                        <p:strVal val="visible"/>
                                      </p:to>
                                    </p:set>
                                  </p:childTnLst>
                                  <p:subTnLst>
                                    <p:set>
                                      <p:cBhvr override="childStyle">
                                        <p:cTn dur="1" fill="hold" display="0" masterRel="nextClick" afterEffect="1"/>
                                        <p:tgtEl>
                                          <p:spTgt spid="1303570"/>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035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35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035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035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35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035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035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035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p:bldP spid="1303567" grpId="0" animBg="1"/>
      <p:bldP spid="1303568" grpId="0" animBg="1"/>
      <p:bldP spid="1303571" grpId="0" animBg="1"/>
      <p:bldP spid="1303572" grpId="0" animBg="1"/>
      <p:bldP spid="1303576" grpId="0" animBg="1"/>
      <p:bldP spid="130357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038600" y="304800"/>
            <a:ext cx="4648200" cy="641350"/>
          </a:xfrm>
          <a:prstGeom prst="rect">
            <a:avLst/>
          </a:prstGeom>
          <a:noFill/>
          <a:ln w="9525" algn="ctr">
            <a:noFill/>
            <a:miter lim="800000"/>
            <a:headEnd/>
            <a:tailEnd/>
          </a:ln>
          <a:effectLst/>
        </p:spPr>
        <p:txBody>
          <a:bodyPr>
            <a:spAutoFit/>
          </a:bodyPr>
          <a:lstStyle/>
          <a:p>
            <a:pPr>
              <a:spcBef>
                <a:spcPct val="50000"/>
              </a:spcBef>
            </a:pPr>
            <a:r>
              <a:rPr lang="en-US" sz="3600" b="1">
                <a:solidFill>
                  <a:schemeClr val="bg1"/>
                </a:solidFill>
              </a:rPr>
              <a:t>Mackinaw River</a:t>
            </a:r>
          </a:p>
        </p:txBody>
      </p:sp>
      <p:sp>
        <p:nvSpPr>
          <p:cNvPr id="5" name="TextBox 4"/>
          <p:cNvSpPr txBox="1"/>
          <p:nvPr/>
        </p:nvSpPr>
        <p:spPr>
          <a:xfrm>
            <a:off x="304800" y="1447800"/>
            <a:ext cx="5105400" cy="707886"/>
          </a:xfrm>
          <a:prstGeom prst="rect">
            <a:avLst/>
          </a:prstGeom>
          <a:noFill/>
        </p:spPr>
        <p:txBody>
          <a:bodyPr wrap="square" rtlCol="0">
            <a:spAutoFit/>
          </a:bodyPr>
          <a:lstStyle/>
          <a:p>
            <a:r>
              <a:rPr lang="en-US" sz="2000" dirty="0" smtClean="0"/>
              <a:t>Revised Conceptual Model with new Tile-Drainage Abatement  Strategy</a:t>
            </a:r>
            <a:endParaRPr lang="en-US" sz="2000" dirty="0"/>
          </a:p>
        </p:txBody>
      </p:sp>
      <p:pic>
        <p:nvPicPr>
          <p:cNvPr id="6" name="Picture 5" descr="mackinaw CM2.png"/>
          <p:cNvPicPr>
            <a:picLocks noChangeAspect="1"/>
          </p:cNvPicPr>
          <p:nvPr/>
        </p:nvPicPr>
        <p:blipFill>
          <a:blip r:embed="rId3" cstate="print"/>
          <a:stretch>
            <a:fillRect/>
          </a:stretch>
        </p:blipFill>
        <p:spPr>
          <a:xfrm>
            <a:off x="0" y="2286000"/>
            <a:ext cx="9144000" cy="38197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What is a Results Chain?</a:t>
            </a:r>
          </a:p>
        </p:txBody>
      </p:sp>
      <p:sp>
        <p:nvSpPr>
          <p:cNvPr id="449539" name="Rectangle 3"/>
          <p:cNvSpPr>
            <a:spLocks noGrp="1" noChangeArrowheads="1"/>
          </p:cNvSpPr>
          <p:nvPr>
            <p:ph type="body" idx="1"/>
          </p:nvPr>
        </p:nvSpPr>
        <p:spPr>
          <a:xfrm>
            <a:off x="381000" y="2590800"/>
            <a:ext cx="8288338" cy="3381375"/>
          </a:xfrm>
        </p:spPr>
        <p:txBody>
          <a:bodyPr/>
          <a:lstStyle/>
          <a:p>
            <a:r>
              <a:rPr lang="en-US"/>
              <a:t>Is a diagram of a series of “if…then” statements (“causal”)</a:t>
            </a:r>
          </a:p>
          <a:p>
            <a:r>
              <a:rPr lang="en-US"/>
              <a:t>Defines how we </a:t>
            </a:r>
            <a:r>
              <a:rPr lang="en-US" i="1"/>
              <a:t>think</a:t>
            </a:r>
            <a:r>
              <a:rPr lang="en-US"/>
              <a:t> a project strategy or activity is going to contribute to reducing a threat and conserving a target</a:t>
            </a:r>
          </a:p>
          <a:p>
            <a:r>
              <a:rPr lang="en-US"/>
              <a:t>Focuses on the achievement of results – not the execution of activities</a:t>
            </a:r>
          </a:p>
          <a:p>
            <a:r>
              <a:rPr lang="en-US"/>
              <a:t>Is composed of assumptions that can be tested</a:t>
            </a:r>
          </a:p>
        </p:txBody>
      </p:sp>
      <p:sp>
        <p:nvSpPr>
          <p:cNvPr id="449541" name="Text Box 5"/>
          <p:cNvSpPr txBox="1">
            <a:spLocks noChangeArrowheads="1"/>
          </p:cNvSpPr>
          <p:nvPr/>
        </p:nvSpPr>
        <p:spPr bwMode="auto">
          <a:xfrm>
            <a:off x="2895600" y="228600"/>
            <a:ext cx="6248400" cy="641350"/>
          </a:xfrm>
          <a:prstGeom prst="rect">
            <a:avLst/>
          </a:prstGeom>
          <a:noFill/>
          <a:ln w="9525" algn="ctr">
            <a:noFill/>
            <a:miter lim="800000"/>
            <a:headEnd/>
            <a:tailEnd/>
          </a:ln>
          <a:effectLst/>
        </p:spPr>
        <p:txBody>
          <a:bodyPr>
            <a:spAutoFit/>
          </a:bodyPr>
          <a:lstStyle/>
          <a:p>
            <a:pPr algn="ctr" eaLnBrk="0" hangingPunct="0">
              <a:spcBef>
                <a:spcPct val="50000"/>
              </a:spcBef>
            </a:pPr>
            <a:r>
              <a:rPr lang="en-US" sz="3600" b="1">
                <a:solidFill>
                  <a:schemeClr val="bg1"/>
                </a:solidFill>
              </a:rPr>
              <a:t>Results Chains - Basics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9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9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9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9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a:lstStyle/>
          <a:p>
            <a:r>
              <a:rPr lang="en-US" dirty="0" smtClean="0"/>
              <a:t>Conceptual Model vs</a:t>
            </a:r>
            <a:r>
              <a:rPr lang="en-US" dirty="0"/>
              <a:t>. Results Chain</a:t>
            </a:r>
          </a:p>
        </p:txBody>
      </p:sp>
      <p:sp>
        <p:nvSpPr>
          <p:cNvPr id="629763" name="Rectangle 3"/>
          <p:cNvSpPr>
            <a:spLocks noGrp="1" noChangeArrowheads="1"/>
          </p:cNvSpPr>
          <p:nvPr>
            <p:ph type="body" idx="1"/>
          </p:nvPr>
        </p:nvSpPr>
        <p:spPr>
          <a:xfrm>
            <a:off x="838200" y="2514600"/>
            <a:ext cx="7848600" cy="3962400"/>
          </a:xfrm>
        </p:spPr>
        <p:txBody>
          <a:bodyPr/>
          <a:lstStyle/>
          <a:p>
            <a:r>
              <a:rPr lang="en-US" dirty="0" smtClean="0"/>
              <a:t>Conceptual Model (i.e., Situation Analysis)</a:t>
            </a:r>
            <a:endParaRPr lang="en-US" dirty="0"/>
          </a:p>
          <a:p>
            <a:pPr lvl="1"/>
            <a:r>
              <a:rPr lang="en-US" dirty="0"/>
              <a:t>Show the situation today</a:t>
            </a:r>
          </a:p>
          <a:p>
            <a:pPr lvl="1"/>
            <a:r>
              <a:rPr lang="en-US" dirty="0"/>
              <a:t>Identify strategies</a:t>
            </a:r>
          </a:p>
          <a:p>
            <a:r>
              <a:rPr lang="en-US" dirty="0"/>
              <a:t>Results Chains:</a:t>
            </a:r>
          </a:p>
          <a:p>
            <a:pPr lvl="1"/>
            <a:r>
              <a:rPr lang="en-US" dirty="0"/>
              <a:t>Shows the desired future condition</a:t>
            </a:r>
          </a:p>
          <a:p>
            <a:pPr lvl="1"/>
            <a:r>
              <a:rPr lang="en-US" dirty="0"/>
              <a:t>Start with selected strategies </a:t>
            </a:r>
            <a:r>
              <a:rPr lang="en-US" dirty="0">
                <a:sym typeface="Wingdings" pitchFamily="2" charset="2"/>
              </a:rPr>
              <a:t> show desired results</a:t>
            </a:r>
            <a:r>
              <a:rPr lang="en-US" dirty="0"/>
              <a:t>   </a:t>
            </a:r>
          </a:p>
        </p:txBody>
      </p:sp>
      <p:sp>
        <p:nvSpPr>
          <p:cNvPr id="629764" name="Text Box 4"/>
          <p:cNvSpPr txBox="1">
            <a:spLocks noChangeArrowheads="1"/>
          </p:cNvSpPr>
          <p:nvPr/>
        </p:nvSpPr>
        <p:spPr bwMode="auto">
          <a:xfrm>
            <a:off x="2895600" y="228600"/>
            <a:ext cx="6248400" cy="641350"/>
          </a:xfrm>
          <a:prstGeom prst="rect">
            <a:avLst/>
          </a:prstGeom>
          <a:noFill/>
          <a:ln w="9525" algn="ctr">
            <a:noFill/>
            <a:miter lim="800000"/>
            <a:headEnd/>
            <a:tailEnd/>
          </a:ln>
          <a:effectLst/>
        </p:spPr>
        <p:txBody>
          <a:bodyPr>
            <a:spAutoFit/>
          </a:bodyPr>
          <a:lstStyle/>
          <a:p>
            <a:pPr algn="ctr" eaLnBrk="0" hangingPunct="0">
              <a:spcBef>
                <a:spcPct val="50000"/>
              </a:spcBef>
            </a:pPr>
            <a:r>
              <a:rPr lang="en-US" sz="3600" b="1">
                <a:solidFill>
                  <a:schemeClr val="bg1"/>
                </a:solidFill>
              </a:rPr>
              <a:t>Results Chains - Basics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ChangeArrowheads="1"/>
          </p:cNvSpPr>
          <p:nvPr/>
        </p:nvSpPr>
        <p:spPr bwMode="auto">
          <a:xfrm>
            <a:off x="0" y="1446213"/>
            <a:ext cx="184150" cy="455612"/>
          </a:xfrm>
          <a:prstGeom prst="rect">
            <a:avLst/>
          </a:prstGeom>
          <a:noFill/>
          <a:ln w="9525">
            <a:noFill/>
            <a:miter lim="800000"/>
            <a:headEnd/>
            <a:tailEnd/>
          </a:ln>
          <a:effectLst/>
        </p:spPr>
        <p:txBody>
          <a:bodyPr wrap="none" lIns="91427" tIns="45713" rIns="91427" bIns="45713" anchor="ctr">
            <a:spAutoFit/>
          </a:bodyPr>
          <a:lstStyle/>
          <a:p>
            <a:pPr eaLnBrk="0" hangingPunct="0"/>
            <a:endParaRPr lang="en-US" sz="2400">
              <a:latin typeface="Times" pitchFamily="18" charset="0"/>
            </a:endParaRPr>
          </a:p>
        </p:txBody>
      </p:sp>
      <p:sp>
        <p:nvSpPr>
          <p:cNvPr id="500739" name="Text Box 3"/>
          <p:cNvSpPr txBox="1">
            <a:spLocks noChangeArrowheads="1"/>
          </p:cNvSpPr>
          <p:nvPr/>
        </p:nvSpPr>
        <p:spPr bwMode="auto">
          <a:xfrm>
            <a:off x="152400" y="2133600"/>
            <a:ext cx="5867400" cy="1800225"/>
          </a:xfrm>
          <a:prstGeom prst="rect">
            <a:avLst/>
          </a:prstGeom>
          <a:noFill/>
          <a:ln w="9525">
            <a:noFill/>
            <a:miter lim="800000"/>
            <a:headEnd/>
            <a:tailEnd/>
          </a:ln>
          <a:effectLst/>
        </p:spPr>
        <p:txBody>
          <a:bodyPr lIns="91427" tIns="45713" rIns="91427" bIns="45713">
            <a:spAutoFit/>
          </a:bodyPr>
          <a:lstStyle/>
          <a:p>
            <a:pPr eaLnBrk="0" hangingPunct="0">
              <a:spcBef>
                <a:spcPct val="50000"/>
              </a:spcBef>
            </a:pPr>
            <a:r>
              <a:rPr lang="en-US" sz="2800">
                <a:solidFill>
                  <a:srgbClr val="008000"/>
                </a:solidFill>
              </a:rPr>
              <a:t>Who are the key stakeholders with vested interest in the project, what factors are driving critical threats, and what opportunities exist?</a:t>
            </a:r>
          </a:p>
        </p:txBody>
      </p:sp>
      <p:graphicFrame>
        <p:nvGraphicFramePr>
          <p:cNvPr id="500741" name="Object 5"/>
          <p:cNvGraphicFramePr>
            <a:graphicFrameLocks noChangeAspect="1"/>
          </p:cNvGraphicFramePr>
          <p:nvPr/>
        </p:nvGraphicFramePr>
        <p:xfrm>
          <a:off x="762000" y="3048000"/>
          <a:ext cx="7939088" cy="2870200"/>
        </p:xfrm>
        <a:graphic>
          <a:graphicData uri="http://schemas.openxmlformats.org/presentationml/2006/ole">
            <p:oleObj spid="_x0000_s500741" name="Visio" r:id="rId4" imgW="9524134" imgH="3442110" progId="Visio.Drawing.11">
              <p:embed/>
            </p:oleObj>
          </a:graphicData>
        </a:graphic>
      </p:graphicFrame>
      <p:graphicFrame>
        <p:nvGraphicFramePr>
          <p:cNvPr id="500742" name="Object 6"/>
          <p:cNvGraphicFramePr>
            <a:graphicFrameLocks noChangeAspect="1"/>
          </p:cNvGraphicFramePr>
          <p:nvPr/>
        </p:nvGraphicFramePr>
        <p:xfrm>
          <a:off x="762000" y="3048000"/>
          <a:ext cx="7939088" cy="2870200"/>
        </p:xfrm>
        <a:graphic>
          <a:graphicData uri="http://schemas.openxmlformats.org/presentationml/2006/ole">
            <p:oleObj spid="_x0000_s500742" name="Visio" r:id="rId5" imgW="9524134" imgH="3442110" progId="Visio.Drawing.11">
              <p:embed/>
            </p:oleObj>
          </a:graphicData>
        </a:graphic>
      </p:graphicFrame>
      <p:graphicFrame>
        <p:nvGraphicFramePr>
          <p:cNvPr id="500743" name="Object 7"/>
          <p:cNvGraphicFramePr>
            <a:graphicFrameLocks noChangeAspect="1"/>
          </p:cNvGraphicFramePr>
          <p:nvPr/>
        </p:nvGraphicFramePr>
        <p:xfrm>
          <a:off x="762000" y="3048000"/>
          <a:ext cx="7939088" cy="2870200"/>
        </p:xfrm>
        <a:graphic>
          <a:graphicData uri="http://schemas.openxmlformats.org/presentationml/2006/ole">
            <p:oleObj spid="_x0000_s500743" name="Visio" r:id="rId6" imgW="9524134" imgH="3442110" progId="Visio.Drawing.11">
              <p:embed/>
            </p:oleObj>
          </a:graphicData>
        </a:graphic>
      </p:graphicFrame>
      <p:sp>
        <p:nvSpPr>
          <p:cNvPr id="500745" name="Text Box 9"/>
          <p:cNvSpPr txBox="1">
            <a:spLocks noChangeArrowheads="1"/>
          </p:cNvSpPr>
          <p:nvPr/>
        </p:nvSpPr>
        <p:spPr bwMode="auto">
          <a:xfrm>
            <a:off x="2895600" y="228600"/>
            <a:ext cx="6248400" cy="641350"/>
          </a:xfrm>
          <a:prstGeom prst="rect">
            <a:avLst/>
          </a:prstGeom>
          <a:noFill/>
          <a:ln w="9525" algn="ctr">
            <a:noFill/>
            <a:miter lim="800000"/>
            <a:headEnd/>
            <a:tailEnd/>
          </a:ln>
          <a:effectLst/>
        </p:spPr>
        <p:txBody>
          <a:bodyPr lIns="91427" tIns="45713" rIns="91427" bIns="45713">
            <a:spAutoFit/>
          </a:bodyPr>
          <a:lstStyle/>
          <a:p>
            <a:pPr algn="ctr" eaLnBrk="0" hangingPunct="0">
              <a:spcBef>
                <a:spcPct val="50000"/>
              </a:spcBef>
            </a:pPr>
            <a:r>
              <a:rPr lang="en-US" sz="3600" b="1">
                <a:solidFill>
                  <a:schemeClr val="bg1"/>
                </a:solidFill>
              </a:rPr>
              <a:t>Condor Bioreserve</a:t>
            </a:r>
          </a:p>
        </p:txBody>
      </p:sp>
      <p:sp>
        <p:nvSpPr>
          <p:cNvPr id="500746" name="Text Box 10"/>
          <p:cNvSpPr txBox="1">
            <a:spLocks noChangeArrowheads="1"/>
          </p:cNvSpPr>
          <p:nvPr/>
        </p:nvSpPr>
        <p:spPr bwMode="auto">
          <a:xfrm>
            <a:off x="228600" y="1447800"/>
            <a:ext cx="5638800" cy="579438"/>
          </a:xfrm>
          <a:prstGeom prst="rect">
            <a:avLst/>
          </a:prstGeom>
          <a:noFill/>
          <a:ln w="9525">
            <a:noFill/>
            <a:miter lim="800000"/>
            <a:headEnd/>
            <a:tailEnd/>
          </a:ln>
          <a:effectLst/>
        </p:spPr>
        <p:txBody>
          <a:bodyPr>
            <a:spAutoFit/>
          </a:bodyPr>
          <a:lstStyle/>
          <a:p>
            <a:pPr>
              <a:spcBef>
                <a:spcPct val="50000"/>
              </a:spcBef>
            </a:pPr>
            <a:r>
              <a:rPr lang="en-US" sz="3200" b="1" dirty="0" smtClean="0"/>
              <a:t>Conceptual Model</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7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ChangeArrowheads="1"/>
          </p:cNvSpPr>
          <p:nvPr/>
        </p:nvSpPr>
        <p:spPr bwMode="auto">
          <a:xfrm>
            <a:off x="0" y="1446213"/>
            <a:ext cx="184150" cy="455612"/>
          </a:xfrm>
          <a:prstGeom prst="rect">
            <a:avLst/>
          </a:prstGeom>
          <a:noFill/>
          <a:ln w="9525">
            <a:noFill/>
            <a:miter lim="800000"/>
            <a:headEnd/>
            <a:tailEnd/>
          </a:ln>
          <a:effectLst/>
        </p:spPr>
        <p:txBody>
          <a:bodyPr wrap="none" lIns="91427" tIns="45713" rIns="91427" bIns="45713" anchor="ctr">
            <a:spAutoFit/>
          </a:bodyPr>
          <a:lstStyle/>
          <a:p>
            <a:pPr eaLnBrk="0" hangingPunct="0"/>
            <a:endParaRPr lang="en-US" sz="2400">
              <a:latin typeface="Times" pitchFamily="18" charset="0"/>
            </a:endParaRPr>
          </a:p>
        </p:txBody>
      </p:sp>
      <p:sp>
        <p:nvSpPr>
          <p:cNvPr id="502787" name="Rectangle 3"/>
          <p:cNvSpPr>
            <a:spLocks noChangeArrowheads="1"/>
          </p:cNvSpPr>
          <p:nvPr/>
        </p:nvSpPr>
        <p:spPr bwMode="auto">
          <a:xfrm>
            <a:off x="0" y="4295775"/>
            <a:ext cx="184150" cy="455613"/>
          </a:xfrm>
          <a:prstGeom prst="rect">
            <a:avLst/>
          </a:prstGeom>
          <a:noFill/>
          <a:ln w="9525">
            <a:noFill/>
            <a:miter lim="800000"/>
            <a:headEnd/>
            <a:tailEnd/>
          </a:ln>
          <a:effectLst/>
        </p:spPr>
        <p:txBody>
          <a:bodyPr wrap="none" lIns="91427" tIns="45713" rIns="91427" bIns="45713" anchor="ctr">
            <a:spAutoFit/>
          </a:bodyPr>
          <a:lstStyle/>
          <a:p>
            <a:pPr eaLnBrk="0" hangingPunct="0"/>
            <a:endParaRPr lang="en-US" sz="2400">
              <a:latin typeface="Times" pitchFamily="18" charset="0"/>
            </a:endParaRPr>
          </a:p>
        </p:txBody>
      </p:sp>
      <p:sp>
        <p:nvSpPr>
          <p:cNvPr id="502788" name="Text Box 4"/>
          <p:cNvSpPr txBox="1">
            <a:spLocks noChangeArrowheads="1"/>
          </p:cNvSpPr>
          <p:nvPr/>
        </p:nvSpPr>
        <p:spPr bwMode="auto">
          <a:xfrm>
            <a:off x="228600" y="1447800"/>
            <a:ext cx="5867400" cy="946150"/>
          </a:xfrm>
          <a:prstGeom prst="rect">
            <a:avLst/>
          </a:prstGeom>
          <a:noFill/>
          <a:ln w="9525">
            <a:noFill/>
            <a:miter lim="800000"/>
            <a:headEnd/>
            <a:tailEnd/>
          </a:ln>
          <a:effectLst/>
        </p:spPr>
        <p:txBody>
          <a:bodyPr lIns="91427" tIns="45713" rIns="91427" bIns="45713">
            <a:spAutoFit/>
          </a:bodyPr>
          <a:lstStyle/>
          <a:p>
            <a:pPr eaLnBrk="0" hangingPunct="0">
              <a:spcBef>
                <a:spcPct val="50000"/>
              </a:spcBef>
            </a:pPr>
            <a:r>
              <a:rPr lang="en-US" sz="2800" dirty="0">
                <a:solidFill>
                  <a:srgbClr val="008000"/>
                </a:solidFill>
              </a:rPr>
              <a:t>What factors in our situation analysis warrant action?</a:t>
            </a:r>
          </a:p>
        </p:txBody>
      </p:sp>
      <p:graphicFrame>
        <p:nvGraphicFramePr>
          <p:cNvPr id="502789" name="Object 5"/>
          <p:cNvGraphicFramePr>
            <a:graphicFrameLocks noChangeAspect="1"/>
          </p:cNvGraphicFramePr>
          <p:nvPr/>
        </p:nvGraphicFramePr>
        <p:xfrm>
          <a:off x="533400" y="2616200"/>
          <a:ext cx="1798638" cy="1574800"/>
        </p:xfrm>
        <a:graphic>
          <a:graphicData uri="http://schemas.openxmlformats.org/presentationml/2006/ole">
            <p:oleObj spid="_x0000_s502789" name="Visio" r:id="rId4" imgW="2420636" imgH="2051590" progId="Visio.Drawing.11">
              <p:embed/>
            </p:oleObj>
          </a:graphicData>
        </a:graphic>
      </p:graphicFrame>
      <p:sp>
        <p:nvSpPr>
          <p:cNvPr id="502790" name="Line 6"/>
          <p:cNvSpPr>
            <a:spLocks noChangeShapeType="1"/>
          </p:cNvSpPr>
          <p:nvPr/>
        </p:nvSpPr>
        <p:spPr bwMode="auto">
          <a:xfrm>
            <a:off x="1371600" y="4038600"/>
            <a:ext cx="15875" cy="609600"/>
          </a:xfrm>
          <a:prstGeom prst="line">
            <a:avLst/>
          </a:prstGeom>
          <a:noFill/>
          <a:ln w="38100">
            <a:solidFill>
              <a:schemeClr val="tx1"/>
            </a:solidFill>
            <a:round/>
            <a:headEnd/>
            <a:tailEnd type="triangle" w="med" len="med"/>
          </a:ln>
          <a:effectLst/>
        </p:spPr>
        <p:txBody>
          <a:bodyPr anchor="ctr"/>
          <a:lstStyle/>
          <a:p>
            <a:endParaRPr lang="en-US"/>
          </a:p>
        </p:txBody>
      </p:sp>
      <p:grpSp>
        <p:nvGrpSpPr>
          <p:cNvPr id="502791" name="Group 7"/>
          <p:cNvGrpSpPr>
            <a:grpSpLocks/>
          </p:cNvGrpSpPr>
          <p:nvPr/>
        </p:nvGrpSpPr>
        <p:grpSpPr bwMode="auto">
          <a:xfrm>
            <a:off x="2362200" y="5283200"/>
            <a:ext cx="1798638" cy="1574800"/>
            <a:chOff x="1200" y="3408"/>
            <a:chExt cx="1133" cy="992"/>
          </a:xfrm>
        </p:grpSpPr>
        <p:graphicFrame>
          <p:nvGraphicFramePr>
            <p:cNvPr id="502792" name="Object 8"/>
            <p:cNvGraphicFramePr>
              <a:graphicFrameLocks noChangeAspect="1"/>
            </p:cNvGraphicFramePr>
            <p:nvPr/>
          </p:nvGraphicFramePr>
          <p:xfrm>
            <a:off x="1200" y="3408"/>
            <a:ext cx="1133" cy="992"/>
          </p:xfrm>
          <a:graphic>
            <a:graphicData uri="http://schemas.openxmlformats.org/presentationml/2006/ole">
              <p:oleObj spid="_x0000_s502792" name="Visio" r:id="rId5" imgW="2420636" imgH="2051590" progId="Visio.Drawing.11">
                <p:embed/>
              </p:oleObj>
            </a:graphicData>
          </a:graphic>
        </p:graphicFrame>
        <p:sp>
          <p:nvSpPr>
            <p:cNvPr id="502793" name="Line 9"/>
            <p:cNvSpPr>
              <a:spLocks noChangeShapeType="1"/>
            </p:cNvSpPr>
            <p:nvPr/>
          </p:nvSpPr>
          <p:spPr bwMode="auto">
            <a:xfrm flipV="1">
              <a:off x="1728" y="3696"/>
              <a:ext cx="0" cy="144"/>
            </a:xfrm>
            <a:prstGeom prst="line">
              <a:avLst/>
            </a:prstGeom>
            <a:noFill/>
            <a:ln w="38100">
              <a:solidFill>
                <a:schemeClr val="tx1"/>
              </a:solidFill>
              <a:round/>
              <a:headEnd/>
              <a:tailEnd type="triangle" w="med" len="med"/>
            </a:ln>
            <a:effectLst/>
          </p:spPr>
          <p:txBody>
            <a:bodyPr anchor="ctr"/>
            <a:lstStyle/>
            <a:p>
              <a:endParaRPr lang="en-US"/>
            </a:p>
          </p:txBody>
        </p:sp>
      </p:grpSp>
      <p:graphicFrame>
        <p:nvGraphicFramePr>
          <p:cNvPr id="502796" name="Object 12"/>
          <p:cNvGraphicFramePr>
            <a:graphicFrameLocks noChangeAspect="1"/>
          </p:cNvGraphicFramePr>
          <p:nvPr/>
        </p:nvGraphicFramePr>
        <p:xfrm>
          <a:off x="779463" y="3048000"/>
          <a:ext cx="7939087" cy="2870200"/>
        </p:xfrm>
        <a:graphic>
          <a:graphicData uri="http://schemas.openxmlformats.org/presentationml/2006/ole">
            <p:oleObj spid="_x0000_s502796" name="Visio" r:id="rId6" imgW="9524134" imgH="3442110" progId="Visio.Drawing.11">
              <p:embed/>
            </p:oleObj>
          </a:graphicData>
        </a:graphic>
      </p:graphicFrame>
      <p:sp>
        <p:nvSpPr>
          <p:cNvPr id="502797" name="Text Box 13"/>
          <p:cNvSpPr txBox="1">
            <a:spLocks noChangeArrowheads="1"/>
          </p:cNvSpPr>
          <p:nvPr/>
        </p:nvSpPr>
        <p:spPr bwMode="auto">
          <a:xfrm>
            <a:off x="2895600" y="228600"/>
            <a:ext cx="6248400" cy="641350"/>
          </a:xfrm>
          <a:prstGeom prst="rect">
            <a:avLst/>
          </a:prstGeom>
          <a:noFill/>
          <a:ln w="9525" algn="ctr">
            <a:noFill/>
            <a:miter lim="800000"/>
            <a:headEnd/>
            <a:tailEnd/>
          </a:ln>
          <a:effectLst/>
        </p:spPr>
        <p:txBody>
          <a:bodyPr lIns="91427" tIns="45713" rIns="91427" bIns="45713">
            <a:spAutoFit/>
          </a:bodyPr>
          <a:lstStyle/>
          <a:p>
            <a:pPr algn="ctr" eaLnBrk="0" hangingPunct="0">
              <a:spcBef>
                <a:spcPct val="50000"/>
              </a:spcBef>
            </a:pPr>
            <a:r>
              <a:rPr lang="en-US" sz="3600" b="1">
                <a:solidFill>
                  <a:schemeClr val="bg1"/>
                </a:solidFill>
              </a:rPr>
              <a:t>Condor Bioreserve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4834" name="Object 2"/>
          <p:cNvGraphicFramePr>
            <a:graphicFrameLocks noChangeAspect="1"/>
          </p:cNvGraphicFramePr>
          <p:nvPr/>
        </p:nvGraphicFramePr>
        <p:xfrm>
          <a:off x="228600" y="2627313"/>
          <a:ext cx="8609013" cy="3475037"/>
        </p:xfrm>
        <a:graphic>
          <a:graphicData uri="http://schemas.openxmlformats.org/presentationml/2006/ole">
            <p:oleObj spid="_x0000_s504834" name="Visio" r:id="rId4" imgW="8612172" imgH="3478784" progId="Visio.Drawing.11">
              <p:embed/>
            </p:oleObj>
          </a:graphicData>
        </a:graphic>
      </p:graphicFrame>
      <p:graphicFrame>
        <p:nvGraphicFramePr>
          <p:cNvPr id="504835" name="Object 3"/>
          <p:cNvGraphicFramePr>
            <a:graphicFrameLocks noChangeAspect="1"/>
          </p:cNvGraphicFramePr>
          <p:nvPr/>
        </p:nvGraphicFramePr>
        <p:xfrm>
          <a:off x="230188" y="2620963"/>
          <a:ext cx="8609012" cy="3475037"/>
        </p:xfrm>
        <a:graphic>
          <a:graphicData uri="http://schemas.openxmlformats.org/presentationml/2006/ole">
            <p:oleObj spid="_x0000_s504835" name="Visio" r:id="rId5" imgW="8612172" imgH="3478784" progId="Visio.Drawing.11">
              <p:embed/>
            </p:oleObj>
          </a:graphicData>
        </a:graphic>
      </p:graphicFrame>
      <p:graphicFrame>
        <p:nvGraphicFramePr>
          <p:cNvPr id="504836" name="Object 4"/>
          <p:cNvGraphicFramePr>
            <a:graphicFrameLocks noChangeAspect="1"/>
          </p:cNvGraphicFramePr>
          <p:nvPr/>
        </p:nvGraphicFramePr>
        <p:xfrm>
          <a:off x="228600" y="2620963"/>
          <a:ext cx="8609013" cy="3475037"/>
        </p:xfrm>
        <a:graphic>
          <a:graphicData uri="http://schemas.openxmlformats.org/presentationml/2006/ole">
            <p:oleObj spid="_x0000_s504836" name="Visio" r:id="rId6" imgW="8612172" imgH="3478784" progId="Visio.Drawing.11">
              <p:embed/>
            </p:oleObj>
          </a:graphicData>
        </a:graphic>
      </p:graphicFrame>
      <p:graphicFrame>
        <p:nvGraphicFramePr>
          <p:cNvPr id="504837" name="Object 5"/>
          <p:cNvGraphicFramePr>
            <a:graphicFrameLocks noChangeAspect="1"/>
          </p:cNvGraphicFramePr>
          <p:nvPr/>
        </p:nvGraphicFramePr>
        <p:xfrm>
          <a:off x="228600" y="2620963"/>
          <a:ext cx="8609013" cy="3475037"/>
        </p:xfrm>
        <a:graphic>
          <a:graphicData uri="http://schemas.openxmlformats.org/presentationml/2006/ole">
            <p:oleObj spid="_x0000_s504837" name="Visio" r:id="rId7" imgW="8612172" imgH="3478784" progId="Visio.Drawing.11">
              <p:embed/>
            </p:oleObj>
          </a:graphicData>
        </a:graphic>
      </p:graphicFrame>
      <p:graphicFrame>
        <p:nvGraphicFramePr>
          <p:cNvPr id="504838" name="Object 6"/>
          <p:cNvGraphicFramePr>
            <a:graphicFrameLocks noChangeAspect="1"/>
          </p:cNvGraphicFramePr>
          <p:nvPr/>
        </p:nvGraphicFramePr>
        <p:xfrm>
          <a:off x="228600" y="2620963"/>
          <a:ext cx="8609013" cy="3475037"/>
        </p:xfrm>
        <a:graphic>
          <a:graphicData uri="http://schemas.openxmlformats.org/presentationml/2006/ole">
            <p:oleObj spid="_x0000_s504838" name="Visio" r:id="rId8" imgW="8612172" imgH="3478784" progId="Visio.Drawing.11">
              <p:embed/>
            </p:oleObj>
          </a:graphicData>
        </a:graphic>
      </p:graphicFrame>
      <p:graphicFrame>
        <p:nvGraphicFramePr>
          <p:cNvPr id="504839" name="Object 7"/>
          <p:cNvGraphicFramePr>
            <a:graphicFrameLocks noChangeAspect="1"/>
          </p:cNvGraphicFramePr>
          <p:nvPr/>
        </p:nvGraphicFramePr>
        <p:xfrm>
          <a:off x="228600" y="2620963"/>
          <a:ext cx="8609013" cy="3475037"/>
        </p:xfrm>
        <a:graphic>
          <a:graphicData uri="http://schemas.openxmlformats.org/presentationml/2006/ole">
            <p:oleObj spid="_x0000_s504839" name="Visio" r:id="rId9" imgW="8612172" imgH="3478784" progId="Visio.Drawing.11">
              <p:embed/>
            </p:oleObj>
          </a:graphicData>
        </a:graphic>
      </p:graphicFrame>
      <p:graphicFrame>
        <p:nvGraphicFramePr>
          <p:cNvPr id="504840" name="Object 8"/>
          <p:cNvGraphicFramePr>
            <a:graphicFrameLocks noChangeAspect="1"/>
          </p:cNvGraphicFramePr>
          <p:nvPr/>
        </p:nvGraphicFramePr>
        <p:xfrm>
          <a:off x="2676525" y="3892550"/>
          <a:ext cx="6086475" cy="2660650"/>
        </p:xfrm>
        <a:graphic>
          <a:graphicData uri="http://schemas.openxmlformats.org/presentationml/2006/ole">
            <p:oleObj spid="_x0000_s504840" name="Visio" r:id="rId10" imgW="6264121" imgH="2686011" progId="Visio.Drawing.11">
              <p:embed/>
            </p:oleObj>
          </a:graphicData>
        </a:graphic>
      </p:graphicFrame>
      <p:sp>
        <p:nvSpPr>
          <p:cNvPr id="504842" name="Text Box 10"/>
          <p:cNvSpPr txBox="1">
            <a:spLocks noChangeArrowheads="1"/>
          </p:cNvSpPr>
          <p:nvPr/>
        </p:nvSpPr>
        <p:spPr bwMode="auto">
          <a:xfrm>
            <a:off x="228600" y="1447800"/>
            <a:ext cx="5867400" cy="519113"/>
          </a:xfrm>
          <a:prstGeom prst="rect">
            <a:avLst/>
          </a:prstGeom>
          <a:noFill/>
          <a:ln w="9525">
            <a:noFill/>
            <a:miter lim="800000"/>
            <a:headEnd/>
            <a:tailEnd/>
          </a:ln>
          <a:effectLst/>
        </p:spPr>
        <p:txBody>
          <a:bodyPr lIns="91427" tIns="45713" rIns="91427" bIns="45713">
            <a:spAutoFit/>
          </a:bodyPr>
          <a:lstStyle/>
          <a:p>
            <a:pPr eaLnBrk="0" hangingPunct="0">
              <a:spcBef>
                <a:spcPct val="50000"/>
              </a:spcBef>
            </a:pPr>
            <a:r>
              <a:rPr lang="en-US" sz="2800">
                <a:solidFill>
                  <a:srgbClr val="008000"/>
                </a:solidFill>
              </a:rPr>
              <a:t>Results Chain</a:t>
            </a:r>
          </a:p>
        </p:txBody>
      </p:sp>
      <p:sp>
        <p:nvSpPr>
          <p:cNvPr id="504846" name="Text Box 14"/>
          <p:cNvSpPr txBox="1">
            <a:spLocks noChangeArrowheads="1"/>
          </p:cNvSpPr>
          <p:nvPr/>
        </p:nvSpPr>
        <p:spPr bwMode="auto">
          <a:xfrm>
            <a:off x="2895600" y="228600"/>
            <a:ext cx="6248400" cy="641350"/>
          </a:xfrm>
          <a:prstGeom prst="rect">
            <a:avLst/>
          </a:prstGeom>
          <a:noFill/>
          <a:ln w="9525" algn="ctr">
            <a:noFill/>
            <a:miter lim="800000"/>
            <a:headEnd/>
            <a:tailEnd/>
          </a:ln>
          <a:effectLst/>
        </p:spPr>
        <p:txBody>
          <a:bodyPr lIns="91427" tIns="45713" rIns="91427" bIns="45713">
            <a:spAutoFit/>
          </a:bodyPr>
          <a:lstStyle/>
          <a:p>
            <a:pPr algn="ctr" eaLnBrk="0" hangingPunct="0">
              <a:spcBef>
                <a:spcPct val="50000"/>
              </a:spcBef>
            </a:pPr>
            <a:r>
              <a:rPr lang="en-US" sz="3600" b="1">
                <a:solidFill>
                  <a:schemeClr val="bg1"/>
                </a:solidFill>
              </a:rPr>
              <a:t>Condor Bioreserve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8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48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48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48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48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4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7954" name="Object 2"/>
          <p:cNvGraphicFramePr>
            <a:graphicFrameLocks noChangeAspect="1"/>
          </p:cNvGraphicFramePr>
          <p:nvPr/>
        </p:nvGraphicFramePr>
        <p:xfrm>
          <a:off x="577850" y="1993900"/>
          <a:ext cx="7988300" cy="3568700"/>
        </p:xfrm>
        <a:graphic>
          <a:graphicData uri="http://schemas.openxmlformats.org/presentationml/2006/ole">
            <p:oleObj spid="_x0000_s637954" name="Visio" r:id="rId4" imgW="9590099" imgH="4283781" progId="Visio.Drawing.11">
              <p:embed/>
            </p:oleObj>
          </a:graphicData>
        </a:graphic>
      </p:graphicFrame>
      <p:sp>
        <p:nvSpPr>
          <p:cNvPr id="637955" name="Rectangle 3"/>
          <p:cNvSpPr>
            <a:spLocks noChangeArrowheads="1"/>
          </p:cNvSpPr>
          <p:nvPr/>
        </p:nvSpPr>
        <p:spPr bwMode="auto">
          <a:xfrm>
            <a:off x="3048000" y="0"/>
            <a:ext cx="6096000" cy="1143000"/>
          </a:xfrm>
          <a:prstGeom prst="rect">
            <a:avLst/>
          </a:prstGeom>
          <a:noFill/>
          <a:ln w="9525">
            <a:noFill/>
            <a:miter lim="800000"/>
            <a:headEnd/>
            <a:tailEnd/>
          </a:ln>
          <a:effectLst/>
        </p:spPr>
        <p:txBody>
          <a:bodyPr anchor="ctr"/>
          <a:lstStyle/>
          <a:p>
            <a:r>
              <a:rPr lang="en-US" sz="3200" b="1">
                <a:solidFill>
                  <a:schemeClr val="bg1"/>
                </a:solidFill>
              </a:rPr>
              <a:t>Lake Alexander – Fire Threat </a:t>
            </a:r>
            <a:br>
              <a:rPr lang="en-US" sz="3200" b="1">
                <a:solidFill>
                  <a:schemeClr val="bg1"/>
                </a:solidFill>
              </a:rPr>
            </a:br>
            <a:r>
              <a:rPr lang="en-US" sz="3200" b="1">
                <a:solidFill>
                  <a:schemeClr val="bg1"/>
                </a:solidFill>
              </a:rPr>
              <a:t>Situation Analysis</a:t>
            </a:r>
          </a:p>
        </p:txBody>
      </p:sp>
      <p:graphicFrame>
        <p:nvGraphicFramePr>
          <p:cNvPr id="637956" name="Object 4"/>
          <p:cNvGraphicFramePr>
            <a:graphicFrameLocks noChangeAspect="1"/>
          </p:cNvGraphicFramePr>
          <p:nvPr/>
        </p:nvGraphicFramePr>
        <p:xfrm>
          <a:off x="577850" y="1993900"/>
          <a:ext cx="7988300" cy="3568700"/>
        </p:xfrm>
        <a:graphic>
          <a:graphicData uri="http://schemas.openxmlformats.org/presentationml/2006/ole">
            <p:oleObj spid="_x0000_s637956" name="Visio" r:id="rId5" imgW="9590099" imgH="4283781" progId="Visio.Drawing.11">
              <p:embed/>
            </p:oleObj>
          </a:graphicData>
        </a:graphic>
      </p:graphicFrame>
      <p:graphicFrame>
        <p:nvGraphicFramePr>
          <p:cNvPr id="637957" name="Object 5"/>
          <p:cNvGraphicFramePr>
            <a:graphicFrameLocks noChangeAspect="1"/>
          </p:cNvGraphicFramePr>
          <p:nvPr/>
        </p:nvGraphicFramePr>
        <p:xfrm>
          <a:off x="577850" y="1993900"/>
          <a:ext cx="7988300" cy="3568700"/>
        </p:xfrm>
        <a:graphic>
          <a:graphicData uri="http://schemas.openxmlformats.org/presentationml/2006/ole">
            <p:oleObj spid="_x0000_s637957" name="Visio" r:id="rId6" imgW="9584195" imgH="4277539" progId="Visio.Drawing.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79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7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0002" name="Object 2"/>
          <p:cNvGraphicFramePr>
            <a:graphicFrameLocks noChangeAspect="1"/>
          </p:cNvGraphicFramePr>
          <p:nvPr/>
        </p:nvGraphicFramePr>
        <p:xfrm>
          <a:off x="454025" y="1244600"/>
          <a:ext cx="8235950" cy="5549900"/>
        </p:xfrm>
        <a:graphic>
          <a:graphicData uri="http://schemas.openxmlformats.org/presentationml/2006/ole">
            <p:oleObj spid="_x0000_s640002" name="Visio" r:id="rId4" imgW="9884504" imgH="6664180" progId="Visio.Drawing.11">
              <p:embed/>
            </p:oleObj>
          </a:graphicData>
        </a:graphic>
      </p:graphicFrame>
      <p:sp>
        <p:nvSpPr>
          <p:cNvPr id="640003" name="Rectangle 3"/>
          <p:cNvSpPr>
            <a:spLocks noChangeArrowheads="1"/>
          </p:cNvSpPr>
          <p:nvPr/>
        </p:nvSpPr>
        <p:spPr bwMode="auto">
          <a:xfrm>
            <a:off x="3276600" y="0"/>
            <a:ext cx="5867400" cy="1143000"/>
          </a:xfrm>
          <a:prstGeom prst="rect">
            <a:avLst/>
          </a:prstGeom>
          <a:noFill/>
          <a:ln w="9525">
            <a:noFill/>
            <a:miter lim="800000"/>
            <a:headEnd/>
            <a:tailEnd/>
          </a:ln>
          <a:effectLst/>
        </p:spPr>
        <p:txBody>
          <a:bodyPr anchor="ctr"/>
          <a:lstStyle/>
          <a:p>
            <a:r>
              <a:rPr lang="en-US" sz="3200" b="1">
                <a:solidFill>
                  <a:schemeClr val="bg1"/>
                </a:solidFill>
              </a:rPr>
              <a:t>Lake Alexander – Fire Threat </a:t>
            </a:r>
            <a:br>
              <a:rPr lang="en-US" sz="3200" b="1">
                <a:solidFill>
                  <a:schemeClr val="bg1"/>
                </a:solidFill>
              </a:rPr>
            </a:br>
            <a:r>
              <a:rPr lang="en-US" sz="3200" b="1">
                <a:solidFill>
                  <a:schemeClr val="bg1"/>
                </a:solidFill>
              </a:rPr>
              <a:t>Results Chain</a:t>
            </a:r>
          </a:p>
        </p:txBody>
      </p:sp>
      <p:graphicFrame>
        <p:nvGraphicFramePr>
          <p:cNvPr id="640004" name="Object 4"/>
          <p:cNvGraphicFramePr>
            <a:graphicFrameLocks noChangeAspect="1"/>
          </p:cNvGraphicFramePr>
          <p:nvPr/>
        </p:nvGraphicFramePr>
        <p:xfrm>
          <a:off x="381000" y="1231900"/>
          <a:ext cx="8235950" cy="5549900"/>
        </p:xfrm>
        <a:graphic>
          <a:graphicData uri="http://schemas.openxmlformats.org/presentationml/2006/ole">
            <p:oleObj spid="_x0000_s640004" name="Visio" r:id="rId5" imgW="9884504" imgH="6664180" progId="Visio.Drawing.11">
              <p:embed/>
            </p:oleObj>
          </a:graphicData>
        </a:graphic>
      </p:graphicFrame>
      <p:graphicFrame>
        <p:nvGraphicFramePr>
          <p:cNvPr id="640005" name="Object 5"/>
          <p:cNvGraphicFramePr>
            <a:graphicFrameLocks noChangeAspect="1"/>
          </p:cNvGraphicFramePr>
          <p:nvPr/>
        </p:nvGraphicFramePr>
        <p:xfrm>
          <a:off x="450850" y="1243013"/>
          <a:ext cx="8235950" cy="5549900"/>
        </p:xfrm>
        <a:graphic>
          <a:graphicData uri="http://schemas.openxmlformats.org/presentationml/2006/ole">
            <p:oleObj spid="_x0000_s640005" name="Visio" r:id="rId6" imgW="9884504" imgH="6664180" progId="Visio.Drawing.11">
              <p:embed/>
            </p:oleObj>
          </a:graphicData>
        </a:graphic>
      </p:graphicFrame>
      <p:graphicFrame>
        <p:nvGraphicFramePr>
          <p:cNvPr id="640006" name="Object 6"/>
          <p:cNvGraphicFramePr>
            <a:graphicFrameLocks noChangeAspect="1"/>
          </p:cNvGraphicFramePr>
          <p:nvPr/>
        </p:nvGraphicFramePr>
        <p:xfrm>
          <a:off x="381000" y="1231900"/>
          <a:ext cx="8235950" cy="5549900"/>
        </p:xfrm>
        <a:graphic>
          <a:graphicData uri="http://schemas.openxmlformats.org/presentationml/2006/ole">
            <p:oleObj spid="_x0000_s640006" name="Visio" r:id="rId7" imgW="9884504" imgH="6664180" progId="Visio.Drawing.11">
              <p:embed/>
            </p:oleObj>
          </a:graphicData>
        </a:graphic>
      </p:graphicFrame>
      <p:graphicFrame>
        <p:nvGraphicFramePr>
          <p:cNvPr id="640007" name="Object 7"/>
          <p:cNvGraphicFramePr>
            <a:graphicFrameLocks noChangeAspect="1"/>
          </p:cNvGraphicFramePr>
          <p:nvPr/>
        </p:nvGraphicFramePr>
        <p:xfrm>
          <a:off x="450850" y="1241425"/>
          <a:ext cx="8235950" cy="5549900"/>
        </p:xfrm>
        <a:graphic>
          <a:graphicData uri="http://schemas.openxmlformats.org/presentationml/2006/ole">
            <p:oleObj spid="_x0000_s640007" name="Visio" r:id="rId8" imgW="9884504" imgH="6664180" progId="Visio.Drawing.11">
              <p:embed/>
            </p:oleObj>
          </a:graphicData>
        </a:graphic>
      </p:graphicFrame>
      <p:graphicFrame>
        <p:nvGraphicFramePr>
          <p:cNvPr id="640008" name="Object 8"/>
          <p:cNvGraphicFramePr>
            <a:graphicFrameLocks noChangeAspect="1"/>
          </p:cNvGraphicFramePr>
          <p:nvPr/>
        </p:nvGraphicFramePr>
        <p:xfrm>
          <a:off x="381000" y="1244600"/>
          <a:ext cx="8235950" cy="5549900"/>
        </p:xfrm>
        <a:graphic>
          <a:graphicData uri="http://schemas.openxmlformats.org/presentationml/2006/ole">
            <p:oleObj spid="_x0000_s640008" name="Visio" r:id="rId9" imgW="9884504" imgH="6664180" progId="Visio.Drawing.11">
              <p:embed/>
            </p:oleObj>
          </a:graphicData>
        </a:graphic>
      </p:graphicFrame>
      <p:graphicFrame>
        <p:nvGraphicFramePr>
          <p:cNvPr id="640009" name="Object 9"/>
          <p:cNvGraphicFramePr>
            <a:graphicFrameLocks noChangeAspect="1"/>
          </p:cNvGraphicFramePr>
          <p:nvPr/>
        </p:nvGraphicFramePr>
        <p:xfrm>
          <a:off x="449263" y="1239838"/>
          <a:ext cx="8235950" cy="5549900"/>
        </p:xfrm>
        <a:graphic>
          <a:graphicData uri="http://schemas.openxmlformats.org/presentationml/2006/ole">
            <p:oleObj spid="_x0000_s640009" name="Visio" r:id="rId10" imgW="9884504" imgH="6664180" progId="Visio.Drawing.11">
              <p:embed/>
            </p:oleObj>
          </a:graphicData>
        </a:graphic>
      </p:graphicFrame>
      <p:graphicFrame>
        <p:nvGraphicFramePr>
          <p:cNvPr id="640010" name="Object 10"/>
          <p:cNvGraphicFramePr>
            <a:graphicFrameLocks noChangeAspect="1"/>
          </p:cNvGraphicFramePr>
          <p:nvPr/>
        </p:nvGraphicFramePr>
        <p:xfrm>
          <a:off x="457200" y="1308100"/>
          <a:ext cx="8235950" cy="5549900"/>
        </p:xfrm>
        <a:graphic>
          <a:graphicData uri="http://schemas.openxmlformats.org/presentationml/2006/ole">
            <p:oleObj spid="_x0000_s640010" name="Visio" r:id="rId11" imgW="9884504" imgH="6664180" progId="Visio.Drawing.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00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00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00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00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00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00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0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trategy Effectiveness Measures&amp;#x0D;&amp;#x0A;Conceptual Model &amp;amp; Results Chain Examples &amp;quot;&quot;/&gt;&lt;property id=&quot;20307&quot; value=&quot;256&quot;/&gt;&lt;/object&gt;&lt;object type=&quot;3&quot; unique_id=&quot;10005&quot;&gt;&lt;property id=&quot;20148&quot; value=&quot;5&quot;/&gt;&lt;property id=&quot;20300&quot; value=&quot;Slide 2&quot;/&gt;&lt;property id=&quot;20307&quot; value=&quot;368&quot;/&gt;&lt;/object&gt;&lt;object type=&quot;3&quot; unique_id=&quot;10006&quot;&gt;&lt;property id=&quot;20148&quot; value=&quot;5&quot;/&gt;&lt;property id=&quot;20300&quot; value=&quot;Slide 3 - &amp;quot;What is a Results Chain?&amp;quot;&quot;/&gt;&lt;property id=&quot;20307&quot; value=&quot;373&quot;/&gt;&lt;/object&gt;&lt;object type=&quot;3&quot; unique_id=&quot;10007&quot;&gt;&lt;property id=&quot;20148&quot; value=&quot;5&quot;/&gt;&lt;property id=&quot;20300&quot; value=&quot;Slide 4 - &amp;quot;Conceptual Model vs. Results Chain&amp;quot;&quot;/&gt;&lt;property id=&quot;20307&quot; value=&quot;454&quot;/&gt;&lt;/object&gt;&lt;object type=&quot;3&quot; unique_id=&quot;10011&quot;&gt;&lt;property id=&quot;20148&quot; value=&quot;5&quot;/&gt;&lt;property id=&quot;20300&quot; value=&quot;Slide 5&quot;/&gt;&lt;property id=&quot;20307&quot; value=&quot;396&quot;/&gt;&lt;/object&gt;&lt;object type=&quot;3&quot; unique_id=&quot;10012&quot;&gt;&lt;property id=&quot;20148&quot; value=&quot;5&quot;/&gt;&lt;property id=&quot;20300&quot; value=&quot;Slide 6&quot;/&gt;&lt;property id=&quot;20307&quot; value=&quot;397&quot;/&gt;&lt;/object&gt;&lt;object type=&quot;3&quot; unique_id=&quot;10013&quot;&gt;&lt;property id=&quot;20148&quot; value=&quot;5&quot;/&gt;&lt;property id=&quot;20300&quot; value=&quot;Slide 7&quot;/&gt;&lt;property id=&quot;20307&quot; value=&quot;398&quot;/&gt;&lt;/object&gt;&lt;object type=&quot;3&quot; unique_id=&quot;10014&quot;&gt;&lt;property id=&quot;20148&quot; value=&quot;5&quot;/&gt;&lt;property id=&quot;20300&quot; value=&quot;Slide 8&quot;/&gt;&lt;property id=&quot;20307&quot; value=&quot;457&quot;/&gt;&lt;/object&gt;&lt;object type=&quot;3&quot; unique_id=&quot;10015&quot;&gt;&lt;property id=&quot;20148&quot; value=&quot;5&quot;/&gt;&lt;property id=&quot;20300&quot; value=&quot;Slide 9&quot;/&gt;&lt;property id=&quot;20307&quot; value=&quot;458&quot;/&gt;&lt;/object&gt;&lt;object type=&quot;3&quot; unique_id=&quot;10016&quot;&gt;&lt;property id=&quot;20148&quot; value=&quot;5&quot;/&gt;&lt;property id=&quot;20300&quot; value=&quot;Slide 10&quot;/&gt;&lt;property id=&quot;20307&quot; value=&quot;459&quot;/&gt;&lt;/object&gt;&lt;object type=&quot;3&quot; unique_id=&quot;10017&quot;&gt;&lt;property id=&quot;20148&quot; value=&quot;5&quot;/&gt;&lt;property id=&quot;20300&quot; value=&quot;Slide 11&quot;/&gt;&lt;property id=&quot;20307&quot; value=&quot;460&quot;/&gt;&lt;/object&gt;&lt;object type=&quot;3&quot; unique_id=&quot;10018&quot;&gt;&lt;property id=&quot;20148&quot; value=&quot;5&quot;/&gt;&lt;property id=&quot;20300&quot; value=&quot;Slide 12&quot;/&gt;&lt;property id=&quot;20307&quot; value=&quot;461&quot;/&gt;&lt;/object&gt;&lt;object type=&quot;3&quot; unique_id=&quot;10019&quot;&gt;&lt;property id=&quot;20148&quot; value=&quot;5&quot;/&gt;&lt;property id=&quot;20300&quot; value=&quot;Slide 13&quot;/&gt;&lt;property id=&quot;20307&quot; value=&quot;462&quot;/&gt;&lt;/object&gt;&lt;object type=&quot;3&quot; unique_id=&quot;10020&quot;&gt;&lt;property id=&quot;20148&quot; value=&quot;5&quot;/&gt;&lt;property id=&quot;20300&quot; value=&quot;Slide 14&quot;/&gt;&lt;property id=&quot;20307&quot; value=&quot;463&quot;/&gt;&lt;/object&gt;&lt;object type=&quot;3&quot; unique_id=&quot;10021&quot;&gt;&lt;property id=&quot;20148&quot; value=&quot;5&quot;/&gt;&lt;property id=&quot;20300&quot; value=&quot;Slide 15&quot;/&gt;&lt;property id=&quot;20307&quot; value=&quot;464&quot;/&gt;&lt;/object&gt;&lt;object type=&quot;3&quot; unique_id=&quot;10022&quot;&gt;&lt;property id=&quot;20148&quot; value=&quot;5&quot;/&gt;&lt;property id=&quot;20300&quot; value=&quot;Slide 16&quot;/&gt;&lt;property id=&quot;20307&quot; value=&quot;465&quot;/&gt;&lt;/object&gt;&lt;object type=&quot;3&quot; unique_id=&quot;10023&quot;&gt;&lt;property id=&quot;20148&quot; value=&quot;5&quot;/&gt;&lt;property id=&quot;20300&quot; value=&quot;Slide 17&quot;/&gt;&lt;property id=&quot;20307&quot; value=&quot;466&quot;/&gt;&lt;/object&gt;&lt;object type=&quot;3&quot; unique_id=&quot;10431&quot;&gt;&lt;property id=&quot;20148&quot; value=&quot;5&quot;/&gt;&lt;property id=&quot;20300&quot; value=&quot;Slide 18&quot;/&gt;&lt;property id=&quot;20307&quot; value=&quot;467&quot;/&gt;&lt;/object&gt;&lt;object type=&quot;3&quot; unique_id=&quot;10432&quot;&gt;&lt;property id=&quot;20148&quot; value=&quot;5&quot;/&gt;&lt;property id=&quot;20300&quot; value=&quot;Slide 19&quot;/&gt;&lt;property id=&quot;20307&quot; value=&quot;468&quot;/&gt;&lt;/object&gt;&lt;object type=&quot;3&quot; unique_id=&quot;10433&quot;&gt;&lt;property id=&quot;20148&quot; value=&quot;5&quot;/&gt;&lt;property id=&quot;20300&quot; value=&quot;Slide 20&quot;/&gt;&lt;property id=&quot;20307&quot; value=&quot;469&quot;/&gt;&lt;/object&gt;&lt;object type=&quot;3&quot; unique_id=&quot;10434&quot;&gt;&lt;property id=&quot;20148&quot; value=&quot;5&quot;/&gt;&lt;property id=&quot;20300&quot; value=&quot;Slide 21&quot;/&gt;&lt;property id=&quot;20307&quot; value=&quot;470&quot;/&gt;&lt;/object&gt;&lt;object type=&quot;3&quot; unique_id=&quot;10435&quot;&gt;&lt;property id=&quot;20148&quot; value=&quot;5&quot;/&gt;&lt;property id=&quot;20300&quot; value=&quot;Slide 22&quot;/&gt;&lt;property id=&quot;20307&quot; value=&quot;471&quot;/&gt;&lt;/object&gt;&lt;object type=&quot;3&quot; unique_id=&quot;10436&quot;&gt;&lt;property id=&quot;20148&quot; value=&quot;5&quot;/&gt;&lt;property id=&quot;20300&quot; value=&quot;Slide 23&quot;/&gt;&lt;property id=&quot;20307&quot; value=&quot;473&quot;/&gt;&lt;/object&gt;&lt;object type=&quot;3&quot; unique_id=&quot;10437&quot;&gt;&lt;property id=&quot;20148&quot; value=&quot;5&quot;/&gt;&lt;property id=&quot;20300&quot; value=&quot;Slide 24&quot;/&gt;&lt;property id=&quot;20307&quot; value=&quot;472&quot;/&gt;&lt;/object&gt;&lt;object type=&quot;3&quot; unique_id=&quot;10438&quot;&gt;&lt;property id=&quot;20148&quot; value=&quot;5&quot;/&gt;&lt;property id=&quot;20300&quot; value=&quot;Slide 25&quot;/&gt;&lt;property id=&quot;20307&quot; value=&quot;474&quot;/&gt;&lt;/objec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7B7689552714E92B1766480BFF7EC" ma:contentTypeVersion="9" ma:contentTypeDescription="Create a new document." ma:contentTypeScope="" ma:versionID="0437ec6db124cf465afab54eed41a4eb">
  <xsd:schema xmlns:xsd="http://www.w3.org/2001/XMLSchema" xmlns:xs="http://www.w3.org/2001/XMLSchema" xmlns:p="http://schemas.microsoft.com/office/2006/metadata/properties" xmlns:ns1="http://schemas.microsoft.com/sharepoint/v3" xmlns:ns2="1b2dd0d4-b466-40bf-b695-49c174b4fa57" xmlns:ns3="589fb3e2-063a-42af-9677-cb4397cfeedb" targetNamespace="http://schemas.microsoft.com/office/2006/metadata/properties" ma:root="true" ma:fieldsID="8859349f6c60f1d76dd5d42ce9e56d17" ns1:_="" ns2:_="" ns3:_="">
    <xsd:import namespace="http://schemas.microsoft.com/sharepoint/v3"/>
    <xsd:import namespace="1b2dd0d4-b466-40bf-b695-49c174b4fa57"/>
    <xsd:import namespace="589fb3e2-063a-42af-9677-cb4397cfeedb"/>
    <xsd:element name="properties">
      <xsd:complexType>
        <xsd:sequence>
          <xsd:element name="documentManagement">
            <xsd:complexType>
              <xsd:all>
                <xsd:element ref="ns1:PublishingStartDate" minOccurs="0"/>
                <xsd:element ref="ns1:PublishingExpirationDate" minOccurs="0"/>
                <xsd:element ref="ns2:LegacyUrl" minOccurs="0"/>
                <xsd:element ref="ns3:CGLanguageMMSTaxHTField0" minOccurs="0"/>
                <xsd:element ref="ns2:TaxCatchAll" minOccurs="0"/>
                <xsd:element ref="ns3:CGPrimaryTopicMMSTaxHTField0" minOccurs="0"/>
                <xsd:element ref="ns3:CGRegionMM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2dd0d4-b466-40bf-b695-49c174b4fa57" elementFormDefault="qualified">
    <xsd:import namespace="http://schemas.microsoft.com/office/2006/documentManagement/types"/>
    <xsd:import namespace="http://schemas.microsoft.com/office/infopath/2007/PartnerControls"/>
    <xsd:element name="LegacyUrl" ma:index="10" nillable="true" ma:displayName="Legacy Url" ma:format="Hyperlink" ma:internalName="LegacyUrl">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13" nillable="true" ma:displayName="Taxonomy Catch All Column" ma:hidden="true" ma:list="{a257e2b6-fd60-433e-b727-315b7f93766a}" ma:internalName="TaxCatchAll" ma:showField="CatchAllData" ma:web="1b2dd0d4-b466-40bf-b695-49c174b4fa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9fb3e2-063a-42af-9677-cb4397cfeedb" elementFormDefault="qualified">
    <xsd:import namespace="http://schemas.microsoft.com/office/2006/documentManagement/types"/>
    <xsd:import namespace="http://schemas.microsoft.com/office/infopath/2007/PartnerControls"/>
    <xsd:element name="CGLanguageMMSTaxHTField0" ma:index="12" nillable="true" ma:taxonomy="true" ma:internalName="CGLanguageMMSTaxHTField0" ma:taxonomyFieldName="CGLanguageMMS" ma:displayName="Language" ma:fieldId="{84b5bff6-9970-406e-bc06-f8f9ad1e952e}" ma:sspId="93d7048b-9692-4c5a-ad18-62eb3557084f" ma:termSetId="90578847-ac86-425f-b075-d01b85147c57" ma:anchorId="00000000-0000-0000-0000-000000000000" ma:open="false" ma:isKeyword="false">
      <xsd:complexType>
        <xsd:sequence>
          <xsd:element ref="pc:Terms" minOccurs="0" maxOccurs="1"/>
        </xsd:sequence>
      </xsd:complexType>
    </xsd:element>
    <xsd:element name="CGPrimaryTopicMMSTaxHTField0" ma:index="15" ma:taxonomy="true" ma:internalName="CGPrimaryTopicMMSTaxHTField0" ma:taxonomyFieldName="CGPrimaryTopicMMS" ma:displayName="Primary Topic" ma:default="" ma:fieldId="{026db64e-0d54-4684-b751-3232e05d9347}" ma:sspId="93d7048b-9692-4c5a-ad18-62eb3557084f" ma:termSetId="02c6cb14-1a45-4058-965b-b866c68e8125" ma:anchorId="00000000-0000-0000-0000-000000000000" ma:open="false" ma:isKeyword="false">
      <xsd:complexType>
        <xsd:sequence>
          <xsd:element ref="pc:Terms" minOccurs="0" maxOccurs="1"/>
        </xsd:sequence>
      </xsd:complexType>
    </xsd:element>
    <xsd:element name="CGRegionMMSTaxHTField0" ma:index="17" nillable="true" ma:taxonomy="true" ma:internalName="CGRegionMMSTaxHTField0" ma:taxonomyFieldName="CGRegionMMS" ma:displayName="Geographic Area" ma:default="" ma:fieldId="{164a8801-21c0-4e7b-b6c0-0a2a6b7f381d}" ma:sspId="93d7048b-9692-4c5a-ad18-62eb3557084f" ma:termSetId="1dcb8868-41c3-4b7d-a15f-12e74614613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egacyUrl xmlns="1b2dd0d4-b466-40bf-b695-49c174b4fa57">
      <Url>https://www.conservationgateway.org/sites/default/files/Results-Chains-Examples.pptx</Url>
      <Description>http://www.conservationgateway.org/sites/default/files/Results-Chains-Examples.pptx</Description>
    </LegacyUrl>
    <PublishingExpirationDate xmlns="http://schemas.microsoft.com/sharepoint/v3" xsi:nil="true"/>
    <PublishingStartDate xmlns="http://schemas.microsoft.com/sharepoint/v3" xsi:nil="true"/>
    <CGPrimaryTopicMMSTaxHTField0 xmlns="589fb3e2-063a-42af-9677-cb4397cfeedb">
      <Terms xmlns="http://schemas.microsoft.com/office/infopath/2007/PartnerControls"/>
    </CGPrimaryTopicMMSTaxHTField0>
    <CGLanguageMMSTaxHTField0 xmlns="589fb3e2-063a-42af-9677-cb4397cfeedb">
      <Terms xmlns="http://schemas.microsoft.com/office/infopath/2007/PartnerControls"/>
    </CGLanguageMMSTaxHTField0>
    <TaxCatchAll xmlns="1b2dd0d4-b466-40bf-b695-49c174b4fa57"/>
    <CGRegionMMSTaxHTField0 xmlns="589fb3e2-063a-42af-9677-cb4397cfeedb">
      <Terms xmlns="http://schemas.microsoft.com/office/infopath/2007/PartnerControls"/>
    </CGRegionMMSTaxHTField0>
  </documentManagement>
</p:properties>
</file>

<file path=customXml/itemProps1.xml><?xml version="1.0" encoding="utf-8"?>
<ds:datastoreItem xmlns:ds="http://schemas.openxmlformats.org/officeDocument/2006/customXml" ds:itemID="{2E03E95F-2D5F-4B5F-9644-88426EC65B0C}"/>
</file>

<file path=customXml/itemProps2.xml><?xml version="1.0" encoding="utf-8"?>
<ds:datastoreItem xmlns:ds="http://schemas.openxmlformats.org/officeDocument/2006/customXml" ds:itemID="{69686453-C019-49E5-BC32-087EE6B7F06A}"/>
</file>

<file path=customXml/itemProps3.xml><?xml version="1.0" encoding="utf-8"?>
<ds:datastoreItem xmlns:ds="http://schemas.openxmlformats.org/officeDocument/2006/customXml" ds:itemID="{CE33370C-77FB-4DB9-B566-A83F8A505CE3}"/>
</file>

<file path=docProps/app.xml><?xml version="1.0" encoding="utf-8"?>
<Properties xmlns="http://schemas.openxmlformats.org/officeDocument/2006/extended-properties" xmlns:vt="http://schemas.openxmlformats.org/officeDocument/2006/docPropsVTypes">
  <Template/>
  <TotalTime>2230</TotalTime>
  <Words>2425</Words>
  <Application>Microsoft Office PowerPoint</Application>
  <PresentationFormat>On-screen Show (4:3)</PresentationFormat>
  <Paragraphs>210</Paragraphs>
  <Slides>25</Slides>
  <Notes>25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6" baseType="lpstr">
      <vt:lpstr>Arial</vt:lpstr>
      <vt:lpstr>Garamond</vt:lpstr>
      <vt:lpstr>Times</vt:lpstr>
      <vt:lpstr>Wingdings</vt:lpstr>
      <vt:lpstr>SimSun</vt:lpstr>
      <vt:lpstr>Imago Book</vt:lpstr>
      <vt:lpstr>Times New Roman</vt:lpstr>
      <vt:lpstr>Symbol</vt:lpstr>
      <vt:lpstr>1_Default Design</vt:lpstr>
      <vt:lpstr>Custom Design</vt:lpstr>
      <vt:lpstr>Microsoft Visio Drawing</vt:lpstr>
      <vt:lpstr>Strategy Effectiveness Measures Conceptual Model &amp; Results Chain Examples </vt:lpstr>
      <vt:lpstr>Slide 2</vt:lpstr>
      <vt:lpstr>What is a Results Chain?</vt:lpstr>
      <vt:lpstr>Conceptual Model vs. Results Chain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Nuclear Energy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Results-Chains-Examplesx</dc:title>
  <dc:creator>Bill Britt</dc:creator>
  <cp:lastModifiedBy>Dan Salzer</cp:lastModifiedBy>
  <cp:revision>131</cp:revision>
  <dcterms:created xsi:type="dcterms:W3CDTF">2002-12-14T17:41:30Z</dcterms:created>
  <dcterms:modified xsi:type="dcterms:W3CDTF">2010-11-05T20:06:32Z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0x0101004E97B7689552714E92B1766480BFF7EC</vt:lpwstr>
  </property>
  <property fmtid="{D5CDD505-2E9C-101B-9397-08002B2CF9AE}" pid="3" name="Order">
    <vt:r8>30900</vt:r8>
  </property>
</Properties>
</file>