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02" r:id="rId3"/>
    <p:sldId id="354" r:id="rId4"/>
    <p:sldId id="299" r:id="rId5"/>
    <p:sldId id="300" r:id="rId6"/>
    <p:sldId id="296" r:id="rId7"/>
    <p:sldId id="307" r:id="rId8"/>
    <p:sldId id="297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MSOffice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89708" autoAdjust="0"/>
  </p:normalViewPr>
  <p:slideViewPr>
    <p:cSldViewPr>
      <p:cViewPr>
        <p:scale>
          <a:sx n="50" d="100"/>
          <a:sy n="50" d="100"/>
        </p:scale>
        <p:origin x="-682" y="-5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70A45-4500-4CF4-A225-E838114FD48A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2D8DB-144F-45AA-8E73-0B34B86C1A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190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2D8DB-144F-45AA-8E73-0B34B86C1A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0151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2D8DB-144F-45AA-8E73-0B34B86C1A1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6445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2D8DB-144F-45AA-8E73-0B34B86C1A1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6445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2D8DB-144F-45AA-8E73-0B34B86C1A1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2383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82F3-F726-4EBC-870E-A8C2EF4F1B1E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F321-9BB0-4B71-8AA9-DD703EBE2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2432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82F3-F726-4EBC-870E-A8C2EF4F1B1E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F321-9BB0-4B71-8AA9-DD703EBE2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7153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82F3-F726-4EBC-870E-A8C2EF4F1B1E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F321-9BB0-4B71-8AA9-DD703EBE2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0190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82F3-F726-4EBC-870E-A8C2EF4F1B1E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F321-9BB0-4B71-8AA9-DD703EBE2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82F3-F726-4EBC-870E-A8C2EF4F1B1E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F321-9BB0-4B71-8AA9-DD703EBE2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1328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82F3-F726-4EBC-870E-A8C2EF4F1B1E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F321-9BB0-4B71-8AA9-DD703EBE2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363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82F3-F726-4EBC-870E-A8C2EF4F1B1E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F321-9BB0-4B71-8AA9-DD703EBE2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667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82F3-F726-4EBC-870E-A8C2EF4F1B1E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F321-9BB0-4B71-8AA9-DD703EBE2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925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82F3-F726-4EBC-870E-A8C2EF4F1B1E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F321-9BB0-4B71-8AA9-DD703EBE2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5600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82F3-F726-4EBC-870E-A8C2EF4F1B1E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F321-9BB0-4B71-8AA9-DD703EBE2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514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82F3-F726-4EBC-870E-A8C2EF4F1B1E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F321-9BB0-4B71-8AA9-DD703EBE2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7063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282F3-F726-4EBC-870E-A8C2EF4F1B1E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1F321-9BB0-4B71-8AA9-DD703EBE2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771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1676399"/>
          </a:xfrm>
        </p:spPr>
        <p:txBody>
          <a:bodyPr/>
          <a:lstStyle/>
          <a:p>
            <a:r>
              <a:rPr lang="en-US" dirty="0" smtClean="0"/>
              <a:t>Examples for REDD+ </a:t>
            </a:r>
            <a:br>
              <a:rPr lang="en-US" dirty="0" smtClean="0"/>
            </a:br>
            <a:r>
              <a:rPr lang="en-US" dirty="0" smtClean="0"/>
              <a:t>Human Wellbeing Indicators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035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7200"/>
            <a:ext cx="8915400" cy="581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691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Livelihood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/>
              <a:t>Livelihood </a:t>
            </a:r>
            <a:r>
              <a:rPr lang="en-US" dirty="0" smtClean="0"/>
              <a:t>is </a:t>
            </a:r>
            <a:r>
              <a:rPr lang="en-US" dirty="0"/>
              <a:t>the level of household engagement in strategies and activities </a:t>
            </a:r>
            <a:r>
              <a:rPr lang="en-US" dirty="0" smtClean="0"/>
              <a:t>that support </a:t>
            </a:r>
            <a:r>
              <a:rPr lang="en-US" dirty="0"/>
              <a:t>subsistence and generate income.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Household </a:t>
            </a:r>
            <a:r>
              <a:rPr lang="en-US" dirty="0"/>
              <a:t>livelihood diversity may be shaped by </a:t>
            </a:r>
            <a:r>
              <a:rPr lang="en-US" dirty="0" smtClean="0"/>
              <a:t>the availability </a:t>
            </a:r>
            <a:r>
              <a:rPr lang="en-US" dirty="0"/>
              <a:t>of resources, social norms and institutions, local customs related to resource access</a:t>
            </a:r>
            <a:r>
              <a:rPr lang="en-US" dirty="0" smtClean="0"/>
              <a:t>, traditional </a:t>
            </a:r>
            <a:r>
              <a:rPr lang="en-US" dirty="0"/>
              <a:t>and local tenures, and social relations (social norms related to gender and age groups), </a:t>
            </a:r>
            <a:r>
              <a:rPr lang="en-US" dirty="0" smtClean="0"/>
              <a:t>as well </a:t>
            </a:r>
            <a:r>
              <a:rPr lang="en-US" dirty="0"/>
              <a:t>as economic opportunities (availability of demand, and access to market).</a:t>
            </a:r>
          </a:p>
        </p:txBody>
      </p:sp>
    </p:spTree>
    <p:extLst>
      <p:ext uri="{BB962C8B-B14F-4D97-AF65-F5344CB8AC3E}">
        <p14:creationId xmlns:p14="http://schemas.microsoft.com/office/powerpoint/2010/main" xmlns="" val="323697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/>
              <a:t>Example of </a:t>
            </a:r>
            <a:r>
              <a:rPr lang="en-US" dirty="0" smtClean="0"/>
              <a:t>indicators for livelihood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Increase livelihoods</a:t>
            </a:r>
          </a:p>
          <a:p>
            <a:pPr lvl="1"/>
            <a:r>
              <a:rPr lang="en-US" dirty="0" smtClean="0"/>
              <a:t>Income (extent to which a household is able </a:t>
            </a:r>
            <a:r>
              <a:rPr lang="en-US" dirty="0"/>
              <a:t>to meet 	consumption </a:t>
            </a:r>
            <a:r>
              <a:rPr lang="en-US" dirty="0" smtClean="0"/>
              <a:t>needs or to save)</a:t>
            </a:r>
            <a:endParaRPr lang="en-US" dirty="0"/>
          </a:p>
          <a:p>
            <a:pPr lvl="1"/>
            <a:r>
              <a:rPr lang="en-US" dirty="0" smtClean="0"/>
              <a:t>Proportion of household </a:t>
            </a:r>
            <a:r>
              <a:rPr lang="en-US" b="1" dirty="0" smtClean="0"/>
              <a:t>income sources </a:t>
            </a:r>
            <a:r>
              <a:rPr lang="en-US" dirty="0" smtClean="0"/>
              <a:t>(forest and non-forest related) </a:t>
            </a:r>
          </a:p>
          <a:p>
            <a:pPr lvl="1"/>
            <a:r>
              <a:rPr lang="en-US" dirty="0" smtClean="0"/>
              <a:t>Proportion of household </a:t>
            </a:r>
            <a:r>
              <a:rPr lang="en-US" b="1" dirty="0" smtClean="0"/>
              <a:t>subsisting activities </a:t>
            </a:r>
            <a:r>
              <a:rPr lang="en-US" dirty="0" smtClean="0"/>
              <a:t>(forest and non-forest resources)</a:t>
            </a:r>
          </a:p>
          <a:p>
            <a:pPr lvl="1"/>
            <a:r>
              <a:rPr lang="en-US" dirty="0" smtClean="0"/>
              <a:t>Proportion of household with </a:t>
            </a:r>
            <a:r>
              <a:rPr lang="en-US" b="1" dirty="0"/>
              <a:t>o</a:t>
            </a:r>
            <a:r>
              <a:rPr lang="en-US" b="1" dirty="0" smtClean="0"/>
              <a:t>wnership/possession of assets</a:t>
            </a:r>
            <a:r>
              <a:rPr lang="en-US" dirty="0" smtClean="0"/>
              <a:t> needed to pursue livelihood options</a:t>
            </a:r>
          </a:p>
          <a:p>
            <a:pPr lvl="1"/>
            <a:r>
              <a:rPr lang="en-US" dirty="0" smtClean="0"/>
              <a:t>Proportion of households with </a:t>
            </a:r>
            <a:r>
              <a:rPr lang="en-US" b="1" dirty="0" smtClean="0"/>
              <a:t>alternative livelihoods</a:t>
            </a:r>
          </a:p>
          <a:p>
            <a:pPr lvl="1"/>
            <a:r>
              <a:rPr lang="en-US" dirty="0" smtClean="0"/>
              <a:t>Proportion of households with </a:t>
            </a:r>
            <a:r>
              <a:rPr lang="en-US" b="1" dirty="0" smtClean="0"/>
              <a:t>supplementary livelihoods</a:t>
            </a:r>
          </a:p>
        </p:txBody>
      </p:sp>
    </p:spTree>
    <p:extLst>
      <p:ext uri="{BB962C8B-B14F-4D97-AF65-F5344CB8AC3E}">
        <p14:creationId xmlns:p14="http://schemas.microsoft.com/office/powerpoint/2010/main" xmlns="" val="402448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livelihoods……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Level of sustainability of livelihoods</a:t>
            </a:r>
          </a:p>
          <a:p>
            <a:r>
              <a:rPr lang="en-US" dirty="0" smtClean="0"/>
              <a:t>Level of commercial viability of livelihoods</a:t>
            </a:r>
          </a:p>
          <a:p>
            <a:r>
              <a:rPr lang="en-US" dirty="0" smtClean="0"/>
              <a:t>Level of institutional support on livelihoods</a:t>
            </a:r>
          </a:p>
          <a:p>
            <a:r>
              <a:rPr lang="en-US" dirty="0" smtClean="0"/>
              <a:t>Level of satisfaction on alternative livelihoods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898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indicators for </a:t>
            </a:r>
            <a:br>
              <a:rPr lang="en-US" dirty="0" smtClean="0"/>
            </a:br>
            <a:r>
              <a:rPr lang="en-US" dirty="0" smtClean="0"/>
              <a:t>access and use 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257800"/>
          </a:xfrm>
        </p:spPr>
        <p:txBody>
          <a:bodyPr>
            <a:normAutofit fontScale="92500"/>
          </a:bodyPr>
          <a:lstStyle/>
          <a:p>
            <a:pPr lvl="1"/>
            <a:r>
              <a:rPr lang="en-US" dirty="0" smtClean="0"/>
              <a:t>Proportion of households who have access to use forest (sub-groups in household?)</a:t>
            </a:r>
          </a:p>
          <a:p>
            <a:pPr lvl="1"/>
            <a:r>
              <a:rPr lang="en-US" dirty="0"/>
              <a:t>Proportion of </a:t>
            </a:r>
            <a:r>
              <a:rPr lang="en-US" dirty="0" smtClean="0"/>
              <a:t>households </a:t>
            </a:r>
            <a:r>
              <a:rPr lang="en-US" dirty="0"/>
              <a:t>with </a:t>
            </a:r>
            <a:r>
              <a:rPr lang="en-US" dirty="0" smtClean="0"/>
              <a:t>formal (informal)  </a:t>
            </a:r>
            <a:r>
              <a:rPr lang="en-US" dirty="0"/>
              <a:t>land </a:t>
            </a:r>
            <a:r>
              <a:rPr lang="en-US" dirty="0" smtClean="0"/>
              <a:t>rights or ownership of land/trees</a:t>
            </a:r>
          </a:p>
          <a:p>
            <a:pPr lvl="1"/>
            <a:r>
              <a:rPr lang="en-US" dirty="0" smtClean="0"/>
              <a:t>Areas of land protected for local or indigenous peoples</a:t>
            </a:r>
          </a:p>
          <a:p>
            <a:pPr lvl="1"/>
            <a:r>
              <a:rPr lang="en-US" dirty="0" smtClean="0"/>
              <a:t>Level of inclusion of local/traditional land tenure in formal/official land management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Other indicators related to traditional/local land tenure</a:t>
            </a:r>
          </a:p>
          <a:p>
            <a:pPr lvl="1"/>
            <a:r>
              <a:rPr lang="en-US" dirty="0" smtClean="0"/>
              <a:t>Other indicators relevant to local regulatory framework (legal, institutional, policy-related)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702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Empowerment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Empowerment is a process through which people are able to take more control over their own life and secure better livelihood.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(Chambers 1983. </a:t>
            </a:r>
            <a:r>
              <a:rPr lang="en-US" sz="2400" i="1" dirty="0" smtClean="0"/>
              <a:t>Putting the Last </a:t>
            </a:r>
            <a:r>
              <a:rPr lang="en-US" sz="2400" i="1" dirty="0"/>
              <a:t>F</a:t>
            </a:r>
            <a:r>
              <a:rPr lang="en-US" sz="2400" i="1" dirty="0" smtClean="0"/>
              <a:t>irst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10658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sets of indicator in the area of empowerment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Level of local </a:t>
            </a:r>
            <a:r>
              <a:rPr lang="en-US" dirty="0"/>
              <a:t>involvement in the </a:t>
            </a:r>
            <a:r>
              <a:rPr lang="en-US" dirty="0" smtClean="0"/>
              <a:t>REDD+ project design</a:t>
            </a:r>
          </a:p>
          <a:p>
            <a:r>
              <a:rPr lang="en-US" dirty="0" smtClean="0"/>
              <a:t>Level of local involvement in the REDD+ project implementation</a:t>
            </a:r>
          </a:p>
          <a:p>
            <a:r>
              <a:rPr lang="en-US" dirty="0" smtClean="0"/>
              <a:t>Level of local involvement in forest management and governance</a:t>
            </a:r>
          </a:p>
          <a:p>
            <a:r>
              <a:rPr lang="en-US" dirty="0" smtClean="0"/>
              <a:t>Degree to which the community members feel that they are able to impact change.</a:t>
            </a:r>
          </a:p>
          <a:p>
            <a:r>
              <a:rPr lang="en-US" dirty="0" smtClean="0"/>
              <a:t>Proportion of forest management initiatives coming from local community members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702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Areas of process-oriented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486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i="1" dirty="0" smtClean="0"/>
              <a:t>Indicators to assess the </a:t>
            </a:r>
            <a:r>
              <a:rPr lang="en-US" i="1" dirty="0"/>
              <a:t>processes or actions </a:t>
            </a:r>
            <a:r>
              <a:rPr lang="en-US" i="1" dirty="0" smtClean="0"/>
              <a:t>taken </a:t>
            </a:r>
            <a:r>
              <a:rPr lang="en-US" i="1" dirty="0"/>
              <a:t>to achieve </a:t>
            </a:r>
            <a:r>
              <a:rPr lang="en-US" i="1" dirty="0" smtClean="0"/>
              <a:t>objectives </a:t>
            </a:r>
            <a:r>
              <a:rPr lang="en-US" i="1" dirty="0"/>
              <a:t>and move toward outcomes.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Project staff’s understanding local context (communities and their relationship to forest)</a:t>
            </a:r>
          </a:p>
          <a:p>
            <a:r>
              <a:rPr lang="en-US" dirty="0" smtClean="0"/>
              <a:t>Stakeholder involvement</a:t>
            </a:r>
          </a:p>
          <a:p>
            <a:r>
              <a:rPr lang="en-US" dirty="0" smtClean="0"/>
              <a:t>Stakeholder consent</a:t>
            </a:r>
          </a:p>
          <a:p>
            <a:r>
              <a:rPr lang="en-US" dirty="0" smtClean="0"/>
              <a:t>Effectiveness of strategies</a:t>
            </a:r>
          </a:p>
          <a:p>
            <a:r>
              <a:rPr lang="en-US" dirty="0" smtClean="0"/>
              <a:t>Ethical practice</a:t>
            </a:r>
          </a:p>
          <a:p>
            <a:r>
              <a:rPr lang="en-US" dirty="0" smtClean="0"/>
              <a:t>Social and cultural appropriateness</a:t>
            </a:r>
          </a:p>
          <a:p>
            <a:r>
              <a:rPr lang="en-US" dirty="0" smtClean="0"/>
              <a:t>Accountability</a:t>
            </a:r>
          </a:p>
          <a:p>
            <a:r>
              <a:rPr lang="en-US" dirty="0" smtClean="0"/>
              <a:t>Equity</a:t>
            </a:r>
          </a:p>
          <a:p>
            <a:r>
              <a:rPr lang="en-US" dirty="0" smtClean="0"/>
              <a:t>Efficiency</a:t>
            </a:r>
          </a:p>
          <a:p>
            <a:r>
              <a:rPr lang="en-US" dirty="0" smtClean="0"/>
              <a:t>Transparency</a:t>
            </a:r>
          </a:p>
        </p:txBody>
      </p:sp>
    </p:spTree>
    <p:extLst>
      <p:ext uri="{BB962C8B-B14F-4D97-AF65-F5344CB8AC3E}">
        <p14:creationId xmlns:p14="http://schemas.microsoft.com/office/powerpoint/2010/main" xmlns="" val="338760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egacyUrl xmlns="1b2dd0d4-b466-40bf-b695-49c174b4fa57">
      <Url>https://www.conservationgateway.org/sites/default/files/REDD%20Human%20Welling%20Indicators.pptx</Url>
      <Description>http://www.conservationgateway.org/sites/default/files/REDD Human Welling Indicators.pptx</Description>
    </LegacyUrl>
    <PublishingExpirationDate xmlns="http://schemas.microsoft.com/sharepoint/v3" xsi:nil="true"/>
    <PublishingStartDate xmlns="http://schemas.microsoft.com/sharepoint/v3" xsi:nil="true"/>
    <CGPrimaryTopicMMSTaxHTField0 xmlns="589fb3e2-063a-42af-9677-cb4397cfeedb">
      <Terms xmlns="http://schemas.microsoft.com/office/infopath/2007/PartnerControls"/>
    </CGPrimaryTopicMMSTaxHTField0>
    <CGLanguageMMSTaxHTField0 xmlns="589fb3e2-063a-42af-9677-cb4397cfeedb">
      <Terms xmlns="http://schemas.microsoft.com/office/infopath/2007/PartnerControls"/>
    </CGLanguageMMSTaxHTField0>
    <TaxCatchAll xmlns="1b2dd0d4-b466-40bf-b695-49c174b4fa57"/>
    <CGRegionMMSTaxHTField0 xmlns="589fb3e2-063a-42af-9677-cb4397cfeedb">
      <Terms xmlns="http://schemas.microsoft.com/office/infopath/2007/PartnerControls"/>
    </CGRegionMMSTaxHTField0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7B7689552714E92B1766480BFF7EC" ma:contentTypeVersion="9" ma:contentTypeDescription="Create a new document." ma:contentTypeScope="" ma:versionID="0437ec6db124cf465afab54eed41a4eb">
  <xsd:schema xmlns:xsd="http://www.w3.org/2001/XMLSchema" xmlns:xs="http://www.w3.org/2001/XMLSchema" xmlns:p="http://schemas.microsoft.com/office/2006/metadata/properties" xmlns:ns1="http://schemas.microsoft.com/sharepoint/v3" xmlns:ns2="1b2dd0d4-b466-40bf-b695-49c174b4fa57" xmlns:ns3="589fb3e2-063a-42af-9677-cb4397cfeedb" targetNamespace="http://schemas.microsoft.com/office/2006/metadata/properties" ma:root="true" ma:fieldsID="8859349f6c60f1d76dd5d42ce9e56d17" ns1:_="" ns2:_="" ns3:_="">
    <xsd:import namespace="http://schemas.microsoft.com/sharepoint/v3"/>
    <xsd:import namespace="1b2dd0d4-b466-40bf-b695-49c174b4fa57"/>
    <xsd:import namespace="589fb3e2-063a-42af-9677-cb4397cfeed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LegacyUrl" minOccurs="0"/>
                <xsd:element ref="ns3:CGLanguageMMSTaxHTField0" minOccurs="0"/>
                <xsd:element ref="ns2:TaxCatchAll" minOccurs="0"/>
                <xsd:element ref="ns3:CGPrimaryTopicMMSTaxHTField0" minOccurs="0"/>
                <xsd:element ref="ns3:CGRegionMM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2dd0d4-b466-40bf-b695-49c174b4fa57" elementFormDefault="qualified">
    <xsd:import namespace="http://schemas.microsoft.com/office/2006/documentManagement/types"/>
    <xsd:import namespace="http://schemas.microsoft.com/office/infopath/2007/PartnerControls"/>
    <xsd:element name="LegacyUrl" ma:index="10" nillable="true" ma:displayName="Legacy Url" ma:format="Hyperlink" ma:internalName="Legacy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TaxCatchAll" ma:index="13" nillable="true" ma:displayName="Taxonomy Catch All Column" ma:hidden="true" ma:list="{a257e2b6-fd60-433e-b727-315b7f93766a}" ma:internalName="TaxCatchAll" ma:showField="CatchAllData" ma:web="1b2dd0d4-b466-40bf-b695-49c174b4fa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9fb3e2-063a-42af-9677-cb4397cfeedb" elementFormDefault="qualified">
    <xsd:import namespace="http://schemas.microsoft.com/office/2006/documentManagement/types"/>
    <xsd:import namespace="http://schemas.microsoft.com/office/infopath/2007/PartnerControls"/>
    <xsd:element name="CGLanguageMMSTaxHTField0" ma:index="12" nillable="true" ma:taxonomy="true" ma:internalName="CGLanguageMMSTaxHTField0" ma:taxonomyFieldName="CGLanguageMMS" ma:displayName="Language" ma:fieldId="{84b5bff6-9970-406e-bc06-f8f9ad1e952e}" ma:sspId="93d7048b-9692-4c5a-ad18-62eb3557084f" ma:termSetId="90578847-ac86-425f-b075-d01b85147c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GPrimaryTopicMMSTaxHTField0" ma:index="15" ma:taxonomy="true" ma:internalName="CGPrimaryTopicMMSTaxHTField0" ma:taxonomyFieldName="CGPrimaryTopicMMS" ma:displayName="Primary Topic" ma:default="" ma:fieldId="{026db64e-0d54-4684-b751-3232e05d9347}" ma:sspId="93d7048b-9692-4c5a-ad18-62eb3557084f" ma:termSetId="02c6cb14-1a45-4058-965b-b866c68e812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GRegionMMSTaxHTField0" ma:index="17" nillable="true" ma:taxonomy="true" ma:internalName="CGRegionMMSTaxHTField0" ma:taxonomyFieldName="CGRegionMMS" ma:displayName="Geographic Area" ma:default="" ma:fieldId="{164a8801-21c0-4e7b-b6c0-0a2a6b7f381d}" ma:sspId="93d7048b-9692-4c5a-ad18-62eb3557084f" ma:termSetId="1dcb8868-41c3-4b7d-a15f-12e74614613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42E66C-7AE8-4ADC-AD63-96AE3FF385D8}"/>
</file>

<file path=customXml/itemProps2.xml><?xml version="1.0" encoding="utf-8"?>
<ds:datastoreItem xmlns:ds="http://schemas.openxmlformats.org/officeDocument/2006/customXml" ds:itemID="{0E32EAC6-379D-4435-AC07-02E9D9F293B5}"/>
</file>

<file path=customXml/itemProps3.xml><?xml version="1.0" encoding="utf-8"?>
<ds:datastoreItem xmlns:ds="http://schemas.openxmlformats.org/officeDocument/2006/customXml" ds:itemID="{42E27F25-44C4-4F06-9A5C-F663AB92B66A}"/>
</file>

<file path=docProps/app.xml><?xml version="1.0" encoding="utf-8"?>
<Properties xmlns="http://schemas.openxmlformats.org/officeDocument/2006/extended-properties" xmlns:vt="http://schemas.openxmlformats.org/officeDocument/2006/docPropsVTypes">
  <TotalTime>6343</TotalTime>
  <Words>291</Words>
  <Application>Microsoft Office PowerPoint</Application>
  <PresentationFormat>On-screen Show (4:3)</PresentationFormat>
  <Paragraphs>51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Examples for REDD+  Human Wellbeing Indicators</vt:lpstr>
      <vt:lpstr>Slide 2</vt:lpstr>
      <vt:lpstr>Livelihood</vt:lpstr>
      <vt:lpstr>Example of indicators for livelihood</vt:lpstr>
      <vt:lpstr>More on livelihoods……</vt:lpstr>
      <vt:lpstr>Example of indicators for  access and use right</vt:lpstr>
      <vt:lpstr>Empowerment</vt:lpstr>
      <vt:lpstr>Example of sets of indicator in the area of empowerment</vt:lpstr>
      <vt:lpstr>Areas of process-oriented indicators</vt:lpstr>
    </vt:vector>
  </TitlesOfParts>
  <Company>The Nature Conservancy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REDD Human Welling Indicatorsx</dc:title>
  <dc:creator>Supin Wongbusarakum</dc:creator>
  <cp:lastModifiedBy>Rebecca Esselman</cp:lastModifiedBy>
  <cp:revision>119</cp:revision>
  <dcterms:created xsi:type="dcterms:W3CDTF">2012-02-21T23:35:13Z</dcterms:created>
  <dcterms:modified xsi:type="dcterms:W3CDTF">2012-04-23T16:37:21Z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0x0101004E97B7689552714E92B1766480BFF7EC</vt:lpwstr>
  </property>
  <property fmtid="{D5CDD505-2E9C-101B-9397-08002B2CF9AE}" pid="3" name="Order">
    <vt:r8>93900</vt:r8>
  </property>
</Properties>
</file>