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5" r:id="rId9"/>
    <p:sldId id="264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99"/>
    <a:srgbClr val="0066FF"/>
    <a:srgbClr val="DDDDDD"/>
    <a:srgbClr val="006600"/>
    <a:srgbClr val="FFFF00"/>
    <a:srgbClr val="5F5F5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726B6-E319-4BC9-98C4-04A2AC9CA0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CEB27-4DB7-41E7-A23C-B98FF4E70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F0960-91FC-4AB0-9944-5F5EFC8B4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40FF11-D4BA-4571-A554-434ADB04C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52C287-AAAC-4281-8613-52E059EFB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A0CC7-3E19-4FE0-8A61-711631DC6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E4712-BBF4-4D8C-823A-6F8472E941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72FB1-BA47-4F50-A2AE-0328DC74CA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C85E0-7A76-48FB-BCC8-AC342ECB2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2C737-BF30-4DD5-8DD3-C35783DB2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F0261-9FA6-42FA-AD4F-470252751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EEC0A-126C-4706-8AFD-DD7E770BE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AC5BF-B491-4F76-800D-3682334B8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noProof="1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noProof="1"/>
            </a:lvl1pPr>
          </a:lstStyle>
          <a:p>
            <a:fld id="{C69EC49B-7F1F-43E2-BB18-F9BC1D2812BE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5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Effective Conservation</a:t>
            </a:r>
            <a:endParaRPr lang="en-US" noProof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Northern Tropical Andes Conservation Program</a:t>
            </a:r>
          </a:p>
          <a:p>
            <a:pPr>
              <a:lnSpc>
                <a:spcPct val="80000"/>
              </a:lnSpc>
            </a:pPr>
            <a:r>
              <a:rPr lang="en-US" sz="2800"/>
              <a:t>South America Conservation Region</a:t>
            </a:r>
          </a:p>
          <a:p>
            <a:pPr>
              <a:lnSpc>
                <a:spcPct val="80000"/>
              </a:lnSpc>
            </a:pPr>
            <a:r>
              <a:rPr lang="en-US" sz="2800"/>
              <a:t>January, 2007</a:t>
            </a:r>
            <a:endParaRPr lang="en-US" sz="2800" noProof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MHTJan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3367" name="Group 55"/>
          <p:cNvGraphicFramePr>
            <a:graphicFrameLocks noGrp="1"/>
          </p:cNvGraphicFramePr>
          <p:nvPr/>
        </p:nvGraphicFramePr>
        <p:xfrm>
          <a:off x="4387850" y="4597400"/>
          <a:ext cx="4705667" cy="2194560"/>
        </p:xfrm>
        <a:graphic>
          <a:graphicData uri="http://schemas.openxmlformats.org/drawingml/2006/table">
            <a:tbl>
              <a:tblPr/>
              <a:tblGrid>
                <a:gridCol w="208280"/>
                <a:gridCol w="4497387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Major Habitat Types of the Northern Tropical Andes</a:t>
                      </a:r>
                      <a:endParaRPr kumimoji="0" lang="en-US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Deserts and Xeric Shrublands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Flooded Grasslands and Savannas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Mangroves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Montane Grasslands and Shrublands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Tropical and Subtropical Dry Broadleaf Forests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Tropical and Subtropical Grasslands, Savannas and Shrublands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Tropical and Subtropical Moist Broadleaf Forests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18" name="Group 546"/>
          <p:cNvGraphicFramePr>
            <a:graphicFrameLocks noGrp="1"/>
          </p:cNvGraphicFramePr>
          <p:nvPr/>
        </p:nvGraphicFramePr>
        <p:xfrm>
          <a:off x="784225" y="3736975"/>
          <a:ext cx="7471092" cy="3048000"/>
        </p:xfrm>
        <a:graphic>
          <a:graphicData uri="http://schemas.openxmlformats.org/drawingml/2006/table">
            <a:tbl>
              <a:tblPr/>
              <a:tblGrid>
                <a:gridCol w="208280"/>
                <a:gridCol w="5949950"/>
                <a:gridCol w="131286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Major Habitat Types of the Northern Tropical Andes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Hectares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Deserts and Xeric Shrublands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12,112,996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Flooded Grasslands and Savannas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895,068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Mangroves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2,735,804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Montane Grasslands and Shrublands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3,399,789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Tropical and Subtropical Dry Broadleaf Forests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23,243,071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Tropical and Subtropical Grasslands, Savannas and Shrublands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37,728,873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Tropical and Subtropical Moist Broadleaf Forests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67,490,638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Grand 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147,606,238</a:t>
                      </a:r>
                      <a:endParaRPr kumimoji="0" lang="en-US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209" name="Object 537"/>
          <p:cNvGraphicFramePr>
            <a:graphicFrameLocks noChangeAspect="1"/>
          </p:cNvGraphicFramePr>
          <p:nvPr/>
        </p:nvGraphicFramePr>
        <p:xfrm>
          <a:off x="990600" y="661988"/>
          <a:ext cx="7162800" cy="3757612"/>
        </p:xfrm>
        <a:graphic>
          <a:graphicData uri="http://schemas.openxmlformats.org/presentationml/2006/ole">
            <p:oleObj spid="_x0000_s29209" name="Chart" r:id="rId3" imgW="8915513" imgH="4676683" progId="Excel.Chart.8">
              <p:embed/>
            </p:oleObj>
          </a:graphicData>
        </a:graphic>
      </p:graphicFrame>
      <p:sp>
        <p:nvSpPr>
          <p:cNvPr id="29210" name="Rectangle 538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Major Habitat Types in the Northern Tropical Andes Conservation Program</a:t>
            </a:r>
            <a:endParaRPr lang="en-US" sz="2400" noProof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Effective Conservation by Major Habitat Type for the Northern Tropical Andes Conservation Program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-152400" y="1100138"/>
          <a:ext cx="9525000" cy="4995862"/>
        </p:xfrm>
        <a:graphic>
          <a:graphicData uri="http://schemas.openxmlformats.org/presentationml/2006/ole">
            <p:oleObj spid="_x0000_s44037" name="Chart" r:id="rId3" imgW="8915513" imgH="467668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85" name="Group 205"/>
          <p:cNvGraphicFramePr>
            <a:graphicFrameLocks noGrp="1"/>
          </p:cNvGraphicFramePr>
          <p:nvPr/>
        </p:nvGraphicFramePr>
        <p:xfrm>
          <a:off x="381000" y="1295400"/>
          <a:ext cx="8318500" cy="2807970"/>
        </p:xfrm>
        <a:graphic>
          <a:graphicData uri="http://schemas.openxmlformats.org/drawingml/2006/table">
            <a:tbl>
              <a:tblPr/>
              <a:tblGrid>
                <a:gridCol w="3505200"/>
                <a:gridCol w="1504950"/>
                <a:gridCol w="1069975"/>
                <a:gridCol w="1168400"/>
                <a:gridCol w="1069975"/>
              </a:tblGrid>
              <a:tr h="2444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 in Hectares of the Effective Conservation Categories by Major Habitat Type in the Northern Tropical Andes Conservation Program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Very Good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(HA)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(HA)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Fair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(HA)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(HA)</a:t>
                      </a: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Deserts and Xeric Shrublands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91,462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4,747,202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1,712,615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Flooded Grasslands and Savannas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30,679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Mangroves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2,544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1,475,344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410,902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Montane Grasslands and Shrublands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731,056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1,074,355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736,019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Tropical and Subtropical Dry Broadleaf Forests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2,784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3,540,229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2,954,261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Tropical and Subtropical Grasslands, Savannas and Shrublands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1,312,551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26,585,256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3,317,207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Tropical and Subtropical Moist Broadleaf Forests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1,711,175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17,668,714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13,400,931</a:t>
                      </a:r>
                      <a:endParaRPr kumimoji="0" lang="en-US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Effective Conservation by Major Habitat Type for the Northern Tropical Andes Conservation Program</a:t>
            </a:r>
          </a:p>
        </p:txBody>
      </p:sp>
      <p:graphicFrame>
        <p:nvGraphicFramePr>
          <p:cNvPr id="46486" name="Group 406"/>
          <p:cNvGraphicFramePr>
            <a:graphicFrameLocks noGrp="1"/>
          </p:cNvGraphicFramePr>
          <p:nvPr/>
        </p:nvGraphicFramePr>
        <p:xfrm>
          <a:off x="1158875" y="4370388"/>
          <a:ext cx="6765925" cy="2413000"/>
        </p:xfrm>
        <a:graphic>
          <a:graphicData uri="http://schemas.openxmlformats.org/drawingml/2006/table">
            <a:tbl>
              <a:tblPr/>
              <a:tblGrid>
                <a:gridCol w="3768725"/>
                <a:gridCol w="787400"/>
                <a:gridCol w="788988"/>
                <a:gridCol w="747712"/>
                <a:gridCol w="673100"/>
              </a:tblGrid>
              <a:tr h="2444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Percentage of Effective Conservation Categories by Major Habitat Type in the Northern Tropical Andes Conservation Program (see chart in slide 12)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Very Good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Fair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Deserts and Xeric Shrublands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Flooded Grasslands and Savannas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Mangroves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Montane Grasslands and Shrublands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Tropical and Subtropical Dry Broadleaf Forests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Tropical and Subtropical Grasslands, Savannas and Shrublands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Tropical and Subtropical Moist Broadleaf Forests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41%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VIAB_Jan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133" name="Group 61"/>
          <p:cNvGraphicFramePr>
            <a:graphicFrameLocks noGrp="1"/>
          </p:cNvGraphicFramePr>
          <p:nvPr/>
        </p:nvGraphicFramePr>
        <p:xfrm>
          <a:off x="6751638" y="4084638"/>
          <a:ext cx="2333942" cy="2699385"/>
        </p:xfrm>
        <a:graphic>
          <a:graphicData uri="http://schemas.openxmlformats.org/drawingml/2006/table">
            <a:tbl>
              <a:tblPr/>
              <a:tblGrid>
                <a:gridCol w="208280"/>
                <a:gridCol w="2125662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Viability Categories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Very Good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Fair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Conv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erted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/Degr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aded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Unknown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0" y="0"/>
            <a:ext cx="37020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Northern Tropical Andes – Viability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Viability</a:t>
            </a:r>
            <a:endParaRPr lang="en-US" noProof="1"/>
          </a:p>
        </p:txBody>
      </p:sp>
      <p:graphicFrame>
        <p:nvGraphicFramePr>
          <p:cNvPr id="7830" name="Group 662"/>
          <p:cNvGraphicFramePr>
            <a:graphicFrameLocks noGrp="1"/>
          </p:cNvGraphicFramePr>
          <p:nvPr>
            <p:ph sz="quarter" idx="2"/>
          </p:nvPr>
        </p:nvGraphicFramePr>
        <p:xfrm>
          <a:off x="257175" y="1905000"/>
          <a:ext cx="3646805" cy="3034665"/>
        </p:xfrm>
        <a:graphic>
          <a:graphicData uri="http://schemas.openxmlformats.org/drawingml/2006/table">
            <a:tbl>
              <a:tblPr/>
              <a:tblGrid>
                <a:gridCol w="208280"/>
                <a:gridCol w="2125663"/>
                <a:gridCol w="1312862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Viability Categories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Hectares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Very Good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32,051,358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25,672,296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Fair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12,252,913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11,753,231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Conv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erted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/Degr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aded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59,725,579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Unknown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4,969,353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1,253,687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147,678,416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28" name="Object 660"/>
          <p:cNvGraphicFramePr>
            <a:graphicFrameLocks noChangeAspect="1"/>
          </p:cNvGraphicFramePr>
          <p:nvPr/>
        </p:nvGraphicFramePr>
        <p:xfrm>
          <a:off x="3657600" y="1984375"/>
          <a:ext cx="6096000" cy="3197225"/>
        </p:xfrm>
        <a:graphic>
          <a:graphicData uri="http://schemas.openxmlformats.org/presentationml/2006/ole">
            <p:oleObj spid="_x0000_s7828" name="Chart" r:id="rId3" imgW="8915513" imgH="467668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086600" y="6537325"/>
            <a:ext cx="198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3300"/>
                </a:solidFill>
              </a:rPr>
              <a:t>* IUCN Categories I – IV ONLY</a:t>
            </a:r>
          </a:p>
        </p:txBody>
      </p:sp>
      <p:pic>
        <p:nvPicPr>
          <p:cNvPr id="4105" name="Picture 9" descr="MANAG_Jan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0"/>
            <a:ext cx="43370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Northern Tropical Andes – Management*</a:t>
            </a:r>
          </a:p>
        </p:txBody>
      </p:sp>
      <p:graphicFrame>
        <p:nvGraphicFramePr>
          <p:cNvPr id="4159" name="Group 63"/>
          <p:cNvGraphicFramePr>
            <a:graphicFrameLocks noGrp="1"/>
          </p:cNvGraphicFramePr>
          <p:nvPr/>
        </p:nvGraphicFramePr>
        <p:xfrm>
          <a:off x="6757988" y="3767138"/>
          <a:ext cx="2333942" cy="3017520"/>
        </p:xfrm>
        <a:graphic>
          <a:graphicData uri="http://schemas.openxmlformats.org/drawingml/2006/table">
            <a:tbl>
              <a:tblPr/>
              <a:tblGrid>
                <a:gridCol w="208280"/>
                <a:gridCol w="212566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Status Categories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Very Good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Good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Fair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Poor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 Management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Conv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erted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/Degr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aded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Unknown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Water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0" y="6613525"/>
            <a:ext cx="198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3300"/>
                </a:solidFill>
              </a:rPr>
              <a:t>* IUCN Categories I – IV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Status*</a:t>
            </a:r>
            <a:endParaRPr lang="en-US" noProof="1"/>
          </a:p>
        </p:txBody>
      </p:sp>
      <p:graphicFrame>
        <p:nvGraphicFramePr>
          <p:cNvPr id="9093" name="Group 901"/>
          <p:cNvGraphicFramePr>
            <a:graphicFrameLocks noGrp="1"/>
          </p:cNvGraphicFramePr>
          <p:nvPr>
            <p:ph sz="half" idx="2"/>
          </p:nvPr>
        </p:nvGraphicFramePr>
        <p:xfrm>
          <a:off x="304800" y="1752600"/>
          <a:ext cx="3646805" cy="3352800"/>
        </p:xfrm>
        <a:graphic>
          <a:graphicData uri="http://schemas.openxmlformats.org/drawingml/2006/table">
            <a:tbl>
              <a:tblPr/>
              <a:tblGrid>
                <a:gridCol w="208280"/>
                <a:gridCol w="2125663"/>
                <a:gridCol w="131286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Status Categories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Hectare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Very Good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Good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2,195,432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Fair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5,608,008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Poor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420,974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 Management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73,505,383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Conv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erted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/Degr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aded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59,725,579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Unknown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4,969,353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Water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1,253,687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TOTAL </a:t>
                      </a:r>
                      <a:endParaRPr kumimoji="0" lang="en-US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147,678,416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6" name="Text Box 724"/>
          <p:cNvSpPr txBox="1">
            <a:spLocks noChangeArrowheads="1"/>
          </p:cNvSpPr>
          <p:nvPr/>
        </p:nvSpPr>
        <p:spPr bwMode="auto">
          <a:xfrm>
            <a:off x="7086600" y="6537325"/>
            <a:ext cx="198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3300"/>
                </a:solidFill>
              </a:rPr>
              <a:t>* IUCN Categories I – IV ONLY</a:t>
            </a:r>
          </a:p>
        </p:txBody>
      </p:sp>
      <p:graphicFrame>
        <p:nvGraphicFramePr>
          <p:cNvPr id="9094" name="Object 902"/>
          <p:cNvGraphicFramePr>
            <a:graphicFrameLocks noChangeAspect="1"/>
          </p:cNvGraphicFramePr>
          <p:nvPr/>
        </p:nvGraphicFramePr>
        <p:xfrm>
          <a:off x="3505200" y="1981200"/>
          <a:ext cx="6172200" cy="3236913"/>
        </p:xfrm>
        <a:graphic>
          <a:graphicData uri="http://schemas.openxmlformats.org/presentationml/2006/ole">
            <p:oleObj spid="_x0000_s9094" name="Chart" r:id="rId3" imgW="8915513" imgH="4676683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Threat_Jan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179" name="Group 59"/>
          <p:cNvGraphicFramePr>
            <a:graphicFrameLocks noGrp="1"/>
          </p:cNvGraphicFramePr>
          <p:nvPr/>
        </p:nvGraphicFramePr>
        <p:xfrm>
          <a:off x="6704013" y="4102100"/>
          <a:ext cx="2378392" cy="2682240"/>
        </p:xfrm>
        <a:graphic>
          <a:graphicData uri="http://schemas.openxmlformats.org/drawingml/2006/table">
            <a:tbl>
              <a:tblPr/>
              <a:tblGrid>
                <a:gridCol w="208280"/>
                <a:gridCol w="217011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Threat Categories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Very High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Conv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erted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/Degr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aded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Unknown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6350" y="0"/>
            <a:ext cx="35750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Northern Tropical Andes – Threat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</a:t>
            </a:r>
            <a:endParaRPr lang="en-US" noProof="1"/>
          </a:p>
        </p:txBody>
      </p:sp>
      <p:graphicFrame>
        <p:nvGraphicFramePr>
          <p:cNvPr id="9805" name="Group 589"/>
          <p:cNvGraphicFramePr>
            <a:graphicFrameLocks noGrp="1"/>
          </p:cNvGraphicFramePr>
          <p:nvPr>
            <p:ph sz="half" idx="1"/>
          </p:nvPr>
        </p:nvGraphicFramePr>
        <p:xfrm>
          <a:off x="228600" y="1905000"/>
          <a:ext cx="3691255" cy="3017520"/>
        </p:xfrm>
        <a:graphic>
          <a:graphicData uri="http://schemas.openxmlformats.org/drawingml/2006/table">
            <a:tbl>
              <a:tblPr/>
              <a:tblGrid>
                <a:gridCol w="208280"/>
                <a:gridCol w="2170113"/>
                <a:gridCol w="131286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Threat Categories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Hectare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23,912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81,034,166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503,980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Very High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Conv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erted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/Degr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aded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59,725,579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Unknown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5,137,092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1,253,687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</a:t>
                      </a:r>
                      <a:endParaRPr kumimoji="0" lang="en-US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147,678,416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806" name="Object 590"/>
          <p:cNvGraphicFramePr>
            <a:graphicFrameLocks noChangeAspect="1"/>
          </p:cNvGraphicFramePr>
          <p:nvPr/>
        </p:nvGraphicFramePr>
        <p:xfrm>
          <a:off x="3429000" y="1666875"/>
          <a:ext cx="6248400" cy="3278188"/>
        </p:xfrm>
        <a:graphic>
          <a:graphicData uri="http://schemas.openxmlformats.org/presentationml/2006/ole">
            <p:oleObj spid="_x0000_s9806" name="Chart" r:id="rId3" imgW="8915513" imgH="4676683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EFFCONS_Jan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350" y="0"/>
            <a:ext cx="26606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Northern Tropical Andes</a:t>
            </a:r>
          </a:p>
          <a:p>
            <a:r>
              <a:rPr lang="en-US"/>
              <a:t>Effective Conservation</a:t>
            </a:r>
          </a:p>
        </p:txBody>
      </p:sp>
      <p:graphicFrame>
        <p:nvGraphicFramePr>
          <p:cNvPr id="11309" name="Group 45"/>
          <p:cNvGraphicFramePr>
            <a:graphicFrameLocks noGrp="1"/>
          </p:cNvGraphicFramePr>
          <p:nvPr/>
        </p:nvGraphicFramePr>
        <p:xfrm>
          <a:off x="6477000" y="4084638"/>
          <a:ext cx="2594293" cy="2699385"/>
        </p:xfrm>
        <a:graphic>
          <a:graphicData uri="http://schemas.openxmlformats.org/drawingml/2006/table">
            <a:tbl>
              <a:tblPr/>
              <a:tblGrid>
                <a:gridCol w="208280"/>
                <a:gridCol w="2386013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Effective Conservation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Very Good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Fair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Conv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erted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/Degr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aded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Unknown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Conservation</a:t>
            </a:r>
            <a:endParaRPr lang="en-US" noProof="1"/>
          </a:p>
        </p:txBody>
      </p:sp>
      <p:graphicFrame>
        <p:nvGraphicFramePr>
          <p:cNvPr id="10930" name="Group 690"/>
          <p:cNvGraphicFramePr>
            <a:graphicFrameLocks noGrp="1"/>
          </p:cNvGraphicFramePr>
          <p:nvPr>
            <p:ph sz="half" idx="1"/>
          </p:nvPr>
        </p:nvGraphicFramePr>
        <p:xfrm>
          <a:off x="228600" y="1905000"/>
          <a:ext cx="3907155" cy="3017520"/>
        </p:xfrm>
        <a:graphic>
          <a:graphicData uri="http://schemas.openxmlformats.org/drawingml/2006/table">
            <a:tbl>
              <a:tblPr/>
              <a:tblGrid>
                <a:gridCol w="208280"/>
                <a:gridCol w="2386012"/>
                <a:gridCol w="13128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Effective Conservation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Hectares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Very Good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Good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3,877,765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Fair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55,121,569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Poor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22,562,724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verted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/Degr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aded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59,725,579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Unknown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5,137,092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Water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1,253,687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TOTAL </a:t>
                      </a:r>
                      <a:endParaRPr kumimoji="0" lang="en-US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147,678,416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931" name="Object 691"/>
          <p:cNvGraphicFramePr>
            <a:graphicFrameLocks noChangeAspect="1"/>
          </p:cNvGraphicFramePr>
          <p:nvPr/>
        </p:nvGraphicFramePr>
        <p:xfrm>
          <a:off x="3695700" y="1895475"/>
          <a:ext cx="5829300" cy="3057525"/>
        </p:xfrm>
        <a:graphic>
          <a:graphicData uri="http://schemas.openxmlformats.org/presentationml/2006/ole">
            <p:oleObj spid="_x0000_s10931" name="Chart" r:id="rId3" imgW="8915513" imgH="4676683" progId="Excel.Char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7B7689552714E92B1766480BFF7EC" ma:contentTypeVersion="9" ma:contentTypeDescription="Create a new document." ma:contentTypeScope="" ma:versionID="0437ec6db124cf465afab54eed41a4eb">
  <xsd:schema xmlns:xsd="http://www.w3.org/2001/XMLSchema" xmlns:xs="http://www.w3.org/2001/XMLSchema" xmlns:p="http://schemas.microsoft.com/office/2006/metadata/properties" xmlns:ns1="http://schemas.microsoft.com/sharepoint/v3" xmlns:ns2="1b2dd0d4-b466-40bf-b695-49c174b4fa57" xmlns:ns3="589fb3e2-063a-42af-9677-cb4397cfeedb" targetNamespace="http://schemas.microsoft.com/office/2006/metadata/properties" ma:root="true" ma:fieldsID="8859349f6c60f1d76dd5d42ce9e56d17" ns1:_="" ns2:_="" ns3:_="">
    <xsd:import namespace="http://schemas.microsoft.com/sharepoint/v3"/>
    <xsd:import namespace="1b2dd0d4-b466-40bf-b695-49c174b4fa57"/>
    <xsd:import namespace="589fb3e2-063a-42af-9677-cb4397cfeed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LegacyUrl" minOccurs="0"/>
                <xsd:element ref="ns3:CGLanguageMMSTaxHTField0" minOccurs="0"/>
                <xsd:element ref="ns2:TaxCatchAll" minOccurs="0"/>
                <xsd:element ref="ns3:CGPrimaryTopicMMSTaxHTField0" minOccurs="0"/>
                <xsd:element ref="ns3:CGRegionMM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dd0d4-b466-40bf-b695-49c174b4fa57" elementFormDefault="qualified">
    <xsd:import namespace="http://schemas.microsoft.com/office/2006/documentManagement/types"/>
    <xsd:import namespace="http://schemas.microsoft.com/office/infopath/2007/PartnerControls"/>
    <xsd:element name="LegacyUrl" ma:index="10" nillable="true" ma:displayName="Legacy Url" ma:format="Hyperlink" ma:internalName="Legacy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13" nillable="true" ma:displayName="Taxonomy Catch All Column" ma:hidden="true" ma:list="{a257e2b6-fd60-433e-b727-315b7f93766a}" ma:internalName="TaxCatchAll" ma:showField="CatchAllData" ma:web="1b2dd0d4-b466-40bf-b695-49c174b4fa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fb3e2-063a-42af-9677-cb4397cfeedb" elementFormDefault="qualified">
    <xsd:import namespace="http://schemas.microsoft.com/office/2006/documentManagement/types"/>
    <xsd:import namespace="http://schemas.microsoft.com/office/infopath/2007/PartnerControls"/>
    <xsd:element name="CGLanguageMMSTaxHTField0" ma:index="12" nillable="true" ma:taxonomy="true" ma:internalName="CGLanguageMMSTaxHTField0" ma:taxonomyFieldName="CGLanguageMMS" ma:displayName="Language" ma:fieldId="{84b5bff6-9970-406e-bc06-f8f9ad1e952e}" ma:sspId="93d7048b-9692-4c5a-ad18-62eb3557084f" ma:termSetId="90578847-ac86-425f-b075-d01b85147c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GPrimaryTopicMMSTaxHTField0" ma:index="15" ma:taxonomy="true" ma:internalName="CGPrimaryTopicMMSTaxHTField0" ma:taxonomyFieldName="CGPrimaryTopicMMS" ma:displayName="Primary Topic" ma:default="" ma:fieldId="{026db64e-0d54-4684-b751-3232e05d9347}" ma:sspId="93d7048b-9692-4c5a-ad18-62eb3557084f" ma:termSetId="02c6cb14-1a45-4058-965b-b866c68e81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GRegionMMSTaxHTField0" ma:index="17" nillable="true" ma:taxonomy="true" ma:internalName="CGRegionMMSTaxHTField0" ma:taxonomyFieldName="CGRegionMMS" ma:displayName="Geographic Area" ma:default="" ma:fieldId="{164a8801-21c0-4e7b-b6c0-0a2a6b7f381d}" ma:sspId="93d7048b-9692-4c5a-ad18-62eb3557084f" ma:termSetId="1dcb8868-41c3-4b7d-a15f-12e74614613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gacyUrl xmlns="1b2dd0d4-b466-40bf-b695-49c174b4fa57">
      <Url>https://www.conservationgateway.org/sites/default/files/NorthernTropicalAndesEffectiveConservationJan07_2.pptx</Url>
      <Description>http://www.conservationgateway.org/sites/default/files/NorthernTropicalAndesEffectiveConservationJan07_2.pptx</Description>
    </LegacyUrl>
    <PublishingExpirationDate xmlns="http://schemas.microsoft.com/sharepoint/v3" xsi:nil="true"/>
    <PublishingStartDate xmlns="http://schemas.microsoft.com/sharepoint/v3" xsi:nil="true"/>
    <CGPrimaryTopicMMSTaxHTField0 xmlns="589fb3e2-063a-42af-9677-cb4397cfeedb">
      <Terms xmlns="http://schemas.microsoft.com/office/infopath/2007/PartnerControls"/>
    </CGPrimaryTopicMMSTaxHTField0>
    <CGLanguageMMSTaxHTField0 xmlns="589fb3e2-063a-42af-9677-cb4397cfeedb">
      <Terms xmlns="http://schemas.microsoft.com/office/infopath/2007/PartnerControls"/>
    </CGLanguageMMSTaxHTField0>
    <TaxCatchAll xmlns="1b2dd0d4-b466-40bf-b695-49c174b4fa57"/>
    <CGRegionMMSTaxHTField0 xmlns="589fb3e2-063a-42af-9677-cb4397cfeedb">
      <Terms xmlns="http://schemas.microsoft.com/office/infopath/2007/PartnerControls"/>
    </CGRegionMMSTaxHTField0>
  </documentManagement>
</p:properties>
</file>

<file path=customXml/itemProps1.xml><?xml version="1.0" encoding="utf-8"?>
<ds:datastoreItem xmlns:ds="http://schemas.openxmlformats.org/officeDocument/2006/customXml" ds:itemID="{4B64EA74-7A83-446F-95C6-87CDA4C819A7}"/>
</file>

<file path=customXml/itemProps2.xml><?xml version="1.0" encoding="utf-8"?>
<ds:datastoreItem xmlns:ds="http://schemas.openxmlformats.org/officeDocument/2006/customXml" ds:itemID="{32EA9E6D-F4E4-4C10-B28F-C2993A73E2CF}"/>
</file>

<file path=customXml/itemProps3.xml><?xml version="1.0" encoding="utf-8"?>
<ds:datastoreItem xmlns:ds="http://schemas.openxmlformats.org/officeDocument/2006/customXml" ds:itemID="{CEFFBFE5-C9A0-496C-97DB-F061CF0D117B}"/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558</Words>
  <Application>Microsoft Office PowerPoint</Application>
  <PresentationFormat>On-screen Show (4:3)</PresentationFormat>
  <Paragraphs>232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Default Design</vt:lpstr>
      <vt:lpstr>Microsoft Excel Chart</vt:lpstr>
      <vt:lpstr>Effective Conservation</vt:lpstr>
      <vt:lpstr>Slide 2</vt:lpstr>
      <vt:lpstr>Viability</vt:lpstr>
      <vt:lpstr>Slide 4</vt:lpstr>
      <vt:lpstr>Management Status*</vt:lpstr>
      <vt:lpstr>Slide 6</vt:lpstr>
      <vt:lpstr>Threat</vt:lpstr>
      <vt:lpstr>Slide 8</vt:lpstr>
      <vt:lpstr>Effective Conservation</vt:lpstr>
      <vt:lpstr>Slide 10</vt:lpstr>
      <vt:lpstr>Slide 11</vt:lpstr>
      <vt:lpstr>Effective Conservation by Major Habitat Type for the Northern Tropical Andes Conservation Program</vt:lpstr>
      <vt:lpstr>Slide 13</vt:lpstr>
    </vt:vector>
  </TitlesOfParts>
  <Company>The Nature Conservancy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NorthernTropicalAndesEffectiveConservationJan07x</dc:title>
  <dc:creator>Leonardo Sotomayor</dc:creator>
  <cp:lastModifiedBy>Jensen Montambault</cp:lastModifiedBy>
  <cp:revision>23</cp:revision>
  <dcterms:created xsi:type="dcterms:W3CDTF">2006-12-15T20:59:34Z</dcterms:created>
  <dcterms:modified xsi:type="dcterms:W3CDTF">2011-01-12T15:22:15Z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0x0101004E97B7689552714E92B1766480BFF7EC</vt:lpwstr>
  </property>
  <property fmtid="{D5CDD505-2E9C-101B-9397-08002B2CF9AE}" pid="3" name="Order">
    <vt:r8>47400</vt:r8>
  </property>
</Properties>
</file>