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7" r:id="rId5"/>
    <p:sldId id="296" r:id="rId6"/>
    <p:sldId id="294" r:id="rId7"/>
    <p:sldId id="278" r:id="rId8"/>
    <p:sldId id="284" r:id="rId9"/>
    <p:sldId id="281" r:id="rId10"/>
    <p:sldId id="275" r:id="rId11"/>
    <p:sldId id="269" r:id="rId12"/>
    <p:sldId id="264" r:id="rId13"/>
    <p:sldId id="293" r:id="rId14"/>
    <p:sldId id="292" r:id="rId15"/>
    <p:sldId id="272" r:id="rId16"/>
    <p:sldId id="271" r:id="rId17"/>
    <p:sldId id="319" r:id="rId18"/>
    <p:sldId id="318" r:id="rId19"/>
    <p:sldId id="321" r:id="rId20"/>
    <p:sldId id="323" r:id="rId21"/>
    <p:sldId id="325" r:id="rId22"/>
    <p:sldId id="324" r:id="rId23"/>
    <p:sldId id="288" r:id="rId24"/>
    <p:sldId id="320" r:id="rId25"/>
    <p:sldId id="306" r:id="rId26"/>
    <p:sldId id="304" r:id="rId27"/>
    <p:sldId id="307" r:id="rId28"/>
    <p:sldId id="308" r:id="rId29"/>
    <p:sldId id="310" r:id="rId30"/>
    <p:sldId id="311" r:id="rId31"/>
    <p:sldId id="315" r:id="rId32"/>
    <p:sldId id="312" r:id="rId33"/>
    <p:sldId id="313" r:id="rId34"/>
  </p:sldIdLst>
  <p:sldSz cx="9144000" cy="6858000" type="screen4x3"/>
  <p:notesSz cx="9296400" cy="7010400"/>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al" initials="" lastIdx="4" clrIdx="0"/>
  <p:cmAuthor id="1" name="Obj" initials="" lastIdx="16" clrIdx="1"/>
  <p:cmAuthor id="2" name="Ind" initials="" lastIdx="16" clrIdx="2"/>
  <p:cmAuthor id="3" name="g1"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1" autoAdjust="0"/>
    <p:restoredTop sz="82271" autoAdjust="0"/>
  </p:normalViewPr>
  <p:slideViewPr>
    <p:cSldViewPr>
      <p:cViewPr>
        <p:scale>
          <a:sx n="80" d="100"/>
          <a:sy n="80" d="100"/>
        </p:scale>
        <p:origin x="-726" y="-294"/>
      </p:cViewPr>
      <p:guideLst>
        <p:guide orient="horz" pos="2544"/>
        <p:guide pos="432"/>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22C8A75-4C3A-40A6-A3C3-4F7417DD6AB0}" type="datetimeFigureOut">
              <a:rPr lang="en-US" smtClean="0"/>
              <a:t>11/18/2012</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8E7862F-6557-47C1-AA9E-40BC7AA04FC2}" type="slidenum">
              <a:rPr lang="en-US" smtClean="0"/>
              <a:t>‹#›</a:t>
            </a:fld>
            <a:endParaRPr lang="en-US"/>
          </a:p>
        </p:txBody>
      </p:sp>
    </p:spTree>
    <p:extLst>
      <p:ext uri="{BB962C8B-B14F-4D97-AF65-F5344CB8AC3E}">
        <p14:creationId xmlns:p14="http://schemas.microsoft.com/office/powerpoint/2010/main" val="402844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i="0"/>
            </a:lvl1pPr>
          </a:lstStyle>
          <a:p>
            <a:endParaRPr lang="en-US"/>
          </a:p>
        </p:txBody>
      </p:sp>
      <p:sp>
        <p:nvSpPr>
          <p:cNvPr id="3075" name="Rectangle 3"/>
          <p:cNvSpPr>
            <a:spLocks noGrp="1" noChangeArrowheads="1"/>
          </p:cNvSpPr>
          <p:nvPr>
            <p:ph type="dt" idx="1"/>
          </p:nvPr>
        </p:nvSpPr>
        <p:spPr bwMode="auto">
          <a:xfrm>
            <a:off x="5265014"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i="0"/>
            </a:lvl1pPr>
          </a:lstStyle>
          <a:p>
            <a:endParaRPr lang="en-US"/>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0482" y="3330419"/>
            <a:ext cx="7435436"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i="0"/>
            </a:lvl1pPr>
          </a:lstStyle>
          <a:p>
            <a:endParaRPr lang="en-US"/>
          </a:p>
        </p:txBody>
      </p:sp>
      <p:sp>
        <p:nvSpPr>
          <p:cNvPr id="3079" name="Rectangle 7"/>
          <p:cNvSpPr>
            <a:spLocks noGrp="1" noChangeArrowheads="1"/>
          </p:cNvSpPr>
          <p:nvPr>
            <p:ph type="sldNum" sz="quarter" idx="5"/>
          </p:nvPr>
        </p:nvSpPr>
        <p:spPr bwMode="auto">
          <a:xfrm>
            <a:off x="5265014"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i="0"/>
            </a:lvl1pPr>
          </a:lstStyle>
          <a:p>
            <a:fld id="{8FF5D074-EA5F-4A2D-860C-4EC66611C473}" type="slidenum">
              <a:rPr lang="en-US"/>
              <a:pPr/>
              <a:t>‹#›</a:t>
            </a:fld>
            <a:endParaRPr lang="en-US"/>
          </a:p>
        </p:txBody>
      </p:sp>
    </p:spTree>
    <p:extLst>
      <p:ext uri="{BB962C8B-B14F-4D97-AF65-F5344CB8AC3E}">
        <p14:creationId xmlns:p14="http://schemas.microsoft.com/office/powerpoint/2010/main" val="4264114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60346-54E6-4DEC-87DC-36812ADD208A}"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Char char="•"/>
            </a:pPr>
            <a:r>
              <a:rPr lang="en-US"/>
              <a:t>This PowerPoint provides a short introduction to Miradi – a new software program for managing conservation projects </a:t>
            </a:r>
            <a:r>
              <a:rPr lang="en-US" b="1"/>
              <a:t>&lt;click&gt;</a:t>
            </a:r>
            <a:endParaRPr lang="en-US"/>
          </a:p>
          <a:p>
            <a:pPr>
              <a:buFontTx/>
              <a:buChar char="•"/>
            </a:pPr>
            <a:r>
              <a:rPr lang="en-US"/>
              <a:t>It covers general overview and navigation features including entering basic project information </a:t>
            </a:r>
            <a:r>
              <a:rPr lang="en-US" b="1"/>
              <a:t>&lt;click&gt;</a:t>
            </a:r>
          </a:p>
          <a:p>
            <a:pPr>
              <a:buFontTx/>
              <a:buChar char="•"/>
            </a:pPr>
            <a:r>
              <a:rPr lang="en-US"/>
              <a:t>It covers how to create a situation analysis diagram to help guide the selection of strategies </a:t>
            </a:r>
            <a:r>
              <a:rPr lang="en-US" b="1"/>
              <a:t>&lt;click&gt;</a:t>
            </a:r>
            <a:endParaRPr lang="en-US"/>
          </a:p>
          <a:p>
            <a:pPr>
              <a:buFontTx/>
              <a:buChar char="•"/>
            </a:pPr>
            <a:r>
              <a:rPr lang="en-US"/>
              <a:t>And building results chains to explicitly show the results you are trying to achieve by implementing certain strategies </a:t>
            </a:r>
          </a:p>
          <a:p>
            <a:pPr>
              <a:buFontTx/>
              <a:buChar char="•"/>
            </a:pPr>
            <a:r>
              <a:rPr lang="en-US"/>
              <a:t>It covers how to add Objectives, Indicators, Monitoring Methods, as well as additional detail on the Activities being implemented</a:t>
            </a:r>
            <a:r>
              <a:rPr lang="en-US" b="1"/>
              <a:t>&lt;click&gt;</a:t>
            </a:r>
          </a:p>
          <a:p>
            <a:pPr>
              <a:buFontTx/>
              <a:buChar char="•"/>
            </a:pPr>
            <a:r>
              <a:rPr lang="en-US"/>
              <a:t>Once the data is entered, you can view or edit within the Planning View </a:t>
            </a:r>
            <a:r>
              <a:rPr lang="en-US" b="1"/>
              <a:t>&lt;click&gt;</a:t>
            </a:r>
            <a:endParaRPr lang="en-US"/>
          </a:p>
          <a:p>
            <a:pPr>
              <a:buFontTx/>
              <a:buChar char="•"/>
            </a:pPr>
            <a:r>
              <a:rPr lang="en-US"/>
              <a:t>You can generate a number of standard reports and export data from Miradi </a:t>
            </a:r>
            <a:r>
              <a:rPr lang="en-US" b="1"/>
              <a:t>&lt;click&gt;</a:t>
            </a:r>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EEF94-CFEE-40E4-9849-D01C63053B4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buFontTx/>
              <a:buChar char="•"/>
            </a:pPr>
            <a:r>
              <a:rPr lang="en-US"/>
              <a:t>For every factor that has an objective, you should also add indicators that will be tracked to measure progress towards achieving the objectives </a:t>
            </a:r>
            <a:r>
              <a:rPr lang="en-US" b="1"/>
              <a:t>&lt;click&gt;</a:t>
            </a:r>
          </a:p>
          <a:p>
            <a:pPr marL="228600" indent="-228600">
              <a:buFontTx/>
              <a:buAutoNum type="arabicPeriod"/>
            </a:pPr>
            <a:r>
              <a:rPr lang="en-US"/>
              <a:t>Here you can see that a variety of indicators have been added to the results chain </a:t>
            </a:r>
            <a:r>
              <a:rPr lang="en-US" b="1"/>
              <a:t>&lt;click&gt;</a:t>
            </a:r>
            <a:endParaRPr lang="en-US"/>
          </a:p>
          <a:p>
            <a:pPr marL="228600" indent="-228600">
              <a:buFontTx/>
              <a:buAutoNum type="arabicPeriod"/>
            </a:pPr>
            <a:r>
              <a:rPr lang="en-US"/>
              <a:t>The next slide will bring up the indicator properties associated with this intermediate result</a:t>
            </a:r>
          </a:p>
          <a:p>
            <a:pPr marL="228600" indent="-228600">
              <a:buFontTx/>
              <a:buAutoNum type="arabicPeriod"/>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C62E-ECC6-4703-8437-10DEC08007CF}"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a:buFontTx/>
              <a:buChar char="•"/>
            </a:pPr>
            <a:r>
              <a:rPr lang="en-US"/>
              <a:t>We are now looking at the indicators tab.</a:t>
            </a:r>
          </a:p>
          <a:p>
            <a:pPr marL="228600" indent="-228600">
              <a:buFontTx/>
              <a:buChar char="•"/>
            </a:pPr>
            <a:r>
              <a:rPr lang="en-US"/>
              <a:t>The buttons allow you to create or delete indicators or measurement values (or make exact copies of an existing indicator) </a:t>
            </a:r>
            <a:r>
              <a:rPr lang="en-US" b="1"/>
              <a:t>&lt;click&gt;</a:t>
            </a:r>
          </a:p>
          <a:p>
            <a:pPr marL="228600" indent="-228600">
              <a:buFontTx/>
              <a:buAutoNum type="arabicPeriod"/>
            </a:pPr>
            <a:r>
              <a:rPr lang="en-US"/>
              <a:t>The triangle denotes the indicator – here the ha’s of MPAs that have been designated </a:t>
            </a:r>
            <a:r>
              <a:rPr lang="en-US" b="1"/>
              <a:t>&lt;click&gt;</a:t>
            </a:r>
          </a:p>
          <a:p>
            <a:pPr marL="228600" indent="-228600">
              <a:buFontTx/>
              <a:buAutoNum type="arabicPeriod"/>
            </a:pPr>
            <a:r>
              <a:rPr lang="en-US"/>
              <a:t>Older indicator measurement information is reported here  </a:t>
            </a:r>
            <a:r>
              <a:rPr lang="en-US" b="1"/>
              <a:t>&lt;click&gt;</a:t>
            </a:r>
          </a:p>
          <a:p>
            <a:pPr marL="228600" indent="-228600">
              <a:buFontTx/>
              <a:buAutoNum type="arabicPeriod"/>
            </a:pPr>
            <a:r>
              <a:rPr lang="en-US"/>
              <a:t>The most recent measurement information from Sept 07 is reported here  </a:t>
            </a:r>
            <a:r>
              <a:rPr lang="en-US" b="1"/>
              <a:t>&lt;click&gt;</a:t>
            </a:r>
          </a:p>
          <a:p>
            <a:pPr marL="228600" indent="-228600">
              <a:buFontTx/>
              <a:buAutoNum type="arabicPeriod"/>
            </a:pPr>
            <a:r>
              <a:rPr lang="en-US"/>
              <a:t> If you want, you can also enter the desired future status (information from the objective) to clearly show the difference between indicator measurements and the results you are trying to achieve</a:t>
            </a:r>
          </a:p>
          <a:p>
            <a:pPr marL="228600" indent="-228600">
              <a:buFontTx/>
              <a:buAutoNum type="arabicPeriod"/>
            </a:pPr>
            <a:r>
              <a:rPr lang="en-US"/>
              <a:t>The lower panel shows details for the highlighted row where you can assign dates using a little calendar widget, enter the indicator value, and provide any details that you want (here, it shows the size of each of the individual designated MPAs).</a:t>
            </a:r>
          </a:p>
          <a:p>
            <a:pPr marL="228600" indent="-228600">
              <a:buFontTx/>
              <a:buAutoNum type="arabicPeriod"/>
            </a:pPr>
            <a:r>
              <a:rPr lang="en-US"/>
              <a:t>You can specify a trend assignment using a drop-down menu (here assigned as a “Strong Increase” based on the big jump since the last measurement, in fact exceeding the June 2008 desired result)</a:t>
            </a:r>
          </a:p>
          <a:p>
            <a:pPr marL="228600" indent="-228600">
              <a:buFontTx/>
              <a:buAutoNum type="arabicPeriod"/>
            </a:pPr>
            <a:r>
              <a:rPr lang="en-US"/>
              <a:t>There is also a pull-down for the data source – labeled “Intensive Assessment” here because this indicator is calculated via GIS analyses</a:t>
            </a:r>
          </a:p>
          <a:p>
            <a:pPr marL="228600" indent="-228600">
              <a:buFontTx/>
              <a:buChar cha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135E-1F07-47AB-A024-17306BC85169}" type="slidenum">
              <a:rPr lang="en-US"/>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indent="-228600">
              <a:buFontTx/>
              <a:buChar char="•"/>
            </a:pPr>
            <a:r>
              <a:rPr lang="en-US"/>
              <a:t>You can also add more details at the level below the Strategies – entering Activities and who, when, and cost information </a:t>
            </a:r>
            <a:r>
              <a:rPr lang="en-US" b="1"/>
              <a:t>&lt;click&gt;</a:t>
            </a:r>
            <a:endParaRPr lang="en-US"/>
          </a:p>
          <a:p>
            <a:pPr marL="228600" indent="-228600">
              <a:buFontTx/>
              <a:buAutoNum type="arabicPeriod"/>
            </a:pPr>
            <a:r>
              <a:rPr lang="en-US"/>
              <a:t>The next slide will show you the properties associated with this Strategy hexagon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1D00B-BF24-40CB-8D08-D903303AD721}" type="slidenum">
              <a:rPr lang="en-US"/>
              <a:pPr/>
              <a:t>13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228600" indent="-228600">
              <a:buFontTx/>
              <a:buChar char="•"/>
            </a:pPr>
            <a:r>
              <a:rPr lang="en-US"/>
              <a:t>You can see the name of the Strategy at the top </a:t>
            </a:r>
            <a:r>
              <a:rPr lang="en-US" b="1"/>
              <a:t>&lt;click&gt;</a:t>
            </a:r>
            <a:endParaRPr lang="en-US"/>
          </a:p>
          <a:p>
            <a:pPr marL="228600" indent="-228600">
              <a:buFontTx/>
              <a:buAutoNum type="arabicPeriod"/>
            </a:pPr>
            <a:r>
              <a:rPr lang="en-US"/>
              <a:t>We’re looking at the Activities tab (you can see there are also Objectives and Indicators tabs) </a:t>
            </a:r>
            <a:r>
              <a:rPr lang="en-US" b="1"/>
              <a:t>&lt;click&gt;</a:t>
            </a:r>
          </a:p>
          <a:p>
            <a:pPr marL="228600" indent="-228600">
              <a:buFontTx/>
              <a:buAutoNum type="arabicPeriod"/>
            </a:pPr>
            <a:r>
              <a:rPr lang="en-US"/>
              <a:t>There are 4 Activities entered for this strategy</a:t>
            </a:r>
            <a:r>
              <a:rPr lang="en-US" b="1"/>
              <a:t> &lt;click&gt;</a:t>
            </a:r>
          </a:p>
          <a:p>
            <a:pPr marL="228600" indent="-228600">
              <a:buFontTx/>
              <a:buAutoNum type="arabicPeriod"/>
            </a:pPr>
            <a:r>
              <a:rPr lang="en-US"/>
              <a:t>The lower panel shows details for the highlighted Activity – you can specify cost information, </a:t>
            </a:r>
            <a:r>
              <a:rPr lang="en-US" b="1"/>
              <a:t>&lt;click&gt;</a:t>
            </a:r>
          </a:p>
          <a:p>
            <a:pPr marL="228600" indent="-228600">
              <a:buFontTx/>
              <a:buAutoNum type="arabicPeriod"/>
            </a:pPr>
            <a:r>
              <a:rPr lang="en-US"/>
              <a:t>or who is responsible for implementing this activity </a:t>
            </a:r>
          </a:p>
          <a:p>
            <a:pPr marL="228600" indent="-228600">
              <a:buFontTx/>
              <a:buAutoNum type="arabicPeriod"/>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14</a:t>
            </a:fld>
            <a:endParaRPr lang="en-US"/>
          </a:p>
        </p:txBody>
      </p:sp>
    </p:spTree>
    <p:extLst>
      <p:ext uri="{BB962C8B-B14F-4D97-AF65-F5344CB8AC3E}">
        <p14:creationId xmlns:p14="http://schemas.microsoft.com/office/powerpoint/2010/main" val="87196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15</a:t>
            </a:fld>
            <a:endParaRPr lang="en-US"/>
          </a:p>
        </p:txBody>
      </p:sp>
    </p:spTree>
    <p:extLst>
      <p:ext uri="{BB962C8B-B14F-4D97-AF65-F5344CB8AC3E}">
        <p14:creationId xmlns:p14="http://schemas.microsoft.com/office/powerpoint/2010/main" val="239305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16</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17</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18</a:t>
            </a:fld>
            <a:endParaRPr lang="en-US"/>
          </a:p>
        </p:txBody>
      </p:sp>
    </p:spTree>
    <p:extLst>
      <p:ext uri="{BB962C8B-B14F-4D97-AF65-F5344CB8AC3E}">
        <p14:creationId xmlns:p14="http://schemas.microsoft.com/office/powerpoint/2010/main" val="461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19</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0B6B2-9466-4DC5-83DE-05EFF9C17D2D}" type="slidenum">
              <a:rPr lang="en-US"/>
              <a:pPr/>
              <a:t>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17E56-A1D6-4572-8565-70B31C89726C}" type="slidenum">
              <a:rPr lang="en-US"/>
              <a:pPr/>
              <a:t>20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228600" indent="-228600">
              <a:buFontTx/>
              <a:buChar char="•"/>
            </a:pPr>
            <a:r>
              <a:rPr lang="en-US"/>
              <a:t>The Reports View allows you go generate and save standard reports (for example, you can export a project plan and results in a pdf file to share with partners) </a:t>
            </a:r>
            <a:r>
              <a:rPr lang="en-US" b="1"/>
              <a:t>&lt;click&gt;</a:t>
            </a:r>
            <a:endParaRPr lang="en-US"/>
          </a:p>
          <a:p>
            <a:pPr marL="228600" indent="-228600">
              <a:buFontTx/>
              <a:buAutoNum type="arabicPeriod"/>
            </a:pPr>
            <a:r>
              <a:rPr lang="en-US"/>
              <a:t>From within any view in Miradi, you can export a small compressed Miradi file (has an .MPZ suffix) </a:t>
            </a:r>
            <a:r>
              <a:rPr lang="en-US" b="1"/>
              <a:t>&lt;click&gt;</a:t>
            </a:r>
          </a:p>
          <a:p>
            <a:pPr marL="228600" indent="-228600">
              <a:buFontTx/>
              <a:buAutoNum type="arabicPeriod"/>
            </a:pPr>
            <a:r>
              <a:rPr lang="en-US"/>
              <a:t>You can export a full report with all content or  </a:t>
            </a:r>
            <a:r>
              <a:rPr lang="en-US" b="1"/>
              <a:t>&lt;click&gt;</a:t>
            </a:r>
          </a:p>
          <a:p>
            <a:pPr marL="228600" indent="-228600">
              <a:buFontTx/>
              <a:buAutoNum type="arabicPeriod"/>
            </a:pPr>
            <a:r>
              <a:rPr lang="en-US"/>
              <a:t>Generate reports for individual sections of Mirad </a:t>
            </a:r>
            <a:r>
              <a:rPr lang="en-US" b="1"/>
              <a:t>&lt;click&gt;</a:t>
            </a:r>
            <a:endParaRPr lang="en-US"/>
          </a:p>
          <a:p>
            <a:pPr marL="228600" indent="-228600">
              <a:buFontTx/>
              <a:buAutoNum type="arabicPeriod"/>
            </a:pPr>
            <a:r>
              <a:rPr lang="en-US"/>
              <a:t>Reports can be saved as PDF files, or Open Office documents, diagrams and tables can be saved as JPEG or PNG files (you can increase diagram image quality by first zooming in closer).  You can also export tables as images or as as tab-delimited tables</a:t>
            </a:r>
          </a:p>
          <a:p>
            <a:pPr marL="228600" indent="-228600">
              <a:buFontTx/>
              <a:buAutoNum type="arabicPeriod"/>
            </a:pPr>
            <a:r>
              <a:rPr lang="en-US"/>
              <a:t>We are working with Miradi and TIS programmers to get develop ConPro-Miradi data exchanges</a:t>
            </a:r>
          </a:p>
          <a:p>
            <a:pPr marL="228600" indent="-228600">
              <a:buFontTx/>
              <a:buAutoNum type="arabicPeriod"/>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21</a:t>
            </a:fld>
            <a:endParaRPr lang="en-US"/>
          </a:p>
        </p:txBody>
      </p:sp>
    </p:spTree>
    <p:extLst>
      <p:ext uri="{BB962C8B-B14F-4D97-AF65-F5344CB8AC3E}">
        <p14:creationId xmlns:p14="http://schemas.microsoft.com/office/powerpoint/2010/main" val="378290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C7BB6-8ABD-4E31-9F3B-3BFB68B5498C}" type="slidenum">
              <a:rPr lang="en-US"/>
              <a:pPr/>
              <a:t>22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D296A-7AAD-4C70-B807-4EFBF8A4269B}" type="slidenum">
              <a:rPr lang="en-US"/>
              <a:pPr/>
              <a:t>23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5F894-059E-4246-9A02-772CD1FAEC46}" type="slidenum">
              <a:rPr lang="en-US"/>
              <a:pPr/>
              <a:t>24</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882F9-7374-4D15-BE05-30317D93DA53}" type="slidenum">
              <a:rPr lang="en-US"/>
              <a:pPr/>
              <a:t>25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19C6A-5A48-42FD-A2F3-256DB48FE9D4}" type="slidenum">
              <a:rPr lang="en-US"/>
              <a:pPr/>
              <a:t>26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30BC7-7683-4FFC-98D0-C728D2AA568C}" type="slidenum">
              <a:rPr lang="en-US"/>
              <a:pPr/>
              <a:t>27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225B0-0EDA-478B-8A3F-BFAFD6AC32E7}" type="slidenum">
              <a:rPr lang="en-US"/>
              <a:pPr/>
              <a:t>28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9620A-198B-4F17-999A-3DE265DE90E6}" type="slidenum">
              <a:rPr lang="en-US"/>
              <a:pPr/>
              <a:t>29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50CFE-7900-4BCA-9015-B281A438EBAF}" type="slidenum">
              <a:rPr lang="en-US"/>
              <a:pPr/>
              <a:t>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marL="228600" indent="-228600">
              <a:buFontTx/>
              <a:buChar char="•"/>
            </a:pPr>
            <a:r>
              <a:rPr lang="en-US"/>
              <a:t>Miradi is available free of charge to all TNC staff and to partners we are working with on joint projects – the final slide of this presentation includes a download link for TNC staff</a:t>
            </a:r>
          </a:p>
          <a:p>
            <a:pPr marL="228600" indent="-228600">
              <a:buFontTx/>
              <a:buChar char="•"/>
            </a:pPr>
            <a:r>
              <a:rPr lang="en-US"/>
              <a:t>Once you download and install Miradi, you can do one of 3 things:</a:t>
            </a:r>
            <a:r>
              <a:rPr lang="en-US" b="1"/>
              <a:t>&lt;click&gt;</a:t>
            </a:r>
          </a:p>
          <a:p>
            <a:pPr marL="228600" indent="-228600">
              <a:buFontTx/>
              <a:buAutoNum type="arabicPeriod"/>
            </a:pPr>
            <a:r>
              <a:rPr lang="en-US"/>
              <a:t>Create a new project </a:t>
            </a:r>
            <a:r>
              <a:rPr lang="en-US" b="1"/>
              <a:t>&lt;click&gt;</a:t>
            </a:r>
          </a:p>
          <a:p>
            <a:pPr marL="228600" indent="-228600">
              <a:buFontTx/>
              <a:buAutoNum type="arabicPeriod"/>
            </a:pPr>
            <a:r>
              <a:rPr lang="en-US"/>
              <a:t>Import a Miradi zipped file that someone sent to you</a:t>
            </a:r>
            <a:r>
              <a:rPr lang="en-US" b="1"/>
              <a:t>&lt;click&gt;</a:t>
            </a:r>
            <a:endParaRPr lang="en-US"/>
          </a:p>
          <a:p>
            <a:pPr marL="228600" indent="-228600">
              <a:buFontTx/>
              <a:buAutoNum type="arabicPeriod"/>
            </a:pPr>
            <a:r>
              <a:rPr lang="en-US"/>
              <a:t>Open an existing project file from the list</a:t>
            </a:r>
          </a:p>
          <a:p>
            <a:pPr marL="228600" indent="-228600">
              <a:buFontTx/>
              <a:buAutoNum type="arabicPeriod"/>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2A501-3B2B-4219-B84C-E4E2D8D0E854}" type="slidenum">
              <a:rPr lang="en-US"/>
              <a:pPr/>
              <a:t>30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FF255-4669-4124-B875-84C527BA071E}"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228600" indent="-228600">
              <a:buFontTx/>
              <a:buAutoNum type="arabicPeriod"/>
            </a:pPr>
            <a:r>
              <a:rPr lang="en-US"/>
              <a:t>Miradi has 6 main views, which you access via this pull-down menu in the upper left of the screen </a:t>
            </a:r>
            <a:r>
              <a:rPr lang="en-US" b="1"/>
              <a:t>&lt;click&gt; -- </a:t>
            </a:r>
            <a:r>
              <a:rPr lang="en-US"/>
              <a:t>It will open to the Summary view, where you enter basic project information like name, description, team members</a:t>
            </a:r>
            <a:r>
              <a:rPr lang="en-US" b="1"/>
              <a:t>&lt;click&gt;</a:t>
            </a:r>
          </a:p>
          <a:p>
            <a:pPr marL="228600" indent="-228600">
              <a:buFontTx/>
              <a:buAutoNum type="arabicPeriod"/>
            </a:pPr>
            <a:r>
              <a:rPr lang="en-US"/>
              <a:t>The upper portion of the screen includes an set of instructions for entering information for that view, you can scroll forward and backward through each step by clicking Next or Previous buttons </a:t>
            </a:r>
            <a:r>
              <a:rPr lang="en-US" b="1"/>
              <a:t>&lt;click&gt;</a:t>
            </a:r>
          </a:p>
          <a:p>
            <a:pPr marL="228600" indent="-228600">
              <a:buFontTx/>
              <a:buAutoNum type="arabicPeriod"/>
            </a:pPr>
            <a:r>
              <a:rPr lang="en-US"/>
              <a:t>There are a number of tabs for entering different types of information like other organizations involved, project scope, location,  </a:t>
            </a:r>
            <a:r>
              <a:rPr lang="en-US" b="1"/>
              <a:t>&lt;click&gt;</a:t>
            </a:r>
          </a:p>
          <a:p>
            <a:pPr marL="228600" indent="-228600">
              <a:buFontTx/>
              <a:buAutoNum type="arabicPeriod"/>
            </a:pPr>
            <a:r>
              <a:rPr lang="en-US"/>
              <a:t>The buttons in the upper right take you to more information, bring up examples, or provide hints for carrying out steps in a workshop setting </a:t>
            </a:r>
            <a:r>
              <a:rPr lang="en-US" b="1"/>
              <a:t>&lt;click&gt;</a:t>
            </a:r>
          </a:p>
          <a:p>
            <a:pPr marL="228600" indent="-228600">
              <a:buFontTx/>
              <a:buAutoNum type="arabicPeriod"/>
            </a:pPr>
            <a:r>
              <a:rPr lang="en-US"/>
              <a:t>You can easily adjust this splitter to change the screen area devoted to the instructions versus the data entry section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444DE-6A64-46CC-9DAC-74C33741788B}"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buFontTx/>
              <a:buChar char="•"/>
            </a:pPr>
            <a:r>
              <a:rPr lang="en-US"/>
              <a:t>On the TNC tab, you can get Miradi help via email and enter or view TNC-specific information (some to be transferred from ConPro) </a:t>
            </a:r>
            <a:r>
              <a:rPr lang="en-US" b="1"/>
              <a:t>&lt;click&gt;</a:t>
            </a:r>
          </a:p>
          <a:p>
            <a:pPr>
              <a:buFontTx/>
              <a:buChar char="•"/>
            </a:pPr>
            <a:r>
              <a:rPr lang="en-US"/>
              <a:t>There are standard pick lists for TNC Operating Units and Terrestrial, Marine, and Freshwater ecoregions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0053-7A73-4FDD-987C-9F219A51BFFD}"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228600" indent="-228600">
              <a:lnSpc>
                <a:spcPct val="90000"/>
              </a:lnSpc>
              <a:buFontTx/>
              <a:buAutoNum type="arabicPeriod"/>
            </a:pPr>
            <a:r>
              <a:rPr lang="en-US"/>
              <a:t>The Diagram View is the main data entry view for Miradi </a:t>
            </a:r>
            <a:r>
              <a:rPr lang="en-US" b="1"/>
              <a:t>&lt;click&gt;</a:t>
            </a:r>
          </a:p>
          <a:p>
            <a:pPr marL="228600" indent="-228600">
              <a:lnSpc>
                <a:spcPct val="90000"/>
              </a:lnSpc>
              <a:buFontTx/>
              <a:buAutoNum type="arabicPeriod"/>
            </a:pPr>
            <a:r>
              <a:rPr lang="en-US"/>
              <a:t>You can insert different types of objects into the diagram by clicking on the buttons in the control bar </a:t>
            </a:r>
            <a:r>
              <a:rPr lang="en-US" b="1"/>
              <a:t>&lt;click&gt;</a:t>
            </a:r>
          </a:p>
          <a:p>
            <a:pPr marL="228600" indent="-228600">
              <a:lnSpc>
                <a:spcPct val="90000"/>
              </a:lnSpc>
              <a:buFontTx/>
              <a:buAutoNum type="arabicPeriod"/>
            </a:pPr>
            <a:r>
              <a:rPr lang="en-US"/>
              <a:t>There are 2 tabs, one for Conceptual Models (situation analysis diagrams) and another for Results chains, and you can have as many separate diagrams on each tab and easily copy or move information between the diagrams </a:t>
            </a:r>
            <a:r>
              <a:rPr lang="en-US" b="1"/>
              <a:t>&lt;click&gt;</a:t>
            </a:r>
          </a:p>
          <a:p>
            <a:pPr marL="228600" indent="-228600">
              <a:lnSpc>
                <a:spcPct val="90000"/>
              </a:lnSpc>
              <a:buFontTx/>
              <a:buAutoNum type="arabicPeriod"/>
            </a:pPr>
            <a:r>
              <a:rPr lang="en-US"/>
              <a:t>When you highlight a factor BEFORE clicking on another factor, it will automatically establish a link between the two for you.  Otherwise, hold the shift key while clicking on 2 factors then click on the “Insert Link” button </a:t>
            </a:r>
            <a:r>
              <a:rPr lang="en-US" b="1"/>
              <a:t>&lt;click&gt;</a:t>
            </a:r>
          </a:p>
          <a:p>
            <a:pPr marL="228600" indent="-228600">
              <a:lnSpc>
                <a:spcPct val="90000"/>
              </a:lnSpc>
              <a:buFontTx/>
              <a:buAutoNum type="arabicPeriod"/>
            </a:pPr>
            <a:r>
              <a:rPr lang="en-US"/>
              <a:t>The right-mouse button will bring up a powerful set of options including creating and deleting bend points, modifying Group Boxes, entering a Brainstorm mode </a:t>
            </a:r>
            <a:r>
              <a:rPr lang="en-US" b="1"/>
              <a:t>&lt;click&gt;</a:t>
            </a:r>
            <a:endParaRPr lang="en-US"/>
          </a:p>
          <a:p>
            <a:pPr marL="228600" indent="-228600">
              <a:lnSpc>
                <a:spcPct val="90000"/>
              </a:lnSpc>
              <a:buFontTx/>
              <a:buAutoNum type="arabicPeriod"/>
            </a:pPr>
            <a:r>
              <a:rPr lang="en-US"/>
              <a:t>You can double-click on factors to enter information on objectives, indicators, and other information (you’ll see this shortly) </a:t>
            </a:r>
            <a:r>
              <a:rPr lang="en-US" b="1"/>
              <a:t>&lt;click&gt;</a:t>
            </a:r>
          </a:p>
          <a:p>
            <a:pPr marL="228600" indent="-228600">
              <a:lnSpc>
                <a:spcPct val="90000"/>
              </a:lnSpc>
              <a:buFontTx/>
              <a:buAutoNum type="arabicPeriod"/>
            </a:pPr>
            <a:r>
              <a:rPr lang="en-US"/>
              <a:t>You can create more space for your diagram area by adjusting this splitter </a:t>
            </a:r>
            <a:r>
              <a:rPr lang="en-US" b="1"/>
              <a:t>&lt;click&gt;</a:t>
            </a:r>
          </a:p>
          <a:p>
            <a:pPr marL="228600" indent="-228600">
              <a:lnSpc>
                <a:spcPct val="90000"/>
              </a:lnSpc>
              <a:buFontTx/>
              <a:buAutoNum type="arabicPeriod"/>
            </a:pPr>
            <a:r>
              <a:rPr lang="en-US"/>
              <a:t>There are zoom tools to zoom in and out, including a Zoom-to-Fit button that will scale the diagram to fill the diagram area </a:t>
            </a:r>
            <a:r>
              <a:rPr lang="en-US" b="1"/>
              <a:t>&lt;click&gt;</a:t>
            </a:r>
          </a:p>
          <a:p>
            <a:pPr marL="228600" indent="-228600">
              <a:lnSpc>
                <a:spcPct val="90000"/>
              </a:lnSpc>
              <a:buFontTx/>
              <a:buAutoNum type="arabicPeriod"/>
            </a:pPr>
            <a:r>
              <a:rPr lang="en-US"/>
              <a:t>Miradi automatically saves as you work, you can use a very robust undo feature to discard changes (you can go WAY back)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0F6B3-95E3-4371-A29B-664744B4D8F6}" type="slidenum">
              <a:rPr lang="en-US"/>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buFontTx/>
              <a:buChar char="•"/>
            </a:pPr>
            <a:r>
              <a:rPr lang="en-US"/>
              <a:t>This shows the building of a situation analysis for a couple of the threats to coral reefs </a:t>
            </a:r>
            <a:r>
              <a:rPr lang="en-US" b="1"/>
              <a:t>&lt;click&gt;</a:t>
            </a:r>
            <a:endParaRPr lang="en-US"/>
          </a:p>
          <a:p>
            <a:pPr marL="228600" indent="-228600">
              <a:buFontTx/>
              <a:buAutoNum type="arabicPeriod"/>
            </a:pPr>
            <a:r>
              <a:rPr lang="en-US"/>
              <a:t>These are some of the direct threats </a:t>
            </a:r>
            <a:r>
              <a:rPr lang="en-US" b="1"/>
              <a:t>&lt;click&gt;</a:t>
            </a:r>
            <a:endParaRPr lang="en-US"/>
          </a:p>
          <a:p>
            <a:pPr marL="228600" indent="-228600">
              <a:buFontTx/>
              <a:buAutoNum type="arabicPeriod"/>
            </a:pPr>
            <a:r>
              <a:rPr lang="en-US"/>
              <a:t>And the contributing factors behind the direct threats, as well as opportunities (like the Indonesian Government’s Coral Triangle Challenge) </a:t>
            </a:r>
            <a:r>
              <a:rPr lang="en-US" b="1"/>
              <a:t>&lt;click&gt;</a:t>
            </a:r>
            <a:endParaRPr lang="en-US"/>
          </a:p>
          <a:p>
            <a:pPr marL="228600" indent="-228600">
              <a:buFontTx/>
              <a:buAutoNum type="arabicPeriod"/>
            </a:pPr>
            <a:r>
              <a:rPr lang="en-US"/>
              <a:t>Add the addition of strategies, directed in this case towards some of the contributing factors </a:t>
            </a:r>
            <a:r>
              <a:rPr lang="en-US" b="1"/>
              <a:t>&lt;click&gt;</a:t>
            </a:r>
            <a:endParaRPr lang="en-US"/>
          </a:p>
          <a:p>
            <a:pPr marL="228600" indent="-228600">
              <a:buFontTx/>
              <a:buAutoNum type="arabicPeriod"/>
            </a:pPr>
            <a:r>
              <a:rPr lang="en-US"/>
              <a:t>Miradi allows you to convert a situation analysis diagram into a results chain by highlighting one or more strategies and right-clicking and selecting the Create Results Chain option – </a:t>
            </a:r>
            <a:r>
              <a:rPr lang="en-US" b="1"/>
              <a:t>&lt;click&gt;  </a:t>
            </a:r>
          </a:p>
          <a:p>
            <a:pPr marL="228600" indent="-228600">
              <a:buFontTx/>
              <a:buAutoNum type="arabicPeriod"/>
            </a:pPr>
            <a:r>
              <a:rPr lang="en-US"/>
              <a:t>You can then re-word the factors to convey desired results, as you can see here. </a:t>
            </a:r>
          </a:p>
          <a:p>
            <a:pPr marL="228600" indent="-228600">
              <a:buFontTx/>
              <a:buChar char="•"/>
            </a:pPr>
            <a:r>
              <a:rPr lang="en-US"/>
              <a:t>You can also enter Results Chains directly, in the same way you create situation analysis diagrams</a:t>
            </a:r>
          </a:p>
          <a:p>
            <a:pPr marL="228600" indent="-228600">
              <a:buFontTx/>
              <a:buAutoNum type="arabicPeriod"/>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41D96-EBDF-4EF7-A18D-B3AF497F4DFF}"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Char char="•"/>
            </a:pPr>
            <a:r>
              <a:rPr lang="en-US"/>
              <a:t>You can add details such as objectives, indicators and other information to any of the factors in the diagram, by double-clicking on the factors</a:t>
            </a:r>
          </a:p>
          <a:p>
            <a:pPr marL="228600" indent="-228600">
              <a:buFontTx/>
              <a:buChar char="•"/>
            </a:pPr>
            <a:r>
              <a:rPr lang="en-US"/>
              <a:t>The Intermediate Results provide a short summary of desired changes but it’s a good idea to have more detailed objective statements associated with many of the factors in the diagram </a:t>
            </a:r>
            <a:r>
              <a:rPr lang="en-US" b="1"/>
              <a:t>&lt;click&gt;</a:t>
            </a:r>
          </a:p>
          <a:p>
            <a:pPr marL="228600" indent="-228600">
              <a:buFontTx/>
              <a:buAutoNum type="arabicPeriod"/>
            </a:pPr>
            <a:r>
              <a:rPr lang="en-US"/>
              <a:t>Here you can see that specific goals have been added for the target and 5 objectives where added to other factors in the diagram </a:t>
            </a:r>
            <a:r>
              <a:rPr lang="en-US" b="1"/>
              <a:t>&lt;click&gt;</a:t>
            </a:r>
          </a:p>
          <a:p>
            <a:pPr marL="228600" indent="-228600">
              <a:buFontTx/>
              <a:buAutoNum type="arabicPeriod"/>
            </a:pPr>
            <a:r>
              <a:rPr lang="en-US"/>
              <a:t>The next slide will show you the objectives associated with the “Increase in MPAs” intermediate result</a:t>
            </a:r>
          </a:p>
          <a:p>
            <a:pPr marL="228600" indent="-228600">
              <a:buFontTx/>
              <a:buAutoNum type="arabicPeriod"/>
            </a:pPr>
            <a:endParaRPr lang="en-US"/>
          </a:p>
          <a:p>
            <a:pPr marL="228600" indent="-228600">
              <a:buFontTx/>
              <a:buChar cha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F1871-2130-489A-84EE-36AFE3925592}"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8600" indent="-228600">
              <a:buFontTx/>
              <a:buChar char="•"/>
            </a:pPr>
            <a:r>
              <a:rPr lang="en-US"/>
              <a:t>You can add and delete objectives or make exact copies (clones) of existing objectives (something you might do to save data entry time if you have a similar objective already entered)</a:t>
            </a:r>
          </a:p>
          <a:p>
            <a:pPr marL="228600" indent="-228600">
              <a:buFontTx/>
              <a:buChar char="•"/>
            </a:pPr>
            <a:r>
              <a:rPr lang="en-US"/>
              <a:t>Here you can see 2 objectives have entered </a:t>
            </a:r>
            <a:r>
              <a:rPr lang="en-US" b="1"/>
              <a:t>&lt;click&gt;</a:t>
            </a:r>
            <a:endParaRPr lang="en-US"/>
          </a:p>
          <a:p>
            <a:pPr marL="228600" indent="-228600">
              <a:buFontTx/>
              <a:buAutoNum type="arabicPeriod"/>
            </a:pPr>
            <a:r>
              <a:rPr lang="en-US"/>
              <a:t>The lower panel shows details for whatever row is highlighted in the upper table</a:t>
            </a:r>
          </a:p>
          <a:p>
            <a:pPr marL="228600" indent="-228600">
              <a:buFontTx/>
              <a:buAutoNum type="arabicPeriod"/>
            </a:pPr>
            <a:r>
              <a:rPr lang="en-US"/>
              <a:t>If you’d like the user can assign ID codes to any objective </a:t>
            </a:r>
            <a:r>
              <a:rPr lang="en-US" b="1"/>
              <a:t>&lt;click&gt;</a:t>
            </a:r>
            <a:endParaRPr lang="en-US"/>
          </a:p>
          <a:p>
            <a:pPr marL="228600" indent="-228600">
              <a:buFontTx/>
              <a:buAutoNum type="arabicPeriod"/>
            </a:pPr>
            <a:r>
              <a:rPr lang="en-US"/>
              <a:t>The name field is intended to capture a short version of the objective </a:t>
            </a:r>
            <a:r>
              <a:rPr lang="en-US" b="1"/>
              <a:t>&lt;click&gt;</a:t>
            </a:r>
          </a:p>
          <a:p>
            <a:pPr marL="228600" indent="-228600">
              <a:buFontTx/>
              <a:buAutoNum type="arabicPeriod"/>
            </a:pPr>
            <a:r>
              <a:rPr lang="en-US"/>
              <a:t> Whereas the Text field provides a place to write a full, SMART objective statement </a:t>
            </a:r>
            <a:r>
              <a:rPr lang="en-US" b="1"/>
              <a:t>&lt;click&gt;</a:t>
            </a:r>
            <a:endParaRPr lang="en-US"/>
          </a:p>
          <a:p>
            <a:pPr marL="228600" indent="-228600">
              <a:buFontTx/>
              <a:buAutoNum type="arabicPeriod"/>
            </a:pPr>
            <a:r>
              <a:rPr lang="en-US"/>
              <a:t>The cells with gray backgrounds show you relationships established within the diagram </a:t>
            </a:r>
            <a:r>
              <a:rPr lang="en-US" b="1"/>
              <a:t>&lt;click&gt;</a:t>
            </a:r>
          </a:p>
          <a:p>
            <a:pPr marL="228600" indent="-228600">
              <a:buFontTx/>
              <a:buAutoNum type="arabicPeriod"/>
            </a:pPr>
            <a:r>
              <a:rPr lang="en-US"/>
              <a:t>You can adjust the default association between objectives and indicators or objectives and strategies by clicking on these buttons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8986C-0DBD-406D-8A63-9492BE06ED9D}" type="slidenum">
              <a:rPr lang="en-US"/>
              <a:pPr/>
              <a:t>‹#›</a:t>
            </a:fld>
            <a:endParaRPr lang="en-US"/>
          </a:p>
        </p:txBody>
      </p:sp>
    </p:spTree>
    <p:extLst>
      <p:ext uri="{BB962C8B-B14F-4D97-AF65-F5344CB8AC3E}">
        <p14:creationId xmlns:p14="http://schemas.microsoft.com/office/powerpoint/2010/main" val="196337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059A62-A85D-4B15-A0C5-A4334CB21435}" type="slidenum">
              <a:rPr lang="en-US"/>
              <a:pPr/>
              <a:t>‹#›</a:t>
            </a:fld>
            <a:endParaRPr lang="en-US"/>
          </a:p>
        </p:txBody>
      </p:sp>
    </p:spTree>
    <p:extLst>
      <p:ext uri="{BB962C8B-B14F-4D97-AF65-F5344CB8AC3E}">
        <p14:creationId xmlns:p14="http://schemas.microsoft.com/office/powerpoint/2010/main" val="153607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0E2A75-9595-49EB-B211-35842BB4C0E7}" type="slidenum">
              <a:rPr lang="en-US"/>
              <a:pPr/>
              <a:t>‹#›</a:t>
            </a:fld>
            <a:endParaRPr lang="en-US"/>
          </a:p>
        </p:txBody>
      </p:sp>
    </p:spTree>
    <p:extLst>
      <p:ext uri="{BB962C8B-B14F-4D97-AF65-F5344CB8AC3E}">
        <p14:creationId xmlns:p14="http://schemas.microsoft.com/office/powerpoint/2010/main" val="303964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DCF1B92-00A6-47F2-87B0-F2066C8EB2E4}" type="slidenum">
              <a:rPr lang="en-US"/>
              <a:pPr/>
              <a:t>‹#›</a:t>
            </a:fld>
            <a:endParaRPr lang="en-US"/>
          </a:p>
        </p:txBody>
      </p:sp>
    </p:spTree>
    <p:extLst>
      <p:ext uri="{BB962C8B-B14F-4D97-AF65-F5344CB8AC3E}">
        <p14:creationId xmlns:p14="http://schemas.microsoft.com/office/powerpoint/2010/main" val="56247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A4C4A-FC6D-4E88-AA81-3A5D749ACE5E}" type="slidenum">
              <a:rPr lang="en-US"/>
              <a:pPr/>
              <a:t>‹#›</a:t>
            </a:fld>
            <a:endParaRPr lang="en-US"/>
          </a:p>
        </p:txBody>
      </p:sp>
    </p:spTree>
    <p:extLst>
      <p:ext uri="{BB962C8B-B14F-4D97-AF65-F5344CB8AC3E}">
        <p14:creationId xmlns:p14="http://schemas.microsoft.com/office/powerpoint/2010/main" val="22837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700CC-A83A-41C8-A93B-86C718910555}" type="slidenum">
              <a:rPr lang="en-US"/>
              <a:pPr/>
              <a:t>‹#›</a:t>
            </a:fld>
            <a:endParaRPr lang="en-US"/>
          </a:p>
        </p:txBody>
      </p:sp>
    </p:spTree>
    <p:extLst>
      <p:ext uri="{BB962C8B-B14F-4D97-AF65-F5344CB8AC3E}">
        <p14:creationId xmlns:p14="http://schemas.microsoft.com/office/powerpoint/2010/main" val="161169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CFDDA1-700C-4020-AA8E-8FD5791C54AA}" type="slidenum">
              <a:rPr lang="en-US"/>
              <a:pPr/>
              <a:t>‹#›</a:t>
            </a:fld>
            <a:endParaRPr lang="en-US"/>
          </a:p>
        </p:txBody>
      </p:sp>
    </p:spTree>
    <p:extLst>
      <p:ext uri="{BB962C8B-B14F-4D97-AF65-F5344CB8AC3E}">
        <p14:creationId xmlns:p14="http://schemas.microsoft.com/office/powerpoint/2010/main" val="29511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AD6E56-E139-45AA-8094-435D9377CEA6}" type="slidenum">
              <a:rPr lang="en-US"/>
              <a:pPr/>
              <a:t>‹#›</a:t>
            </a:fld>
            <a:endParaRPr lang="en-US"/>
          </a:p>
        </p:txBody>
      </p:sp>
    </p:spTree>
    <p:extLst>
      <p:ext uri="{BB962C8B-B14F-4D97-AF65-F5344CB8AC3E}">
        <p14:creationId xmlns:p14="http://schemas.microsoft.com/office/powerpoint/2010/main" val="34109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CC646D-BEBF-4BD3-9748-3BE11620D1AD}" type="slidenum">
              <a:rPr lang="en-US"/>
              <a:pPr/>
              <a:t>‹#›</a:t>
            </a:fld>
            <a:endParaRPr lang="en-US"/>
          </a:p>
        </p:txBody>
      </p:sp>
    </p:spTree>
    <p:extLst>
      <p:ext uri="{BB962C8B-B14F-4D97-AF65-F5344CB8AC3E}">
        <p14:creationId xmlns:p14="http://schemas.microsoft.com/office/powerpoint/2010/main" val="10381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4EE854-B70E-4752-A6C2-D9358020C4C1}" type="slidenum">
              <a:rPr lang="en-US"/>
              <a:pPr/>
              <a:t>‹#›</a:t>
            </a:fld>
            <a:endParaRPr lang="en-US"/>
          </a:p>
        </p:txBody>
      </p:sp>
    </p:spTree>
    <p:extLst>
      <p:ext uri="{BB962C8B-B14F-4D97-AF65-F5344CB8AC3E}">
        <p14:creationId xmlns:p14="http://schemas.microsoft.com/office/powerpoint/2010/main" val="54194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9AB53A-ECB4-47BE-A9A1-D4248AD6EA74}" type="slidenum">
              <a:rPr lang="en-US"/>
              <a:pPr/>
              <a:t>‹#›</a:t>
            </a:fld>
            <a:endParaRPr lang="en-US"/>
          </a:p>
        </p:txBody>
      </p:sp>
    </p:spTree>
    <p:extLst>
      <p:ext uri="{BB962C8B-B14F-4D97-AF65-F5344CB8AC3E}">
        <p14:creationId xmlns:p14="http://schemas.microsoft.com/office/powerpoint/2010/main" val="7373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E1C115-D16B-4590-BC75-7E1957D1EB6C}" type="slidenum">
              <a:rPr lang="en-US"/>
              <a:pPr/>
              <a:t>‹#›</a:t>
            </a:fld>
            <a:endParaRPr lang="en-US"/>
          </a:p>
        </p:txBody>
      </p:sp>
    </p:spTree>
    <p:extLst>
      <p:ext uri="{BB962C8B-B14F-4D97-AF65-F5344CB8AC3E}">
        <p14:creationId xmlns:p14="http://schemas.microsoft.com/office/powerpoint/2010/main" val="45935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364099EF-9DFB-428F-BB4F-5D979765A5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slide" Target="slide2.xml"/><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slide" Target="slide2.xml"/><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6.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19.xml"/><Relationship Id="rId10"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03313"/>
            <a:ext cx="846772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body" idx="1"/>
          </p:nvPr>
        </p:nvSpPr>
        <p:spPr>
          <a:xfrm>
            <a:off x="1066800" y="3352800"/>
            <a:ext cx="7086600" cy="685800"/>
          </a:xfrm>
        </p:spPr>
        <p:txBody>
          <a:bodyPr/>
          <a:lstStyle/>
          <a:p>
            <a:pPr>
              <a:buFontTx/>
              <a:buNone/>
            </a:pPr>
            <a:r>
              <a:rPr lang="en-US"/>
              <a:t>Overview &amp; tutorial with screen shots</a:t>
            </a:r>
          </a:p>
        </p:txBody>
      </p:sp>
      <p:sp>
        <p:nvSpPr>
          <p:cNvPr id="27653" name="Text Box 5"/>
          <p:cNvSpPr txBox="1">
            <a:spLocks noChangeArrowheads="1"/>
          </p:cNvSpPr>
          <p:nvPr/>
        </p:nvSpPr>
        <p:spPr bwMode="auto">
          <a:xfrm>
            <a:off x="6019800" y="5638800"/>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dirty="0" smtClean="0"/>
              <a:t>NEW VERSION OCT 21, 2012</a:t>
            </a:r>
            <a:endParaRPr lang="en-US" sz="1600" dirty="0"/>
          </a:p>
        </p:txBody>
      </p:sp>
      <p:sp>
        <p:nvSpPr>
          <p:cNvPr id="2" name="Slide Number Placeholder 1"/>
          <p:cNvSpPr>
            <a:spLocks noGrp="1"/>
          </p:cNvSpPr>
          <p:nvPr>
            <p:ph type="sldNum" sz="quarter" idx="12"/>
          </p:nvPr>
        </p:nvSpPr>
        <p:spPr/>
        <p:txBody>
          <a:bodyPr/>
          <a:lstStyle/>
          <a:p>
            <a:fld id="{A85A4C4A-FC6D-4E88-AA81-3A5D749ACE5E}" type="slidenum">
              <a:rPr lang="en-US" i="1" smtClean="0"/>
              <a:pPr/>
              <a:t>1</a:t>
            </a:fld>
            <a:endParaRPr lang="en-US" i="1" dirty="0"/>
          </a:p>
        </p:txBody>
      </p:sp>
      <p:sp>
        <p:nvSpPr>
          <p:cNvPr id="6" name="TextBox 5"/>
          <p:cNvSpPr txBox="1"/>
          <p:nvPr/>
        </p:nvSpPr>
        <p:spPr>
          <a:xfrm>
            <a:off x="2438400" y="4420198"/>
            <a:ext cx="4419600" cy="369332"/>
          </a:xfrm>
          <a:prstGeom prst="rect">
            <a:avLst/>
          </a:prstGeom>
          <a:solidFill>
            <a:srgbClr val="FF33CC"/>
          </a:solidFill>
        </p:spPr>
        <p:txBody>
          <a:bodyPr wrap="square" rtlCol="0">
            <a:spAutoFit/>
          </a:bodyPr>
          <a:lstStyle/>
          <a:p>
            <a:pPr algn="ctr"/>
            <a:r>
              <a:rPr lang="en-US" dirty="0" smtClean="0"/>
              <a:t>View in Slide Show Mode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84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Text Box 6"/>
          <p:cNvSpPr txBox="1">
            <a:spLocks noChangeArrowheads="1"/>
          </p:cNvSpPr>
          <p:nvPr/>
        </p:nvSpPr>
        <p:spPr bwMode="auto">
          <a:xfrm>
            <a:off x="1600200" y="304800"/>
            <a:ext cx="670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Indicators &amp; Indicator Measurement information</a:t>
            </a:r>
          </a:p>
        </p:txBody>
      </p:sp>
      <p:sp>
        <p:nvSpPr>
          <p:cNvPr id="121863" name="AutoShape 7"/>
          <p:cNvSpPr>
            <a:spLocks noChangeArrowheads="1"/>
          </p:cNvSpPr>
          <p:nvPr/>
        </p:nvSpPr>
        <p:spPr bwMode="auto">
          <a:xfrm>
            <a:off x="457200" y="4876800"/>
            <a:ext cx="3048000" cy="1828800"/>
          </a:xfrm>
          <a:prstGeom prst="wedgeRoundRectCallout">
            <a:avLst>
              <a:gd name="adj1" fmla="val 70679"/>
              <a:gd name="adj2" fmla="val -9444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the Indicator icon for this factor to enter or edit Indicators &amp; Measurements</a:t>
            </a:r>
          </a:p>
        </p:txBody>
      </p:sp>
      <p:sp>
        <p:nvSpPr>
          <p:cNvPr id="121865" name="AutoShape 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1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2316276" y="4724400"/>
            <a:ext cx="6751523"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277" y="762000"/>
            <a:ext cx="6789623" cy="6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3" name="Text Box 3"/>
          <p:cNvSpPr txBox="1">
            <a:spLocks noChangeArrowheads="1"/>
          </p:cNvSpPr>
          <p:nvPr/>
        </p:nvSpPr>
        <p:spPr bwMode="auto">
          <a:xfrm>
            <a:off x="1892300" y="0"/>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dirty="0"/>
              <a:t>Indicator &amp; measurements over time</a:t>
            </a:r>
            <a:r>
              <a:rPr lang="en-US" sz="2000" b="1" i="0" dirty="0"/>
              <a:t> (actual </a:t>
            </a:r>
            <a:r>
              <a:rPr lang="en-US" sz="2000" b="1" i="0" dirty="0" smtClean="0"/>
              <a:t>measures </a:t>
            </a:r>
            <a:r>
              <a:rPr lang="en-US" sz="2000" b="1" i="0" dirty="0"/>
              <a:t>information)</a:t>
            </a:r>
          </a:p>
        </p:txBody>
      </p:sp>
      <p:grpSp>
        <p:nvGrpSpPr>
          <p:cNvPr id="117768" name="Group 8"/>
          <p:cNvGrpSpPr>
            <a:grpSpLocks/>
          </p:cNvGrpSpPr>
          <p:nvPr/>
        </p:nvGrpSpPr>
        <p:grpSpPr bwMode="auto">
          <a:xfrm>
            <a:off x="161925" y="2590800"/>
            <a:ext cx="2428875" cy="3886200"/>
            <a:chOff x="96" y="1638"/>
            <a:chExt cx="1530" cy="2448"/>
          </a:xfrm>
        </p:grpSpPr>
        <p:grpSp>
          <p:nvGrpSpPr>
            <p:cNvPr id="117769" name="Group 9"/>
            <p:cNvGrpSpPr>
              <a:grpSpLocks/>
            </p:cNvGrpSpPr>
            <p:nvPr/>
          </p:nvGrpSpPr>
          <p:grpSpPr bwMode="auto">
            <a:xfrm>
              <a:off x="96" y="2688"/>
              <a:ext cx="1357" cy="1398"/>
              <a:chOff x="96" y="2640"/>
              <a:chExt cx="1357" cy="1398"/>
            </a:xfrm>
          </p:grpSpPr>
          <p:sp>
            <p:nvSpPr>
              <p:cNvPr id="117771" name="AutoShape 11"/>
              <p:cNvSpPr>
                <a:spLocks/>
              </p:cNvSpPr>
              <p:nvPr/>
            </p:nvSpPr>
            <p:spPr bwMode="auto">
              <a:xfrm>
                <a:off x="900" y="3030"/>
                <a:ext cx="553" cy="1008"/>
              </a:xfrm>
              <a:prstGeom prst="leftBrace">
                <a:avLst>
                  <a:gd name="adj1" fmla="val 0"/>
                  <a:gd name="adj2" fmla="val 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0" name="AutoShape 10"/>
              <p:cNvSpPr>
                <a:spLocks noChangeArrowheads="1"/>
              </p:cNvSpPr>
              <p:nvPr/>
            </p:nvSpPr>
            <p:spPr bwMode="auto">
              <a:xfrm>
                <a:off x="96" y="2640"/>
                <a:ext cx="816" cy="480"/>
              </a:xfrm>
              <a:prstGeom prst="wedgeRoundRectCallout">
                <a:avLst>
                  <a:gd name="adj1" fmla="val 50713"/>
                  <a:gd name="adj2" fmla="val 168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grpSp>
        <p:sp>
          <p:nvSpPr>
            <p:cNvPr id="117772" name="Line 12"/>
            <p:cNvSpPr>
              <a:spLocks noChangeShapeType="1"/>
            </p:cNvSpPr>
            <p:nvPr/>
          </p:nvSpPr>
          <p:spPr bwMode="auto">
            <a:xfrm flipV="1">
              <a:off x="906" y="1638"/>
              <a:ext cx="720" cy="14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3" name="AutoShape 13"/>
          <p:cNvSpPr>
            <a:spLocks noChangeArrowheads="1"/>
          </p:cNvSpPr>
          <p:nvPr/>
        </p:nvSpPr>
        <p:spPr bwMode="auto">
          <a:xfrm>
            <a:off x="142875" y="1752600"/>
            <a:ext cx="1295400" cy="838200"/>
          </a:xfrm>
          <a:prstGeom prst="wedgeRoundRectCallout">
            <a:avLst>
              <a:gd name="adj1" fmla="val 146693"/>
              <a:gd name="adj2" fmla="val 164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Most recent indicator  measurement information</a:t>
            </a:r>
          </a:p>
        </p:txBody>
      </p:sp>
      <p:sp>
        <p:nvSpPr>
          <p:cNvPr id="117774" name="AutoShape 14"/>
          <p:cNvSpPr>
            <a:spLocks noChangeArrowheads="1"/>
          </p:cNvSpPr>
          <p:nvPr/>
        </p:nvSpPr>
        <p:spPr bwMode="auto">
          <a:xfrm>
            <a:off x="142875" y="2688430"/>
            <a:ext cx="1304925" cy="614363"/>
          </a:xfrm>
          <a:prstGeom prst="wedgeRoundRectCallout">
            <a:avLst>
              <a:gd name="adj1" fmla="val 154160"/>
              <a:gd name="adj2" fmla="val 499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200" i="0" dirty="0"/>
              <a:t>Past measurement information</a:t>
            </a:r>
          </a:p>
        </p:txBody>
      </p:sp>
      <p:sp>
        <p:nvSpPr>
          <p:cNvPr id="117775" name="AutoShape 15"/>
          <p:cNvSpPr>
            <a:spLocks noChangeArrowheads="1"/>
          </p:cNvSpPr>
          <p:nvPr/>
        </p:nvSpPr>
        <p:spPr bwMode="auto">
          <a:xfrm>
            <a:off x="152400" y="3429000"/>
            <a:ext cx="1295400" cy="657225"/>
          </a:xfrm>
          <a:prstGeom prst="wedgeRoundRectCallout">
            <a:avLst>
              <a:gd name="adj1" fmla="val 161030"/>
              <a:gd name="adj2" fmla="val 1246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Desired future result value &amp; date</a:t>
            </a:r>
          </a:p>
        </p:txBody>
      </p:sp>
      <p:sp>
        <p:nvSpPr>
          <p:cNvPr id="117777" name="AutoShape 17"/>
          <p:cNvSpPr>
            <a:spLocks noChangeArrowheads="1"/>
          </p:cNvSpPr>
          <p:nvPr/>
        </p:nvSpPr>
        <p:spPr bwMode="auto">
          <a:xfrm>
            <a:off x="161924" y="1219200"/>
            <a:ext cx="1295401" cy="457200"/>
          </a:xfrm>
          <a:prstGeom prst="wedgeRoundRectCallout">
            <a:avLst>
              <a:gd name="adj1" fmla="val 139395"/>
              <a:gd name="adj2" fmla="val 1270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Indicator for </a:t>
            </a:r>
            <a:r>
              <a:rPr lang="en-US" sz="1200" i="0" dirty="0" smtClean="0"/>
              <a:t>Objective</a:t>
            </a:r>
            <a:endParaRPr lang="en-US" sz="1200" i="0" dirty="0"/>
          </a:p>
        </p:txBody>
      </p:sp>
      <p:sp>
        <p:nvSpPr>
          <p:cNvPr id="117779" name="AutoShape 1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11</a:t>
            </a:fld>
            <a:endParaRPr lang="en-US"/>
          </a:p>
        </p:txBody>
      </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7" name="AutoShape 7"/>
          <p:cNvSpPr>
            <a:spLocks noChangeArrowheads="1"/>
          </p:cNvSpPr>
          <p:nvPr/>
        </p:nvSpPr>
        <p:spPr bwMode="auto">
          <a:xfrm>
            <a:off x="152400" y="5105400"/>
            <a:ext cx="1304925" cy="685800"/>
          </a:xfrm>
          <a:prstGeom prst="wedgeRoundRectCallout">
            <a:avLst>
              <a:gd name="adj1" fmla="val 235179"/>
              <a:gd name="adj2" fmla="val 550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Trend </a:t>
            </a:r>
            <a:r>
              <a:rPr lang="en-US" sz="1200" i="0" dirty="0" smtClean="0"/>
              <a:t>(Flat – no major changes)</a:t>
            </a:r>
            <a:endParaRPr lang="en-US" sz="1200" i="0" dirty="0"/>
          </a:p>
        </p:txBody>
      </p:sp>
      <p:sp>
        <p:nvSpPr>
          <p:cNvPr id="117766" name="AutoShape 6"/>
          <p:cNvSpPr>
            <a:spLocks noChangeArrowheads="1"/>
          </p:cNvSpPr>
          <p:nvPr/>
        </p:nvSpPr>
        <p:spPr bwMode="auto">
          <a:xfrm>
            <a:off x="152400" y="5922335"/>
            <a:ext cx="1304925" cy="859465"/>
          </a:xfrm>
          <a:prstGeom prst="wedgeRoundRectCallout">
            <a:avLst>
              <a:gd name="adj1" fmla="val 233860"/>
              <a:gd name="adj2" fmla="val -2552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Indicates data from </a:t>
            </a:r>
            <a:r>
              <a:rPr lang="en-US" sz="1200" i="0" dirty="0" smtClean="0"/>
              <a:t>quantitative sources</a:t>
            </a:r>
            <a:endParaRPr lang="en-US" sz="12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77"/>
                                        </p:tgtEl>
                                        <p:attrNameLst>
                                          <p:attrName>style.visibility</p:attrName>
                                        </p:attrNameLst>
                                      </p:cBhvr>
                                      <p:to>
                                        <p:strVal val="visible"/>
                                      </p:to>
                                    </p:set>
                                  </p:childTnLst>
                                  <p:subTnLst>
                                    <p:set>
                                      <p:cBhvr override="childStyle">
                                        <p:cTn dur="1" fill="hold" display="0" masterRel="nextClick" afterEffect="1"/>
                                        <p:tgtEl>
                                          <p:spTgt spid="11777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74"/>
                                        </p:tgtEl>
                                        <p:attrNameLst>
                                          <p:attrName>style.visibility</p:attrName>
                                        </p:attrNameLst>
                                      </p:cBhvr>
                                      <p:to>
                                        <p:strVal val="visible"/>
                                      </p:to>
                                    </p:set>
                                  </p:childTnLst>
                                  <p:subTnLst>
                                    <p:set>
                                      <p:cBhvr override="childStyle">
                                        <p:cTn dur="1" fill="hold" display="0" masterRel="nextClick" afterEffect="1"/>
                                        <p:tgtEl>
                                          <p:spTgt spid="11777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73"/>
                                        </p:tgtEl>
                                        <p:attrNameLst>
                                          <p:attrName>style.visibility</p:attrName>
                                        </p:attrNameLst>
                                      </p:cBhvr>
                                      <p:to>
                                        <p:strVal val="visible"/>
                                      </p:to>
                                    </p:set>
                                  </p:childTnLst>
                                  <p:subTnLst>
                                    <p:set>
                                      <p:cBhvr override="childStyle">
                                        <p:cTn dur="1" fill="hold" display="0" masterRel="nextClick" afterEffect="1"/>
                                        <p:tgtEl>
                                          <p:spTgt spid="11777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775"/>
                                        </p:tgtEl>
                                        <p:attrNameLst>
                                          <p:attrName>style.visibility</p:attrName>
                                        </p:attrNameLst>
                                      </p:cBhvr>
                                      <p:to>
                                        <p:strVal val="visible"/>
                                      </p:to>
                                    </p:set>
                                  </p:childTnLst>
                                  <p:subTnLst>
                                    <p:set>
                                      <p:cBhvr override="childStyle">
                                        <p:cTn dur="1" fill="hold" display="0" masterRel="nextClick" afterEffect="1"/>
                                        <p:tgtEl>
                                          <p:spTgt spid="11777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7768"/>
                                        </p:tgtEl>
                                        <p:attrNameLst>
                                          <p:attrName>style.visibility</p:attrName>
                                        </p:attrNameLst>
                                      </p:cBhvr>
                                      <p:to>
                                        <p:strVal val="visible"/>
                                      </p:to>
                                    </p:set>
                                  </p:childTnLst>
                                  <p:subTnLst>
                                    <p:set>
                                      <p:cBhvr override="childStyle">
                                        <p:cTn dur="1" fill="hold" display="0" masterRel="nextClick" afterEffect="1"/>
                                        <p:tgtEl>
                                          <p:spTgt spid="11776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767"/>
                                        </p:tgtEl>
                                        <p:attrNameLst>
                                          <p:attrName>style.visibility</p:attrName>
                                        </p:attrNameLst>
                                      </p:cBhvr>
                                      <p:to>
                                        <p:strVal val="visible"/>
                                      </p:to>
                                    </p:set>
                                  </p:childTnLst>
                                  <p:subTnLst>
                                    <p:set>
                                      <p:cBhvr override="childStyle">
                                        <p:cTn dur="1" fill="hold" display="0" masterRel="nextClick" afterEffect="1"/>
                                        <p:tgtEl>
                                          <p:spTgt spid="117767"/>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73" grpId="0" animBg="1"/>
      <p:bldP spid="117774" grpId="0" animBg="1"/>
      <p:bldP spid="117775" grpId="0" animBg="1"/>
      <p:bldP spid="117777" grpId="0" animBg="1"/>
      <p:bldP spid="117767" grpId="0" animBg="1"/>
      <p:bldP spid="1177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828800"/>
            <a:ext cx="8067675" cy="310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txBox="1">
            <a:spLocks noChangeArrowheads="1"/>
          </p:cNvSpPr>
          <p:nvPr/>
        </p:nvSpPr>
        <p:spPr bwMode="auto">
          <a:xfrm>
            <a:off x="2971800" y="3048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Activities &amp; high-level work plan information for Strategies</a:t>
            </a:r>
          </a:p>
        </p:txBody>
      </p:sp>
      <p:sp>
        <p:nvSpPr>
          <p:cNvPr id="39942" name="AutoShape 6"/>
          <p:cNvSpPr>
            <a:spLocks noChangeArrowheads="1"/>
          </p:cNvSpPr>
          <p:nvPr/>
        </p:nvSpPr>
        <p:spPr bwMode="auto">
          <a:xfrm>
            <a:off x="228600" y="4832351"/>
            <a:ext cx="3048000" cy="1828800"/>
          </a:xfrm>
          <a:prstGeom prst="wedgeRoundRectCallout">
            <a:avLst>
              <a:gd name="adj1" fmla="val -988"/>
              <a:gd name="adj2" fmla="val -17586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this factor to enter or edit Activities</a:t>
            </a:r>
          </a:p>
        </p:txBody>
      </p:sp>
      <p:sp>
        <p:nvSpPr>
          <p:cNvPr id="39943" name="Text Box 7"/>
          <p:cNvSpPr txBox="1">
            <a:spLocks noChangeArrowheads="1"/>
          </p:cNvSpPr>
          <p:nvPr/>
        </p:nvSpPr>
        <p:spPr bwMode="auto">
          <a:xfrm>
            <a:off x="228600" y="1752600"/>
            <a:ext cx="1752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Results Chain Diagram</a:t>
            </a:r>
          </a:p>
        </p:txBody>
      </p:sp>
      <p:sp>
        <p:nvSpPr>
          <p:cNvPr id="39946" name="AutoShape 10">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762000"/>
            <a:ext cx="68580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3" name="Group 13"/>
          <p:cNvGrpSpPr>
            <a:grpSpLocks/>
          </p:cNvGrpSpPr>
          <p:nvPr/>
        </p:nvGrpSpPr>
        <p:grpSpPr bwMode="auto">
          <a:xfrm>
            <a:off x="381000" y="3154363"/>
            <a:ext cx="1828800" cy="2865438"/>
            <a:chOff x="288" y="1987"/>
            <a:chExt cx="1152" cy="1805"/>
          </a:xfrm>
        </p:grpSpPr>
        <p:sp>
          <p:nvSpPr>
            <p:cNvPr id="35850" name="AutoShape 10"/>
            <p:cNvSpPr>
              <a:spLocks noChangeArrowheads="1"/>
            </p:cNvSpPr>
            <p:nvPr/>
          </p:nvSpPr>
          <p:spPr bwMode="auto">
            <a:xfrm>
              <a:off x="288" y="2304"/>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sp>
          <p:nvSpPr>
            <p:cNvPr id="35851" name="AutoShape 11"/>
            <p:cNvSpPr>
              <a:spLocks/>
            </p:cNvSpPr>
            <p:nvPr/>
          </p:nvSpPr>
          <p:spPr bwMode="auto">
            <a:xfrm>
              <a:off x="1056" y="1987"/>
              <a:ext cx="384" cy="1805"/>
            </a:xfrm>
            <a:prstGeom prst="leftBrace">
              <a:avLst>
                <a:gd name="adj1" fmla="val 40625"/>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5" name="AutoShape 15"/>
          <p:cNvSpPr>
            <a:spLocks noChangeArrowheads="1"/>
          </p:cNvSpPr>
          <p:nvPr/>
        </p:nvSpPr>
        <p:spPr bwMode="auto">
          <a:xfrm>
            <a:off x="381000" y="1066800"/>
            <a:ext cx="1143000" cy="914400"/>
          </a:xfrm>
          <a:prstGeom prst="wedgeRoundRectCallout">
            <a:avLst>
              <a:gd name="adj1" fmla="val 250277"/>
              <a:gd name="adj2" fmla="val -1111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Activities tab on the Strategies Dialog Box</a:t>
            </a:r>
          </a:p>
        </p:txBody>
      </p:sp>
      <p:sp>
        <p:nvSpPr>
          <p:cNvPr id="35857" name="Text Box 17"/>
          <p:cNvSpPr txBox="1">
            <a:spLocks noChangeArrowheads="1"/>
          </p:cNvSpPr>
          <p:nvPr/>
        </p:nvSpPr>
        <p:spPr bwMode="auto">
          <a:xfrm>
            <a:off x="3276600" y="152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dirty="0"/>
              <a:t>Activity data </a:t>
            </a:r>
            <a:r>
              <a:rPr lang="en-US" sz="2800" i="0" dirty="0" smtClean="0"/>
              <a:t>entry</a:t>
            </a:r>
            <a:endParaRPr lang="en-US" sz="2400" i="0" dirty="0"/>
          </a:p>
        </p:txBody>
      </p:sp>
      <p:sp>
        <p:nvSpPr>
          <p:cNvPr id="35858" name="AutoShape 18"/>
          <p:cNvSpPr>
            <a:spLocks noChangeArrowheads="1"/>
          </p:cNvSpPr>
          <p:nvPr/>
        </p:nvSpPr>
        <p:spPr bwMode="auto">
          <a:xfrm>
            <a:off x="5791200" y="1066800"/>
            <a:ext cx="1143000" cy="533400"/>
          </a:xfrm>
          <a:prstGeom prst="wedgeRoundRectCallout">
            <a:avLst>
              <a:gd name="adj1" fmla="val -132777"/>
              <a:gd name="adj2" fmla="val -1309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Name of Strategy</a:t>
            </a:r>
          </a:p>
        </p:txBody>
      </p:sp>
      <p:grpSp>
        <p:nvGrpSpPr>
          <p:cNvPr id="35860" name="Group 20"/>
          <p:cNvGrpSpPr>
            <a:grpSpLocks/>
          </p:cNvGrpSpPr>
          <p:nvPr/>
        </p:nvGrpSpPr>
        <p:grpSpPr bwMode="auto">
          <a:xfrm>
            <a:off x="381000" y="1752600"/>
            <a:ext cx="1905000" cy="990600"/>
            <a:chOff x="240" y="1219"/>
            <a:chExt cx="1200" cy="624"/>
          </a:xfrm>
        </p:grpSpPr>
        <p:grpSp>
          <p:nvGrpSpPr>
            <p:cNvPr id="35856" name="Group 16"/>
            <p:cNvGrpSpPr>
              <a:grpSpLocks/>
            </p:cNvGrpSpPr>
            <p:nvPr/>
          </p:nvGrpSpPr>
          <p:grpSpPr bwMode="auto">
            <a:xfrm>
              <a:off x="240" y="1459"/>
              <a:ext cx="1200" cy="384"/>
              <a:chOff x="240" y="1248"/>
              <a:chExt cx="1200" cy="384"/>
            </a:xfrm>
          </p:grpSpPr>
          <p:sp>
            <p:nvSpPr>
              <p:cNvPr id="35845" name="AutoShape 5"/>
              <p:cNvSpPr>
                <a:spLocks noChangeArrowheads="1"/>
              </p:cNvSpPr>
              <p:nvPr/>
            </p:nvSpPr>
            <p:spPr bwMode="auto">
              <a:xfrm>
                <a:off x="240" y="1296"/>
                <a:ext cx="720" cy="336"/>
              </a:xfrm>
              <a:prstGeom prst="wedgeRoundRectCallout">
                <a:avLst>
                  <a:gd name="adj1" fmla="val 75833"/>
                  <a:gd name="adj2" fmla="val -1696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2 </a:t>
                </a:r>
                <a:r>
                  <a:rPr lang="en-US" sz="1200" i="0" dirty="0"/>
                  <a:t>Activities Entered</a:t>
                </a:r>
              </a:p>
            </p:txBody>
          </p:sp>
          <p:sp>
            <p:nvSpPr>
              <p:cNvPr id="35848" name="AutoShape 8"/>
              <p:cNvSpPr>
                <a:spLocks/>
              </p:cNvSpPr>
              <p:nvPr/>
            </p:nvSpPr>
            <p:spPr bwMode="auto">
              <a:xfrm>
                <a:off x="1152" y="1248"/>
                <a:ext cx="288" cy="336"/>
              </a:xfrm>
              <a:prstGeom prst="leftBrace">
                <a:avLst>
                  <a:gd name="adj1" fmla="val 18056"/>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9" name="Line 19"/>
            <p:cNvSpPr>
              <a:spLocks noChangeShapeType="1"/>
            </p:cNvSpPr>
            <p:nvPr/>
          </p:nvSpPr>
          <p:spPr bwMode="auto">
            <a:xfrm flipV="1">
              <a:off x="960" y="1219"/>
              <a:ext cx="480" cy="30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3"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13</a:t>
            </a:fld>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42875"/>
            <a:ext cx="12763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58"/>
                                        </p:tgtEl>
                                        <p:attrNameLst>
                                          <p:attrName>style.visibility</p:attrName>
                                        </p:attrNameLst>
                                      </p:cBhvr>
                                      <p:to>
                                        <p:strVal val="visible"/>
                                      </p:to>
                                    </p:set>
                                  </p:childTnLst>
                                  <p:subTnLst>
                                    <p:set>
                                      <p:cBhvr override="childStyle">
                                        <p:cTn dur="1" fill="hold" display="0" masterRel="nextClick" afterEffect="1"/>
                                        <p:tgtEl>
                                          <p:spTgt spid="3585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5"/>
                                        </p:tgtEl>
                                        <p:attrNameLst>
                                          <p:attrName>style.visibility</p:attrName>
                                        </p:attrNameLst>
                                      </p:cBhvr>
                                      <p:to>
                                        <p:strVal val="visible"/>
                                      </p:to>
                                    </p:set>
                                  </p:childTnLst>
                                  <p:subTnLst>
                                    <p:set>
                                      <p:cBhvr override="childStyle">
                                        <p:cTn dur="1" fill="hold" display="0" masterRel="nextClick" afterEffect="1"/>
                                        <p:tgtEl>
                                          <p:spTgt spid="3585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60"/>
                                        </p:tgtEl>
                                        <p:attrNameLst>
                                          <p:attrName>style.visibility</p:attrName>
                                        </p:attrNameLst>
                                      </p:cBhvr>
                                      <p:to>
                                        <p:strVal val="visible"/>
                                      </p:to>
                                    </p:set>
                                  </p:childTnLst>
                                  <p:subTnLst>
                                    <p:set>
                                      <p:cBhvr override="childStyle">
                                        <p:cTn dur="1" fill="hold" display="0" masterRel="nextClick" afterEffect="1"/>
                                        <p:tgtEl>
                                          <p:spTgt spid="3586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53"/>
                                        </p:tgtEl>
                                        <p:attrNameLst>
                                          <p:attrName>style.visibility</p:attrName>
                                        </p:attrNameLst>
                                      </p:cBhvr>
                                      <p:to>
                                        <p:strVal val="visible"/>
                                      </p:to>
                                    </p:set>
                                  </p:childTnLst>
                                  <p:subTnLst>
                                    <p:set>
                                      <p:cBhvr override="childStyle">
                                        <p:cTn dur="1" fill="hold" display="0" masterRel="nextClick" afterEffect="1"/>
                                        <p:tgtEl>
                                          <p:spTgt spid="358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41" y="487481"/>
            <a:ext cx="7263784" cy="632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74EE854-B70E-4752-A6C2-D9358020C4C1}" type="slidenum">
              <a:rPr lang="en-US" smtClean="0"/>
              <a:pPr/>
              <a:t>14</a:t>
            </a:fld>
            <a:endParaRPr lang="en-US"/>
          </a:p>
        </p:txBody>
      </p:sp>
      <p:sp>
        <p:nvSpPr>
          <p:cNvPr id="6" name="Text Box 17"/>
          <p:cNvSpPr txBox="1">
            <a:spLocks noChangeArrowheads="1"/>
          </p:cNvSpPr>
          <p:nvPr/>
        </p:nvSpPr>
        <p:spPr bwMode="auto">
          <a:xfrm>
            <a:off x="10668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standard view displays</a:t>
            </a:r>
            <a:endParaRPr lang="en-US" sz="2400" i="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61"/>
            <a:ext cx="10191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52388" y="1752600"/>
            <a:ext cx="1166812" cy="914400"/>
          </a:xfrm>
          <a:prstGeom prst="wedgeRoundRectCallout">
            <a:avLst>
              <a:gd name="adj1" fmla="val 112253"/>
              <a:gd name="adj2" fmla="val -707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Standard Planning Views </a:t>
            </a:r>
            <a:r>
              <a:rPr lang="en-US" sz="1200" i="0" dirty="0" smtClean="0"/>
              <a:t>(Action Plan </a:t>
            </a:r>
            <a:r>
              <a:rPr lang="en-US" sz="1200" i="0" dirty="0"/>
              <a:t>selected)</a:t>
            </a:r>
          </a:p>
        </p:txBody>
      </p:sp>
      <p:sp>
        <p:nvSpPr>
          <p:cNvPr id="10" name="AutoShape 10"/>
          <p:cNvSpPr>
            <a:spLocks/>
          </p:cNvSpPr>
          <p:nvPr/>
        </p:nvSpPr>
        <p:spPr bwMode="auto">
          <a:xfrm rot="16200000">
            <a:off x="2618381" y="505819"/>
            <a:ext cx="249638" cy="1981200"/>
          </a:xfrm>
          <a:prstGeom prst="leftBrace">
            <a:avLst>
              <a:gd name="adj1" fmla="val 20833"/>
              <a:gd name="adj2" fmla="val 996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9"/>
          <p:cNvSpPr>
            <a:spLocks noChangeArrowheads="1"/>
          </p:cNvSpPr>
          <p:nvPr/>
        </p:nvSpPr>
        <p:spPr bwMode="auto">
          <a:xfrm>
            <a:off x="87209" y="2987061"/>
            <a:ext cx="1166664" cy="883877"/>
          </a:xfrm>
          <a:prstGeom prst="wedgeRoundRectCallout">
            <a:avLst>
              <a:gd name="adj1" fmla="val 133210"/>
              <a:gd name="adj2" fmla="val -188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Toggle control for Objective – Strategy relationship</a:t>
            </a:r>
            <a:endParaRPr lang="en-US" sz="1200" i="0" dirty="0"/>
          </a:p>
        </p:txBody>
      </p:sp>
      <p:sp>
        <p:nvSpPr>
          <p:cNvPr id="15" name="AutoShape 8"/>
          <p:cNvSpPr>
            <a:spLocks noChangeArrowheads="1"/>
          </p:cNvSpPr>
          <p:nvPr/>
        </p:nvSpPr>
        <p:spPr bwMode="auto">
          <a:xfrm>
            <a:off x="5029200" y="504660"/>
            <a:ext cx="1447800" cy="533400"/>
          </a:xfrm>
          <a:prstGeom prst="wedgeRoundRectCallout">
            <a:avLst>
              <a:gd name="adj1" fmla="val -78506"/>
              <a:gd name="adj2" fmla="val 1525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Expand or </a:t>
            </a:r>
            <a:r>
              <a:rPr lang="en-US" sz="1200" i="0" dirty="0"/>
              <a:t>c</a:t>
            </a:r>
            <a:r>
              <a:rPr lang="en-US" sz="1200" i="0" dirty="0" smtClean="0"/>
              <a:t>ollapse all rows</a:t>
            </a:r>
            <a:endParaRPr lang="en-US" sz="1200" i="0" dirty="0"/>
          </a:p>
        </p:txBody>
      </p:sp>
      <p:grpSp>
        <p:nvGrpSpPr>
          <p:cNvPr id="7" name="Group 6"/>
          <p:cNvGrpSpPr/>
          <p:nvPr/>
        </p:nvGrpSpPr>
        <p:grpSpPr>
          <a:xfrm>
            <a:off x="2030820" y="523220"/>
            <a:ext cx="2922180" cy="2241245"/>
            <a:chOff x="2030820" y="523220"/>
            <a:chExt cx="2922180" cy="2241245"/>
          </a:xfrm>
        </p:grpSpPr>
        <p:cxnSp>
          <p:nvCxnSpPr>
            <p:cNvPr id="4" name="Straight Arrow Connector 3"/>
            <p:cNvCxnSpPr>
              <a:stCxn id="19" idx="4"/>
            </p:cNvCxnSpPr>
            <p:nvPr/>
          </p:nvCxnSpPr>
          <p:spPr bwMode="auto">
            <a:xfrm flipH="1">
              <a:off x="2030820" y="935981"/>
              <a:ext cx="1945210" cy="1828484"/>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utoShape 8"/>
            <p:cNvSpPr>
              <a:spLocks noChangeArrowheads="1"/>
            </p:cNvSpPr>
            <p:nvPr/>
          </p:nvSpPr>
          <p:spPr bwMode="auto">
            <a:xfrm>
              <a:off x="3352800" y="523220"/>
              <a:ext cx="1600200" cy="533400"/>
            </a:xfrm>
            <a:prstGeom prst="wedgeRoundRectCallout">
              <a:avLst>
                <a:gd name="adj1" fmla="val -11053"/>
                <a:gd name="adj2" fmla="val 273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Click “-” or “+” to collapse/expand tree</a:t>
              </a:r>
              <a:endParaRPr lang="en-US" sz="1200" i="0" dirty="0"/>
            </a:p>
          </p:txBody>
        </p:sp>
      </p:grpSp>
      <p:sp>
        <p:nvSpPr>
          <p:cNvPr id="12" name="AutoShape 36"/>
          <p:cNvSpPr>
            <a:spLocks noChangeArrowheads="1"/>
          </p:cNvSpPr>
          <p:nvPr/>
        </p:nvSpPr>
        <p:spPr bwMode="auto">
          <a:xfrm>
            <a:off x="175240" y="4038600"/>
            <a:ext cx="1162925" cy="1447800"/>
          </a:xfrm>
          <a:prstGeom prst="wedgeRoundRectCallout">
            <a:avLst>
              <a:gd name="adj1" fmla="val 88573"/>
              <a:gd name="adj2" fmla="val -1355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0" name="AutoShape 9"/>
          <p:cNvSpPr>
            <a:spLocks noChangeArrowheads="1"/>
          </p:cNvSpPr>
          <p:nvPr/>
        </p:nvSpPr>
        <p:spPr bwMode="auto">
          <a:xfrm>
            <a:off x="381000" y="631181"/>
            <a:ext cx="1166812" cy="609600"/>
          </a:xfrm>
          <a:prstGeom prst="wedgeRoundRectCallout">
            <a:avLst>
              <a:gd name="adj1" fmla="val 257142"/>
              <a:gd name="adj2" fmla="val 606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 (see next slide)</a:t>
            </a:r>
            <a:endParaRPr lang="en-US" sz="1200" i="0" dirty="0"/>
          </a:p>
        </p:txBody>
      </p:sp>
      <p:sp>
        <p:nvSpPr>
          <p:cNvPr id="21" name="AutoShape 9"/>
          <p:cNvSpPr>
            <a:spLocks noChangeArrowheads="1"/>
          </p:cNvSpPr>
          <p:nvPr/>
        </p:nvSpPr>
        <p:spPr bwMode="auto">
          <a:xfrm>
            <a:off x="171501" y="5867400"/>
            <a:ext cx="1166664" cy="883877"/>
          </a:xfrm>
          <a:prstGeom prst="wedgeRoundRectCallout">
            <a:avLst>
              <a:gd name="adj1" fmla="val 126831"/>
              <a:gd name="adj2" fmla="val -2700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22" name="AutoShape 2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28263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2"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3" y="927041"/>
            <a:ext cx="6549738" cy="554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9906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Custom view display</a:t>
            </a:r>
            <a:endParaRPr lang="en-US" sz="2400" i="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1297"/>
            <a:ext cx="7958876" cy="556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7396" y="6473884"/>
            <a:ext cx="2042051" cy="339577"/>
          </a:xfrm>
        </p:spPr>
        <p:txBody>
          <a:bodyPr/>
          <a:lstStyle/>
          <a:p>
            <a:fld id="{574EE854-B70E-4752-A6C2-D9358020C4C1}" type="slidenum">
              <a:rPr lang="en-US" smtClean="0"/>
              <a:pPr/>
              <a:t>15</a:t>
            </a:fld>
            <a:endParaRPr lang="en-US" dirty="0"/>
          </a:p>
        </p:txBody>
      </p:sp>
      <p:sp>
        <p:nvSpPr>
          <p:cNvPr id="15" name="AutoShape 9"/>
          <p:cNvSpPr>
            <a:spLocks noChangeArrowheads="1"/>
          </p:cNvSpPr>
          <p:nvPr/>
        </p:nvSpPr>
        <p:spPr bwMode="auto">
          <a:xfrm>
            <a:off x="5417984" y="5715000"/>
            <a:ext cx="2167034" cy="535172"/>
          </a:xfrm>
          <a:prstGeom prst="wedgeRoundRectCallout">
            <a:avLst>
              <a:gd name="adj1" fmla="val 37420"/>
              <a:gd name="adj2" fmla="val -2755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columns you want in the table</a:t>
            </a:r>
            <a:endParaRPr lang="en-US" sz="1200" i="0"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463" y="1885348"/>
            <a:ext cx="1447800" cy="68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9"/>
          <p:cNvSpPr>
            <a:spLocks noChangeArrowheads="1"/>
          </p:cNvSpPr>
          <p:nvPr/>
        </p:nvSpPr>
        <p:spPr bwMode="auto">
          <a:xfrm>
            <a:off x="3975759" y="670442"/>
            <a:ext cx="1590621" cy="509772"/>
          </a:xfrm>
          <a:prstGeom prst="wedgeRoundRectCallout">
            <a:avLst>
              <a:gd name="adj1" fmla="val -14354"/>
              <a:gd name="adj2" fmla="val 19905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Can start with current or blank view</a:t>
            </a:r>
            <a:endParaRPr lang="en-US" sz="1200" i="0" dirty="0"/>
          </a:p>
        </p:txBody>
      </p:sp>
      <p:sp>
        <p:nvSpPr>
          <p:cNvPr id="13" name="AutoShape 9"/>
          <p:cNvSpPr>
            <a:spLocks noChangeArrowheads="1"/>
          </p:cNvSpPr>
          <p:nvPr/>
        </p:nvSpPr>
        <p:spPr bwMode="auto">
          <a:xfrm>
            <a:off x="6096000" y="627890"/>
            <a:ext cx="1447800" cy="535172"/>
          </a:xfrm>
          <a:prstGeom prst="wedgeRoundRectCallout">
            <a:avLst>
              <a:gd name="adj1" fmla="val 35648"/>
              <a:gd name="adj2" fmla="val 1018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Assign name to the custom view</a:t>
            </a:r>
            <a:endParaRPr lang="en-US" sz="1200" i="0" dirty="0"/>
          </a:p>
        </p:txBody>
      </p:sp>
      <p:sp>
        <p:nvSpPr>
          <p:cNvPr id="14" name="AutoShape 9"/>
          <p:cNvSpPr>
            <a:spLocks noChangeArrowheads="1"/>
          </p:cNvSpPr>
          <p:nvPr/>
        </p:nvSpPr>
        <p:spPr bwMode="auto">
          <a:xfrm>
            <a:off x="3276600" y="5029200"/>
            <a:ext cx="1802119" cy="535172"/>
          </a:xfrm>
          <a:prstGeom prst="wedgeRoundRectCallout">
            <a:avLst>
              <a:gd name="adj1" fmla="val 77721"/>
              <a:gd name="adj2" fmla="val -30936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rows you want in the table</a:t>
            </a:r>
            <a:endParaRPr lang="en-US" sz="1200" i="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255" y="1138916"/>
            <a:ext cx="1518300" cy="18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431" y="1125970"/>
            <a:ext cx="2800595" cy="185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15330" y="1636154"/>
            <a:ext cx="1143000" cy="1187540"/>
          </a:xfrm>
          <a:prstGeom prst="wedgeRoundRectCallout">
            <a:avLst>
              <a:gd name="adj1" fmla="val 53255"/>
              <a:gd name="adj2" fmla="val -82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Any table can be exported to Word – use RTF File option</a:t>
            </a:r>
            <a:endParaRPr lang="en-US" sz="1200" i="0" dirty="0"/>
          </a:p>
        </p:txBody>
      </p:sp>
      <p:sp>
        <p:nvSpPr>
          <p:cNvPr id="12" name="AutoShape 9"/>
          <p:cNvSpPr>
            <a:spLocks noChangeArrowheads="1"/>
          </p:cNvSpPr>
          <p:nvPr/>
        </p:nvSpPr>
        <p:spPr bwMode="auto">
          <a:xfrm>
            <a:off x="2921794" y="762000"/>
            <a:ext cx="709612" cy="535172"/>
          </a:xfrm>
          <a:prstGeom prst="wedgeRoundRectCallout">
            <a:avLst>
              <a:gd name="adj1" fmla="val 13139"/>
              <a:gd name="adj2" fmla="val 1217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a:t>
            </a:r>
            <a:endParaRPr lang="en-US" sz="1200" i="0" dirty="0"/>
          </a:p>
        </p:txBody>
      </p:sp>
      <p:sp>
        <p:nvSpPr>
          <p:cNvPr id="20" name="AutoShape 26">
            <a:hlinkClick r:id="rId8"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17830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childTnLst>
                                  <p:subTnLst>
                                    <p:set>
                                      <p:cBhvr override="childStyle">
                                        <p:cTn dur="1" fill="hold" display="0" masterRel="nextClick" afterEffect="1"/>
                                        <p:tgtEl>
                                          <p:spTgt spid="3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4" grpId="0" animBg="1"/>
      <p:bldP spid="1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16</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2954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View - Layout</a:t>
            </a:r>
            <a:endParaRPr lang="en-US" sz="2400" i="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81" y="555065"/>
            <a:ext cx="7505519" cy="59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62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181416" y="1738855"/>
            <a:ext cx="788272" cy="535172"/>
          </a:xfrm>
          <a:prstGeom prst="wedgeRoundRectCallout">
            <a:avLst>
              <a:gd name="adj1" fmla="val 119944"/>
              <a:gd name="adj2" fmla="val -1119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Work Plan table</a:t>
            </a:r>
            <a:endParaRPr lang="en-US" sz="1200" i="0" dirty="0"/>
          </a:p>
        </p:txBody>
      </p:sp>
      <p:sp>
        <p:nvSpPr>
          <p:cNvPr id="10" name="AutoShape 9"/>
          <p:cNvSpPr>
            <a:spLocks noChangeArrowheads="1"/>
          </p:cNvSpPr>
          <p:nvPr/>
        </p:nvSpPr>
        <p:spPr bwMode="auto">
          <a:xfrm>
            <a:off x="3200400" y="570614"/>
            <a:ext cx="788272" cy="535172"/>
          </a:xfrm>
          <a:prstGeom prst="wedgeRoundRectCallout">
            <a:avLst>
              <a:gd name="adj1" fmla="val -71330"/>
              <a:gd name="adj2" fmla="val 988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people</a:t>
            </a:r>
            <a:endParaRPr lang="en-US" sz="1200" i="0" dirty="0"/>
          </a:p>
        </p:txBody>
      </p:sp>
      <p:sp>
        <p:nvSpPr>
          <p:cNvPr id="11" name="AutoShape 9"/>
          <p:cNvSpPr>
            <a:spLocks noChangeArrowheads="1"/>
          </p:cNvSpPr>
          <p:nvPr/>
        </p:nvSpPr>
        <p:spPr bwMode="auto">
          <a:xfrm>
            <a:off x="4141072" y="494414"/>
            <a:ext cx="788272" cy="724786"/>
          </a:xfrm>
          <a:prstGeom prst="wedgeRoundRectCallout">
            <a:avLst>
              <a:gd name="adj1" fmla="val -93838"/>
              <a:gd name="adj2" fmla="val 724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Account Codes</a:t>
            </a:r>
            <a:endParaRPr lang="en-US" sz="1200" i="0" dirty="0"/>
          </a:p>
        </p:txBody>
      </p:sp>
      <p:sp>
        <p:nvSpPr>
          <p:cNvPr id="12" name="AutoShape 9"/>
          <p:cNvSpPr>
            <a:spLocks noChangeArrowheads="1"/>
          </p:cNvSpPr>
          <p:nvPr/>
        </p:nvSpPr>
        <p:spPr bwMode="auto">
          <a:xfrm>
            <a:off x="5145661" y="52322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Budget Centers</a:t>
            </a:r>
            <a:endParaRPr lang="en-US" sz="1200" i="0" dirty="0"/>
          </a:p>
        </p:txBody>
      </p:sp>
      <p:sp>
        <p:nvSpPr>
          <p:cNvPr id="13" name="AutoShape 9"/>
          <p:cNvSpPr>
            <a:spLocks noChangeArrowheads="1"/>
          </p:cNvSpPr>
          <p:nvPr/>
        </p:nvSpPr>
        <p:spPr bwMode="auto">
          <a:xfrm>
            <a:off x="6248400" y="45720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1</a:t>
            </a:r>
            <a:endParaRPr lang="en-US" sz="1200" i="0" dirty="0"/>
          </a:p>
        </p:txBody>
      </p:sp>
      <p:sp>
        <p:nvSpPr>
          <p:cNvPr id="14" name="AutoShape 9"/>
          <p:cNvSpPr>
            <a:spLocks noChangeArrowheads="1"/>
          </p:cNvSpPr>
          <p:nvPr/>
        </p:nvSpPr>
        <p:spPr bwMode="auto">
          <a:xfrm>
            <a:off x="7288928" y="570614"/>
            <a:ext cx="788272" cy="724786"/>
          </a:xfrm>
          <a:prstGeom prst="wedgeRoundRectCallout">
            <a:avLst>
              <a:gd name="adj1" fmla="val -12154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2</a:t>
            </a:r>
            <a:endParaRPr lang="en-US" sz="1200" i="0" dirty="0"/>
          </a:p>
        </p:txBody>
      </p:sp>
      <p:sp>
        <p:nvSpPr>
          <p:cNvPr id="15" name="AutoShape 9"/>
          <p:cNvSpPr>
            <a:spLocks noChangeArrowheads="1"/>
          </p:cNvSpPr>
          <p:nvPr/>
        </p:nvSpPr>
        <p:spPr bwMode="auto">
          <a:xfrm>
            <a:off x="1363824" y="74428"/>
            <a:ext cx="1684176" cy="535172"/>
          </a:xfrm>
          <a:prstGeom prst="wedgeRoundRectCallout">
            <a:avLst>
              <a:gd name="adj1" fmla="val 12947"/>
              <a:gd name="adj2" fmla="val 2008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pivot table like summaries</a:t>
            </a:r>
            <a:endParaRPr lang="en-US" sz="1200" i="0" dirty="0"/>
          </a:p>
        </p:txBody>
      </p:sp>
      <p:sp>
        <p:nvSpPr>
          <p:cNvPr id="16" name="AutoShape 9"/>
          <p:cNvSpPr>
            <a:spLocks noChangeArrowheads="1"/>
          </p:cNvSpPr>
          <p:nvPr/>
        </p:nvSpPr>
        <p:spPr bwMode="auto">
          <a:xfrm>
            <a:off x="4343400" y="1600200"/>
            <a:ext cx="702396" cy="426189"/>
          </a:xfrm>
          <a:prstGeom prst="wedgeRoundRectCallout">
            <a:avLst>
              <a:gd name="adj1" fmla="val -43239"/>
              <a:gd name="adj2" fmla="val 870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Progress Ratings</a:t>
            </a:r>
            <a:endParaRPr lang="en-US" sz="1200" i="0" dirty="0"/>
          </a:p>
        </p:txBody>
      </p:sp>
      <p:sp>
        <p:nvSpPr>
          <p:cNvPr id="17" name="AutoShape 9"/>
          <p:cNvSpPr>
            <a:spLocks noChangeArrowheads="1"/>
          </p:cNvSpPr>
          <p:nvPr/>
        </p:nvSpPr>
        <p:spPr bwMode="auto">
          <a:xfrm>
            <a:off x="5105400" y="1559529"/>
            <a:ext cx="851336" cy="390660"/>
          </a:xfrm>
          <a:prstGeom prst="wedgeRoundRectCallout">
            <a:avLst>
              <a:gd name="adj1" fmla="val -51836"/>
              <a:gd name="adj2" fmla="val 1164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Staff assignments</a:t>
            </a:r>
            <a:endParaRPr lang="en-US" sz="1100" i="0" dirty="0"/>
          </a:p>
        </p:txBody>
      </p:sp>
      <p:sp>
        <p:nvSpPr>
          <p:cNvPr id="18" name="AutoShape 9"/>
          <p:cNvSpPr>
            <a:spLocks noChangeArrowheads="1"/>
          </p:cNvSpPr>
          <p:nvPr/>
        </p:nvSpPr>
        <p:spPr bwMode="auto">
          <a:xfrm>
            <a:off x="6705600" y="1554854"/>
            <a:ext cx="533400" cy="390660"/>
          </a:xfrm>
          <a:prstGeom prst="wedgeRoundRectCallout">
            <a:avLst>
              <a:gd name="adj1" fmla="val -62869"/>
              <a:gd name="adj2" fmla="val 623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Work days</a:t>
            </a:r>
            <a:endParaRPr lang="en-US" sz="1100" i="0" dirty="0"/>
          </a:p>
        </p:txBody>
      </p:sp>
      <p:sp>
        <p:nvSpPr>
          <p:cNvPr id="20" name="AutoShape 9"/>
          <p:cNvSpPr>
            <a:spLocks noChangeArrowheads="1"/>
          </p:cNvSpPr>
          <p:nvPr/>
        </p:nvSpPr>
        <p:spPr bwMode="auto">
          <a:xfrm>
            <a:off x="7315200" y="1555789"/>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Expenses</a:t>
            </a:r>
            <a:endParaRPr lang="en-US" sz="1100" i="0" dirty="0"/>
          </a:p>
        </p:txBody>
      </p:sp>
      <p:sp>
        <p:nvSpPr>
          <p:cNvPr id="21" name="AutoShape 9"/>
          <p:cNvSpPr>
            <a:spLocks noChangeArrowheads="1"/>
          </p:cNvSpPr>
          <p:nvPr/>
        </p:nvSpPr>
        <p:spPr bwMode="auto">
          <a:xfrm>
            <a:off x="8077200" y="1571683"/>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Totals</a:t>
            </a:r>
            <a:endParaRPr lang="en-US" sz="1100" i="0" dirty="0"/>
          </a:p>
        </p:txBody>
      </p:sp>
      <p:sp>
        <p:nvSpPr>
          <p:cNvPr id="22" name="AutoShape 36"/>
          <p:cNvSpPr>
            <a:spLocks noChangeArrowheads="1"/>
          </p:cNvSpPr>
          <p:nvPr/>
        </p:nvSpPr>
        <p:spPr bwMode="auto">
          <a:xfrm>
            <a:off x="8698" y="3143693"/>
            <a:ext cx="1286702" cy="1447800"/>
          </a:xfrm>
          <a:prstGeom prst="wedgeRoundRectCallout">
            <a:avLst>
              <a:gd name="adj1" fmla="val 91623"/>
              <a:gd name="adj2" fmla="val -915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3" name="AutoShape 9"/>
          <p:cNvSpPr>
            <a:spLocks noChangeArrowheads="1"/>
          </p:cNvSpPr>
          <p:nvPr/>
        </p:nvSpPr>
        <p:spPr bwMode="auto">
          <a:xfrm>
            <a:off x="125192" y="5486400"/>
            <a:ext cx="1166664" cy="883877"/>
          </a:xfrm>
          <a:prstGeom prst="wedgeRoundRectCallout">
            <a:avLst>
              <a:gd name="adj1" fmla="val 49814"/>
              <a:gd name="adj2" fmla="val -14932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6" name="Left Brace 5"/>
          <p:cNvSpPr/>
          <p:nvPr/>
        </p:nvSpPr>
        <p:spPr bwMode="auto">
          <a:xfrm>
            <a:off x="1295400" y="4191000"/>
            <a:ext cx="304800" cy="914400"/>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25" name="AutoShape 9"/>
          <p:cNvSpPr>
            <a:spLocks noChangeArrowheads="1"/>
          </p:cNvSpPr>
          <p:nvPr/>
        </p:nvSpPr>
        <p:spPr bwMode="auto">
          <a:xfrm>
            <a:off x="152374" y="2362200"/>
            <a:ext cx="990625" cy="717266"/>
          </a:xfrm>
          <a:prstGeom prst="wedgeRoundRectCallout">
            <a:avLst>
              <a:gd name="adj1" fmla="val 289528"/>
              <a:gd name="adj2" fmla="val -13867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Activities or Tasks</a:t>
            </a:r>
            <a:endParaRPr lang="en-US" sz="1200" i="0" dirty="0"/>
          </a:p>
        </p:txBody>
      </p:sp>
      <p:sp>
        <p:nvSpPr>
          <p:cNvPr id="26" name="AutoShape 9"/>
          <p:cNvSpPr>
            <a:spLocks noChangeArrowheads="1"/>
          </p:cNvSpPr>
          <p:nvPr/>
        </p:nvSpPr>
        <p:spPr bwMode="auto">
          <a:xfrm>
            <a:off x="6109136" y="1576741"/>
            <a:ext cx="533400" cy="267953"/>
          </a:xfrm>
          <a:prstGeom prst="wedgeRoundRectCallout">
            <a:avLst>
              <a:gd name="adj1" fmla="val -65095"/>
              <a:gd name="adj2" fmla="val 1686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When</a:t>
            </a:r>
            <a:endParaRPr lang="en-US" sz="1100" i="0" dirty="0"/>
          </a:p>
        </p:txBody>
      </p:sp>
    </p:spTree>
    <p:extLst>
      <p:ext uri="{BB962C8B-B14F-4D97-AF65-F5344CB8AC3E}">
        <p14:creationId xmlns:p14="http://schemas.microsoft.com/office/powerpoint/2010/main" val="41908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6"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17</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709613"/>
            <a:ext cx="76485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995239"/>
            <a:ext cx="14382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1800767"/>
            <a:ext cx="74866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894" y="3310603"/>
            <a:ext cx="12668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2543175"/>
            <a:ext cx="18954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9"/>
          <p:cNvSpPr>
            <a:spLocks noChangeArrowheads="1"/>
          </p:cNvSpPr>
          <p:nvPr/>
        </p:nvSpPr>
        <p:spPr bwMode="auto">
          <a:xfrm>
            <a:off x="76200" y="1905000"/>
            <a:ext cx="1114425" cy="533400"/>
          </a:xfrm>
          <a:prstGeom prst="wedgeRoundRectCallout">
            <a:avLst>
              <a:gd name="adj1" fmla="val 99695"/>
              <a:gd name="adj2" fmla="val -2002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Select “Edit” – “Preferences”</a:t>
            </a:r>
            <a:endParaRPr lang="en-US" sz="1200" i="0" dirty="0"/>
          </a:p>
        </p:txBody>
      </p:sp>
      <p:sp>
        <p:nvSpPr>
          <p:cNvPr id="13" name="Text Box 17"/>
          <p:cNvSpPr txBox="1">
            <a:spLocks noChangeArrowheads="1"/>
          </p:cNvSpPr>
          <p:nvPr/>
        </p:nvSpPr>
        <p:spPr bwMode="auto">
          <a:xfrm>
            <a:off x="8382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 Project Settings</a:t>
            </a:r>
            <a:endParaRPr lang="en-US" sz="2400" i="0" dirty="0"/>
          </a:p>
        </p:txBody>
      </p:sp>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6246" y="2070200"/>
            <a:ext cx="73533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6781800" y="2777203"/>
            <a:ext cx="811913" cy="533400"/>
          </a:xfrm>
          <a:prstGeom prst="wedgeRoundRectCallout">
            <a:avLst>
              <a:gd name="adj1" fmla="val -217453"/>
              <a:gd name="adj2" fmla="val -8005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currency</a:t>
            </a:r>
            <a:endParaRPr lang="en-US" sz="1200" i="0" dirty="0"/>
          </a:p>
        </p:txBody>
      </p:sp>
      <p:sp>
        <p:nvSpPr>
          <p:cNvPr id="19" name="AutoShape 9"/>
          <p:cNvSpPr>
            <a:spLocks noChangeArrowheads="1"/>
          </p:cNvSpPr>
          <p:nvPr/>
        </p:nvSpPr>
        <p:spPr bwMode="auto">
          <a:xfrm>
            <a:off x="1752600" y="3939128"/>
            <a:ext cx="931069" cy="632871"/>
          </a:xfrm>
          <a:prstGeom prst="wedgeRoundRectCallout">
            <a:avLst>
              <a:gd name="adj1" fmla="val 31260"/>
              <a:gd name="adj2" fmla="val -16824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key financial information</a:t>
            </a:r>
            <a:endParaRPr lang="en-US" sz="1200" i="0" dirty="0"/>
          </a:p>
        </p:txBody>
      </p:sp>
      <p:sp>
        <p:nvSpPr>
          <p:cNvPr id="3" name="Left Brace 2"/>
          <p:cNvSpPr/>
          <p:nvPr/>
        </p:nvSpPr>
        <p:spPr bwMode="auto">
          <a:xfrm>
            <a:off x="2514600" y="2743200"/>
            <a:ext cx="338138" cy="968457"/>
          </a:xfrm>
          <a:prstGeom prst="leftBrac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5438" y="1819275"/>
            <a:ext cx="74771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9"/>
          <p:cNvSpPr>
            <a:spLocks noChangeArrowheads="1"/>
          </p:cNvSpPr>
          <p:nvPr/>
        </p:nvSpPr>
        <p:spPr bwMode="auto">
          <a:xfrm>
            <a:off x="76199" y="3653503"/>
            <a:ext cx="1114425" cy="533400"/>
          </a:xfrm>
          <a:prstGeom prst="wedgeRoundRectCallout">
            <a:avLst>
              <a:gd name="adj1" fmla="val 311750"/>
              <a:gd name="adj2" fmla="val -889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fiscal year</a:t>
            </a:r>
            <a:endParaRPr lang="en-US" sz="1200" i="0" dirty="0"/>
          </a:p>
        </p:txBody>
      </p:sp>
      <p:sp>
        <p:nvSpPr>
          <p:cNvPr id="15" name="AutoShape 9"/>
          <p:cNvSpPr>
            <a:spLocks noChangeArrowheads="1"/>
          </p:cNvSpPr>
          <p:nvPr/>
        </p:nvSpPr>
        <p:spPr bwMode="auto">
          <a:xfrm>
            <a:off x="4105894" y="833252"/>
            <a:ext cx="1609106" cy="614548"/>
          </a:xfrm>
          <a:prstGeom prst="wedgeRoundRectCallout">
            <a:avLst>
              <a:gd name="adj1" fmla="val 100933"/>
              <a:gd name="adj2" fmla="val 28439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Start and End dates using date widget</a:t>
            </a:r>
            <a:endParaRPr lang="en-US" sz="1200" i="0" dirty="0"/>
          </a:p>
        </p:txBody>
      </p:sp>
      <p:sp>
        <p:nvSpPr>
          <p:cNvPr id="23" name="AutoShape 9"/>
          <p:cNvSpPr>
            <a:spLocks noChangeArrowheads="1"/>
          </p:cNvSpPr>
          <p:nvPr/>
        </p:nvSpPr>
        <p:spPr bwMode="auto">
          <a:xfrm>
            <a:off x="76198" y="2777202"/>
            <a:ext cx="1114425" cy="651797"/>
          </a:xfrm>
          <a:prstGeom prst="wedgeRoundRectCallout">
            <a:avLst>
              <a:gd name="adj1" fmla="val 103958"/>
              <a:gd name="adj2" fmla="val -666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Additional Financial Settings</a:t>
            </a:r>
            <a:endParaRPr lang="en-US" sz="1200" i="0" dirty="0"/>
          </a:p>
        </p:txBody>
      </p: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childTnLst>
                                  <p:subTnLst>
                                    <p:set>
                                      <p:cBhvr override="childStyle">
                                        <p:cTn dur="1" fill="hold" display="0" masterRel="nextClick" afterEffect="1"/>
                                        <p:tgtEl>
                                          <p:spTgt spid="308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childTnLst>
                                  <p:subTnLst>
                                    <p:set>
                                      <p:cBhvr override="childStyle">
                                        <p:cTn dur="1" fill="hold" display="0" masterRel="nextClick" afterEffect="1"/>
                                        <p:tgtEl>
                                          <p:spTgt spid="308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3" grpId="0" animBg="1"/>
      <p:bldP spid="14" grpId="0" animBg="1"/>
      <p:bldP spid="15"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719138"/>
            <a:ext cx="76771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2419350"/>
            <a:ext cx="41529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269" y="2438400"/>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204" y="2438400"/>
            <a:ext cx="41624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03" y="2434856"/>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206" y="2569387"/>
            <a:ext cx="36766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4600" y="2577333"/>
            <a:ext cx="32670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493"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8445"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206" y="2567651"/>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1592" y="2577299"/>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1190625" y="2580198"/>
            <a:ext cx="1476375" cy="199180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2740" y="2810540"/>
            <a:ext cx="68865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4022" y="2833577"/>
            <a:ext cx="6886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8499" y="2832912"/>
            <a:ext cx="6896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bwMode="auto">
          <a:xfrm flipV="1">
            <a:off x="1928812" y="4465674"/>
            <a:ext cx="2568760" cy="121587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7585" y="2423257"/>
            <a:ext cx="68675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9"/>
          <p:cNvSpPr>
            <a:spLocks noChangeArrowheads="1"/>
          </p:cNvSpPr>
          <p:nvPr/>
        </p:nvSpPr>
        <p:spPr bwMode="auto">
          <a:xfrm>
            <a:off x="4898407" y="3467100"/>
            <a:ext cx="1265598" cy="959211"/>
          </a:xfrm>
          <a:prstGeom prst="wedgeRoundRectCallout">
            <a:avLst>
              <a:gd name="adj1" fmla="val 8263"/>
              <a:gd name="adj2" fmla="val -800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column automatically filled out – reflects 4 years</a:t>
            </a:r>
            <a:endParaRPr lang="en-US" sz="1200" i="0" dirty="0"/>
          </a:p>
        </p:txBody>
      </p:sp>
      <p:sp>
        <p:nvSpPr>
          <p:cNvPr id="21" name="AutoShape 9"/>
          <p:cNvSpPr>
            <a:spLocks noChangeArrowheads="1"/>
          </p:cNvSpPr>
          <p:nvPr/>
        </p:nvSpPr>
        <p:spPr bwMode="auto">
          <a:xfrm>
            <a:off x="6301401" y="3429000"/>
            <a:ext cx="1265598" cy="1371600"/>
          </a:xfrm>
          <a:prstGeom prst="wedgeRoundRectCallout">
            <a:avLst>
              <a:gd name="adj1" fmla="val -51202"/>
              <a:gd name="adj2" fmla="val -778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work days entered at finer grain (</a:t>
            </a:r>
            <a:r>
              <a:rPr lang="en-US" sz="1200" i="0" dirty="0" smtClean="0">
                <a:solidFill>
                  <a:schemeClr val="accent2"/>
                </a:solidFill>
              </a:rPr>
              <a:t>blue text - editable</a:t>
            </a:r>
            <a:r>
              <a:rPr lang="en-US" sz="1200" i="0" dirty="0" smtClean="0"/>
              <a:t>) – Total shifts to a roll-up field (not editable)</a:t>
            </a:r>
            <a:endParaRPr lang="en-US" sz="1200" i="0" dirty="0"/>
          </a:p>
        </p:txBody>
      </p:sp>
      <p:sp>
        <p:nvSpPr>
          <p:cNvPr id="23" name="AutoShape 9"/>
          <p:cNvSpPr>
            <a:spLocks noChangeArrowheads="1"/>
          </p:cNvSpPr>
          <p:nvPr/>
        </p:nvSpPr>
        <p:spPr bwMode="auto">
          <a:xfrm>
            <a:off x="7603344" y="3429000"/>
            <a:ext cx="1312056" cy="959211"/>
          </a:xfrm>
          <a:prstGeom prst="wedgeRoundRectCallout">
            <a:avLst>
              <a:gd name="adj1" fmla="val -114759"/>
              <a:gd name="adj2" fmla="val -9411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Data entered for rest of years (Note changing “Total” &amp; “When”)</a:t>
            </a:r>
            <a:endParaRPr lang="en-US" sz="1200" i="0" dirty="0"/>
          </a:p>
        </p:txBody>
      </p:sp>
      <p:sp>
        <p:nvSpPr>
          <p:cNvPr id="37" name="AutoShape 9"/>
          <p:cNvSpPr>
            <a:spLocks noChangeArrowheads="1"/>
          </p:cNvSpPr>
          <p:nvPr/>
        </p:nvSpPr>
        <p:spPr bwMode="auto">
          <a:xfrm>
            <a:off x="173664" y="4930682"/>
            <a:ext cx="1883736" cy="1633759"/>
          </a:xfrm>
          <a:prstGeom prst="wedgeRoundRectCallout">
            <a:avLst>
              <a:gd name="adj1" fmla="val 92134"/>
              <a:gd name="adj2" fmla="val -548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second person is added, work days entered in top panel are split evenly in bottom panel.  Top panel work days still </a:t>
            </a:r>
            <a:r>
              <a:rPr lang="en-US" sz="1200" i="0" dirty="0" smtClean="0">
                <a:solidFill>
                  <a:schemeClr val="accent2"/>
                </a:solidFill>
              </a:rPr>
              <a:t>blue &amp; editable </a:t>
            </a:r>
            <a:r>
              <a:rPr lang="en-US" sz="1200" i="0" dirty="0" smtClean="0"/>
              <a:t>as long as even split between people.</a:t>
            </a:r>
            <a:endParaRPr lang="en-US" sz="1200" i="0" dirty="0"/>
          </a:p>
        </p:txBody>
      </p:sp>
      <p:sp>
        <p:nvSpPr>
          <p:cNvPr id="42" name="AutoShape 9"/>
          <p:cNvSpPr>
            <a:spLocks noChangeArrowheads="1"/>
          </p:cNvSpPr>
          <p:nvPr/>
        </p:nvSpPr>
        <p:spPr bwMode="auto">
          <a:xfrm>
            <a:off x="6099155" y="5224241"/>
            <a:ext cx="2601313" cy="1100359"/>
          </a:xfrm>
          <a:prstGeom prst="wedgeRoundRectCallout">
            <a:avLst>
              <a:gd name="adj1" fmla="val -41027"/>
              <a:gd name="adj2" fmla="val -8009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asymmetrical work day entry is entered in lower panel, additional edits must be made here (top panel no longer blue text, not editable).</a:t>
            </a:r>
            <a:endParaRPr lang="en-US" sz="1200" i="0" dirty="0"/>
          </a:p>
        </p:txBody>
      </p:sp>
      <p:pic>
        <p:nvPicPr>
          <p:cNvPr id="4108"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0384" y="1896029"/>
            <a:ext cx="34385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utoShape 9"/>
          <p:cNvSpPr>
            <a:spLocks noChangeArrowheads="1"/>
          </p:cNvSpPr>
          <p:nvPr/>
        </p:nvSpPr>
        <p:spPr bwMode="auto">
          <a:xfrm>
            <a:off x="2628999" y="800759"/>
            <a:ext cx="1104801" cy="1095270"/>
          </a:xfrm>
          <a:prstGeom prst="wedgeRoundRectCallout">
            <a:avLst>
              <a:gd name="adj1" fmla="val 54231"/>
              <a:gd name="adj2" fmla="val 715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Can shift to finer level of actions via the “Create…” button</a:t>
            </a:r>
            <a:endParaRPr lang="en-US" sz="1200" i="0" dirty="0"/>
          </a:p>
        </p:txBody>
      </p:sp>
      <p:sp>
        <p:nvSpPr>
          <p:cNvPr id="10" name="AutoShape 9"/>
          <p:cNvSpPr>
            <a:spLocks noChangeArrowheads="1"/>
          </p:cNvSpPr>
          <p:nvPr/>
        </p:nvSpPr>
        <p:spPr bwMode="auto">
          <a:xfrm>
            <a:off x="4800600" y="1066800"/>
            <a:ext cx="1143000" cy="677384"/>
          </a:xfrm>
          <a:prstGeom prst="wedgeRoundRectCallout">
            <a:avLst>
              <a:gd name="adj1" fmla="val 50132"/>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show more detailed dates</a:t>
            </a:r>
            <a:endParaRPr lang="en-US" sz="1200" i="0" dirty="0"/>
          </a:p>
        </p:txBody>
      </p:sp>
      <p:sp>
        <p:nvSpPr>
          <p:cNvPr id="15" name="AutoShape 9"/>
          <p:cNvSpPr>
            <a:spLocks noChangeArrowheads="1"/>
          </p:cNvSpPr>
          <p:nvPr/>
        </p:nvSpPr>
        <p:spPr bwMode="auto">
          <a:xfrm>
            <a:off x="5964865" y="1075882"/>
            <a:ext cx="969335" cy="829117"/>
          </a:xfrm>
          <a:prstGeom prst="wedgeRoundRectCallout">
            <a:avLst>
              <a:gd name="adj1" fmla="val -49685"/>
              <a:gd name="adj2" fmla="val 1345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Clicking “+” will continue to show more detail</a:t>
            </a:r>
            <a:endParaRPr lang="en-US" sz="1200" i="0" dirty="0"/>
          </a:p>
        </p:txBody>
      </p:sp>
      <p:sp>
        <p:nvSpPr>
          <p:cNvPr id="12" name="AutoShape 9"/>
          <p:cNvSpPr>
            <a:spLocks noChangeArrowheads="1"/>
          </p:cNvSpPr>
          <p:nvPr/>
        </p:nvSpPr>
        <p:spPr bwMode="auto">
          <a:xfrm>
            <a:off x="6976730" y="1095154"/>
            <a:ext cx="795670" cy="677384"/>
          </a:xfrm>
          <a:prstGeom prst="wedgeRoundRectCallout">
            <a:avLst>
              <a:gd name="adj1" fmla="val -3445"/>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 dates</a:t>
            </a:r>
            <a:endParaRPr lang="en-US" sz="1200" i="0" dirty="0"/>
          </a:p>
        </p:txBody>
      </p:sp>
      <p:pic>
        <p:nvPicPr>
          <p:cNvPr id="411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1569" y="2579535"/>
            <a:ext cx="73533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9"/>
          <p:cNvSpPr>
            <a:spLocks noChangeArrowheads="1"/>
          </p:cNvSpPr>
          <p:nvPr/>
        </p:nvSpPr>
        <p:spPr bwMode="auto">
          <a:xfrm>
            <a:off x="3070864" y="4957540"/>
            <a:ext cx="1883736" cy="1633759"/>
          </a:xfrm>
          <a:prstGeom prst="wedgeRoundRectCallout">
            <a:avLst>
              <a:gd name="adj1" fmla="val 136160"/>
              <a:gd name="adj2" fmla="val -1413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work days are added at Activity level – Miradi honors this finer-grain data as the new, improved estimate, Strategy row now rolls up Activity data and is no longer editable.</a:t>
            </a:r>
            <a:endParaRPr lang="en-US" sz="1200" i="0" dirty="0"/>
          </a:p>
        </p:txBody>
      </p:sp>
      <p:sp>
        <p:nvSpPr>
          <p:cNvPr id="18" name="AutoShape 9"/>
          <p:cNvSpPr>
            <a:spLocks noChangeArrowheads="1"/>
          </p:cNvSpPr>
          <p:nvPr/>
        </p:nvSpPr>
        <p:spPr bwMode="auto">
          <a:xfrm>
            <a:off x="7807036" y="1095154"/>
            <a:ext cx="1265598" cy="959211"/>
          </a:xfrm>
          <a:prstGeom prst="wedgeRoundRectCallout">
            <a:avLst>
              <a:gd name="adj1" fmla="val -24578"/>
              <a:gd name="adj2" fmla="val 1316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100 days entered as total across 4 years (Note </a:t>
            </a:r>
            <a:r>
              <a:rPr lang="en-US" sz="1200" i="0" dirty="0" smtClean="0">
                <a:solidFill>
                  <a:schemeClr val="accent2"/>
                </a:solidFill>
              </a:rPr>
              <a:t>blue text</a:t>
            </a:r>
            <a:r>
              <a:rPr lang="en-US" sz="1200" i="0" dirty="0" smtClean="0"/>
              <a:t> – editable)</a:t>
            </a:r>
            <a:endParaRPr lang="en-US" sz="1200" i="0" dirty="0"/>
          </a:p>
        </p:txBody>
      </p:sp>
      <p:sp>
        <p:nvSpPr>
          <p:cNvPr id="28" name="AutoShape 9"/>
          <p:cNvSpPr>
            <a:spLocks noChangeArrowheads="1"/>
          </p:cNvSpPr>
          <p:nvPr/>
        </p:nvSpPr>
        <p:spPr bwMode="auto">
          <a:xfrm>
            <a:off x="1307472" y="800759"/>
            <a:ext cx="1279416" cy="1343841"/>
          </a:xfrm>
          <a:prstGeom prst="wedgeRoundRectCallout">
            <a:avLst>
              <a:gd name="adj1" fmla="val 210973"/>
              <a:gd name="adj2" fmla="val 11568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Double-click in “Who” to open pick-list of people (add people in Project Resources tab)</a:t>
            </a:r>
            <a:endParaRPr lang="en-US" sz="1200" i="0" dirty="0"/>
          </a:p>
        </p:txBody>
      </p:sp>
      <p:sp>
        <p:nvSpPr>
          <p:cNvPr id="30" name="AutoShape 9"/>
          <p:cNvSpPr>
            <a:spLocks noChangeArrowheads="1"/>
          </p:cNvSpPr>
          <p:nvPr/>
        </p:nvSpPr>
        <p:spPr bwMode="auto">
          <a:xfrm>
            <a:off x="173665" y="1237485"/>
            <a:ext cx="969335" cy="1633759"/>
          </a:xfrm>
          <a:prstGeom prst="wedgeRoundRectCallout">
            <a:avLst>
              <a:gd name="adj1" fmla="val 413204"/>
              <a:gd name="adj2" fmla="val 610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Initials appear in top panel, Assignment entry appears in bottom panel</a:t>
            </a:r>
            <a:endParaRPr lang="en-US" sz="1200" i="0" dirty="0"/>
          </a:p>
        </p:txBody>
      </p:sp>
      <p:pic>
        <p:nvPicPr>
          <p:cNvPr id="4111"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15" y="0"/>
            <a:ext cx="9161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18</a:t>
            </a:fld>
            <a:endParaRPr lang="en-US"/>
          </a:p>
        </p:txBody>
      </p:sp>
      <p:sp>
        <p:nvSpPr>
          <p:cNvPr id="3" name="AutoShape 26">
            <a:hlinkClick r:id="rId19"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73666" y="0"/>
            <a:ext cx="8033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i="0" dirty="0" smtClean="0"/>
              <a:t>Work Plan – Work Effort Data Entry</a:t>
            </a:r>
            <a:endParaRPr lang="en-US" sz="2400" i="0" dirty="0"/>
          </a:p>
        </p:txBody>
      </p:sp>
      <p:sp>
        <p:nvSpPr>
          <p:cNvPr id="32" name="TextBox 31"/>
          <p:cNvSpPr txBox="1"/>
          <p:nvPr/>
        </p:nvSpPr>
        <p:spPr>
          <a:xfrm>
            <a:off x="173666" y="3648670"/>
            <a:ext cx="8898968" cy="923330"/>
          </a:xfrm>
          <a:prstGeom prst="rect">
            <a:avLst/>
          </a:prstGeom>
          <a:solidFill>
            <a:schemeClr val="bg1">
              <a:alpha val="59000"/>
            </a:schemeClr>
          </a:solidFill>
        </p:spPr>
        <p:txBody>
          <a:bodyPr wrap="square" rtlCol="0">
            <a:spAutoFit/>
          </a:bodyPr>
          <a:lstStyle/>
          <a:p>
            <a:r>
              <a:rPr lang="en-US" sz="5400" dirty="0" smtClean="0"/>
              <a:t>Watch in Slide Show Mode</a:t>
            </a:r>
            <a:endParaRPr lang="en-US" sz="5400" dirty="0"/>
          </a:p>
        </p:txBody>
      </p:sp>
    </p:spTree>
    <p:extLst>
      <p:ext uri="{BB962C8B-B14F-4D97-AF65-F5344CB8AC3E}">
        <p14:creationId xmlns:p14="http://schemas.microsoft.com/office/powerpoint/2010/main" val="35765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111"/>
                                        </p:tgtEl>
                                        <p:attrNameLst>
                                          <p:attrName>style.visibility</p:attrName>
                                        </p:attrNameLst>
                                      </p:cBhvr>
                                      <p:to>
                                        <p:strVal val="visible"/>
                                      </p:to>
                                    </p:set>
                                  </p:childTnLst>
                                  <p:subTnLst>
                                    <p:set>
                                      <p:cBhvr override="childStyle">
                                        <p:cTn dur="1" fill="hold" display="0" masterRel="nextClick" afterEffect="1"/>
                                        <p:tgtEl>
                                          <p:spTgt spid="41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410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410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7" presetID="1" presetClass="entr" presetSubtype="0" fill="hold" nodeType="withEffect">
                                  <p:stCondLst>
                                    <p:cond delay="0"/>
                                  </p:stCondLst>
                                  <p:childTnLst>
                                    <p:set>
                                      <p:cBhvr>
                                        <p:cTn id="78" dur="1" fill="hold">
                                          <p:stCondLst>
                                            <p:cond delay="0"/>
                                          </p:stCondLst>
                                        </p:cTn>
                                        <p:tgtEl>
                                          <p:spTgt spid="4105"/>
                                        </p:tgtEl>
                                        <p:attrNameLst>
                                          <p:attrName>style.visibility</p:attrName>
                                        </p:attrNameLst>
                                      </p:cBhvr>
                                      <p:to>
                                        <p:strVal val="visible"/>
                                      </p:to>
                                    </p:set>
                                  </p:childTnLst>
                                  <p:subTnLst>
                                    <p:set>
                                      <p:cBhvr override="childStyle">
                                        <p:cTn dur="1" fill="hold" display="0" masterRel="nextClick" afterEffect="1"/>
                                        <p:tgtEl>
                                          <p:spTgt spid="4105"/>
                                        </p:tgtEl>
                                        <p:attrNameLst>
                                          <p:attrName>style.visibility</p:attrName>
                                        </p:attrNameLst>
                                      </p:cBhvr>
                                      <p:to>
                                        <p:strVal val="hidden"/>
                                      </p:to>
                                    </p:set>
                                  </p:sub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410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91" presetID="1" presetClass="entr" presetSubtype="0" fill="hold" nodeType="withEffect">
                                  <p:stCondLst>
                                    <p:cond delay="0"/>
                                  </p:stCondLst>
                                  <p:childTnLst>
                                    <p:set>
                                      <p:cBhvr>
                                        <p:cTn id="92" dur="1" fill="hold">
                                          <p:stCondLst>
                                            <p:cond delay="0"/>
                                          </p:stCondLst>
                                        </p:cTn>
                                        <p:tgtEl>
                                          <p:spTgt spid="410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97" presetID="1" presetClass="entr" presetSubtype="0" fill="hold" nodeType="withEffect">
                                  <p:stCondLst>
                                    <p:cond delay="0"/>
                                  </p:stCondLst>
                                  <p:childTnLst>
                                    <p:set>
                                      <p:cBhvr>
                                        <p:cTn id="98"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37" grpId="0" animBg="1"/>
      <p:bldP spid="42" grpId="0" animBg="1"/>
      <p:bldP spid="45" grpId="0" animBg="1"/>
      <p:bldP spid="10" grpId="0" animBg="1"/>
      <p:bldP spid="15" grpId="0" animBg="1"/>
      <p:bldP spid="12" grpId="0" animBg="1"/>
      <p:bldP spid="48" grpId="0" animBg="1"/>
      <p:bldP spid="18" grpId="0" animBg="1"/>
      <p:bldP spid="28"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667346"/>
            <a:ext cx="770572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5432" y="6543675"/>
            <a:ext cx="2133600" cy="314325"/>
          </a:xfrm>
        </p:spPr>
        <p:txBody>
          <a:bodyPr/>
          <a:lstStyle/>
          <a:p>
            <a:fld id="{574EE854-B70E-4752-A6C2-D9358020C4C1}" type="slidenum">
              <a:rPr lang="en-US" smtClean="0"/>
              <a:pPr/>
              <a:t>19</a:t>
            </a:fld>
            <a:endParaRPr lang="en-US" dirty="0"/>
          </a:p>
        </p:txBody>
      </p:sp>
      <p:sp>
        <p:nvSpPr>
          <p:cNvPr id="4"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794" y="178248"/>
            <a:ext cx="2438400" cy="203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7"/>
          <p:cNvSpPr txBox="1">
            <a:spLocks noChangeArrowheads="1"/>
          </p:cNvSpPr>
          <p:nvPr/>
        </p:nvSpPr>
        <p:spPr bwMode="auto">
          <a:xfrm>
            <a:off x="173665" y="0"/>
            <a:ext cx="3941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0" dirty="0" smtClean="0"/>
              <a:t>Work Plan – Expense Data Entry</a:t>
            </a:r>
            <a:endParaRPr lang="en-US" sz="2400" i="0" dirty="0"/>
          </a:p>
        </p:txBody>
      </p:sp>
      <p:sp>
        <p:nvSpPr>
          <p:cNvPr id="5" name="AutoShape 9"/>
          <p:cNvSpPr>
            <a:spLocks noChangeArrowheads="1"/>
          </p:cNvSpPr>
          <p:nvPr/>
        </p:nvSpPr>
        <p:spPr bwMode="auto">
          <a:xfrm>
            <a:off x="4115587" y="76200"/>
            <a:ext cx="1447013" cy="889143"/>
          </a:xfrm>
          <a:prstGeom prst="wedgeRoundRectCallout">
            <a:avLst>
              <a:gd name="adj1" fmla="val 46366"/>
              <a:gd name="adj2" fmla="val 16628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Switched display to show Expense columns instead of  work day columns</a:t>
            </a:r>
            <a:endParaRPr lang="en-US" sz="1200" i="0" dirty="0"/>
          </a:p>
        </p:txBody>
      </p:sp>
      <p:cxnSp>
        <p:nvCxnSpPr>
          <p:cNvPr id="6" name="Straight Arrow Connector 5"/>
          <p:cNvCxnSpPr>
            <a:stCxn id="5" idx="3"/>
          </p:cNvCxnSpPr>
          <p:nvPr/>
        </p:nvCxnSpPr>
        <p:spPr bwMode="auto">
          <a:xfrm flipV="1">
            <a:off x="5562600" y="381000"/>
            <a:ext cx="305194" cy="13977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840" y="2521628"/>
            <a:ext cx="7334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633" y="5213144"/>
            <a:ext cx="13144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utoShape 9"/>
          <p:cNvSpPr>
            <a:spLocks noChangeArrowheads="1"/>
          </p:cNvSpPr>
          <p:nvPr/>
        </p:nvSpPr>
        <p:spPr bwMode="auto">
          <a:xfrm>
            <a:off x="1752600" y="5947165"/>
            <a:ext cx="914400" cy="732829"/>
          </a:xfrm>
          <a:prstGeom prst="wedgeRoundRectCallout">
            <a:avLst>
              <a:gd name="adj1" fmla="val 120003"/>
              <a:gd name="adj2" fmla="val 386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account code</a:t>
            </a:r>
            <a:endParaRPr lang="en-US" sz="1200" i="0" dirty="0"/>
          </a:p>
        </p:txBody>
      </p:sp>
      <p:sp>
        <p:nvSpPr>
          <p:cNvPr id="31" name="AutoShape 9"/>
          <p:cNvSpPr>
            <a:spLocks noChangeArrowheads="1"/>
          </p:cNvSpPr>
          <p:nvPr/>
        </p:nvSpPr>
        <p:spPr bwMode="auto">
          <a:xfrm>
            <a:off x="4850474" y="6213309"/>
            <a:ext cx="2007526" cy="494232"/>
          </a:xfrm>
          <a:prstGeom prst="wedgeRoundRectCallout">
            <a:avLst>
              <a:gd name="adj1" fmla="val 195"/>
              <a:gd name="adj2" fmla="val -17214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Funding Source (could be budget center)</a:t>
            </a:r>
            <a:endParaRPr lang="en-US" sz="1200" i="0" dirty="0"/>
          </a:p>
        </p:txBody>
      </p:sp>
      <p:pic>
        <p:nvPicPr>
          <p:cNvPr id="616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2514106"/>
            <a:ext cx="72104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2278" y="2501735"/>
            <a:ext cx="72199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2020" y="5472979"/>
            <a:ext cx="14287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9"/>
          <p:cNvSpPr>
            <a:spLocks noChangeArrowheads="1"/>
          </p:cNvSpPr>
          <p:nvPr/>
        </p:nvSpPr>
        <p:spPr bwMode="auto">
          <a:xfrm>
            <a:off x="60715" y="5580154"/>
            <a:ext cx="1225160" cy="732829"/>
          </a:xfrm>
          <a:prstGeom prst="wedgeRoundRectCallout">
            <a:avLst>
              <a:gd name="adj1" fmla="val 153504"/>
              <a:gd name="adj2" fmla="val -537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User-entered expense description</a:t>
            </a:r>
            <a:endParaRPr lang="en-US" sz="1200" i="0" dirty="0"/>
          </a:p>
        </p:txBody>
      </p:sp>
      <p:sp>
        <p:nvSpPr>
          <p:cNvPr id="17" name="AutoShape 9"/>
          <p:cNvSpPr>
            <a:spLocks noChangeArrowheads="1"/>
          </p:cNvSpPr>
          <p:nvPr/>
        </p:nvSpPr>
        <p:spPr bwMode="auto">
          <a:xfrm>
            <a:off x="76200" y="4098015"/>
            <a:ext cx="1225160" cy="1295400"/>
          </a:xfrm>
          <a:prstGeom prst="wedgeRoundRectCallout">
            <a:avLst>
              <a:gd name="adj1" fmla="val 501478"/>
              <a:gd name="adj2" fmla="val -4189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 assigned to 2012 (editable in top or bottom panel –</a:t>
            </a:r>
            <a:r>
              <a:rPr lang="en-US" sz="1200" i="0" dirty="0" smtClean="0">
                <a:solidFill>
                  <a:schemeClr val="accent2"/>
                </a:solidFill>
              </a:rPr>
              <a:t> blue text</a:t>
            </a:r>
            <a:r>
              <a:rPr lang="en-US" sz="1200" i="0" dirty="0" smtClean="0"/>
              <a:t>)</a:t>
            </a:r>
            <a:endParaRPr lang="en-US" sz="1200" i="0" dirty="0"/>
          </a:p>
        </p:txBody>
      </p:sp>
      <p:cxnSp>
        <p:nvCxnSpPr>
          <p:cNvPr id="32" name="Straight Arrow Connector 31"/>
          <p:cNvCxnSpPr/>
          <p:nvPr/>
        </p:nvCxnSpPr>
        <p:spPr bwMode="auto">
          <a:xfrm>
            <a:off x="970189" y="5213144"/>
            <a:ext cx="471651" cy="18027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9"/>
          <p:cNvSpPr>
            <a:spLocks noChangeArrowheads="1"/>
          </p:cNvSpPr>
          <p:nvPr/>
        </p:nvSpPr>
        <p:spPr bwMode="auto">
          <a:xfrm>
            <a:off x="5481442" y="4304805"/>
            <a:ext cx="2555483" cy="609600"/>
          </a:xfrm>
          <a:prstGeom prst="wedgeRoundRectCallout">
            <a:avLst>
              <a:gd name="adj1" fmla="val -12615"/>
              <a:gd name="adj2" fmla="val 968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Because 2011 expense is not editable – indicates finer scale expense exists – click “+” to expand</a:t>
            </a:r>
            <a:endParaRPr lang="en-US" sz="1200" i="0" dirty="0"/>
          </a:p>
        </p:txBody>
      </p:sp>
      <p:sp>
        <p:nvSpPr>
          <p:cNvPr id="42" name="AutoShape 9"/>
          <p:cNvSpPr>
            <a:spLocks noChangeArrowheads="1"/>
          </p:cNvSpPr>
          <p:nvPr/>
        </p:nvSpPr>
        <p:spPr bwMode="auto">
          <a:xfrm>
            <a:off x="8153400" y="4161524"/>
            <a:ext cx="704006" cy="732829"/>
          </a:xfrm>
          <a:prstGeom prst="wedgeRoundRectCallout">
            <a:avLst>
              <a:gd name="adj1" fmla="val -94223"/>
              <a:gd name="adj2" fmla="val 9859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a:t>
            </a:r>
            <a:endParaRPr lang="en-US" sz="1200" i="0" dirty="0"/>
          </a:p>
        </p:txBody>
      </p:sp>
      <p:sp>
        <p:nvSpPr>
          <p:cNvPr id="38" name="AutoShape 9"/>
          <p:cNvSpPr>
            <a:spLocks noChangeArrowheads="1"/>
          </p:cNvSpPr>
          <p:nvPr/>
        </p:nvSpPr>
        <p:spPr bwMode="auto">
          <a:xfrm>
            <a:off x="7042068" y="6118593"/>
            <a:ext cx="2007526" cy="494232"/>
          </a:xfrm>
          <a:prstGeom prst="wedgeRoundRectCallout">
            <a:avLst>
              <a:gd name="adj1" fmla="val -42396"/>
              <a:gd name="adj2" fmla="val -14330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Expenses entered (and editable) at Quarter-level</a:t>
            </a:r>
            <a:endParaRPr lang="en-US" sz="1200" i="0" dirty="0"/>
          </a:p>
        </p:txBody>
      </p: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subTnLst>
                                    <p:set>
                                      <p:cBhvr override="childStyle">
                                        <p:cTn dur="1" fill="hold" display="0" masterRel="nextClick" afterEffect="1"/>
                                        <p:tgtEl>
                                          <p:spTgt spid="6149"/>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6154"/>
                                        </p:tgtEl>
                                        <p:attrNameLst>
                                          <p:attrName>style.visibility</p:attrName>
                                        </p:attrNameLst>
                                      </p:cBhvr>
                                      <p:to>
                                        <p:strVal val="visible"/>
                                      </p:to>
                                    </p:se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1" grpId="0" animBg="1"/>
      <p:bldP spid="28" grpId="0" animBg="1"/>
      <p:bldP spid="17" grpId="0" animBg="1"/>
      <p:bldP spid="35" grpId="0" animBg="1"/>
      <p:bldP spid="4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35013" y="0"/>
            <a:ext cx="6934200" cy="457200"/>
          </a:xfrm>
        </p:spPr>
        <p:txBody>
          <a:bodyPr/>
          <a:lstStyle/>
          <a:p>
            <a:r>
              <a:rPr lang="en-US" sz="3200" dirty="0"/>
              <a:t>Miradi tutorial with screen shots</a:t>
            </a:r>
          </a:p>
        </p:txBody>
      </p:sp>
      <p:sp>
        <p:nvSpPr>
          <p:cNvPr id="135171" name="Rectangle 3"/>
          <p:cNvSpPr>
            <a:spLocks noGrp="1" noChangeArrowheads="1"/>
          </p:cNvSpPr>
          <p:nvPr>
            <p:ph type="body" idx="1"/>
          </p:nvPr>
        </p:nvSpPr>
        <p:spPr>
          <a:xfrm>
            <a:off x="1066800" y="533400"/>
            <a:ext cx="7924800" cy="3810000"/>
          </a:xfrm>
        </p:spPr>
        <p:txBody>
          <a:bodyPr/>
          <a:lstStyle/>
          <a:p>
            <a:pPr>
              <a:spcBef>
                <a:spcPct val="0"/>
              </a:spcBef>
              <a:buFontTx/>
              <a:buNone/>
            </a:pPr>
            <a:r>
              <a:rPr lang="en-US" sz="2200" dirty="0"/>
              <a:t>   </a:t>
            </a:r>
          </a:p>
          <a:p>
            <a:pPr>
              <a:spcBef>
                <a:spcPct val="0"/>
              </a:spcBef>
            </a:pPr>
            <a:r>
              <a:rPr lang="en-US" sz="2200" dirty="0"/>
              <a:t>Basic Navigation, Summary View, data </a:t>
            </a:r>
            <a:r>
              <a:rPr lang="en-US" sz="2200" dirty="0" smtClean="0"/>
              <a:t>entry </a:t>
            </a:r>
            <a:r>
              <a:rPr lang="en-US" sz="2000" dirty="0" smtClean="0">
                <a:solidFill>
                  <a:schemeClr val="bg1">
                    <a:lumMod val="65000"/>
                  </a:schemeClr>
                </a:solidFill>
              </a:rPr>
              <a:t>slides 3-6</a:t>
            </a:r>
            <a:endParaRPr lang="en-US" sz="2000" i="1" dirty="0">
              <a:solidFill>
                <a:schemeClr val="bg1">
                  <a:lumMod val="65000"/>
                </a:schemeClr>
              </a:solidFill>
            </a:endParaRPr>
          </a:p>
          <a:p>
            <a:pPr>
              <a:spcBef>
                <a:spcPct val="0"/>
              </a:spcBef>
            </a:pPr>
            <a:r>
              <a:rPr lang="en-US" sz="2200" dirty="0"/>
              <a:t>Situation Analysis </a:t>
            </a:r>
            <a:r>
              <a:rPr lang="en-US" sz="2200" dirty="0">
                <a:sym typeface="Wingdings" pitchFamily="2" charset="2"/>
              </a:rPr>
              <a:t></a:t>
            </a:r>
            <a:r>
              <a:rPr lang="en-US" sz="2200" dirty="0"/>
              <a:t> Result Chain example</a:t>
            </a:r>
            <a:endParaRPr lang="en-US" sz="2200" i="1" dirty="0"/>
          </a:p>
          <a:p>
            <a:pPr>
              <a:spcBef>
                <a:spcPct val="0"/>
              </a:spcBef>
            </a:pPr>
            <a:r>
              <a:rPr lang="en-US" sz="2200" dirty="0"/>
              <a:t>Objective data entry</a:t>
            </a:r>
            <a:endParaRPr lang="en-US" sz="2200" i="1" dirty="0"/>
          </a:p>
          <a:p>
            <a:pPr>
              <a:spcBef>
                <a:spcPct val="0"/>
              </a:spcBef>
            </a:pPr>
            <a:r>
              <a:rPr lang="en-US" sz="2200" dirty="0"/>
              <a:t>Indicator/Measurement data entry</a:t>
            </a:r>
            <a:endParaRPr lang="en-US" sz="2200" i="1" dirty="0"/>
          </a:p>
          <a:p>
            <a:pPr>
              <a:spcBef>
                <a:spcPct val="0"/>
              </a:spcBef>
            </a:pPr>
            <a:r>
              <a:rPr lang="en-US" sz="2200" dirty="0" smtClean="0"/>
              <a:t>Activity </a:t>
            </a:r>
            <a:r>
              <a:rPr lang="en-US" sz="2200" dirty="0"/>
              <a:t>data entry</a:t>
            </a:r>
            <a:endParaRPr lang="en-US" sz="2200" i="1" dirty="0"/>
          </a:p>
          <a:p>
            <a:pPr>
              <a:spcBef>
                <a:spcPct val="0"/>
              </a:spcBef>
            </a:pPr>
            <a:r>
              <a:rPr lang="en-US" sz="2200" dirty="0" smtClean="0"/>
              <a:t>Strategic Plan </a:t>
            </a:r>
            <a:r>
              <a:rPr lang="en-US" sz="2200" dirty="0"/>
              <a:t>View – </a:t>
            </a:r>
            <a:r>
              <a:rPr lang="en-US" sz="2200" dirty="0" smtClean="0"/>
              <a:t>Standard</a:t>
            </a:r>
          </a:p>
          <a:p>
            <a:pPr>
              <a:spcBef>
                <a:spcPct val="0"/>
              </a:spcBef>
            </a:pPr>
            <a:r>
              <a:rPr lang="en-US" sz="2200" dirty="0" smtClean="0"/>
              <a:t>Strategic Plan View – Custom</a:t>
            </a:r>
          </a:p>
          <a:p>
            <a:pPr>
              <a:spcBef>
                <a:spcPct val="0"/>
              </a:spcBef>
            </a:pPr>
            <a:r>
              <a:rPr lang="en-US" sz="2200" dirty="0" smtClean="0"/>
              <a:t>Work Plan View – Layout</a:t>
            </a:r>
          </a:p>
          <a:p>
            <a:pPr>
              <a:spcBef>
                <a:spcPct val="0"/>
              </a:spcBef>
            </a:pPr>
            <a:r>
              <a:rPr lang="en-US" sz="2200" dirty="0" smtClean="0"/>
              <a:t>Work Plan – Project Settings</a:t>
            </a:r>
          </a:p>
          <a:p>
            <a:pPr>
              <a:spcBef>
                <a:spcPct val="0"/>
              </a:spcBef>
            </a:pPr>
            <a:r>
              <a:rPr lang="en-US" sz="2200" dirty="0" smtClean="0"/>
              <a:t>Work Plan – Work Unit Data Entry</a:t>
            </a:r>
          </a:p>
          <a:p>
            <a:pPr>
              <a:spcBef>
                <a:spcPct val="0"/>
              </a:spcBef>
            </a:pPr>
            <a:r>
              <a:rPr lang="en-US" sz="2200" dirty="0" smtClean="0"/>
              <a:t>Work Plan – Expense Data Entry</a:t>
            </a:r>
            <a:endParaRPr lang="en-US" sz="2200" dirty="0"/>
          </a:p>
          <a:p>
            <a:pPr>
              <a:spcBef>
                <a:spcPct val="0"/>
              </a:spcBef>
            </a:pPr>
            <a:r>
              <a:rPr lang="en-US" sz="2200" dirty="0"/>
              <a:t>Reports &amp; Exporting data</a:t>
            </a:r>
          </a:p>
          <a:p>
            <a:pPr marL="0" indent="0">
              <a:spcBef>
                <a:spcPct val="0"/>
              </a:spcBef>
              <a:buNone/>
            </a:pPr>
            <a:endParaRPr lang="en-US" sz="2200" dirty="0"/>
          </a:p>
        </p:txBody>
      </p:sp>
      <p:sp>
        <p:nvSpPr>
          <p:cNvPr id="135188" name="AutoShape 20">
            <a:hlinkClick r:id="rId3" action="ppaction://hlinksldjump"/>
          </p:cNvPr>
          <p:cNvSpPr>
            <a:spLocks noChangeArrowheads="1"/>
          </p:cNvSpPr>
          <p:nvPr/>
        </p:nvSpPr>
        <p:spPr bwMode="auto">
          <a:xfrm>
            <a:off x="719535" y="990600"/>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89" name="AutoShape 21">
            <a:hlinkClick r:id="rId4" action="ppaction://hlinksldjump"/>
          </p:cNvPr>
          <p:cNvSpPr>
            <a:spLocks noChangeArrowheads="1"/>
          </p:cNvSpPr>
          <p:nvPr/>
        </p:nvSpPr>
        <p:spPr bwMode="auto">
          <a:xfrm>
            <a:off x="719535" y="1295400"/>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0" name="AutoShape 22">
            <a:hlinkClick r:id="rId5" action="ppaction://hlinksldjump"/>
          </p:cNvPr>
          <p:cNvSpPr>
            <a:spLocks noChangeArrowheads="1"/>
          </p:cNvSpPr>
          <p:nvPr/>
        </p:nvSpPr>
        <p:spPr bwMode="auto">
          <a:xfrm>
            <a:off x="719535" y="1631975"/>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1" name="AutoShape 23">
            <a:hlinkClick r:id="rId6" action="ppaction://hlinksldjump"/>
          </p:cNvPr>
          <p:cNvSpPr>
            <a:spLocks noChangeArrowheads="1"/>
          </p:cNvSpPr>
          <p:nvPr/>
        </p:nvSpPr>
        <p:spPr bwMode="auto">
          <a:xfrm>
            <a:off x="719535" y="19812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94" name="AutoShape 26">
            <a:hlinkClick r:id="rId7" action="ppaction://hlinksldjump"/>
          </p:cNvPr>
          <p:cNvSpPr>
            <a:spLocks noChangeArrowheads="1"/>
          </p:cNvSpPr>
          <p:nvPr/>
        </p:nvSpPr>
        <p:spPr bwMode="auto">
          <a:xfrm>
            <a:off x="719535" y="2296592"/>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5" name="AutoShape 27">
            <a:hlinkClick r:id="rId8" action="ppaction://hlinksldjump"/>
          </p:cNvPr>
          <p:cNvSpPr>
            <a:spLocks noChangeArrowheads="1"/>
          </p:cNvSpPr>
          <p:nvPr/>
        </p:nvSpPr>
        <p:spPr bwMode="auto">
          <a:xfrm>
            <a:off x="719535" y="2629635"/>
            <a:ext cx="684212"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smtClean="0">
                <a:sym typeface="Wingdings" pitchFamily="2" charset="2"/>
              </a:rPr>
              <a:t> </a:t>
            </a:r>
            <a:endParaRPr lang="en-US" dirty="0">
              <a:sym typeface="Wingdings" pitchFamily="2" charset="2"/>
            </a:endParaRPr>
          </a:p>
        </p:txBody>
      </p:sp>
      <p:sp>
        <p:nvSpPr>
          <p:cNvPr id="135196" name="AutoShape 28">
            <a:hlinkClick r:id="rId9" action="ppaction://hlinksldjump"/>
          </p:cNvPr>
          <p:cNvSpPr>
            <a:spLocks noChangeArrowheads="1"/>
          </p:cNvSpPr>
          <p:nvPr/>
        </p:nvSpPr>
        <p:spPr bwMode="auto">
          <a:xfrm>
            <a:off x="719535" y="29718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1" name="Text Box 33"/>
          <p:cNvSpPr txBox="1">
            <a:spLocks noChangeArrowheads="1"/>
          </p:cNvSpPr>
          <p:nvPr/>
        </p:nvSpPr>
        <p:spPr bwMode="auto">
          <a:xfrm>
            <a:off x="6591300" y="2519493"/>
            <a:ext cx="2057400" cy="3387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Proceed to next slide to walk through this sequence or click on the mouse icons to jump to a particular topic (in Slide Show Mode).  Each topic includes a button to come back here.</a:t>
            </a:r>
          </a:p>
        </p:txBody>
      </p:sp>
      <p:sp>
        <p:nvSpPr>
          <p:cNvPr id="135202" name="Text Box 34"/>
          <p:cNvSpPr txBox="1">
            <a:spLocks noChangeArrowheads="1"/>
          </p:cNvSpPr>
          <p:nvPr/>
        </p:nvSpPr>
        <p:spPr bwMode="auto">
          <a:xfrm>
            <a:off x="561975" y="528935"/>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a:t>Basic Features</a:t>
            </a:r>
            <a:endParaRPr lang="en-US" sz="2400" b="1" dirty="0"/>
          </a:p>
        </p:txBody>
      </p:sp>
      <p:sp>
        <p:nvSpPr>
          <p:cNvPr id="135203" name="Rectangle 35"/>
          <p:cNvSpPr>
            <a:spLocks noChangeArrowheads="1"/>
          </p:cNvSpPr>
          <p:nvPr/>
        </p:nvSpPr>
        <p:spPr bwMode="auto">
          <a:xfrm>
            <a:off x="1066800" y="5431632"/>
            <a:ext cx="6553200"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2200" i="0" dirty="0" smtClean="0"/>
              <a:t>Target </a:t>
            </a:r>
            <a:r>
              <a:rPr lang="en-US" sz="2200" i="0" dirty="0"/>
              <a:t>Viability - Simple approach</a:t>
            </a:r>
            <a:endParaRPr lang="en-US" sz="2200" dirty="0"/>
          </a:p>
          <a:p>
            <a:pPr marL="342900" indent="-342900">
              <a:buFontTx/>
              <a:buChar char="•"/>
            </a:pPr>
            <a:r>
              <a:rPr lang="en-US" sz="2200" i="0" dirty="0"/>
              <a:t>Target Viability - KEA approach</a:t>
            </a:r>
            <a:endParaRPr lang="en-US" sz="2200" dirty="0"/>
          </a:p>
          <a:p>
            <a:pPr marL="342900" indent="-342900">
              <a:buFontTx/>
              <a:buChar char="•"/>
            </a:pPr>
            <a:r>
              <a:rPr lang="en-US" sz="2200" i="0" dirty="0"/>
              <a:t>Threat Ranking – Simple mode</a:t>
            </a:r>
          </a:p>
          <a:p>
            <a:pPr marL="342900" indent="-342900">
              <a:buFontTx/>
              <a:buChar char="•"/>
            </a:pPr>
            <a:r>
              <a:rPr lang="en-US" sz="2200" i="0" dirty="0"/>
              <a:t>Threats Ranking – Stress-based mode</a:t>
            </a:r>
            <a:endParaRPr lang="en-US" sz="2200" dirty="0"/>
          </a:p>
        </p:txBody>
      </p:sp>
      <p:sp>
        <p:nvSpPr>
          <p:cNvPr id="135204" name="Text Box 36"/>
          <p:cNvSpPr txBox="1">
            <a:spLocks noChangeArrowheads="1"/>
          </p:cNvSpPr>
          <p:nvPr/>
        </p:nvSpPr>
        <p:spPr bwMode="auto">
          <a:xfrm>
            <a:off x="576263" y="5029200"/>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smtClean="0"/>
              <a:t>Viability &amp; Threats </a:t>
            </a:r>
            <a:endParaRPr lang="en-US" sz="2400" b="1" dirty="0"/>
          </a:p>
        </p:txBody>
      </p:sp>
      <p:sp>
        <p:nvSpPr>
          <p:cNvPr id="135199" name="AutoShape 31">
            <a:hlinkClick r:id="rId10" action="ppaction://hlinksldjump"/>
          </p:cNvPr>
          <p:cNvSpPr>
            <a:spLocks noChangeArrowheads="1"/>
          </p:cNvSpPr>
          <p:nvPr/>
        </p:nvSpPr>
        <p:spPr bwMode="auto">
          <a:xfrm>
            <a:off x="719535" y="552375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0" name="AutoShape 32">
            <a:hlinkClick r:id="rId11" action="ppaction://hlinksldjump"/>
          </p:cNvPr>
          <p:cNvSpPr>
            <a:spLocks noChangeArrowheads="1"/>
          </p:cNvSpPr>
          <p:nvPr/>
        </p:nvSpPr>
        <p:spPr bwMode="auto">
          <a:xfrm>
            <a:off x="718741" y="5869176"/>
            <a:ext cx="685800"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87" name="AutoShape 19">
            <a:hlinkClick r:id="rId12" action="ppaction://hlinksldjump"/>
          </p:cNvPr>
          <p:cNvSpPr>
            <a:spLocks noChangeArrowheads="1"/>
          </p:cNvSpPr>
          <p:nvPr/>
        </p:nvSpPr>
        <p:spPr bwMode="auto">
          <a:xfrm>
            <a:off x="719535" y="6219807"/>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5" name="AutoShape 37">
            <a:hlinkClick r:id="rId13" action="ppaction://hlinksldjump"/>
          </p:cNvPr>
          <p:cNvSpPr>
            <a:spLocks noChangeArrowheads="1"/>
          </p:cNvSpPr>
          <p:nvPr/>
        </p:nvSpPr>
        <p:spPr bwMode="auto">
          <a:xfrm>
            <a:off x="719535" y="6545262"/>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2" name="Slide Number Placeholder 1"/>
          <p:cNvSpPr>
            <a:spLocks noGrp="1"/>
          </p:cNvSpPr>
          <p:nvPr>
            <p:ph type="sldNum" sz="quarter" idx="12"/>
          </p:nvPr>
        </p:nvSpPr>
        <p:spPr/>
        <p:txBody>
          <a:bodyPr/>
          <a:lstStyle/>
          <a:p>
            <a:fld id="{A85A4C4A-FC6D-4E88-AA81-3A5D749ACE5E}" type="slidenum">
              <a:rPr lang="en-US" smtClean="0"/>
              <a:pPr/>
              <a:t>2</a:t>
            </a:fld>
            <a:endParaRPr lang="en-US"/>
          </a:p>
        </p:txBody>
      </p:sp>
      <p:sp>
        <p:nvSpPr>
          <p:cNvPr id="22" name="AutoShape 28">
            <a:hlinkClick r:id="rId14" action="ppaction://hlinksldjump"/>
          </p:cNvPr>
          <p:cNvSpPr>
            <a:spLocks noChangeArrowheads="1"/>
          </p:cNvSpPr>
          <p:nvPr/>
        </p:nvSpPr>
        <p:spPr bwMode="auto">
          <a:xfrm>
            <a:off x="719535" y="3304844"/>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3" name="AutoShape 28">
            <a:hlinkClick r:id="rId15" action="ppaction://hlinksldjump"/>
          </p:cNvPr>
          <p:cNvSpPr>
            <a:spLocks noChangeArrowheads="1"/>
          </p:cNvSpPr>
          <p:nvPr/>
        </p:nvSpPr>
        <p:spPr bwMode="auto">
          <a:xfrm>
            <a:off x="719535" y="431309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4" name="AutoShape 28">
            <a:hlinkClick r:id="rId16" action="ppaction://hlinksldjump"/>
          </p:cNvPr>
          <p:cNvSpPr>
            <a:spLocks noChangeArrowheads="1"/>
          </p:cNvSpPr>
          <p:nvPr/>
        </p:nvSpPr>
        <p:spPr bwMode="auto">
          <a:xfrm>
            <a:off x="719535" y="36576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5" name="AutoShape 28">
            <a:hlinkClick r:id="rId17" action="ppaction://hlinksldjump"/>
          </p:cNvPr>
          <p:cNvSpPr>
            <a:spLocks noChangeArrowheads="1"/>
          </p:cNvSpPr>
          <p:nvPr/>
        </p:nvSpPr>
        <p:spPr bwMode="auto">
          <a:xfrm>
            <a:off x="719535" y="3976819"/>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6" name="AutoShape 28">
            <a:hlinkClick r:id="rId18" action="ppaction://hlinksldjump"/>
          </p:cNvPr>
          <p:cNvSpPr>
            <a:spLocks noChangeArrowheads="1"/>
          </p:cNvSpPr>
          <p:nvPr/>
        </p:nvSpPr>
        <p:spPr bwMode="auto">
          <a:xfrm>
            <a:off x="719535" y="466725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3" name="TextBox 2"/>
          <p:cNvSpPr txBox="1"/>
          <p:nvPr/>
        </p:nvSpPr>
        <p:spPr>
          <a:xfrm>
            <a:off x="6654140" y="1724044"/>
            <a:ext cx="1752599" cy="646331"/>
          </a:xfrm>
          <a:prstGeom prst="rect">
            <a:avLst/>
          </a:prstGeom>
          <a:solidFill>
            <a:srgbClr val="FF33CC"/>
          </a:solidFill>
        </p:spPr>
        <p:txBody>
          <a:bodyPr wrap="square" rtlCol="0">
            <a:spAutoFit/>
          </a:bodyPr>
          <a:lstStyle/>
          <a:p>
            <a:pPr algn="ctr"/>
            <a:r>
              <a:rPr lang="en-US" dirty="0" smtClean="0"/>
              <a:t>View in Slide Show Mode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201"/>
                                        </p:tgtEl>
                                        <p:attrNameLst>
                                          <p:attrName>style.visibility</p:attrName>
                                        </p:attrNameLst>
                                      </p:cBhvr>
                                      <p:to>
                                        <p:strVal val="visible"/>
                                      </p:to>
                                    </p:set>
                                  </p:childTnLst>
                                  <p:subTnLst>
                                    <p:set>
                                      <p:cBhvr override="childStyle">
                                        <p:cTn dur="1" fill="hold" display="0" masterRel="nextClick" afterEffect="1"/>
                                        <p:tgtEl>
                                          <p:spTgt spid="1352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8" name="AutoShape 8"/>
          <p:cNvSpPr>
            <a:spLocks noChangeArrowheads="1"/>
          </p:cNvSpPr>
          <p:nvPr/>
        </p:nvSpPr>
        <p:spPr bwMode="auto">
          <a:xfrm>
            <a:off x="514350" y="4055659"/>
            <a:ext cx="838200" cy="533400"/>
          </a:xfrm>
          <a:prstGeom prst="wedgeRoundRectCallout">
            <a:avLst>
              <a:gd name="adj1" fmla="val 111176"/>
              <a:gd name="adj2" fmla="val 18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Full Report</a:t>
            </a:r>
          </a:p>
        </p:txBody>
      </p:sp>
      <p:sp>
        <p:nvSpPr>
          <p:cNvPr id="107530" name="Text Box 10"/>
          <p:cNvSpPr txBox="1">
            <a:spLocks noChangeArrowheads="1"/>
          </p:cNvSpPr>
          <p:nvPr/>
        </p:nvSpPr>
        <p:spPr bwMode="auto">
          <a:xfrm>
            <a:off x="133350" y="60325"/>
            <a:ext cx="137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Reports &amp; Exporting Data</a:t>
            </a:r>
          </a:p>
        </p:txBody>
      </p:sp>
      <p:sp>
        <p:nvSpPr>
          <p:cNvPr id="107526" name="AutoShape 6"/>
          <p:cNvSpPr>
            <a:spLocks noChangeArrowheads="1"/>
          </p:cNvSpPr>
          <p:nvPr/>
        </p:nvSpPr>
        <p:spPr bwMode="auto">
          <a:xfrm>
            <a:off x="514350" y="1752600"/>
            <a:ext cx="990600" cy="533400"/>
          </a:xfrm>
          <a:prstGeom prst="wedgeRoundRectCallout">
            <a:avLst>
              <a:gd name="adj1" fmla="val 82213"/>
              <a:gd name="adj2" fmla="val -15863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View</a:t>
            </a:r>
          </a:p>
        </p:txBody>
      </p:sp>
      <p:grpSp>
        <p:nvGrpSpPr>
          <p:cNvPr id="107542" name="Group 22"/>
          <p:cNvGrpSpPr>
            <a:grpSpLocks/>
          </p:cNvGrpSpPr>
          <p:nvPr/>
        </p:nvGrpSpPr>
        <p:grpSpPr bwMode="auto">
          <a:xfrm>
            <a:off x="133350" y="4648200"/>
            <a:ext cx="1676400" cy="1600200"/>
            <a:chOff x="96" y="1488"/>
            <a:chExt cx="1056" cy="912"/>
          </a:xfrm>
        </p:grpSpPr>
        <p:sp>
          <p:nvSpPr>
            <p:cNvPr id="107529" name="AutoShape 9"/>
            <p:cNvSpPr>
              <a:spLocks noChangeArrowheads="1"/>
            </p:cNvSpPr>
            <p:nvPr/>
          </p:nvSpPr>
          <p:spPr bwMode="auto">
            <a:xfrm>
              <a:off x="96" y="1776"/>
              <a:ext cx="672" cy="480"/>
            </a:xfrm>
            <a:prstGeom prst="wedgeRoundRectCallout">
              <a:avLst>
                <a:gd name="adj1" fmla="val 70981"/>
                <a:gd name="adj2" fmla="val -25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for individual sections</a:t>
              </a:r>
            </a:p>
          </p:txBody>
        </p:sp>
        <p:sp>
          <p:nvSpPr>
            <p:cNvPr id="107540" name="AutoShape 20"/>
            <p:cNvSpPr>
              <a:spLocks/>
            </p:cNvSpPr>
            <p:nvPr/>
          </p:nvSpPr>
          <p:spPr bwMode="auto">
            <a:xfrm>
              <a:off x="912" y="1488"/>
              <a:ext cx="240" cy="912"/>
            </a:xfrm>
            <a:prstGeom prst="leftBrace">
              <a:avLst>
                <a:gd name="adj1" fmla="val 31667"/>
                <a:gd name="adj2" fmla="val 4583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43" name="AutoShape 23">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20</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3406"/>
            <a:ext cx="7269328" cy="599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526"/>
                                        </p:tgtEl>
                                        <p:attrNameLst>
                                          <p:attrName>style.visibility</p:attrName>
                                        </p:attrNameLst>
                                      </p:cBhvr>
                                      <p:to>
                                        <p:strVal val="visible"/>
                                      </p:to>
                                    </p:set>
                                  </p:childTnLst>
                                  <p:subTnLst>
                                    <p:set>
                                      <p:cBhvr override="childStyle">
                                        <p:cTn dur="1" fill="hold" display="0" masterRel="nextClick" afterEffect="1"/>
                                        <p:tgtEl>
                                          <p:spTgt spid="1075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8"/>
                                        </p:tgtEl>
                                        <p:attrNameLst>
                                          <p:attrName>style.visibility</p:attrName>
                                        </p:attrNameLst>
                                      </p:cBhvr>
                                      <p:to>
                                        <p:strVal val="visible"/>
                                      </p:to>
                                    </p:set>
                                  </p:childTnLst>
                                  <p:subTnLst>
                                    <p:set>
                                      <p:cBhvr override="childStyle">
                                        <p:cTn dur="1" fill="hold" display="0" masterRel="nextClick" afterEffect="1"/>
                                        <p:tgtEl>
                                          <p:spTgt spid="10752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21</a:t>
            </a:fld>
            <a:endParaRPr lang="en-US"/>
          </a:p>
        </p:txBody>
      </p:sp>
      <p:sp>
        <p:nvSpPr>
          <p:cNvPr id="3" name="TextBox 2"/>
          <p:cNvSpPr txBox="1"/>
          <p:nvPr/>
        </p:nvSpPr>
        <p:spPr>
          <a:xfrm>
            <a:off x="1828800" y="2438400"/>
            <a:ext cx="5943600" cy="1569660"/>
          </a:xfrm>
          <a:prstGeom prst="rect">
            <a:avLst/>
          </a:prstGeom>
          <a:noFill/>
        </p:spPr>
        <p:txBody>
          <a:bodyPr wrap="square" rtlCol="0">
            <a:spAutoFit/>
          </a:bodyPr>
          <a:lstStyle/>
          <a:p>
            <a:r>
              <a:rPr lang="en-US" sz="3200" dirty="0" smtClean="0"/>
              <a:t>The remaining slides describe target viability and threat ranking views in Miradi</a:t>
            </a:r>
            <a:endParaRPr lang="en-US" sz="3200" dirty="0"/>
          </a:p>
        </p:txBody>
      </p:sp>
    </p:spTree>
    <p:extLst>
      <p:ext uri="{BB962C8B-B14F-4D97-AF65-F5344CB8AC3E}">
        <p14:creationId xmlns:p14="http://schemas.microsoft.com/office/powerpoint/2010/main" val="322405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7124700" cy="63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3" name="AutoShape 5"/>
          <p:cNvSpPr>
            <a:spLocks noChangeArrowheads="1"/>
          </p:cNvSpPr>
          <p:nvPr/>
        </p:nvSpPr>
        <p:spPr bwMode="auto">
          <a:xfrm>
            <a:off x="3276600" y="38100"/>
            <a:ext cx="1295400" cy="358775"/>
          </a:xfrm>
          <a:prstGeom prst="wedgeRoundRectCallout">
            <a:avLst>
              <a:gd name="adj1" fmla="val -44120"/>
              <a:gd name="adj2" fmla="val 14874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Target name</a:t>
            </a:r>
          </a:p>
        </p:txBody>
      </p:sp>
      <p:sp>
        <p:nvSpPr>
          <p:cNvPr id="155654" name="AutoShape 6"/>
          <p:cNvSpPr>
            <a:spLocks noChangeArrowheads="1"/>
          </p:cNvSpPr>
          <p:nvPr/>
        </p:nvSpPr>
        <p:spPr bwMode="auto">
          <a:xfrm>
            <a:off x="228600" y="1819276"/>
            <a:ext cx="1447800" cy="542924"/>
          </a:xfrm>
          <a:prstGeom prst="wedgeRoundRectCallout">
            <a:avLst>
              <a:gd name="adj1" fmla="val 82236"/>
              <a:gd name="adj2" fmla="val -286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Overall target viability status</a:t>
            </a:r>
          </a:p>
        </p:txBody>
      </p:sp>
      <p:sp>
        <p:nvSpPr>
          <p:cNvPr id="155655" name="AutoShape 7"/>
          <p:cNvSpPr>
            <a:spLocks noChangeArrowheads="1"/>
          </p:cNvSpPr>
          <p:nvPr/>
        </p:nvSpPr>
        <p:spPr bwMode="auto">
          <a:xfrm>
            <a:off x="228600" y="2432050"/>
            <a:ext cx="1447800" cy="533400"/>
          </a:xfrm>
          <a:prstGeom prst="wedgeRoundRectCallout">
            <a:avLst>
              <a:gd name="adj1" fmla="val 94907"/>
              <a:gd name="adj2" fmla="val 410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5662" name="AutoShape 14"/>
          <p:cNvSpPr>
            <a:spLocks noChangeArrowheads="1"/>
          </p:cNvSpPr>
          <p:nvPr/>
        </p:nvSpPr>
        <p:spPr bwMode="auto">
          <a:xfrm>
            <a:off x="5105400" y="936625"/>
            <a:ext cx="1524000" cy="511175"/>
          </a:xfrm>
          <a:prstGeom prst="wedgeRoundRectCallout">
            <a:avLst>
              <a:gd name="adj1" fmla="val -140150"/>
              <a:gd name="adj2" fmla="val 4062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Viability Analysis Mode: Simple</a:t>
            </a:r>
          </a:p>
        </p:txBody>
      </p:sp>
      <p:sp>
        <p:nvSpPr>
          <p:cNvPr id="155656" name="AutoShape 8"/>
          <p:cNvSpPr>
            <a:spLocks noChangeArrowheads="1"/>
          </p:cNvSpPr>
          <p:nvPr/>
        </p:nvSpPr>
        <p:spPr bwMode="auto">
          <a:xfrm>
            <a:off x="228600" y="3733800"/>
            <a:ext cx="1447800" cy="609600"/>
          </a:xfrm>
          <a:prstGeom prst="wedgeRoundRectCallout">
            <a:avLst>
              <a:gd name="adj1" fmla="val 211294"/>
              <a:gd name="adj2" fmla="val 10859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grpSp>
        <p:nvGrpSpPr>
          <p:cNvPr id="155670" name="Group 22"/>
          <p:cNvGrpSpPr>
            <a:grpSpLocks/>
          </p:cNvGrpSpPr>
          <p:nvPr/>
        </p:nvGrpSpPr>
        <p:grpSpPr bwMode="auto">
          <a:xfrm>
            <a:off x="228600" y="4495801"/>
            <a:ext cx="1752600" cy="1981200"/>
            <a:chOff x="666" y="2242"/>
            <a:chExt cx="1104" cy="1248"/>
          </a:xfrm>
        </p:grpSpPr>
        <p:sp>
          <p:nvSpPr>
            <p:cNvPr id="155658" name="AutoShape 10"/>
            <p:cNvSpPr>
              <a:spLocks/>
            </p:cNvSpPr>
            <p:nvPr/>
          </p:nvSpPr>
          <p:spPr bwMode="auto">
            <a:xfrm>
              <a:off x="1578" y="224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5659" name="Group 11"/>
            <p:cNvGrpSpPr>
              <a:grpSpLocks/>
            </p:cNvGrpSpPr>
            <p:nvPr/>
          </p:nvGrpSpPr>
          <p:grpSpPr bwMode="auto">
            <a:xfrm>
              <a:off x="666" y="2482"/>
              <a:ext cx="912" cy="447"/>
              <a:chOff x="90" y="2770"/>
              <a:chExt cx="912" cy="447"/>
            </a:xfrm>
          </p:grpSpPr>
          <p:sp>
            <p:nvSpPr>
              <p:cNvPr id="155660" name="AutoShape 12"/>
              <p:cNvSpPr>
                <a:spLocks noChangeArrowheads="1"/>
              </p:cNvSpPr>
              <p:nvPr/>
            </p:nvSpPr>
            <p:spPr bwMode="auto">
              <a:xfrm>
                <a:off x="90" y="2770"/>
                <a:ext cx="912" cy="44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61" name="Text Box 13"/>
              <p:cNvSpPr txBox="1">
                <a:spLocks noChangeArrowheads="1"/>
              </p:cNvSpPr>
              <p:nvPr/>
            </p:nvSpPr>
            <p:spPr bwMode="auto">
              <a:xfrm>
                <a:off x="90" y="2784"/>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grpSp>
      <p:sp>
        <p:nvSpPr>
          <p:cNvPr id="155673" name="Text Box 25"/>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Viability Mode – </a:t>
            </a:r>
            <a:r>
              <a:rPr lang="en-US" b="1"/>
              <a:t>Indicator &amp; Desired Status</a:t>
            </a:r>
          </a:p>
        </p:txBody>
      </p:sp>
      <p:sp>
        <p:nvSpPr>
          <p:cNvPr id="155681" name="AutoShape 3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22</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06680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childTnLst>
                                  <p:subTnLst>
                                    <p:set>
                                      <p:cBhvr override="childStyle">
                                        <p:cTn dur="1" fill="hold" display="0" masterRel="nextClick" afterEffect="1"/>
                                        <p:tgtEl>
                                          <p:spTgt spid="15565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2"/>
                                        </p:tgtEl>
                                        <p:attrNameLst>
                                          <p:attrName>style.visibility</p:attrName>
                                        </p:attrNameLst>
                                      </p:cBhvr>
                                      <p:to>
                                        <p:strVal val="visible"/>
                                      </p:to>
                                    </p:set>
                                  </p:childTnLst>
                                  <p:subTnLst>
                                    <p:set>
                                      <p:cBhvr override="childStyle">
                                        <p:cTn dur="1" fill="hold" display="0" masterRel="nextClick" afterEffect="1"/>
                                        <p:tgtEl>
                                          <p:spTgt spid="15566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4"/>
                                        </p:tgtEl>
                                        <p:attrNameLst>
                                          <p:attrName>style.visibility</p:attrName>
                                        </p:attrNameLst>
                                      </p:cBhvr>
                                      <p:to>
                                        <p:strVal val="visible"/>
                                      </p:to>
                                    </p:set>
                                  </p:childTnLst>
                                  <p:subTnLst>
                                    <p:set>
                                      <p:cBhvr override="childStyle">
                                        <p:cTn dur="1" fill="hold" display="0" masterRel="nextClick" afterEffect="1"/>
                                        <p:tgtEl>
                                          <p:spTgt spid="15565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5"/>
                                        </p:tgtEl>
                                        <p:attrNameLst>
                                          <p:attrName>style.visibility</p:attrName>
                                        </p:attrNameLst>
                                      </p:cBhvr>
                                      <p:to>
                                        <p:strVal val="visible"/>
                                      </p:to>
                                    </p:set>
                                  </p:childTnLst>
                                  <p:subTnLst>
                                    <p:set>
                                      <p:cBhvr override="childStyle">
                                        <p:cTn dur="1" fill="hold" display="0" masterRel="nextClick" afterEffect="1"/>
                                        <p:tgtEl>
                                          <p:spTgt spid="15565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5670"/>
                                        </p:tgtEl>
                                        <p:attrNameLst>
                                          <p:attrName>style.visibility</p:attrName>
                                        </p:attrNameLst>
                                      </p:cBhvr>
                                      <p:to>
                                        <p:strVal val="visible"/>
                                      </p:to>
                                    </p:set>
                                  </p:childTnLst>
                                  <p:subTnLst>
                                    <p:set>
                                      <p:cBhvr override="childStyle">
                                        <p:cTn dur="1" fill="hold" display="0" masterRel="nextClick" afterEffect="1"/>
                                        <p:tgtEl>
                                          <p:spTgt spid="15567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P spid="155654" grpId="0" animBg="1"/>
      <p:bldP spid="155655" grpId="0" animBg="1"/>
      <p:bldP spid="155662" grpId="0" animBg="1"/>
      <p:bldP spid="1556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9239"/>
            <a:ext cx="7048500" cy="637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7" name="Text Box 5"/>
          <p:cNvSpPr txBox="1">
            <a:spLocks noChangeArrowheads="1"/>
          </p:cNvSpPr>
          <p:nvPr/>
        </p:nvSpPr>
        <p:spPr bwMode="auto">
          <a:xfrm>
            <a:off x="76200" y="1524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Simple Viability Mode – </a:t>
            </a:r>
            <a:r>
              <a:rPr lang="en-US" b="1" dirty="0"/>
              <a:t>Indicator Measurements</a:t>
            </a:r>
          </a:p>
        </p:txBody>
      </p:sp>
      <p:grpSp>
        <p:nvGrpSpPr>
          <p:cNvPr id="151569" name="Group 17"/>
          <p:cNvGrpSpPr>
            <a:grpSpLocks/>
          </p:cNvGrpSpPr>
          <p:nvPr/>
        </p:nvGrpSpPr>
        <p:grpSpPr bwMode="auto">
          <a:xfrm>
            <a:off x="381000" y="2819400"/>
            <a:ext cx="5791200" cy="3505200"/>
            <a:chOff x="240" y="1776"/>
            <a:chExt cx="3648" cy="2208"/>
          </a:xfrm>
        </p:grpSpPr>
        <p:sp>
          <p:nvSpPr>
            <p:cNvPr id="151559" name="AutoShape 7"/>
            <p:cNvSpPr>
              <a:spLocks/>
            </p:cNvSpPr>
            <p:nvPr/>
          </p:nvSpPr>
          <p:spPr bwMode="auto">
            <a:xfrm>
              <a:off x="1104" y="2736"/>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1568" name="Group 16"/>
            <p:cNvGrpSpPr>
              <a:grpSpLocks/>
            </p:cNvGrpSpPr>
            <p:nvPr/>
          </p:nvGrpSpPr>
          <p:grpSpPr bwMode="auto">
            <a:xfrm>
              <a:off x="240" y="1776"/>
              <a:ext cx="3648" cy="1681"/>
              <a:chOff x="240" y="1776"/>
              <a:chExt cx="3648" cy="1681"/>
            </a:xfrm>
          </p:grpSpPr>
          <p:grpSp>
            <p:nvGrpSpPr>
              <p:cNvPr id="151560" name="Group 8"/>
              <p:cNvGrpSpPr>
                <a:grpSpLocks/>
              </p:cNvGrpSpPr>
              <p:nvPr/>
            </p:nvGrpSpPr>
            <p:grpSpPr bwMode="auto">
              <a:xfrm>
                <a:off x="240" y="2976"/>
                <a:ext cx="912" cy="481"/>
                <a:chOff x="-336" y="2928"/>
                <a:chExt cx="912" cy="481"/>
              </a:xfrm>
            </p:grpSpPr>
            <p:sp>
              <p:nvSpPr>
                <p:cNvPr id="151561" name="AutoShape 9"/>
                <p:cNvSpPr>
                  <a:spLocks noChangeArrowheads="1"/>
                </p:cNvSpPr>
                <p:nvPr/>
              </p:nvSpPr>
              <p:spPr bwMode="auto">
                <a:xfrm>
                  <a:off x="-336" y="2928"/>
                  <a:ext cx="864" cy="48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2" name="Text Box 10"/>
                <p:cNvSpPr txBox="1">
                  <a:spLocks noChangeArrowheads="1"/>
                </p:cNvSpPr>
                <p:nvPr/>
              </p:nvSpPr>
              <p:spPr bwMode="auto">
                <a:xfrm>
                  <a:off x="-336" y="2976"/>
                  <a:ext cx="91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sp>
            <p:nvSpPr>
              <p:cNvPr id="151564" name="Freeform 12"/>
              <p:cNvSpPr>
                <a:spLocks/>
              </p:cNvSpPr>
              <p:nvPr/>
            </p:nvSpPr>
            <p:spPr bwMode="auto">
              <a:xfrm>
                <a:off x="3456" y="1776"/>
                <a:ext cx="432" cy="1056"/>
              </a:xfrm>
              <a:custGeom>
                <a:avLst/>
                <a:gdLst>
                  <a:gd name="T0" fmla="*/ 1056 w 1472"/>
                  <a:gd name="T1" fmla="*/ 0 h 624"/>
                  <a:gd name="T2" fmla="*/ 1296 w 1472"/>
                  <a:gd name="T3" fmla="*/ 336 h 624"/>
                  <a:gd name="T4" fmla="*/ 0 w 1472"/>
                  <a:gd name="T5" fmla="*/ 624 h 624"/>
                </a:gdLst>
                <a:ahLst/>
                <a:cxnLst>
                  <a:cxn ang="0">
                    <a:pos x="T0" y="T1"/>
                  </a:cxn>
                  <a:cxn ang="0">
                    <a:pos x="T2" y="T3"/>
                  </a:cxn>
                  <a:cxn ang="0">
                    <a:pos x="T4" y="T5"/>
                  </a:cxn>
                </a:cxnLst>
                <a:rect l="0" t="0" r="r" b="b"/>
                <a:pathLst>
                  <a:path w="1472" h="624">
                    <a:moveTo>
                      <a:pt x="1056" y="0"/>
                    </a:moveTo>
                    <a:cubicBezTo>
                      <a:pt x="1264" y="116"/>
                      <a:pt x="1472" y="232"/>
                      <a:pt x="1296" y="336"/>
                    </a:cubicBezTo>
                    <a:cubicBezTo>
                      <a:pt x="1120" y="440"/>
                      <a:pt x="216" y="576"/>
                      <a:pt x="0" y="624"/>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1565" name="AutoShape 13"/>
          <p:cNvSpPr>
            <a:spLocks noChangeArrowheads="1"/>
          </p:cNvSpPr>
          <p:nvPr/>
        </p:nvSpPr>
        <p:spPr bwMode="auto">
          <a:xfrm>
            <a:off x="5988050" y="5449888"/>
            <a:ext cx="1562100" cy="762000"/>
          </a:xfrm>
          <a:prstGeom prst="wedgeRoundRectCallout">
            <a:avLst>
              <a:gd name="adj1" fmla="val -118183"/>
              <a:gd name="adj2" fmla="val -39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1567" name="AutoShape 15"/>
          <p:cNvSpPr>
            <a:spLocks noChangeArrowheads="1"/>
          </p:cNvSpPr>
          <p:nvPr/>
        </p:nvSpPr>
        <p:spPr bwMode="auto">
          <a:xfrm>
            <a:off x="5988050" y="4800600"/>
            <a:ext cx="1562100" cy="533400"/>
          </a:xfrm>
          <a:prstGeom prst="wedgeRoundRectCallout">
            <a:avLst>
              <a:gd name="adj1" fmla="val -103951"/>
              <a:gd name="adj2" fmla="val 366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Assign Trend category</a:t>
            </a:r>
          </a:p>
        </p:txBody>
      </p:sp>
      <p:sp>
        <p:nvSpPr>
          <p:cNvPr id="151566" name="AutoShape 14"/>
          <p:cNvSpPr>
            <a:spLocks noChangeArrowheads="1"/>
          </p:cNvSpPr>
          <p:nvPr/>
        </p:nvSpPr>
        <p:spPr bwMode="auto">
          <a:xfrm>
            <a:off x="381000" y="2286000"/>
            <a:ext cx="1371600" cy="914400"/>
          </a:xfrm>
          <a:prstGeom prst="wedgeRoundRectCallout">
            <a:avLst>
              <a:gd name="adj1" fmla="val 102199"/>
              <a:gd name="adj2" fmla="val 138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1578"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1579" name="AutoShape 27"/>
          <p:cNvSpPr>
            <a:spLocks noChangeArrowheads="1"/>
          </p:cNvSpPr>
          <p:nvPr/>
        </p:nvSpPr>
        <p:spPr bwMode="auto">
          <a:xfrm>
            <a:off x="381000" y="3429000"/>
            <a:ext cx="1371600" cy="614363"/>
          </a:xfrm>
          <a:prstGeom prst="wedgeRoundRectCallout">
            <a:avLst>
              <a:gd name="adj1" fmla="val 101528"/>
              <a:gd name="adj2" fmla="val -487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23</a:t>
            </a:fld>
            <a:endParaRPr lang="en-US"/>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16205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79"/>
                                        </p:tgtEl>
                                        <p:attrNameLst>
                                          <p:attrName>style.visibility</p:attrName>
                                        </p:attrNameLst>
                                      </p:cBhvr>
                                      <p:to>
                                        <p:strVal val="visible"/>
                                      </p:to>
                                    </p:set>
                                  </p:childTnLst>
                                  <p:subTnLst>
                                    <p:set>
                                      <p:cBhvr override="childStyle">
                                        <p:cTn dur="1" fill="hold" display="0" masterRel="nextClick" afterEffect="1"/>
                                        <p:tgtEl>
                                          <p:spTgt spid="15157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66"/>
                                        </p:tgtEl>
                                        <p:attrNameLst>
                                          <p:attrName>style.visibility</p:attrName>
                                        </p:attrNameLst>
                                      </p:cBhvr>
                                      <p:to>
                                        <p:strVal val="visible"/>
                                      </p:to>
                                    </p:set>
                                  </p:childTnLst>
                                  <p:subTnLst>
                                    <p:set>
                                      <p:cBhvr override="childStyle">
                                        <p:cTn dur="1" fill="hold" display="0" masterRel="nextClick" afterEffect="1"/>
                                        <p:tgtEl>
                                          <p:spTgt spid="15156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1569"/>
                                        </p:tgtEl>
                                        <p:attrNameLst>
                                          <p:attrName>style.visibility</p:attrName>
                                        </p:attrNameLst>
                                      </p:cBhvr>
                                      <p:to>
                                        <p:strVal val="visible"/>
                                      </p:to>
                                    </p:set>
                                  </p:childTnLst>
                                  <p:subTnLst>
                                    <p:set>
                                      <p:cBhvr override="childStyle">
                                        <p:cTn dur="1" fill="hold" display="0" masterRel="nextClick" afterEffect="1"/>
                                        <p:tgtEl>
                                          <p:spTgt spid="15156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67"/>
                                        </p:tgtEl>
                                        <p:attrNameLst>
                                          <p:attrName>style.visibility</p:attrName>
                                        </p:attrNameLst>
                                      </p:cBhvr>
                                      <p:to>
                                        <p:strVal val="visible"/>
                                      </p:to>
                                    </p:set>
                                  </p:childTnLst>
                                  <p:subTnLst>
                                    <p:set>
                                      <p:cBhvr override="childStyle">
                                        <p:cTn dur="1" fill="hold" display="0" masterRel="nextClick" afterEffect="1"/>
                                        <p:tgtEl>
                                          <p:spTgt spid="15156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animBg="1"/>
      <p:bldP spid="151567" grpId="0" animBg="1"/>
      <p:bldP spid="151566" grpId="0" animBg="1"/>
      <p:bldP spid="1515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69" y="401638"/>
            <a:ext cx="7203281"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1" name="Text Box 5"/>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&amp; Desired Status</a:t>
            </a:r>
          </a:p>
        </p:txBody>
      </p:sp>
      <p:sp>
        <p:nvSpPr>
          <p:cNvPr id="157705" name="AutoShape 9"/>
          <p:cNvSpPr>
            <a:spLocks noChangeArrowheads="1"/>
          </p:cNvSpPr>
          <p:nvPr/>
        </p:nvSpPr>
        <p:spPr bwMode="auto">
          <a:xfrm>
            <a:off x="4286250" y="423862"/>
            <a:ext cx="1295400" cy="457200"/>
          </a:xfrm>
          <a:prstGeom prst="wedgeRoundRectCallout">
            <a:avLst>
              <a:gd name="adj1" fmla="val -127329"/>
              <a:gd name="adj2" fmla="val 291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a:t>Target name</a:t>
            </a:r>
          </a:p>
        </p:txBody>
      </p:sp>
      <p:sp>
        <p:nvSpPr>
          <p:cNvPr id="157706" name="AutoShape 10"/>
          <p:cNvSpPr>
            <a:spLocks noChangeArrowheads="1"/>
          </p:cNvSpPr>
          <p:nvPr/>
        </p:nvSpPr>
        <p:spPr bwMode="auto">
          <a:xfrm>
            <a:off x="207169" y="2362200"/>
            <a:ext cx="1392238" cy="457200"/>
          </a:xfrm>
          <a:prstGeom prst="wedgeRoundRectCallout">
            <a:avLst>
              <a:gd name="adj1" fmla="val 168497"/>
              <a:gd name="adj2" fmla="val -15178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7707" name="AutoShape 11"/>
          <p:cNvSpPr>
            <a:spLocks noChangeArrowheads="1"/>
          </p:cNvSpPr>
          <p:nvPr/>
        </p:nvSpPr>
        <p:spPr bwMode="auto">
          <a:xfrm>
            <a:off x="4289425" y="930275"/>
            <a:ext cx="2187575" cy="457200"/>
          </a:xfrm>
          <a:prstGeom prst="wedgeRoundRectCallout">
            <a:avLst>
              <a:gd name="adj1" fmla="val -93325"/>
              <a:gd name="adj2" fmla="val 326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Viability Analysis Mode: Key Attribute</a:t>
            </a:r>
          </a:p>
        </p:txBody>
      </p:sp>
      <p:grpSp>
        <p:nvGrpSpPr>
          <p:cNvPr id="157721" name="Group 25"/>
          <p:cNvGrpSpPr>
            <a:grpSpLocks/>
          </p:cNvGrpSpPr>
          <p:nvPr/>
        </p:nvGrpSpPr>
        <p:grpSpPr bwMode="auto">
          <a:xfrm>
            <a:off x="207169" y="2514600"/>
            <a:ext cx="1676400" cy="3733800"/>
            <a:chOff x="144" y="1584"/>
            <a:chExt cx="1056" cy="2352"/>
          </a:xfrm>
        </p:grpSpPr>
        <p:sp>
          <p:nvSpPr>
            <p:cNvPr id="157712" name="AutoShape 16"/>
            <p:cNvSpPr>
              <a:spLocks/>
            </p:cNvSpPr>
            <p:nvPr/>
          </p:nvSpPr>
          <p:spPr bwMode="auto">
            <a:xfrm>
              <a:off x="960" y="1584"/>
              <a:ext cx="240" cy="2352"/>
            </a:xfrm>
            <a:prstGeom prst="leftBrace">
              <a:avLst>
                <a:gd name="adj1" fmla="val 716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7713" name="Group 17"/>
            <p:cNvGrpSpPr>
              <a:grpSpLocks/>
            </p:cNvGrpSpPr>
            <p:nvPr/>
          </p:nvGrpSpPr>
          <p:grpSpPr bwMode="auto">
            <a:xfrm>
              <a:off x="144" y="1968"/>
              <a:ext cx="877" cy="433"/>
              <a:chOff x="-336" y="2736"/>
              <a:chExt cx="877" cy="433"/>
            </a:xfrm>
          </p:grpSpPr>
          <p:sp>
            <p:nvSpPr>
              <p:cNvPr id="157714" name="AutoShape 18"/>
              <p:cNvSpPr>
                <a:spLocks noChangeArrowheads="1"/>
              </p:cNvSpPr>
              <p:nvPr/>
            </p:nvSpPr>
            <p:spPr bwMode="auto">
              <a:xfrm>
                <a:off x="-336" y="2736"/>
                <a:ext cx="816" cy="43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5" name="Text Box 19"/>
              <p:cNvSpPr txBox="1">
                <a:spLocks noChangeArrowheads="1"/>
              </p:cNvSpPr>
              <p:nvPr/>
            </p:nvSpPr>
            <p:spPr bwMode="auto">
              <a:xfrm>
                <a:off x="-288" y="2736"/>
                <a:ext cx="829"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grpSp>
      <p:sp>
        <p:nvSpPr>
          <p:cNvPr id="157717" name="AutoShape 21"/>
          <p:cNvSpPr>
            <a:spLocks noChangeArrowheads="1"/>
          </p:cNvSpPr>
          <p:nvPr/>
        </p:nvSpPr>
        <p:spPr bwMode="auto">
          <a:xfrm>
            <a:off x="228600" y="1905000"/>
            <a:ext cx="1371600" cy="381000"/>
          </a:xfrm>
          <a:prstGeom prst="wedgeRoundRectCallout">
            <a:avLst>
              <a:gd name="adj1" fmla="val 84977"/>
              <a:gd name="adj2" fmla="val -755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 KEA</a:t>
            </a:r>
          </a:p>
        </p:txBody>
      </p:sp>
      <p:sp>
        <p:nvSpPr>
          <p:cNvPr id="157720" name="AutoShape 24"/>
          <p:cNvSpPr>
            <a:spLocks noChangeArrowheads="1"/>
          </p:cNvSpPr>
          <p:nvPr/>
        </p:nvSpPr>
        <p:spPr bwMode="auto">
          <a:xfrm>
            <a:off x="152400" y="5638800"/>
            <a:ext cx="1431537" cy="914400"/>
          </a:xfrm>
          <a:prstGeom prst="wedgeRoundRectCallout">
            <a:avLst>
              <a:gd name="adj1" fmla="val 111806"/>
              <a:gd name="adj2" fmla="val -82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ratings and measurements were obtained</a:t>
            </a:r>
          </a:p>
        </p:txBody>
      </p:sp>
      <p:sp>
        <p:nvSpPr>
          <p:cNvPr id="157709" name="AutoShape 13"/>
          <p:cNvSpPr>
            <a:spLocks noChangeArrowheads="1"/>
          </p:cNvSpPr>
          <p:nvPr/>
        </p:nvSpPr>
        <p:spPr bwMode="auto">
          <a:xfrm>
            <a:off x="171211" y="4800601"/>
            <a:ext cx="1412726" cy="444500"/>
          </a:xfrm>
          <a:prstGeom prst="wedgeRoundRectCallout">
            <a:avLst>
              <a:gd name="adj1" fmla="val 77083"/>
              <a:gd name="adj2" fmla="val -10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sp>
        <p:nvSpPr>
          <p:cNvPr id="157710" name="Freeform 14"/>
          <p:cNvSpPr>
            <a:spLocks/>
          </p:cNvSpPr>
          <p:nvPr/>
        </p:nvSpPr>
        <p:spPr bwMode="auto">
          <a:xfrm rot="200582">
            <a:off x="4267820" y="2895601"/>
            <a:ext cx="4875737" cy="2286000"/>
          </a:xfrm>
          <a:custGeom>
            <a:avLst/>
            <a:gdLst>
              <a:gd name="T0" fmla="*/ 864 w 1584"/>
              <a:gd name="T1" fmla="*/ 0 h 1920"/>
              <a:gd name="T2" fmla="*/ 1440 w 1584"/>
              <a:gd name="T3" fmla="*/ 1104 h 1920"/>
              <a:gd name="T4" fmla="*/ 0 w 1584"/>
              <a:gd name="T5" fmla="*/ 1920 h 1920"/>
            </a:gdLst>
            <a:ahLst/>
            <a:cxnLst>
              <a:cxn ang="0">
                <a:pos x="T0" y="T1"/>
              </a:cxn>
              <a:cxn ang="0">
                <a:pos x="T2" y="T3"/>
              </a:cxn>
              <a:cxn ang="0">
                <a:pos x="T4" y="T5"/>
              </a:cxn>
            </a:cxnLst>
            <a:rect l="0" t="0" r="r" b="b"/>
            <a:pathLst>
              <a:path w="1584" h="1920">
                <a:moveTo>
                  <a:pt x="864" y="0"/>
                </a:moveTo>
                <a:cubicBezTo>
                  <a:pt x="1224" y="392"/>
                  <a:pt x="1584" y="784"/>
                  <a:pt x="1440" y="1104"/>
                </a:cubicBezTo>
                <a:cubicBezTo>
                  <a:pt x="1296" y="1424"/>
                  <a:pt x="648" y="1672"/>
                  <a:pt x="0" y="1920"/>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7731" name="Group 35"/>
          <p:cNvGrpSpPr>
            <a:grpSpLocks/>
          </p:cNvGrpSpPr>
          <p:nvPr/>
        </p:nvGrpSpPr>
        <p:grpSpPr bwMode="auto">
          <a:xfrm>
            <a:off x="5105401" y="2667001"/>
            <a:ext cx="2760663" cy="1447800"/>
            <a:chOff x="3216" y="1680"/>
            <a:chExt cx="1739" cy="912"/>
          </a:xfrm>
        </p:grpSpPr>
        <p:sp>
          <p:nvSpPr>
            <p:cNvPr id="157719" name="AutoShape 23"/>
            <p:cNvSpPr>
              <a:spLocks noChangeArrowheads="1"/>
            </p:cNvSpPr>
            <p:nvPr/>
          </p:nvSpPr>
          <p:spPr bwMode="auto">
            <a:xfrm>
              <a:off x="3216" y="2232"/>
              <a:ext cx="1380" cy="360"/>
            </a:xfrm>
            <a:prstGeom prst="wedgeRoundRectCallout">
              <a:avLst>
                <a:gd name="adj1" fmla="val -93352"/>
                <a:gd name="adj2" fmla="val 9125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Add one or more indicator rating descriptions</a:t>
              </a:r>
            </a:p>
          </p:txBody>
        </p:sp>
        <p:sp>
          <p:nvSpPr>
            <p:cNvPr id="157729" name="Oval 33"/>
            <p:cNvSpPr>
              <a:spLocks noChangeArrowheads="1"/>
            </p:cNvSpPr>
            <p:nvPr/>
          </p:nvSpPr>
          <p:spPr bwMode="auto">
            <a:xfrm>
              <a:off x="3467" y="1680"/>
              <a:ext cx="14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0" name="Line 34"/>
            <p:cNvSpPr>
              <a:spLocks noChangeShapeType="1"/>
            </p:cNvSpPr>
            <p:nvPr/>
          </p:nvSpPr>
          <p:spPr bwMode="auto">
            <a:xfrm flipH="1" flipV="1">
              <a:off x="4080" y="1968"/>
              <a:ext cx="3" cy="288"/>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733" name="AutoShape 37">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24</a:t>
            </a:fld>
            <a:endParaRPr lang="en-US"/>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247775"/>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705"/>
                                        </p:tgtEl>
                                        <p:attrNameLst>
                                          <p:attrName>style.visibility</p:attrName>
                                        </p:attrNameLst>
                                      </p:cBhvr>
                                      <p:to>
                                        <p:strVal val="visible"/>
                                      </p:to>
                                    </p:set>
                                  </p:childTnLst>
                                  <p:subTnLst>
                                    <p:set>
                                      <p:cBhvr override="childStyle">
                                        <p:cTn dur="1" fill="hold" display="0" masterRel="nextClick" afterEffect="1"/>
                                        <p:tgtEl>
                                          <p:spTgt spid="15770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7"/>
                                        </p:tgtEl>
                                        <p:attrNameLst>
                                          <p:attrName>style.visibility</p:attrName>
                                        </p:attrNameLst>
                                      </p:cBhvr>
                                      <p:to>
                                        <p:strVal val="visible"/>
                                      </p:to>
                                    </p:set>
                                  </p:childTnLst>
                                  <p:subTnLst>
                                    <p:set>
                                      <p:cBhvr override="childStyle">
                                        <p:cTn dur="1" fill="hold" display="0" masterRel="nextClick" afterEffect="1"/>
                                        <p:tgtEl>
                                          <p:spTgt spid="1577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17"/>
                                        </p:tgtEl>
                                        <p:attrNameLst>
                                          <p:attrName>style.visibility</p:attrName>
                                        </p:attrNameLst>
                                      </p:cBhvr>
                                      <p:to>
                                        <p:strVal val="visible"/>
                                      </p:to>
                                    </p:set>
                                  </p:childTnLst>
                                  <p:subTnLst>
                                    <p:set>
                                      <p:cBhvr override="childStyle">
                                        <p:cTn dur="1" fill="hold" display="0" masterRel="nextClick" afterEffect="1"/>
                                        <p:tgtEl>
                                          <p:spTgt spid="15771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6"/>
                                        </p:tgtEl>
                                        <p:attrNameLst>
                                          <p:attrName>style.visibility</p:attrName>
                                        </p:attrNameLst>
                                      </p:cBhvr>
                                      <p:to>
                                        <p:strVal val="visible"/>
                                      </p:to>
                                    </p:set>
                                  </p:childTnLst>
                                  <p:subTnLst>
                                    <p:set>
                                      <p:cBhvr override="childStyle">
                                        <p:cTn dur="1" fill="hold" display="0" masterRel="nextClick" afterEffect="1"/>
                                        <p:tgtEl>
                                          <p:spTgt spid="15770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7721"/>
                                        </p:tgtEl>
                                        <p:attrNameLst>
                                          <p:attrName>style.visibility</p:attrName>
                                        </p:attrNameLst>
                                      </p:cBhvr>
                                      <p:to>
                                        <p:strVal val="visible"/>
                                      </p:to>
                                    </p:set>
                                  </p:childTnLst>
                                  <p:subTnLst>
                                    <p:set>
                                      <p:cBhvr override="childStyle">
                                        <p:cTn dur="1" fill="hold" display="0" masterRel="nextClick" afterEffect="1"/>
                                        <p:tgtEl>
                                          <p:spTgt spid="15772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7731"/>
                                        </p:tgtEl>
                                        <p:attrNameLst>
                                          <p:attrName>style.visibility</p:attrName>
                                        </p:attrNameLst>
                                      </p:cBhvr>
                                      <p:to>
                                        <p:strVal val="visible"/>
                                      </p:to>
                                    </p:set>
                                  </p:childTnLst>
                                  <p:subTnLst>
                                    <p:set>
                                      <p:cBhvr override="childStyle">
                                        <p:cTn dur="1" fill="hold" display="0" masterRel="nextClick" afterEffect="1"/>
                                        <p:tgtEl>
                                          <p:spTgt spid="15773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subTnLst>
                                    <p:set>
                                      <p:cBhvr override="childStyle">
                                        <p:cTn dur="1" fill="hold" display="0" masterRel="nextClick" afterEffect="1"/>
                                        <p:tgtEl>
                                          <p:spTgt spid="1577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7720"/>
                                        </p:tgtEl>
                                        <p:attrNameLst>
                                          <p:attrName>style.visibility</p:attrName>
                                        </p:attrNameLst>
                                      </p:cBhvr>
                                      <p:to>
                                        <p:strVal val="visible"/>
                                      </p:to>
                                    </p:set>
                                  </p:childTnLst>
                                  <p:subTnLst>
                                    <p:set>
                                      <p:cBhvr override="childStyle">
                                        <p:cTn dur="1" fill="hold" display="0" masterRel="nextClick" afterEffect="1"/>
                                        <p:tgtEl>
                                          <p:spTgt spid="1577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nimBg="1"/>
      <p:bldP spid="157706" grpId="0" animBg="1"/>
      <p:bldP spid="157707" grpId="0" animBg="1"/>
      <p:bldP spid="157717" grpId="0" animBg="1"/>
      <p:bldP spid="157720" grpId="0" animBg="1"/>
      <p:bldP spid="157709" grpId="0" animBg="1"/>
      <p:bldP spid="1577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15199"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8" name="Text Box 4"/>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Measurements</a:t>
            </a:r>
            <a:endParaRPr lang="en-US"/>
          </a:p>
        </p:txBody>
      </p:sp>
      <p:grpSp>
        <p:nvGrpSpPr>
          <p:cNvPr id="159764" name="Group 20"/>
          <p:cNvGrpSpPr>
            <a:grpSpLocks/>
          </p:cNvGrpSpPr>
          <p:nvPr/>
        </p:nvGrpSpPr>
        <p:grpSpPr bwMode="auto">
          <a:xfrm>
            <a:off x="76200" y="3238500"/>
            <a:ext cx="6705600" cy="3048000"/>
            <a:chOff x="240" y="1680"/>
            <a:chExt cx="4224" cy="1920"/>
          </a:xfrm>
        </p:grpSpPr>
        <p:sp>
          <p:nvSpPr>
            <p:cNvPr id="159754" name="AutoShape 10"/>
            <p:cNvSpPr>
              <a:spLocks/>
            </p:cNvSpPr>
            <p:nvPr/>
          </p:nvSpPr>
          <p:spPr bwMode="auto">
            <a:xfrm>
              <a:off x="1104" y="235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9756" name="Group 12"/>
            <p:cNvGrpSpPr>
              <a:grpSpLocks/>
            </p:cNvGrpSpPr>
            <p:nvPr/>
          </p:nvGrpSpPr>
          <p:grpSpPr bwMode="auto">
            <a:xfrm>
              <a:off x="240" y="2592"/>
              <a:ext cx="864" cy="528"/>
              <a:chOff x="0" y="2688"/>
              <a:chExt cx="864" cy="528"/>
            </a:xfrm>
          </p:grpSpPr>
          <p:sp>
            <p:nvSpPr>
              <p:cNvPr id="159757" name="AutoShape 13"/>
              <p:cNvSpPr>
                <a:spLocks noChangeArrowheads="1"/>
              </p:cNvSpPr>
              <p:nvPr/>
            </p:nvSpPr>
            <p:spPr bwMode="auto">
              <a:xfrm>
                <a:off x="48" y="2688"/>
                <a:ext cx="816" cy="52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8" name="Text Box 14"/>
              <p:cNvSpPr txBox="1">
                <a:spLocks noChangeArrowheads="1"/>
              </p:cNvSpPr>
              <p:nvPr/>
            </p:nvSpPr>
            <p:spPr bwMode="auto">
              <a:xfrm>
                <a:off x="0" y="2736"/>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sp>
          <p:nvSpPr>
            <p:cNvPr id="159760" name="Line 16"/>
            <p:cNvSpPr>
              <a:spLocks noChangeShapeType="1"/>
            </p:cNvSpPr>
            <p:nvPr/>
          </p:nvSpPr>
          <p:spPr bwMode="auto">
            <a:xfrm flipV="1">
              <a:off x="2880" y="1680"/>
              <a:ext cx="1584" cy="792"/>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9761" name="AutoShape 17"/>
          <p:cNvSpPr>
            <a:spLocks noChangeArrowheads="1"/>
          </p:cNvSpPr>
          <p:nvPr/>
        </p:nvSpPr>
        <p:spPr bwMode="auto">
          <a:xfrm>
            <a:off x="4800600" y="5486400"/>
            <a:ext cx="1371601" cy="762000"/>
          </a:xfrm>
          <a:prstGeom prst="wedgeRoundRectCallout">
            <a:avLst>
              <a:gd name="adj1" fmla="val -125794"/>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9762" name="AutoShape 18"/>
          <p:cNvSpPr>
            <a:spLocks noChangeArrowheads="1"/>
          </p:cNvSpPr>
          <p:nvPr/>
        </p:nvSpPr>
        <p:spPr bwMode="auto">
          <a:xfrm>
            <a:off x="5715000" y="4878388"/>
            <a:ext cx="1219200" cy="533400"/>
          </a:xfrm>
          <a:prstGeom prst="wedgeRoundRectCallout">
            <a:avLst>
              <a:gd name="adj1" fmla="val -114366"/>
              <a:gd name="adj2" fmla="val 35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Assign Trend category</a:t>
            </a:r>
          </a:p>
        </p:txBody>
      </p:sp>
      <p:sp>
        <p:nvSpPr>
          <p:cNvPr id="159767"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9768" name="AutoShape 24"/>
          <p:cNvSpPr>
            <a:spLocks noChangeArrowheads="1"/>
          </p:cNvSpPr>
          <p:nvPr/>
        </p:nvSpPr>
        <p:spPr bwMode="auto">
          <a:xfrm>
            <a:off x="233362" y="2684059"/>
            <a:ext cx="1295400" cy="914400"/>
          </a:xfrm>
          <a:prstGeom prst="wedgeRoundRectCallout">
            <a:avLst>
              <a:gd name="adj1" fmla="val 96771"/>
              <a:gd name="adj2" fmla="val 104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9769" name="AutoShape 25"/>
          <p:cNvSpPr>
            <a:spLocks noChangeArrowheads="1"/>
          </p:cNvSpPr>
          <p:nvPr/>
        </p:nvSpPr>
        <p:spPr bwMode="auto">
          <a:xfrm>
            <a:off x="152400" y="3707889"/>
            <a:ext cx="1143000" cy="614363"/>
          </a:xfrm>
          <a:prstGeom prst="wedgeRoundRectCallout">
            <a:avLst>
              <a:gd name="adj1" fmla="val 116615"/>
              <a:gd name="adj2" fmla="val -752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25</a:t>
            </a:fld>
            <a:endParaRPr lang="en-US"/>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371600"/>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9769"/>
                                        </p:tgtEl>
                                        <p:attrNameLst>
                                          <p:attrName>style.visibility</p:attrName>
                                        </p:attrNameLst>
                                      </p:cBhvr>
                                      <p:to>
                                        <p:strVal val="visible"/>
                                      </p:to>
                                    </p:set>
                                  </p:childTnLst>
                                  <p:subTnLst>
                                    <p:set>
                                      <p:cBhvr override="childStyle">
                                        <p:cTn dur="1" fill="hold" display="0" masterRel="nextClick" afterEffect="1"/>
                                        <p:tgtEl>
                                          <p:spTgt spid="1597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68"/>
                                        </p:tgtEl>
                                        <p:attrNameLst>
                                          <p:attrName>style.visibility</p:attrName>
                                        </p:attrNameLst>
                                      </p:cBhvr>
                                      <p:to>
                                        <p:strVal val="visible"/>
                                      </p:to>
                                    </p:set>
                                  </p:childTnLst>
                                  <p:subTnLst>
                                    <p:set>
                                      <p:cBhvr override="childStyle">
                                        <p:cTn dur="1" fill="hold" display="0" masterRel="nextClick" afterEffect="1"/>
                                        <p:tgtEl>
                                          <p:spTgt spid="15976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764"/>
                                        </p:tgtEl>
                                        <p:attrNameLst>
                                          <p:attrName>style.visibility</p:attrName>
                                        </p:attrNameLst>
                                      </p:cBhvr>
                                      <p:to>
                                        <p:strVal val="visible"/>
                                      </p:to>
                                    </p:set>
                                  </p:childTnLst>
                                  <p:subTnLst>
                                    <p:set>
                                      <p:cBhvr override="childStyle">
                                        <p:cTn dur="1" fill="hold" display="0" masterRel="nextClick" afterEffect="1"/>
                                        <p:tgtEl>
                                          <p:spTgt spid="15976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62"/>
                                        </p:tgtEl>
                                        <p:attrNameLst>
                                          <p:attrName>style.visibility</p:attrName>
                                        </p:attrNameLst>
                                      </p:cBhvr>
                                      <p:to>
                                        <p:strVal val="visible"/>
                                      </p:to>
                                    </p:set>
                                  </p:childTnLst>
                                  <p:subTnLst>
                                    <p:set>
                                      <p:cBhvr override="childStyle">
                                        <p:cTn dur="1" fill="hold" display="0" masterRel="nextClick" afterEffect="1"/>
                                        <p:tgtEl>
                                          <p:spTgt spid="15976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p:bldP spid="159762" grpId="0" animBg="1"/>
      <p:bldP spid="159768" grpId="0" animBg="1"/>
      <p:bldP spid="1597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920" name="Group 32"/>
          <p:cNvGrpSpPr>
            <a:grpSpLocks/>
          </p:cNvGrpSpPr>
          <p:nvPr/>
        </p:nvGrpSpPr>
        <p:grpSpPr bwMode="auto">
          <a:xfrm>
            <a:off x="4572000" y="762000"/>
            <a:ext cx="4419600" cy="1749425"/>
            <a:chOff x="2880" y="480"/>
            <a:chExt cx="2784" cy="1102"/>
          </a:xfrm>
        </p:grpSpPr>
        <p:sp>
          <p:nvSpPr>
            <p:cNvPr id="165900" name="Line 12"/>
            <p:cNvSpPr>
              <a:spLocks noChangeShapeType="1"/>
            </p:cNvSpPr>
            <p:nvPr/>
          </p:nvSpPr>
          <p:spPr bwMode="auto">
            <a:xfrm>
              <a:off x="2880" y="954"/>
              <a:ext cx="1200" cy="54"/>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3" name="Text Box 15"/>
            <p:cNvSpPr txBox="1">
              <a:spLocks noChangeArrowheads="1"/>
            </p:cNvSpPr>
            <p:nvPr/>
          </p:nvSpPr>
          <p:spPr bwMode="auto">
            <a:xfrm>
              <a:off x="4080" y="480"/>
              <a:ext cx="1584" cy="110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Simple Threat Ranking</a:t>
              </a:r>
              <a:r>
                <a:rPr lang="en-US" i="0"/>
                <a:t> - Severity, Scope, &amp; Irreversibility assigned to </a:t>
              </a:r>
              <a:r>
                <a:rPr lang="en-US"/>
                <a:t>Direct Threats</a:t>
              </a:r>
              <a:r>
                <a:rPr lang="en-US" i="0"/>
                <a:t> (Sources of Stress)</a:t>
              </a:r>
              <a:endParaRPr lang="en-US"/>
            </a:p>
          </p:txBody>
        </p:sp>
      </p:grpSp>
      <p:sp>
        <p:nvSpPr>
          <p:cNvPr id="165908" name="Text Box 20"/>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65922" name="AutoShape 34">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26</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4171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752475"/>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43" y="9099"/>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42" name="Text Box 6"/>
          <p:cNvSpPr txBox="1">
            <a:spLocks noChangeArrowheads="1"/>
          </p:cNvSpPr>
          <p:nvPr/>
        </p:nvSpPr>
        <p:spPr bwMode="auto">
          <a:xfrm>
            <a:off x="0" y="762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Threat Ranking Mode</a:t>
            </a:r>
            <a:endParaRPr lang="en-US" b="1"/>
          </a:p>
        </p:txBody>
      </p:sp>
      <p:sp>
        <p:nvSpPr>
          <p:cNvPr id="167943" name="AutoShape 7"/>
          <p:cNvSpPr>
            <a:spLocks noChangeArrowheads="1"/>
          </p:cNvSpPr>
          <p:nvPr/>
        </p:nvSpPr>
        <p:spPr bwMode="auto">
          <a:xfrm>
            <a:off x="76200" y="2057400"/>
            <a:ext cx="1371600" cy="914400"/>
          </a:xfrm>
          <a:prstGeom prst="wedgeRoundRectCallout">
            <a:avLst>
              <a:gd name="adj1" fmla="val 72641"/>
              <a:gd name="adj2" fmla="val 50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will walk you through threat ranking</a:t>
            </a:r>
          </a:p>
        </p:txBody>
      </p:sp>
      <p:sp>
        <p:nvSpPr>
          <p:cNvPr id="167944" name="AutoShape 8"/>
          <p:cNvSpPr>
            <a:spLocks noChangeArrowheads="1"/>
          </p:cNvSpPr>
          <p:nvPr/>
        </p:nvSpPr>
        <p:spPr bwMode="auto">
          <a:xfrm>
            <a:off x="76200" y="3200400"/>
            <a:ext cx="1371600" cy="1600200"/>
          </a:xfrm>
          <a:prstGeom prst="wedgeRoundRectCallout">
            <a:avLst>
              <a:gd name="adj1" fmla="val 65394"/>
              <a:gd name="adj2" fmla="val -230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Produces TNC style Threat Summary Table (uses TNC roll-up rules)</a:t>
            </a:r>
          </a:p>
        </p:txBody>
      </p:sp>
      <p:sp>
        <p:nvSpPr>
          <p:cNvPr id="167945" name="AutoShape 9"/>
          <p:cNvSpPr>
            <a:spLocks noChangeArrowheads="1"/>
          </p:cNvSpPr>
          <p:nvPr/>
        </p:nvSpPr>
        <p:spPr bwMode="auto">
          <a:xfrm>
            <a:off x="76200" y="914400"/>
            <a:ext cx="1371600" cy="914400"/>
          </a:xfrm>
          <a:prstGeom prst="wedgeRoundRectCallout">
            <a:avLst>
              <a:gd name="adj1" fmla="val 49537"/>
              <a:gd name="adj2" fmla="val 22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First enter targets and threats in Diagram</a:t>
            </a:r>
          </a:p>
        </p:txBody>
      </p:sp>
      <p:sp>
        <p:nvSpPr>
          <p:cNvPr id="167951" name="AutoShape 15">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grpSp>
        <p:nvGrpSpPr>
          <p:cNvPr id="5" name="Group 4"/>
          <p:cNvGrpSpPr/>
          <p:nvPr/>
        </p:nvGrpSpPr>
        <p:grpSpPr>
          <a:xfrm>
            <a:off x="1752600" y="3966966"/>
            <a:ext cx="7225210" cy="2138558"/>
            <a:chOff x="1752600" y="3966966"/>
            <a:chExt cx="7225210" cy="2138558"/>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66966"/>
              <a:ext cx="7225210" cy="15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4099" idx="2"/>
            </p:cNvCxnSpPr>
            <p:nvPr/>
          </p:nvCxnSpPr>
          <p:spPr bwMode="auto">
            <a:xfrm flipH="1">
              <a:off x="2895600" y="5510361"/>
              <a:ext cx="2469605" cy="595163"/>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595" y="27295"/>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949" name="Group 13"/>
          <p:cNvGrpSpPr>
            <a:grpSpLocks/>
          </p:cNvGrpSpPr>
          <p:nvPr/>
        </p:nvGrpSpPr>
        <p:grpSpPr bwMode="auto">
          <a:xfrm>
            <a:off x="1914525" y="6105525"/>
            <a:ext cx="6467475" cy="752475"/>
            <a:chOff x="-720" y="4008"/>
            <a:chExt cx="4074" cy="474"/>
          </a:xfrm>
        </p:grpSpPr>
        <p:sp>
          <p:nvSpPr>
            <p:cNvPr id="167946" name="AutoShape 10"/>
            <p:cNvSpPr>
              <a:spLocks noChangeArrowheads="1"/>
            </p:cNvSpPr>
            <p:nvPr/>
          </p:nvSpPr>
          <p:spPr bwMode="auto">
            <a:xfrm>
              <a:off x="1506" y="4098"/>
              <a:ext cx="1848" cy="384"/>
            </a:xfrm>
            <a:prstGeom prst="wedgeRoundRectCallout">
              <a:avLst>
                <a:gd name="adj1" fmla="val -105098"/>
                <a:gd name="adj2" fmla="val -3315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smtClean="0"/>
                <a:t>Assign Scope, Severity, and Irreversibility Ratings</a:t>
              </a:r>
              <a:endParaRPr lang="en-US" sz="1400" i="0" dirty="0"/>
            </a:p>
          </p:txBody>
        </p:sp>
        <p:sp>
          <p:nvSpPr>
            <p:cNvPr id="167948" name="AutoShape 12"/>
            <p:cNvSpPr>
              <a:spLocks/>
            </p:cNvSpPr>
            <p:nvPr/>
          </p:nvSpPr>
          <p:spPr bwMode="auto">
            <a:xfrm rot="16200000">
              <a:off x="360" y="2928"/>
              <a:ext cx="186" cy="2346"/>
            </a:xfrm>
            <a:prstGeom prst="leftBrace">
              <a:avLst>
                <a:gd name="adj1" fmla="val 2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574EE854-B70E-4752-A6C2-D9358020C4C1}"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945"/>
                                        </p:tgtEl>
                                        <p:attrNameLst>
                                          <p:attrName>style.visibility</p:attrName>
                                        </p:attrNameLst>
                                      </p:cBhvr>
                                      <p:to>
                                        <p:strVal val="visible"/>
                                      </p:to>
                                    </p:set>
                                  </p:childTnLst>
                                  <p:subTnLst>
                                    <p:set>
                                      <p:cBhvr override="childStyle">
                                        <p:cTn dur="1" fill="hold" display="0" masterRel="nextClick" afterEffect="1"/>
                                        <p:tgtEl>
                                          <p:spTgt spid="16794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43"/>
                                        </p:tgtEl>
                                        <p:attrNameLst>
                                          <p:attrName>style.visibility</p:attrName>
                                        </p:attrNameLst>
                                      </p:cBhvr>
                                      <p:to>
                                        <p:strVal val="visible"/>
                                      </p:to>
                                    </p:set>
                                  </p:childTnLst>
                                  <p:subTnLst>
                                    <p:set>
                                      <p:cBhvr override="childStyle">
                                        <p:cTn dur="1" fill="hold" display="0" masterRel="nextClick" afterEffect="1"/>
                                        <p:tgtEl>
                                          <p:spTgt spid="16794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4"/>
                                        </p:tgtEl>
                                        <p:attrNameLst>
                                          <p:attrName>style.visibility</p:attrName>
                                        </p:attrNameLst>
                                      </p:cBhvr>
                                      <p:to>
                                        <p:strVal val="visible"/>
                                      </p:to>
                                    </p:set>
                                  </p:childTnLst>
                                  <p:subTnLst>
                                    <p:set>
                                      <p:cBhvr override="childStyle">
                                        <p:cTn dur="1" fill="hold" display="0" masterRel="nextClick" afterEffect="1"/>
                                        <p:tgtEl>
                                          <p:spTgt spid="16794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79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3" grpId="0" animBg="1"/>
      <p:bldP spid="167944" grpId="0" animBg="1"/>
      <p:bldP spid="1679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5638"/>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67" y="655638"/>
            <a:ext cx="41529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6139" name="Group 11"/>
          <p:cNvGrpSpPr>
            <a:grpSpLocks/>
          </p:cNvGrpSpPr>
          <p:nvPr/>
        </p:nvGrpSpPr>
        <p:grpSpPr bwMode="auto">
          <a:xfrm>
            <a:off x="381000" y="1676400"/>
            <a:ext cx="4000500" cy="3973513"/>
            <a:chOff x="240" y="1056"/>
            <a:chExt cx="2520" cy="2503"/>
          </a:xfrm>
        </p:grpSpPr>
        <p:sp>
          <p:nvSpPr>
            <p:cNvPr id="176141" name="Text Box 13"/>
            <p:cNvSpPr txBox="1">
              <a:spLocks noChangeArrowheads="1"/>
            </p:cNvSpPr>
            <p:nvPr/>
          </p:nvSpPr>
          <p:spPr bwMode="auto">
            <a:xfrm>
              <a:off x="240" y="2352"/>
              <a:ext cx="1872" cy="120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Stress-based Threat Ranking</a:t>
              </a:r>
              <a:r>
                <a:rPr lang="en-US" i="0"/>
                <a:t> - traditional TNC threat ranking:</a:t>
              </a:r>
            </a:p>
            <a:p>
              <a:pPr>
                <a:spcBef>
                  <a:spcPct val="20000"/>
                </a:spcBef>
                <a:buFontTx/>
                <a:buChar char="•"/>
              </a:pPr>
              <a:r>
                <a:rPr lang="en-US" i="0"/>
                <a:t> </a:t>
              </a:r>
              <a:r>
                <a:rPr lang="en-US" b="1" i="0"/>
                <a:t>Stress</a:t>
              </a:r>
              <a:r>
                <a:rPr lang="en-US" i="0"/>
                <a:t> </a:t>
              </a:r>
              <a:r>
                <a:rPr lang="en-US" i="0">
                  <a:sym typeface="Wingdings" pitchFamily="2" charset="2"/>
                </a:rPr>
                <a:t> </a:t>
              </a:r>
              <a:r>
                <a:rPr lang="en-US" i="0"/>
                <a:t>Severity/Scope</a:t>
              </a:r>
            </a:p>
            <a:p>
              <a:pPr>
                <a:spcBef>
                  <a:spcPct val="20000"/>
                </a:spcBef>
                <a:buFontTx/>
                <a:buChar char="•"/>
              </a:pPr>
              <a:r>
                <a:rPr lang="en-US" i="0"/>
                <a:t> </a:t>
              </a:r>
              <a:r>
                <a:rPr lang="en-US" b="1" i="0"/>
                <a:t>Source</a:t>
              </a:r>
              <a:r>
                <a:rPr lang="en-US" i="0"/>
                <a:t> </a:t>
              </a:r>
              <a:r>
                <a:rPr lang="en-US" i="0">
                  <a:sym typeface="Wingdings" pitchFamily="2" charset="2"/>
                </a:rPr>
                <a:t> </a:t>
              </a:r>
              <a:r>
                <a:rPr lang="en-US" i="0"/>
                <a:t>Contribution /</a:t>
              </a:r>
            </a:p>
            <a:p>
              <a:pPr>
                <a:spcBef>
                  <a:spcPct val="20000"/>
                </a:spcBef>
              </a:pPr>
              <a:r>
                <a:rPr lang="en-US" i="0"/>
                <a:t>                    Irreversibility</a:t>
              </a:r>
              <a:endParaRPr lang="en-US" b="1"/>
            </a:p>
          </p:txBody>
        </p:sp>
        <p:sp>
          <p:nvSpPr>
            <p:cNvPr id="176140" name="Line 12"/>
            <p:cNvSpPr>
              <a:spLocks noChangeShapeType="1"/>
            </p:cNvSpPr>
            <p:nvPr/>
          </p:nvSpPr>
          <p:spPr bwMode="auto">
            <a:xfrm flipH="1">
              <a:off x="1008" y="1056"/>
              <a:ext cx="1752" cy="1296"/>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42" name="Rectangle 14"/>
          <p:cNvSpPr>
            <a:spLocks noChangeArrowheads="1"/>
          </p:cNvSpPr>
          <p:nvPr/>
        </p:nvSpPr>
        <p:spPr bwMode="auto">
          <a:xfrm>
            <a:off x="5181600" y="3200400"/>
            <a:ext cx="3733800" cy="33528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b="1" i="0" dirty="0" smtClean="0"/>
              <a:t>Option (1)</a:t>
            </a:r>
            <a:r>
              <a:rPr lang="en-US" i="0" dirty="0" smtClean="0"/>
              <a:t> </a:t>
            </a:r>
            <a:r>
              <a:rPr lang="en-US" i="0" dirty="0"/>
              <a:t>- Threat View (</a:t>
            </a:r>
            <a:r>
              <a:rPr lang="en-US" b="1" dirty="0"/>
              <a:t>after</a:t>
            </a:r>
            <a:r>
              <a:rPr lang="en-US" i="0" dirty="0"/>
              <a:t> Direct Threats [Sources] are entered)</a:t>
            </a:r>
          </a:p>
          <a:p>
            <a:pPr marL="342900" indent="-342900">
              <a:spcBef>
                <a:spcPct val="50000"/>
              </a:spcBef>
              <a:buFontTx/>
              <a:buChar char="•"/>
            </a:pPr>
            <a:r>
              <a:rPr lang="en-US" b="1" i="0" dirty="0"/>
              <a:t>Option </a:t>
            </a:r>
            <a:r>
              <a:rPr lang="en-US" b="1" i="0" dirty="0" smtClean="0"/>
              <a:t>(2)</a:t>
            </a:r>
            <a:r>
              <a:rPr lang="en-US" i="0" dirty="0" smtClean="0"/>
              <a:t> </a:t>
            </a:r>
            <a:r>
              <a:rPr lang="en-US" i="0" dirty="0"/>
              <a:t>- Enter Stresses &amp; Ranks via Target Properties in Diagram View (can be entered </a:t>
            </a:r>
            <a:r>
              <a:rPr lang="en-US" b="1" dirty="0"/>
              <a:t>before</a:t>
            </a:r>
            <a:r>
              <a:rPr lang="en-US" b="1" i="0" dirty="0"/>
              <a:t> </a:t>
            </a:r>
            <a:r>
              <a:rPr lang="en-US" i="0" dirty="0"/>
              <a:t>Direct Threat entry)</a:t>
            </a:r>
          </a:p>
        </p:txBody>
      </p:sp>
      <p:sp>
        <p:nvSpPr>
          <p:cNvPr id="176143" name="Text Box 15"/>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76147" name="AutoShape 19"/>
          <p:cNvSpPr>
            <a:spLocks noChangeArrowheads="1"/>
          </p:cNvSpPr>
          <p:nvPr/>
        </p:nvSpPr>
        <p:spPr bwMode="auto">
          <a:xfrm>
            <a:off x="3505200" y="3886200"/>
            <a:ext cx="1600200" cy="1676400"/>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t>2 </a:t>
            </a:r>
            <a:r>
              <a:rPr lang="en-US" dirty="0"/>
              <a:t>Options</a:t>
            </a:r>
          </a:p>
          <a:p>
            <a:pPr algn="ctr"/>
            <a:r>
              <a:rPr lang="en-US" dirty="0"/>
              <a:t> for data</a:t>
            </a:r>
          </a:p>
          <a:p>
            <a:pPr algn="ctr"/>
            <a:r>
              <a:rPr lang="en-US" dirty="0"/>
              <a:t> entry/editing</a:t>
            </a:r>
          </a:p>
        </p:txBody>
      </p:sp>
      <p:sp>
        <p:nvSpPr>
          <p:cNvPr id="176148" name="AutoShape 20">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761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4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4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uiExpand="1" build="p" animBg="1"/>
      <p:bldP spid="1761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91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1" name="Rectangle 7"/>
          <p:cNvSpPr>
            <a:spLocks noChangeArrowheads="1"/>
          </p:cNvSpPr>
          <p:nvPr/>
        </p:nvSpPr>
        <p:spPr bwMode="auto">
          <a:xfrm>
            <a:off x="0" y="990600"/>
            <a:ext cx="167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1400" b="1" i="0" dirty="0"/>
              <a:t> Option </a:t>
            </a:r>
            <a:r>
              <a:rPr lang="en-US" sz="1400" b="1" i="0" dirty="0" smtClean="0"/>
              <a:t>(1)</a:t>
            </a:r>
            <a:r>
              <a:rPr lang="en-US" sz="1400" i="0" dirty="0" smtClean="0"/>
              <a:t> </a:t>
            </a:r>
            <a:r>
              <a:rPr lang="en-US" sz="1400" i="0" dirty="0"/>
              <a:t>- Threat View (</a:t>
            </a:r>
            <a:r>
              <a:rPr lang="en-US" sz="1400" b="1" dirty="0"/>
              <a:t>after</a:t>
            </a:r>
            <a:r>
              <a:rPr lang="en-US" sz="1400" b="1" i="0" dirty="0"/>
              <a:t> </a:t>
            </a:r>
            <a:r>
              <a:rPr lang="en-US" sz="1400" i="0" dirty="0"/>
              <a:t>Direct Threats [Sources] are entered)</a:t>
            </a:r>
          </a:p>
        </p:txBody>
      </p:sp>
      <p:sp>
        <p:nvSpPr>
          <p:cNvPr id="169992" name="Text Box 8"/>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69996" name="AutoShape 12"/>
          <p:cNvSpPr>
            <a:spLocks noChangeArrowheads="1"/>
          </p:cNvSpPr>
          <p:nvPr/>
        </p:nvSpPr>
        <p:spPr bwMode="auto">
          <a:xfrm>
            <a:off x="152400" y="2209800"/>
            <a:ext cx="1371600" cy="762000"/>
          </a:xfrm>
          <a:prstGeom prst="wedgeRoundRectCallout">
            <a:avLst>
              <a:gd name="adj1" fmla="val 108074"/>
              <a:gd name="adj2" fmla="val -93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provides instructions</a:t>
            </a:r>
          </a:p>
        </p:txBody>
      </p:sp>
      <p:sp>
        <p:nvSpPr>
          <p:cNvPr id="169997" name="AutoShape 13"/>
          <p:cNvSpPr>
            <a:spLocks noChangeArrowheads="1"/>
          </p:cNvSpPr>
          <p:nvPr/>
        </p:nvSpPr>
        <p:spPr bwMode="auto">
          <a:xfrm>
            <a:off x="152400" y="3048000"/>
            <a:ext cx="1390650" cy="685800"/>
          </a:xfrm>
          <a:prstGeom prst="wedgeRoundRectCallout">
            <a:avLst>
              <a:gd name="adj1" fmla="val 284252"/>
              <a:gd name="adj2" fmla="val -1284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Select cell in table</a:t>
            </a:r>
          </a:p>
        </p:txBody>
      </p:sp>
      <p:sp>
        <p:nvSpPr>
          <p:cNvPr id="169998" name="AutoShape 14"/>
          <p:cNvSpPr>
            <a:spLocks noChangeArrowheads="1"/>
          </p:cNvSpPr>
          <p:nvPr/>
        </p:nvSpPr>
        <p:spPr bwMode="auto">
          <a:xfrm>
            <a:off x="152400" y="5257800"/>
            <a:ext cx="1390650" cy="914400"/>
          </a:xfrm>
          <a:prstGeom prst="wedgeRoundRectCallout">
            <a:avLst>
              <a:gd name="adj1" fmla="val 76961"/>
              <a:gd name="adj2" fmla="val 2986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Click to enter/edit stresses &amp; stress ranks</a:t>
            </a:r>
          </a:p>
        </p:txBody>
      </p:sp>
      <p:sp>
        <p:nvSpPr>
          <p:cNvPr id="170002" name="AutoShape 18">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a:xfrm>
            <a:off x="8191500" y="6324600"/>
            <a:ext cx="495300" cy="307975"/>
          </a:xfrm>
        </p:spPr>
        <p:txBody>
          <a:bodyPr/>
          <a:lstStyle/>
          <a:p>
            <a:fld id="{574EE854-B70E-4752-A6C2-D9358020C4C1}" type="slidenum">
              <a:rPr lang="en-US" smtClean="0"/>
              <a:pPr/>
              <a:t>29</a:t>
            </a:fld>
            <a:endParaRPr lang="en-US"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95600"/>
            <a:ext cx="388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e 5"/>
          <p:cNvSpPr/>
          <p:nvPr/>
        </p:nvSpPr>
        <p:spPr bwMode="auto">
          <a:xfrm>
            <a:off x="5029200" y="2895600"/>
            <a:ext cx="228600" cy="297180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pitchFamily="34" charset="0"/>
            </a:endParaRPr>
          </a:p>
        </p:txBody>
      </p:sp>
      <p:cxnSp>
        <p:nvCxnSpPr>
          <p:cNvPr id="4" name="Straight Arrow Connector 3"/>
          <p:cNvCxnSpPr>
            <a:endCxn id="6" idx="1"/>
          </p:cNvCxnSpPr>
          <p:nvPr/>
        </p:nvCxnSpPr>
        <p:spPr bwMode="auto">
          <a:xfrm flipV="1">
            <a:off x="3276600" y="4381500"/>
            <a:ext cx="1752600" cy="8001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000" name="AutoShape 16"/>
          <p:cNvSpPr>
            <a:spLocks noChangeArrowheads="1"/>
          </p:cNvSpPr>
          <p:nvPr/>
        </p:nvSpPr>
        <p:spPr bwMode="auto">
          <a:xfrm>
            <a:off x="6934200" y="5257800"/>
            <a:ext cx="2057400" cy="1066800"/>
          </a:xfrm>
          <a:prstGeom prst="wedgeRoundRectCallout">
            <a:avLst>
              <a:gd name="adj1" fmla="val -145986"/>
              <a:gd name="adj2" fmla="val 43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Direct Threat (i.e., Source) Contribution &amp; Irreversibility Ranks</a:t>
            </a:r>
          </a:p>
        </p:txBody>
      </p:sp>
      <p:sp>
        <p:nvSpPr>
          <p:cNvPr id="169999" name="AutoShape 15"/>
          <p:cNvSpPr>
            <a:spLocks noChangeArrowheads="1"/>
          </p:cNvSpPr>
          <p:nvPr/>
        </p:nvSpPr>
        <p:spPr bwMode="auto">
          <a:xfrm>
            <a:off x="6096000" y="2362200"/>
            <a:ext cx="1524000" cy="457200"/>
          </a:xfrm>
          <a:prstGeom prst="wedgeRoundRectCallout">
            <a:avLst>
              <a:gd name="adj1" fmla="val -70503"/>
              <a:gd name="adj2" fmla="val 12870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a:t>
            </a:r>
          </a:p>
        </p:txBody>
      </p:sp>
      <p:sp>
        <p:nvSpPr>
          <p:cNvPr id="170003" name="AutoShape 19"/>
          <p:cNvSpPr>
            <a:spLocks noChangeArrowheads="1"/>
          </p:cNvSpPr>
          <p:nvPr/>
        </p:nvSpPr>
        <p:spPr bwMode="auto">
          <a:xfrm>
            <a:off x="7391400" y="4114800"/>
            <a:ext cx="1600200" cy="533400"/>
          </a:xfrm>
          <a:prstGeom prst="wedgeRoundRectCallout">
            <a:avLst>
              <a:gd name="adj1" fmla="val -57577"/>
              <a:gd name="adj2" fmla="val -1107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96"/>
                                        </p:tgtEl>
                                        <p:attrNameLst>
                                          <p:attrName>style.visibility</p:attrName>
                                        </p:attrNameLst>
                                      </p:cBhvr>
                                      <p:to>
                                        <p:strVal val="visible"/>
                                      </p:to>
                                    </p:set>
                                  </p:childTnLst>
                                  <p:subTnLst>
                                    <p:set>
                                      <p:cBhvr override="childStyle">
                                        <p:cTn dur="1" fill="hold" display="0" masterRel="nextClick" afterEffect="1"/>
                                        <p:tgtEl>
                                          <p:spTgt spid="1699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97"/>
                                        </p:tgtEl>
                                        <p:attrNameLst>
                                          <p:attrName>style.visibility</p:attrName>
                                        </p:attrNameLst>
                                      </p:cBhvr>
                                      <p:to>
                                        <p:strVal val="visible"/>
                                      </p:to>
                                    </p:set>
                                  </p:childTnLst>
                                  <p:subTnLst>
                                    <p:set>
                                      <p:cBhvr override="childStyle">
                                        <p:cTn dur="1" fill="hold" display="0" masterRel="nextClick" afterEffect="1"/>
                                        <p:tgtEl>
                                          <p:spTgt spid="16999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8"/>
                                        </p:tgtEl>
                                        <p:attrNameLst>
                                          <p:attrName>style.visibility</p:attrName>
                                        </p:attrNameLst>
                                      </p:cBhvr>
                                      <p:to>
                                        <p:strVal val="visible"/>
                                      </p:to>
                                    </p:set>
                                  </p:childTnLst>
                                  <p:subTnLst>
                                    <p:set>
                                      <p:cBhvr override="childStyle">
                                        <p:cTn dur="1" fill="hold" display="0" masterRel="nextClick" afterEffect="1"/>
                                        <p:tgtEl>
                                          <p:spTgt spid="16999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9"/>
                                        </p:tgtEl>
                                        <p:attrNameLst>
                                          <p:attrName>style.visibility</p:attrName>
                                        </p:attrNameLst>
                                      </p:cBhvr>
                                      <p:to>
                                        <p:strVal val="visible"/>
                                      </p:to>
                                    </p:set>
                                  </p:childTnLst>
                                  <p:subTnLst>
                                    <p:set>
                                      <p:cBhvr override="childStyle">
                                        <p:cTn dur="1" fill="hold" display="0" masterRel="nextClick" afterEffect="1"/>
                                        <p:tgtEl>
                                          <p:spTgt spid="16999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003"/>
                                        </p:tgtEl>
                                        <p:attrNameLst>
                                          <p:attrName>style.visibility</p:attrName>
                                        </p:attrNameLst>
                                      </p:cBhvr>
                                      <p:to>
                                        <p:strVal val="visible"/>
                                      </p:to>
                                    </p:set>
                                  </p:childTnLst>
                                  <p:subTnLst>
                                    <p:set>
                                      <p:cBhvr override="childStyle">
                                        <p:cTn dur="1" fill="hold" display="0" masterRel="nextClick" afterEffect="1"/>
                                        <p:tgtEl>
                                          <p:spTgt spid="17000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animBg="1"/>
      <p:bldP spid="169997" grpId="0" animBg="1"/>
      <p:bldP spid="169998" grpId="0" animBg="1"/>
      <p:bldP spid="170000" grpId="0" animBg="1"/>
      <p:bldP spid="169999" grpId="0" animBg="1"/>
      <p:bldP spid="170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AutoShape 5"/>
          <p:cNvSpPr>
            <a:spLocks noChangeArrowheads="1"/>
          </p:cNvSpPr>
          <p:nvPr/>
        </p:nvSpPr>
        <p:spPr bwMode="auto">
          <a:xfrm>
            <a:off x="209550" y="4953000"/>
            <a:ext cx="3200400" cy="457200"/>
          </a:xfrm>
          <a:prstGeom prst="wedgeRoundRectCallout">
            <a:avLst>
              <a:gd name="adj1" fmla="val -43980"/>
              <a:gd name="adj2" fmla="val 245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 3. Opening an existing file</a:t>
            </a:r>
          </a:p>
        </p:txBody>
      </p:sp>
      <p:sp>
        <p:nvSpPr>
          <p:cNvPr id="123910" name="AutoShape 6"/>
          <p:cNvSpPr>
            <a:spLocks noChangeArrowheads="1"/>
          </p:cNvSpPr>
          <p:nvPr/>
        </p:nvSpPr>
        <p:spPr bwMode="auto">
          <a:xfrm>
            <a:off x="1371600" y="2366630"/>
            <a:ext cx="2819400" cy="452770"/>
          </a:xfrm>
          <a:prstGeom prst="wedgeRoundRectCallout">
            <a:avLst>
              <a:gd name="adj1" fmla="val -70391"/>
              <a:gd name="adj2" fmla="val -202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1. Creating a new project</a:t>
            </a:r>
          </a:p>
        </p:txBody>
      </p:sp>
      <p:sp>
        <p:nvSpPr>
          <p:cNvPr id="123911" name="AutoShape 7"/>
          <p:cNvSpPr>
            <a:spLocks noChangeArrowheads="1"/>
          </p:cNvSpPr>
          <p:nvPr/>
        </p:nvSpPr>
        <p:spPr bwMode="auto">
          <a:xfrm>
            <a:off x="638175" y="2981325"/>
            <a:ext cx="1981200" cy="447675"/>
          </a:xfrm>
          <a:prstGeom prst="wedgeRoundRectCallout">
            <a:avLst>
              <a:gd name="adj1" fmla="val -51723"/>
              <a:gd name="adj2" fmla="val -262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2. Importing a file</a:t>
            </a:r>
          </a:p>
        </p:txBody>
      </p:sp>
      <p:sp>
        <p:nvSpPr>
          <p:cNvPr id="123912" name="AutoShape 8"/>
          <p:cNvSpPr>
            <a:spLocks noChangeArrowheads="1"/>
          </p:cNvSpPr>
          <p:nvPr/>
        </p:nvSpPr>
        <p:spPr bwMode="auto">
          <a:xfrm>
            <a:off x="104775" y="1143000"/>
            <a:ext cx="1066800" cy="228600"/>
          </a:xfrm>
          <a:prstGeom prst="wedgeRoundRectCallout">
            <a:avLst>
              <a:gd name="adj1" fmla="val 41069"/>
              <a:gd name="adj2" fmla="val -270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Start by:</a:t>
            </a:r>
          </a:p>
        </p:txBody>
      </p:sp>
      <p:sp>
        <p:nvSpPr>
          <p:cNvPr id="123914" name="AutoShape 10"/>
          <p:cNvSpPr>
            <a:spLocks noChangeArrowheads="1"/>
          </p:cNvSpPr>
          <p:nvPr/>
        </p:nvSpPr>
        <p:spPr bwMode="auto">
          <a:xfrm>
            <a:off x="4410501" y="-19903"/>
            <a:ext cx="3657600" cy="533400"/>
          </a:xfrm>
          <a:prstGeom prst="wedgeRoundRectCallout">
            <a:avLst>
              <a:gd name="adj1" fmla="val 58254"/>
              <a:gd name="adj2" fmla="val -212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a:t>Click this button in any screen to return to directory</a:t>
            </a:r>
          </a:p>
        </p:txBody>
      </p:sp>
      <p:sp>
        <p:nvSpPr>
          <p:cNvPr id="123915" name="AutoShape 11">
            <a:hlinkClick r:id="rId4" action="ppaction://hlinksldjump"/>
          </p:cNvPr>
          <p:cNvSpPr>
            <a:spLocks noChangeArrowheads="1"/>
          </p:cNvSpPr>
          <p:nvPr/>
        </p:nvSpPr>
        <p:spPr bwMode="auto">
          <a:xfrm>
            <a:off x="8372901" y="56297"/>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3</a:t>
            </a:fld>
            <a:endParaRPr lang="en-US"/>
          </a:p>
        </p:txBody>
      </p:sp>
      <p:sp>
        <p:nvSpPr>
          <p:cNvPr id="3" name="TextBox 2"/>
          <p:cNvSpPr txBox="1"/>
          <p:nvPr/>
        </p:nvSpPr>
        <p:spPr>
          <a:xfrm>
            <a:off x="2057400" y="15964"/>
            <a:ext cx="2238375" cy="461665"/>
          </a:xfrm>
          <a:prstGeom prst="rect">
            <a:avLst/>
          </a:prstGeom>
          <a:solidFill>
            <a:schemeClr val="bg1">
              <a:alpha val="43000"/>
            </a:schemeClr>
          </a:solidFill>
        </p:spPr>
        <p:txBody>
          <a:bodyPr wrap="square" rtlCol="0">
            <a:spAutoFit/>
          </a:bodyPr>
          <a:lstStyle/>
          <a:p>
            <a:r>
              <a:rPr lang="en-US" sz="2400" dirty="0" smtClean="0"/>
              <a:t>Intro - 1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p:bldP spid="123911" grpId="0" animBg="1"/>
      <p:bldP spid="1239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775618"/>
            <a:ext cx="1381125"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823913"/>
            <a:ext cx="6375400"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2052" name="Group 20"/>
          <p:cNvGrpSpPr>
            <a:grpSpLocks/>
          </p:cNvGrpSpPr>
          <p:nvPr/>
        </p:nvGrpSpPr>
        <p:grpSpPr bwMode="auto">
          <a:xfrm>
            <a:off x="3505200" y="2057400"/>
            <a:ext cx="5562600" cy="2362200"/>
            <a:chOff x="2208" y="1296"/>
            <a:chExt cx="3504" cy="1488"/>
          </a:xfrm>
        </p:grpSpPr>
        <p:sp>
          <p:nvSpPr>
            <p:cNvPr id="172039" name="AutoShape 7"/>
            <p:cNvSpPr>
              <a:spLocks noChangeArrowheads="1"/>
            </p:cNvSpPr>
            <p:nvPr/>
          </p:nvSpPr>
          <p:spPr bwMode="auto">
            <a:xfrm>
              <a:off x="4944" y="1968"/>
              <a:ext cx="768" cy="816"/>
            </a:xfrm>
            <a:prstGeom prst="wedgeRoundRectCallout">
              <a:avLst>
                <a:gd name="adj1" fmla="val 20522"/>
                <a:gd name="adj2" fmla="val -1080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Double-click on Target then click on Stresses Tab</a:t>
              </a:r>
            </a:p>
          </p:txBody>
        </p:sp>
        <p:sp>
          <p:nvSpPr>
            <p:cNvPr id="172040" name="Line 8"/>
            <p:cNvSpPr>
              <a:spLocks noChangeShapeType="1"/>
            </p:cNvSpPr>
            <p:nvPr/>
          </p:nvSpPr>
          <p:spPr bwMode="auto">
            <a:xfrm flipH="1" flipV="1">
              <a:off x="2208" y="1296"/>
              <a:ext cx="2736" cy="768"/>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2042" name="AutoShape 10"/>
          <p:cNvSpPr>
            <a:spLocks noChangeArrowheads="1"/>
          </p:cNvSpPr>
          <p:nvPr/>
        </p:nvSpPr>
        <p:spPr bwMode="auto">
          <a:xfrm>
            <a:off x="47625" y="2590800"/>
            <a:ext cx="1400175" cy="533400"/>
          </a:xfrm>
          <a:prstGeom prst="wedgeRoundRectCallout">
            <a:avLst>
              <a:gd name="adj1" fmla="val 77358"/>
              <a:gd name="adj2" fmla="val -812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 </a:t>
            </a:r>
          </a:p>
        </p:txBody>
      </p:sp>
      <p:sp>
        <p:nvSpPr>
          <p:cNvPr id="172043" name="AutoShape 11"/>
          <p:cNvSpPr>
            <a:spLocks noChangeArrowheads="1"/>
          </p:cNvSpPr>
          <p:nvPr/>
        </p:nvSpPr>
        <p:spPr bwMode="auto">
          <a:xfrm>
            <a:off x="4800600" y="3276600"/>
            <a:ext cx="1828800" cy="457200"/>
          </a:xfrm>
          <a:prstGeom prst="wedgeRoundRectCallout">
            <a:avLst>
              <a:gd name="adj1" fmla="val -68926"/>
              <a:gd name="adj2" fmla="val -1378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
        <p:nvSpPr>
          <p:cNvPr id="172044" name="AutoShape 12"/>
          <p:cNvSpPr>
            <a:spLocks noChangeArrowheads="1"/>
          </p:cNvSpPr>
          <p:nvPr/>
        </p:nvSpPr>
        <p:spPr bwMode="auto">
          <a:xfrm>
            <a:off x="1397000" y="5943600"/>
            <a:ext cx="6375400" cy="863600"/>
          </a:xfrm>
          <a:prstGeom prst="wedgeRoundRectCallout">
            <a:avLst>
              <a:gd name="adj1" fmla="val -25634"/>
              <a:gd name="adj2" fmla="val 93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i="0" dirty="0"/>
              <a:t>Assign Direct Threat (i.e., Source) Contribution &amp; Irreversibility Ranks using Options (1) or (2) – see previous 2 slides</a:t>
            </a:r>
          </a:p>
        </p:txBody>
      </p:sp>
      <p:sp>
        <p:nvSpPr>
          <p:cNvPr id="172048" name="AutoShape 1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72049" name="Text Box 17"/>
          <p:cNvSpPr txBox="1">
            <a:spLocks noChangeArrowheads="1"/>
          </p:cNvSpPr>
          <p:nvPr/>
        </p:nvSpPr>
        <p:spPr bwMode="auto">
          <a:xfrm>
            <a:off x="0" y="206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72050" name="Text Box 18"/>
          <p:cNvSpPr txBox="1">
            <a:spLocks noChangeArrowheads="1"/>
          </p:cNvSpPr>
          <p:nvPr/>
        </p:nvSpPr>
        <p:spPr bwMode="auto">
          <a:xfrm>
            <a:off x="2393950" y="71438"/>
            <a:ext cx="3657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i="0" dirty="0"/>
              <a:t>Option </a:t>
            </a:r>
            <a:r>
              <a:rPr lang="en-US" sz="1400" b="1" i="0" dirty="0" smtClean="0"/>
              <a:t>(2)</a:t>
            </a:r>
            <a:r>
              <a:rPr lang="en-US" sz="1400" i="0" dirty="0" smtClean="0"/>
              <a:t> </a:t>
            </a:r>
            <a:r>
              <a:rPr lang="en-US" sz="1400" i="0" dirty="0"/>
              <a:t>- Enter Stresses &amp; Ranks via Target Properties in Diagram View (can be entered</a:t>
            </a:r>
            <a:r>
              <a:rPr lang="en-US" sz="1400" b="1" i="0" dirty="0"/>
              <a:t> </a:t>
            </a:r>
            <a:r>
              <a:rPr lang="en-US" sz="1400" b="1" dirty="0"/>
              <a:t>before</a:t>
            </a:r>
            <a:r>
              <a:rPr lang="en-US" sz="1400" i="0" dirty="0"/>
              <a:t> Direct Threat entry)</a:t>
            </a:r>
            <a:endParaRPr lang="en-US" sz="1400" dirty="0"/>
          </a:p>
        </p:txBody>
      </p:sp>
      <p:sp>
        <p:nvSpPr>
          <p:cNvPr id="2" name="Slide Number Placeholder 1"/>
          <p:cNvSpPr>
            <a:spLocks noGrp="1"/>
          </p:cNvSpPr>
          <p:nvPr>
            <p:ph type="sldNum" sz="quarter" idx="12"/>
          </p:nvPr>
        </p:nvSpPr>
        <p:spPr/>
        <p:txBody>
          <a:bodyPr/>
          <a:lstStyle/>
          <a:p>
            <a:fld id="{574EE854-B70E-4752-A6C2-D9358020C4C1}"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42"/>
                                        </p:tgtEl>
                                        <p:attrNameLst>
                                          <p:attrName>style.visibility</p:attrName>
                                        </p:attrNameLst>
                                      </p:cBhvr>
                                      <p:to>
                                        <p:strVal val="visible"/>
                                      </p:to>
                                    </p:set>
                                  </p:childTnLst>
                                  <p:subTnLst>
                                    <p:set>
                                      <p:cBhvr override="childStyle">
                                        <p:cTn dur="1" fill="hold" display="0" masterRel="nextClick" afterEffect="1"/>
                                        <p:tgtEl>
                                          <p:spTgt spid="17204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43"/>
                                        </p:tgtEl>
                                        <p:attrNameLst>
                                          <p:attrName>style.visibility</p:attrName>
                                        </p:attrNameLst>
                                      </p:cBhvr>
                                      <p:to>
                                        <p:strVal val="visible"/>
                                      </p:to>
                                    </p:set>
                                  </p:childTnLst>
                                  <p:subTnLst>
                                    <p:set>
                                      <p:cBhvr override="childStyle">
                                        <p:cTn dur="1" fill="hold" display="0" masterRel="nextClick" afterEffect="1"/>
                                        <p:tgtEl>
                                          <p:spTgt spid="17204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AutoShape 10"/>
          <p:cNvSpPr>
            <a:spLocks noChangeArrowheads="1"/>
          </p:cNvSpPr>
          <p:nvPr/>
        </p:nvSpPr>
        <p:spPr bwMode="auto">
          <a:xfrm>
            <a:off x="7935912" y="2971800"/>
            <a:ext cx="1131888" cy="1219200"/>
          </a:xfrm>
          <a:prstGeom prst="wedgeRoundRectCallout">
            <a:avLst>
              <a:gd name="adj1" fmla="val -4560"/>
              <a:gd name="adj2" fmla="val -2522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Access More Info, Examples, Workshop Tips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5850"/>
            <a:ext cx="7119144" cy="47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7731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0" name="AutoShape 6"/>
          <p:cNvSpPr>
            <a:spLocks noChangeArrowheads="1"/>
          </p:cNvSpPr>
          <p:nvPr/>
        </p:nvSpPr>
        <p:spPr bwMode="auto">
          <a:xfrm>
            <a:off x="2133600" y="228600"/>
            <a:ext cx="2895600" cy="533400"/>
          </a:xfrm>
          <a:prstGeom prst="wedgeRoundRectCallout">
            <a:avLst>
              <a:gd name="adj1" fmla="val -92764"/>
              <a:gd name="adj2" fmla="val -50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400" i="0"/>
              <a:t>Summary view (pull-down menu to switch to other views)</a:t>
            </a:r>
          </a:p>
        </p:txBody>
      </p:sp>
      <p:sp>
        <p:nvSpPr>
          <p:cNvPr id="52231" name="AutoShape 7"/>
          <p:cNvSpPr>
            <a:spLocks noChangeArrowheads="1"/>
          </p:cNvSpPr>
          <p:nvPr/>
        </p:nvSpPr>
        <p:spPr bwMode="auto">
          <a:xfrm>
            <a:off x="5334000" y="2971800"/>
            <a:ext cx="1893888" cy="762000"/>
          </a:xfrm>
          <a:prstGeom prst="wedgeRoundRectCallout">
            <a:avLst>
              <a:gd name="adj1" fmla="val -278667"/>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Instructions walk you through data entry, step-by-step</a:t>
            </a:r>
          </a:p>
        </p:txBody>
      </p:sp>
      <p:grpSp>
        <p:nvGrpSpPr>
          <p:cNvPr id="52240" name="Group 16"/>
          <p:cNvGrpSpPr>
            <a:grpSpLocks/>
          </p:cNvGrpSpPr>
          <p:nvPr/>
        </p:nvGrpSpPr>
        <p:grpSpPr bwMode="auto">
          <a:xfrm>
            <a:off x="6553200" y="3200400"/>
            <a:ext cx="1143000" cy="2209800"/>
            <a:chOff x="4128" y="2016"/>
            <a:chExt cx="720" cy="1392"/>
          </a:xfrm>
        </p:grpSpPr>
        <p:sp>
          <p:nvSpPr>
            <p:cNvPr id="52232" name="AutoShape 8"/>
            <p:cNvSpPr>
              <a:spLocks noChangeArrowheads="1"/>
            </p:cNvSpPr>
            <p:nvPr/>
          </p:nvSpPr>
          <p:spPr bwMode="auto">
            <a:xfrm>
              <a:off x="4128" y="2544"/>
              <a:ext cx="713" cy="864"/>
            </a:xfrm>
            <a:prstGeom prst="wedgeRoundRectCallout">
              <a:avLst>
                <a:gd name="adj1" fmla="val 44248"/>
                <a:gd name="adj2" fmla="val -103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Move splitter to adjust size of upper/lower panels</a:t>
              </a:r>
            </a:p>
          </p:txBody>
        </p:sp>
        <p:sp>
          <p:nvSpPr>
            <p:cNvPr id="52233" name="AutoShape 9"/>
            <p:cNvSpPr>
              <a:spLocks noChangeArrowheads="1"/>
            </p:cNvSpPr>
            <p:nvPr/>
          </p:nvSpPr>
          <p:spPr bwMode="auto">
            <a:xfrm flipH="1">
              <a:off x="4800" y="2016"/>
              <a:ext cx="48" cy="144"/>
            </a:xfrm>
            <a:prstGeom prst="upDownArrow">
              <a:avLst>
                <a:gd name="adj1" fmla="val 50000"/>
                <a:gd name="adj2" fmla="val 6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52242" name="Group 18"/>
          <p:cNvGrpSpPr>
            <a:grpSpLocks/>
          </p:cNvGrpSpPr>
          <p:nvPr/>
        </p:nvGrpSpPr>
        <p:grpSpPr bwMode="auto">
          <a:xfrm>
            <a:off x="-6350" y="3276600"/>
            <a:ext cx="7310438" cy="3276600"/>
            <a:chOff x="-4" y="2064"/>
            <a:chExt cx="4605" cy="2064"/>
          </a:xfrm>
        </p:grpSpPr>
        <p:sp>
          <p:nvSpPr>
            <p:cNvPr id="52229" name="AutoShape 5"/>
            <p:cNvSpPr>
              <a:spLocks noChangeArrowheads="1"/>
            </p:cNvSpPr>
            <p:nvPr/>
          </p:nvSpPr>
          <p:spPr bwMode="auto">
            <a:xfrm>
              <a:off x="3408" y="3504"/>
              <a:ext cx="1193" cy="624"/>
            </a:xfrm>
            <a:prstGeom prst="wedgeRoundRectCallout">
              <a:avLst>
                <a:gd name="adj1" fmla="val -101968"/>
                <a:gd name="adj2" fmla="val -238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Tabs with fields for entering basic project information, team, location, etc.</a:t>
              </a:r>
            </a:p>
          </p:txBody>
        </p:sp>
        <p:sp>
          <p:nvSpPr>
            <p:cNvPr id="52241" name="Oval 17"/>
            <p:cNvSpPr>
              <a:spLocks noChangeArrowheads="1"/>
            </p:cNvSpPr>
            <p:nvPr/>
          </p:nvSpPr>
          <p:spPr bwMode="auto">
            <a:xfrm>
              <a:off x="-4" y="2064"/>
              <a:ext cx="2989" cy="219"/>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4" name="AutoShape 20">
            <a:hlinkClick r:id="rId6"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4</a:t>
            </a:fld>
            <a:endParaRPr lang="en-US"/>
          </a:p>
        </p:txBody>
      </p:sp>
      <p:sp>
        <p:nvSpPr>
          <p:cNvPr id="16" name="TextBox 15"/>
          <p:cNvSpPr txBox="1"/>
          <p:nvPr/>
        </p:nvSpPr>
        <p:spPr>
          <a:xfrm>
            <a:off x="5080557" y="33635"/>
            <a:ext cx="2238375" cy="461665"/>
          </a:xfrm>
          <a:prstGeom prst="rect">
            <a:avLst/>
          </a:prstGeom>
          <a:solidFill>
            <a:schemeClr val="bg1">
              <a:alpha val="43000"/>
            </a:schemeClr>
          </a:solidFill>
        </p:spPr>
        <p:txBody>
          <a:bodyPr wrap="square" rtlCol="0">
            <a:spAutoFit/>
          </a:bodyPr>
          <a:lstStyle/>
          <a:p>
            <a:r>
              <a:rPr lang="en-US" sz="2400" dirty="0" smtClean="0"/>
              <a:t>Intro - 2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childTnLst>
                                  <p:subTnLst>
                                    <p:set>
                                      <p:cBhvr override="childStyle">
                                        <p:cTn dur="1" fill="hold" display="0" masterRel="nextClick" afterEffect="1"/>
                                        <p:tgtEl>
                                          <p:spTgt spid="5223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subTnLst>
                                    <p:set>
                                      <p:cBhvr override="childStyle">
                                        <p:cTn dur="1" fill="hold" display="0" masterRel="nextClick" afterEffect="1"/>
                                        <p:tgtEl>
                                          <p:spTgt spid="5223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42"/>
                                        </p:tgtEl>
                                        <p:attrNameLst>
                                          <p:attrName>style.visibility</p:attrName>
                                        </p:attrNameLst>
                                      </p:cBhvr>
                                      <p:to>
                                        <p:strVal val="visible"/>
                                      </p:to>
                                    </p:set>
                                  </p:childTnLst>
                                  <p:subTnLst>
                                    <p:set>
                                      <p:cBhvr override="childStyle">
                                        <p:cTn dur="1" fill="hold" display="0" masterRel="nextClick" afterEffect="1"/>
                                        <p:tgtEl>
                                          <p:spTgt spid="5224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
            <a:ext cx="91440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7" name="Text Box 7"/>
          <p:cNvSpPr txBox="1">
            <a:spLocks noChangeArrowheads="1"/>
          </p:cNvSpPr>
          <p:nvPr/>
        </p:nvSpPr>
        <p:spPr bwMode="auto">
          <a:xfrm>
            <a:off x="76200" y="12700"/>
            <a:ext cx="601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i="0"/>
              <a:t>Organization-specific tab &amp; fields for Miradi sponsors</a:t>
            </a:r>
          </a:p>
        </p:txBody>
      </p:sp>
      <p:grpSp>
        <p:nvGrpSpPr>
          <p:cNvPr id="87051" name="Group 11"/>
          <p:cNvGrpSpPr>
            <a:grpSpLocks/>
          </p:cNvGrpSpPr>
          <p:nvPr/>
        </p:nvGrpSpPr>
        <p:grpSpPr bwMode="auto">
          <a:xfrm>
            <a:off x="3810000" y="4114800"/>
            <a:ext cx="2447925" cy="1657350"/>
            <a:chOff x="2112" y="2880"/>
            <a:chExt cx="1542" cy="1044"/>
          </a:xfrm>
        </p:grpSpPr>
        <p:sp>
          <p:nvSpPr>
            <p:cNvPr id="87048" name="AutoShape 8"/>
            <p:cNvSpPr>
              <a:spLocks noChangeArrowheads="1"/>
            </p:cNvSpPr>
            <p:nvPr/>
          </p:nvSpPr>
          <p:spPr bwMode="auto">
            <a:xfrm>
              <a:off x="2112" y="2880"/>
              <a:ext cx="960" cy="816"/>
            </a:xfrm>
            <a:prstGeom prst="wedgeRoundRectCallout">
              <a:avLst>
                <a:gd name="adj1" fmla="val -52398"/>
                <a:gd name="adj2" fmla="val 584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Buttons for standard pick lists – TNC Operating Unit and Terrestrial, Marine, &amp; Freshwater </a:t>
              </a:r>
              <a:r>
                <a:rPr lang="en-US" sz="1200" i="0" dirty="0" err="1"/>
                <a:t>Ecoregions</a:t>
              </a:r>
              <a:endParaRPr lang="en-US" sz="1200" i="0" dirty="0"/>
            </a:p>
          </p:txBody>
        </p:sp>
        <p:sp>
          <p:nvSpPr>
            <p:cNvPr id="87050" name="Line 10"/>
            <p:cNvSpPr>
              <a:spLocks noChangeShapeType="1"/>
            </p:cNvSpPr>
            <p:nvPr/>
          </p:nvSpPr>
          <p:spPr bwMode="auto">
            <a:xfrm>
              <a:off x="3072" y="3456"/>
              <a:ext cx="582" cy="4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52" name="Oval 12"/>
          <p:cNvSpPr>
            <a:spLocks noChangeArrowheads="1"/>
          </p:cNvSpPr>
          <p:nvPr/>
        </p:nvSpPr>
        <p:spPr bwMode="auto">
          <a:xfrm>
            <a:off x="2743200" y="2362200"/>
            <a:ext cx="476250" cy="381000"/>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4" name="AutoShape 14">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5</a:t>
            </a:fld>
            <a:endParaRPr lang="en-US"/>
          </a:p>
        </p:txBody>
      </p:sp>
      <p:sp>
        <p:nvSpPr>
          <p:cNvPr id="10" name="TextBox 9"/>
          <p:cNvSpPr txBox="1"/>
          <p:nvPr/>
        </p:nvSpPr>
        <p:spPr>
          <a:xfrm>
            <a:off x="3219450" y="612864"/>
            <a:ext cx="2238375" cy="461665"/>
          </a:xfrm>
          <a:prstGeom prst="rect">
            <a:avLst/>
          </a:prstGeom>
          <a:solidFill>
            <a:schemeClr val="bg1">
              <a:alpha val="43000"/>
            </a:schemeClr>
          </a:solidFill>
        </p:spPr>
        <p:txBody>
          <a:bodyPr wrap="square" rtlCol="0">
            <a:spAutoFit/>
          </a:bodyPr>
          <a:lstStyle/>
          <a:p>
            <a:r>
              <a:rPr lang="en-US" sz="2400" dirty="0" smtClean="0"/>
              <a:t>Intro - 3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81000"/>
            <a:ext cx="913447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914400" y="12700"/>
            <a:ext cx="661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a:t>Diagram View is the main data entry view in Miradi</a:t>
            </a:r>
          </a:p>
        </p:txBody>
      </p:sp>
      <p:sp>
        <p:nvSpPr>
          <p:cNvPr id="58378" name="AutoShape 10"/>
          <p:cNvSpPr>
            <a:spLocks noChangeArrowheads="1"/>
          </p:cNvSpPr>
          <p:nvPr/>
        </p:nvSpPr>
        <p:spPr bwMode="auto">
          <a:xfrm>
            <a:off x="4576762" y="2514600"/>
            <a:ext cx="1447800" cy="1066800"/>
          </a:xfrm>
          <a:prstGeom prst="wedgeRoundRectCallout">
            <a:avLst>
              <a:gd name="adj1" fmla="val 67435"/>
              <a:gd name="adj2" fmla="val 915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a factor before adding a new one to automatically link the 2 factors</a:t>
            </a:r>
          </a:p>
        </p:txBody>
      </p:sp>
      <p:sp>
        <p:nvSpPr>
          <p:cNvPr id="58375" name="AutoShape 7"/>
          <p:cNvSpPr>
            <a:spLocks noChangeArrowheads="1"/>
          </p:cNvSpPr>
          <p:nvPr/>
        </p:nvSpPr>
        <p:spPr bwMode="auto">
          <a:xfrm>
            <a:off x="1447800" y="4448175"/>
            <a:ext cx="1447800" cy="838200"/>
          </a:xfrm>
          <a:prstGeom prst="wedgeRoundRectCallout">
            <a:avLst>
              <a:gd name="adj1" fmla="val -85418"/>
              <a:gd name="adj2" fmla="val -852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buttons to add factors, check boxes to turn layers on or off</a:t>
            </a:r>
          </a:p>
        </p:txBody>
      </p:sp>
      <p:grpSp>
        <p:nvGrpSpPr>
          <p:cNvPr id="58397" name="Group 29"/>
          <p:cNvGrpSpPr>
            <a:grpSpLocks/>
          </p:cNvGrpSpPr>
          <p:nvPr/>
        </p:nvGrpSpPr>
        <p:grpSpPr bwMode="auto">
          <a:xfrm>
            <a:off x="1590675" y="5486400"/>
            <a:ext cx="1304925" cy="793750"/>
            <a:chOff x="960" y="2880"/>
            <a:chExt cx="822" cy="500"/>
          </a:xfrm>
        </p:grpSpPr>
        <p:sp>
          <p:nvSpPr>
            <p:cNvPr id="58395" name="AutoShape 27"/>
            <p:cNvSpPr>
              <a:spLocks noChangeArrowheads="1"/>
            </p:cNvSpPr>
            <p:nvPr/>
          </p:nvSpPr>
          <p:spPr bwMode="auto">
            <a:xfrm>
              <a:off x="960" y="2880"/>
              <a:ext cx="192" cy="48"/>
            </a:xfrm>
            <a:prstGeom prst="leftRightArrow">
              <a:avLst>
                <a:gd name="adj1" fmla="val 50000"/>
                <a:gd name="adj2" fmla="val 8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AutoShape 28"/>
            <p:cNvSpPr>
              <a:spLocks noChangeArrowheads="1"/>
            </p:cNvSpPr>
            <p:nvPr/>
          </p:nvSpPr>
          <p:spPr bwMode="auto">
            <a:xfrm>
              <a:off x="1206" y="2996"/>
              <a:ext cx="576" cy="384"/>
            </a:xfrm>
            <a:prstGeom prst="wedgeRoundRectCallout">
              <a:avLst>
                <a:gd name="adj1" fmla="val -60417"/>
                <a:gd name="adj2" fmla="val -7057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Splitter can move bar left/right</a:t>
              </a:r>
            </a:p>
          </p:txBody>
        </p:sp>
      </p:grpSp>
      <p:grpSp>
        <p:nvGrpSpPr>
          <p:cNvPr id="58401" name="Group 33"/>
          <p:cNvGrpSpPr>
            <a:grpSpLocks/>
          </p:cNvGrpSpPr>
          <p:nvPr/>
        </p:nvGrpSpPr>
        <p:grpSpPr bwMode="auto">
          <a:xfrm>
            <a:off x="622300" y="2492375"/>
            <a:ext cx="3727450" cy="1089025"/>
            <a:chOff x="444" y="1946"/>
            <a:chExt cx="2348" cy="686"/>
          </a:xfrm>
        </p:grpSpPr>
        <p:sp>
          <p:nvSpPr>
            <p:cNvPr id="58373" name="AutoShape 5"/>
            <p:cNvSpPr>
              <a:spLocks noChangeArrowheads="1"/>
            </p:cNvSpPr>
            <p:nvPr/>
          </p:nvSpPr>
          <p:spPr bwMode="auto">
            <a:xfrm>
              <a:off x="1536" y="1946"/>
              <a:ext cx="1256" cy="686"/>
            </a:xfrm>
            <a:prstGeom prst="wedgeRoundRectCallout">
              <a:avLst>
                <a:gd name="adj1" fmla="val -122057"/>
                <a:gd name="adj2" fmla="val -411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Tabs for Conceptual Model Diagrams &amp; Results Chains – right click to create new diagrams or to rename existing diagrams</a:t>
              </a:r>
            </a:p>
          </p:txBody>
        </p:sp>
        <p:sp>
          <p:nvSpPr>
            <p:cNvPr id="58399" name="Line 31"/>
            <p:cNvSpPr>
              <a:spLocks noChangeShapeType="1"/>
            </p:cNvSpPr>
            <p:nvPr/>
          </p:nvSpPr>
          <p:spPr bwMode="auto">
            <a:xfrm flipH="1">
              <a:off x="444" y="2016"/>
              <a:ext cx="192"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2"/>
            <p:cNvSpPr>
              <a:spLocks noChangeShapeType="1"/>
            </p:cNvSpPr>
            <p:nvPr/>
          </p:nvSpPr>
          <p:spPr bwMode="auto">
            <a:xfrm>
              <a:off x="628" y="2016"/>
              <a:ext cx="188"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07" name="Group 39"/>
          <p:cNvGrpSpPr>
            <a:grpSpLocks/>
          </p:cNvGrpSpPr>
          <p:nvPr/>
        </p:nvGrpSpPr>
        <p:grpSpPr bwMode="auto">
          <a:xfrm>
            <a:off x="2286000" y="457200"/>
            <a:ext cx="3276600" cy="457200"/>
            <a:chOff x="1344" y="288"/>
            <a:chExt cx="2064" cy="288"/>
          </a:xfrm>
        </p:grpSpPr>
        <p:sp>
          <p:nvSpPr>
            <p:cNvPr id="58402" name="AutoShape 34"/>
            <p:cNvSpPr>
              <a:spLocks noChangeArrowheads="1"/>
            </p:cNvSpPr>
            <p:nvPr/>
          </p:nvSpPr>
          <p:spPr bwMode="auto">
            <a:xfrm>
              <a:off x="2352" y="288"/>
              <a:ext cx="1056" cy="288"/>
            </a:xfrm>
            <a:prstGeom prst="wedgeRoundRectCallout">
              <a:avLst>
                <a:gd name="adj1" fmla="val -104168"/>
                <a:gd name="adj2" fmla="val 13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Zoom settings, including “Zoom to fit” </a:t>
              </a:r>
            </a:p>
          </p:txBody>
        </p:sp>
        <p:sp>
          <p:nvSpPr>
            <p:cNvPr id="58403" name="Oval 35"/>
            <p:cNvSpPr>
              <a:spLocks noChangeArrowheads="1"/>
            </p:cNvSpPr>
            <p:nvPr/>
          </p:nvSpPr>
          <p:spPr bwMode="auto">
            <a:xfrm>
              <a:off x="1344" y="384"/>
              <a:ext cx="432" cy="192"/>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08" name="Group 40"/>
          <p:cNvGrpSpPr>
            <a:grpSpLocks/>
          </p:cNvGrpSpPr>
          <p:nvPr/>
        </p:nvGrpSpPr>
        <p:grpSpPr bwMode="auto">
          <a:xfrm>
            <a:off x="685800" y="685800"/>
            <a:ext cx="3581400" cy="711201"/>
            <a:chOff x="432" y="432"/>
            <a:chExt cx="2256" cy="448"/>
          </a:xfrm>
        </p:grpSpPr>
        <p:sp>
          <p:nvSpPr>
            <p:cNvPr id="58405" name="AutoShape 37"/>
            <p:cNvSpPr>
              <a:spLocks noChangeArrowheads="1"/>
            </p:cNvSpPr>
            <p:nvPr/>
          </p:nvSpPr>
          <p:spPr bwMode="auto">
            <a:xfrm>
              <a:off x="1036" y="592"/>
              <a:ext cx="1652" cy="288"/>
            </a:xfrm>
            <a:prstGeom prst="wedgeRoundRectCallout">
              <a:avLst>
                <a:gd name="adj1" fmla="val -69385"/>
                <a:gd name="adj2" fmla="val -6180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err="1"/>
                <a:t>Miradi</a:t>
              </a:r>
              <a:r>
                <a:rPr lang="en-US" sz="1200" i="0" dirty="0"/>
                <a:t> automatically saves – use “undo” to discard changes</a:t>
              </a:r>
            </a:p>
          </p:txBody>
        </p:sp>
        <p:sp>
          <p:nvSpPr>
            <p:cNvPr id="58406" name="Oval 38"/>
            <p:cNvSpPr>
              <a:spLocks noChangeArrowheads="1"/>
            </p:cNvSpPr>
            <p:nvPr/>
          </p:nvSpPr>
          <p:spPr bwMode="auto">
            <a:xfrm>
              <a:off x="432" y="432"/>
              <a:ext cx="288" cy="144"/>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10" name="AutoShape 42">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6</a:t>
            </a:fld>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0593"/>
          <a:stretch/>
        </p:blipFill>
        <p:spPr bwMode="auto">
          <a:xfrm>
            <a:off x="6172200" y="3886200"/>
            <a:ext cx="990600" cy="50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551" y="4248610"/>
            <a:ext cx="1287426" cy="84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398" name="Group 30"/>
          <p:cNvGrpSpPr>
            <a:grpSpLocks/>
          </p:cNvGrpSpPr>
          <p:nvPr/>
        </p:nvGrpSpPr>
        <p:grpSpPr bwMode="auto">
          <a:xfrm>
            <a:off x="5638800" y="2878138"/>
            <a:ext cx="3419475" cy="3903662"/>
            <a:chOff x="3552" y="1781"/>
            <a:chExt cx="2154" cy="2459"/>
          </a:xfrm>
        </p:grpSpPr>
        <p:sp>
          <p:nvSpPr>
            <p:cNvPr id="58388" name="AutoShape 20"/>
            <p:cNvSpPr>
              <a:spLocks noChangeArrowheads="1"/>
            </p:cNvSpPr>
            <p:nvPr/>
          </p:nvSpPr>
          <p:spPr bwMode="auto">
            <a:xfrm>
              <a:off x="3552" y="3072"/>
              <a:ext cx="1056" cy="852"/>
            </a:xfrm>
            <a:prstGeom prst="wedgeRoundRectCallout">
              <a:avLst>
                <a:gd name="adj1" fmla="val -73865"/>
                <a:gd name="adj2" fmla="val -545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Right-mouse click to pull up menu for many functions, including creating &amp; deleting bend points and creating Group Boxes</a:t>
              </a:r>
            </a:p>
          </p:txBody>
        </p:sp>
        <p:sp>
          <p:nvSpPr>
            <p:cNvPr id="58389" name="Line 21"/>
            <p:cNvSpPr>
              <a:spLocks noChangeShapeType="1"/>
            </p:cNvSpPr>
            <p:nvPr/>
          </p:nvSpPr>
          <p:spPr bwMode="auto">
            <a:xfrm flipV="1">
              <a:off x="4606" y="2964"/>
              <a:ext cx="174" cy="215"/>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39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 y="1781"/>
              <a:ext cx="926" cy="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312" y="4523502"/>
            <a:ext cx="1277938" cy="6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5541" y="4598895"/>
            <a:ext cx="1207709" cy="5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2" name="AutoShape 24"/>
          <p:cNvSpPr>
            <a:spLocks noChangeArrowheads="1"/>
          </p:cNvSpPr>
          <p:nvPr/>
        </p:nvSpPr>
        <p:spPr bwMode="auto">
          <a:xfrm>
            <a:off x="3346450" y="5572125"/>
            <a:ext cx="2133600" cy="685800"/>
          </a:xfrm>
          <a:prstGeom prst="wedgeRoundRectCallout">
            <a:avLst>
              <a:gd name="adj1" fmla="val -21355"/>
              <a:gd name="adj2" fmla="val -126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Double-click on factors to open properties &amp; add objectives, indicators &amp; more</a:t>
            </a:r>
          </a:p>
        </p:txBody>
      </p:sp>
      <p:sp>
        <p:nvSpPr>
          <p:cNvPr id="30" name="TextBox 29"/>
          <p:cNvSpPr txBox="1"/>
          <p:nvPr/>
        </p:nvSpPr>
        <p:spPr>
          <a:xfrm>
            <a:off x="5653967" y="757535"/>
            <a:ext cx="2238375" cy="461665"/>
          </a:xfrm>
          <a:prstGeom prst="rect">
            <a:avLst/>
          </a:prstGeom>
          <a:solidFill>
            <a:schemeClr val="bg1">
              <a:alpha val="43000"/>
            </a:schemeClr>
          </a:solidFill>
        </p:spPr>
        <p:txBody>
          <a:bodyPr wrap="square" rtlCol="0">
            <a:spAutoFit/>
          </a:bodyPr>
          <a:lstStyle/>
          <a:p>
            <a:r>
              <a:rPr lang="en-US" sz="2400" dirty="0" smtClean="0"/>
              <a:t>Intro - 4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childTnLst>
                                  <p:subTnLst>
                                    <p:set>
                                      <p:cBhvr override="childStyle">
                                        <p:cTn dur="1" fill="hold" display="0" masterRel="nextClick" afterEffect="1"/>
                                        <p:tgtEl>
                                          <p:spTgt spid="5837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01"/>
                                        </p:tgtEl>
                                        <p:attrNameLst>
                                          <p:attrName>style.visibility</p:attrName>
                                        </p:attrNameLst>
                                      </p:cBhvr>
                                      <p:to>
                                        <p:strVal val="visible"/>
                                      </p:to>
                                    </p:set>
                                  </p:childTnLst>
                                  <p:subTnLst>
                                    <p:set>
                                      <p:cBhvr override="childStyle">
                                        <p:cTn dur="1" fill="hold" display="0" masterRel="nextClick" afterEffect="1"/>
                                        <p:tgtEl>
                                          <p:spTgt spid="5840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8"/>
                                        </p:tgtEl>
                                        <p:attrNameLst>
                                          <p:attrName>style.visibility</p:attrName>
                                        </p:attrNameLst>
                                      </p:cBhvr>
                                      <p:to>
                                        <p:strVal val="visible"/>
                                      </p:to>
                                    </p:set>
                                  </p:childTnLst>
                                  <p:subTnLst>
                                    <p:set>
                                      <p:cBhvr override="childStyle">
                                        <p:cTn dur="1" fill="hold" display="0" masterRel="nextClick" afterEffect="1"/>
                                        <p:tgtEl>
                                          <p:spTgt spid="58378"/>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98"/>
                                        </p:tgtEl>
                                        <p:attrNameLst>
                                          <p:attrName>style.visibility</p:attrName>
                                        </p:attrNameLst>
                                      </p:cBhvr>
                                      <p:to>
                                        <p:strVal val="visible"/>
                                      </p:to>
                                    </p:set>
                                  </p:childTnLst>
                                  <p:subTnLst>
                                    <p:set>
                                      <p:cBhvr override="childStyle">
                                        <p:cTn dur="1" fill="hold" display="0" masterRel="nextClick" afterEffect="1"/>
                                        <p:tgtEl>
                                          <p:spTgt spid="58398"/>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92"/>
                                        </p:tgtEl>
                                        <p:attrNameLst>
                                          <p:attrName>style.visibility</p:attrName>
                                        </p:attrNameLst>
                                      </p:cBhvr>
                                      <p:to>
                                        <p:strVal val="visible"/>
                                      </p:to>
                                    </p:set>
                                  </p:childTnLst>
                                  <p:subTnLst>
                                    <p:set>
                                      <p:cBhvr override="childStyle">
                                        <p:cTn dur="1" fill="hold" display="0" masterRel="nextClick" afterEffect="1"/>
                                        <p:tgtEl>
                                          <p:spTgt spid="58392"/>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8397"/>
                                        </p:tgtEl>
                                        <p:attrNameLst>
                                          <p:attrName>style.visibility</p:attrName>
                                        </p:attrNameLst>
                                      </p:cBhvr>
                                      <p:to>
                                        <p:strVal val="visible"/>
                                      </p:to>
                                    </p:set>
                                  </p:childTnLst>
                                  <p:subTnLst>
                                    <p:set>
                                      <p:cBhvr override="childStyle">
                                        <p:cTn dur="1" fill="hold" display="0" masterRel="nextClick" afterEffect="1"/>
                                        <p:tgtEl>
                                          <p:spTgt spid="5839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407"/>
                                        </p:tgtEl>
                                        <p:attrNameLst>
                                          <p:attrName>style.visibility</p:attrName>
                                        </p:attrNameLst>
                                      </p:cBhvr>
                                      <p:to>
                                        <p:strVal val="visible"/>
                                      </p:to>
                                    </p:set>
                                  </p:childTnLst>
                                  <p:subTnLst>
                                    <p:set>
                                      <p:cBhvr override="childStyle">
                                        <p:cTn dur="1" fill="hold" display="0" masterRel="nextClick" afterEffect="1"/>
                                        <p:tgtEl>
                                          <p:spTgt spid="58407"/>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5" grpId="0" animBg="1"/>
      <p:bldP spid="583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 name="Text Box 15"/>
          <p:cNvSpPr txBox="1">
            <a:spLocks noChangeArrowheads="1"/>
          </p:cNvSpPr>
          <p:nvPr/>
        </p:nvSpPr>
        <p:spPr bwMode="auto">
          <a:xfrm>
            <a:off x="5410200" y="139382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Direct Threats</a:t>
            </a:r>
          </a:p>
        </p:txBody>
      </p:sp>
      <p:sp>
        <p:nvSpPr>
          <p:cNvPr id="46096" name="Text Box 16"/>
          <p:cNvSpPr txBox="1">
            <a:spLocks noChangeArrowheads="1"/>
          </p:cNvSpPr>
          <p:nvPr/>
        </p:nvSpPr>
        <p:spPr bwMode="auto">
          <a:xfrm>
            <a:off x="1143000" y="914400"/>
            <a:ext cx="2438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Contributing </a:t>
            </a:r>
            <a:r>
              <a:rPr lang="en-US" dirty="0" smtClean="0"/>
              <a:t>Factors</a:t>
            </a:r>
          </a:p>
          <a:p>
            <a:pPr algn="ctr">
              <a:spcBef>
                <a:spcPct val="50000"/>
              </a:spcBef>
            </a:pPr>
            <a:r>
              <a:rPr lang="en-US" dirty="0" smtClean="0"/>
              <a:t> &amp; Strategies</a:t>
            </a:r>
            <a:endParaRPr lang="en-US" dirty="0"/>
          </a:p>
        </p:txBody>
      </p:sp>
      <p:sp>
        <p:nvSpPr>
          <p:cNvPr id="46105" name="Text Box 25"/>
          <p:cNvSpPr txBox="1">
            <a:spLocks noChangeArrowheads="1"/>
          </p:cNvSpPr>
          <p:nvPr/>
        </p:nvSpPr>
        <p:spPr bwMode="auto">
          <a:xfrm>
            <a:off x="7620000" y="1371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Target</a:t>
            </a:r>
          </a:p>
        </p:txBody>
      </p:sp>
      <p:sp>
        <p:nvSpPr>
          <p:cNvPr id="46107" name="AutoShape 27">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7</a:t>
            </a:fld>
            <a:endParaRPr lang="en-US"/>
          </a:p>
        </p:txBody>
      </p:sp>
      <p:sp>
        <p:nvSpPr>
          <p:cNvPr id="3" name="TextBox 2"/>
          <p:cNvSpPr txBox="1"/>
          <p:nvPr/>
        </p:nvSpPr>
        <p:spPr>
          <a:xfrm>
            <a:off x="151514" y="381000"/>
            <a:ext cx="1614487" cy="646331"/>
          </a:xfrm>
          <a:prstGeom prst="rect">
            <a:avLst/>
          </a:prstGeom>
          <a:noFill/>
        </p:spPr>
        <p:txBody>
          <a:bodyPr wrap="square" rtlCol="0">
            <a:spAutoFit/>
          </a:bodyPr>
          <a:lstStyle/>
          <a:p>
            <a:r>
              <a:rPr lang="en-US" b="1" dirty="0" smtClean="0"/>
              <a:t>Conceptual Model</a:t>
            </a:r>
            <a:endParaRPr lang="en-US" b="1" dirty="0"/>
          </a:p>
        </p:txBody>
      </p:sp>
      <p:grpSp>
        <p:nvGrpSpPr>
          <p:cNvPr id="4" name="Group 3"/>
          <p:cNvGrpSpPr/>
          <p:nvPr/>
        </p:nvGrpSpPr>
        <p:grpSpPr>
          <a:xfrm>
            <a:off x="151513" y="4623391"/>
            <a:ext cx="8567738" cy="1981200"/>
            <a:chOff x="151513" y="4623391"/>
            <a:chExt cx="8567738" cy="198120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001" y="4623391"/>
              <a:ext cx="6953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1513" y="5085836"/>
              <a:ext cx="1296287" cy="646331"/>
            </a:xfrm>
            <a:prstGeom prst="rect">
              <a:avLst/>
            </a:prstGeom>
            <a:noFill/>
          </p:spPr>
          <p:txBody>
            <a:bodyPr wrap="square" rtlCol="0">
              <a:spAutoFit/>
            </a:bodyPr>
            <a:lstStyle/>
            <a:p>
              <a:r>
                <a:rPr lang="en-US" b="1" dirty="0" smtClean="0"/>
                <a:t>Results Chain</a:t>
              </a:r>
              <a:endParaRPr lang="en-US" b="1" dirty="0"/>
            </a:p>
          </p:txBody>
        </p:sp>
      </p:grpSp>
      <p:grpSp>
        <p:nvGrpSpPr>
          <p:cNvPr id="46101" name="Group 21"/>
          <p:cNvGrpSpPr>
            <a:grpSpLocks/>
          </p:cNvGrpSpPr>
          <p:nvPr/>
        </p:nvGrpSpPr>
        <p:grpSpPr bwMode="auto">
          <a:xfrm>
            <a:off x="3555659" y="119689"/>
            <a:ext cx="4292941" cy="936191"/>
            <a:chOff x="2139" y="259"/>
            <a:chExt cx="2640" cy="660"/>
          </a:xfrm>
        </p:grpSpPr>
        <p:sp>
          <p:nvSpPr>
            <p:cNvPr id="46098" name="AutoShape 18"/>
            <p:cNvSpPr>
              <a:spLocks noChangeArrowheads="1"/>
            </p:cNvSpPr>
            <p:nvPr/>
          </p:nvSpPr>
          <p:spPr bwMode="auto">
            <a:xfrm>
              <a:off x="2139" y="259"/>
              <a:ext cx="2640" cy="660"/>
            </a:xfrm>
            <a:prstGeom prst="wedgeRoundRectCallout">
              <a:avLst>
                <a:gd name="adj1" fmla="val -53242"/>
                <a:gd name="adj2" fmla="val 1286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sz="1200" i="0" dirty="0"/>
                <a:t>Highlight </a:t>
              </a:r>
              <a:r>
                <a:rPr lang="en-US" sz="1200" i="0" dirty="0" smtClean="0"/>
                <a:t>strategy then </a:t>
              </a:r>
              <a:r>
                <a:rPr lang="en-US" sz="1200" i="0" dirty="0"/>
                <a:t>right-click &amp; select </a:t>
              </a:r>
              <a:r>
                <a:rPr lang="en-US" sz="1200" i="0" dirty="0" smtClean="0"/>
                <a:t>to </a:t>
              </a:r>
              <a:r>
                <a:rPr lang="en-US" sz="1200" i="0" dirty="0"/>
                <a:t>build a draft Results Chain </a:t>
              </a:r>
              <a:r>
                <a:rPr lang="en-US" sz="1200" i="0" dirty="0" smtClean="0"/>
                <a:t>for a specific chain from </a:t>
              </a:r>
              <a:r>
                <a:rPr lang="en-US" sz="1200" i="0" dirty="0"/>
                <a:t>your </a:t>
              </a:r>
              <a:r>
                <a:rPr lang="en-US" sz="1200" i="0" dirty="0" smtClean="0"/>
                <a:t>Conceptual Model </a:t>
              </a:r>
              <a:r>
                <a:rPr lang="en-US" sz="1200" dirty="0" smtClean="0"/>
                <a:t>(</a:t>
              </a:r>
              <a:r>
                <a:rPr lang="en-US" sz="1200" dirty="0"/>
                <a:t>or alternatively, build a Result Chain from scratch, directly from Control Bar menu)</a:t>
              </a:r>
            </a:p>
          </p:txBody>
        </p:sp>
        <p:pic>
          <p:nvPicPr>
            <p:cNvPr id="46099" name="Picture 19"/>
            <p:cNvPicPr>
              <a:picLocks noChangeAspect="1" noChangeArrowheads="1"/>
            </p:cNvPicPr>
            <p:nvPr/>
          </p:nvPicPr>
          <p:blipFill>
            <a:blip r:embed="rId5">
              <a:extLst>
                <a:ext uri="{28A0092B-C50C-407E-A947-70E740481C1C}">
                  <a14:useLocalDpi xmlns:a14="http://schemas.microsoft.com/office/drawing/2010/main" val="0"/>
                </a:ext>
              </a:extLst>
            </a:blip>
            <a:srcRect l="5556"/>
            <a:stretch>
              <a:fillRect/>
            </a:stretch>
          </p:blipFill>
          <p:spPr bwMode="auto">
            <a:xfrm>
              <a:off x="3545" y="759"/>
              <a:ext cx="7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104" name="Group 24"/>
          <p:cNvGrpSpPr>
            <a:grpSpLocks/>
          </p:cNvGrpSpPr>
          <p:nvPr/>
        </p:nvGrpSpPr>
        <p:grpSpPr bwMode="auto">
          <a:xfrm>
            <a:off x="1392517" y="4335262"/>
            <a:ext cx="6358966" cy="236738"/>
            <a:chOff x="528" y="2112"/>
            <a:chExt cx="4704" cy="288"/>
          </a:xfrm>
        </p:grpSpPr>
        <p:sp>
          <p:nvSpPr>
            <p:cNvPr id="46090" name="AutoShape 10"/>
            <p:cNvSpPr>
              <a:spLocks noChangeArrowheads="1"/>
            </p:cNvSpPr>
            <p:nvPr/>
          </p:nvSpPr>
          <p:spPr bwMode="auto">
            <a:xfrm>
              <a:off x="4896"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091" name="AutoShape 11"/>
            <p:cNvSpPr>
              <a:spLocks noChangeArrowheads="1"/>
            </p:cNvSpPr>
            <p:nvPr/>
          </p:nvSpPr>
          <p:spPr bwMode="auto">
            <a:xfrm>
              <a:off x="528"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03" name="AutoShape 23"/>
            <p:cNvSpPr>
              <a:spLocks noChangeArrowheads="1"/>
            </p:cNvSpPr>
            <p:nvPr/>
          </p:nvSpPr>
          <p:spPr bwMode="auto">
            <a:xfrm>
              <a:off x="2784"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34" y="1764763"/>
            <a:ext cx="8638132" cy="24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52600"/>
            <a:ext cx="8686800" cy="250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101"/>
                                        </p:tgtEl>
                                        <p:attrNameLst>
                                          <p:attrName>style.visibility</p:attrName>
                                        </p:attrNameLst>
                                      </p:cBhvr>
                                      <p:to>
                                        <p:strVal val="visible"/>
                                      </p:to>
                                    </p:set>
                                  </p:childTnLst>
                                  <p:subTnLst>
                                    <p:set>
                                      <p:cBhvr override="childStyle">
                                        <p:cTn dur="1" fill="hold" display="0" masterRel="nextClick" afterEffect="1"/>
                                        <p:tgtEl>
                                          <p:spTgt spid="4610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104"/>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95375"/>
            <a:ext cx="78486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8" name="Text Box 14"/>
          <p:cNvSpPr txBox="1">
            <a:spLocks noChangeArrowheads="1"/>
          </p:cNvSpPr>
          <p:nvPr/>
        </p:nvSpPr>
        <p:spPr bwMode="auto">
          <a:xfrm>
            <a:off x="3124200" y="4445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Measurable Objectives to the Results Chain(s)</a:t>
            </a:r>
          </a:p>
        </p:txBody>
      </p:sp>
      <p:sp>
        <p:nvSpPr>
          <p:cNvPr id="31757" name="AutoShape 13"/>
          <p:cNvSpPr>
            <a:spLocks noChangeArrowheads="1"/>
          </p:cNvSpPr>
          <p:nvPr/>
        </p:nvSpPr>
        <p:spPr bwMode="auto">
          <a:xfrm>
            <a:off x="609600" y="4724400"/>
            <a:ext cx="3048000" cy="1828800"/>
          </a:xfrm>
          <a:prstGeom prst="wedgeRoundRectCallout">
            <a:avLst>
              <a:gd name="adj1" fmla="val 81129"/>
              <a:gd name="adj2" fmla="val -9826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dirty="0"/>
              <a:t>See next slide for the Dialog Box for that comes up when you Double-click on this factor to enter or edit Objectives</a:t>
            </a:r>
          </a:p>
        </p:txBody>
      </p:sp>
      <p:sp>
        <p:nvSpPr>
          <p:cNvPr id="31770"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8</a:t>
            </a:fld>
            <a:endParaRPr lang="en-US"/>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51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70104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AutoShape 6"/>
          <p:cNvSpPr>
            <a:spLocks noChangeArrowheads="1"/>
          </p:cNvSpPr>
          <p:nvPr/>
        </p:nvSpPr>
        <p:spPr bwMode="auto">
          <a:xfrm>
            <a:off x="228600" y="2209800"/>
            <a:ext cx="1143000" cy="533400"/>
          </a:xfrm>
          <a:prstGeom prst="wedgeRoundRectCallout">
            <a:avLst>
              <a:gd name="adj1" fmla="val 289028"/>
              <a:gd name="adj2" fmla="val 5446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User assigned ID code</a:t>
            </a:r>
          </a:p>
        </p:txBody>
      </p:sp>
      <p:sp>
        <p:nvSpPr>
          <p:cNvPr id="21511" name="AutoShape 7"/>
          <p:cNvSpPr>
            <a:spLocks noChangeArrowheads="1"/>
          </p:cNvSpPr>
          <p:nvPr/>
        </p:nvSpPr>
        <p:spPr bwMode="auto">
          <a:xfrm>
            <a:off x="8058150" y="2419350"/>
            <a:ext cx="762000" cy="533400"/>
          </a:xfrm>
          <a:prstGeom prst="wedgeRoundRectCallout">
            <a:avLst>
              <a:gd name="adj1" fmla="val -141875"/>
              <a:gd name="adj2" fmla="val 339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Short name</a:t>
            </a:r>
          </a:p>
        </p:txBody>
      </p:sp>
      <p:sp>
        <p:nvSpPr>
          <p:cNvPr id="21512" name="AutoShape 8"/>
          <p:cNvSpPr>
            <a:spLocks noChangeArrowheads="1"/>
          </p:cNvSpPr>
          <p:nvPr/>
        </p:nvSpPr>
        <p:spPr bwMode="auto">
          <a:xfrm>
            <a:off x="2438400" y="3252788"/>
            <a:ext cx="1066800" cy="533400"/>
          </a:xfrm>
          <a:prstGeom prst="wedgeRoundRectCallout">
            <a:avLst>
              <a:gd name="adj1" fmla="val 106550"/>
              <a:gd name="adj2" fmla="val -375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Full Objective name</a:t>
            </a:r>
          </a:p>
        </p:txBody>
      </p:sp>
      <p:grpSp>
        <p:nvGrpSpPr>
          <p:cNvPr id="21521" name="Group 17"/>
          <p:cNvGrpSpPr>
            <a:grpSpLocks/>
          </p:cNvGrpSpPr>
          <p:nvPr/>
        </p:nvGrpSpPr>
        <p:grpSpPr bwMode="auto">
          <a:xfrm>
            <a:off x="228600" y="2743200"/>
            <a:ext cx="1828800" cy="3429000"/>
            <a:chOff x="144" y="1824"/>
            <a:chExt cx="1152" cy="2016"/>
          </a:xfrm>
        </p:grpSpPr>
        <p:sp>
          <p:nvSpPr>
            <p:cNvPr id="21518" name="AutoShape 14"/>
            <p:cNvSpPr>
              <a:spLocks noChangeArrowheads="1"/>
            </p:cNvSpPr>
            <p:nvPr/>
          </p:nvSpPr>
          <p:spPr bwMode="auto">
            <a:xfrm>
              <a:off x="144" y="2208"/>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a:t>Shows details for the highlighted row</a:t>
              </a:r>
            </a:p>
          </p:txBody>
        </p:sp>
        <p:sp>
          <p:nvSpPr>
            <p:cNvPr id="21519" name="AutoShape 15"/>
            <p:cNvSpPr>
              <a:spLocks/>
            </p:cNvSpPr>
            <p:nvPr/>
          </p:nvSpPr>
          <p:spPr bwMode="auto">
            <a:xfrm>
              <a:off x="912" y="1824"/>
              <a:ext cx="384" cy="2016"/>
            </a:xfrm>
            <a:prstGeom prst="leftBrace">
              <a:avLst>
                <a:gd name="adj1" fmla="val 43750"/>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3" name="Group 29"/>
          <p:cNvGrpSpPr>
            <a:grpSpLocks/>
          </p:cNvGrpSpPr>
          <p:nvPr/>
        </p:nvGrpSpPr>
        <p:grpSpPr bwMode="auto">
          <a:xfrm>
            <a:off x="228600" y="1447800"/>
            <a:ext cx="1981200" cy="838200"/>
            <a:chOff x="144" y="912"/>
            <a:chExt cx="1248" cy="528"/>
          </a:xfrm>
        </p:grpSpPr>
        <p:sp>
          <p:nvSpPr>
            <p:cNvPr id="21509" name="AutoShape 5"/>
            <p:cNvSpPr>
              <a:spLocks noChangeArrowheads="1"/>
            </p:cNvSpPr>
            <p:nvPr/>
          </p:nvSpPr>
          <p:spPr bwMode="auto">
            <a:xfrm>
              <a:off x="144" y="912"/>
              <a:ext cx="720" cy="336"/>
            </a:xfrm>
            <a:prstGeom prst="wedgeRoundRectCallout">
              <a:avLst>
                <a:gd name="adj1" fmla="val 85695"/>
                <a:gd name="adj2" fmla="val 68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1 Objective </a:t>
              </a:r>
              <a:r>
                <a:rPr lang="en-US" sz="1200" i="0" dirty="0"/>
                <a:t>entered</a:t>
              </a:r>
            </a:p>
          </p:txBody>
        </p:sp>
        <p:sp>
          <p:nvSpPr>
            <p:cNvPr id="21520" name="AutoShape 16"/>
            <p:cNvSpPr>
              <a:spLocks/>
            </p:cNvSpPr>
            <p:nvPr/>
          </p:nvSpPr>
          <p:spPr bwMode="auto">
            <a:xfrm>
              <a:off x="1104" y="1200"/>
              <a:ext cx="288" cy="240"/>
            </a:xfrm>
            <a:prstGeom prst="leftBrace">
              <a:avLst>
                <a:gd name="adj1" fmla="val 13889"/>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23" name="Text Box 19"/>
          <p:cNvSpPr txBox="1">
            <a:spLocks noChangeArrowheads="1"/>
          </p:cNvSpPr>
          <p:nvPr/>
        </p:nvSpPr>
        <p:spPr bwMode="auto">
          <a:xfrm>
            <a:off x="1697038" y="80963"/>
            <a:ext cx="731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Adding/Editing Objectives for an Intermediate Result</a:t>
            </a:r>
          </a:p>
        </p:txBody>
      </p:sp>
      <p:grpSp>
        <p:nvGrpSpPr>
          <p:cNvPr id="21527" name="Group 23"/>
          <p:cNvGrpSpPr>
            <a:grpSpLocks/>
          </p:cNvGrpSpPr>
          <p:nvPr/>
        </p:nvGrpSpPr>
        <p:grpSpPr bwMode="auto">
          <a:xfrm>
            <a:off x="7533168" y="4540102"/>
            <a:ext cx="1543050" cy="1447800"/>
            <a:chOff x="4644" y="3264"/>
            <a:chExt cx="924" cy="720"/>
          </a:xfrm>
        </p:grpSpPr>
        <p:grpSp>
          <p:nvGrpSpPr>
            <p:cNvPr id="21524" name="Group 20"/>
            <p:cNvGrpSpPr>
              <a:grpSpLocks/>
            </p:cNvGrpSpPr>
            <p:nvPr/>
          </p:nvGrpSpPr>
          <p:grpSpPr bwMode="auto">
            <a:xfrm>
              <a:off x="4656" y="3264"/>
              <a:ext cx="912" cy="720"/>
              <a:chOff x="4656" y="3264"/>
              <a:chExt cx="912" cy="720"/>
            </a:xfrm>
          </p:grpSpPr>
          <p:sp>
            <p:nvSpPr>
              <p:cNvPr id="21515" name="AutoShape 11"/>
              <p:cNvSpPr>
                <a:spLocks noChangeArrowheads="1"/>
              </p:cNvSpPr>
              <p:nvPr/>
            </p:nvSpPr>
            <p:spPr bwMode="auto">
              <a:xfrm>
                <a:off x="4848" y="3264"/>
                <a:ext cx="720" cy="720"/>
              </a:xfrm>
              <a:prstGeom prst="wedgeRoundRectCallout">
                <a:avLst>
                  <a:gd name="adj1" fmla="val -106667"/>
                  <a:gd name="adj2" fmla="val -316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endParaRPr lang="en-US" sz="1200" i="0"/>
              </a:p>
            </p:txBody>
          </p:sp>
          <p:sp>
            <p:nvSpPr>
              <p:cNvPr id="21514" name="AutoShape 10"/>
              <p:cNvSpPr>
                <a:spLocks noChangeArrowheads="1"/>
              </p:cNvSpPr>
              <p:nvPr/>
            </p:nvSpPr>
            <p:spPr bwMode="auto">
              <a:xfrm>
                <a:off x="4656" y="3264"/>
                <a:ext cx="912" cy="720"/>
              </a:xfrm>
              <a:prstGeom prst="wedgeRoundRectCallout">
                <a:avLst>
                  <a:gd name="adj1" fmla="val -71273"/>
                  <a:gd name="adj2" fmla="val 4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Adjust default Miradi associations between Objectives and Indicators or </a:t>
                </a:r>
                <a:r>
                  <a:rPr lang="en-US" sz="1200" i="0" dirty="0" smtClean="0"/>
                  <a:t>Strategies/Activities</a:t>
                </a:r>
                <a:endParaRPr lang="en-US" sz="1200" i="0" dirty="0"/>
              </a:p>
            </p:txBody>
          </p:sp>
        </p:grpSp>
        <p:pic>
          <p:nvPicPr>
            <p:cNvPr id="2152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 y="3391"/>
              <a:ext cx="3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35" name="AutoShape 31">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9</a:t>
            </a:fld>
            <a:endParaRPr lang="en-US" dirty="0"/>
          </a:p>
        </p:txBody>
      </p:sp>
      <p:sp>
        <p:nvSpPr>
          <p:cNvPr id="21531" name="AutoShape 27"/>
          <p:cNvSpPr>
            <a:spLocks noChangeArrowheads="1"/>
          </p:cNvSpPr>
          <p:nvPr/>
        </p:nvSpPr>
        <p:spPr bwMode="auto">
          <a:xfrm>
            <a:off x="228600" y="4572000"/>
            <a:ext cx="1219200" cy="990600"/>
          </a:xfrm>
          <a:prstGeom prst="wedgeRoundRectCallout">
            <a:avLst>
              <a:gd name="adj1" fmla="val 272434"/>
              <a:gd name="adj2" fmla="val -569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Gray cells show relationships established in the diagram</a:t>
            </a: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13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21509" idx="4"/>
          </p:cNvCxnSpPr>
          <p:nvPr/>
        </p:nvCxnSpPr>
        <p:spPr bwMode="auto">
          <a:xfrm flipV="1">
            <a:off x="1779594" y="1447800"/>
            <a:ext cx="430206" cy="63024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33"/>
                                        </p:tgtEl>
                                        <p:attrNameLst>
                                          <p:attrName>style.visibility</p:attrName>
                                        </p:attrNameLst>
                                      </p:cBhvr>
                                      <p:to>
                                        <p:strVal val="visible"/>
                                      </p:to>
                                    </p:set>
                                  </p:childTnLst>
                                  <p:subTnLst>
                                    <p:set>
                                      <p:cBhvr override="childStyle">
                                        <p:cTn dur="1" fill="hold" display="0" masterRel="nextClick" afterEffect="1"/>
                                        <p:tgtEl>
                                          <p:spTgt spid="2153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21"/>
                                        </p:tgtEl>
                                        <p:attrNameLst>
                                          <p:attrName>style.visibility</p:attrName>
                                        </p:attrNameLst>
                                      </p:cBhvr>
                                      <p:to>
                                        <p:strVal val="visible"/>
                                      </p:to>
                                    </p:set>
                                  </p:childTnLst>
                                  <p:subTnLst>
                                    <p:set>
                                      <p:cBhvr override="childStyle">
                                        <p:cTn dur="1" fill="hold" display="0" masterRel="nextClick" afterEffect="1"/>
                                        <p:tgtEl>
                                          <p:spTgt spid="2152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subTnLst>
                                    <p:set>
                                      <p:cBhvr override="childStyle">
                                        <p:cTn dur="1" fill="hold" display="0" masterRel="nextClick" afterEffect="1"/>
                                        <p:tgtEl>
                                          <p:spTgt spid="2151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subTnLst>
                                    <p:set>
                                      <p:cBhvr override="childStyle">
                                        <p:cTn dur="1" fill="hold" display="0" masterRel="nextClick" afterEffect="1"/>
                                        <p:tgtEl>
                                          <p:spTgt spid="215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childTnLst>
                                  <p:subTnLst>
                                    <p:set>
                                      <p:cBhvr override="childStyle">
                                        <p:cTn dur="1" fill="hold" display="0" masterRel="nextClick" afterEffect="1"/>
                                        <p:tgtEl>
                                          <p:spTgt spid="2151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31"/>
                                        </p:tgtEl>
                                        <p:attrNameLst>
                                          <p:attrName>style.visibility</p:attrName>
                                        </p:attrNameLst>
                                      </p:cBhvr>
                                      <p:to>
                                        <p:strVal val="visible"/>
                                      </p:to>
                                    </p:set>
                                  </p:childTnLst>
                                  <p:subTnLst>
                                    <p:set>
                                      <p:cBhvr override="childStyle">
                                        <p:cTn dur="1" fill="hold" display="0" masterRel="nextClick" afterEffect="1"/>
                                        <p:tgtEl>
                                          <p:spTgt spid="21531"/>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3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egacyUrl xmlns="1b2dd0d4-b466-40bf-b695-49c174b4fa57">
      <Url xsi:nil="true"/>
      <Description xsi:nil="true"/>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8A113-77DC-4AA1-BDD7-5AF5E7AEDCFD}"/>
</file>

<file path=customXml/itemProps2.xml><?xml version="1.0" encoding="utf-8"?>
<ds:datastoreItem xmlns:ds="http://schemas.openxmlformats.org/officeDocument/2006/customXml" ds:itemID="{90E02204-E7A6-4BEC-9FC0-5DB04DF6B0FE}"/>
</file>

<file path=customXml/itemProps3.xml><?xml version="1.0" encoding="utf-8"?>
<ds:datastoreItem xmlns:ds="http://schemas.openxmlformats.org/officeDocument/2006/customXml" ds:itemID="{9C628953-9429-4EB6-8788-58E4B460575A}"/>
</file>

<file path=docProps/app.xml><?xml version="1.0" encoding="utf-8"?>
<Properties xmlns="http://schemas.openxmlformats.org/officeDocument/2006/extended-properties" xmlns:vt="http://schemas.openxmlformats.org/officeDocument/2006/docPropsVTypes">
  <TotalTime>11879</TotalTime>
  <Words>3300</Words>
  <Application>Microsoft Office PowerPoint</Application>
  <PresentationFormat>On-screen Show (4:3)</PresentationFormat>
  <Paragraphs>387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Miradi tutorial with screen 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Miradi Self-guided Tutorial</dc:title>
  <dc:creator>Dan Salzer</dc:creator>
  <cp:lastModifiedBy>Dan Salzer</cp:lastModifiedBy>
  <cp:revision>230</cp:revision>
  <cp:lastPrinted>2012-10-01T21:16:44Z</cp:lastPrinted>
  <dcterms:created xsi:type="dcterms:W3CDTF">2008-03-15T17:19:21Z</dcterms:created>
  <dcterms:modified xsi:type="dcterms:W3CDTF">2012-11-18T18:10:09Z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NG-ActivityEventIdentifier">
    <vt:lpwstr>8266A7D0FF6B2B2B5F3F1F784CF2AD88</vt:lpwstr>
  </property>
  <property fmtid="{D5CDD505-2E9C-101B-9397-08002B2CF9AE}" pid="4" name="NG-ActivityEventID">
    <vt:lpwstr>100610</vt:lpwstr>
  </property>
</Properties>
</file>