
<file path=[Content_Types].xml><?xml version="1.0" encoding="utf-8"?>
<Types xmlns="http://schemas.openxmlformats.org/package/2006/content-types">
  <Default Extension="png" ContentType="image/png"/>
  <Default Extension="rels" ContentType="application/vnd.openxmlformats-package.relationships+xml"/>
  <Default Extension="jpeg" ContentType="image/jpeg"/>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17.xml" ContentType="application/vnd.openxmlformats-officedocument.presentationml.slide+xml"/>
  <Override PartName="/ppt/slides/slide27.xml" ContentType="application/vnd.openxmlformats-officedocument.presentationml.slide+xml"/>
  <Override PartName="/ppt/slides/slide16.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slides/slide13.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notesSlides/notesSlide20.xml" ContentType="application/vnd.openxmlformats-officedocument.presentationml.notesSlide+xml"/>
  <Override PartName="/ppt/slideLayouts/slideLayout7.xml" ContentType="application/vnd.openxmlformats-officedocument.presentationml.slideLayout+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17.xml" ContentType="application/vnd.openxmlformats-officedocument.presentationml.notesSlid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4.xml" ContentType="application/vnd.openxmlformats-officedocument.presentationml.slideLayout+xml"/>
  <Override PartName="/ppt/notesSlides/notesSlide21.xml" ContentType="application/vnd.openxmlformats-officedocument.presentationml.notes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0.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11.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charts/chart1.xml" ContentType="application/vnd.openxmlformats-officedocument.drawingml.chart+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ppt/tags/tag1.xml" ContentType="application/vnd.openxmlformats-officedocument.presentationml.tag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4"/>
  </p:notesMasterIdLst>
  <p:sldIdLst>
    <p:sldId id="256" r:id="rId2"/>
    <p:sldId id="319" r:id="rId3"/>
    <p:sldId id="375" r:id="rId4"/>
    <p:sldId id="374" r:id="rId5"/>
    <p:sldId id="354" r:id="rId6"/>
    <p:sldId id="355" r:id="rId7"/>
    <p:sldId id="356" r:id="rId8"/>
    <p:sldId id="378" r:id="rId9"/>
    <p:sldId id="376" r:id="rId10"/>
    <p:sldId id="357" r:id="rId11"/>
    <p:sldId id="358" r:id="rId12"/>
    <p:sldId id="318" r:id="rId13"/>
    <p:sldId id="321" r:id="rId14"/>
    <p:sldId id="384" r:id="rId15"/>
    <p:sldId id="328" r:id="rId16"/>
    <p:sldId id="330" r:id="rId17"/>
    <p:sldId id="331" r:id="rId18"/>
    <p:sldId id="332" r:id="rId19"/>
    <p:sldId id="333" r:id="rId20"/>
    <p:sldId id="334" r:id="rId21"/>
    <p:sldId id="335" r:id="rId22"/>
    <p:sldId id="336" r:id="rId23"/>
    <p:sldId id="337" r:id="rId24"/>
    <p:sldId id="393" r:id="rId25"/>
    <p:sldId id="353" r:id="rId26"/>
    <p:sldId id="370" r:id="rId27"/>
    <p:sldId id="371" r:id="rId28"/>
    <p:sldId id="372" r:id="rId29"/>
    <p:sldId id="373" r:id="rId30"/>
    <p:sldId id="326" r:id="rId31"/>
    <p:sldId id="329" r:id="rId32"/>
    <p:sldId id="361" r:id="rId33"/>
    <p:sldId id="380" r:id="rId34"/>
    <p:sldId id="345" r:id="rId35"/>
    <p:sldId id="347" r:id="rId36"/>
    <p:sldId id="352" r:id="rId37"/>
    <p:sldId id="346" r:id="rId38"/>
    <p:sldId id="348" r:id="rId39"/>
    <p:sldId id="350" r:id="rId40"/>
    <p:sldId id="311" r:id="rId41"/>
    <p:sldId id="366" r:id="rId42"/>
    <p:sldId id="308" r:id="rId43"/>
    <p:sldId id="385" r:id="rId44"/>
    <p:sldId id="387" r:id="rId45"/>
    <p:sldId id="388" r:id="rId46"/>
    <p:sldId id="369" r:id="rId47"/>
    <p:sldId id="391" r:id="rId48"/>
    <p:sldId id="392" r:id="rId49"/>
    <p:sldId id="359" r:id="rId50"/>
    <p:sldId id="389" r:id="rId51"/>
    <p:sldId id="394" r:id="rId52"/>
    <p:sldId id="390" r:id="rId53"/>
  </p:sldIdLst>
  <p:sldSz cx="9144000" cy="6858000" type="screen4x3"/>
  <p:notesSz cx="6858000" cy="9144000"/>
  <p:custDataLst>
    <p:tags r:id="rId55"/>
  </p:custDataLst>
  <p:defaultTextStyle>
    <a:defPPr>
      <a:defRPr lang="en-US"/>
    </a:defPPr>
    <a:lvl1pPr algn="l" rtl="0" eaLnBrk="0" fontAlgn="base" hangingPunct="0">
      <a:spcBef>
        <a:spcPct val="0"/>
      </a:spcBef>
      <a:spcAft>
        <a:spcPct val="0"/>
      </a:spcAft>
      <a:defRPr sz="2100" b="1" kern="1200">
        <a:solidFill>
          <a:schemeClr val="tx1"/>
        </a:solidFill>
        <a:latin typeface="Arial" charset="0"/>
        <a:ea typeface="ＭＳ Ｐゴシック" pitchFamily="-65" charset="-128"/>
        <a:cs typeface="+mn-cs"/>
      </a:defRPr>
    </a:lvl1pPr>
    <a:lvl2pPr marL="457200" algn="l" rtl="0" eaLnBrk="0" fontAlgn="base" hangingPunct="0">
      <a:spcBef>
        <a:spcPct val="0"/>
      </a:spcBef>
      <a:spcAft>
        <a:spcPct val="0"/>
      </a:spcAft>
      <a:defRPr sz="2100" b="1" kern="1200">
        <a:solidFill>
          <a:schemeClr val="tx1"/>
        </a:solidFill>
        <a:latin typeface="Arial" charset="0"/>
        <a:ea typeface="ＭＳ Ｐゴシック" pitchFamily="-65" charset="-128"/>
        <a:cs typeface="+mn-cs"/>
      </a:defRPr>
    </a:lvl2pPr>
    <a:lvl3pPr marL="914400" algn="l" rtl="0" eaLnBrk="0" fontAlgn="base" hangingPunct="0">
      <a:spcBef>
        <a:spcPct val="0"/>
      </a:spcBef>
      <a:spcAft>
        <a:spcPct val="0"/>
      </a:spcAft>
      <a:defRPr sz="2100" b="1" kern="1200">
        <a:solidFill>
          <a:schemeClr val="tx1"/>
        </a:solidFill>
        <a:latin typeface="Arial" charset="0"/>
        <a:ea typeface="ＭＳ Ｐゴシック" pitchFamily="-65" charset="-128"/>
        <a:cs typeface="+mn-cs"/>
      </a:defRPr>
    </a:lvl3pPr>
    <a:lvl4pPr marL="1371600" algn="l" rtl="0" eaLnBrk="0" fontAlgn="base" hangingPunct="0">
      <a:spcBef>
        <a:spcPct val="0"/>
      </a:spcBef>
      <a:spcAft>
        <a:spcPct val="0"/>
      </a:spcAft>
      <a:defRPr sz="2100" b="1" kern="1200">
        <a:solidFill>
          <a:schemeClr val="tx1"/>
        </a:solidFill>
        <a:latin typeface="Arial" charset="0"/>
        <a:ea typeface="ＭＳ Ｐゴシック" pitchFamily="-65" charset="-128"/>
        <a:cs typeface="+mn-cs"/>
      </a:defRPr>
    </a:lvl4pPr>
    <a:lvl5pPr marL="1828800" algn="l" rtl="0" eaLnBrk="0" fontAlgn="base" hangingPunct="0">
      <a:spcBef>
        <a:spcPct val="0"/>
      </a:spcBef>
      <a:spcAft>
        <a:spcPct val="0"/>
      </a:spcAft>
      <a:defRPr sz="2100" b="1" kern="1200">
        <a:solidFill>
          <a:schemeClr val="tx1"/>
        </a:solidFill>
        <a:latin typeface="Arial" charset="0"/>
        <a:ea typeface="ＭＳ Ｐゴシック" pitchFamily="-65" charset="-128"/>
        <a:cs typeface="+mn-cs"/>
      </a:defRPr>
    </a:lvl5pPr>
    <a:lvl6pPr marL="2286000" algn="l" defTabSz="914400" rtl="0" eaLnBrk="1" latinLnBrk="0" hangingPunct="1">
      <a:defRPr sz="2100" b="1" kern="1200">
        <a:solidFill>
          <a:schemeClr val="tx1"/>
        </a:solidFill>
        <a:latin typeface="Arial" charset="0"/>
        <a:ea typeface="ＭＳ Ｐゴシック" pitchFamily="-65" charset="-128"/>
        <a:cs typeface="+mn-cs"/>
      </a:defRPr>
    </a:lvl6pPr>
    <a:lvl7pPr marL="2743200" algn="l" defTabSz="914400" rtl="0" eaLnBrk="1" latinLnBrk="0" hangingPunct="1">
      <a:defRPr sz="2100" b="1" kern="1200">
        <a:solidFill>
          <a:schemeClr val="tx1"/>
        </a:solidFill>
        <a:latin typeface="Arial" charset="0"/>
        <a:ea typeface="ＭＳ Ｐゴシック" pitchFamily="-65" charset="-128"/>
        <a:cs typeface="+mn-cs"/>
      </a:defRPr>
    </a:lvl7pPr>
    <a:lvl8pPr marL="3200400" algn="l" defTabSz="914400" rtl="0" eaLnBrk="1" latinLnBrk="0" hangingPunct="1">
      <a:defRPr sz="2100" b="1" kern="1200">
        <a:solidFill>
          <a:schemeClr val="tx1"/>
        </a:solidFill>
        <a:latin typeface="Arial" charset="0"/>
        <a:ea typeface="ＭＳ Ｐゴシック" pitchFamily="-65" charset="-128"/>
        <a:cs typeface="+mn-cs"/>
      </a:defRPr>
    </a:lvl8pPr>
    <a:lvl9pPr marL="3657600" algn="l" defTabSz="914400" rtl="0" eaLnBrk="1" latinLnBrk="0" hangingPunct="1">
      <a:defRPr sz="2100" b="1" kern="1200">
        <a:solidFill>
          <a:schemeClr val="tx1"/>
        </a:solidFill>
        <a:latin typeface="Arial" charset="0"/>
        <a:ea typeface="ＭＳ Ｐゴシック" pitchFamily="-65"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006600"/>
    <a:srgbClr val="0066FF"/>
    <a:srgbClr val="465458"/>
    <a:srgbClr val="2E2E3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94" autoAdjust="0"/>
    <p:restoredTop sz="94645" autoAdjust="0"/>
  </p:normalViewPr>
  <p:slideViewPr>
    <p:cSldViewPr>
      <p:cViewPr varScale="1">
        <p:scale>
          <a:sx n="62" d="100"/>
          <a:sy n="62" d="100"/>
        </p:scale>
        <p:origin x="-804" y="-78"/>
      </p:cViewPr>
      <p:guideLst>
        <p:guide orient="horz" pos="2160"/>
        <p:guide pos="54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customXml" Target="../customXml/item2.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file:///\\SDCAFP004\NATData$\Transformative%20Landscapes\Landscapes\Glink\Peniup%20Restoration%20Plan%20and%20implementation\M&amp;E\2010\Peniup%20Assemblage%20%20Initial%20Persistence%20Data_Apr_2010_Raw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plotArea>
      <c:layout/>
      <c:barChart>
        <c:barDir val="bar"/>
        <c:grouping val="clustered"/>
        <c:ser>
          <c:idx val="0"/>
          <c:order val="0"/>
          <c:tx>
            <c:strRef>
              <c:f>'Total stems ha 2010'!$B$75</c:f>
              <c:strCache>
                <c:ptCount val="1"/>
                <c:pt idx="0">
                  <c:v>Mean stems/ha</c:v>
                </c:pt>
              </c:strCache>
            </c:strRef>
          </c:tx>
          <c:spPr>
            <a:solidFill>
              <a:schemeClr val="tx2"/>
            </a:solidFill>
          </c:spPr>
          <c:cat>
            <c:strRef>
              <c:f>'Total stems ha 2010'!$A$76:$A$83</c:f>
              <c:strCache>
                <c:ptCount val="8"/>
                <c:pt idx="0">
                  <c:v>Light Yate</c:v>
                </c:pt>
                <c:pt idx="1">
                  <c:v>Upland Yate</c:v>
                </c:pt>
                <c:pt idx="2">
                  <c:v>Sandy Gravels</c:v>
                </c:pt>
                <c:pt idx="3">
                  <c:v>Sandy Yate</c:v>
                </c:pt>
                <c:pt idx="4">
                  <c:v>Duplex</c:v>
                </c:pt>
                <c:pt idx="5">
                  <c:v>Gully</c:v>
                </c:pt>
                <c:pt idx="6">
                  <c:v>Pallid Clay</c:v>
                </c:pt>
                <c:pt idx="7">
                  <c:v>Overall mean</c:v>
                </c:pt>
              </c:strCache>
            </c:strRef>
          </c:cat>
          <c:val>
            <c:numRef>
              <c:f>'Total stems ha 2010'!$B$76:$B$83</c:f>
              <c:numCache>
                <c:formatCode>#,##0</c:formatCode>
                <c:ptCount val="8"/>
                <c:pt idx="0">
                  <c:v>4126.9841269841272</c:v>
                </c:pt>
                <c:pt idx="1">
                  <c:v>2142.8571428571477</c:v>
                </c:pt>
                <c:pt idx="2">
                  <c:v>2992.063492063492</c:v>
                </c:pt>
                <c:pt idx="3">
                  <c:v>2119.0476190476188</c:v>
                </c:pt>
                <c:pt idx="4">
                  <c:v>1928.5714285714257</c:v>
                </c:pt>
                <c:pt idx="5">
                  <c:v>2738.0952380952408</c:v>
                </c:pt>
                <c:pt idx="6">
                  <c:v>2029.761904761905</c:v>
                </c:pt>
                <c:pt idx="7">
                  <c:v>2744.0476190476193</c:v>
                </c:pt>
              </c:numCache>
            </c:numRef>
          </c:val>
        </c:ser>
        <c:axId val="57702272"/>
        <c:axId val="71591424"/>
      </c:barChart>
      <c:catAx>
        <c:axId val="57702272"/>
        <c:scaling>
          <c:orientation val="minMax"/>
        </c:scaling>
        <c:axPos val="l"/>
        <c:tickLblPos val="nextTo"/>
        <c:crossAx val="71591424"/>
        <c:crosses val="autoZero"/>
        <c:auto val="1"/>
        <c:lblAlgn val="ctr"/>
        <c:lblOffset val="100"/>
      </c:catAx>
      <c:valAx>
        <c:axId val="71591424"/>
        <c:scaling>
          <c:orientation val="minMax"/>
        </c:scaling>
        <c:axPos val="b"/>
        <c:majorGridlines/>
        <c:numFmt formatCode="#,##0" sourceLinked="1"/>
        <c:tickLblPos val="nextTo"/>
        <c:crossAx val="57702272"/>
        <c:crosses val="autoZero"/>
        <c:crossBetween val="between"/>
      </c:valAx>
    </c:plotArea>
    <c:legend>
      <c:legendPos val="r"/>
      <c:layout>
        <c:manualLayout>
          <c:xMode val="edge"/>
          <c:yMode val="edge"/>
          <c:x val="0.78944366499642049"/>
          <c:y val="0.93564521489077679"/>
          <c:w val="0.19601088045812493"/>
          <c:h val="6.230116584264192E-2"/>
        </c:manualLayout>
      </c:layout>
    </c:legend>
    <c:plotVisOnly val="1"/>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b="0">
                <a:ea typeface="ＭＳ Ｐゴシック" pitchFamily="34" charset="-128"/>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b="0">
                <a:ea typeface="ＭＳ Ｐゴシック" pitchFamily="34" charset="-128"/>
              </a:defRPr>
            </a:lvl1pPr>
          </a:lstStyle>
          <a:p>
            <a:pPr>
              <a:defRPr/>
            </a:pPr>
            <a:endParaRPr lang="en-US"/>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b="0">
                <a:ea typeface="ＭＳ Ｐゴシック" pitchFamily="34" charset="-128"/>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b="0">
                <a:ea typeface="ＭＳ Ｐゴシック" pitchFamily="34" charset="-128"/>
              </a:defRPr>
            </a:lvl1pPr>
          </a:lstStyle>
          <a:p>
            <a:pPr>
              <a:defRPr/>
            </a:pPr>
            <a:fld id="{4CC44517-2BE8-4F28-AC52-E1844821645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85ACB3C3-55BF-44FF-A725-39ABF6B497F4}" type="slidenum">
              <a:rPr lang="en-US" smtClean="0">
                <a:ea typeface="ＭＳ Ｐゴシック" pitchFamily="-65" charset="-128"/>
              </a:rPr>
              <a:pPr/>
              <a:t>1</a:t>
            </a:fld>
            <a:endParaRPr lang="en-US" smtClean="0">
              <a:ea typeface="ＭＳ Ｐゴシック" pitchFamily="-65" charset="-128"/>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smtClean="0">
              <a:ea typeface="ＭＳ Ｐゴシック" pitchFamily="-65"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A8AD276-064C-4400-816A-4513256DD1F6}" type="slidenum">
              <a:rPr lang="en-US">
                <a:cs typeface="Arial" charset="0"/>
              </a:rPr>
              <a:pPr fontAlgn="base">
                <a:spcBef>
                  <a:spcPct val="0"/>
                </a:spcBef>
                <a:spcAft>
                  <a:spcPct val="0"/>
                </a:spcAft>
              </a:pPr>
              <a:t>23</a:t>
            </a:fld>
            <a:endParaRPr lang="en-US">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063E5B0A-AF69-4B9B-B281-5BCC5889D0CC}" type="slidenum">
              <a:rPr lang="en-US" smtClean="0"/>
              <a:pPr/>
              <a:t>26</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E07CD815-7264-4C15-A418-104FA3F26C6C}" type="slidenum">
              <a:rPr lang="en-US" smtClean="0"/>
              <a:pPr/>
              <a:t>27</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AD69F4D5-84B7-46F1-A72F-6569320F673A}" type="slidenum">
              <a:rPr lang="en-US" smtClean="0"/>
              <a:pPr/>
              <a:t>32</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2F73412D-4FE4-4C05-B473-0CA109DA7C38}" type="slidenum">
              <a:rPr lang="en-AU" smtClean="0"/>
              <a:pPr/>
              <a:t>34</a:t>
            </a:fld>
            <a:endParaRPr lang="en-AU"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endParaRPr lang="en-AU" smtClean="0"/>
          </a:p>
        </p:txBody>
      </p:sp>
      <p:sp>
        <p:nvSpPr>
          <p:cNvPr id="62468" name="Slide Number Placeholder 3"/>
          <p:cNvSpPr>
            <a:spLocks noGrp="1"/>
          </p:cNvSpPr>
          <p:nvPr>
            <p:ph type="sldNum" sz="quarter" idx="5"/>
          </p:nvPr>
        </p:nvSpPr>
        <p:spPr>
          <a:noFill/>
        </p:spPr>
        <p:txBody>
          <a:bodyPr/>
          <a:lstStyle/>
          <a:p>
            <a:fld id="{DCBB3690-E36F-4E62-999D-A70929E3D56D}" type="slidenum">
              <a:rPr lang="en-AU" smtClean="0"/>
              <a:pPr/>
              <a:t>35</a:t>
            </a:fld>
            <a:endParaRPr lang="en-AU"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endParaRPr lang="en-AU" smtClean="0"/>
          </a:p>
        </p:txBody>
      </p:sp>
      <p:sp>
        <p:nvSpPr>
          <p:cNvPr id="54276" name="Slide Number Placeholder 3"/>
          <p:cNvSpPr>
            <a:spLocks noGrp="1"/>
          </p:cNvSpPr>
          <p:nvPr>
            <p:ph type="sldNum" sz="quarter" idx="5"/>
          </p:nvPr>
        </p:nvSpPr>
        <p:spPr>
          <a:noFill/>
        </p:spPr>
        <p:txBody>
          <a:bodyPr/>
          <a:lstStyle/>
          <a:p>
            <a:fld id="{76C05D54-A7DE-47DC-A4EF-F4FAB815F6C8}" type="slidenum">
              <a:rPr lang="en-AU" smtClean="0"/>
              <a:pPr/>
              <a:t>36</a:t>
            </a:fld>
            <a:endParaRPr lang="en-AU"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2F73412D-4FE4-4C05-B473-0CA109DA7C38}" type="slidenum">
              <a:rPr lang="en-AU" smtClean="0"/>
              <a:pPr/>
              <a:t>37</a:t>
            </a:fld>
            <a:endParaRPr lang="en-AU"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2F73412D-4FE4-4C05-B473-0CA109DA7C38}" type="slidenum">
              <a:rPr lang="en-AU" smtClean="0"/>
              <a:pPr/>
              <a:t>38</a:t>
            </a:fld>
            <a:endParaRPr lang="en-AU"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endParaRPr lang="en-AU" smtClean="0"/>
          </a:p>
        </p:txBody>
      </p:sp>
      <p:sp>
        <p:nvSpPr>
          <p:cNvPr id="62468" name="Slide Number Placeholder 3"/>
          <p:cNvSpPr>
            <a:spLocks noGrp="1"/>
          </p:cNvSpPr>
          <p:nvPr>
            <p:ph type="sldNum" sz="quarter" idx="5"/>
          </p:nvPr>
        </p:nvSpPr>
        <p:spPr>
          <a:noFill/>
        </p:spPr>
        <p:txBody>
          <a:bodyPr/>
          <a:lstStyle/>
          <a:p>
            <a:fld id="{DCBB3690-E36F-4E62-999D-A70929E3D56D}" type="slidenum">
              <a:rPr lang="en-AU" smtClean="0"/>
              <a:pPr/>
              <a:t>39</a:t>
            </a:fld>
            <a:endParaRPr lang="en-A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3C2B76B2-700B-4F34-A0F8-850994EC3BD6}" type="slidenum">
              <a:rPr lang="en-US" smtClean="0"/>
              <a:pPr/>
              <a:t>3</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BDA29A20-B0BC-4C60-A22E-6C14EDA9E268}" type="slidenum">
              <a:rPr lang="en-US" smtClean="0"/>
              <a:pPr/>
              <a:t>41</a:t>
            </a:fld>
            <a:endParaRPr lang="en-US" smtClean="0"/>
          </a:p>
        </p:txBody>
      </p:sp>
      <p:sp>
        <p:nvSpPr>
          <p:cNvPr id="68611" name="Slide Image Placeholder 1"/>
          <p:cNvSpPr>
            <a:spLocks noGrp="1" noRot="1" noChangeAspect="1" noTextEdit="1"/>
          </p:cNvSpPr>
          <p:nvPr>
            <p:ph type="sldImg"/>
          </p:nvPr>
        </p:nvSpPr>
        <p:spPr>
          <a:xfrm>
            <a:off x="1125538" y="682625"/>
            <a:ext cx="4560887" cy="3421063"/>
          </a:xfrm>
          <a:ln/>
        </p:spPr>
      </p:sp>
      <p:sp>
        <p:nvSpPr>
          <p:cNvPr id="68612" name="Notes Placeholder 2"/>
          <p:cNvSpPr>
            <a:spLocks noGrp="1"/>
          </p:cNvSpPr>
          <p:nvPr>
            <p:ph type="body" idx="1"/>
          </p:nvPr>
        </p:nvSpPr>
        <p:spPr>
          <a:xfrm>
            <a:off x="889000" y="4376738"/>
            <a:ext cx="5033963" cy="4105275"/>
          </a:xfrm>
          <a:noFill/>
          <a:ln/>
        </p:spPr>
        <p:txBody>
          <a:bodyPr lIns="89569" tIns="44785" rIns="89569" bIns="44785"/>
          <a:lstStyle/>
          <a:p>
            <a:pPr eaLnBrk="1" hangingPunct="1"/>
            <a:endParaRPr lang="en-AU" smtClean="0"/>
          </a:p>
        </p:txBody>
      </p:sp>
      <p:sp>
        <p:nvSpPr>
          <p:cNvPr id="68613" name="Slide Number Placeholder 3"/>
          <p:cNvSpPr txBox="1">
            <a:spLocks noGrp="1"/>
          </p:cNvSpPr>
          <p:nvPr/>
        </p:nvSpPr>
        <p:spPr bwMode="auto">
          <a:xfrm>
            <a:off x="3851275" y="8686800"/>
            <a:ext cx="3033713" cy="477838"/>
          </a:xfrm>
          <a:prstGeom prst="rect">
            <a:avLst/>
          </a:prstGeom>
          <a:noFill/>
          <a:ln w="9525">
            <a:noFill/>
            <a:miter lim="800000"/>
            <a:headEnd/>
            <a:tailEnd/>
          </a:ln>
        </p:spPr>
        <p:txBody>
          <a:bodyPr lIns="89569" tIns="44785" rIns="89569" bIns="44785" anchor="b"/>
          <a:lstStyle/>
          <a:p>
            <a:pPr algn="r" defTabSz="896938" eaLnBrk="0" hangingPunct="0"/>
            <a:fld id="{4A712964-3662-4FC3-BCB6-ED3177E27DD6}" type="slidenum">
              <a:rPr lang="en-AU" sz="1200">
                <a:latin typeface="Times New Roman" pitchFamily="18" charset="0"/>
              </a:rPr>
              <a:pPr algn="r" defTabSz="896938" eaLnBrk="0" hangingPunct="0"/>
              <a:t>41</a:t>
            </a:fld>
            <a:endParaRPr lang="en-AU" sz="120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765175" y="468313"/>
            <a:ext cx="1638300" cy="1228725"/>
          </a:xfrm>
          <a:ln/>
        </p:spPr>
      </p:sp>
      <p:sp>
        <p:nvSpPr>
          <p:cNvPr id="69635" name="Notes Placeholder 2"/>
          <p:cNvSpPr>
            <a:spLocks noGrp="1"/>
          </p:cNvSpPr>
          <p:nvPr>
            <p:ph type="body" idx="1"/>
          </p:nvPr>
        </p:nvSpPr>
        <p:spPr>
          <a:noFill/>
          <a:ln/>
        </p:spPr>
        <p:txBody>
          <a:bodyPr/>
          <a:lstStyle/>
          <a:p>
            <a:pPr>
              <a:lnSpc>
                <a:spcPct val="80000"/>
              </a:lnSpc>
              <a:spcBef>
                <a:spcPct val="0"/>
              </a:spcBef>
            </a:pPr>
            <a:r>
              <a:rPr lang="en-AU" smtClean="0">
                <a:latin typeface="Book Antiqua" pitchFamily="18" charset="0"/>
                <a:ea typeface="ＭＳ Ｐゴシック" pitchFamily="-65" charset="-128"/>
              </a:rPr>
              <a:t>We are doing a lot of learning and thinking about what is needed to build effective landscape programs.</a:t>
            </a:r>
          </a:p>
          <a:p>
            <a:pPr>
              <a:lnSpc>
                <a:spcPct val="80000"/>
              </a:lnSpc>
              <a:spcBef>
                <a:spcPct val="0"/>
              </a:spcBef>
            </a:pPr>
            <a:endParaRPr lang="en-AU" smtClean="0">
              <a:latin typeface="Book Antiqua" pitchFamily="18" charset="0"/>
              <a:ea typeface="ＭＳ Ｐゴシック" pitchFamily="-65" charset="-128"/>
            </a:endParaRPr>
          </a:p>
          <a:p>
            <a:pPr>
              <a:lnSpc>
                <a:spcPct val="80000"/>
              </a:lnSpc>
              <a:spcBef>
                <a:spcPct val="0"/>
              </a:spcBef>
            </a:pPr>
            <a:r>
              <a:rPr lang="en-AU" smtClean="0">
                <a:latin typeface="Book Antiqua" pitchFamily="18" charset="0"/>
                <a:ea typeface="ＭＳ Ｐゴシック" pitchFamily="-65" charset="-128"/>
              </a:rPr>
              <a:t>This is an ideal progression but we know in the real world it can sometimes look different. One thing we have learnt from out partners the Nature Conservancy is that there are some key ingredients – and the most important of these is having the right set of leadership skills and a great team.  </a:t>
            </a:r>
          </a:p>
          <a:p>
            <a:pPr>
              <a:lnSpc>
                <a:spcPct val="80000"/>
              </a:lnSpc>
              <a:spcBef>
                <a:spcPct val="0"/>
              </a:spcBef>
            </a:pPr>
            <a:endParaRPr lang="en-AU" smtClean="0">
              <a:latin typeface="Book Antiqua" pitchFamily="18" charset="0"/>
              <a:ea typeface="ＭＳ Ｐゴシック" pitchFamily="-65" charset="-128"/>
            </a:endParaRPr>
          </a:p>
          <a:p>
            <a:pPr>
              <a:lnSpc>
                <a:spcPct val="80000"/>
              </a:lnSpc>
              <a:spcBef>
                <a:spcPct val="0"/>
              </a:spcBef>
            </a:pPr>
            <a:r>
              <a:rPr lang="en-AU" smtClean="0">
                <a:latin typeface="Book Antiqua" pitchFamily="18" charset="0"/>
                <a:ea typeface="ＭＳ Ｐゴシック" pitchFamily="-65" charset="-128"/>
              </a:rPr>
              <a:t> So when I talk about having credible lunatics and passionate visionaries what do i really mean?  </a:t>
            </a:r>
          </a:p>
          <a:p>
            <a:pPr>
              <a:lnSpc>
                <a:spcPct val="80000"/>
              </a:lnSpc>
              <a:spcBef>
                <a:spcPct val="0"/>
              </a:spcBef>
            </a:pPr>
            <a:r>
              <a:rPr lang="en-AU" smtClean="0">
                <a:latin typeface="Book Antiqua" pitchFamily="18" charset="0"/>
                <a:ea typeface="ＭＳ Ｐゴシック" pitchFamily="-65" charset="-128"/>
              </a:rPr>
              <a:t>Do I need just one per landscape ?</a:t>
            </a:r>
          </a:p>
          <a:p>
            <a:pPr>
              <a:lnSpc>
                <a:spcPct val="80000"/>
              </a:lnSpc>
              <a:spcBef>
                <a:spcPct val="0"/>
              </a:spcBef>
            </a:pPr>
            <a:endParaRPr lang="en-AU" smtClean="0">
              <a:latin typeface="Book Antiqua" pitchFamily="18" charset="0"/>
              <a:ea typeface="ＭＳ Ｐゴシック" pitchFamily="-65" charset="-128"/>
            </a:endParaRPr>
          </a:p>
          <a:p>
            <a:pPr>
              <a:lnSpc>
                <a:spcPct val="80000"/>
              </a:lnSpc>
              <a:spcBef>
                <a:spcPct val="0"/>
              </a:spcBef>
            </a:pPr>
            <a:r>
              <a:rPr lang="en-AU" smtClean="0">
                <a:latin typeface="Book Antiqua" pitchFamily="18" charset="0"/>
                <a:ea typeface="ＭＳ Ｐゴシック" pitchFamily="-65" charset="-128"/>
              </a:rPr>
              <a:t>No I need people at all levels developing these leadership capabilities</a:t>
            </a:r>
          </a:p>
          <a:p>
            <a:pPr>
              <a:lnSpc>
                <a:spcPct val="80000"/>
              </a:lnSpc>
              <a:spcBef>
                <a:spcPct val="0"/>
              </a:spcBef>
            </a:pPr>
            <a:endParaRPr lang="en-AU" smtClean="0">
              <a:latin typeface="Book Antiqua" pitchFamily="18" charset="0"/>
              <a:ea typeface="ＭＳ Ｐゴシック" pitchFamily="-65" charset="-128"/>
            </a:endParaRPr>
          </a:p>
          <a:p>
            <a:pPr>
              <a:lnSpc>
                <a:spcPct val="80000"/>
              </a:lnSpc>
              <a:spcBef>
                <a:spcPct val="0"/>
              </a:spcBef>
            </a:pPr>
            <a:r>
              <a:rPr lang="en-AU" smtClean="0">
                <a:latin typeface="Book Antiqua" pitchFamily="18" charset="0"/>
                <a:ea typeface="ＭＳ Ｐゴシック" pitchFamily="-65" charset="-128"/>
              </a:rPr>
              <a:t>And what are these capabilities?  Are they things you learn at business school or university?  No – not really.  The are qualities that all of us can focus on and keep developing</a:t>
            </a:r>
          </a:p>
          <a:p>
            <a:pPr>
              <a:lnSpc>
                <a:spcPct val="80000"/>
              </a:lnSpc>
              <a:spcBef>
                <a:spcPct val="0"/>
              </a:spcBef>
            </a:pPr>
            <a:endParaRPr lang="en-AU" smtClean="0">
              <a:latin typeface="Book Antiqua" pitchFamily="18" charset="0"/>
              <a:ea typeface="ＭＳ Ｐゴシック" pitchFamily="-65" charset="-128"/>
            </a:endParaRPr>
          </a:p>
          <a:p>
            <a:pPr>
              <a:lnSpc>
                <a:spcPct val="80000"/>
              </a:lnSpc>
              <a:spcBef>
                <a:spcPct val="0"/>
              </a:spcBef>
            </a:pPr>
            <a:r>
              <a:rPr lang="en-AU" smtClean="0">
                <a:latin typeface="Book Antiqua" pitchFamily="18" charset="0"/>
                <a:ea typeface="ＭＳ Ｐゴシック" pitchFamily="-65" charset="-128"/>
              </a:rPr>
              <a:t>Our partner  - the TNC after evaluating which programs succeeded and which did not have distilled the qualities they look for as </a:t>
            </a:r>
          </a:p>
          <a:p>
            <a:pPr>
              <a:lnSpc>
                <a:spcPct val="80000"/>
              </a:lnSpc>
              <a:spcBef>
                <a:spcPct val="0"/>
              </a:spcBef>
            </a:pPr>
            <a:endParaRPr lang="en-AU" smtClean="0">
              <a:latin typeface="Book Antiqua" pitchFamily="18" charset="0"/>
              <a:ea typeface="ＭＳ Ｐゴシック" pitchFamily="-65" charset="-128"/>
            </a:endParaRPr>
          </a:p>
          <a:p>
            <a:pPr>
              <a:lnSpc>
                <a:spcPct val="80000"/>
              </a:lnSpc>
              <a:spcBef>
                <a:spcPct val="0"/>
              </a:spcBef>
            </a:pPr>
            <a:r>
              <a:rPr lang="en-US" smtClean="0">
                <a:latin typeface="Book Antiqua" pitchFamily="18" charset="0"/>
                <a:ea typeface="ＭＳ Ｐゴシック" pitchFamily="-65" charset="-128"/>
              </a:rPr>
              <a:t> </a:t>
            </a:r>
            <a:r>
              <a:rPr lang="en-US" b="1" i="1" smtClean="0">
                <a:latin typeface="Book Antiqua" pitchFamily="18" charset="0"/>
                <a:ea typeface="ＭＳ Ｐゴシック" pitchFamily="-65" charset="-128"/>
              </a:rPr>
              <a:t>Alignment with Values.</a:t>
            </a:r>
            <a:r>
              <a:rPr lang="en-US" smtClean="0">
                <a:latin typeface="Book Antiqua" pitchFamily="18" charset="0"/>
                <a:ea typeface="ＭＳ Ｐゴシック" pitchFamily="-65" charset="-128"/>
              </a:rPr>
              <a:t> </a:t>
            </a:r>
          </a:p>
          <a:p>
            <a:pPr>
              <a:lnSpc>
                <a:spcPct val="80000"/>
              </a:lnSpc>
              <a:spcBef>
                <a:spcPct val="0"/>
              </a:spcBef>
            </a:pPr>
            <a:endParaRPr lang="en-US" b="1" i="1" smtClean="0">
              <a:latin typeface="Book Antiqua" pitchFamily="18" charset="0"/>
              <a:ea typeface="ＭＳ Ｐゴシック" pitchFamily="-65" charset="-128"/>
            </a:endParaRPr>
          </a:p>
          <a:p>
            <a:pPr>
              <a:lnSpc>
                <a:spcPct val="80000"/>
              </a:lnSpc>
              <a:spcBef>
                <a:spcPct val="0"/>
              </a:spcBef>
            </a:pPr>
            <a:r>
              <a:rPr lang="en-US" b="1" i="1" smtClean="0">
                <a:latin typeface="Book Antiqua" pitchFamily="18" charset="0"/>
                <a:ea typeface="ＭＳ Ｐゴシック" pitchFamily="-65" charset="-128"/>
              </a:rPr>
              <a:t>Composure. someone</a:t>
            </a:r>
            <a:r>
              <a:rPr lang="en-US" smtClean="0">
                <a:latin typeface="Book Antiqua" pitchFamily="18" charset="0"/>
                <a:ea typeface="ＭＳ Ｐゴシック" pitchFamily="-65" charset="-128"/>
              </a:rPr>
              <a:t> doesn’t show frustration when resisted or blocked.</a:t>
            </a:r>
            <a:endParaRPr lang="en-AU" smtClean="0">
              <a:latin typeface="Book Antiqua" pitchFamily="18" charset="0"/>
              <a:ea typeface="ＭＳ Ｐゴシック" pitchFamily="-65" charset="-128"/>
            </a:endParaRPr>
          </a:p>
          <a:p>
            <a:pPr>
              <a:lnSpc>
                <a:spcPct val="80000"/>
              </a:lnSpc>
              <a:spcBef>
                <a:spcPct val="0"/>
              </a:spcBef>
            </a:pPr>
            <a:endParaRPr lang="en-US" b="1" i="1" smtClean="0">
              <a:latin typeface="Book Antiqua" pitchFamily="18" charset="0"/>
              <a:ea typeface="ＭＳ Ｐゴシック" pitchFamily="-65" charset="-128"/>
            </a:endParaRPr>
          </a:p>
          <a:p>
            <a:pPr>
              <a:lnSpc>
                <a:spcPct val="80000"/>
              </a:lnSpc>
              <a:spcBef>
                <a:spcPct val="0"/>
              </a:spcBef>
            </a:pPr>
            <a:r>
              <a:rPr lang="en-US" b="1" i="1" smtClean="0">
                <a:latin typeface="Book Antiqua" pitchFamily="18" charset="0"/>
                <a:ea typeface="ＭＳ Ｐゴシック" pitchFamily="-65" charset="-128"/>
              </a:rPr>
              <a:t>Dealing with Ambiguity.</a:t>
            </a:r>
            <a:r>
              <a:rPr lang="en-US" smtClean="0">
                <a:latin typeface="Book Antiqua" pitchFamily="18" charset="0"/>
                <a:ea typeface="ＭＳ Ｐゴシック" pitchFamily="-65" charset="-128"/>
              </a:rPr>
              <a:t>  Can cope with change; shifts gears;; can comfortably handle risk and uncertainty.</a:t>
            </a:r>
            <a:endParaRPr lang="en-AU" smtClean="0">
              <a:latin typeface="Book Antiqua" pitchFamily="18" charset="0"/>
              <a:ea typeface="ＭＳ Ｐゴシック" pitchFamily="-65" charset="-128"/>
            </a:endParaRPr>
          </a:p>
          <a:p>
            <a:pPr>
              <a:lnSpc>
                <a:spcPct val="80000"/>
              </a:lnSpc>
              <a:spcBef>
                <a:spcPct val="0"/>
              </a:spcBef>
            </a:pPr>
            <a:endParaRPr lang="en-US" b="1" i="1" smtClean="0">
              <a:latin typeface="Book Antiqua" pitchFamily="18" charset="0"/>
              <a:ea typeface="ＭＳ Ｐゴシック" pitchFamily="-65" charset="-128"/>
            </a:endParaRPr>
          </a:p>
          <a:p>
            <a:pPr>
              <a:lnSpc>
                <a:spcPct val="80000"/>
              </a:lnSpc>
              <a:spcBef>
                <a:spcPct val="0"/>
              </a:spcBef>
            </a:pPr>
            <a:r>
              <a:rPr lang="en-US" b="1" i="1" smtClean="0">
                <a:latin typeface="Book Antiqua" pitchFamily="18" charset="0"/>
                <a:ea typeface="ＭＳ Ｐゴシック" pitchFamily="-65" charset="-128"/>
              </a:rPr>
              <a:t>Drive for Results.  </a:t>
            </a:r>
            <a:r>
              <a:rPr lang="en-US" smtClean="0">
                <a:latin typeface="Book Antiqua" pitchFamily="18" charset="0"/>
                <a:ea typeface="ＭＳ Ｐゴシック" pitchFamily="-65" charset="-128"/>
              </a:rPr>
              <a:t>Bottom-line oriented; steadfastly pushes self and others for results; takes initiative to make concrete results happen – a deal maker.</a:t>
            </a:r>
            <a:endParaRPr lang="en-AU" smtClean="0">
              <a:latin typeface="Book Antiqua" pitchFamily="18" charset="0"/>
              <a:ea typeface="ＭＳ Ｐゴシック" pitchFamily="-65" charset="-128"/>
            </a:endParaRPr>
          </a:p>
          <a:p>
            <a:pPr>
              <a:lnSpc>
                <a:spcPct val="80000"/>
              </a:lnSpc>
              <a:spcBef>
                <a:spcPct val="0"/>
              </a:spcBef>
            </a:pPr>
            <a:endParaRPr lang="en-US" b="1" i="1" smtClean="0">
              <a:latin typeface="Book Antiqua" pitchFamily="18" charset="0"/>
              <a:ea typeface="ＭＳ Ｐゴシック" pitchFamily="-65" charset="-128"/>
            </a:endParaRPr>
          </a:p>
          <a:p>
            <a:pPr>
              <a:lnSpc>
                <a:spcPct val="80000"/>
              </a:lnSpc>
              <a:spcBef>
                <a:spcPct val="0"/>
              </a:spcBef>
            </a:pPr>
            <a:r>
              <a:rPr lang="en-US" b="1" i="1" smtClean="0">
                <a:latin typeface="Book Antiqua" pitchFamily="18" charset="0"/>
                <a:ea typeface="ＭＳ Ｐゴシック" pitchFamily="-65" charset="-128"/>
              </a:rPr>
              <a:t>Interpersonal Savvy.</a:t>
            </a:r>
            <a:r>
              <a:rPr lang="en-US" smtClean="0">
                <a:latin typeface="Book Antiqua" pitchFamily="18" charset="0"/>
                <a:ea typeface="ＭＳ Ｐゴシック" pitchFamily="-65" charset="-128"/>
              </a:rPr>
              <a:t>  Relates well to all kinds of people; builds constructive and effective relationships; uses diplomacy and tact.</a:t>
            </a:r>
            <a:endParaRPr lang="en-AU" smtClean="0">
              <a:latin typeface="Book Antiqua" pitchFamily="18" charset="0"/>
              <a:ea typeface="ＭＳ Ｐゴシック" pitchFamily="-65" charset="-128"/>
            </a:endParaRPr>
          </a:p>
          <a:p>
            <a:pPr>
              <a:lnSpc>
                <a:spcPct val="80000"/>
              </a:lnSpc>
              <a:spcBef>
                <a:spcPct val="0"/>
              </a:spcBef>
            </a:pPr>
            <a:endParaRPr lang="en-US" b="1" i="1" smtClean="0">
              <a:latin typeface="Book Antiqua" pitchFamily="18" charset="0"/>
              <a:ea typeface="ＭＳ Ｐゴシック" pitchFamily="-65" charset="-128"/>
            </a:endParaRPr>
          </a:p>
          <a:p>
            <a:pPr>
              <a:lnSpc>
                <a:spcPct val="80000"/>
              </a:lnSpc>
              <a:spcBef>
                <a:spcPct val="0"/>
              </a:spcBef>
            </a:pPr>
            <a:r>
              <a:rPr lang="en-US" b="1" i="1" smtClean="0">
                <a:latin typeface="Book Antiqua" pitchFamily="18" charset="0"/>
                <a:ea typeface="ＭＳ Ｐゴシック" pitchFamily="-65" charset="-128"/>
              </a:rPr>
              <a:t>Learning on the Fly.</a:t>
            </a:r>
            <a:r>
              <a:rPr lang="en-US" smtClean="0">
                <a:latin typeface="Book Antiqua" pitchFamily="18" charset="0"/>
                <a:ea typeface="ＭＳ Ｐゴシック" pitchFamily="-65" charset="-128"/>
              </a:rPr>
              <a:t>  Learns quickly when facing new problems; open to change; analyzes successes and failures for clues to improvement; tries to find solutions.</a:t>
            </a:r>
            <a:endParaRPr lang="en-AU" smtClean="0">
              <a:latin typeface="Book Antiqua" pitchFamily="18" charset="0"/>
              <a:ea typeface="ＭＳ Ｐゴシック" pitchFamily="-65" charset="-128"/>
            </a:endParaRPr>
          </a:p>
          <a:p>
            <a:pPr>
              <a:lnSpc>
                <a:spcPct val="80000"/>
              </a:lnSpc>
              <a:spcBef>
                <a:spcPct val="0"/>
              </a:spcBef>
            </a:pPr>
            <a:endParaRPr lang="en-US" b="1" i="1" smtClean="0">
              <a:latin typeface="Book Antiqua" pitchFamily="18" charset="0"/>
              <a:ea typeface="ＭＳ Ｐゴシック" pitchFamily="-65" charset="-128"/>
            </a:endParaRPr>
          </a:p>
          <a:p>
            <a:pPr>
              <a:lnSpc>
                <a:spcPct val="80000"/>
              </a:lnSpc>
              <a:spcBef>
                <a:spcPct val="0"/>
              </a:spcBef>
            </a:pPr>
            <a:r>
              <a:rPr lang="en-US" b="1" i="1" smtClean="0">
                <a:latin typeface="Book Antiqua" pitchFamily="18" charset="0"/>
                <a:ea typeface="ＭＳ Ｐゴシック" pitchFamily="-65" charset="-128"/>
              </a:rPr>
              <a:t>Partnering.</a:t>
            </a:r>
            <a:r>
              <a:rPr lang="en-US" smtClean="0">
                <a:latin typeface="Book Antiqua" pitchFamily="18" charset="0"/>
                <a:ea typeface="ＭＳ Ｐゴシック" pitchFamily="-65" charset="-128"/>
              </a:rPr>
              <a:t>; active listener; collaborative; recognizes value of distinct strengths; shares credit.</a:t>
            </a:r>
            <a:endParaRPr lang="en-AU" smtClean="0">
              <a:latin typeface="Book Antiqua" pitchFamily="18" charset="0"/>
              <a:ea typeface="ＭＳ Ｐゴシック" pitchFamily="-65" charset="-128"/>
            </a:endParaRPr>
          </a:p>
          <a:p>
            <a:pPr>
              <a:lnSpc>
                <a:spcPct val="80000"/>
              </a:lnSpc>
              <a:spcBef>
                <a:spcPct val="0"/>
              </a:spcBef>
            </a:pPr>
            <a:endParaRPr lang="en-US" b="1" i="1" smtClean="0">
              <a:latin typeface="Book Antiqua" pitchFamily="18" charset="0"/>
              <a:ea typeface="ＭＳ Ｐゴシック" pitchFamily="-65" charset="-128"/>
            </a:endParaRPr>
          </a:p>
          <a:p>
            <a:pPr>
              <a:lnSpc>
                <a:spcPct val="80000"/>
              </a:lnSpc>
              <a:spcBef>
                <a:spcPct val="0"/>
              </a:spcBef>
            </a:pPr>
            <a:r>
              <a:rPr lang="en-US" b="1" i="1" smtClean="0">
                <a:latin typeface="Book Antiqua" pitchFamily="18" charset="0"/>
                <a:ea typeface="ＭＳ Ｐゴシック" pitchFamily="-65" charset="-128"/>
              </a:rPr>
              <a:t>Patience</a:t>
            </a:r>
            <a:r>
              <a:rPr lang="en-US" smtClean="0">
                <a:latin typeface="Book Antiqua" pitchFamily="18" charset="0"/>
                <a:ea typeface="ＭＳ Ｐゴシック" pitchFamily="-65" charset="-128"/>
              </a:rPr>
              <a:t>. sensitive to due process and proper pacing.</a:t>
            </a:r>
            <a:endParaRPr lang="en-AU" smtClean="0">
              <a:latin typeface="Book Antiqua" pitchFamily="18" charset="0"/>
              <a:ea typeface="ＭＳ Ｐゴシック" pitchFamily="-65" charset="-128"/>
            </a:endParaRPr>
          </a:p>
          <a:p>
            <a:pPr>
              <a:lnSpc>
                <a:spcPct val="80000"/>
              </a:lnSpc>
              <a:spcBef>
                <a:spcPct val="0"/>
              </a:spcBef>
            </a:pPr>
            <a:endParaRPr lang="en-US" b="1" i="1" smtClean="0">
              <a:latin typeface="Book Antiqua" pitchFamily="18" charset="0"/>
              <a:ea typeface="ＭＳ Ｐゴシック" pitchFamily="-65" charset="-128"/>
            </a:endParaRPr>
          </a:p>
          <a:p>
            <a:pPr>
              <a:lnSpc>
                <a:spcPct val="80000"/>
              </a:lnSpc>
              <a:spcBef>
                <a:spcPct val="0"/>
              </a:spcBef>
            </a:pPr>
            <a:r>
              <a:rPr lang="en-US" b="1" i="1" smtClean="0">
                <a:latin typeface="Book Antiqua" pitchFamily="18" charset="0"/>
                <a:ea typeface="ＭＳ Ｐゴシック" pitchFamily="-65" charset="-128"/>
              </a:rPr>
              <a:t>Perseverance.</a:t>
            </a:r>
            <a:r>
              <a:rPr lang="en-US" smtClean="0">
                <a:latin typeface="Book Antiqua" pitchFamily="18" charset="0"/>
                <a:ea typeface="ＭＳ Ｐゴシック" pitchFamily="-65" charset="-128"/>
              </a:rPr>
              <a:t> seldom gives up before finishing, especially in the fact of resistance or setbacks.</a:t>
            </a:r>
            <a:endParaRPr lang="en-AU" smtClean="0">
              <a:latin typeface="Book Antiqua" pitchFamily="18" charset="0"/>
              <a:ea typeface="ＭＳ Ｐゴシック" pitchFamily="-65" charset="-128"/>
            </a:endParaRPr>
          </a:p>
          <a:p>
            <a:pPr>
              <a:lnSpc>
                <a:spcPct val="80000"/>
              </a:lnSpc>
              <a:spcBef>
                <a:spcPct val="0"/>
              </a:spcBef>
            </a:pPr>
            <a:endParaRPr lang="en-US" b="1" i="1" smtClean="0">
              <a:latin typeface="Book Antiqua" pitchFamily="18" charset="0"/>
              <a:ea typeface="ＭＳ Ｐゴシック" pitchFamily="-65" charset="-128"/>
            </a:endParaRPr>
          </a:p>
          <a:p>
            <a:pPr>
              <a:lnSpc>
                <a:spcPct val="80000"/>
              </a:lnSpc>
              <a:spcBef>
                <a:spcPct val="0"/>
              </a:spcBef>
            </a:pPr>
            <a:r>
              <a:rPr lang="en-US" b="1" i="1" smtClean="0">
                <a:latin typeface="Book Antiqua" pitchFamily="18" charset="0"/>
                <a:ea typeface="ＭＳ Ｐゴシック" pitchFamily="-65" charset="-128"/>
              </a:rPr>
              <a:t>Strategic Thinking</a:t>
            </a:r>
            <a:r>
              <a:rPr lang="en-US" smtClean="0">
                <a:latin typeface="Book Antiqua" pitchFamily="18" charset="0"/>
                <a:ea typeface="ＭＳ Ｐゴシック" pitchFamily="-65" charset="-128"/>
              </a:rPr>
              <a:t>. puts the trivial aside and focuses on the critical; can hold on to a vision; Can craft competitive and breakthrough strategies</a:t>
            </a:r>
            <a:endParaRPr lang="en-AU" smtClean="0">
              <a:latin typeface="Book Antiqua" pitchFamily="18" charset="0"/>
              <a:ea typeface="ＭＳ Ｐゴシック" pitchFamily="-65" charset="-128"/>
            </a:endParaRPr>
          </a:p>
          <a:p>
            <a:pPr>
              <a:lnSpc>
                <a:spcPct val="80000"/>
              </a:lnSpc>
              <a:spcBef>
                <a:spcPct val="0"/>
              </a:spcBef>
            </a:pPr>
            <a:endParaRPr lang="en-AU" smtClean="0">
              <a:latin typeface="Book Antiqua" pitchFamily="18" charset="0"/>
              <a:ea typeface="ＭＳ Ｐゴシック" pitchFamily="-65" charset="-128"/>
            </a:endParaRPr>
          </a:p>
          <a:p>
            <a:pPr>
              <a:lnSpc>
                <a:spcPct val="80000"/>
              </a:lnSpc>
              <a:spcBef>
                <a:spcPct val="0"/>
              </a:spcBef>
            </a:pPr>
            <a:endParaRPr lang="en-AU" smtClean="0">
              <a:latin typeface="Book Antiqua" pitchFamily="18" charset="0"/>
              <a:ea typeface="ＭＳ Ｐゴシック" pitchFamily="-65" charset="-128"/>
            </a:endParaRPr>
          </a:p>
        </p:txBody>
      </p:sp>
      <p:sp>
        <p:nvSpPr>
          <p:cNvPr id="69636" name="Slide Number Placeholder 3"/>
          <p:cNvSpPr>
            <a:spLocks noGrp="1"/>
          </p:cNvSpPr>
          <p:nvPr>
            <p:ph type="sldNum" sz="quarter" idx="5"/>
          </p:nvPr>
        </p:nvSpPr>
        <p:spPr>
          <a:noFill/>
        </p:spPr>
        <p:txBody>
          <a:bodyPr/>
          <a:lstStyle/>
          <a:p>
            <a:fld id="{4F7D94D2-F8D2-4740-ACD2-83284C970284}" type="slidenum">
              <a:rPr lang="en-AU" smtClean="0">
                <a:ea typeface="ＭＳ Ｐゴシック" pitchFamily="-65" charset="-128"/>
              </a:rPr>
              <a:pPr/>
              <a:t>46</a:t>
            </a:fld>
            <a:endParaRPr lang="en-AU" smtClean="0">
              <a:ea typeface="ＭＳ Ｐゴシック" pitchFamily="-6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260DEF2E-92EF-4A5C-86C3-D2A5806293C2}" type="slidenum">
              <a:rPr lang="en-US" smtClean="0"/>
              <a:pPr/>
              <a:t>6</a:t>
            </a:fld>
            <a:endParaRPr lang="en-US" smtClean="0"/>
          </a:p>
        </p:txBody>
      </p:sp>
      <p:sp>
        <p:nvSpPr>
          <p:cNvPr id="56323" name="Slide Image Placeholder 1"/>
          <p:cNvSpPr>
            <a:spLocks noGrp="1" noRot="1" noChangeAspect="1" noTextEdit="1"/>
          </p:cNvSpPr>
          <p:nvPr>
            <p:ph type="sldImg"/>
          </p:nvPr>
        </p:nvSpPr>
        <p:spPr>
          <a:ln/>
        </p:spPr>
      </p:sp>
      <p:sp>
        <p:nvSpPr>
          <p:cNvPr id="56324" name="Notes Placeholder 2"/>
          <p:cNvSpPr>
            <a:spLocks noGrp="1"/>
          </p:cNvSpPr>
          <p:nvPr>
            <p:ph type="body" idx="1"/>
          </p:nvPr>
        </p:nvSpPr>
        <p:spPr>
          <a:noFill/>
          <a:ln/>
        </p:spPr>
        <p:txBody>
          <a:bodyPr/>
          <a:lstStyle/>
          <a:p>
            <a:pPr eaLnBrk="1" hangingPunct="1">
              <a:spcBef>
                <a:spcPct val="0"/>
              </a:spcBef>
            </a:pPr>
            <a:endParaRPr lang="en-AU" smtClean="0"/>
          </a:p>
        </p:txBody>
      </p:sp>
      <p:sp>
        <p:nvSpPr>
          <p:cNvPr id="87044"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F021B729-1048-4A20-A005-8ADB1A298F77}" type="slidenum">
              <a:rPr lang="en-US" sz="1200">
                <a:latin typeface="+mn-lt"/>
                <a:cs typeface="+mn-cs"/>
              </a:rPr>
              <a:pPr algn="r">
                <a:defRPr/>
              </a:pPr>
              <a:t>6</a:t>
            </a:fld>
            <a:endParaRPr lang="en-US" sz="1200">
              <a:latin typeface="+mn-lt"/>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185AAE-D2D5-427B-B810-EFD4349254F4}" type="slidenum">
              <a:rPr lang="en-US">
                <a:cs typeface="Arial" charset="0"/>
              </a:rPr>
              <a:pPr fontAlgn="base">
                <a:spcBef>
                  <a:spcPct val="0"/>
                </a:spcBef>
                <a:spcAft>
                  <a:spcPct val="0"/>
                </a:spcAft>
              </a:pPr>
              <a:t>17</a:t>
            </a:fld>
            <a:endParaRPr lang="en-US">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A43015-9DCB-4D78-B096-883EA21D3A91}" type="slidenum">
              <a:rPr lang="en-US">
                <a:cs typeface="Arial" charset="0"/>
              </a:rPr>
              <a:pPr fontAlgn="base">
                <a:spcBef>
                  <a:spcPct val="0"/>
                </a:spcBef>
                <a:spcAft>
                  <a:spcPct val="0"/>
                </a:spcAft>
              </a:pPr>
              <a:t>18</a:t>
            </a:fld>
            <a:endParaRPr lang="en-US">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D55C2B-2360-4C64-AC3B-CCD905376889}" type="slidenum">
              <a:rPr lang="en-US">
                <a:cs typeface="Arial" charset="0"/>
              </a:rPr>
              <a:pPr fontAlgn="base">
                <a:spcBef>
                  <a:spcPct val="0"/>
                </a:spcBef>
                <a:spcAft>
                  <a:spcPct val="0"/>
                </a:spcAft>
              </a:pPr>
              <a:t>19</a:t>
            </a:fld>
            <a:endParaRPr lang="en-US">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F51D105-5F35-4CC6-ADD0-181115CDD343}" type="slidenum">
              <a:rPr lang="en-US">
                <a:cs typeface="Arial" charset="0"/>
              </a:rPr>
              <a:pPr fontAlgn="base">
                <a:spcBef>
                  <a:spcPct val="0"/>
                </a:spcBef>
                <a:spcAft>
                  <a:spcPct val="0"/>
                </a:spcAft>
              </a:pPr>
              <a:t>20</a:t>
            </a:fld>
            <a:endParaRPr lang="en-US">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5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D5E4EF5-044D-48F7-B16F-1C2F64AB0036}" type="slidenum">
              <a:rPr lang="en-US">
                <a:cs typeface="Arial" charset="0"/>
              </a:rPr>
              <a:pPr fontAlgn="base">
                <a:spcBef>
                  <a:spcPct val="0"/>
                </a:spcBef>
                <a:spcAft>
                  <a:spcPct val="0"/>
                </a:spcAft>
              </a:pPr>
              <a:t>21</a:t>
            </a:fld>
            <a:endParaRPr lang="en-US">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7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0B8D8C-FDF4-40DC-A738-C87FB88E904B}" type="slidenum">
              <a:rPr lang="en-US">
                <a:cs typeface="Arial" charset="0"/>
              </a:rPr>
              <a:pPr fontAlgn="base">
                <a:spcBef>
                  <a:spcPct val="0"/>
                </a:spcBef>
                <a:spcAft>
                  <a:spcPct val="0"/>
                </a:spcAft>
              </a:pPr>
              <a:t>22</a:t>
            </a:fld>
            <a:endParaRPr 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GA_PPT_header"/>
          <p:cNvPicPr>
            <a:picLocks noChangeAspect="1" noChangeArrowheads="1"/>
          </p:cNvPicPr>
          <p:nvPr userDrawn="1"/>
        </p:nvPicPr>
        <p:blipFill>
          <a:blip r:embed="rId2" cstate="screen">
            <a:lum contrast="40000"/>
          </a:blip>
          <a:srcRect/>
          <a:stretch>
            <a:fillRect/>
          </a:stretch>
        </p:blipFill>
        <p:spPr bwMode="auto">
          <a:xfrm>
            <a:off x="152400" y="133350"/>
            <a:ext cx="8839200" cy="812800"/>
          </a:xfrm>
          <a:prstGeom prst="rect">
            <a:avLst/>
          </a:prstGeom>
          <a:noFill/>
          <a:ln w="9525">
            <a:noFill/>
            <a:miter lim="800000"/>
            <a:headEnd/>
            <a:tailEnd/>
          </a:ln>
        </p:spPr>
      </p:pic>
      <p:sp>
        <p:nvSpPr>
          <p:cNvPr id="3074" name="Rectangle 2"/>
          <p:cNvSpPr>
            <a:spLocks noGrp="1" noChangeArrowheads="1"/>
          </p:cNvSpPr>
          <p:nvPr>
            <p:ph type="ctrTitle"/>
          </p:nvPr>
        </p:nvSpPr>
        <p:spPr>
          <a:xfrm>
            <a:off x="304800" y="4495800"/>
            <a:ext cx="6019800" cy="609600"/>
          </a:xfrm>
          <a:noFill/>
        </p:spPr>
        <p:txBody>
          <a:bodyPr/>
          <a:lstStyle>
            <a:lvl1pPr>
              <a:defRPr>
                <a:solidFill>
                  <a:schemeClr val="bg1"/>
                </a:solidFill>
              </a:defRPr>
            </a:lvl1pPr>
          </a:lstStyle>
          <a:p>
            <a:r>
              <a:rPr lang="en-US"/>
              <a:t>Click to edit Master title style</a:t>
            </a:r>
          </a:p>
        </p:txBody>
      </p:sp>
      <p:sp>
        <p:nvSpPr>
          <p:cNvPr id="3075" name="Rectangle 3"/>
          <p:cNvSpPr>
            <a:spLocks noGrp="1" noChangeArrowheads="1"/>
          </p:cNvSpPr>
          <p:nvPr>
            <p:ph type="subTitle" idx="1"/>
          </p:nvPr>
        </p:nvSpPr>
        <p:spPr>
          <a:xfrm>
            <a:off x="304800" y="5105400"/>
            <a:ext cx="6019800" cy="914400"/>
          </a:xfrm>
          <a:noFill/>
        </p:spPr>
        <p:txBody>
          <a:bodyPr/>
          <a:lstStyle>
            <a:lvl1pPr marL="0" indent="0">
              <a:buFontTx/>
              <a:buNone/>
              <a:defRPr sz="2100">
                <a:solidFill>
                  <a:schemeClr val="bg1"/>
                </a:solidFill>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4B5DE951-686D-4241-A6FD-214645A31F4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295400"/>
            <a:ext cx="2076450" cy="48704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295400"/>
            <a:ext cx="6076950" cy="4870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11130C8F-B094-4C06-9CB6-48C0E5E05B0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9694FDCA-1053-4ED2-8EEE-FCDBF7B4049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AA388DA9-0FEC-44F4-A215-5127AFF044E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2203450"/>
            <a:ext cx="40767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3450"/>
            <a:ext cx="40767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BF5E2669-5818-4B77-9FB2-F6B7CCF73C8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65561492-B3A8-4629-80A3-2835E75FFAE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766B2985-9157-48FF-848F-7F370550AD2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A0958B71-B4DD-430B-BA72-490E29238B0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D60AD48-44D6-4B9F-B6A3-3C61C3C2ADF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1D82E2F-9B03-462B-A3DF-A1740395EEF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4" descr="GA_PPT_header"/>
          <p:cNvPicPr>
            <a:picLocks noChangeAspect="1" noChangeArrowheads="1"/>
          </p:cNvPicPr>
          <p:nvPr userDrawn="1"/>
        </p:nvPicPr>
        <p:blipFill>
          <a:blip r:embed="rId13" cstate="screen">
            <a:lum contrast="40000"/>
          </a:blip>
          <a:srcRect/>
          <a:stretch>
            <a:fillRect/>
          </a:stretch>
        </p:blipFill>
        <p:spPr bwMode="auto">
          <a:xfrm>
            <a:off x="152400" y="133350"/>
            <a:ext cx="8839200" cy="812800"/>
          </a:xfrm>
          <a:prstGeom prst="rect">
            <a:avLst/>
          </a:prstGeom>
          <a:noFill/>
          <a:ln w="9525">
            <a:noFill/>
            <a:miter lim="800000"/>
            <a:headEnd/>
            <a:tailEnd/>
          </a:ln>
        </p:spPr>
      </p:pic>
      <p:pic>
        <p:nvPicPr>
          <p:cNvPr id="1027" name="Picture 15" descr="GA_PPT_GradientBack02"/>
          <p:cNvPicPr>
            <a:picLocks noChangeAspect="1" noChangeArrowheads="1"/>
          </p:cNvPicPr>
          <p:nvPr userDrawn="1"/>
        </p:nvPicPr>
        <p:blipFill>
          <a:blip r:embed="rId14" cstate="screen"/>
          <a:srcRect/>
          <a:stretch>
            <a:fillRect/>
          </a:stretch>
        </p:blipFill>
        <p:spPr bwMode="auto">
          <a:xfrm>
            <a:off x="152400" y="6273800"/>
            <a:ext cx="8839200" cy="450850"/>
          </a:xfrm>
          <a:prstGeom prst="rect">
            <a:avLst/>
          </a:prstGeom>
          <a:noFill/>
          <a:ln w="9525">
            <a:noFill/>
            <a:miter lim="800000"/>
            <a:headEnd/>
            <a:tailEnd/>
          </a:ln>
        </p:spPr>
      </p:pic>
      <p:sp>
        <p:nvSpPr>
          <p:cNvPr id="1028" name="Rectangle 2"/>
          <p:cNvSpPr>
            <a:spLocks noGrp="1" noChangeArrowheads="1"/>
          </p:cNvSpPr>
          <p:nvPr>
            <p:ph type="title"/>
          </p:nvPr>
        </p:nvSpPr>
        <p:spPr bwMode="auto">
          <a:xfrm>
            <a:off x="381000" y="1295400"/>
            <a:ext cx="8305800" cy="6858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381000" y="2203450"/>
            <a:ext cx="8305800" cy="39624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7975600" y="6270625"/>
            <a:ext cx="685800" cy="4429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a:defRPr sz="1400" b="0" i="1">
                <a:solidFill>
                  <a:schemeClr val="bg1"/>
                </a:solidFill>
                <a:ea typeface="ＭＳ Ｐゴシック" pitchFamily="34" charset="-128"/>
              </a:defRPr>
            </a:lvl1pPr>
          </a:lstStyle>
          <a:p>
            <a:pPr>
              <a:defRPr/>
            </a:pPr>
            <a:fld id="{49A4A67A-6B9A-4E0E-BDE0-F6D6DB9F893D}" type="slidenum">
              <a:rPr lang="en-US"/>
              <a:pPr>
                <a:defRPr/>
              </a:pPr>
              <a:t>‹#›</a:t>
            </a:fld>
            <a:endParaRPr lang="en-US"/>
          </a:p>
        </p:txBody>
      </p:sp>
      <p:sp>
        <p:nvSpPr>
          <p:cNvPr id="1041" name="Text Box 17"/>
          <p:cNvSpPr txBox="1">
            <a:spLocks noChangeArrowheads="1"/>
          </p:cNvSpPr>
          <p:nvPr userDrawn="1"/>
        </p:nvSpPr>
        <p:spPr bwMode="auto">
          <a:xfrm>
            <a:off x="419100" y="6337300"/>
            <a:ext cx="3886200" cy="304800"/>
          </a:xfrm>
          <a:prstGeom prst="rect">
            <a:avLst/>
          </a:prstGeom>
          <a:noFill/>
          <a:ln w="9525">
            <a:noFill/>
            <a:miter lim="800000"/>
            <a:headEnd/>
            <a:tailEnd/>
          </a:ln>
        </p:spPr>
        <p:txBody>
          <a:bodyPr anchor="ctr">
            <a:spAutoFit/>
          </a:bodyPr>
          <a:lstStyle/>
          <a:p>
            <a:pPr>
              <a:spcBef>
                <a:spcPct val="50000"/>
              </a:spcBef>
              <a:defRPr/>
            </a:pPr>
            <a:r>
              <a:rPr lang="en-US" sz="1400" b="0" i="1">
                <a:solidFill>
                  <a:schemeClr val="bg1"/>
                </a:solidFill>
                <a:ea typeface="ＭＳ Ｐゴシック" pitchFamily="34" charset="-128"/>
              </a:rPr>
              <a:t>www.greeningaustralia.org.au</a:t>
            </a:r>
          </a:p>
        </p:txBody>
      </p:sp>
    </p:spTree>
  </p:cSld>
  <p:clrMap bg1="lt1" tx1="dk1" bg2="lt2" tx2="dk2" accent1="accent1" accent2="accent2" accent3="accent3" accent4="accent4" accent5="accent5" accent6="accent6" hlink="hlink" folHlink="folHlink"/>
  <p:sldLayoutIdLst>
    <p:sldLayoutId id="2147483791"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hf hdr="0" ftr="0" dt="0"/>
  <p:txStyles>
    <p:titleStyle>
      <a:lvl1pPr algn="l" rtl="0" eaLnBrk="0" fontAlgn="base" hangingPunct="0">
        <a:spcBef>
          <a:spcPct val="0"/>
        </a:spcBef>
        <a:spcAft>
          <a:spcPct val="0"/>
        </a:spcAft>
        <a:defRPr sz="3300" b="1" i="1">
          <a:solidFill>
            <a:srgbClr val="2E2E31"/>
          </a:solidFill>
          <a:latin typeface="+mj-lt"/>
          <a:ea typeface="+mj-ea"/>
          <a:cs typeface="+mj-cs"/>
        </a:defRPr>
      </a:lvl1pPr>
      <a:lvl2pPr algn="l" rtl="0" eaLnBrk="0" fontAlgn="base" hangingPunct="0">
        <a:spcBef>
          <a:spcPct val="0"/>
        </a:spcBef>
        <a:spcAft>
          <a:spcPct val="0"/>
        </a:spcAft>
        <a:defRPr sz="3300" b="1" i="1">
          <a:solidFill>
            <a:srgbClr val="2E2E31"/>
          </a:solidFill>
          <a:latin typeface="Arial" charset="0"/>
          <a:ea typeface="ＭＳ Ｐゴシック" pitchFamily="34" charset="-128"/>
        </a:defRPr>
      </a:lvl2pPr>
      <a:lvl3pPr algn="l" rtl="0" eaLnBrk="0" fontAlgn="base" hangingPunct="0">
        <a:spcBef>
          <a:spcPct val="0"/>
        </a:spcBef>
        <a:spcAft>
          <a:spcPct val="0"/>
        </a:spcAft>
        <a:defRPr sz="3300" b="1" i="1">
          <a:solidFill>
            <a:srgbClr val="2E2E31"/>
          </a:solidFill>
          <a:latin typeface="Arial" charset="0"/>
          <a:ea typeface="ＭＳ Ｐゴシック" pitchFamily="34" charset="-128"/>
        </a:defRPr>
      </a:lvl3pPr>
      <a:lvl4pPr algn="l" rtl="0" eaLnBrk="0" fontAlgn="base" hangingPunct="0">
        <a:spcBef>
          <a:spcPct val="0"/>
        </a:spcBef>
        <a:spcAft>
          <a:spcPct val="0"/>
        </a:spcAft>
        <a:defRPr sz="3300" b="1" i="1">
          <a:solidFill>
            <a:srgbClr val="2E2E31"/>
          </a:solidFill>
          <a:latin typeface="Arial" charset="0"/>
          <a:ea typeface="ＭＳ Ｐゴシック" pitchFamily="34" charset="-128"/>
        </a:defRPr>
      </a:lvl4pPr>
      <a:lvl5pPr algn="l" rtl="0" eaLnBrk="0" fontAlgn="base" hangingPunct="0">
        <a:spcBef>
          <a:spcPct val="0"/>
        </a:spcBef>
        <a:spcAft>
          <a:spcPct val="0"/>
        </a:spcAft>
        <a:defRPr sz="3300" b="1" i="1">
          <a:solidFill>
            <a:srgbClr val="2E2E31"/>
          </a:solidFill>
          <a:latin typeface="Arial" charset="0"/>
          <a:ea typeface="ＭＳ Ｐゴシック" pitchFamily="34" charset="-128"/>
        </a:defRPr>
      </a:lvl5pPr>
      <a:lvl6pPr marL="457200" algn="l" rtl="0" fontAlgn="base">
        <a:spcBef>
          <a:spcPct val="0"/>
        </a:spcBef>
        <a:spcAft>
          <a:spcPct val="0"/>
        </a:spcAft>
        <a:defRPr sz="3300" b="1" i="1">
          <a:solidFill>
            <a:srgbClr val="2E2E31"/>
          </a:solidFill>
          <a:latin typeface="Arial" charset="0"/>
          <a:ea typeface="ＭＳ Ｐゴシック" pitchFamily="34" charset="-128"/>
        </a:defRPr>
      </a:lvl6pPr>
      <a:lvl7pPr marL="914400" algn="l" rtl="0" fontAlgn="base">
        <a:spcBef>
          <a:spcPct val="0"/>
        </a:spcBef>
        <a:spcAft>
          <a:spcPct val="0"/>
        </a:spcAft>
        <a:defRPr sz="3300" b="1" i="1">
          <a:solidFill>
            <a:srgbClr val="2E2E31"/>
          </a:solidFill>
          <a:latin typeface="Arial" charset="0"/>
          <a:ea typeface="ＭＳ Ｐゴシック" pitchFamily="34" charset="-128"/>
        </a:defRPr>
      </a:lvl7pPr>
      <a:lvl8pPr marL="1371600" algn="l" rtl="0" fontAlgn="base">
        <a:spcBef>
          <a:spcPct val="0"/>
        </a:spcBef>
        <a:spcAft>
          <a:spcPct val="0"/>
        </a:spcAft>
        <a:defRPr sz="3300" b="1" i="1">
          <a:solidFill>
            <a:srgbClr val="2E2E31"/>
          </a:solidFill>
          <a:latin typeface="Arial" charset="0"/>
          <a:ea typeface="ＭＳ Ｐゴシック" pitchFamily="34" charset="-128"/>
        </a:defRPr>
      </a:lvl8pPr>
      <a:lvl9pPr marL="1828800" algn="l" rtl="0" fontAlgn="base">
        <a:spcBef>
          <a:spcPct val="0"/>
        </a:spcBef>
        <a:spcAft>
          <a:spcPct val="0"/>
        </a:spcAft>
        <a:defRPr sz="3300" b="1" i="1">
          <a:solidFill>
            <a:srgbClr val="2E2E31"/>
          </a:solidFill>
          <a:latin typeface="Arial" charset="0"/>
          <a:ea typeface="ＭＳ Ｐゴシック" pitchFamily="34" charset="-128"/>
        </a:defRPr>
      </a:lvl9pPr>
    </p:titleStyle>
    <p:bodyStyle>
      <a:lvl1pPr marL="342900" indent="-342900" algn="l" rtl="0" eaLnBrk="0" fontAlgn="base" hangingPunct="0">
        <a:spcBef>
          <a:spcPct val="20000"/>
        </a:spcBef>
        <a:spcAft>
          <a:spcPct val="0"/>
        </a:spcAft>
        <a:buChar char="•"/>
        <a:defRPr sz="2400" i="1">
          <a:solidFill>
            <a:srgbClr val="465458"/>
          </a:solidFill>
          <a:latin typeface="+mn-lt"/>
          <a:ea typeface="+mn-ea"/>
          <a:cs typeface="+mn-cs"/>
        </a:defRPr>
      </a:lvl1pPr>
      <a:lvl2pPr marL="742950" indent="-285750" algn="l" rtl="0" eaLnBrk="0" fontAlgn="base" hangingPunct="0">
        <a:spcBef>
          <a:spcPct val="20000"/>
        </a:spcBef>
        <a:spcAft>
          <a:spcPct val="0"/>
        </a:spcAft>
        <a:buChar char="–"/>
        <a:defRPr sz="2000" i="1">
          <a:solidFill>
            <a:srgbClr val="465458"/>
          </a:solidFill>
          <a:latin typeface="+mn-lt"/>
          <a:ea typeface="+mn-ea"/>
        </a:defRPr>
      </a:lvl2pPr>
      <a:lvl3pPr marL="1143000" indent="-228600" algn="l" rtl="0" eaLnBrk="0" fontAlgn="base" hangingPunct="0">
        <a:spcBef>
          <a:spcPct val="20000"/>
        </a:spcBef>
        <a:spcAft>
          <a:spcPct val="0"/>
        </a:spcAft>
        <a:buChar char="•"/>
        <a:defRPr i="1">
          <a:solidFill>
            <a:srgbClr val="465458"/>
          </a:solidFill>
          <a:latin typeface="+mn-lt"/>
          <a:ea typeface="+mn-ea"/>
        </a:defRPr>
      </a:lvl3pPr>
      <a:lvl4pPr marL="1600200" indent="-228600" algn="l" rtl="0" eaLnBrk="0" fontAlgn="base" hangingPunct="0">
        <a:spcBef>
          <a:spcPct val="20000"/>
        </a:spcBef>
        <a:spcAft>
          <a:spcPct val="0"/>
        </a:spcAft>
        <a:buChar char="–"/>
        <a:defRPr sz="1600" i="1">
          <a:solidFill>
            <a:srgbClr val="465458"/>
          </a:solidFill>
          <a:latin typeface="+mn-lt"/>
          <a:ea typeface="+mn-ea"/>
        </a:defRPr>
      </a:lvl4pPr>
      <a:lvl5pPr marL="2057400" indent="-228600" algn="l" rtl="0" eaLnBrk="0" fontAlgn="base" hangingPunct="0">
        <a:spcBef>
          <a:spcPct val="20000"/>
        </a:spcBef>
        <a:spcAft>
          <a:spcPct val="0"/>
        </a:spcAft>
        <a:buChar char="»"/>
        <a:defRPr sz="1600" i="1">
          <a:solidFill>
            <a:srgbClr val="465458"/>
          </a:solidFill>
          <a:latin typeface="+mn-lt"/>
          <a:ea typeface="+mn-ea"/>
        </a:defRPr>
      </a:lvl5pPr>
      <a:lvl6pPr marL="2514600" indent="-228600" algn="l" rtl="0" fontAlgn="base">
        <a:spcBef>
          <a:spcPct val="20000"/>
        </a:spcBef>
        <a:spcAft>
          <a:spcPct val="0"/>
        </a:spcAft>
        <a:buChar char="»"/>
        <a:defRPr sz="1600" i="1">
          <a:solidFill>
            <a:srgbClr val="465458"/>
          </a:solidFill>
          <a:latin typeface="+mn-lt"/>
          <a:ea typeface="+mn-ea"/>
        </a:defRPr>
      </a:lvl6pPr>
      <a:lvl7pPr marL="2971800" indent="-228600" algn="l" rtl="0" fontAlgn="base">
        <a:spcBef>
          <a:spcPct val="20000"/>
        </a:spcBef>
        <a:spcAft>
          <a:spcPct val="0"/>
        </a:spcAft>
        <a:buChar char="»"/>
        <a:defRPr sz="1600" i="1">
          <a:solidFill>
            <a:srgbClr val="465458"/>
          </a:solidFill>
          <a:latin typeface="+mn-lt"/>
          <a:ea typeface="+mn-ea"/>
        </a:defRPr>
      </a:lvl7pPr>
      <a:lvl8pPr marL="3429000" indent="-228600" algn="l" rtl="0" fontAlgn="base">
        <a:spcBef>
          <a:spcPct val="20000"/>
        </a:spcBef>
        <a:spcAft>
          <a:spcPct val="0"/>
        </a:spcAft>
        <a:buChar char="»"/>
        <a:defRPr sz="1600" i="1">
          <a:solidFill>
            <a:srgbClr val="465458"/>
          </a:solidFill>
          <a:latin typeface="+mn-lt"/>
          <a:ea typeface="+mn-ea"/>
        </a:defRPr>
      </a:lvl8pPr>
      <a:lvl9pPr marL="3886200" indent="-228600" algn="l" rtl="0" fontAlgn="base">
        <a:spcBef>
          <a:spcPct val="20000"/>
        </a:spcBef>
        <a:spcAft>
          <a:spcPct val="0"/>
        </a:spcAft>
        <a:buChar char="»"/>
        <a:defRPr sz="1600" i="1">
          <a:solidFill>
            <a:srgbClr val="465458"/>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57.wav" TargetMode="External"/><Relationship Id="rId5" Type="http://schemas.openxmlformats.org/officeDocument/2006/relationships/image" Target="../media/image13.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58.wav" TargetMode="External"/><Relationship Id="rId5" Type="http://schemas.openxmlformats.org/officeDocument/2006/relationships/image" Target="../media/image13.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18.wav"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21.wav"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84.wav" TargetMode="External"/><Relationship Id="rId6" Type="http://schemas.openxmlformats.org/officeDocument/2006/relationships/image" Target="../media/image13.png"/><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28.wav" TargetMode="Externa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30.wav"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audio" Target="file:///C:\Documents%20and%20Settings\clasch\Escritorio\Rally_Harddrive\Plenary_ppt\Wednesday\GreeningAustralia_case%20study\Freudenberger%20TNC%20Rally%20331.wav" TargetMode="External"/><Relationship Id="rId5" Type="http://schemas.openxmlformats.org/officeDocument/2006/relationships/image" Target="../media/image13.pn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audio" Target="file:///C:\Documents%20and%20Settings\clasch\Escritorio\Rally_Harddrive\Plenary_ppt\Wednesday\GreeningAustralia_case%20study\Freudenberger%20TNC%20Rally%20332.wav" TargetMode="External"/><Relationship Id="rId5" Type="http://schemas.openxmlformats.org/officeDocument/2006/relationships/image" Target="../media/image13.pn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audio" Target="file:///C:\Documents%20and%20Settings\clasch\Escritorio\Rally_Harddrive\Plenary_ppt\Wednesday\GreeningAustralia_case%20study\Freudenberger%20TNC%20Rally%20333.wav" TargetMode="External"/><Relationship Id="rId5" Type="http://schemas.openxmlformats.org/officeDocument/2006/relationships/image" Target="../media/image13.pn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19.wav"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audio" Target="file:///C:\Documents%20and%20Settings\clasch\Escritorio\Rally_Harddrive\Plenary_ppt\Wednesday\GreeningAustralia_case%20study\Freudenberger%20TNC%20Rally%20334.wav" TargetMode="External"/><Relationship Id="rId5" Type="http://schemas.openxmlformats.org/officeDocument/2006/relationships/image" Target="../media/image13.pn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audio" Target="file:///C:\Documents%20and%20Settings\clasch\Escritorio\Rally_Harddrive\Plenary_ppt\Wednesday\GreeningAustralia_case%20study\Freudenberger%20TNC%20Rally%20335.wav" TargetMode="External"/><Relationship Id="rId5" Type="http://schemas.openxmlformats.org/officeDocument/2006/relationships/image" Target="../media/image13.pn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audio" Target="file:///C:\Documents%20and%20Settings\clasch\Escritorio\Rally_Harddrive\Plenary_ppt\Wednesday\GreeningAustralia_case%20study\Freudenberger%20TNC%20Rally%20336.wav" TargetMode="External"/><Relationship Id="rId5" Type="http://schemas.openxmlformats.org/officeDocument/2006/relationships/image" Target="../media/image13.pn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audio" Target="file:///C:\Documents%20and%20Settings\clasch\Escritorio\Rally_Harddrive\Plenary_ppt\Wednesday\GreeningAustralia_case%20study\Freudenberger%20TNC%20Rally%20337.wav" TargetMode="External"/><Relationship Id="rId5" Type="http://schemas.openxmlformats.org/officeDocument/2006/relationships/image" Target="../media/image13.pn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93.wav" TargetMode="Externa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53.wav" TargetMode="External"/><Relationship Id="rId5" Type="http://schemas.openxmlformats.org/officeDocument/2006/relationships/image" Target="../media/image13.pn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70.wav" TargetMode="External"/><Relationship Id="rId5" Type="http://schemas.openxmlformats.org/officeDocument/2006/relationships/image" Target="../media/image13.pn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71.wav" TargetMode="External"/><Relationship Id="rId5" Type="http://schemas.openxmlformats.org/officeDocument/2006/relationships/image" Target="../media/image13.pn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72.wav" TargetMode="Externa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73.wav" TargetMode="Externa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75.wav" TargetMode="External"/><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26.wav" TargetMode="External"/><Relationship Id="rId6" Type="http://schemas.openxmlformats.org/officeDocument/2006/relationships/image" Target="../media/image13.png"/><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29.wav" TargetMode="Externa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61.wav" TargetMode="External"/><Relationship Id="rId6" Type="http://schemas.openxmlformats.org/officeDocument/2006/relationships/image" Target="../media/image13.png"/><Relationship Id="rId5" Type="http://schemas.openxmlformats.org/officeDocument/2006/relationships/image" Target="../media/image46.jpe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80.wav" TargetMode="Externa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45.wav" TargetMode="External"/><Relationship Id="rId5" Type="http://schemas.openxmlformats.org/officeDocument/2006/relationships/image" Target="../media/image13.png"/><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audio" Target="file:///C:\Documents%20and%20Settings\clasch\Escritorio\Rally_Harddrive\Plenary_ppt\Wednesday\GreeningAustralia_case%20study\Freudenberger%20TNC%20Rally%20347.wav" TargetMode="External"/><Relationship Id="rId6" Type="http://schemas.openxmlformats.org/officeDocument/2006/relationships/image" Target="../media/image13.png"/><Relationship Id="rId5" Type="http://schemas.openxmlformats.org/officeDocument/2006/relationships/image" Target="../media/image50.jpeg"/><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audio" Target="file:///C:\Documents%20and%20Settings\clasch\Escritorio\Rally_Harddrive\Plenary_ppt\Wednesday\GreeningAustralia_case%20study\Freudenberger%20TNC%20Rally%20352.wav" TargetMode="External"/><Relationship Id="rId6" Type="http://schemas.openxmlformats.org/officeDocument/2006/relationships/image" Target="../media/image13.png"/><Relationship Id="rId5" Type="http://schemas.openxmlformats.org/officeDocument/2006/relationships/image" Target="../media/image52.jpeg"/><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46.wav" TargetMode="External"/><Relationship Id="rId5" Type="http://schemas.openxmlformats.org/officeDocument/2006/relationships/image" Target="../media/image13.pn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audio" Target="file:///C:\Documents%20and%20Settings\clasch\Escritorio\Rally_Harddrive\Plenary_ppt\Wednesday\GreeningAustralia_case%20study\Freudenberger%20TNC%20Rally%20348.wav" TargetMode="External"/><Relationship Id="rId5" Type="http://schemas.openxmlformats.org/officeDocument/2006/relationships/image" Target="../media/image13.png"/><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audio" Target="file:///C:\Documents%20and%20Settings\clasch\Escritorio\Rally_Harddrive\Plenary_ppt\Wednesday\GreeningAustralia_case%20study\Freudenberger%20TNC%20Rally%20350.wav" TargetMode="External"/><Relationship Id="rId6" Type="http://schemas.openxmlformats.org/officeDocument/2006/relationships/image" Target="../media/image13.png"/><Relationship Id="rId5" Type="http://schemas.openxmlformats.org/officeDocument/2006/relationships/image" Target="../media/image56.jpeg"/><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74.wav" TargetMode="Externa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11.wav" TargetMode="External"/><Relationship Id="rId5" Type="http://schemas.openxmlformats.org/officeDocument/2006/relationships/image" Target="../media/image13.png"/><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notesSlide" Target="../notesSlides/notesSlide20.xml"/><Relationship Id="rId7" Type="http://schemas.openxmlformats.org/officeDocument/2006/relationships/image" Target="../media/image62.jpeg"/><Relationship Id="rId12"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audio" Target="file:///C:\Documents%20and%20Settings\clasch\Escritorio\Rally_Harddrive\Plenary_ppt\Wednesday\GreeningAustralia_case%20study\Freudenberger%20TNC%20Rally%20366.wav" TargetMode="External"/><Relationship Id="rId6" Type="http://schemas.openxmlformats.org/officeDocument/2006/relationships/image" Target="../media/image61.jpeg"/><Relationship Id="rId11" Type="http://schemas.openxmlformats.org/officeDocument/2006/relationships/image" Target="../media/image66.jpe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08.wav" TargetMode="External"/><Relationship Id="rId5" Type="http://schemas.openxmlformats.org/officeDocument/2006/relationships/image" Target="../media/image13.png"/><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85.wav" TargetMode="External"/><Relationship Id="rId5" Type="http://schemas.openxmlformats.org/officeDocument/2006/relationships/image" Target="../media/image13.png"/><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87.wav" TargetMode="External"/><Relationship Id="rId5" Type="http://schemas.openxmlformats.org/officeDocument/2006/relationships/image" Target="../media/image13.png"/><Relationship Id="rId4" Type="http://schemas.openxmlformats.org/officeDocument/2006/relationships/image" Target="../media/image70.jpeg"/></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88.wav" TargetMode="External"/><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69.wav" TargetMode="External"/><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91.wav" TargetMode="External"/><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92.wav" TargetMode="External"/><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59.wa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54.wav" TargetMode="Externa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89.wav" TargetMode="External"/><Relationship Id="rId4" Type="http://schemas.openxmlformats.org/officeDocument/2006/relationships/image" Target="../media/image13.png"/></Relationships>
</file>

<file path=ppt/slides/_rels/slide5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94.wav" TargetMode="External"/><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90.wav" TargetMode="External"/><Relationship Id="rId5" Type="http://schemas.openxmlformats.org/officeDocument/2006/relationships/image" Target="../media/image13.png"/><Relationship Id="rId4" Type="http://schemas.openxmlformats.org/officeDocument/2006/relationships/image" Target="../media/image7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audio" Target="file:///C:\Documents%20and%20Settings\clasch\Escritorio\Rally_Harddrive\Plenary_ppt\Wednesday\GreeningAustralia_case%20study\Freudenberger%20TNC%20Rally%20355.wav" TargetMode="External"/><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56.wav" TargetMode="External"/><Relationship Id="rId5" Type="http://schemas.openxmlformats.org/officeDocument/2006/relationships/image" Target="../media/image13.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78.wav" TargetMode="External"/><Relationship Id="rId5" Type="http://schemas.openxmlformats.org/officeDocument/2006/relationships/image" Target="../media/image13.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audio" Target="file:///C:\Documents%20and%20Settings\clasch\Escritorio\Rally_Harddrive\Plenary_ppt\Wednesday\GreeningAustralia_case%20study\Freudenberger%20TNC%20Rally%20376.wav" TargetMode="External"/><Relationship Id="rId5" Type="http://schemas.openxmlformats.org/officeDocument/2006/relationships/image" Target="../media/image13.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descr="DSC06347.JPG"/>
          <p:cNvPicPr>
            <a:picLocks noChangeAspect="1"/>
          </p:cNvPicPr>
          <p:nvPr/>
        </p:nvPicPr>
        <p:blipFill>
          <a:blip r:embed="rId3" cstate="screen"/>
          <a:srcRect/>
          <a:stretch>
            <a:fillRect/>
          </a:stretch>
        </p:blipFill>
        <p:spPr bwMode="auto">
          <a:xfrm>
            <a:off x="0" y="981075"/>
            <a:ext cx="9144000" cy="6121400"/>
          </a:xfrm>
          <a:prstGeom prst="rect">
            <a:avLst/>
          </a:prstGeom>
          <a:noFill/>
          <a:ln w="9525">
            <a:noFill/>
            <a:miter lim="800000"/>
            <a:headEnd/>
            <a:tailEnd/>
          </a:ln>
        </p:spPr>
      </p:pic>
      <p:sp>
        <p:nvSpPr>
          <p:cNvPr id="3075" name="Rectangle 2"/>
          <p:cNvSpPr>
            <a:spLocks noGrp="1" noChangeArrowheads="1"/>
          </p:cNvSpPr>
          <p:nvPr>
            <p:ph type="ctrTitle"/>
          </p:nvPr>
        </p:nvSpPr>
        <p:spPr>
          <a:xfrm>
            <a:off x="0" y="5301208"/>
            <a:ext cx="8712968" cy="1556792"/>
          </a:xfrm>
          <a:solidFill>
            <a:schemeClr val="accent1">
              <a:alpha val="34901"/>
            </a:schemeClr>
          </a:solidFill>
        </p:spPr>
        <p:txBody>
          <a:bodyPr/>
          <a:lstStyle/>
          <a:p>
            <a:pPr eaLnBrk="1" hangingPunct="1"/>
            <a:r>
              <a:rPr lang="en-US" sz="3200" dirty="0" smtClean="0">
                <a:solidFill>
                  <a:schemeClr val="tx1"/>
                </a:solidFill>
              </a:rPr>
              <a:t>The Fitz-</a:t>
            </a:r>
            <a:r>
              <a:rPr lang="en-US" sz="3200" dirty="0" err="1" smtClean="0">
                <a:solidFill>
                  <a:schemeClr val="tx1"/>
                </a:solidFill>
              </a:rPr>
              <a:t>Stirling</a:t>
            </a:r>
            <a:r>
              <a:rPr lang="en-US" sz="3200" dirty="0" smtClean="0">
                <a:solidFill>
                  <a:schemeClr val="tx1"/>
                </a:solidFill>
              </a:rPr>
              <a:t> Functional Landscape Plan in Action – A CAP story</a:t>
            </a:r>
            <a:r>
              <a:rPr lang="en-US" sz="2900" dirty="0" smtClean="0">
                <a:solidFill>
                  <a:schemeClr val="tx1"/>
                </a:solidFill>
              </a:rPr>
              <a:t/>
            </a:r>
            <a:br>
              <a:rPr lang="en-US" sz="2900" dirty="0" smtClean="0">
                <a:solidFill>
                  <a:schemeClr val="tx1"/>
                </a:solidFill>
              </a:rPr>
            </a:br>
            <a:endParaRPr lang="en-US" sz="3600" dirty="0" smtClean="0">
              <a:solidFill>
                <a:schemeClr val="tx1"/>
              </a:solidFill>
            </a:endParaRPr>
          </a:p>
        </p:txBody>
      </p:sp>
    </p:spTree>
  </p:cSld>
  <p:clrMapOvr>
    <a:masterClrMapping/>
  </p:clrMapOvr>
  <p:transition advTm="33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0" y="500063"/>
            <a:ext cx="8229600" cy="1143000"/>
          </a:xfrm>
        </p:spPr>
        <p:txBody>
          <a:bodyPr/>
          <a:lstStyle/>
          <a:p>
            <a:r>
              <a:rPr lang="en-US" sz="2800" i="0" dirty="0" smtClean="0"/>
              <a:t> 5. Creeks </a:t>
            </a:r>
          </a:p>
        </p:txBody>
      </p:sp>
      <p:pic>
        <p:nvPicPr>
          <p:cNvPr id="18436" name="Picture 4" descr="DSC06829.JPG"/>
          <p:cNvPicPr>
            <a:picLocks noChangeAspect="1"/>
          </p:cNvPicPr>
          <p:nvPr/>
        </p:nvPicPr>
        <p:blipFill>
          <a:blip r:embed="rId3" cstate="screen"/>
          <a:srcRect/>
          <a:stretch>
            <a:fillRect/>
          </a:stretch>
        </p:blipFill>
        <p:spPr bwMode="auto">
          <a:xfrm>
            <a:off x="251520" y="1412776"/>
            <a:ext cx="5086648" cy="3405530"/>
          </a:xfrm>
          <a:prstGeom prst="rect">
            <a:avLst/>
          </a:prstGeom>
          <a:noFill/>
          <a:ln w="9525">
            <a:noFill/>
            <a:miter lim="800000"/>
            <a:headEnd/>
            <a:tailEnd/>
          </a:ln>
        </p:spPr>
      </p:pic>
      <p:sp>
        <p:nvSpPr>
          <p:cNvPr id="5" name="Rectangle 4"/>
          <p:cNvSpPr/>
          <p:nvPr/>
        </p:nvSpPr>
        <p:spPr>
          <a:xfrm>
            <a:off x="611560" y="5373216"/>
            <a:ext cx="3098925" cy="415498"/>
          </a:xfrm>
          <a:prstGeom prst="rect">
            <a:avLst/>
          </a:prstGeom>
        </p:spPr>
        <p:txBody>
          <a:bodyPr wrap="none">
            <a:spAutoFit/>
          </a:bodyPr>
          <a:lstStyle/>
          <a:p>
            <a:r>
              <a:rPr lang="en-AU" dirty="0" smtClean="0"/>
              <a:t>6. Freshwater Systems</a:t>
            </a:r>
            <a:endParaRPr lang="en-AU" dirty="0"/>
          </a:p>
        </p:txBody>
      </p:sp>
      <p:pic>
        <p:nvPicPr>
          <p:cNvPr id="3074" name="Picture 2"/>
          <p:cNvPicPr>
            <a:picLocks noChangeAspect="1" noChangeArrowheads="1"/>
          </p:cNvPicPr>
          <p:nvPr/>
        </p:nvPicPr>
        <p:blipFill>
          <a:blip r:embed="rId4" cstate="screen"/>
          <a:srcRect/>
          <a:stretch>
            <a:fillRect/>
          </a:stretch>
        </p:blipFill>
        <p:spPr bwMode="auto">
          <a:xfrm>
            <a:off x="4427984" y="3729479"/>
            <a:ext cx="2402954" cy="3128521"/>
          </a:xfrm>
          <a:prstGeom prst="rect">
            <a:avLst/>
          </a:prstGeom>
          <a:noFill/>
          <a:ln w="9525">
            <a:noFill/>
            <a:miter lim="800000"/>
            <a:headEnd/>
            <a:tailEnd/>
          </a:ln>
        </p:spPr>
      </p:pic>
      <p:pic>
        <p:nvPicPr>
          <p:cNvPr id="6" name="Freudenberger TNC Rally 357.wav">
            <a:hlinkClick r:id="" action="ppaction://media"/>
          </p:cNvPr>
          <p:cNvPicPr>
            <a:picLocks noRot="1" noChangeAspect="1"/>
          </p:cNvPicPr>
          <p:nvPr>
            <a:audioFile r:link="rId1"/>
          </p:nvPr>
        </p:nvPicPr>
        <p:blipFill>
          <a:blip r:embed="rId5" cstate="screen"/>
          <a:stretch>
            <a:fillRect/>
          </a:stretch>
        </p:blipFill>
        <p:spPr>
          <a:xfrm>
            <a:off x="8632825" y="6346825"/>
            <a:ext cx="304800" cy="304800"/>
          </a:xfrm>
          <a:prstGeom prst="rect">
            <a:avLst/>
          </a:prstGeom>
        </p:spPr>
      </p:pic>
    </p:spTree>
  </p:cSld>
  <p:clrMapOvr>
    <a:masterClrMapping/>
  </p:clrMapOvr>
  <p:transition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85750" y="642938"/>
            <a:ext cx="8229600" cy="1143000"/>
          </a:xfrm>
        </p:spPr>
        <p:txBody>
          <a:bodyPr/>
          <a:lstStyle/>
          <a:p>
            <a:r>
              <a:rPr lang="en-US" smtClean="0"/>
              <a:t>The sustainability imperative </a:t>
            </a:r>
          </a:p>
        </p:txBody>
      </p:sp>
      <p:sp>
        <p:nvSpPr>
          <p:cNvPr id="19459" name="Slide Number Placeholder 3"/>
          <p:cNvSpPr>
            <a:spLocks noGrp="1"/>
          </p:cNvSpPr>
          <p:nvPr>
            <p:ph type="sldNum" sz="quarter" idx="4294967295"/>
          </p:nvPr>
        </p:nvSpPr>
        <p:spPr>
          <a:xfrm>
            <a:off x="6553200" y="6245225"/>
            <a:ext cx="2133600" cy="476250"/>
          </a:xfrm>
          <a:prstGeom prst="rect">
            <a:avLst/>
          </a:prstGeom>
          <a:noFill/>
        </p:spPr>
        <p:txBody>
          <a:bodyPr/>
          <a:lstStyle/>
          <a:p>
            <a:fld id="{6A7933EE-3FEB-406E-9169-1B2CB164958B}" type="slidenum">
              <a:rPr lang="en-US" smtClean="0"/>
              <a:pPr/>
              <a:t>11</a:t>
            </a:fld>
            <a:endParaRPr lang="en-US" smtClean="0"/>
          </a:p>
        </p:txBody>
      </p:sp>
      <p:pic>
        <p:nvPicPr>
          <p:cNvPr id="19460" name="Picture 7" descr="DSC06848.JPG"/>
          <p:cNvPicPr>
            <a:picLocks noChangeAspect="1"/>
          </p:cNvPicPr>
          <p:nvPr/>
        </p:nvPicPr>
        <p:blipFill>
          <a:blip r:embed="rId3" cstate="screen"/>
          <a:srcRect/>
          <a:stretch>
            <a:fillRect/>
          </a:stretch>
        </p:blipFill>
        <p:spPr bwMode="auto">
          <a:xfrm>
            <a:off x="285750" y="1643063"/>
            <a:ext cx="3429000" cy="5122862"/>
          </a:xfrm>
          <a:prstGeom prst="rect">
            <a:avLst/>
          </a:prstGeom>
          <a:noFill/>
          <a:ln w="9525">
            <a:noFill/>
            <a:miter lim="800000"/>
            <a:headEnd/>
            <a:tailEnd/>
          </a:ln>
        </p:spPr>
      </p:pic>
      <p:pic>
        <p:nvPicPr>
          <p:cNvPr id="19461" name="Picture 8" descr="DSC06895.JPG"/>
          <p:cNvPicPr>
            <a:picLocks noChangeAspect="1"/>
          </p:cNvPicPr>
          <p:nvPr/>
        </p:nvPicPr>
        <p:blipFill>
          <a:blip r:embed="rId4" cstate="screen"/>
          <a:srcRect/>
          <a:stretch>
            <a:fillRect/>
          </a:stretch>
        </p:blipFill>
        <p:spPr bwMode="auto">
          <a:xfrm>
            <a:off x="4572000" y="1571625"/>
            <a:ext cx="3357563" cy="5016500"/>
          </a:xfrm>
          <a:prstGeom prst="rect">
            <a:avLst/>
          </a:prstGeom>
          <a:noFill/>
          <a:ln w="9525">
            <a:noFill/>
            <a:miter lim="800000"/>
            <a:headEnd/>
            <a:tailEnd/>
          </a:ln>
        </p:spPr>
      </p:pic>
      <p:pic>
        <p:nvPicPr>
          <p:cNvPr id="6" name="Freudenberger TNC Rally 358.wav">
            <a:hlinkClick r:id="" action="ppaction://media"/>
          </p:cNvPr>
          <p:cNvPicPr>
            <a:picLocks noRot="1" noChangeAspect="1"/>
          </p:cNvPicPr>
          <p:nvPr>
            <a:audioFile r:link="rId1"/>
          </p:nvPr>
        </p:nvPicPr>
        <p:blipFill>
          <a:blip r:embed="rId5" cstate="screen"/>
          <a:stretch>
            <a:fillRect/>
          </a:stretch>
        </p:blipFill>
        <p:spPr>
          <a:xfrm>
            <a:off x="8632825" y="6346825"/>
            <a:ext cx="304800" cy="304800"/>
          </a:xfrm>
          <a:prstGeom prst="rect">
            <a:avLst/>
          </a:prstGeom>
        </p:spPr>
      </p:pic>
    </p:spTree>
  </p:cSld>
  <p:clrMapOvr>
    <a:masterClrMapping/>
  </p:clrMapOvr>
  <p:transition advTm="1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0" dirty="0" smtClean="0"/>
              <a:t>Fitz-</a:t>
            </a:r>
            <a:r>
              <a:rPr lang="en-US" i="0" dirty="0" err="1" smtClean="0"/>
              <a:t>Stirling</a:t>
            </a:r>
            <a:r>
              <a:rPr lang="en-US" i="0" dirty="0" smtClean="0"/>
              <a:t> Objectives</a:t>
            </a:r>
            <a:r>
              <a:rPr lang="en-US" dirty="0" smtClean="0"/>
              <a:t>*</a:t>
            </a:r>
            <a:endParaRPr lang="en-AU" dirty="0"/>
          </a:p>
        </p:txBody>
      </p:sp>
      <p:sp>
        <p:nvSpPr>
          <p:cNvPr id="3" name="Content Placeholder 2"/>
          <p:cNvSpPr>
            <a:spLocks noGrp="1"/>
          </p:cNvSpPr>
          <p:nvPr>
            <p:ph idx="1"/>
          </p:nvPr>
        </p:nvSpPr>
        <p:spPr>
          <a:xfrm>
            <a:off x="381000" y="2203450"/>
            <a:ext cx="8305800" cy="3673822"/>
          </a:xfrm>
        </p:spPr>
        <p:txBody>
          <a:bodyPr/>
          <a:lstStyle/>
          <a:p>
            <a:pPr marL="457200" indent="-457200">
              <a:buFont typeface="+mj-lt"/>
              <a:buAutoNum type="arabicPeriod"/>
            </a:pPr>
            <a:r>
              <a:rPr lang="en-US" i="0" dirty="0" smtClean="0">
                <a:solidFill>
                  <a:schemeClr val="tx1"/>
                </a:solidFill>
              </a:rPr>
              <a:t>Restore 16,000 ha of native vegetation….</a:t>
            </a:r>
          </a:p>
          <a:p>
            <a:pPr marL="457200" indent="-457200">
              <a:buFont typeface="+mj-lt"/>
              <a:buAutoNum type="arabicPeriod"/>
            </a:pPr>
            <a:r>
              <a:rPr lang="en-US" i="0" dirty="0" smtClean="0">
                <a:solidFill>
                  <a:schemeClr val="tx1"/>
                </a:solidFill>
              </a:rPr>
              <a:t>Protect and enhance 60,000 ha of remnant vegetation…</a:t>
            </a:r>
          </a:p>
          <a:p>
            <a:pPr marL="457200" indent="-457200">
              <a:buFont typeface="+mj-lt"/>
              <a:buAutoNum type="arabicPeriod"/>
            </a:pPr>
            <a:r>
              <a:rPr lang="en-US" i="0" dirty="0" smtClean="0">
                <a:solidFill>
                  <a:schemeClr val="tx1"/>
                </a:solidFill>
              </a:rPr>
              <a:t>Improve the condition of 60% of creeks within 3 catchments</a:t>
            </a:r>
          </a:p>
          <a:p>
            <a:pPr marL="457200" indent="-457200">
              <a:buFont typeface="+mj-lt"/>
              <a:buAutoNum type="arabicPeriod"/>
            </a:pPr>
            <a:r>
              <a:rPr lang="en-US" i="0" dirty="0" smtClean="0">
                <a:solidFill>
                  <a:schemeClr val="tx1"/>
                </a:solidFill>
              </a:rPr>
              <a:t>Increase the population of wallabies by 30%</a:t>
            </a:r>
          </a:p>
          <a:p>
            <a:pPr marL="457200" indent="-457200">
              <a:buFont typeface="+mj-lt"/>
              <a:buAutoNum type="arabicPeriod"/>
            </a:pPr>
            <a:endParaRPr lang="en-US" i="0" dirty="0" smtClean="0">
              <a:solidFill>
                <a:schemeClr val="tx1"/>
              </a:solidFill>
            </a:endParaRPr>
          </a:p>
          <a:p>
            <a:pPr marL="457200" indent="-457200">
              <a:buNone/>
            </a:pPr>
            <a:r>
              <a:rPr lang="en-US" i="0" dirty="0" smtClean="0">
                <a:solidFill>
                  <a:schemeClr val="tx1"/>
                </a:solidFill>
              </a:rPr>
              <a:t>To be achieved by 2013-2017</a:t>
            </a:r>
            <a:endParaRPr lang="en-AU" i="0" dirty="0">
              <a:solidFill>
                <a:schemeClr val="tx1"/>
              </a:solidFill>
            </a:endParaRPr>
          </a:p>
        </p:txBody>
      </p:sp>
      <p:sp>
        <p:nvSpPr>
          <p:cNvPr id="4" name="Slide Number Placeholder 3"/>
          <p:cNvSpPr>
            <a:spLocks noGrp="1"/>
          </p:cNvSpPr>
          <p:nvPr>
            <p:ph type="sldNum" sz="quarter" idx="10"/>
          </p:nvPr>
        </p:nvSpPr>
        <p:spPr/>
        <p:txBody>
          <a:bodyPr/>
          <a:lstStyle/>
          <a:p>
            <a:pPr>
              <a:defRPr/>
            </a:pPr>
            <a:fld id="{9694FDCA-1053-4ED2-8EEE-FCDBF7B40497}" type="slidenum">
              <a:rPr lang="en-US" smtClean="0"/>
              <a:pPr>
                <a:defRPr/>
              </a:pPr>
              <a:t>12</a:t>
            </a:fld>
            <a:endParaRPr lang="en-US"/>
          </a:p>
        </p:txBody>
      </p:sp>
      <p:sp>
        <p:nvSpPr>
          <p:cNvPr id="5" name="TextBox 4"/>
          <p:cNvSpPr txBox="1"/>
          <p:nvPr/>
        </p:nvSpPr>
        <p:spPr>
          <a:xfrm>
            <a:off x="4499992" y="6021288"/>
            <a:ext cx="4374916" cy="600164"/>
          </a:xfrm>
          <a:prstGeom prst="rect">
            <a:avLst/>
          </a:prstGeom>
          <a:noFill/>
        </p:spPr>
        <p:txBody>
          <a:bodyPr wrap="none" rtlCol="0">
            <a:spAutoFit/>
          </a:bodyPr>
          <a:lstStyle/>
          <a:p>
            <a:r>
              <a:rPr lang="en-US" sz="1200" dirty="0" smtClean="0"/>
              <a:t>*From </a:t>
            </a:r>
            <a:r>
              <a:rPr lang="en-US" sz="1200" i="1" dirty="0" smtClean="0"/>
              <a:t>The Fitz-</a:t>
            </a:r>
            <a:r>
              <a:rPr lang="en-US" sz="1200" i="1" dirty="0" err="1" smtClean="0"/>
              <a:t>Stirling</a:t>
            </a:r>
            <a:r>
              <a:rPr lang="en-US" sz="1200" i="1" dirty="0" smtClean="0"/>
              <a:t> Functional Landscape Plan </a:t>
            </a:r>
            <a:r>
              <a:rPr lang="en-US" sz="1200" dirty="0" smtClean="0"/>
              <a:t>V 2.0</a:t>
            </a:r>
          </a:p>
          <a:p>
            <a:endParaRPr lang="en-AU" dirty="0"/>
          </a:p>
        </p:txBody>
      </p:sp>
      <p:pic>
        <p:nvPicPr>
          <p:cNvPr id="6" name="Freudenberger TNC Rally 318.wav">
            <a:hlinkClick r:id="" action="ppaction://media"/>
          </p:cNvPr>
          <p:cNvPicPr>
            <a:picLocks noRot="1" noChangeAspect="1"/>
          </p:cNvPicPr>
          <p:nvPr>
            <a:audioFile r:link="rId1"/>
          </p:nvPr>
        </p:nvPicPr>
        <p:blipFill>
          <a:blip r:embed="rId3" cstate="screen"/>
          <a:stretch>
            <a:fillRect/>
          </a:stretch>
        </p:blipFill>
        <p:spPr>
          <a:xfrm>
            <a:off x="8632825" y="6346825"/>
            <a:ext cx="304800" cy="304800"/>
          </a:xfrm>
          <a:prstGeom prst="rect">
            <a:avLst/>
          </a:prstGeom>
        </p:spPr>
      </p:pic>
    </p:spTree>
  </p:cSld>
  <p:clrMapOvr>
    <a:masterClrMapping/>
  </p:clrMapOvr>
  <p:transition advTm="2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0" dirty="0" smtClean="0"/>
              <a:t>2a) Fitz-</a:t>
            </a:r>
            <a:r>
              <a:rPr lang="en-US" i="0" dirty="0" err="1" smtClean="0"/>
              <a:t>Stirling</a:t>
            </a:r>
            <a:r>
              <a:rPr lang="en-US" i="0" dirty="0" smtClean="0"/>
              <a:t> Strategies</a:t>
            </a:r>
            <a:r>
              <a:rPr lang="en-US" dirty="0" smtClean="0"/>
              <a:t>*</a:t>
            </a:r>
            <a:endParaRPr lang="en-AU" dirty="0"/>
          </a:p>
        </p:txBody>
      </p:sp>
      <p:sp>
        <p:nvSpPr>
          <p:cNvPr id="3" name="Content Placeholder 2"/>
          <p:cNvSpPr>
            <a:spLocks noGrp="1"/>
          </p:cNvSpPr>
          <p:nvPr>
            <p:ph idx="1"/>
          </p:nvPr>
        </p:nvSpPr>
        <p:spPr>
          <a:xfrm>
            <a:off x="381000" y="2203450"/>
            <a:ext cx="8305800" cy="3385790"/>
          </a:xfrm>
        </p:spPr>
        <p:txBody>
          <a:bodyPr/>
          <a:lstStyle/>
          <a:p>
            <a:pPr marL="457200" indent="-457200">
              <a:buFont typeface="+mj-lt"/>
              <a:buAutoNum type="arabicPeriod"/>
            </a:pPr>
            <a:r>
              <a:rPr lang="en-US" i="0" dirty="0" smtClean="0">
                <a:solidFill>
                  <a:schemeClr val="tx1"/>
                </a:solidFill>
              </a:rPr>
              <a:t>Land acquisition</a:t>
            </a:r>
          </a:p>
          <a:p>
            <a:pPr marL="457200" indent="-457200">
              <a:buFont typeface="+mj-lt"/>
              <a:buAutoNum type="arabicPeriod"/>
            </a:pPr>
            <a:r>
              <a:rPr lang="en-US" i="0" dirty="0" smtClean="0">
                <a:solidFill>
                  <a:schemeClr val="tx1"/>
                </a:solidFill>
              </a:rPr>
              <a:t>Ecological restoration</a:t>
            </a:r>
          </a:p>
          <a:p>
            <a:pPr marL="457200" indent="-457200">
              <a:buFont typeface="+mj-lt"/>
              <a:buAutoNum type="arabicPeriod"/>
            </a:pPr>
            <a:r>
              <a:rPr lang="en-US" i="0" dirty="0" smtClean="0">
                <a:solidFill>
                  <a:schemeClr val="tx1"/>
                </a:solidFill>
              </a:rPr>
              <a:t>Long-term ecological management</a:t>
            </a:r>
          </a:p>
          <a:p>
            <a:pPr marL="457200" indent="-457200">
              <a:buFont typeface="+mj-lt"/>
              <a:buAutoNum type="arabicPeriod"/>
            </a:pPr>
            <a:r>
              <a:rPr lang="en-US" i="0" dirty="0" smtClean="0">
                <a:solidFill>
                  <a:schemeClr val="tx1"/>
                </a:solidFill>
              </a:rPr>
              <a:t>Native plant-based enterprises</a:t>
            </a:r>
          </a:p>
          <a:p>
            <a:pPr marL="457200" indent="-457200">
              <a:buFont typeface="+mj-lt"/>
              <a:buAutoNum type="arabicPeriod"/>
            </a:pPr>
            <a:r>
              <a:rPr lang="en-US" dirty="0" err="1" smtClean="0">
                <a:solidFill>
                  <a:schemeClr val="tx1"/>
                </a:solidFill>
              </a:rPr>
              <a:t>Noongar</a:t>
            </a:r>
            <a:r>
              <a:rPr lang="en-US" dirty="0" smtClean="0">
                <a:solidFill>
                  <a:schemeClr val="tx1"/>
                </a:solidFill>
              </a:rPr>
              <a:t> Cultural Corridor </a:t>
            </a:r>
            <a:r>
              <a:rPr lang="en-US" i="0" dirty="0" smtClean="0">
                <a:solidFill>
                  <a:schemeClr val="tx1"/>
                </a:solidFill>
              </a:rPr>
              <a:t>(reconnecting communities)</a:t>
            </a:r>
          </a:p>
          <a:p>
            <a:pPr marL="457200" indent="-457200">
              <a:buFont typeface="+mj-lt"/>
              <a:buAutoNum type="arabicPeriod"/>
            </a:pPr>
            <a:r>
              <a:rPr lang="en-US" i="0" dirty="0" smtClean="0">
                <a:solidFill>
                  <a:schemeClr val="tx1"/>
                </a:solidFill>
              </a:rPr>
              <a:t>Bush University</a:t>
            </a:r>
            <a:endParaRPr lang="en-AU" i="0" dirty="0">
              <a:solidFill>
                <a:schemeClr val="tx1"/>
              </a:solidFill>
            </a:endParaRPr>
          </a:p>
        </p:txBody>
      </p:sp>
      <p:sp>
        <p:nvSpPr>
          <p:cNvPr id="4" name="Slide Number Placeholder 3"/>
          <p:cNvSpPr>
            <a:spLocks noGrp="1"/>
          </p:cNvSpPr>
          <p:nvPr>
            <p:ph type="sldNum" sz="quarter" idx="10"/>
          </p:nvPr>
        </p:nvSpPr>
        <p:spPr/>
        <p:txBody>
          <a:bodyPr/>
          <a:lstStyle/>
          <a:p>
            <a:pPr>
              <a:defRPr/>
            </a:pPr>
            <a:fld id="{9694FDCA-1053-4ED2-8EEE-FCDBF7B40497}" type="slidenum">
              <a:rPr lang="en-US" smtClean="0"/>
              <a:pPr>
                <a:defRPr/>
              </a:pPr>
              <a:t>13</a:t>
            </a:fld>
            <a:endParaRPr lang="en-US"/>
          </a:p>
        </p:txBody>
      </p:sp>
      <p:sp>
        <p:nvSpPr>
          <p:cNvPr id="5" name="TextBox 4"/>
          <p:cNvSpPr txBox="1"/>
          <p:nvPr/>
        </p:nvSpPr>
        <p:spPr>
          <a:xfrm>
            <a:off x="6732240" y="5877272"/>
            <a:ext cx="2064989" cy="246221"/>
          </a:xfrm>
          <a:prstGeom prst="rect">
            <a:avLst/>
          </a:prstGeom>
          <a:noFill/>
        </p:spPr>
        <p:txBody>
          <a:bodyPr wrap="none" rtlCol="0">
            <a:spAutoFit/>
          </a:bodyPr>
          <a:lstStyle/>
          <a:p>
            <a:r>
              <a:rPr lang="en-US" sz="1000" dirty="0" smtClean="0"/>
              <a:t>*Greening Australia’s priorities</a:t>
            </a:r>
            <a:endParaRPr lang="en-AU" sz="1000" dirty="0"/>
          </a:p>
        </p:txBody>
      </p:sp>
      <p:pic>
        <p:nvPicPr>
          <p:cNvPr id="6" name="Freudenberger TNC Rally 321.wav">
            <a:hlinkClick r:id="" action="ppaction://media"/>
          </p:cNvPr>
          <p:cNvPicPr>
            <a:picLocks noRot="1" noChangeAspect="1"/>
          </p:cNvPicPr>
          <p:nvPr>
            <a:audioFile r:link="rId1"/>
          </p:nvPr>
        </p:nvPicPr>
        <p:blipFill>
          <a:blip r:embed="rId3" cstate="screen"/>
          <a:stretch>
            <a:fillRect/>
          </a:stretch>
        </p:blipFill>
        <p:spPr>
          <a:xfrm>
            <a:off x="8632825" y="6346825"/>
            <a:ext cx="304800" cy="304800"/>
          </a:xfrm>
          <a:prstGeom prst="rect">
            <a:avLst/>
          </a:prstGeom>
        </p:spPr>
      </p:pic>
    </p:spTree>
  </p:cSld>
  <p:clrMapOvr>
    <a:masterClrMapping/>
  </p:clrMapOvr>
  <p:transition advTm="2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a:spLocks noGrp="1"/>
          </p:cNvSpPr>
          <p:nvPr>
            <p:ph type="sldNum" sz="quarter" idx="10"/>
          </p:nvPr>
        </p:nvSpPr>
        <p:spPr>
          <a:noFill/>
        </p:spPr>
        <p:txBody>
          <a:bodyPr/>
          <a:lstStyle/>
          <a:p>
            <a:fld id="{34F0C586-EE6E-4D58-8299-6CF41D24F705}" type="slidenum">
              <a:rPr lang="en-US" smtClean="0">
                <a:ea typeface="ＭＳ Ｐゴシック" pitchFamily="-65" charset="-128"/>
              </a:rPr>
              <a:pPr/>
              <a:t>14</a:t>
            </a:fld>
            <a:endParaRPr lang="en-US" smtClean="0">
              <a:ea typeface="ＭＳ Ｐゴシック" pitchFamily="-65" charset="-128"/>
            </a:endParaRPr>
          </a:p>
        </p:txBody>
      </p:sp>
      <p:sp>
        <p:nvSpPr>
          <p:cNvPr id="26628" name="Text Box 31"/>
          <p:cNvSpPr txBox="1">
            <a:spLocks noChangeArrowheads="1"/>
          </p:cNvSpPr>
          <p:nvPr/>
        </p:nvSpPr>
        <p:spPr bwMode="auto">
          <a:xfrm>
            <a:off x="107504" y="1196752"/>
            <a:ext cx="7886624" cy="525401"/>
          </a:xfrm>
          <a:prstGeom prst="rect">
            <a:avLst/>
          </a:prstGeom>
          <a:noFill/>
          <a:ln w="19050">
            <a:noFill/>
            <a:miter lim="800000"/>
            <a:headEnd/>
            <a:tailEnd/>
          </a:ln>
        </p:spPr>
        <p:txBody>
          <a:bodyPr wrap="none" lIns="90000" tIns="46800" rIns="90000" bIns="46800">
            <a:spAutoFit/>
          </a:bodyPr>
          <a:lstStyle/>
          <a:p>
            <a:r>
              <a:rPr lang="en-US" dirty="0" smtClean="0"/>
              <a:t>2b. </a:t>
            </a:r>
            <a:r>
              <a:rPr lang="en-US" sz="2800" u="sng" dirty="0" smtClean="0"/>
              <a:t>Measures</a:t>
            </a:r>
            <a:r>
              <a:rPr lang="en-US" dirty="0" smtClean="0"/>
              <a:t> – Biodiversity, creek health and livelihoods</a:t>
            </a:r>
            <a:endParaRPr lang="en-US" dirty="0"/>
          </a:p>
        </p:txBody>
      </p:sp>
      <p:sp>
        <p:nvSpPr>
          <p:cNvPr id="8" name="Content Placeholder 7"/>
          <p:cNvSpPr>
            <a:spLocks noGrp="1"/>
          </p:cNvSpPr>
          <p:nvPr>
            <p:ph idx="1"/>
          </p:nvPr>
        </p:nvSpPr>
        <p:spPr>
          <a:xfrm>
            <a:off x="381000" y="2060848"/>
            <a:ext cx="8763000" cy="3962400"/>
          </a:xfrm>
        </p:spPr>
        <p:txBody>
          <a:bodyPr/>
          <a:lstStyle/>
          <a:p>
            <a:r>
              <a:rPr lang="en-US" i="0" dirty="0" smtClean="0">
                <a:solidFill>
                  <a:schemeClr val="tx1"/>
                </a:solidFill>
              </a:rPr>
              <a:t>Outcomes monitoring conducted by Bush Heritage Australia</a:t>
            </a:r>
          </a:p>
          <a:p>
            <a:pPr lvl="1"/>
            <a:r>
              <a:rPr lang="en-US" i="0" dirty="0" smtClean="0">
                <a:solidFill>
                  <a:schemeClr val="tx1"/>
                </a:solidFill>
              </a:rPr>
              <a:t>Birds</a:t>
            </a:r>
          </a:p>
          <a:p>
            <a:pPr lvl="1"/>
            <a:r>
              <a:rPr lang="en-US" i="0" dirty="0" smtClean="0">
                <a:solidFill>
                  <a:schemeClr val="tx1"/>
                </a:solidFill>
              </a:rPr>
              <a:t>Reptiles</a:t>
            </a:r>
          </a:p>
          <a:p>
            <a:pPr lvl="1"/>
            <a:r>
              <a:rPr lang="en-US" i="0" dirty="0" smtClean="0">
                <a:solidFill>
                  <a:schemeClr val="tx1"/>
                </a:solidFill>
              </a:rPr>
              <a:t>Small mammals</a:t>
            </a:r>
          </a:p>
          <a:p>
            <a:pPr lvl="1"/>
            <a:r>
              <a:rPr lang="en-US" i="0" dirty="0" smtClean="0">
                <a:solidFill>
                  <a:schemeClr val="tx1"/>
                </a:solidFill>
              </a:rPr>
              <a:t>Creek condition (baseline)</a:t>
            </a:r>
            <a:br>
              <a:rPr lang="en-US" i="0" dirty="0" smtClean="0">
                <a:solidFill>
                  <a:schemeClr val="tx1"/>
                </a:solidFill>
              </a:rPr>
            </a:br>
            <a:endParaRPr lang="en-US" i="0" dirty="0" smtClean="0">
              <a:solidFill>
                <a:schemeClr val="tx1"/>
              </a:solidFill>
            </a:endParaRPr>
          </a:p>
          <a:p>
            <a:r>
              <a:rPr lang="en-US" i="0" dirty="0" smtClean="0">
                <a:solidFill>
                  <a:schemeClr val="tx1"/>
                </a:solidFill>
              </a:rPr>
              <a:t>Greening Australia</a:t>
            </a:r>
          </a:p>
          <a:p>
            <a:pPr lvl="1"/>
            <a:r>
              <a:rPr lang="en-US" i="0" dirty="0" smtClean="0">
                <a:solidFill>
                  <a:schemeClr val="tx1"/>
                </a:solidFill>
              </a:rPr>
              <a:t>Revegetation success</a:t>
            </a:r>
            <a:endParaRPr lang="en-AU" i="0" dirty="0">
              <a:solidFill>
                <a:schemeClr val="tx1"/>
              </a:solidFill>
            </a:endParaRPr>
          </a:p>
        </p:txBody>
      </p:sp>
      <p:pic>
        <p:nvPicPr>
          <p:cNvPr id="9" name="Picture 1" descr="Nowanup Apr 09 A Keesing 114.jpg"/>
          <p:cNvPicPr>
            <a:picLocks noChangeAspect="1"/>
          </p:cNvPicPr>
          <p:nvPr/>
        </p:nvPicPr>
        <p:blipFill>
          <a:blip r:embed="rId3" cstate="email"/>
          <a:srcRect/>
          <a:stretch>
            <a:fillRect/>
          </a:stretch>
        </p:blipFill>
        <p:spPr bwMode="auto">
          <a:xfrm>
            <a:off x="4283968" y="2924944"/>
            <a:ext cx="2136034" cy="3212976"/>
          </a:xfrm>
          <a:prstGeom prst="rect">
            <a:avLst/>
          </a:prstGeom>
          <a:noFill/>
          <a:ln w="9525">
            <a:noFill/>
            <a:miter lim="800000"/>
            <a:headEnd/>
            <a:tailEnd/>
          </a:ln>
        </p:spPr>
      </p:pic>
      <p:pic>
        <p:nvPicPr>
          <p:cNvPr id="10" name="Picture 1" descr="Nowanup Apr 09 A Keesing 110.jpg"/>
          <p:cNvPicPr>
            <a:picLocks noChangeAspect="1"/>
          </p:cNvPicPr>
          <p:nvPr/>
        </p:nvPicPr>
        <p:blipFill>
          <a:blip r:embed="rId4" cstate="email"/>
          <a:srcRect/>
          <a:stretch>
            <a:fillRect/>
          </a:stretch>
        </p:blipFill>
        <p:spPr bwMode="auto">
          <a:xfrm>
            <a:off x="6444208" y="2924944"/>
            <a:ext cx="2538289" cy="1687786"/>
          </a:xfrm>
          <a:prstGeom prst="rect">
            <a:avLst/>
          </a:prstGeom>
          <a:noFill/>
          <a:ln w="9525">
            <a:noFill/>
            <a:miter lim="800000"/>
            <a:headEnd/>
            <a:tailEnd/>
          </a:ln>
        </p:spPr>
      </p:pic>
      <p:pic>
        <p:nvPicPr>
          <p:cNvPr id="11" name="Picture 1" descr="DSC01831_tammar with joey_Moirs_Pallinup River.JPG"/>
          <p:cNvPicPr>
            <a:picLocks noChangeAspect="1"/>
          </p:cNvPicPr>
          <p:nvPr/>
        </p:nvPicPr>
        <p:blipFill>
          <a:blip r:embed="rId5" cstate="email"/>
          <a:srcRect/>
          <a:stretch>
            <a:fillRect/>
          </a:stretch>
        </p:blipFill>
        <p:spPr bwMode="auto">
          <a:xfrm>
            <a:off x="6516216" y="4653136"/>
            <a:ext cx="2627784" cy="1970838"/>
          </a:xfrm>
          <a:prstGeom prst="rect">
            <a:avLst/>
          </a:prstGeom>
          <a:noFill/>
          <a:ln w="9525">
            <a:noFill/>
            <a:miter lim="800000"/>
            <a:headEnd/>
            <a:tailEnd/>
          </a:ln>
        </p:spPr>
      </p:pic>
      <p:pic>
        <p:nvPicPr>
          <p:cNvPr id="12" name="Freudenberger TNC Rally 384.wav">
            <a:hlinkClick r:id="" action="ppaction://media"/>
          </p:cNvPr>
          <p:cNvPicPr>
            <a:picLocks noRot="1" noChangeAspect="1"/>
          </p:cNvPicPr>
          <p:nvPr>
            <a:audioFile r:link="rId1"/>
          </p:nvPr>
        </p:nvPicPr>
        <p:blipFill>
          <a:blip r:embed="rId6" cstate="screen"/>
          <a:stretch>
            <a:fillRect/>
          </a:stretch>
        </p:blipFill>
        <p:spPr>
          <a:xfrm>
            <a:off x="8632825" y="6346825"/>
            <a:ext cx="304800" cy="304800"/>
          </a:xfrm>
          <a:prstGeom prst="rect">
            <a:avLst/>
          </a:prstGeom>
        </p:spPr>
      </p:pic>
    </p:spTree>
  </p:cSld>
  <p:clrMapOvr>
    <a:masterClrMapping/>
  </p:clrMapOvr>
  <p:transition advTm="2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694FDCA-1053-4ED2-8EEE-FCDBF7B40497}" type="slidenum">
              <a:rPr lang="en-US" smtClean="0"/>
              <a:pPr>
                <a:defRPr/>
              </a:pPr>
              <a:t>15</a:t>
            </a:fld>
            <a:endParaRPr lang="en-US"/>
          </a:p>
        </p:txBody>
      </p:sp>
      <p:pic>
        <p:nvPicPr>
          <p:cNvPr id="5" name="Content Placeholder 4" descr="Fitz Stirling Map update March 2010.JPG"/>
          <p:cNvPicPr>
            <a:picLocks noGrp="1" noChangeAspect="1"/>
          </p:cNvPicPr>
          <p:nvPr>
            <p:ph idx="1"/>
          </p:nvPr>
        </p:nvPicPr>
        <p:blipFill>
          <a:blip r:embed="rId3" cstate="screen"/>
          <a:srcRect/>
          <a:stretch>
            <a:fillRect/>
          </a:stretch>
        </p:blipFill>
        <p:spPr>
          <a:xfrm>
            <a:off x="1115616" y="1556792"/>
            <a:ext cx="6899321" cy="4876673"/>
          </a:xfrm>
        </p:spPr>
      </p:pic>
      <p:sp>
        <p:nvSpPr>
          <p:cNvPr id="8" name="TextBox 7"/>
          <p:cNvSpPr txBox="1"/>
          <p:nvPr/>
        </p:nvSpPr>
        <p:spPr>
          <a:xfrm>
            <a:off x="395536" y="1052736"/>
            <a:ext cx="8188460" cy="461665"/>
          </a:xfrm>
          <a:prstGeom prst="rect">
            <a:avLst/>
          </a:prstGeom>
          <a:noFill/>
        </p:spPr>
        <p:txBody>
          <a:bodyPr wrap="none" rtlCol="0">
            <a:spAutoFit/>
          </a:bodyPr>
          <a:lstStyle/>
          <a:p>
            <a:r>
              <a:rPr lang="en-US" sz="2400" dirty="0" smtClean="0"/>
              <a:t>3. Implement &amp; Monitor </a:t>
            </a:r>
            <a:r>
              <a:rPr lang="en-US" dirty="0" smtClean="0"/>
              <a:t>– Indicators of Success – THE MAP</a:t>
            </a:r>
            <a:endParaRPr lang="en-AU" dirty="0"/>
          </a:p>
        </p:txBody>
      </p:sp>
      <p:pic>
        <p:nvPicPr>
          <p:cNvPr id="6" name="Freudenberger TNC Rally 328.wav">
            <a:hlinkClick r:id="" action="ppaction://media"/>
          </p:cNvPr>
          <p:cNvPicPr>
            <a:picLocks noRot="1" noChangeAspect="1"/>
          </p:cNvPicPr>
          <p:nvPr>
            <a:audioFile r:link="rId1"/>
          </p:nvPr>
        </p:nvPicPr>
        <p:blipFill>
          <a:blip r:embed="rId4" cstate="screen"/>
          <a:stretch>
            <a:fillRect/>
          </a:stretch>
        </p:blipFill>
        <p:spPr>
          <a:xfrm>
            <a:off x="8632825" y="6346825"/>
            <a:ext cx="304800" cy="304800"/>
          </a:xfrm>
          <a:prstGeom prst="rect">
            <a:avLst/>
          </a:prstGeom>
        </p:spPr>
      </p:pic>
    </p:spTree>
  </p:cSld>
  <p:clrMapOvr>
    <a:masterClrMapping/>
  </p:clrMapOvr>
  <p:transition advTm="2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Property acquisitions through time </a:t>
            </a:r>
            <a:endParaRPr lang="en-AU" dirty="0"/>
          </a:p>
        </p:txBody>
      </p:sp>
      <p:sp>
        <p:nvSpPr>
          <p:cNvPr id="3" name="Content Placeholder 2"/>
          <p:cNvSpPr>
            <a:spLocks noGrp="1"/>
          </p:cNvSpPr>
          <p:nvPr>
            <p:ph idx="1"/>
          </p:nvPr>
        </p:nvSpPr>
        <p:spPr/>
        <p:txBody>
          <a:bodyPr/>
          <a:lstStyle/>
          <a:p>
            <a:r>
              <a:rPr lang="en-US" i="0" dirty="0" smtClean="0">
                <a:solidFill>
                  <a:schemeClr val="tx1"/>
                </a:solidFill>
              </a:rPr>
              <a:t>Past 7 or so years </a:t>
            </a:r>
          </a:p>
          <a:p>
            <a:r>
              <a:rPr lang="en-US" i="0" dirty="0" smtClean="0">
                <a:solidFill>
                  <a:schemeClr val="tx1"/>
                </a:solidFill>
              </a:rPr>
              <a:t>Closing the landscape gap! </a:t>
            </a:r>
          </a:p>
          <a:p>
            <a:r>
              <a:rPr lang="en-US" i="0" dirty="0" smtClean="0">
                <a:solidFill>
                  <a:schemeClr val="tx1"/>
                </a:solidFill>
              </a:rPr>
              <a:t>Compiled by Amanda Keesing, Gondwana Link Ltd</a:t>
            </a:r>
          </a:p>
          <a:p>
            <a:endParaRPr lang="en-AU" i="0" dirty="0">
              <a:solidFill>
                <a:schemeClr val="tx1"/>
              </a:solidFill>
            </a:endParaRPr>
          </a:p>
        </p:txBody>
      </p:sp>
      <p:sp>
        <p:nvSpPr>
          <p:cNvPr id="4" name="Slide Number Placeholder 3"/>
          <p:cNvSpPr>
            <a:spLocks noGrp="1"/>
          </p:cNvSpPr>
          <p:nvPr>
            <p:ph type="sldNum" sz="quarter" idx="10"/>
          </p:nvPr>
        </p:nvSpPr>
        <p:spPr/>
        <p:txBody>
          <a:bodyPr/>
          <a:lstStyle/>
          <a:p>
            <a:pPr>
              <a:defRPr/>
            </a:pPr>
            <a:fld id="{9694FDCA-1053-4ED2-8EEE-FCDBF7B40497}" type="slidenum">
              <a:rPr lang="en-US" smtClean="0"/>
              <a:pPr>
                <a:defRPr/>
              </a:pPr>
              <a:t>16</a:t>
            </a:fld>
            <a:endParaRPr lang="en-US"/>
          </a:p>
        </p:txBody>
      </p:sp>
      <p:pic>
        <p:nvPicPr>
          <p:cNvPr id="5" name="Freudenberger TNC Rally 330.wav">
            <a:hlinkClick r:id="" action="ppaction://media"/>
          </p:cNvPr>
          <p:cNvPicPr>
            <a:picLocks noRot="1" noChangeAspect="1"/>
          </p:cNvPicPr>
          <p:nvPr>
            <a:audioFile r:link="rId1"/>
          </p:nvPr>
        </p:nvPicPr>
        <p:blipFill>
          <a:blip r:embed="rId3" cstate="screen"/>
          <a:stretch>
            <a:fillRect/>
          </a:stretch>
        </p:blipFill>
        <p:spPr>
          <a:xfrm>
            <a:off x="8632825" y="6346825"/>
            <a:ext cx="304800" cy="304800"/>
          </a:xfrm>
          <a:prstGeom prst="rect">
            <a:avLst/>
          </a:prstGeom>
        </p:spPr>
      </p:pic>
    </p:spTree>
  </p:cSld>
  <p:clrMapOvr>
    <a:masterClrMapping/>
  </p:clrMapOvr>
  <p:transition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p:nvPr>
        </p:nvSpPr>
        <p:spPr/>
        <p:txBody>
          <a:bodyPr/>
          <a:lstStyle/>
          <a:p>
            <a:endParaRPr lang="en-US" smtClean="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US"/>
          </a:p>
        </p:txBody>
      </p:sp>
      <p:pic>
        <p:nvPicPr>
          <p:cNvPr id="16387" name="Picture 3" descr="Chereninup.jpg"/>
          <p:cNvPicPr>
            <a:picLocks noChangeAspect="1"/>
          </p:cNvPicPr>
          <p:nvPr/>
        </p:nvPicPr>
        <p:blipFill>
          <a:blip r:embed="rId4" cstate="screen"/>
          <a:srcRect/>
          <a:stretch>
            <a:fillRect/>
          </a:stretch>
        </p:blipFill>
        <p:spPr bwMode="auto">
          <a:xfrm>
            <a:off x="0" y="193675"/>
            <a:ext cx="9144000" cy="6470650"/>
          </a:xfrm>
          <a:prstGeom prst="rect">
            <a:avLst/>
          </a:prstGeom>
          <a:noFill/>
          <a:ln w="9525">
            <a:noFill/>
            <a:miter lim="800000"/>
            <a:headEnd/>
            <a:tailEnd/>
          </a:ln>
        </p:spPr>
      </p:pic>
      <p:pic>
        <p:nvPicPr>
          <p:cNvPr id="5" name="Freudenberger TNC Rally 331.wav">
            <a:hlinkClick r:id="" action="ppaction://media"/>
          </p:cNvPr>
          <p:cNvPicPr>
            <a:picLocks noRot="1" noChangeAspect="1"/>
          </p:cNvPicPr>
          <p:nvPr>
            <a:audioFile r:link="rId1"/>
          </p:nvPr>
        </p:nvPicPr>
        <p:blipFill>
          <a:blip r:embed="rId5" cstate="screen"/>
          <a:stretch>
            <a:fillRect/>
          </a:stretch>
        </p:blipFill>
        <p:spPr>
          <a:xfrm>
            <a:off x="8632825" y="6346825"/>
            <a:ext cx="304800" cy="304800"/>
          </a:xfrm>
          <a:prstGeom prst="rect">
            <a:avLst/>
          </a:prstGeom>
        </p:spPr>
      </p:pic>
    </p:spTree>
  </p:cSld>
  <p:clrMapOvr>
    <a:masterClrMapping/>
  </p:clrMapOvr>
  <p:transition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Nowanup.jpg"/>
          <p:cNvPicPr>
            <a:picLocks noChangeAspect="1"/>
          </p:cNvPicPr>
          <p:nvPr/>
        </p:nvPicPr>
        <p:blipFill>
          <a:blip r:embed="rId4" cstate="screen"/>
          <a:srcRect/>
          <a:stretch>
            <a:fillRect/>
          </a:stretch>
        </p:blipFill>
        <p:spPr bwMode="auto">
          <a:xfrm>
            <a:off x="0" y="193675"/>
            <a:ext cx="9144000" cy="6470650"/>
          </a:xfrm>
          <a:prstGeom prst="rect">
            <a:avLst/>
          </a:prstGeom>
          <a:noFill/>
          <a:ln w="9525">
            <a:noFill/>
            <a:miter lim="800000"/>
            <a:headEnd/>
            <a:tailEnd/>
          </a:ln>
        </p:spPr>
      </p:pic>
      <p:pic>
        <p:nvPicPr>
          <p:cNvPr id="3" name="Freudenberger TNC Rally 332.wav">
            <a:hlinkClick r:id="" action="ppaction://media"/>
          </p:cNvPr>
          <p:cNvPicPr>
            <a:picLocks noRot="1" noChangeAspect="1"/>
          </p:cNvPicPr>
          <p:nvPr>
            <a:audioFile r:link="rId1"/>
          </p:nvPr>
        </p:nvPicPr>
        <p:blipFill>
          <a:blip r:embed="rId5" cstate="screen"/>
          <a:stretch>
            <a:fillRect/>
          </a:stretch>
        </p:blipFill>
        <p:spPr>
          <a:xfrm>
            <a:off x="8632825" y="6346825"/>
            <a:ext cx="304800" cy="304800"/>
          </a:xfrm>
          <a:prstGeom prst="rect">
            <a:avLst/>
          </a:prstGeom>
        </p:spPr>
      </p:pic>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Yarrabee.jpg"/>
          <p:cNvPicPr>
            <a:picLocks noChangeAspect="1"/>
          </p:cNvPicPr>
          <p:nvPr/>
        </p:nvPicPr>
        <p:blipFill>
          <a:blip r:embed="rId4" cstate="screen"/>
          <a:srcRect/>
          <a:stretch>
            <a:fillRect/>
          </a:stretch>
        </p:blipFill>
        <p:spPr bwMode="auto">
          <a:xfrm>
            <a:off x="0" y="193675"/>
            <a:ext cx="9144000" cy="6470650"/>
          </a:xfrm>
          <a:prstGeom prst="rect">
            <a:avLst/>
          </a:prstGeom>
          <a:noFill/>
          <a:ln w="9525">
            <a:noFill/>
            <a:miter lim="800000"/>
            <a:headEnd/>
            <a:tailEnd/>
          </a:ln>
        </p:spPr>
      </p:pic>
      <p:pic>
        <p:nvPicPr>
          <p:cNvPr id="3" name="Freudenberger TNC Rally 333.wav">
            <a:hlinkClick r:id="" action="ppaction://media"/>
          </p:cNvPr>
          <p:cNvPicPr>
            <a:picLocks noRot="1" noChangeAspect="1"/>
          </p:cNvPicPr>
          <p:nvPr>
            <a:audioFile r:link="rId1"/>
          </p:nvPr>
        </p:nvPicPr>
        <p:blipFill>
          <a:blip r:embed="rId5" cstate="screen"/>
          <a:stretch>
            <a:fillRect/>
          </a:stretch>
        </p:blipFill>
        <p:spPr>
          <a:xfrm>
            <a:off x="8632825" y="6346825"/>
            <a:ext cx="304800" cy="304800"/>
          </a:xfrm>
          <a:prstGeom prst="rect">
            <a:avLst/>
          </a:prstGeom>
        </p:spPr>
      </p:pic>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052736"/>
            <a:ext cx="8305800" cy="685800"/>
          </a:xfrm>
        </p:spPr>
        <p:txBody>
          <a:bodyPr/>
          <a:lstStyle/>
          <a:p>
            <a:r>
              <a:rPr lang="en-US" dirty="0" smtClean="0"/>
              <a:t>1a) </a:t>
            </a:r>
            <a:r>
              <a:rPr lang="en-US" i="0" dirty="0" smtClean="0"/>
              <a:t>Project Team </a:t>
            </a:r>
            <a:r>
              <a:rPr lang="en-US" dirty="0" smtClean="0"/>
              <a:t>- </a:t>
            </a:r>
            <a:r>
              <a:rPr lang="en-US" sz="3200" dirty="0" smtClean="0"/>
              <a:t>I’m just the story-teller</a:t>
            </a:r>
            <a:endParaRPr lang="en-AU" sz="3200" dirty="0"/>
          </a:p>
        </p:txBody>
      </p:sp>
      <p:sp>
        <p:nvSpPr>
          <p:cNvPr id="3" name="Content Placeholder 2"/>
          <p:cNvSpPr>
            <a:spLocks noGrp="1"/>
          </p:cNvSpPr>
          <p:nvPr>
            <p:ph idx="1"/>
          </p:nvPr>
        </p:nvSpPr>
        <p:spPr>
          <a:xfrm>
            <a:off x="395536" y="1844824"/>
            <a:ext cx="8305800" cy="3962400"/>
          </a:xfrm>
        </p:spPr>
        <p:txBody>
          <a:bodyPr/>
          <a:lstStyle/>
          <a:p>
            <a:r>
              <a:rPr lang="en-US" i="0" dirty="0" smtClean="0">
                <a:solidFill>
                  <a:schemeClr val="tx1"/>
                </a:solidFill>
              </a:rPr>
              <a:t>Partners: </a:t>
            </a:r>
          </a:p>
          <a:p>
            <a:pPr lvl="1"/>
            <a:r>
              <a:rPr lang="en-US" i="0" dirty="0" smtClean="0">
                <a:solidFill>
                  <a:schemeClr val="tx1"/>
                </a:solidFill>
              </a:rPr>
              <a:t>The Nature Conservancy</a:t>
            </a:r>
          </a:p>
          <a:p>
            <a:pPr lvl="1"/>
            <a:r>
              <a:rPr lang="en-US" i="0" dirty="0" smtClean="0">
                <a:solidFill>
                  <a:schemeClr val="tx1"/>
                </a:solidFill>
              </a:rPr>
              <a:t>Bush Heritage Australia</a:t>
            </a:r>
          </a:p>
          <a:p>
            <a:pPr lvl="1"/>
            <a:r>
              <a:rPr lang="en-US" i="0" dirty="0" smtClean="0">
                <a:solidFill>
                  <a:schemeClr val="tx1"/>
                </a:solidFill>
              </a:rPr>
              <a:t>Gondwana Link Ltd</a:t>
            </a:r>
          </a:p>
          <a:p>
            <a:pPr lvl="1"/>
            <a:r>
              <a:rPr lang="en-US" i="0" dirty="0" smtClean="0">
                <a:solidFill>
                  <a:schemeClr val="tx1"/>
                </a:solidFill>
              </a:rPr>
              <a:t>Fitzgerald River Biosphere Group</a:t>
            </a:r>
          </a:p>
          <a:p>
            <a:pPr lvl="1"/>
            <a:r>
              <a:rPr lang="en-US" i="0" dirty="0" smtClean="0">
                <a:solidFill>
                  <a:schemeClr val="tx1"/>
                </a:solidFill>
              </a:rPr>
              <a:t>South Coast NRM (early on)</a:t>
            </a:r>
          </a:p>
          <a:p>
            <a:r>
              <a:rPr lang="en-US" i="0" dirty="0" smtClean="0">
                <a:solidFill>
                  <a:schemeClr val="tx1"/>
                </a:solidFill>
              </a:rPr>
              <a:t>Corporate Donors</a:t>
            </a:r>
          </a:p>
          <a:p>
            <a:pPr lvl="1"/>
            <a:r>
              <a:rPr lang="en-US" i="0" dirty="0" smtClean="0">
                <a:solidFill>
                  <a:schemeClr val="tx1"/>
                </a:solidFill>
              </a:rPr>
              <a:t>Shell</a:t>
            </a:r>
          </a:p>
          <a:p>
            <a:pPr lvl="1"/>
            <a:r>
              <a:rPr lang="en-US" i="0" dirty="0" smtClean="0">
                <a:solidFill>
                  <a:schemeClr val="tx1"/>
                </a:solidFill>
              </a:rPr>
              <a:t>Lottery West</a:t>
            </a:r>
          </a:p>
          <a:p>
            <a:pPr lvl="1"/>
            <a:r>
              <a:rPr lang="en-US" i="0" dirty="0" err="1" smtClean="0">
                <a:solidFill>
                  <a:schemeClr val="tx1"/>
                </a:solidFill>
              </a:rPr>
              <a:t>WesFarmers</a:t>
            </a:r>
            <a:endParaRPr lang="en-US" i="0" dirty="0" smtClean="0">
              <a:solidFill>
                <a:schemeClr val="tx1"/>
              </a:solidFill>
            </a:endParaRPr>
          </a:p>
          <a:p>
            <a:pPr lvl="1"/>
            <a:r>
              <a:rPr lang="en-US" i="0" dirty="0" smtClean="0">
                <a:solidFill>
                  <a:schemeClr val="tx1"/>
                </a:solidFill>
              </a:rPr>
              <a:t>Mirabella</a:t>
            </a:r>
          </a:p>
          <a:p>
            <a:pPr lvl="1"/>
            <a:r>
              <a:rPr lang="en-US" i="0" dirty="0" smtClean="0">
                <a:solidFill>
                  <a:schemeClr val="tx1"/>
                </a:solidFill>
              </a:rPr>
              <a:t>Others</a:t>
            </a:r>
            <a:r>
              <a:rPr lang="en-US" dirty="0" smtClean="0"/>
              <a:t>….</a:t>
            </a:r>
          </a:p>
        </p:txBody>
      </p:sp>
      <p:sp>
        <p:nvSpPr>
          <p:cNvPr id="4" name="Slide Number Placeholder 3"/>
          <p:cNvSpPr>
            <a:spLocks noGrp="1"/>
          </p:cNvSpPr>
          <p:nvPr>
            <p:ph type="sldNum" sz="quarter" idx="10"/>
          </p:nvPr>
        </p:nvSpPr>
        <p:spPr/>
        <p:txBody>
          <a:bodyPr/>
          <a:lstStyle/>
          <a:p>
            <a:pPr>
              <a:defRPr/>
            </a:pPr>
            <a:fld id="{9694FDCA-1053-4ED2-8EEE-FCDBF7B40497}" type="slidenum">
              <a:rPr lang="en-US" smtClean="0"/>
              <a:pPr>
                <a:defRPr/>
              </a:pPr>
              <a:t>2</a:t>
            </a:fld>
            <a:endParaRPr lang="en-US"/>
          </a:p>
        </p:txBody>
      </p:sp>
      <p:pic>
        <p:nvPicPr>
          <p:cNvPr id="5" name="Picture 1" descr="F1210004.JPG"/>
          <p:cNvPicPr>
            <a:picLocks noChangeAspect="1"/>
          </p:cNvPicPr>
          <p:nvPr/>
        </p:nvPicPr>
        <p:blipFill>
          <a:blip r:embed="rId3" cstate="email"/>
          <a:srcRect/>
          <a:stretch>
            <a:fillRect/>
          </a:stretch>
        </p:blipFill>
        <p:spPr bwMode="auto">
          <a:xfrm>
            <a:off x="4932040" y="3717032"/>
            <a:ext cx="3816424" cy="2554884"/>
          </a:xfrm>
          <a:prstGeom prst="rect">
            <a:avLst/>
          </a:prstGeom>
          <a:noFill/>
          <a:ln w="9525">
            <a:noFill/>
            <a:miter lim="800000"/>
            <a:headEnd/>
            <a:tailEnd/>
          </a:ln>
        </p:spPr>
      </p:pic>
      <p:pic>
        <p:nvPicPr>
          <p:cNvPr id="6" name="Freudenberger TNC Rally 319.wav">
            <a:hlinkClick r:id="" action="ppaction://media"/>
          </p:cNvPr>
          <p:cNvPicPr>
            <a:picLocks noRot="1" noChangeAspect="1"/>
          </p:cNvPicPr>
          <p:nvPr>
            <a:audioFile r:link="rId1"/>
          </p:nvPr>
        </p:nvPicPr>
        <p:blipFill>
          <a:blip r:embed="rId4" cstate="screen"/>
          <a:stretch>
            <a:fillRect/>
          </a:stretch>
        </p:blipFill>
        <p:spPr>
          <a:xfrm>
            <a:off x="8632825" y="6346825"/>
            <a:ext cx="304800" cy="304800"/>
          </a:xfrm>
          <a:prstGeom prst="rect">
            <a:avLst/>
          </a:prstGeom>
        </p:spPr>
      </p:pic>
    </p:spTree>
  </p:cSld>
  <p:clrMapOvr>
    <a:masterClrMapping/>
  </p:clrMapOvr>
  <p:transition advTm="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Monjebup.jpg"/>
          <p:cNvPicPr>
            <a:picLocks noChangeAspect="1"/>
          </p:cNvPicPr>
          <p:nvPr/>
        </p:nvPicPr>
        <p:blipFill>
          <a:blip r:embed="rId4" cstate="screen"/>
          <a:srcRect/>
          <a:stretch>
            <a:fillRect/>
          </a:stretch>
        </p:blipFill>
        <p:spPr bwMode="auto">
          <a:xfrm>
            <a:off x="0" y="193675"/>
            <a:ext cx="9144000" cy="6470650"/>
          </a:xfrm>
          <a:prstGeom prst="rect">
            <a:avLst/>
          </a:prstGeom>
          <a:noFill/>
          <a:ln w="9525">
            <a:noFill/>
            <a:miter lim="800000"/>
            <a:headEnd/>
            <a:tailEnd/>
          </a:ln>
        </p:spPr>
      </p:pic>
      <p:pic>
        <p:nvPicPr>
          <p:cNvPr id="3" name="Freudenberger TNC Rally 334.wav">
            <a:hlinkClick r:id="" action="ppaction://media"/>
          </p:cNvPr>
          <p:cNvPicPr>
            <a:picLocks noRot="1" noChangeAspect="1"/>
          </p:cNvPicPr>
          <p:nvPr>
            <a:audioFile r:link="rId1"/>
          </p:nvPr>
        </p:nvPicPr>
        <p:blipFill>
          <a:blip r:embed="rId5" cstate="screen"/>
          <a:stretch>
            <a:fillRect/>
          </a:stretch>
        </p:blipFill>
        <p:spPr>
          <a:xfrm>
            <a:off x="8632825" y="6346825"/>
            <a:ext cx="304800" cy="304800"/>
          </a:xfrm>
          <a:prstGeom prst="rect">
            <a:avLst/>
          </a:prstGeom>
        </p:spPr>
      </p:pic>
    </p:spTree>
  </p:cSld>
  <p:clrMapOvr>
    <a:masterClrMapping/>
  </p:clrMapOvr>
  <p:transition advTm="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Peniup.jpg"/>
          <p:cNvPicPr>
            <a:picLocks noChangeAspect="1"/>
          </p:cNvPicPr>
          <p:nvPr/>
        </p:nvPicPr>
        <p:blipFill>
          <a:blip r:embed="rId4" cstate="screen"/>
          <a:srcRect/>
          <a:stretch>
            <a:fillRect/>
          </a:stretch>
        </p:blipFill>
        <p:spPr bwMode="auto">
          <a:xfrm>
            <a:off x="0" y="193675"/>
            <a:ext cx="9144000" cy="6470650"/>
          </a:xfrm>
          <a:prstGeom prst="rect">
            <a:avLst/>
          </a:prstGeom>
          <a:noFill/>
          <a:ln w="9525">
            <a:noFill/>
            <a:miter lim="800000"/>
            <a:headEnd/>
            <a:tailEnd/>
          </a:ln>
        </p:spPr>
      </p:pic>
      <p:pic>
        <p:nvPicPr>
          <p:cNvPr id="3" name="Freudenberger TNC Rally 335.wav">
            <a:hlinkClick r:id="" action="ppaction://media"/>
          </p:cNvPr>
          <p:cNvPicPr>
            <a:picLocks noRot="1" noChangeAspect="1"/>
          </p:cNvPicPr>
          <p:nvPr>
            <a:audioFile r:link="rId1"/>
          </p:nvPr>
        </p:nvPicPr>
        <p:blipFill>
          <a:blip r:embed="rId5" cstate="screen"/>
          <a:stretch>
            <a:fillRect/>
          </a:stretch>
        </p:blipFill>
        <p:spPr>
          <a:xfrm>
            <a:off x="8632825" y="6346825"/>
            <a:ext cx="304800" cy="304800"/>
          </a:xfrm>
          <a:prstGeom prst="rect">
            <a:avLst/>
          </a:prstGeom>
        </p:spPr>
      </p:pic>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Monjebup N.jpg"/>
          <p:cNvPicPr>
            <a:picLocks noChangeAspect="1"/>
          </p:cNvPicPr>
          <p:nvPr/>
        </p:nvPicPr>
        <p:blipFill>
          <a:blip r:embed="rId4" cstate="screen"/>
          <a:srcRect/>
          <a:stretch>
            <a:fillRect/>
          </a:stretch>
        </p:blipFill>
        <p:spPr bwMode="auto">
          <a:xfrm>
            <a:off x="0" y="193675"/>
            <a:ext cx="9144000" cy="6470650"/>
          </a:xfrm>
          <a:prstGeom prst="rect">
            <a:avLst/>
          </a:prstGeom>
          <a:noFill/>
          <a:ln w="9525">
            <a:noFill/>
            <a:miter lim="800000"/>
            <a:headEnd/>
            <a:tailEnd/>
          </a:ln>
        </p:spPr>
      </p:pic>
      <p:pic>
        <p:nvPicPr>
          <p:cNvPr id="3" name="Freudenberger TNC Rally 336.wav">
            <a:hlinkClick r:id="" action="ppaction://media"/>
          </p:cNvPr>
          <p:cNvPicPr>
            <a:picLocks noRot="1" noChangeAspect="1"/>
          </p:cNvPicPr>
          <p:nvPr>
            <a:audioFile r:link="rId1"/>
          </p:nvPr>
        </p:nvPicPr>
        <p:blipFill>
          <a:blip r:embed="rId5" cstate="screen"/>
          <a:stretch>
            <a:fillRect/>
          </a:stretch>
        </p:blipFill>
        <p:spPr>
          <a:xfrm>
            <a:off x="8632825" y="6346825"/>
            <a:ext cx="304800" cy="304800"/>
          </a:xfrm>
          <a:prstGeom prst="rect">
            <a:avLst/>
          </a:prstGeom>
        </p:spPr>
      </p:pic>
    </p:spTree>
  </p:cSld>
  <p:clrMapOvr>
    <a:masterClrMapping/>
  </p:clrMapOvr>
  <p:transition advTm="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other supporters.jpg"/>
          <p:cNvPicPr>
            <a:picLocks noChangeAspect="1"/>
          </p:cNvPicPr>
          <p:nvPr/>
        </p:nvPicPr>
        <p:blipFill>
          <a:blip r:embed="rId4" cstate="screen"/>
          <a:srcRect/>
          <a:stretch>
            <a:fillRect/>
          </a:stretch>
        </p:blipFill>
        <p:spPr bwMode="auto">
          <a:xfrm>
            <a:off x="0" y="193675"/>
            <a:ext cx="9144000" cy="6470650"/>
          </a:xfrm>
          <a:prstGeom prst="rect">
            <a:avLst/>
          </a:prstGeom>
          <a:noFill/>
          <a:ln w="9525">
            <a:noFill/>
            <a:miter lim="800000"/>
            <a:headEnd/>
            <a:tailEnd/>
          </a:ln>
        </p:spPr>
      </p:pic>
      <p:pic>
        <p:nvPicPr>
          <p:cNvPr id="3" name="Freudenberger TNC Rally 337.wav">
            <a:hlinkClick r:id="" action="ppaction://media"/>
          </p:cNvPr>
          <p:cNvPicPr>
            <a:picLocks noRot="1" noChangeAspect="1"/>
          </p:cNvPicPr>
          <p:nvPr>
            <a:audioFile r:link="rId1"/>
          </p:nvPr>
        </p:nvPicPr>
        <p:blipFill>
          <a:blip r:embed="rId5" cstate="screen"/>
          <a:stretch>
            <a:fillRect/>
          </a:stretch>
        </p:blipFill>
        <p:spPr>
          <a:xfrm>
            <a:off x="8632825" y="6346825"/>
            <a:ext cx="304800" cy="304800"/>
          </a:xfrm>
          <a:prstGeom prst="rect">
            <a:avLst/>
          </a:prstGeom>
        </p:spPr>
      </p:pic>
    </p:spTree>
  </p:cSld>
  <p:clrMapOvr>
    <a:masterClrMapping/>
  </p:clrMapOvr>
  <p:transition advTm="1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980728"/>
            <a:ext cx="8305800" cy="685800"/>
          </a:xfrm>
        </p:spPr>
        <p:txBody>
          <a:bodyPr/>
          <a:lstStyle/>
          <a:p>
            <a:r>
              <a:rPr lang="en-US" dirty="0" smtClean="0"/>
              <a:t>The latest acquisition</a:t>
            </a:r>
            <a:endParaRPr lang="en-AU" sz="1400" b="0" dirty="0"/>
          </a:p>
        </p:txBody>
      </p:sp>
      <p:sp>
        <p:nvSpPr>
          <p:cNvPr id="4" name="Slide Number Placeholder 3"/>
          <p:cNvSpPr>
            <a:spLocks noGrp="1"/>
          </p:cNvSpPr>
          <p:nvPr>
            <p:ph type="sldNum" sz="quarter" idx="10"/>
          </p:nvPr>
        </p:nvSpPr>
        <p:spPr/>
        <p:txBody>
          <a:bodyPr/>
          <a:lstStyle/>
          <a:p>
            <a:pPr>
              <a:defRPr/>
            </a:pPr>
            <a:fld id="{9694FDCA-1053-4ED2-8EEE-FCDBF7B40497}" type="slidenum">
              <a:rPr lang="en-US" smtClean="0"/>
              <a:pPr>
                <a:defRPr/>
              </a:pPr>
              <a:t>24</a:t>
            </a:fld>
            <a:endParaRPr lang="en-US"/>
          </a:p>
        </p:txBody>
      </p:sp>
      <p:pic>
        <p:nvPicPr>
          <p:cNvPr id="5" name="Picture 4" descr="Monjebup North.JPG"/>
          <p:cNvPicPr>
            <a:picLocks noChangeAspect="1"/>
          </p:cNvPicPr>
          <p:nvPr/>
        </p:nvPicPr>
        <p:blipFill>
          <a:blip r:embed="rId3" cstate="screen"/>
          <a:stretch>
            <a:fillRect/>
          </a:stretch>
        </p:blipFill>
        <p:spPr>
          <a:xfrm>
            <a:off x="395536" y="1556792"/>
            <a:ext cx="7596387" cy="5085184"/>
          </a:xfrm>
          <a:prstGeom prst="rect">
            <a:avLst/>
          </a:prstGeom>
        </p:spPr>
      </p:pic>
      <p:sp>
        <p:nvSpPr>
          <p:cNvPr id="6" name="TextBox 5"/>
          <p:cNvSpPr txBox="1"/>
          <p:nvPr/>
        </p:nvSpPr>
        <p:spPr>
          <a:xfrm>
            <a:off x="2699792" y="5661248"/>
            <a:ext cx="4842416" cy="415498"/>
          </a:xfrm>
          <a:prstGeom prst="rect">
            <a:avLst/>
          </a:prstGeom>
          <a:noFill/>
        </p:spPr>
        <p:txBody>
          <a:bodyPr wrap="none" rtlCol="0">
            <a:spAutoFit/>
          </a:bodyPr>
          <a:lstStyle/>
          <a:p>
            <a:r>
              <a:rPr lang="en-US" dirty="0" smtClean="0"/>
              <a:t>‘</a:t>
            </a:r>
            <a:r>
              <a:rPr lang="en-US" sz="1800" i="1" dirty="0" err="1" smtClean="0"/>
              <a:t>Monjebup</a:t>
            </a:r>
            <a:r>
              <a:rPr lang="en-US" sz="1800" i="1" dirty="0" smtClean="0"/>
              <a:t> North</a:t>
            </a:r>
            <a:r>
              <a:rPr lang="en-US" sz="1800" dirty="0" smtClean="0"/>
              <a:t>’- Bush Heritage Australia</a:t>
            </a:r>
            <a:endParaRPr lang="en-AU" sz="1800" dirty="0"/>
          </a:p>
        </p:txBody>
      </p:sp>
      <p:sp>
        <p:nvSpPr>
          <p:cNvPr id="7" name="Rectangle 6"/>
          <p:cNvSpPr/>
          <p:nvPr/>
        </p:nvSpPr>
        <p:spPr>
          <a:xfrm>
            <a:off x="6516216" y="6165304"/>
            <a:ext cx="1377300" cy="369332"/>
          </a:xfrm>
          <a:prstGeom prst="rect">
            <a:avLst/>
          </a:prstGeom>
        </p:spPr>
        <p:txBody>
          <a:bodyPr wrap="none">
            <a:spAutoFit/>
          </a:bodyPr>
          <a:lstStyle/>
          <a:p>
            <a:r>
              <a:rPr lang="en-US" sz="1800" b="0" dirty="0" smtClean="0"/>
              <a:t>(April 2010)</a:t>
            </a:r>
            <a:endParaRPr lang="en-AU" sz="1800" dirty="0"/>
          </a:p>
        </p:txBody>
      </p:sp>
      <p:pic>
        <p:nvPicPr>
          <p:cNvPr id="8" name="Freudenberger TNC Rally 393.wav">
            <a:hlinkClick r:id="" action="ppaction://media"/>
          </p:cNvPr>
          <p:cNvPicPr>
            <a:picLocks noRot="1" noChangeAspect="1"/>
          </p:cNvPicPr>
          <p:nvPr>
            <a:audioFile r:link="rId1"/>
          </p:nvPr>
        </p:nvPicPr>
        <p:blipFill>
          <a:blip r:embed="rId4" cstate="screen"/>
          <a:stretch>
            <a:fillRect/>
          </a:stretch>
        </p:blipFill>
        <p:spPr>
          <a:xfrm>
            <a:off x="8632825" y="6346825"/>
            <a:ext cx="304800" cy="304800"/>
          </a:xfrm>
          <a:prstGeom prst="rect">
            <a:avLst/>
          </a:prstGeom>
        </p:spPr>
      </p:pic>
    </p:spTree>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052736"/>
            <a:ext cx="8640960" cy="685800"/>
          </a:xfrm>
        </p:spPr>
        <p:txBody>
          <a:bodyPr/>
          <a:lstStyle/>
          <a:p>
            <a:r>
              <a:rPr lang="en-US" dirty="0" smtClean="0"/>
              <a:t> </a:t>
            </a:r>
            <a:r>
              <a:rPr lang="en-US" sz="2800" i="0" dirty="0" smtClean="0"/>
              <a:t>Implement &amp; Monitor - Restoration Successes</a:t>
            </a:r>
            <a:endParaRPr lang="en-AU" sz="2800" i="0" dirty="0"/>
          </a:p>
        </p:txBody>
      </p:sp>
      <p:sp>
        <p:nvSpPr>
          <p:cNvPr id="6" name="TextBox 5"/>
          <p:cNvSpPr txBox="1"/>
          <p:nvPr/>
        </p:nvSpPr>
        <p:spPr>
          <a:xfrm>
            <a:off x="5292080" y="5517232"/>
            <a:ext cx="1305165" cy="415498"/>
          </a:xfrm>
          <a:prstGeom prst="rect">
            <a:avLst/>
          </a:prstGeom>
          <a:noFill/>
        </p:spPr>
        <p:txBody>
          <a:bodyPr wrap="none" rtlCol="0">
            <a:spAutoFit/>
          </a:bodyPr>
          <a:lstStyle/>
          <a:p>
            <a:r>
              <a:rPr lang="en-US" dirty="0" smtClean="0"/>
              <a:t>Aril 2010</a:t>
            </a:r>
            <a:endParaRPr lang="en-AU" dirty="0"/>
          </a:p>
        </p:txBody>
      </p:sp>
      <p:pic>
        <p:nvPicPr>
          <p:cNvPr id="7" name="Picture 6" descr="Gondwana Link Amanda Keesing002819.jpg"/>
          <p:cNvPicPr>
            <a:picLocks noChangeAspect="1"/>
          </p:cNvPicPr>
          <p:nvPr/>
        </p:nvPicPr>
        <p:blipFill>
          <a:blip r:embed="rId3" cstate="screen"/>
          <a:stretch>
            <a:fillRect/>
          </a:stretch>
        </p:blipFill>
        <p:spPr>
          <a:xfrm>
            <a:off x="4716016" y="3861048"/>
            <a:ext cx="4104456" cy="2729026"/>
          </a:xfrm>
          <a:prstGeom prst="rect">
            <a:avLst/>
          </a:prstGeom>
        </p:spPr>
      </p:pic>
      <p:pic>
        <p:nvPicPr>
          <p:cNvPr id="9" name="Content Placeholder 4" descr="PS_NAT_Shell_1.JPG"/>
          <p:cNvPicPr>
            <a:picLocks noGrp="1" noChangeAspect="1"/>
          </p:cNvPicPr>
          <p:nvPr>
            <p:ph idx="1"/>
          </p:nvPr>
        </p:nvPicPr>
        <p:blipFill>
          <a:blip r:embed="rId4" cstate="screen"/>
          <a:srcRect/>
          <a:stretch>
            <a:fillRect/>
          </a:stretch>
        </p:blipFill>
        <p:spPr>
          <a:xfrm>
            <a:off x="251520" y="3356992"/>
            <a:ext cx="4896822" cy="3264099"/>
          </a:xfrm>
        </p:spPr>
      </p:pic>
      <p:sp>
        <p:nvSpPr>
          <p:cNvPr id="10" name="Rectangle 9"/>
          <p:cNvSpPr/>
          <p:nvPr/>
        </p:nvSpPr>
        <p:spPr>
          <a:xfrm>
            <a:off x="323528" y="1916832"/>
            <a:ext cx="7056784" cy="1061829"/>
          </a:xfrm>
          <a:prstGeom prst="rect">
            <a:avLst/>
          </a:prstGeom>
        </p:spPr>
        <p:txBody>
          <a:bodyPr wrap="square">
            <a:spAutoFit/>
          </a:bodyPr>
          <a:lstStyle/>
          <a:p>
            <a:pPr>
              <a:buFont typeface="Arial" charset="0"/>
              <a:buChar char="•"/>
            </a:pPr>
            <a:r>
              <a:rPr lang="en-US" dirty="0" smtClean="0"/>
              <a:t> </a:t>
            </a:r>
            <a:r>
              <a:rPr lang="en-US" b="0" dirty="0" smtClean="0"/>
              <a:t>1600 ha </a:t>
            </a:r>
            <a:r>
              <a:rPr lang="en-US" b="0" dirty="0" err="1" smtClean="0"/>
              <a:t>revegetated</a:t>
            </a:r>
            <a:r>
              <a:rPr lang="en-US" b="0" dirty="0" smtClean="0"/>
              <a:t> (objective 10% completed)</a:t>
            </a:r>
          </a:p>
          <a:p>
            <a:pPr>
              <a:buFont typeface="Arial" charset="0"/>
              <a:buChar char="•"/>
            </a:pPr>
            <a:r>
              <a:rPr lang="en-US" b="0" dirty="0" smtClean="0"/>
              <a:t>  996 ha of this </a:t>
            </a:r>
            <a:r>
              <a:rPr lang="en-US" b="0" dirty="0" err="1" smtClean="0"/>
              <a:t>reveg</a:t>
            </a:r>
            <a:r>
              <a:rPr lang="en-US" b="0" dirty="0" smtClean="0"/>
              <a:t> on private farms </a:t>
            </a:r>
            <a:br>
              <a:rPr lang="en-US" b="0" dirty="0" smtClean="0"/>
            </a:br>
            <a:r>
              <a:rPr lang="en-US" b="0" dirty="0" smtClean="0"/>
              <a:t>                (Shell Reconnections Project)</a:t>
            </a:r>
            <a:endParaRPr lang="en-US" b="0" dirty="0"/>
          </a:p>
        </p:txBody>
      </p:sp>
      <p:pic>
        <p:nvPicPr>
          <p:cNvPr id="8" name="Freudenberger TNC Rally 353.wav">
            <a:hlinkClick r:id="" action="ppaction://media"/>
          </p:cNvPr>
          <p:cNvPicPr>
            <a:picLocks noRot="1" noChangeAspect="1"/>
          </p:cNvPicPr>
          <p:nvPr>
            <a:audioFile r:link="rId1"/>
          </p:nvPr>
        </p:nvPicPr>
        <p:blipFill>
          <a:blip r:embed="rId5" cstate="screen"/>
          <a:stretch>
            <a:fillRect/>
          </a:stretch>
        </p:blipFill>
        <p:spPr>
          <a:xfrm>
            <a:off x="8632825" y="6346825"/>
            <a:ext cx="304800" cy="304800"/>
          </a:xfrm>
          <a:prstGeom prst="rect">
            <a:avLst/>
          </a:prstGeom>
        </p:spPr>
      </p:pic>
    </p:spTree>
  </p:cSld>
  <p:clrMapOvr>
    <a:masterClrMapping/>
  </p:clrMapOvr>
  <p:transition advTm="2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Wesfarmers Jul06 126"/>
          <p:cNvPicPr>
            <a:picLocks noGrp="1" noChangeAspect="1" noChangeArrowheads="1"/>
          </p:cNvPicPr>
          <p:nvPr>
            <p:ph type="body" idx="1"/>
          </p:nvPr>
        </p:nvPicPr>
        <p:blipFill>
          <a:blip r:embed="rId4" cstate="screen"/>
          <a:srcRect/>
          <a:stretch>
            <a:fillRect/>
          </a:stretch>
        </p:blipFill>
        <p:spPr>
          <a:xfrm>
            <a:off x="838200" y="1143000"/>
            <a:ext cx="7467600" cy="4965700"/>
          </a:xfrm>
          <a:noFill/>
        </p:spPr>
      </p:pic>
      <p:pic>
        <p:nvPicPr>
          <p:cNvPr id="3" name="Freudenberger TNC Rally 370.wav">
            <a:hlinkClick r:id="" action="ppaction://media"/>
          </p:cNvPr>
          <p:cNvPicPr>
            <a:picLocks noRot="1" noChangeAspect="1"/>
          </p:cNvPicPr>
          <p:nvPr>
            <a:audioFile r:link="rId1"/>
          </p:nvPr>
        </p:nvPicPr>
        <p:blipFill>
          <a:blip r:embed="rId5" cstate="screen"/>
          <a:stretch>
            <a:fillRect/>
          </a:stretch>
        </p:blipFill>
        <p:spPr>
          <a:xfrm>
            <a:off x="8632825" y="6346825"/>
            <a:ext cx="304800" cy="304800"/>
          </a:xfrm>
          <a:prstGeom prst="rect">
            <a:avLst/>
          </a:prstGeom>
        </p:spPr>
      </p:pic>
    </p:spTree>
  </p:cSld>
  <p:clrMapOvr>
    <a:masterClrMapping/>
  </p:clrMapOvr>
  <p:transition advTm="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endParaRPr lang="en-US" smtClean="0"/>
          </a:p>
        </p:txBody>
      </p:sp>
      <p:pic>
        <p:nvPicPr>
          <p:cNvPr id="27651" name="Content Placeholder 5" descr="G Link launch 17Apr07 Craig Keesing 079.jpg"/>
          <p:cNvPicPr>
            <a:picLocks noGrp="1" noChangeAspect="1"/>
          </p:cNvPicPr>
          <p:nvPr>
            <p:ph type="body" idx="1"/>
          </p:nvPr>
        </p:nvPicPr>
        <p:blipFill>
          <a:blip r:embed="rId4" cstate="screen"/>
          <a:srcRect/>
          <a:stretch>
            <a:fillRect/>
          </a:stretch>
        </p:blipFill>
        <p:spPr>
          <a:xfrm>
            <a:off x="107504" y="981075"/>
            <a:ext cx="8839200" cy="5876925"/>
          </a:xfrm>
          <a:noFill/>
        </p:spPr>
      </p:pic>
      <p:sp>
        <p:nvSpPr>
          <p:cNvPr id="4" name="Content Placeholder 2"/>
          <p:cNvSpPr txBox="1">
            <a:spLocks/>
          </p:cNvSpPr>
          <p:nvPr/>
        </p:nvSpPr>
        <p:spPr bwMode="auto">
          <a:xfrm>
            <a:off x="4499992" y="6381328"/>
            <a:ext cx="4392488" cy="349499"/>
          </a:xfrm>
          <a:prstGeom prst="rect">
            <a:avLst/>
          </a:prstGeom>
          <a:solidFill>
            <a:schemeClr val="bg1">
              <a:alpha val="46000"/>
            </a:schemeClr>
          </a:solidFill>
          <a:ln w="9525">
            <a:noFill/>
            <a:miter lim="800000"/>
            <a:headEnd/>
            <a:tailEnd/>
          </a:ln>
        </p:spPr>
        <p:txBody>
          <a:bodyPr vert="horz" wrap="square" lIns="91440" tIns="45720" rIns="91440" bIns="45720" numCol="1" anchor="t" anchorCtr="0" compatLnSpc="1">
            <a:prstTxWarp prst="textNoShape">
              <a:avLst/>
            </a:prstTxWarp>
            <a:no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err="1" smtClean="0">
                <a:ln>
                  <a:noFill/>
                </a:ln>
                <a:solidFill>
                  <a:schemeClr val="tx1"/>
                </a:solidFill>
                <a:effectLst/>
                <a:uLnTx/>
                <a:uFillTx/>
                <a:latin typeface="+mn-lt"/>
                <a:ea typeface="+mn-ea"/>
                <a:cs typeface="+mn-cs"/>
              </a:rPr>
              <a:t>Yarrabee</a:t>
            </a:r>
            <a:r>
              <a:rPr kumimoji="0" lang="en-US" sz="2000" b="1" i="0" u="none" strike="noStrike" kern="0" cap="none" spc="0" normalizeH="0" baseline="0" noProof="0" dirty="0" smtClean="0">
                <a:ln>
                  <a:noFill/>
                </a:ln>
                <a:solidFill>
                  <a:schemeClr val="tx1"/>
                </a:solidFill>
                <a:effectLst/>
                <a:uLnTx/>
                <a:uFillTx/>
                <a:latin typeface="+mn-lt"/>
                <a:ea typeface="+mn-ea"/>
                <a:cs typeface="+mn-cs"/>
              </a:rPr>
              <a:t> June 2007</a:t>
            </a:r>
            <a:endParaRPr kumimoji="0" lang="en-AU" sz="2000" b="1" i="0" u="none" strike="noStrike" kern="0" cap="none" spc="0" normalizeH="0" baseline="0" noProof="0" dirty="0">
              <a:ln>
                <a:noFill/>
              </a:ln>
              <a:solidFill>
                <a:schemeClr val="tx1"/>
              </a:solidFill>
              <a:effectLst/>
              <a:uLnTx/>
              <a:uFillTx/>
              <a:latin typeface="+mn-lt"/>
              <a:ea typeface="+mn-ea"/>
              <a:cs typeface="+mn-cs"/>
            </a:endParaRPr>
          </a:p>
        </p:txBody>
      </p:sp>
      <p:pic>
        <p:nvPicPr>
          <p:cNvPr id="5" name="Freudenberger TNC Rally 371.wav">
            <a:hlinkClick r:id="" action="ppaction://media"/>
          </p:cNvPr>
          <p:cNvPicPr>
            <a:picLocks noRot="1" noChangeAspect="1"/>
          </p:cNvPicPr>
          <p:nvPr>
            <a:audioFile r:link="rId1"/>
          </p:nvPr>
        </p:nvPicPr>
        <p:blipFill>
          <a:blip r:embed="rId5" cstate="screen"/>
          <a:stretch>
            <a:fillRect/>
          </a:stretch>
        </p:blipFill>
        <p:spPr>
          <a:xfrm>
            <a:off x="8632825" y="6346825"/>
            <a:ext cx="304800" cy="304800"/>
          </a:xfrm>
          <a:prstGeom prst="rect">
            <a:avLst/>
          </a:prstGeom>
        </p:spPr>
      </p:pic>
    </p:spTree>
  </p:cSld>
  <p:clrMapOvr>
    <a:masterClrMapping/>
  </p:clrMapOvr>
  <p:transition advTm="1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descr="DSC07379.JPG"/>
          <p:cNvPicPr>
            <a:picLocks noChangeAspect="1"/>
          </p:cNvPicPr>
          <p:nvPr/>
        </p:nvPicPr>
        <p:blipFill>
          <a:blip r:embed="rId3" cstate="screen"/>
          <a:srcRect/>
          <a:stretch>
            <a:fillRect/>
          </a:stretch>
        </p:blipFill>
        <p:spPr bwMode="auto">
          <a:xfrm>
            <a:off x="0" y="785813"/>
            <a:ext cx="9070975" cy="6072187"/>
          </a:xfrm>
          <a:prstGeom prst="rect">
            <a:avLst/>
          </a:prstGeom>
          <a:noFill/>
          <a:ln w="9525">
            <a:noFill/>
            <a:miter lim="800000"/>
            <a:headEnd/>
            <a:tailEnd/>
          </a:ln>
        </p:spPr>
      </p:pic>
      <p:sp>
        <p:nvSpPr>
          <p:cNvPr id="3" name="Rectangle 2"/>
          <p:cNvSpPr/>
          <p:nvPr/>
        </p:nvSpPr>
        <p:spPr>
          <a:xfrm>
            <a:off x="7072313" y="6215063"/>
            <a:ext cx="1573212" cy="461962"/>
          </a:xfrm>
          <a:prstGeom prst="rect">
            <a:avLst/>
          </a:prstGeom>
        </p:spPr>
        <p:txBody>
          <a:bodyPr wrap="none">
            <a:spAutoFit/>
          </a:bodyPr>
          <a:lstStyle/>
          <a:p>
            <a:pPr eaLnBrk="0" hangingPunct="0">
              <a:defRPr/>
            </a:pPr>
            <a:r>
              <a:rPr lang="en-US" sz="2400" dirty="0">
                <a:latin typeface="+mj-lt"/>
              </a:rPr>
              <a:t>April 2010</a:t>
            </a:r>
            <a:endParaRPr lang="en-AU" sz="2400" dirty="0">
              <a:latin typeface="+mj-lt"/>
            </a:endParaRPr>
          </a:p>
        </p:txBody>
      </p:sp>
      <p:pic>
        <p:nvPicPr>
          <p:cNvPr id="4" name="Freudenberger TNC Rally 372.wav">
            <a:hlinkClick r:id="" action="ppaction://media"/>
          </p:cNvPr>
          <p:cNvPicPr>
            <a:picLocks noRot="1" noChangeAspect="1"/>
          </p:cNvPicPr>
          <p:nvPr>
            <a:audioFile r:link="rId1"/>
          </p:nvPr>
        </p:nvPicPr>
        <p:blipFill>
          <a:blip r:embed="rId4" cstate="screen"/>
          <a:stretch>
            <a:fillRect/>
          </a:stretch>
        </p:blipFill>
        <p:spPr>
          <a:xfrm>
            <a:off x="8632825" y="6346825"/>
            <a:ext cx="304800" cy="304800"/>
          </a:xfrm>
          <a:prstGeom prst="rect">
            <a:avLst/>
          </a:prstGeom>
        </p:spPr>
      </p:pic>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DSC06347.JPG"/>
          <p:cNvPicPr>
            <a:picLocks noChangeAspect="1"/>
          </p:cNvPicPr>
          <p:nvPr/>
        </p:nvPicPr>
        <p:blipFill>
          <a:blip r:embed="rId3" cstate="screen"/>
          <a:srcRect/>
          <a:stretch>
            <a:fillRect/>
          </a:stretch>
        </p:blipFill>
        <p:spPr bwMode="auto">
          <a:xfrm>
            <a:off x="0" y="0"/>
            <a:ext cx="9144000" cy="6121400"/>
          </a:xfrm>
          <a:prstGeom prst="rect">
            <a:avLst/>
          </a:prstGeom>
          <a:noFill/>
          <a:ln w="9525">
            <a:noFill/>
            <a:miter lim="800000"/>
            <a:headEnd/>
            <a:tailEnd/>
          </a:ln>
        </p:spPr>
      </p:pic>
      <p:sp>
        <p:nvSpPr>
          <p:cNvPr id="3" name="Rectangle 2"/>
          <p:cNvSpPr/>
          <p:nvPr/>
        </p:nvSpPr>
        <p:spPr>
          <a:xfrm>
            <a:off x="7072313" y="6215063"/>
            <a:ext cx="1573212" cy="461962"/>
          </a:xfrm>
          <a:prstGeom prst="rect">
            <a:avLst/>
          </a:prstGeom>
        </p:spPr>
        <p:txBody>
          <a:bodyPr wrap="none">
            <a:spAutoFit/>
          </a:bodyPr>
          <a:lstStyle/>
          <a:p>
            <a:pPr eaLnBrk="0" hangingPunct="0">
              <a:defRPr/>
            </a:pPr>
            <a:r>
              <a:rPr lang="en-US" sz="2400" dirty="0">
                <a:latin typeface="+mj-lt"/>
              </a:rPr>
              <a:t>April 2010</a:t>
            </a:r>
            <a:endParaRPr lang="en-AU" sz="2400" dirty="0">
              <a:latin typeface="+mj-lt"/>
            </a:endParaRPr>
          </a:p>
        </p:txBody>
      </p:sp>
      <p:pic>
        <p:nvPicPr>
          <p:cNvPr id="4" name="Freudenberger TNC Rally 373.wav">
            <a:hlinkClick r:id="" action="ppaction://media"/>
          </p:cNvPr>
          <p:cNvPicPr>
            <a:picLocks noRot="1" noChangeAspect="1"/>
          </p:cNvPicPr>
          <p:nvPr>
            <a:audioFile r:link="rId1"/>
          </p:nvPr>
        </p:nvPicPr>
        <p:blipFill>
          <a:blip r:embed="rId4" cstate="screen"/>
          <a:stretch>
            <a:fillRect/>
          </a:stretch>
        </p:blipFill>
        <p:spPr>
          <a:xfrm>
            <a:off x="8632825" y="6346825"/>
            <a:ext cx="304800" cy="304800"/>
          </a:xfrm>
          <a:prstGeom prst="rect">
            <a:avLst/>
          </a:prstGeom>
        </p:spPr>
      </p:pic>
    </p:spTree>
  </p:cSld>
  <p:clrMapOvr>
    <a:masterClrMapping/>
  </p:clrMapOvr>
  <p:transition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4" descr="Gondwana Link Satellite Swathe"/>
          <p:cNvPicPr>
            <a:picLocks noChangeAspect="1" noChangeArrowheads="1"/>
          </p:cNvPicPr>
          <p:nvPr/>
        </p:nvPicPr>
        <p:blipFill>
          <a:blip r:embed="rId4" cstate="screen"/>
          <a:srcRect/>
          <a:stretch>
            <a:fillRect/>
          </a:stretch>
        </p:blipFill>
        <p:spPr bwMode="auto">
          <a:xfrm>
            <a:off x="395536" y="1556792"/>
            <a:ext cx="6910216" cy="4680520"/>
          </a:xfrm>
          <a:prstGeom prst="rect">
            <a:avLst/>
          </a:prstGeom>
          <a:noFill/>
          <a:ln w="9525">
            <a:noFill/>
            <a:miter lim="800000"/>
            <a:headEnd/>
            <a:tailEnd/>
          </a:ln>
        </p:spPr>
      </p:pic>
      <p:sp>
        <p:nvSpPr>
          <p:cNvPr id="4" name="TextBox 3"/>
          <p:cNvSpPr txBox="1"/>
          <p:nvPr/>
        </p:nvSpPr>
        <p:spPr>
          <a:xfrm>
            <a:off x="251520" y="1124744"/>
            <a:ext cx="6814686" cy="415498"/>
          </a:xfrm>
          <a:prstGeom prst="rect">
            <a:avLst/>
          </a:prstGeom>
          <a:noFill/>
        </p:spPr>
        <p:txBody>
          <a:bodyPr wrap="none" rtlCol="0">
            <a:spAutoFit/>
          </a:bodyPr>
          <a:lstStyle/>
          <a:p>
            <a:r>
              <a:rPr lang="en-US" dirty="0" smtClean="0"/>
              <a:t>1b) Conceptualize – Project Scope – Multiple scales</a:t>
            </a:r>
            <a:endParaRPr lang="en-AU" dirty="0"/>
          </a:p>
        </p:txBody>
      </p:sp>
      <p:pic>
        <p:nvPicPr>
          <p:cNvPr id="5" name="Freudenberger TNC Rally 375.wav">
            <a:hlinkClick r:id="" action="ppaction://media"/>
          </p:cNvPr>
          <p:cNvPicPr>
            <a:picLocks noRot="1" noChangeAspect="1"/>
          </p:cNvPicPr>
          <p:nvPr>
            <a:audioFile r:link="rId1"/>
          </p:nvPr>
        </p:nvPicPr>
        <p:blipFill>
          <a:blip r:embed="rId5" cstate="screen"/>
          <a:stretch>
            <a:fillRect/>
          </a:stretch>
        </p:blipFill>
        <p:spPr>
          <a:xfrm>
            <a:off x="8632825" y="6346825"/>
            <a:ext cx="304800" cy="304800"/>
          </a:xfrm>
          <a:prstGeom prst="rect">
            <a:avLst/>
          </a:prstGeom>
        </p:spPr>
      </p:pic>
    </p:spTree>
  </p:cSld>
  <p:clrMapOvr>
    <a:masterClrMapping/>
  </p:clrMapOvr>
  <p:transition advTm="1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412776"/>
            <a:ext cx="8305800" cy="3962400"/>
          </a:xfrm>
        </p:spPr>
        <p:txBody>
          <a:bodyPr/>
          <a:lstStyle/>
          <a:p>
            <a:pPr>
              <a:buNone/>
            </a:pPr>
            <a:r>
              <a:rPr lang="en-US" i="0" dirty="0" smtClean="0">
                <a:solidFill>
                  <a:schemeClr val="tx1"/>
                </a:solidFill>
              </a:rPr>
              <a:t> Reconnecting Communities: </a:t>
            </a:r>
            <a:r>
              <a:rPr lang="en-US" dirty="0" err="1" smtClean="0">
                <a:solidFill>
                  <a:schemeClr val="tx1"/>
                </a:solidFill>
              </a:rPr>
              <a:t>Noongar</a:t>
            </a:r>
            <a:r>
              <a:rPr lang="en-US" dirty="0" smtClean="0">
                <a:solidFill>
                  <a:schemeClr val="tx1"/>
                </a:solidFill>
              </a:rPr>
              <a:t> Cultural Corridor</a:t>
            </a:r>
          </a:p>
          <a:p>
            <a:pPr lvl="1"/>
            <a:r>
              <a:rPr lang="en-US" i="0" dirty="0" smtClean="0">
                <a:solidFill>
                  <a:schemeClr val="tx1"/>
                </a:solidFill>
              </a:rPr>
              <a:t>Education</a:t>
            </a:r>
          </a:p>
          <a:p>
            <a:pPr lvl="1"/>
            <a:r>
              <a:rPr lang="en-US" i="0" dirty="0" smtClean="0">
                <a:solidFill>
                  <a:schemeClr val="tx1"/>
                </a:solidFill>
              </a:rPr>
              <a:t>Youth rehabilitation </a:t>
            </a:r>
          </a:p>
          <a:p>
            <a:pPr lvl="1"/>
            <a:r>
              <a:rPr lang="en-US" i="0" dirty="0" err="1" smtClean="0">
                <a:solidFill>
                  <a:schemeClr val="tx1"/>
                </a:solidFill>
              </a:rPr>
              <a:t>Noongar</a:t>
            </a:r>
            <a:r>
              <a:rPr lang="en-US" i="0" dirty="0" smtClean="0">
                <a:solidFill>
                  <a:schemeClr val="tx1"/>
                </a:solidFill>
              </a:rPr>
              <a:t> Elder Eugene </a:t>
            </a:r>
            <a:r>
              <a:rPr lang="en-US" i="0" dirty="0" err="1" smtClean="0">
                <a:solidFill>
                  <a:schemeClr val="tx1"/>
                </a:solidFill>
              </a:rPr>
              <a:t>Eades</a:t>
            </a:r>
            <a:r>
              <a:rPr lang="en-US" i="0" dirty="0" smtClean="0">
                <a:solidFill>
                  <a:schemeClr val="tx1"/>
                </a:solidFill>
              </a:rPr>
              <a:t> – Award winner </a:t>
            </a:r>
            <a:endParaRPr lang="en-AU" i="0" dirty="0">
              <a:solidFill>
                <a:schemeClr val="tx1"/>
              </a:solidFill>
            </a:endParaRPr>
          </a:p>
        </p:txBody>
      </p:sp>
      <p:sp>
        <p:nvSpPr>
          <p:cNvPr id="4" name="Slide Number Placeholder 3"/>
          <p:cNvSpPr>
            <a:spLocks noGrp="1"/>
          </p:cNvSpPr>
          <p:nvPr>
            <p:ph type="sldNum" sz="quarter" idx="10"/>
          </p:nvPr>
        </p:nvSpPr>
        <p:spPr/>
        <p:txBody>
          <a:bodyPr/>
          <a:lstStyle/>
          <a:p>
            <a:pPr>
              <a:defRPr/>
            </a:pPr>
            <a:fld id="{9694FDCA-1053-4ED2-8EEE-FCDBF7B40497}" type="slidenum">
              <a:rPr lang="en-US" smtClean="0"/>
              <a:pPr>
                <a:defRPr/>
              </a:pPr>
              <a:t>30</a:t>
            </a:fld>
            <a:endParaRPr lang="en-US"/>
          </a:p>
        </p:txBody>
      </p:sp>
      <p:pic>
        <p:nvPicPr>
          <p:cNvPr id="5" name="Picture 1" descr="Nowanup Apr 09 A Keesing 054.jpg"/>
          <p:cNvPicPr>
            <a:picLocks noChangeAspect="1"/>
          </p:cNvPicPr>
          <p:nvPr/>
        </p:nvPicPr>
        <p:blipFill>
          <a:blip r:embed="rId3" cstate="email"/>
          <a:srcRect/>
          <a:stretch>
            <a:fillRect/>
          </a:stretch>
        </p:blipFill>
        <p:spPr bwMode="auto">
          <a:xfrm>
            <a:off x="179512" y="3140968"/>
            <a:ext cx="3995935" cy="2657019"/>
          </a:xfrm>
          <a:prstGeom prst="rect">
            <a:avLst/>
          </a:prstGeom>
          <a:noFill/>
          <a:ln w="9525">
            <a:noFill/>
            <a:miter lim="800000"/>
            <a:headEnd/>
            <a:tailEnd/>
          </a:ln>
        </p:spPr>
      </p:pic>
      <p:pic>
        <p:nvPicPr>
          <p:cNvPr id="6" name="Picture 1" descr="Nowanup Apr 09 A Keesing 244.jpg"/>
          <p:cNvPicPr>
            <a:picLocks noChangeAspect="1"/>
          </p:cNvPicPr>
          <p:nvPr/>
        </p:nvPicPr>
        <p:blipFill>
          <a:blip r:embed="rId4" cstate="email"/>
          <a:srcRect/>
          <a:stretch>
            <a:fillRect/>
          </a:stretch>
        </p:blipFill>
        <p:spPr bwMode="auto">
          <a:xfrm>
            <a:off x="7092280" y="1988840"/>
            <a:ext cx="1440160" cy="2378196"/>
          </a:xfrm>
          <a:prstGeom prst="rect">
            <a:avLst/>
          </a:prstGeom>
          <a:noFill/>
          <a:ln w="9525">
            <a:noFill/>
            <a:miter lim="800000"/>
            <a:headEnd/>
            <a:tailEnd/>
          </a:ln>
        </p:spPr>
      </p:pic>
      <p:sp>
        <p:nvSpPr>
          <p:cNvPr id="8" name="Rectangle 7"/>
          <p:cNvSpPr/>
          <p:nvPr/>
        </p:nvSpPr>
        <p:spPr>
          <a:xfrm>
            <a:off x="179512" y="980728"/>
            <a:ext cx="3243196" cy="461665"/>
          </a:xfrm>
          <a:prstGeom prst="rect">
            <a:avLst/>
          </a:prstGeom>
        </p:spPr>
        <p:txBody>
          <a:bodyPr wrap="none">
            <a:spAutoFit/>
          </a:bodyPr>
          <a:lstStyle/>
          <a:p>
            <a:r>
              <a:rPr lang="en-US" sz="2400" dirty="0" smtClean="0"/>
              <a:t>Implement &amp; Monitor</a:t>
            </a:r>
          </a:p>
        </p:txBody>
      </p:sp>
      <p:pic>
        <p:nvPicPr>
          <p:cNvPr id="7" name="Picture 1" descr="FitzS card 3 Sept08 052.jpg"/>
          <p:cNvPicPr>
            <a:picLocks noChangeAspect="1"/>
          </p:cNvPicPr>
          <p:nvPr/>
        </p:nvPicPr>
        <p:blipFill>
          <a:blip r:embed="rId5" cstate="screen"/>
          <a:srcRect/>
          <a:stretch>
            <a:fillRect/>
          </a:stretch>
        </p:blipFill>
        <p:spPr bwMode="auto">
          <a:xfrm>
            <a:off x="4211960" y="3645024"/>
            <a:ext cx="3816424" cy="2537657"/>
          </a:xfrm>
          <a:prstGeom prst="rect">
            <a:avLst/>
          </a:prstGeom>
          <a:noFill/>
          <a:ln w="9525">
            <a:noFill/>
            <a:miter lim="800000"/>
            <a:headEnd/>
            <a:tailEnd/>
          </a:ln>
        </p:spPr>
      </p:pic>
      <p:pic>
        <p:nvPicPr>
          <p:cNvPr id="9" name="Freudenberger TNC Rally 326.wav">
            <a:hlinkClick r:id="" action="ppaction://media"/>
          </p:cNvPr>
          <p:cNvPicPr>
            <a:picLocks noRot="1" noChangeAspect="1"/>
          </p:cNvPicPr>
          <p:nvPr>
            <a:audioFile r:link="rId1"/>
          </p:nvPr>
        </p:nvPicPr>
        <p:blipFill>
          <a:blip r:embed="rId6" cstate="screen"/>
          <a:stretch>
            <a:fillRect/>
          </a:stretch>
        </p:blipFill>
        <p:spPr>
          <a:xfrm>
            <a:off x="8632825" y="6346825"/>
            <a:ext cx="304800" cy="304800"/>
          </a:xfrm>
          <a:prstGeom prst="rect">
            <a:avLst/>
          </a:prstGeom>
        </p:spPr>
      </p:pic>
    </p:spTree>
  </p:cSld>
  <p:clrMapOvr>
    <a:masterClrMapping/>
  </p:clrMapOvr>
  <p:transition advTm="1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694FDCA-1053-4ED2-8EEE-FCDBF7B40497}" type="slidenum">
              <a:rPr lang="en-US" smtClean="0"/>
              <a:pPr>
                <a:defRPr/>
              </a:pPr>
              <a:t>31</a:t>
            </a:fld>
            <a:endParaRPr lang="en-US"/>
          </a:p>
        </p:txBody>
      </p:sp>
      <p:sp>
        <p:nvSpPr>
          <p:cNvPr id="7" name="Rectangle 6"/>
          <p:cNvSpPr/>
          <p:nvPr/>
        </p:nvSpPr>
        <p:spPr>
          <a:xfrm>
            <a:off x="323528" y="1124744"/>
            <a:ext cx="7992888" cy="415498"/>
          </a:xfrm>
          <a:prstGeom prst="rect">
            <a:avLst/>
          </a:prstGeom>
        </p:spPr>
        <p:txBody>
          <a:bodyPr wrap="square">
            <a:spAutoFit/>
          </a:bodyPr>
          <a:lstStyle/>
          <a:p>
            <a:pPr marL="457200" indent="-457200"/>
            <a:r>
              <a:rPr lang="en-US" dirty="0" smtClean="0"/>
              <a:t>Celebrating on-country</a:t>
            </a:r>
          </a:p>
        </p:txBody>
      </p:sp>
      <p:pic>
        <p:nvPicPr>
          <p:cNvPr id="9" name="Content Placeholder 3" descr="MeetingPlace launch P DeeganMay2007 028 100dpi.jpg"/>
          <p:cNvPicPr>
            <a:picLocks noChangeAspect="1"/>
          </p:cNvPicPr>
          <p:nvPr/>
        </p:nvPicPr>
        <p:blipFill>
          <a:blip r:embed="rId3" cstate="screen"/>
          <a:srcRect/>
          <a:stretch>
            <a:fillRect/>
          </a:stretch>
        </p:blipFill>
        <p:spPr bwMode="auto">
          <a:xfrm>
            <a:off x="755576" y="1772816"/>
            <a:ext cx="6624736" cy="4402759"/>
          </a:xfrm>
          <a:prstGeom prst="rect">
            <a:avLst/>
          </a:prstGeom>
          <a:noFill/>
          <a:ln w="9525">
            <a:noFill/>
            <a:miter lim="800000"/>
            <a:headEnd/>
            <a:tailEnd/>
          </a:ln>
        </p:spPr>
      </p:pic>
      <p:pic>
        <p:nvPicPr>
          <p:cNvPr id="5" name="Freudenberger TNC Rally 329.wav">
            <a:hlinkClick r:id="" action="ppaction://media"/>
          </p:cNvPr>
          <p:cNvPicPr>
            <a:picLocks noRot="1" noChangeAspect="1"/>
          </p:cNvPicPr>
          <p:nvPr>
            <a:audioFile r:link="rId1"/>
          </p:nvPr>
        </p:nvPicPr>
        <p:blipFill>
          <a:blip r:embed="rId4" cstate="screen"/>
          <a:stretch>
            <a:fillRect/>
          </a:stretch>
        </p:blipFill>
        <p:spPr>
          <a:xfrm>
            <a:off x="8632825" y="6346825"/>
            <a:ext cx="304800" cy="304800"/>
          </a:xfrm>
          <a:prstGeom prst="rect">
            <a:avLst/>
          </a:prstGeom>
        </p:spPr>
      </p:pic>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IMG_9064"/>
          <p:cNvPicPr>
            <a:picLocks noGrp="1" noChangeAspect="1" noChangeArrowheads="1"/>
          </p:cNvPicPr>
          <p:nvPr>
            <p:ph type="body" idx="1"/>
          </p:nvPr>
        </p:nvPicPr>
        <p:blipFill>
          <a:blip r:embed="rId4" cstate="screen"/>
          <a:srcRect/>
          <a:stretch>
            <a:fillRect/>
          </a:stretch>
        </p:blipFill>
        <p:spPr>
          <a:xfrm>
            <a:off x="5245462" y="2780928"/>
            <a:ext cx="3898538" cy="3118251"/>
          </a:xfrm>
          <a:noFill/>
        </p:spPr>
      </p:pic>
      <p:sp>
        <p:nvSpPr>
          <p:cNvPr id="3" name="TextBox 2"/>
          <p:cNvSpPr txBox="1"/>
          <p:nvPr/>
        </p:nvSpPr>
        <p:spPr>
          <a:xfrm>
            <a:off x="683568" y="1196752"/>
            <a:ext cx="7207422" cy="415498"/>
          </a:xfrm>
          <a:prstGeom prst="rect">
            <a:avLst/>
          </a:prstGeom>
          <a:noFill/>
        </p:spPr>
        <p:txBody>
          <a:bodyPr wrap="none" rtlCol="0">
            <a:spAutoFit/>
          </a:bodyPr>
          <a:lstStyle/>
          <a:p>
            <a:r>
              <a:rPr lang="en-US" dirty="0" smtClean="0"/>
              <a:t>Multiple generations reconnecting to country &amp; culture</a:t>
            </a:r>
            <a:endParaRPr lang="en-AU" dirty="0"/>
          </a:p>
        </p:txBody>
      </p:sp>
      <p:pic>
        <p:nvPicPr>
          <p:cNvPr id="4" name="Picture 1" descr="Womens Pallinup trip 014.jpg"/>
          <p:cNvPicPr>
            <a:picLocks noChangeAspect="1"/>
          </p:cNvPicPr>
          <p:nvPr/>
        </p:nvPicPr>
        <p:blipFill>
          <a:blip r:embed="rId5" cstate="screen"/>
          <a:srcRect/>
          <a:stretch>
            <a:fillRect/>
          </a:stretch>
        </p:blipFill>
        <p:spPr bwMode="auto">
          <a:xfrm>
            <a:off x="0" y="1772816"/>
            <a:ext cx="5148064" cy="3423105"/>
          </a:xfrm>
          <a:prstGeom prst="rect">
            <a:avLst/>
          </a:prstGeom>
          <a:noFill/>
          <a:ln w="9525">
            <a:noFill/>
            <a:miter lim="800000"/>
            <a:headEnd/>
            <a:tailEnd/>
          </a:ln>
        </p:spPr>
      </p:pic>
      <p:pic>
        <p:nvPicPr>
          <p:cNvPr id="5" name="Freudenberger TNC Rally 361.wav">
            <a:hlinkClick r:id="" action="ppaction://media"/>
          </p:cNvPr>
          <p:cNvPicPr>
            <a:picLocks noRot="1" noChangeAspect="1"/>
          </p:cNvPicPr>
          <p:nvPr>
            <a:audioFile r:link="rId1"/>
          </p:nvPr>
        </p:nvPicPr>
        <p:blipFill>
          <a:blip r:embed="rId6" cstate="screen"/>
          <a:stretch>
            <a:fillRect/>
          </a:stretch>
        </p:blipFill>
        <p:spPr>
          <a:xfrm>
            <a:off x="8632825" y="6346825"/>
            <a:ext cx="304800" cy="304800"/>
          </a:xfrm>
          <a:prstGeom prst="rect">
            <a:avLst/>
          </a:prstGeom>
        </p:spPr>
      </p:pic>
    </p:spTree>
  </p:cSld>
  <p:clrMapOvr>
    <a:masterClrMapping/>
  </p:clrMapOvr>
  <p:transition advTm="1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08720"/>
            <a:ext cx="8305800" cy="2232248"/>
          </a:xfrm>
        </p:spPr>
        <p:txBody>
          <a:bodyPr/>
          <a:lstStyle/>
          <a:p>
            <a:r>
              <a:rPr lang="en-US" i="0" dirty="0" smtClean="0"/>
              <a:t>4. Adapt &amp; Improve; from the beginning!</a:t>
            </a:r>
            <a:br>
              <a:rPr lang="en-US" i="0" dirty="0" smtClean="0"/>
            </a:br>
            <a:r>
              <a:rPr lang="en-US" i="0" dirty="0" smtClean="0"/>
              <a:t/>
            </a:r>
            <a:br>
              <a:rPr lang="en-US" i="0" dirty="0" smtClean="0"/>
            </a:br>
            <a:r>
              <a:rPr lang="en-US" i="0" dirty="0" smtClean="0"/>
              <a:t>Have a good look around…. </a:t>
            </a:r>
            <a:endParaRPr lang="en-AU" i="0" dirty="0"/>
          </a:p>
        </p:txBody>
      </p:sp>
      <p:sp>
        <p:nvSpPr>
          <p:cNvPr id="4" name="Slide Number Placeholder 3"/>
          <p:cNvSpPr>
            <a:spLocks noGrp="1"/>
          </p:cNvSpPr>
          <p:nvPr>
            <p:ph type="sldNum" sz="quarter" idx="10"/>
          </p:nvPr>
        </p:nvSpPr>
        <p:spPr/>
        <p:txBody>
          <a:bodyPr/>
          <a:lstStyle/>
          <a:p>
            <a:pPr>
              <a:defRPr/>
            </a:pPr>
            <a:fld id="{9694FDCA-1053-4ED2-8EEE-FCDBF7B40497}" type="slidenum">
              <a:rPr lang="en-US" smtClean="0"/>
              <a:pPr>
                <a:defRPr/>
              </a:pPr>
              <a:t>33</a:t>
            </a:fld>
            <a:endParaRPr lang="en-US"/>
          </a:p>
        </p:txBody>
      </p:sp>
      <p:pic>
        <p:nvPicPr>
          <p:cNvPr id="5" name="Picture 4" descr="DSC03520.JPG"/>
          <p:cNvPicPr>
            <a:picLocks noChangeAspect="1"/>
          </p:cNvPicPr>
          <p:nvPr/>
        </p:nvPicPr>
        <p:blipFill>
          <a:blip r:embed="rId3" cstate="email"/>
          <a:stretch>
            <a:fillRect/>
          </a:stretch>
        </p:blipFill>
        <p:spPr>
          <a:xfrm>
            <a:off x="4067944" y="2801840"/>
            <a:ext cx="4509409" cy="3408088"/>
          </a:xfrm>
          <a:prstGeom prst="rect">
            <a:avLst/>
          </a:prstGeom>
        </p:spPr>
      </p:pic>
      <p:pic>
        <p:nvPicPr>
          <p:cNvPr id="6" name="Freudenberger TNC Rally 380.wav">
            <a:hlinkClick r:id="" action="ppaction://media"/>
          </p:cNvPr>
          <p:cNvPicPr>
            <a:picLocks noRot="1" noChangeAspect="1"/>
          </p:cNvPicPr>
          <p:nvPr>
            <a:audioFile r:link="rId1"/>
          </p:nvPr>
        </p:nvPicPr>
        <p:blipFill>
          <a:blip r:embed="rId4" cstate="screen"/>
          <a:stretch>
            <a:fillRect/>
          </a:stretch>
        </p:blipFill>
        <p:spPr>
          <a:xfrm>
            <a:off x="8632825" y="6346825"/>
            <a:ext cx="304800" cy="304800"/>
          </a:xfrm>
          <a:prstGeom prst="rect">
            <a:avLst/>
          </a:prstGeom>
        </p:spPr>
      </p:pic>
    </p:spTree>
  </p:cSld>
  <p:clrMapOvr>
    <a:masterClrMapping/>
  </p:clrMapOvr>
  <p:transition advTm="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ndwana Link Amanda Keesing003315.jpg"/>
          <p:cNvPicPr>
            <a:picLocks noChangeAspect="1"/>
          </p:cNvPicPr>
          <p:nvPr/>
        </p:nvPicPr>
        <p:blipFill>
          <a:blip r:embed="rId4" cstate="screen"/>
          <a:stretch>
            <a:fillRect/>
          </a:stretch>
        </p:blipFill>
        <p:spPr>
          <a:xfrm>
            <a:off x="0" y="2"/>
            <a:ext cx="9144000" cy="6079787"/>
          </a:xfrm>
          <a:prstGeom prst="rect">
            <a:avLst/>
          </a:prstGeom>
        </p:spPr>
      </p:pic>
      <p:cxnSp>
        <p:nvCxnSpPr>
          <p:cNvPr id="6" name="Straight Connector 5"/>
          <p:cNvCxnSpPr/>
          <p:nvPr/>
        </p:nvCxnSpPr>
        <p:spPr>
          <a:xfrm flipV="1">
            <a:off x="3143240" y="3357562"/>
            <a:ext cx="4786346" cy="7143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2785256" y="3500438"/>
            <a:ext cx="715174" cy="79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7571602" y="3429000"/>
            <a:ext cx="715174" cy="79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643439" y="2928936"/>
            <a:ext cx="886781" cy="461665"/>
          </a:xfrm>
          <a:prstGeom prst="rect">
            <a:avLst/>
          </a:prstGeom>
          <a:noFill/>
        </p:spPr>
        <p:txBody>
          <a:bodyPr wrap="none" rtlCol="0">
            <a:spAutoFit/>
          </a:bodyPr>
          <a:lstStyle/>
          <a:p>
            <a:r>
              <a:rPr lang="en-US" sz="2400" b="1" dirty="0" smtClean="0">
                <a:solidFill>
                  <a:schemeClr val="bg1"/>
                </a:solidFill>
                <a:effectLst>
                  <a:outerShdw blurRad="38100" dist="38100" dir="2700000" algn="tl">
                    <a:srgbClr val="000000">
                      <a:alpha val="43137"/>
                    </a:srgbClr>
                  </a:outerShdw>
                </a:effectLst>
              </a:rPr>
              <a:t>3.5m</a:t>
            </a:r>
            <a:endParaRPr lang="en-AU" sz="2400" b="1" dirty="0">
              <a:solidFill>
                <a:schemeClr val="bg1"/>
              </a:solidFill>
              <a:effectLst>
                <a:outerShdw blurRad="38100" dist="38100" dir="2700000" algn="tl">
                  <a:srgbClr val="000000">
                    <a:alpha val="43137"/>
                  </a:srgbClr>
                </a:outerShdw>
              </a:effectLst>
            </a:endParaRPr>
          </a:p>
        </p:txBody>
      </p:sp>
      <p:pic>
        <p:nvPicPr>
          <p:cNvPr id="7" name="Freudenberger TNC Rally 345.wav">
            <a:hlinkClick r:id="" action="ppaction://media"/>
          </p:cNvPr>
          <p:cNvPicPr>
            <a:picLocks noRot="1" noChangeAspect="1"/>
          </p:cNvPicPr>
          <p:nvPr>
            <a:audioFile r:link="rId1"/>
          </p:nvPr>
        </p:nvPicPr>
        <p:blipFill>
          <a:blip r:embed="rId5" cstate="screen"/>
          <a:stretch>
            <a:fillRect/>
          </a:stretch>
        </p:blipFill>
        <p:spPr>
          <a:xfrm>
            <a:off x="8632825" y="6346825"/>
            <a:ext cx="304800" cy="304800"/>
          </a:xfrm>
          <a:prstGeom prst="rect">
            <a:avLst/>
          </a:prstGeom>
        </p:spPr>
      </p:pic>
    </p:spTree>
  </p:cSld>
  <p:clrMapOvr>
    <a:masterClrMapping/>
  </p:clrMapOvr>
  <p:transition advTm="1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ChP3b photo4.JPG"/>
          <p:cNvPicPr>
            <a:picLocks noChangeAspect="1"/>
          </p:cNvPicPr>
          <p:nvPr/>
        </p:nvPicPr>
        <p:blipFill>
          <a:blip r:embed="rId4" cstate="screen"/>
          <a:stretch>
            <a:fillRect/>
          </a:stretch>
        </p:blipFill>
        <p:spPr>
          <a:xfrm>
            <a:off x="395536" y="1196752"/>
            <a:ext cx="3996022" cy="3246768"/>
          </a:xfrm>
          <a:prstGeom prst="rect">
            <a:avLst/>
          </a:prstGeom>
        </p:spPr>
      </p:pic>
      <p:pic>
        <p:nvPicPr>
          <p:cNvPr id="11" name="Picture 10" descr="Resize of DSC01447.JPG"/>
          <p:cNvPicPr>
            <a:picLocks noChangeAspect="1"/>
          </p:cNvPicPr>
          <p:nvPr/>
        </p:nvPicPr>
        <p:blipFill>
          <a:blip r:embed="rId5" cstate="screen"/>
          <a:stretch>
            <a:fillRect/>
          </a:stretch>
        </p:blipFill>
        <p:spPr>
          <a:xfrm>
            <a:off x="4518892" y="2564904"/>
            <a:ext cx="4625108" cy="3096344"/>
          </a:xfrm>
          <a:prstGeom prst="rect">
            <a:avLst/>
          </a:prstGeom>
        </p:spPr>
      </p:pic>
      <p:sp>
        <p:nvSpPr>
          <p:cNvPr id="12" name="TextBox 11"/>
          <p:cNvSpPr txBox="1"/>
          <p:nvPr/>
        </p:nvSpPr>
        <p:spPr>
          <a:xfrm>
            <a:off x="1043608" y="4725144"/>
            <a:ext cx="2822760" cy="415498"/>
          </a:xfrm>
          <a:prstGeom prst="rect">
            <a:avLst/>
          </a:prstGeom>
          <a:noFill/>
        </p:spPr>
        <p:txBody>
          <a:bodyPr wrap="none" rtlCol="0">
            <a:spAutoFit/>
          </a:bodyPr>
          <a:lstStyle/>
          <a:p>
            <a:r>
              <a:rPr lang="en-US" dirty="0" smtClean="0"/>
              <a:t>Traditional plantings</a:t>
            </a:r>
            <a:endParaRPr lang="en-US" dirty="0"/>
          </a:p>
        </p:txBody>
      </p:sp>
      <p:sp>
        <p:nvSpPr>
          <p:cNvPr id="13" name="TextBox 12"/>
          <p:cNvSpPr txBox="1"/>
          <p:nvPr/>
        </p:nvSpPr>
        <p:spPr>
          <a:xfrm>
            <a:off x="4644008" y="5805264"/>
            <a:ext cx="4387291" cy="415498"/>
          </a:xfrm>
          <a:prstGeom prst="rect">
            <a:avLst/>
          </a:prstGeom>
          <a:noFill/>
        </p:spPr>
        <p:txBody>
          <a:bodyPr wrap="none" rtlCol="0">
            <a:spAutoFit/>
          </a:bodyPr>
          <a:lstStyle/>
          <a:p>
            <a:r>
              <a:rPr lang="en-US" dirty="0" smtClean="0"/>
              <a:t>Remnant Vegetation Benchmark </a:t>
            </a:r>
            <a:endParaRPr lang="en-US" dirty="0"/>
          </a:p>
        </p:txBody>
      </p:sp>
      <p:pic>
        <p:nvPicPr>
          <p:cNvPr id="6" name="Freudenberger TNC Rally 347.wav">
            <a:hlinkClick r:id="" action="ppaction://media"/>
          </p:cNvPr>
          <p:cNvPicPr>
            <a:picLocks noRot="1" noChangeAspect="1"/>
          </p:cNvPicPr>
          <p:nvPr>
            <a:audioFile r:link="rId1"/>
          </p:nvPr>
        </p:nvPicPr>
        <p:blipFill>
          <a:blip r:embed="rId6" cstate="screen"/>
          <a:stretch>
            <a:fillRect/>
          </a:stretch>
        </p:blipFill>
        <p:spPr>
          <a:xfrm>
            <a:off x="8632825" y="6346825"/>
            <a:ext cx="304800" cy="304800"/>
          </a:xfrm>
          <a:prstGeom prst="rect">
            <a:avLst/>
          </a:prstGeom>
        </p:spPr>
      </p:pic>
    </p:spTree>
  </p:cSld>
  <p:clrMapOvr>
    <a:masterClrMapping/>
  </p:clrMapOvr>
  <p:transition advTm="1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13"/>
          <p:cNvSpPr txBox="1">
            <a:spLocks noChangeArrowheads="1"/>
          </p:cNvSpPr>
          <p:nvPr/>
        </p:nvSpPr>
        <p:spPr bwMode="auto">
          <a:xfrm>
            <a:off x="6129704" y="1530351"/>
            <a:ext cx="2672862" cy="658813"/>
          </a:xfrm>
          <a:prstGeom prst="rect">
            <a:avLst/>
          </a:prstGeom>
          <a:noFill/>
          <a:ln w="9525">
            <a:noFill/>
            <a:miter lim="800000"/>
            <a:headEnd/>
            <a:tailEnd/>
          </a:ln>
        </p:spPr>
        <p:txBody>
          <a:bodyPr lIns="80892" tIns="80892" rIns="80892" bIns="80892">
            <a:spAutoFit/>
          </a:bodyPr>
          <a:lstStyle/>
          <a:p>
            <a:pPr marL="101600" indent="-101600">
              <a:spcBef>
                <a:spcPct val="20000"/>
              </a:spcBef>
            </a:pPr>
            <a:endParaRPr lang="en-AU" sz="700">
              <a:latin typeface="Arial" charset="0"/>
            </a:endParaRPr>
          </a:p>
          <a:p>
            <a:pPr marL="101600" indent="-101600">
              <a:spcBef>
                <a:spcPct val="20000"/>
              </a:spcBef>
            </a:pPr>
            <a:r>
              <a:rPr lang="en-AU" sz="700">
                <a:latin typeface="Arial" charset="0"/>
              </a:rPr>
              <a:t>   </a:t>
            </a:r>
          </a:p>
          <a:p>
            <a:pPr marL="101600" indent="-101600">
              <a:spcBef>
                <a:spcPct val="20000"/>
              </a:spcBef>
            </a:pPr>
            <a:endParaRPr lang="en-AU" sz="700">
              <a:latin typeface="Arial" charset="0"/>
            </a:endParaRPr>
          </a:p>
          <a:p>
            <a:pPr marL="101600" indent="-101600">
              <a:spcBef>
                <a:spcPct val="20000"/>
              </a:spcBef>
            </a:pPr>
            <a:r>
              <a:rPr lang="en-AU" sz="700">
                <a:latin typeface="Arial" charset="0"/>
              </a:rPr>
              <a:t>  </a:t>
            </a:r>
            <a:endParaRPr lang="en-US" sz="700">
              <a:latin typeface="Arial" charset="0"/>
            </a:endParaRPr>
          </a:p>
        </p:txBody>
      </p:sp>
      <p:sp>
        <p:nvSpPr>
          <p:cNvPr id="28678" name="Rectangle 18"/>
          <p:cNvSpPr>
            <a:spLocks noChangeArrowheads="1"/>
          </p:cNvSpPr>
          <p:nvPr/>
        </p:nvSpPr>
        <p:spPr bwMode="auto">
          <a:xfrm>
            <a:off x="0" y="-207749"/>
            <a:ext cx="184731" cy="415498"/>
          </a:xfrm>
          <a:prstGeom prst="rect">
            <a:avLst/>
          </a:prstGeom>
          <a:noFill/>
          <a:ln w="9525">
            <a:noFill/>
            <a:miter lim="800000"/>
            <a:headEnd/>
            <a:tailEnd/>
          </a:ln>
        </p:spPr>
        <p:txBody>
          <a:bodyPr wrap="none" anchor="ctr">
            <a:spAutoFit/>
          </a:bodyPr>
          <a:lstStyle/>
          <a:p>
            <a:endParaRPr lang="en-AU"/>
          </a:p>
        </p:txBody>
      </p:sp>
      <p:pic>
        <p:nvPicPr>
          <p:cNvPr id="1026" name="Picture 2"/>
          <p:cNvPicPr>
            <a:picLocks noChangeAspect="1" noChangeArrowheads="1"/>
          </p:cNvPicPr>
          <p:nvPr/>
        </p:nvPicPr>
        <p:blipFill>
          <a:blip r:embed="rId4" cstate="screen"/>
          <a:srcRect/>
          <a:stretch>
            <a:fillRect/>
          </a:stretch>
        </p:blipFill>
        <p:spPr bwMode="auto">
          <a:xfrm>
            <a:off x="467544" y="1196752"/>
            <a:ext cx="6567711" cy="3566428"/>
          </a:xfrm>
          <a:prstGeom prst="rect">
            <a:avLst/>
          </a:prstGeom>
          <a:noFill/>
          <a:ln w="9525">
            <a:noFill/>
            <a:miter lim="800000"/>
            <a:headEnd/>
            <a:tailEnd/>
          </a:ln>
          <a:effectLst/>
        </p:spPr>
      </p:pic>
      <p:pic>
        <p:nvPicPr>
          <p:cNvPr id="10" name="Picture 9" descr="RChP3b photo4.JPG"/>
          <p:cNvPicPr>
            <a:picLocks noChangeAspect="1"/>
          </p:cNvPicPr>
          <p:nvPr/>
        </p:nvPicPr>
        <p:blipFill>
          <a:blip r:embed="rId5" cstate="screen"/>
          <a:stretch>
            <a:fillRect/>
          </a:stretch>
        </p:blipFill>
        <p:spPr>
          <a:xfrm>
            <a:off x="6156176" y="4293096"/>
            <a:ext cx="2771800" cy="2252088"/>
          </a:xfrm>
          <a:prstGeom prst="rect">
            <a:avLst/>
          </a:prstGeom>
        </p:spPr>
      </p:pic>
      <p:sp>
        <p:nvSpPr>
          <p:cNvPr id="11" name="TextBox 10"/>
          <p:cNvSpPr txBox="1"/>
          <p:nvPr/>
        </p:nvSpPr>
        <p:spPr>
          <a:xfrm>
            <a:off x="1619672" y="5229200"/>
            <a:ext cx="3712106" cy="415498"/>
          </a:xfrm>
          <a:prstGeom prst="rect">
            <a:avLst/>
          </a:prstGeom>
          <a:noFill/>
        </p:spPr>
        <p:txBody>
          <a:bodyPr wrap="none" rtlCol="0">
            <a:spAutoFit/>
          </a:bodyPr>
          <a:lstStyle/>
          <a:p>
            <a:r>
              <a:rPr lang="en-US" dirty="0" smtClean="0"/>
              <a:t>Too dense, bare understory</a:t>
            </a:r>
            <a:endParaRPr lang="en-US" dirty="0"/>
          </a:p>
        </p:txBody>
      </p:sp>
      <p:pic>
        <p:nvPicPr>
          <p:cNvPr id="7" name="Freudenberger TNC Rally 352.wav">
            <a:hlinkClick r:id="" action="ppaction://media"/>
          </p:cNvPr>
          <p:cNvPicPr>
            <a:picLocks noRot="1" noChangeAspect="1"/>
          </p:cNvPicPr>
          <p:nvPr>
            <a:audioFile r:link="rId1"/>
          </p:nvPr>
        </p:nvPicPr>
        <p:blipFill>
          <a:blip r:embed="rId6" cstate="screen"/>
          <a:stretch>
            <a:fillRect/>
          </a:stretch>
        </p:blipFill>
        <p:spPr>
          <a:xfrm>
            <a:off x="8632825" y="6346825"/>
            <a:ext cx="304800" cy="304800"/>
          </a:xfrm>
          <a:prstGeom prst="rect">
            <a:avLst/>
          </a:prstGeom>
        </p:spPr>
      </p:pic>
    </p:spTree>
  </p:cSld>
  <p:clrMapOvr>
    <a:masterClrMapping/>
  </p:clrMapOvr>
  <p:transition advTm="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ndwana Link Amanda Keesing002819.jpg"/>
          <p:cNvPicPr>
            <a:picLocks noChangeAspect="1"/>
          </p:cNvPicPr>
          <p:nvPr/>
        </p:nvPicPr>
        <p:blipFill>
          <a:blip r:embed="rId4" cstate="screen"/>
          <a:stretch>
            <a:fillRect/>
          </a:stretch>
        </p:blipFill>
        <p:spPr>
          <a:xfrm>
            <a:off x="0" y="2"/>
            <a:ext cx="9144000" cy="6079787"/>
          </a:xfrm>
          <a:prstGeom prst="rect">
            <a:avLst/>
          </a:prstGeom>
        </p:spPr>
      </p:pic>
      <p:cxnSp>
        <p:nvCxnSpPr>
          <p:cNvPr id="4" name="Straight Connector 3"/>
          <p:cNvCxnSpPr/>
          <p:nvPr/>
        </p:nvCxnSpPr>
        <p:spPr>
          <a:xfrm flipV="1">
            <a:off x="1285852" y="4929198"/>
            <a:ext cx="7358114" cy="7143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a:off x="1035819" y="5250669"/>
            <a:ext cx="500066"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a:off x="6894529" y="5178437"/>
            <a:ext cx="500066"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8394727" y="5178437"/>
            <a:ext cx="500066"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1322365" y="5249875"/>
            <a:ext cx="500066"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428992" y="4500572"/>
            <a:ext cx="857256" cy="830997"/>
          </a:xfrm>
          <a:prstGeom prst="rect">
            <a:avLst/>
          </a:prstGeom>
          <a:noFill/>
        </p:spPr>
        <p:txBody>
          <a:bodyPr wrap="square" rtlCol="0">
            <a:spAutoFit/>
          </a:bodyPr>
          <a:lstStyle/>
          <a:p>
            <a:r>
              <a:rPr lang="en-US" sz="2400" b="1" dirty="0" smtClean="0">
                <a:solidFill>
                  <a:schemeClr val="bg1"/>
                </a:solidFill>
              </a:rPr>
              <a:t>3.5m</a:t>
            </a:r>
            <a:endParaRPr lang="en-AU" sz="2400" b="1" dirty="0">
              <a:solidFill>
                <a:schemeClr val="bg1"/>
              </a:solidFill>
            </a:endParaRPr>
          </a:p>
        </p:txBody>
      </p:sp>
      <p:pic>
        <p:nvPicPr>
          <p:cNvPr id="12" name="Freudenberger TNC Rally 346.wav">
            <a:hlinkClick r:id="" action="ppaction://media"/>
          </p:cNvPr>
          <p:cNvPicPr>
            <a:picLocks noRot="1" noChangeAspect="1"/>
          </p:cNvPicPr>
          <p:nvPr>
            <a:audioFile r:link="rId1"/>
          </p:nvPr>
        </p:nvPicPr>
        <p:blipFill>
          <a:blip r:embed="rId5" cstate="screen"/>
          <a:stretch>
            <a:fillRect/>
          </a:stretch>
        </p:blipFill>
        <p:spPr>
          <a:xfrm>
            <a:off x="8632825" y="6346825"/>
            <a:ext cx="304800" cy="304800"/>
          </a:xfrm>
          <a:prstGeom prst="rect">
            <a:avLst/>
          </a:prstGeom>
        </p:spPr>
      </p:pic>
    </p:spTree>
  </p:cSld>
  <p:clrMapOvr>
    <a:masterClrMapping/>
  </p:clrMapOvr>
  <p:transition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ndwana Link Danny ten Seldam002662.jpg"/>
          <p:cNvPicPr>
            <a:picLocks noChangeAspect="1"/>
          </p:cNvPicPr>
          <p:nvPr/>
        </p:nvPicPr>
        <p:blipFill>
          <a:blip r:embed="rId4" cstate="screen"/>
          <a:stretch>
            <a:fillRect/>
          </a:stretch>
        </p:blipFill>
        <p:spPr>
          <a:xfrm>
            <a:off x="0" y="0"/>
            <a:ext cx="9144000" cy="6858000"/>
          </a:xfrm>
          <a:prstGeom prst="rect">
            <a:avLst/>
          </a:prstGeom>
        </p:spPr>
      </p:pic>
      <p:cxnSp>
        <p:nvCxnSpPr>
          <p:cNvPr id="4" name="Straight Connector 3"/>
          <p:cNvCxnSpPr/>
          <p:nvPr/>
        </p:nvCxnSpPr>
        <p:spPr>
          <a:xfrm>
            <a:off x="785787" y="4214818"/>
            <a:ext cx="6643734" cy="15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a:off x="534959" y="4321975"/>
            <a:ext cx="500860" cy="79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a:off x="2320909" y="4321975"/>
            <a:ext cx="500860" cy="79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a:off x="4106859" y="4321975"/>
            <a:ext cx="500860" cy="79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5821371" y="4321975"/>
            <a:ext cx="500860" cy="79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7178693" y="4321975"/>
            <a:ext cx="500860" cy="79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28729" y="3786191"/>
            <a:ext cx="886781" cy="461665"/>
          </a:xfrm>
          <a:prstGeom prst="rect">
            <a:avLst/>
          </a:prstGeom>
          <a:noFill/>
        </p:spPr>
        <p:txBody>
          <a:bodyPr wrap="none" rtlCol="0">
            <a:spAutoFit/>
          </a:bodyPr>
          <a:lstStyle/>
          <a:p>
            <a:r>
              <a:rPr lang="en-US" sz="2400" b="1" dirty="0" smtClean="0">
                <a:solidFill>
                  <a:schemeClr val="bg1"/>
                </a:solidFill>
                <a:effectLst>
                  <a:outerShdw blurRad="38100" dist="38100" dir="2700000" algn="tl">
                    <a:srgbClr val="000000">
                      <a:alpha val="43137"/>
                    </a:srgbClr>
                  </a:outerShdw>
                </a:effectLst>
              </a:rPr>
              <a:t>1.4m</a:t>
            </a:r>
            <a:endParaRPr lang="en-AU" sz="2400" b="1" dirty="0">
              <a:solidFill>
                <a:schemeClr val="bg1"/>
              </a:solidFill>
              <a:effectLst>
                <a:outerShdw blurRad="38100" dist="38100" dir="2700000" algn="tl">
                  <a:srgbClr val="000000">
                    <a:alpha val="43137"/>
                  </a:srgbClr>
                </a:outerShdw>
              </a:effectLst>
            </a:endParaRPr>
          </a:p>
        </p:txBody>
      </p:sp>
      <p:sp>
        <p:nvSpPr>
          <p:cNvPr id="14" name="TextBox 13"/>
          <p:cNvSpPr txBox="1"/>
          <p:nvPr/>
        </p:nvSpPr>
        <p:spPr>
          <a:xfrm>
            <a:off x="3071803" y="3786191"/>
            <a:ext cx="886781" cy="461665"/>
          </a:xfrm>
          <a:prstGeom prst="rect">
            <a:avLst/>
          </a:prstGeom>
          <a:noFill/>
        </p:spPr>
        <p:txBody>
          <a:bodyPr wrap="none" rtlCol="0">
            <a:spAutoFit/>
          </a:bodyPr>
          <a:lstStyle/>
          <a:p>
            <a:r>
              <a:rPr lang="en-US" sz="2400" b="1" dirty="0" smtClean="0">
                <a:solidFill>
                  <a:schemeClr val="bg1"/>
                </a:solidFill>
                <a:effectLst>
                  <a:outerShdw blurRad="38100" dist="38100" dir="2700000" algn="tl">
                    <a:srgbClr val="000000">
                      <a:alpha val="43137"/>
                    </a:srgbClr>
                  </a:outerShdw>
                </a:effectLst>
              </a:rPr>
              <a:t>1.4m</a:t>
            </a:r>
            <a:endParaRPr lang="en-AU" sz="2400" b="1" dirty="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4857753" y="3786191"/>
            <a:ext cx="886781" cy="461665"/>
          </a:xfrm>
          <a:prstGeom prst="rect">
            <a:avLst/>
          </a:prstGeom>
          <a:noFill/>
        </p:spPr>
        <p:txBody>
          <a:bodyPr wrap="none" rtlCol="0">
            <a:spAutoFit/>
          </a:bodyPr>
          <a:lstStyle/>
          <a:p>
            <a:r>
              <a:rPr lang="en-US" sz="2400" b="1" dirty="0" smtClean="0">
                <a:solidFill>
                  <a:schemeClr val="bg1"/>
                </a:solidFill>
                <a:effectLst>
                  <a:outerShdw blurRad="38100" dist="38100" dir="2700000" algn="tl">
                    <a:srgbClr val="000000">
                      <a:alpha val="43137"/>
                    </a:srgbClr>
                  </a:outerShdw>
                </a:effectLst>
              </a:rPr>
              <a:t>1.4m</a:t>
            </a:r>
            <a:endParaRPr lang="en-AU" sz="2400" b="1" dirty="0">
              <a:solidFill>
                <a:schemeClr val="bg1"/>
              </a:solidFill>
              <a:effectLst>
                <a:outerShdw blurRad="38100" dist="38100" dir="2700000" algn="tl">
                  <a:srgbClr val="000000">
                    <a:alpha val="43137"/>
                  </a:srgbClr>
                </a:outerShdw>
              </a:effectLst>
            </a:endParaRPr>
          </a:p>
        </p:txBody>
      </p:sp>
      <p:sp>
        <p:nvSpPr>
          <p:cNvPr id="16" name="TextBox 15"/>
          <p:cNvSpPr txBox="1"/>
          <p:nvPr/>
        </p:nvSpPr>
        <p:spPr>
          <a:xfrm>
            <a:off x="6286512" y="3786191"/>
            <a:ext cx="886781" cy="461665"/>
          </a:xfrm>
          <a:prstGeom prst="rect">
            <a:avLst/>
          </a:prstGeom>
          <a:noFill/>
        </p:spPr>
        <p:txBody>
          <a:bodyPr wrap="none" rtlCol="0">
            <a:spAutoFit/>
          </a:bodyPr>
          <a:lstStyle/>
          <a:p>
            <a:r>
              <a:rPr lang="en-US" sz="2400" b="1" dirty="0" smtClean="0">
                <a:solidFill>
                  <a:schemeClr val="bg1"/>
                </a:solidFill>
                <a:effectLst>
                  <a:outerShdw blurRad="38100" dist="38100" dir="2700000" algn="tl">
                    <a:srgbClr val="000000">
                      <a:alpha val="43137"/>
                    </a:srgbClr>
                  </a:outerShdw>
                </a:effectLst>
              </a:rPr>
              <a:t>1.4m</a:t>
            </a:r>
            <a:endParaRPr lang="en-AU" sz="2400" b="1" dirty="0">
              <a:solidFill>
                <a:schemeClr val="bg1"/>
              </a:solidFill>
              <a:effectLst>
                <a:outerShdw blurRad="38100" dist="38100" dir="2700000" algn="tl">
                  <a:srgbClr val="000000">
                    <a:alpha val="43137"/>
                  </a:srgbClr>
                </a:outerShdw>
              </a:effectLst>
            </a:endParaRPr>
          </a:p>
        </p:txBody>
      </p:sp>
      <p:sp>
        <p:nvSpPr>
          <p:cNvPr id="17" name="TextBox 16"/>
          <p:cNvSpPr txBox="1">
            <a:spLocks noChangeArrowheads="1"/>
          </p:cNvSpPr>
          <p:nvPr/>
        </p:nvSpPr>
        <p:spPr bwMode="auto">
          <a:xfrm>
            <a:off x="121438" y="201140"/>
            <a:ext cx="8895155" cy="1046440"/>
          </a:xfrm>
          <a:prstGeom prst="rect">
            <a:avLst/>
          </a:prstGeom>
          <a:noFill/>
          <a:ln w="9525">
            <a:noFill/>
            <a:miter lim="800000"/>
            <a:headEnd/>
            <a:tailEnd/>
          </a:ln>
        </p:spPr>
        <p:txBody>
          <a:bodyPr wrap="square">
            <a:spAutoFit/>
          </a:bodyPr>
          <a:lstStyle/>
          <a:p>
            <a:r>
              <a:rPr lang="en-US" sz="3400" dirty="0" smtClean="0"/>
              <a:t>Learn and adapt: </a:t>
            </a:r>
          </a:p>
          <a:p>
            <a:r>
              <a:rPr lang="en-US" sz="2800" dirty="0" smtClean="0"/>
              <a:t>GreatPlains5 ‘habitat seeder’; 7m  pass; ~40ha/day       </a:t>
            </a:r>
            <a:endParaRPr lang="en-US" sz="2800" dirty="0"/>
          </a:p>
        </p:txBody>
      </p:sp>
      <p:pic>
        <p:nvPicPr>
          <p:cNvPr id="18" name="Freudenberger TNC Rally 348.wav">
            <a:hlinkClick r:id="" action="ppaction://media"/>
          </p:cNvPr>
          <p:cNvPicPr>
            <a:picLocks noRot="1" noChangeAspect="1"/>
          </p:cNvPicPr>
          <p:nvPr>
            <a:audioFile r:link="rId1"/>
          </p:nvPr>
        </p:nvPicPr>
        <p:blipFill>
          <a:blip r:embed="rId5" cstate="screen"/>
          <a:stretch>
            <a:fillRect/>
          </a:stretch>
        </p:blipFill>
        <p:spPr>
          <a:xfrm>
            <a:off x="8632825" y="6346825"/>
            <a:ext cx="304800" cy="304800"/>
          </a:xfrm>
          <a:prstGeom prst="rect">
            <a:avLst/>
          </a:prstGeom>
        </p:spPr>
      </p:pic>
    </p:spTree>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13"/>
          <p:cNvSpPr txBox="1">
            <a:spLocks noChangeArrowheads="1"/>
          </p:cNvSpPr>
          <p:nvPr/>
        </p:nvSpPr>
        <p:spPr bwMode="auto">
          <a:xfrm>
            <a:off x="6129704" y="1530351"/>
            <a:ext cx="2672862" cy="658813"/>
          </a:xfrm>
          <a:prstGeom prst="rect">
            <a:avLst/>
          </a:prstGeom>
          <a:noFill/>
          <a:ln w="9525">
            <a:noFill/>
            <a:miter lim="800000"/>
            <a:headEnd/>
            <a:tailEnd/>
          </a:ln>
        </p:spPr>
        <p:txBody>
          <a:bodyPr lIns="80892" tIns="80892" rIns="80892" bIns="80892">
            <a:spAutoFit/>
          </a:bodyPr>
          <a:lstStyle/>
          <a:p>
            <a:pPr marL="101600" indent="-101600">
              <a:spcBef>
                <a:spcPct val="20000"/>
              </a:spcBef>
            </a:pPr>
            <a:endParaRPr lang="en-AU" sz="700">
              <a:latin typeface="Arial" charset="0"/>
            </a:endParaRPr>
          </a:p>
          <a:p>
            <a:pPr marL="101600" indent="-101600">
              <a:spcBef>
                <a:spcPct val="20000"/>
              </a:spcBef>
            </a:pPr>
            <a:r>
              <a:rPr lang="en-AU" sz="700">
                <a:latin typeface="Arial" charset="0"/>
              </a:rPr>
              <a:t>   </a:t>
            </a:r>
          </a:p>
          <a:p>
            <a:pPr marL="101600" indent="-101600">
              <a:spcBef>
                <a:spcPct val="20000"/>
              </a:spcBef>
            </a:pPr>
            <a:endParaRPr lang="en-AU" sz="700">
              <a:latin typeface="Arial" charset="0"/>
            </a:endParaRPr>
          </a:p>
          <a:p>
            <a:pPr marL="101600" indent="-101600">
              <a:spcBef>
                <a:spcPct val="20000"/>
              </a:spcBef>
            </a:pPr>
            <a:r>
              <a:rPr lang="en-AU" sz="700">
                <a:latin typeface="Arial" charset="0"/>
              </a:rPr>
              <a:t>  </a:t>
            </a:r>
            <a:endParaRPr lang="en-US" sz="700">
              <a:latin typeface="Arial" charset="0"/>
            </a:endParaRPr>
          </a:p>
        </p:txBody>
      </p:sp>
      <p:pic>
        <p:nvPicPr>
          <p:cNvPr id="6" name="Picture 5" descr="PeniupPatchesFull.jpg"/>
          <p:cNvPicPr>
            <a:picLocks noChangeAspect="1"/>
          </p:cNvPicPr>
          <p:nvPr/>
        </p:nvPicPr>
        <p:blipFill>
          <a:blip r:embed="rId4" cstate="screen"/>
          <a:stretch>
            <a:fillRect/>
          </a:stretch>
        </p:blipFill>
        <p:spPr>
          <a:xfrm>
            <a:off x="120456" y="86259"/>
            <a:ext cx="4370010" cy="6696000"/>
          </a:xfrm>
          <a:prstGeom prst="rect">
            <a:avLst/>
          </a:prstGeom>
        </p:spPr>
      </p:pic>
      <p:pic>
        <p:nvPicPr>
          <p:cNvPr id="7" name="Picture 6" descr="Peniup_Proteaceous Nodes.jpg"/>
          <p:cNvPicPr>
            <a:picLocks noChangeAspect="1"/>
          </p:cNvPicPr>
          <p:nvPr/>
        </p:nvPicPr>
        <p:blipFill>
          <a:blip r:embed="rId5" cstate="screen"/>
          <a:stretch>
            <a:fillRect/>
          </a:stretch>
        </p:blipFill>
        <p:spPr>
          <a:xfrm>
            <a:off x="4674620" y="86261"/>
            <a:ext cx="4371140" cy="6696000"/>
          </a:xfrm>
          <a:prstGeom prst="rect">
            <a:avLst/>
          </a:prstGeom>
        </p:spPr>
      </p:pic>
      <p:cxnSp>
        <p:nvCxnSpPr>
          <p:cNvPr id="8" name="Straight Arrow Connector 7"/>
          <p:cNvCxnSpPr/>
          <p:nvPr/>
        </p:nvCxnSpPr>
        <p:spPr bwMode="auto">
          <a:xfrm flipV="1">
            <a:off x="2325152" y="3761117"/>
            <a:ext cx="2579961" cy="189782"/>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9" name="TextBox 8"/>
          <p:cNvSpPr txBox="1"/>
          <p:nvPr/>
        </p:nvSpPr>
        <p:spPr>
          <a:xfrm>
            <a:off x="467544" y="476672"/>
            <a:ext cx="2265364" cy="415498"/>
          </a:xfrm>
          <a:prstGeom prst="rect">
            <a:avLst/>
          </a:prstGeom>
          <a:noFill/>
        </p:spPr>
        <p:txBody>
          <a:bodyPr wrap="none" rtlCol="0">
            <a:spAutoFit/>
          </a:bodyPr>
          <a:lstStyle/>
          <a:p>
            <a:r>
              <a:rPr lang="en-US" dirty="0" smtClean="0"/>
              <a:t>Learn and adapt</a:t>
            </a:r>
            <a:endParaRPr lang="en-US" dirty="0"/>
          </a:p>
        </p:txBody>
      </p:sp>
      <p:pic>
        <p:nvPicPr>
          <p:cNvPr id="10" name="Freudenberger TNC Rally 350.wav">
            <a:hlinkClick r:id="" action="ppaction://media"/>
          </p:cNvPr>
          <p:cNvPicPr>
            <a:picLocks noRot="1" noChangeAspect="1"/>
          </p:cNvPicPr>
          <p:nvPr>
            <a:audioFile r:link="rId1"/>
          </p:nvPr>
        </p:nvPicPr>
        <p:blipFill>
          <a:blip r:embed="rId6" cstate="screen"/>
          <a:stretch>
            <a:fillRect/>
          </a:stretch>
        </p:blipFill>
        <p:spPr>
          <a:xfrm>
            <a:off x="8632825" y="6346825"/>
            <a:ext cx="304800" cy="304800"/>
          </a:xfrm>
          <a:prstGeom prst="rect">
            <a:avLst/>
          </a:prstGeom>
        </p:spPr>
      </p:pic>
    </p:spTree>
  </p:cSld>
  <p:clrMapOvr>
    <a:masterClrMapping/>
  </p:clrMapOvr>
  <p:transition advTm="1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9694FDCA-1053-4ED2-8EEE-FCDBF7B40497}" type="slidenum">
              <a:rPr lang="en-US" smtClean="0"/>
              <a:pPr>
                <a:defRPr/>
              </a:pPr>
              <a:t>4</a:t>
            </a:fld>
            <a:endParaRPr lang="en-US"/>
          </a:p>
        </p:txBody>
      </p:sp>
      <p:pic>
        <p:nvPicPr>
          <p:cNvPr id="1026" name="Picture 2"/>
          <p:cNvPicPr>
            <a:picLocks noChangeAspect="1" noChangeArrowheads="1"/>
          </p:cNvPicPr>
          <p:nvPr/>
        </p:nvPicPr>
        <p:blipFill>
          <a:blip r:embed="rId3" cstate="screen"/>
          <a:srcRect/>
          <a:stretch>
            <a:fillRect/>
          </a:stretch>
        </p:blipFill>
        <p:spPr bwMode="auto">
          <a:xfrm>
            <a:off x="755576" y="1124744"/>
            <a:ext cx="6829425" cy="5029200"/>
          </a:xfrm>
          <a:prstGeom prst="rect">
            <a:avLst/>
          </a:prstGeom>
          <a:noFill/>
          <a:ln w="9525">
            <a:noFill/>
            <a:miter lim="800000"/>
            <a:headEnd/>
            <a:tailEnd/>
          </a:ln>
        </p:spPr>
      </p:pic>
      <p:pic>
        <p:nvPicPr>
          <p:cNvPr id="5" name="Freudenberger TNC Rally 374.wav">
            <a:hlinkClick r:id="" action="ppaction://media"/>
          </p:cNvPr>
          <p:cNvPicPr>
            <a:picLocks noRot="1" noChangeAspect="1"/>
          </p:cNvPicPr>
          <p:nvPr>
            <a:audioFile r:link="rId1"/>
          </p:nvPr>
        </p:nvPicPr>
        <p:blipFill>
          <a:blip r:embed="rId4" cstate="screen"/>
          <a:stretch>
            <a:fillRect/>
          </a:stretch>
        </p:blipFill>
        <p:spPr>
          <a:xfrm>
            <a:off x="8632825" y="6346825"/>
            <a:ext cx="304800" cy="304800"/>
          </a:xfrm>
          <a:prstGeom prst="rect">
            <a:avLst/>
          </a:prstGeom>
        </p:spPr>
      </p:pic>
    </p:spTree>
  </p:cSld>
  <p:clrMapOvr>
    <a:masterClrMapping/>
  </p:clrMapOvr>
  <p:transition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p:cNvSpPr>
            <a:spLocks noGrp="1"/>
          </p:cNvSpPr>
          <p:nvPr>
            <p:ph type="sldNum" sz="quarter" idx="10"/>
          </p:nvPr>
        </p:nvSpPr>
        <p:spPr>
          <a:noFill/>
        </p:spPr>
        <p:txBody>
          <a:bodyPr/>
          <a:lstStyle/>
          <a:p>
            <a:fld id="{6A31FAA7-A776-494A-AB74-D49C629F5664}" type="slidenum">
              <a:rPr lang="en-US" smtClean="0">
                <a:ea typeface="ＭＳ Ｐゴシック" pitchFamily="-65" charset="-128"/>
              </a:rPr>
              <a:pPr/>
              <a:t>40</a:t>
            </a:fld>
            <a:endParaRPr lang="en-US" smtClean="0">
              <a:ea typeface="ＭＳ Ｐゴシック" pitchFamily="-65" charset="-128"/>
            </a:endParaRPr>
          </a:p>
        </p:txBody>
      </p:sp>
      <p:sp>
        <p:nvSpPr>
          <p:cNvPr id="30724" name="Text Box 13"/>
          <p:cNvSpPr txBox="1">
            <a:spLocks noChangeArrowheads="1"/>
          </p:cNvSpPr>
          <p:nvPr/>
        </p:nvSpPr>
        <p:spPr bwMode="auto">
          <a:xfrm>
            <a:off x="251520" y="1196752"/>
            <a:ext cx="7693430" cy="525401"/>
          </a:xfrm>
          <a:prstGeom prst="rect">
            <a:avLst/>
          </a:prstGeom>
          <a:noFill/>
          <a:ln w="19050">
            <a:noFill/>
            <a:miter lim="800000"/>
            <a:headEnd/>
            <a:tailEnd/>
          </a:ln>
        </p:spPr>
        <p:txBody>
          <a:bodyPr wrap="none" lIns="90000" tIns="46800" rIns="90000" bIns="46800">
            <a:spAutoFit/>
          </a:bodyPr>
          <a:lstStyle/>
          <a:p>
            <a:pPr marL="914400" lvl="1" indent="-457200"/>
            <a:r>
              <a:rPr lang="en-US" sz="2800" dirty="0" smtClean="0"/>
              <a:t>Monitoring – a structured way of learning</a:t>
            </a:r>
            <a:endParaRPr lang="en-US" dirty="0"/>
          </a:p>
        </p:txBody>
      </p:sp>
      <p:pic>
        <p:nvPicPr>
          <p:cNvPr id="30726" name="Picture 6" descr="DSC07553.JPG"/>
          <p:cNvPicPr>
            <a:picLocks noChangeAspect="1"/>
          </p:cNvPicPr>
          <p:nvPr/>
        </p:nvPicPr>
        <p:blipFill>
          <a:blip r:embed="rId3" cstate="screen"/>
          <a:srcRect/>
          <a:stretch>
            <a:fillRect/>
          </a:stretch>
        </p:blipFill>
        <p:spPr bwMode="auto">
          <a:xfrm>
            <a:off x="5148263" y="2924175"/>
            <a:ext cx="3635375" cy="2435225"/>
          </a:xfrm>
          <a:prstGeom prst="rect">
            <a:avLst/>
          </a:prstGeom>
          <a:noFill/>
          <a:ln w="9525">
            <a:noFill/>
            <a:miter lim="800000"/>
            <a:headEnd/>
            <a:tailEnd/>
          </a:ln>
        </p:spPr>
      </p:pic>
      <p:pic>
        <p:nvPicPr>
          <p:cNvPr id="30727" name="Picture 7" descr="DSC06683.JPG"/>
          <p:cNvPicPr>
            <a:picLocks noChangeAspect="1"/>
          </p:cNvPicPr>
          <p:nvPr/>
        </p:nvPicPr>
        <p:blipFill>
          <a:blip r:embed="rId4" cstate="screen"/>
          <a:srcRect/>
          <a:stretch>
            <a:fillRect/>
          </a:stretch>
        </p:blipFill>
        <p:spPr bwMode="auto">
          <a:xfrm>
            <a:off x="161925" y="2708275"/>
            <a:ext cx="4733925" cy="3168650"/>
          </a:xfrm>
          <a:prstGeom prst="rect">
            <a:avLst/>
          </a:prstGeom>
          <a:noFill/>
          <a:ln w="9525">
            <a:noFill/>
            <a:miter lim="800000"/>
            <a:headEnd/>
            <a:tailEnd/>
          </a:ln>
        </p:spPr>
      </p:pic>
      <p:sp>
        <p:nvSpPr>
          <p:cNvPr id="8" name="TextBox 7"/>
          <p:cNvSpPr txBox="1"/>
          <p:nvPr/>
        </p:nvSpPr>
        <p:spPr>
          <a:xfrm>
            <a:off x="5364088" y="5445224"/>
            <a:ext cx="3031664" cy="369332"/>
          </a:xfrm>
          <a:prstGeom prst="rect">
            <a:avLst/>
          </a:prstGeom>
          <a:noFill/>
        </p:spPr>
        <p:txBody>
          <a:bodyPr wrap="none" rtlCol="0">
            <a:spAutoFit/>
          </a:bodyPr>
          <a:lstStyle/>
          <a:p>
            <a:r>
              <a:rPr lang="en-US" sz="1800" dirty="0" smtClean="0"/>
              <a:t>In collaboration with UWA</a:t>
            </a:r>
            <a:endParaRPr lang="en-AU" sz="1800" dirty="0"/>
          </a:p>
        </p:txBody>
      </p:sp>
      <p:pic>
        <p:nvPicPr>
          <p:cNvPr id="7" name="Freudenberger TNC Rally 311.wav">
            <a:hlinkClick r:id="" action="ppaction://media"/>
          </p:cNvPr>
          <p:cNvPicPr>
            <a:picLocks noRot="1" noChangeAspect="1"/>
          </p:cNvPicPr>
          <p:nvPr>
            <a:audioFile r:link="rId1"/>
          </p:nvPr>
        </p:nvPicPr>
        <p:blipFill>
          <a:blip r:embed="rId5" cstate="screen"/>
          <a:stretch>
            <a:fillRect/>
          </a:stretch>
        </p:blipFill>
        <p:spPr>
          <a:xfrm>
            <a:off x="8632825" y="6346825"/>
            <a:ext cx="304800" cy="304800"/>
          </a:xfrm>
          <a:prstGeom prst="rect">
            <a:avLst/>
          </a:prstGeom>
        </p:spPr>
      </p:pic>
    </p:spTree>
  </p:cSld>
  <p:clrMapOvr>
    <a:masterClrMapping/>
  </p:clrMapOvr>
  <p:transition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4294967295"/>
          </p:nvPr>
        </p:nvSpPr>
        <p:spPr>
          <a:xfrm>
            <a:off x="6553200" y="6245225"/>
            <a:ext cx="2133600" cy="476250"/>
          </a:xfrm>
          <a:prstGeom prst="rect">
            <a:avLst/>
          </a:prstGeom>
          <a:noFill/>
        </p:spPr>
        <p:txBody>
          <a:bodyPr/>
          <a:lstStyle/>
          <a:p>
            <a:fld id="{D8C91F84-B11F-4A89-A676-E51FD04759A3}" type="slidenum">
              <a:rPr lang="en-US" smtClean="0"/>
              <a:pPr/>
              <a:t>41</a:t>
            </a:fld>
            <a:endParaRPr lang="en-US" smtClean="0"/>
          </a:p>
        </p:txBody>
      </p:sp>
      <p:sp>
        <p:nvSpPr>
          <p:cNvPr id="36867" name="Text Box 213"/>
          <p:cNvSpPr txBox="1">
            <a:spLocks noChangeArrowheads="1"/>
          </p:cNvSpPr>
          <p:nvPr/>
        </p:nvSpPr>
        <p:spPr bwMode="auto">
          <a:xfrm>
            <a:off x="6129338" y="1530350"/>
            <a:ext cx="2673350" cy="658813"/>
          </a:xfrm>
          <a:prstGeom prst="rect">
            <a:avLst/>
          </a:prstGeom>
          <a:noFill/>
          <a:ln w="9525">
            <a:noFill/>
            <a:miter lim="800000"/>
            <a:headEnd/>
            <a:tailEnd/>
          </a:ln>
        </p:spPr>
        <p:txBody>
          <a:bodyPr lIns="80892" tIns="80892" rIns="80892" bIns="80892">
            <a:spAutoFit/>
          </a:bodyPr>
          <a:lstStyle/>
          <a:p>
            <a:pPr marL="101600" indent="-101600" eaLnBrk="0" hangingPunct="0">
              <a:spcBef>
                <a:spcPct val="20000"/>
              </a:spcBef>
            </a:pPr>
            <a:endParaRPr lang="en-AU" sz="700"/>
          </a:p>
          <a:p>
            <a:pPr marL="101600" indent="-101600" eaLnBrk="0" hangingPunct="0">
              <a:spcBef>
                <a:spcPct val="20000"/>
              </a:spcBef>
            </a:pPr>
            <a:r>
              <a:rPr lang="en-AU" sz="700"/>
              <a:t>   </a:t>
            </a:r>
          </a:p>
          <a:p>
            <a:pPr marL="101600" indent="-101600" eaLnBrk="0" hangingPunct="0">
              <a:spcBef>
                <a:spcPct val="20000"/>
              </a:spcBef>
            </a:pPr>
            <a:endParaRPr lang="en-AU" sz="700"/>
          </a:p>
          <a:p>
            <a:pPr marL="101600" indent="-101600" eaLnBrk="0" hangingPunct="0">
              <a:spcBef>
                <a:spcPct val="20000"/>
              </a:spcBef>
            </a:pPr>
            <a:r>
              <a:rPr lang="en-AU" sz="700"/>
              <a:t>  </a:t>
            </a:r>
            <a:endParaRPr lang="en-US" sz="700"/>
          </a:p>
        </p:txBody>
      </p:sp>
      <p:pic>
        <p:nvPicPr>
          <p:cNvPr id="36868" name="Picture 6" descr="P1010031.JPG"/>
          <p:cNvPicPr>
            <a:picLocks noChangeAspect="1"/>
          </p:cNvPicPr>
          <p:nvPr/>
        </p:nvPicPr>
        <p:blipFill>
          <a:blip r:embed="rId4" cstate="screen"/>
          <a:srcRect/>
          <a:stretch>
            <a:fillRect/>
          </a:stretch>
        </p:blipFill>
        <p:spPr bwMode="auto">
          <a:xfrm>
            <a:off x="4316413" y="4767263"/>
            <a:ext cx="2200275" cy="2090737"/>
          </a:xfrm>
          <a:prstGeom prst="rect">
            <a:avLst/>
          </a:prstGeom>
          <a:noFill/>
          <a:ln w="9525">
            <a:noFill/>
            <a:miter lim="800000"/>
            <a:headEnd/>
            <a:tailEnd/>
          </a:ln>
        </p:spPr>
      </p:pic>
      <p:pic>
        <p:nvPicPr>
          <p:cNvPr id="36869" name="Picture 7" descr="P1010022.JPG"/>
          <p:cNvPicPr>
            <a:picLocks noChangeAspect="1"/>
          </p:cNvPicPr>
          <p:nvPr/>
        </p:nvPicPr>
        <p:blipFill>
          <a:blip r:embed="rId5" cstate="screen"/>
          <a:srcRect/>
          <a:stretch>
            <a:fillRect/>
          </a:stretch>
        </p:blipFill>
        <p:spPr bwMode="auto">
          <a:xfrm>
            <a:off x="2200275" y="0"/>
            <a:ext cx="2281238" cy="3294063"/>
          </a:xfrm>
          <a:prstGeom prst="rect">
            <a:avLst/>
          </a:prstGeom>
          <a:noFill/>
          <a:ln w="9525">
            <a:noFill/>
            <a:miter lim="800000"/>
            <a:headEnd/>
            <a:tailEnd/>
          </a:ln>
        </p:spPr>
      </p:pic>
      <p:pic>
        <p:nvPicPr>
          <p:cNvPr id="36870" name="Picture 8" descr="P1010025.JPG"/>
          <p:cNvPicPr>
            <a:picLocks noChangeAspect="1"/>
          </p:cNvPicPr>
          <p:nvPr/>
        </p:nvPicPr>
        <p:blipFill>
          <a:blip r:embed="rId6" cstate="screen"/>
          <a:srcRect/>
          <a:stretch>
            <a:fillRect/>
          </a:stretch>
        </p:blipFill>
        <p:spPr bwMode="auto">
          <a:xfrm>
            <a:off x="4533900" y="0"/>
            <a:ext cx="2287588" cy="3303588"/>
          </a:xfrm>
          <a:prstGeom prst="rect">
            <a:avLst/>
          </a:prstGeom>
          <a:noFill/>
          <a:ln w="9525">
            <a:noFill/>
            <a:miter lim="800000"/>
            <a:headEnd/>
            <a:tailEnd/>
          </a:ln>
        </p:spPr>
      </p:pic>
      <p:pic>
        <p:nvPicPr>
          <p:cNvPr id="36871" name="Picture 9" descr="P1010050.JPG"/>
          <p:cNvPicPr>
            <a:picLocks noChangeAspect="1"/>
          </p:cNvPicPr>
          <p:nvPr/>
        </p:nvPicPr>
        <p:blipFill>
          <a:blip r:embed="rId7" cstate="screen"/>
          <a:srcRect/>
          <a:stretch>
            <a:fillRect/>
          </a:stretch>
        </p:blipFill>
        <p:spPr bwMode="auto">
          <a:xfrm>
            <a:off x="6877050" y="0"/>
            <a:ext cx="2266950" cy="3275013"/>
          </a:xfrm>
          <a:prstGeom prst="rect">
            <a:avLst/>
          </a:prstGeom>
          <a:noFill/>
          <a:ln w="9525">
            <a:noFill/>
            <a:miter lim="800000"/>
            <a:headEnd/>
            <a:tailEnd/>
          </a:ln>
        </p:spPr>
      </p:pic>
      <p:pic>
        <p:nvPicPr>
          <p:cNvPr id="36872" name="Picture 10" descr="Euc. falcata1.JPG"/>
          <p:cNvPicPr>
            <a:picLocks noChangeAspect="1"/>
          </p:cNvPicPr>
          <p:nvPr/>
        </p:nvPicPr>
        <p:blipFill>
          <a:blip r:embed="rId8" cstate="screen"/>
          <a:srcRect/>
          <a:stretch>
            <a:fillRect/>
          </a:stretch>
        </p:blipFill>
        <p:spPr bwMode="auto">
          <a:xfrm>
            <a:off x="6545263" y="4746625"/>
            <a:ext cx="2598737" cy="2111375"/>
          </a:xfrm>
          <a:prstGeom prst="rect">
            <a:avLst/>
          </a:prstGeom>
          <a:noFill/>
          <a:ln w="9525">
            <a:noFill/>
            <a:miter lim="800000"/>
            <a:headEnd/>
            <a:tailEnd/>
          </a:ln>
        </p:spPr>
      </p:pic>
      <p:pic>
        <p:nvPicPr>
          <p:cNvPr id="36873" name="Picture 11" descr="Euc.captiosa1.JPG"/>
          <p:cNvPicPr>
            <a:picLocks noChangeAspect="1"/>
          </p:cNvPicPr>
          <p:nvPr/>
        </p:nvPicPr>
        <p:blipFill>
          <a:blip r:embed="rId9" cstate="screen"/>
          <a:srcRect/>
          <a:stretch>
            <a:fillRect/>
          </a:stretch>
        </p:blipFill>
        <p:spPr bwMode="auto">
          <a:xfrm>
            <a:off x="12700" y="4767263"/>
            <a:ext cx="1965325" cy="2000250"/>
          </a:xfrm>
          <a:prstGeom prst="rect">
            <a:avLst/>
          </a:prstGeom>
          <a:noFill/>
          <a:ln w="9525">
            <a:noFill/>
            <a:miter lim="800000"/>
            <a:headEnd/>
            <a:tailEnd/>
          </a:ln>
        </p:spPr>
      </p:pic>
      <p:pic>
        <p:nvPicPr>
          <p:cNvPr id="36874" name="Picture 12" descr="P1010006.JPG"/>
          <p:cNvPicPr>
            <a:picLocks noChangeAspect="1"/>
          </p:cNvPicPr>
          <p:nvPr/>
        </p:nvPicPr>
        <p:blipFill>
          <a:blip r:embed="rId10" cstate="screen"/>
          <a:srcRect t="-2875"/>
          <a:stretch>
            <a:fillRect/>
          </a:stretch>
        </p:blipFill>
        <p:spPr bwMode="auto">
          <a:xfrm>
            <a:off x="2006600" y="4708525"/>
            <a:ext cx="2270125" cy="2149475"/>
          </a:xfrm>
          <a:prstGeom prst="rect">
            <a:avLst/>
          </a:prstGeom>
          <a:noFill/>
          <a:ln w="9525">
            <a:noFill/>
            <a:miter lim="800000"/>
            <a:headEnd/>
            <a:tailEnd/>
          </a:ln>
        </p:spPr>
      </p:pic>
      <p:pic>
        <p:nvPicPr>
          <p:cNvPr id="36875" name="Picture 13" descr="Callistemon phoeniceous.JPG"/>
          <p:cNvPicPr>
            <a:picLocks noChangeAspect="1"/>
          </p:cNvPicPr>
          <p:nvPr/>
        </p:nvPicPr>
        <p:blipFill>
          <a:blip r:embed="rId11" cstate="screen"/>
          <a:srcRect/>
          <a:stretch>
            <a:fillRect/>
          </a:stretch>
        </p:blipFill>
        <p:spPr bwMode="auto">
          <a:xfrm>
            <a:off x="28575" y="0"/>
            <a:ext cx="2135188" cy="3282950"/>
          </a:xfrm>
          <a:prstGeom prst="rect">
            <a:avLst/>
          </a:prstGeom>
          <a:noFill/>
          <a:ln w="9525">
            <a:noFill/>
            <a:miter lim="800000"/>
            <a:headEnd/>
            <a:tailEnd/>
          </a:ln>
        </p:spPr>
      </p:pic>
      <p:sp>
        <p:nvSpPr>
          <p:cNvPr id="15" name="TextBox 14"/>
          <p:cNvSpPr txBox="1">
            <a:spLocks noChangeArrowheads="1"/>
          </p:cNvSpPr>
          <p:nvPr/>
        </p:nvSpPr>
        <p:spPr bwMode="auto">
          <a:xfrm>
            <a:off x="0" y="3297238"/>
            <a:ext cx="9144000" cy="1454150"/>
          </a:xfrm>
          <a:prstGeom prst="rect">
            <a:avLst/>
          </a:prstGeom>
          <a:noFill/>
          <a:ln w="9525">
            <a:noFill/>
            <a:miter lim="800000"/>
            <a:headEnd/>
            <a:tailEnd/>
          </a:ln>
        </p:spPr>
        <p:txBody>
          <a:bodyPr/>
          <a:lstStyle/>
          <a:p>
            <a:pPr eaLnBrk="0" hangingPunct="0">
              <a:defRPr/>
            </a:pPr>
            <a:r>
              <a:rPr lang="en-US" sz="2400" b="0" dirty="0">
                <a:effectLst>
                  <a:outerShdw blurRad="38100" dist="38100" dir="2700000" algn="tl">
                    <a:srgbClr val="C0C0C0"/>
                  </a:outerShdw>
                </a:effectLst>
                <a:latin typeface="+mn-lt"/>
              </a:rPr>
              <a:t>Monitoring:  42 plots </a:t>
            </a:r>
            <a:r>
              <a:rPr lang="en-US" sz="2400" b="0" dirty="0" smtClean="0">
                <a:effectLst>
                  <a:outerShdw blurRad="38100" dist="38100" dir="2700000" algn="tl">
                    <a:srgbClr val="C0C0C0"/>
                  </a:outerShdw>
                </a:effectLst>
                <a:latin typeface="+mn-lt"/>
              </a:rPr>
              <a:t>(20 x 14m</a:t>
            </a:r>
            <a:r>
              <a:rPr lang="en-US" sz="2400" b="0" dirty="0">
                <a:effectLst>
                  <a:outerShdw blurRad="38100" dist="38100" dir="2700000" algn="tl">
                    <a:srgbClr val="C0C0C0"/>
                  </a:outerShdw>
                </a:effectLst>
                <a:latin typeface="+mn-lt"/>
              </a:rPr>
              <a:t>) across 6 </a:t>
            </a:r>
            <a:r>
              <a:rPr lang="en-US" sz="2400" b="0" dirty="0" smtClean="0">
                <a:effectLst>
                  <a:outerShdw blurRad="38100" dist="38100" dir="2700000" algn="tl">
                    <a:srgbClr val="C0C0C0"/>
                  </a:outerShdw>
                </a:effectLst>
                <a:latin typeface="+mn-lt"/>
              </a:rPr>
              <a:t>vegetation associations</a:t>
            </a:r>
            <a:endParaRPr lang="en-US" sz="2400" b="0" dirty="0">
              <a:effectLst>
                <a:outerShdw blurRad="38100" dist="38100" dir="2700000" algn="tl">
                  <a:srgbClr val="C0C0C0"/>
                </a:outerShdw>
              </a:effectLst>
              <a:latin typeface="+mn-lt"/>
            </a:endParaRPr>
          </a:p>
          <a:p>
            <a:pPr eaLnBrk="0" hangingPunct="0">
              <a:buFont typeface="Arial" charset="0"/>
              <a:buChar char="•"/>
              <a:defRPr/>
            </a:pPr>
            <a:r>
              <a:rPr lang="en-US" sz="2400" b="0" dirty="0" smtClean="0">
                <a:effectLst>
                  <a:outerShdw blurRad="38100" dist="38100" dir="2700000" algn="tl">
                    <a:srgbClr val="C0C0C0"/>
                  </a:outerShdw>
                </a:effectLst>
                <a:latin typeface="+mn-lt"/>
              </a:rPr>
              <a:t> 50 </a:t>
            </a:r>
            <a:r>
              <a:rPr lang="en-US" sz="2400" b="0" dirty="0">
                <a:effectLst>
                  <a:outerShdw blurRad="38100" dist="38100" dir="2700000" algn="tl">
                    <a:srgbClr val="C0C0C0"/>
                  </a:outerShdw>
                </a:effectLst>
                <a:latin typeface="+mn-lt"/>
              </a:rPr>
              <a:t>species </a:t>
            </a:r>
            <a:r>
              <a:rPr lang="en-US" sz="2400" b="0" dirty="0" smtClean="0">
                <a:effectLst>
                  <a:outerShdw blurRad="38100" dist="38100" dir="2700000" algn="tl">
                    <a:srgbClr val="C0C0C0"/>
                  </a:outerShdw>
                </a:effectLst>
                <a:latin typeface="+mn-lt"/>
              </a:rPr>
              <a:t>identified to date</a:t>
            </a:r>
            <a:endParaRPr lang="en-AU" sz="2400" b="0" dirty="0">
              <a:effectLst>
                <a:outerShdw blurRad="38100" dist="38100" dir="2700000" algn="tl">
                  <a:srgbClr val="C0C0C0"/>
                </a:outerShdw>
              </a:effectLst>
              <a:latin typeface="+mn-lt"/>
            </a:endParaRPr>
          </a:p>
        </p:txBody>
      </p:sp>
      <p:pic>
        <p:nvPicPr>
          <p:cNvPr id="13" name="Freudenberger TNC Rally 366.wav">
            <a:hlinkClick r:id="" action="ppaction://media"/>
          </p:cNvPr>
          <p:cNvPicPr>
            <a:picLocks noRot="1" noChangeAspect="1"/>
          </p:cNvPicPr>
          <p:nvPr>
            <a:audioFile r:link="rId1"/>
          </p:nvPr>
        </p:nvPicPr>
        <p:blipFill>
          <a:blip r:embed="rId12" cstate="screen"/>
          <a:stretch>
            <a:fillRect/>
          </a:stretch>
        </p:blipFill>
        <p:spPr>
          <a:xfrm>
            <a:off x="8632825" y="6346825"/>
            <a:ext cx="304800" cy="304800"/>
          </a:xfrm>
          <a:prstGeom prst="rect">
            <a:avLst/>
          </a:prstGeom>
        </p:spPr>
      </p:pic>
    </p:spTree>
  </p:cSld>
  <p:clrMapOvr>
    <a:masterClrMapping/>
  </p:clrMapOvr>
  <p:transition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3"/>
          <p:cNvSpPr>
            <a:spLocks noGrp="1"/>
          </p:cNvSpPr>
          <p:nvPr>
            <p:ph type="sldNum" sz="quarter" idx="10"/>
          </p:nvPr>
        </p:nvSpPr>
        <p:spPr>
          <a:noFill/>
        </p:spPr>
        <p:txBody>
          <a:bodyPr/>
          <a:lstStyle/>
          <a:p>
            <a:fld id="{672B0891-D964-4236-929B-D9C705B16141}" type="slidenum">
              <a:rPr lang="en-US" smtClean="0">
                <a:ea typeface="ＭＳ Ｐゴシック" pitchFamily="-65" charset="-128"/>
              </a:rPr>
              <a:pPr/>
              <a:t>42</a:t>
            </a:fld>
            <a:endParaRPr lang="en-US" smtClean="0">
              <a:ea typeface="ＭＳ Ｐゴシック" pitchFamily="-65" charset="-128"/>
            </a:endParaRPr>
          </a:p>
        </p:txBody>
      </p:sp>
      <p:sp>
        <p:nvSpPr>
          <p:cNvPr id="31749" name="Text Box 13"/>
          <p:cNvSpPr txBox="1">
            <a:spLocks noChangeArrowheads="1"/>
          </p:cNvSpPr>
          <p:nvPr/>
        </p:nvSpPr>
        <p:spPr bwMode="auto">
          <a:xfrm>
            <a:off x="395536" y="1052736"/>
            <a:ext cx="3922654" cy="525401"/>
          </a:xfrm>
          <a:prstGeom prst="rect">
            <a:avLst/>
          </a:prstGeom>
          <a:noFill/>
          <a:ln w="19050">
            <a:noFill/>
            <a:miter lim="800000"/>
            <a:headEnd/>
            <a:tailEnd/>
          </a:ln>
        </p:spPr>
        <p:txBody>
          <a:bodyPr wrap="none" lIns="90000" tIns="46800" rIns="90000" bIns="46800">
            <a:spAutoFit/>
          </a:bodyPr>
          <a:lstStyle/>
          <a:p>
            <a:r>
              <a:rPr lang="en-US" sz="2800" dirty="0" smtClean="0"/>
              <a:t>4. Adapt and Improve </a:t>
            </a:r>
            <a:endParaRPr lang="en-US" sz="2800" dirty="0"/>
          </a:p>
        </p:txBody>
      </p:sp>
      <p:graphicFrame>
        <p:nvGraphicFramePr>
          <p:cNvPr id="9" name="Chart 8"/>
          <p:cNvGraphicFramePr/>
          <p:nvPr/>
        </p:nvGraphicFramePr>
        <p:xfrm>
          <a:off x="323528" y="1556792"/>
          <a:ext cx="5400600" cy="3902199"/>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p:cNvPicPr>
            <a:picLocks noChangeAspect="1" noChangeArrowheads="1"/>
          </p:cNvPicPr>
          <p:nvPr/>
        </p:nvPicPr>
        <p:blipFill>
          <a:blip r:embed="rId4" cstate="screen"/>
          <a:srcRect/>
          <a:stretch>
            <a:fillRect/>
          </a:stretch>
        </p:blipFill>
        <p:spPr bwMode="auto">
          <a:xfrm>
            <a:off x="4569077" y="3429000"/>
            <a:ext cx="4338386" cy="2355850"/>
          </a:xfrm>
          <a:prstGeom prst="rect">
            <a:avLst/>
          </a:prstGeom>
          <a:noFill/>
          <a:ln w="9525">
            <a:noFill/>
            <a:miter lim="800000"/>
            <a:headEnd/>
            <a:tailEnd/>
          </a:ln>
          <a:effectLst/>
        </p:spPr>
      </p:pic>
      <p:sp>
        <p:nvSpPr>
          <p:cNvPr id="6" name="TextBox 5"/>
          <p:cNvSpPr txBox="1"/>
          <p:nvPr/>
        </p:nvSpPr>
        <p:spPr>
          <a:xfrm>
            <a:off x="1547664" y="5445224"/>
            <a:ext cx="2340705" cy="415498"/>
          </a:xfrm>
          <a:prstGeom prst="rect">
            <a:avLst/>
          </a:prstGeom>
          <a:noFill/>
        </p:spPr>
        <p:txBody>
          <a:bodyPr wrap="none" rtlCol="0">
            <a:spAutoFit/>
          </a:bodyPr>
          <a:lstStyle/>
          <a:p>
            <a:r>
              <a:rPr lang="en-US" dirty="0" smtClean="0"/>
              <a:t>Much improved !</a:t>
            </a:r>
            <a:endParaRPr lang="en-US" dirty="0"/>
          </a:p>
        </p:txBody>
      </p:sp>
      <p:sp>
        <p:nvSpPr>
          <p:cNvPr id="7" name="TextBox 6"/>
          <p:cNvSpPr txBox="1"/>
          <p:nvPr/>
        </p:nvSpPr>
        <p:spPr>
          <a:xfrm>
            <a:off x="5796136" y="5877272"/>
            <a:ext cx="2673681" cy="415498"/>
          </a:xfrm>
          <a:prstGeom prst="rect">
            <a:avLst/>
          </a:prstGeom>
          <a:noFill/>
        </p:spPr>
        <p:txBody>
          <a:bodyPr wrap="none" rtlCol="0">
            <a:spAutoFit/>
          </a:bodyPr>
          <a:lstStyle/>
          <a:p>
            <a:r>
              <a:rPr lang="en-US" dirty="0" smtClean="0"/>
              <a:t>Traditional planting</a:t>
            </a:r>
            <a:endParaRPr lang="en-US" dirty="0"/>
          </a:p>
        </p:txBody>
      </p:sp>
      <p:pic>
        <p:nvPicPr>
          <p:cNvPr id="8" name="Freudenberger TNC Rally 308.wav">
            <a:hlinkClick r:id="" action="ppaction://media"/>
          </p:cNvPr>
          <p:cNvPicPr>
            <a:picLocks noRot="1" noChangeAspect="1"/>
          </p:cNvPicPr>
          <p:nvPr>
            <a:audioFile r:link="rId1"/>
          </p:nvPr>
        </p:nvPicPr>
        <p:blipFill>
          <a:blip r:embed="rId5" cstate="screen"/>
          <a:stretch>
            <a:fillRect/>
          </a:stretch>
        </p:blipFill>
        <p:spPr>
          <a:xfrm>
            <a:off x="8632825" y="6346825"/>
            <a:ext cx="304800" cy="304800"/>
          </a:xfrm>
          <a:prstGeom prst="rect">
            <a:avLst/>
          </a:prstGeom>
        </p:spPr>
      </p:pic>
    </p:spTree>
  </p:cSld>
  <p:clrMapOvr>
    <a:masterClrMapping/>
  </p:clrMapOvr>
  <p:transition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7457.JPG"/>
          <p:cNvPicPr>
            <a:picLocks noChangeAspect="1"/>
          </p:cNvPicPr>
          <p:nvPr/>
        </p:nvPicPr>
        <p:blipFill>
          <a:blip r:embed="rId3" cstate="screen"/>
          <a:stretch>
            <a:fillRect/>
          </a:stretch>
        </p:blipFill>
        <p:spPr>
          <a:xfrm>
            <a:off x="395536" y="1484784"/>
            <a:ext cx="5292080" cy="3542632"/>
          </a:xfrm>
          <a:prstGeom prst="rect">
            <a:avLst/>
          </a:prstGeom>
        </p:spPr>
      </p:pic>
      <p:sp>
        <p:nvSpPr>
          <p:cNvPr id="3" name="TextBox 2"/>
          <p:cNvSpPr txBox="1"/>
          <p:nvPr/>
        </p:nvSpPr>
        <p:spPr>
          <a:xfrm>
            <a:off x="395536" y="1052736"/>
            <a:ext cx="4076757" cy="415498"/>
          </a:xfrm>
          <a:prstGeom prst="rect">
            <a:avLst/>
          </a:prstGeom>
          <a:noFill/>
        </p:spPr>
        <p:txBody>
          <a:bodyPr wrap="none" rtlCol="0">
            <a:spAutoFit/>
          </a:bodyPr>
          <a:lstStyle/>
          <a:p>
            <a:r>
              <a:rPr lang="en-US" dirty="0" smtClean="0"/>
              <a:t>Courage to learn and improve </a:t>
            </a:r>
            <a:endParaRPr lang="en-AU" dirty="0"/>
          </a:p>
        </p:txBody>
      </p:sp>
      <p:sp>
        <p:nvSpPr>
          <p:cNvPr id="4" name="TextBox 3"/>
          <p:cNvSpPr txBox="1"/>
          <p:nvPr/>
        </p:nvSpPr>
        <p:spPr>
          <a:xfrm>
            <a:off x="5940152" y="1556792"/>
            <a:ext cx="2172774" cy="415498"/>
          </a:xfrm>
          <a:prstGeom prst="rect">
            <a:avLst/>
          </a:prstGeom>
          <a:noFill/>
        </p:spPr>
        <p:txBody>
          <a:bodyPr wrap="none" rtlCol="0">
            <a:spAutoFit/>
          </a:bodyPr>
          <a:lstStyle/>
          <a:p>
            <a:r>
              <a:rPr lang="en-US" dirty="0" smtClean="0"/>
              <a:t>‘Lifting the </a:t>
            </a:r>
            <a:r>
              <a:rPr lang="en-US" i="1" dirty="0" smtClean="0"/>
              <a:t>Bar</a:t>
            </a:r>
            <a:r>
              <a:rPr lang="en-US" dirty="0" smtClean="0"/>
              <a:t>’</a:t>
            </a:r>
            <a:endParaRPr lang="en-AU" dirty="0"/>
          </a:p>
        </p:txBody>
      </p:sp>
      <p:pic>
        <p:nvPicPr>
          <p:cNvPr id="5" name="Picture 4" descr="RChP3b photo4.JPG"/>
          <p:cNvPicPr>
            <a:picLocks noChangeAspect="1"/>
          </p:cNvPicPr>
          <p:nvPr/>
        </p:nvPicPr>
        <p:blipFill>
          <a:blip r:embed="rId4" cstate="screen"/>
          <a:stretch>
            <a:fillRect/>
          </a:stretch>
        </p:blipFill>
        <p:spPr>
          <a:xfrm>
            <a:off x="5147978" y="3611232"/>
            <a:ext cx="3996022" cy="3246768"/>
          </a:xfrm>
          <a:prstGeom prst="rect">
            <a:avLst/>
          </a:prstGeom>
        </p:spPr>
      </p:pic>
      <p:sp>
        <p:nvSpPr>
          <p:cNvPr id="6" name="TextBox 5"/>
          <p:cNvSpPr txBox="1"/>
          <p:nvPr/>
        </p:nvSpPr>
        <p:spPr>
          <a:xfrm>
            <a:off x="3419872" y="5877272"/>
            <a:ext cx="1718740" cy="415498"/>
          </a:xfrm>
          <a:prstGeom prst="rect">
            <a:avLst/>
          </a:prstGeom>
          <a:noFill/>
        </p:spPr>
        <p:txBody>
          <a:bodyPr wrap="none" rtlCol="0">
            <a:spAutoFit/>
          </a:bodyPr>
          <a:lstStyle/>
          <a:p>
            <a:r>
              <a:rPr lang="en-US" dirty="0" smtClean="0"/>
              <a:t>‘Old school’</a:t>
            </a:r>
            <a:endParaRPr lang="en-AU" dirty="0"/>
          </a:p>
        </p:txBody>
      </p:sp>
      <p:pic>
        <p:nvPicPr>
          <p:cNvPr id="7" name="Freudenberger TNC Rally 385.wav">
            <a:hlinkClick r:id="" action="ppaction://media"/>
          </p:cNvPr>
          <p:cNvPicPr>
            <a:picLocks noRot="1" noChangeAspect="1"/>
          </p:cNvPicPr>
          <p:nvPr>
            <a:audioFile r:link="rId1"/>
          </p:nvPr>
        </p:nvPicPr>
        <p:blipFill>
          <a:blip r:embed="rId5" cstate="screen"/>
          <a:stretch>
            <a:fillRect/>
          </a:stretch>
        </p:blipFill>
        <p:spPr>
          <a:xfrm>
            <a:off x="8632825" y="6346825"/>
            <a:ext cx="304800" cy="304800"/>
          </a:xfrm>
          <a:prstGeom prst="rect">
            <a:avLst/>
          </a:prstGeom>
        </p:spPr>
      </p:pic>
    </p:spTree>
  </p:cSld>
  <p:clrMapOvr>
    <a:masterClrMapping/>
  </p:clrMapOvr>
  <p:transition advTm="3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7687.JPG"/>
          <p:cNvPicPr>
            <a:picLocks noChangeAspect="1"/>
          </p:cNvPicPr>
          <p:nvPr/>
        </p:nvPicPr>
        <p:blipFill>
          <a:blip r:embed="rId3" cstate="screen"/>
          <a:stretch>
            <a:fillRect/>
          </a:stretch>
        </p:blipFill>
        <p:spPr>
          <a:xfrm>
            <a:off x="0" y="1340768"/>
            <a:ext cx="6154398" cy="4119886"/>
          </a:xfrm>
          <a:prstGeom prst="rect">
            <a:avLst/>
          </a:prstGeom>
        </p:spPr>
      </p:pic>
      <p:sp>
        <p:nvSpPr>
          <p:cNvPr id="3" name="TextBox 2"/>
          <p:cNvSpPr txBox="1"/>
          <p:nvPr/>
        </p:nvSpPr>
        <p:spPr>
          <a:xfrm>
            <a:off x="323528" y="980728"/>
            <a:ext cx="4499950" cy="415498"/>
          </a:xfrm>
          <a:prstGeom prst="rect">
            <a:avLst/>
          </a:prstGeom>
          <a:noFill/>
        </p:spPr>
        <p:txBody>
          <a:bodyPr wrap="none" rtlCol="0">
            <a:spAutoFit/>
          </a:bodyPr>
          <a:lstStyle/>
          <a:p>
            <a:r>
              <a:rPr lang="en-US" dirty="0" smtClean="0"/>
              <a:t>Still much to learn and improve… </a:t>
            </a:r>
            <a:endParaRPr lang="en-AU" dirty="0"/>
          </a:p>
        </p:txBody>
      </p:sp>
      <p:sp>
        <p:nvSpPr>
          <p:cNvPr id="4" name="TextBox 3"/>
          <p:cNvSpPr txBox="1"/>
          <p:nvPr/>
        </p:nvSpPr>
        <p:spPr>
          <a:xfrm>
            <a:off x="467544" y="5589240"/>
            <a:ext cx="1956369" cy="338554"/>
          </a:xfrm>
          <a:prstGeom prst="rect">
            <a:avLst/>
          </a:prstGeom>
          <a:noFill/>
        </p:spPr>
        <p:txBody>
          <a:bodyPr wrap="none" rtlCol="0">
            <a:spAutoFit/>
          </a:bodyPr>
          <a:lstStyle/>
          <a:p>
            <a:r>
              <a:rPr lang="en-US" sz="1600" dirty="0" smtClean="0"/>
              <a:t>Peniup, April 2010</a:t>
            </a:r>
            <a:endParaRPr lang="en-AU" sz="1600" dirty="0"/>
          </a:p>
        </p:txBody>
      </p:sp>
      <p:pic>
        <p:nvPicPr>
          <p:cNvPr id="5" name="Picture 8" descr="Gondwana Link Danny ten Seldam002663.jpg"/>
          <p:cNvPicPr>
            <a:picLocks noChangeAspect="1"/>
          </p:cNvPicPr>
          <p:nvPr/>
        </p:nvPicPr>
        <p:blipFill>
          <a:blip r:embed="rId4" cstate="screen"/>
          <a:srcRect/>
          <a:stretch>
            <a:fillRect/>
          </a:stretch>
        </p:blipFill>
        <p:spPr bwMode="auto">
          <a:xfrm>
            <a:off x="6403023" y="3068638"/>
            <a:ext cx="2702785" cy="1872530"/>
          </a:xfrm>
          <a:prstGeom prst="rect">
            <a:avLst/>
          </a:prstGeom>
          <a:noFill/>
          <a:ln w="9525">
            <a:noFill/>
            <a:miter lim="800000"/>
            <a:headEnd/>
            <a:tailEnd/>
          </a:ln>
        </p:spPr>
      </p:pic>
      <p:pic>
        <p:nvPicPr>
          <p:cNvPr id="6" name="Freudenberger TNC Rally 387.wav">
            <a:hlinkClick r:id="" action="ppaction://media"/>
          </p:cNvPr>
          <p:cNvPicPr>
            <a:picLocks noRot="1" noChangeAspect="1"/>
          </p:cNvPicPr>
          <p:nvPr>
            <a:audioFile r:link="rId1"/>
          </p:nvPr>
        </p:nvPicPr>
        <p:blipFill>
          <a:blip r:embed="rId5" cstate="screen"/>
          <a:stretch>
            <a:fillRect/>
          </a:stretch>
        </p:blipFill>
        <p:spPr>
          <a:xfrm>
            <a:off x="8632825" y="6346825"/>
            <a:ext cx="304800" cy="304800"/>
          </a:xfrm>
          <a:prstGeom prst="rect">
            <a:avLst/>
          </a:prstGeom>
        </p:spPr>
      </p:pic>
    </p:spTree>
  </p:cSld>
  <p:clrMapOvr>
    <a:masterClrMapping/>
  </p:clrMapOvr>
  <p:transition advTm="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0" dirty="0" smtClean="0"/>
              <a:t>5) Capture and Share </a:t>
            </a:r>
            <a:r>
              <a:rPr lang="en-US" i="0" dirty="0" err="1" smtClean="0"/>
              <a:t>learnings</a:t>
            </a:r>
            <a:r>
              <a:rPr lang="en-US" i="0" dirty="0" smtClean="0"/>
              <a:t> – closing the loop  </a:t>
            </a:r>
            <a:endParaRPr lang="en-AU" i="0" dirty="0"/>
          </a:p>
        </p:txBody>
      </p:sp>
      <p:sp>
        <p:nvSpPr>
          <p:cNvPr id="4" name="Slide Number Placeholder 3"/>
          <p:cNvSpPr>
            <a:spLocks noGrp="1"/>
          </p:cNvSpPr>
          <p:nvPr>
            <p:ph type="sldNum" sz="quarter" idx="10"/>
          </p:nvPr>
        </p:nvSpPr>
        <p:spPr/>
        <p:txBody>
          <a:bodyPr/>
          <a:lstStyle/>
          <a:p>
            <a:pPr>
              <a:defRPr/>
            </a:pPr>
            <a:fld id="{9694FDCA-1053-4ED2-8EEE-FCDBF7B40497}" type="slidenum">
              <a:rPr lang="en-US" smtClean="0"/>
              <a:pPr>
                <a:defRPr/>
              </a:pPr>
              <a:t>45</a:t>
            </a:fld>
            <a:endParaRPr lang="en-US"/>
          </a:p>
        </p:txBody>
      </p:sp>
      <p:pic>
        <p:nvPicPr>
          <p:cNvPr id="5" name="Picture 2" descr="CAP Basic Practices document"/>
          <p:cNvPicPr>
            <a:picLocks noGrp="1" noChangeAspect="1" noChangeArrowheads="1"/>
          </p:cNvPicPr>
          <p:nvPr>
            <p:ph idx="1"/>
          </p:nvPr>
        </p:nvPicPr>
        <p:blipFill>
          <a:blip r:embed="rId3" cstate="screen"/>
          <a:srcRect/>
          <a:stretch>
            <a:fillRect/>
          </a:stretch>
        </p:blipFill>
        <p:spPr bwMode="auto">
          <a:xfrm>
            <a:off x="3779912" y="2708920"/>
            <a:ext cx="4231666" cy="3024336"/>
          </a:xfrm>
          <a:prstGeom prst="rect">
            <a:avLst/>
          </a:prstGeom>
          <a:noFill/>
        </p:spPr>
      </p:pic>
      <p:pic>
        <p:nvPicPr>
          <p:cNvPr id="6" name="Freudenberger TNC Rally 388.wav">
            <a:hlinkClick r:id="" action="ppaction://media"/>
          </p:cNvPr>
          <p:cNvPicPr>
            <a:picLocks noRot="1" noChangeAspect="1"/>
          </p:cNvPicPr>
          <p:nvPr>
            <a:audioFile r:link="rId1"/>
          </p:nvPr>
        </p:nvPicPr>
        <p:blipFill>
          <a:blip r:embed="rId4" cstate="screen"/>
          <a:stretch>
            <a:fillRect/>
          </a:stretch>
        </p:blipFill>
        <p:spPr>
          <a:xfrm>
            <a:off x="8632825" y="6346825"/>
            <a:ext cx="304800" cy="304800"/>
          </a:xfrm>
          <a:prstGeom prst="rect">
            <a:avLst/>
          </a:prstGeom>
        </p:spPr>
      </p:pic>
    </p:spTree>
  </p:cSld>
  <p:clrMapOvr>
    <a:masterClrMapping/>
  </p:clrMapOvr>
  <p:transition advTm="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itle 1"/>
          <p:cNvSpPr>
            <a:spLocks noGrp="1"/>
          </p:cNvSpPr>
          <p:nvPr>
            <p:ph type="title"/>
          </p:nvPr>
        </p:nvSpPr>
        <p:spPr>
          <a:xfrm>
            <a:off x="285750" y="785813"/>
            <a:ext cx="8305800" cy="685800"/>
          </a:xfrm>
        </p:spPr>
        <p:txBody>
          <a:bodyPr/>
          <a:lstStyle/>
          <a:p>
            <a:r>
              <a:rPr lang="en-AU" dirty="0" smtClean="0"/>
              <a:t>1) Conservation takes time </a:t>
            </a:r>
          </a:p>
        </p:txBody>
      </p:sp>
      <p:cxnSp>
        <p:nvCxnSpPr>
          <p:cNvPr id="8" name="Straight Connector 7"/>
          <p:cNvCxnSpPr/>
          <p:nvPr/>
        </p:nvCxnSpPr>
        <p:spPr>
          <a:xfrm rot="5400000">
            <a:off x="121443" y="3879057"/>
            <a:ext cx="4043363" cy="0"/>
          </a:xfrm>
          <a:prstGeom prst="line">
            <a:avLst/>
          </a:prstGeom>
          <a:gradFill>
            <a:gsLst>
              <a:gs pos="0">
                <a:schemeClr val="accent3">
                  <a:lumMod val="40000"/>
                  <a:lumOff val="60000"/>
                </a:schemeClr>
              </a:gs>
              <a:gs pos="50000">
                <a:srgbClr val="9CB86E"/>
              </a:gs>
              <a:gs pos="100000">
                <a:srgbClr val="156B13"/>
              </a:gs>
            </a:gsLst>
            <a:lin ang="5400000" scaled="0"/>
          </a:gradFill>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2562225" y="2282825"/>
            <a:ext cx="6296025" cy="3617913"/>
          </a:xfrm>
          <a:custGeom>
            <a:avLst/>
            <a:gdLst>
              <a:gd name="connsiteX0" fmla="*/ 0 w 6876288"/>
              <a:gd name="connsiteY0" fmla="*/ 3346704 h 3346704"/>
              <a:gd name="connsiteX1" fmla="*/ 594360 w 6876288"/>
              <a:gd name="connsiteY1" fmla="*/ 3218688 h 3346704"/>
              <a:gd name="connsiteX2" fmla="*/ 594360 w 6876288"/>
              <a:gd name="connsiteY2" fmla="*/ 3218688 h 3346704"/>
              <a:gd name="connsiteX3" fmla="*/ 1380744 w 6876288"/>
              <a:gd name="connsiteY3" fmla="*/ 3044952 h 3346704"/>
              <a:gd name="connsiteX4" fmla="*/ 2414016 w 6876288"/>
              <a:gd name="connsiteY4" fmla="*/ 2770632 h 3346704"/>
              <a:gd name="connsiteX5" fmla="*/ 3493008 w 6876288"/>
              <a:gd name="connsiteY5" fmla="*/ 1847088 h 3346704"/>
              <a:gd name="connsiteX6" fmla="*/ 4105656 w 6876288"/>
              <a:gd name="connsiteY6" fmla="*/ 658368 h 3346704"/>
              <a:gd name="connsiteX7" fmla="*/ 4928616 w 6876288"/>
              <a:gd name="connsiteY7" fmla="*/ 54864 h 3346704"/>
              <a:gd name="connsiteX8" fmla="*/ 6208776 w 6876288"/>
              <a:gd name="connsiteY8" fmla="*/ 329184 h 3346704"/>
              <a:gd name="connsiteX9" fmla="*/ 6638544 w 6876288"/>
              <a:gd name="connsiteY9" fmla="*/ 1435608 h 3346704"/>
              <a:gd name="connsiteX10" fmla="*/ 6876288 w 6876288"/>
              <a:gd name="connsiteY10" fmla="*/ 2624328 h 3346704"/>
              <a:gd name="connsiteX11" fmla="*/ 6876288 w 6876288"/>
              <a:gd name="connsiteY11" fmla="*/ 2624328 h 3346704"/>
              <a:gd name="connsiteX12" fmla="*/ 6876288 w 6876288"/>
              <a:gd name="connsiteY12" fmla="*/ 2624328 h 3346704"/>
              <a:gd name="connsiteX0" fmla="*/ 0 w 6876288"/>
              <a:gd name="connsiteY0" fmla="*/ 3346704 h 3346704"/>
              <a:gd name="connsiteX1" fmla="*/ 594360 w 6876288"/>
              <a:gd name="connsiteY1" fmla="*/ 3218688 h 3346704"/>
              <a:gd name="connsiteX2" fmla="*/ 594360 w 6876288"/>
              <a:gd name="connsiteY2" fmla="*/ 3218688 h 3346704"/>
              <a:gd name="connsiteX3" fmla="*/ 1380744 w 6876288"/>
              <a:gd name="connsiteY3" fmla="*/ 3044952 h 3346704"/>
              <a:gd name="connsiteX4" fmla="*/ 2414016 w 6876288"/>
              <a:gd name="connsiteY4" fmla="*/ 2770632 h 3346704"/>
              <a:gd name="connsiteX5" fmla="*/ 3439292 w 6876288"/>
              <a:gd name="connsiteY5" fmla="*/ 1654498 h 3346704"/>
              <a:gd name="connsiteX6" fmla="*/ 4105656 w 6876288"/>
              <a:gd name="connsiteY6" fmla="*/ 658368 h 3346704"/>
              <a:gd name="connsiteX7" fmla="*/ 4928616 w 6876288"/>
              <a:gd name="connsiteY7" fmla="*/ 54864 h 3346704"/>
              <a:gd name="connsiteX8" fmla="*/ 6208776 w 6876288"/>
              <a:gd name="connsiteY8" fmla="*/ 329184 h 3346704"/>
              <a:gd name="connsiteX9" fmla="*/ 6638544 w 6876288"/>
              <a:gd name="connsiteY9" fmla="*/ 1435608 h 3346704"/>
              <a:gd name="connsiteX10" fmla="*/ 6876288 w 6876288"/>
              <a:gd name="connsiteY10" fmla="*/ 2624328 h 3346704"/>
              <a:gd name="connsiteX11" fmla="*/ 6876288 w 6876288"/>
              <a:gd name="connsiteY11" fmla="*/ 2624328 h 3346704"/>
              <a:gd name="connsiteX12" fmla="*/ 6876288 w 6876288"/>
              <a:gd name="connsiteY12" fmla="*/ 2624328 h 3346704"/>
              <a:gd name="connsiteX0" fmla="*/ 0 w 6876288"/>
              <a:gd name="connsiteY0" fmla="*/ 3328226 h 3328226"/>
              <a:gd name="connsiteX1" fmla="*/ 594360 w 6876288"/>
              <a:gd name="connsiteY1" fmla="*/ 3200210 h 3328226"/>
              <a:gd name="connsiteX2" fmla="*/ 594360 w 6876288"/>
              <a:gd name="connsiteY2" fmla="*/ 3200210 h 3328226"/>
              <a:gd name="connsiteX3" fmla="*/ 1380744 w 6876288"/>
              <a:gd name="connsiteY3" fmla="*/ 3026474 h 3328226"/>
              <a:gd name="connsiteX4" fmla="*/ 2414016 w 6876288"/>
              <a:gd name="connsiteY4" fmla="*/ 2752154 h 3328226"/>
              <a:gd name="connsiteX5" fmla="*/ 3439292 w 6876288"/>
              <a:gd name="connsiteY5" fmla="*/ 1636020 h 3328226"/>
              <a:gd name="connsiteX6" fmla="*/ 4105656 w 6876288"/>
              <a:gd name="connsiteY6" fmla="*/ 639890 h 3328226"/>
              <a:gd name="connsiteX7" fmla="*/ 4928616 w 6876288"/>
              <a:gd name="connsiteY7" fmla="*/ 36386 h 3328226"/>
              <a:gd name="connsiteX8" fmla="*/ 6153936 w 6876288"/>
              <a:gd name="connsiteY8" fmla="*/ 421574 h 3328226"/>
              <a:gd name="connsiteX9" fmla="*/ 6638544 w 6876288"/>
              <a:gd name="connsiteY9" fmla="*/ 1417130 h 3328226"/>
              <a:gd name="connsiteX10" fmla="*/ 6876288 w 6876288"/>
              <a:gd name="connsiteY10" fmla="*/ 2605850 h 3328226"/>
              <a:gd name="connsiteX11" fmla="*/ 6876288 w 6876288"/>
              <a:gd name="connsiteY11" fmla="*/ 2605850 h 3328226"/>
              <a:gd name="connsiteX12" fmla="*/ 6876288 w 6876288"/>
              <a:gd name="connsiteY12" fmla="*/ 2605850 h 3328226"/>
              <a:gd name="connsiteX0" fmla="*/ 0 w 6876288"/>
              <a:gd name="connsiteY0" fmla="*/ 3304413 h 3304413"/>
              <a:gd name="connsiteX1" fmla="*/ 594360 w 6876288"/>
              <a:gd name="connsiteY1" fmla="*/ 3176397 h 3304413"/>
              <a:gd name="connsiteX2" fmla="*/ 594360 w 6876288"/>
              <a:gd name="connsiteY2" fmla="*/ 3176397 h 3304413"/>
              <a:gd name="connsiteX3" fmla="*/ 1380744 w 6876288"/>
              <a:gd name="connsiteY3" fmla="*/ 3002661 h 3304413"/>
              <a:gd name="connsiteX4" fmla="*/ 2414016 w 6876288"/>
              <a:gd name="connsiteY4" fmla="*/ 2728341 h 3304413"/>
              <a:gd name="connsiteX5" fmla="*/ 3439292 w 6876288"/>
              <a:gd name="connsiteY5" fmla="*/ 1612207 h 3304413"/>
              <a:gd name="connsiteX6" fmla="*/ 4105656 w 6876288"/>
              <a:gd name="connsiteY6" fmla="*/ 616077 h 3304413"/>
              <a:gd name="connsiteX7" fmla="*/ 4928616 w 6876288"/>
              <a:gd name="connsiteY7" fmla="*/ 12573 h 3304413"/>
              <a:gd name="connsiteX8" fmla="*/ 6011060 w 6876288"/>
              <a:gd name="connsiteY8" fmla="*/ 540637 h 3304413"/>
              <a:gd name="connsiteX9" fmla="*/ 6638544 w 6876288"/>
              <a:gd name="connsiteY9" fmla="*/ 1393317 h 3304413"/>
              <a:gd name="connsiteX10" fmla="*/ 6876288 w 6876288"/>
              <a:gd name="connsiteY10" fmla="*/ 2582037 h 3304413"/>
              <a:gd name="connsiteX11" fmla="*/ 6876288 w 6876288"/>
              <a:gd name="connsiteY11" fmla="*/ 2582037 h 3304413"/>
              <a:gd name="connsiteX12" fmla="*/ 6876288 w 6876288"/>
              <a:gd name="connsiteY12" fmla="*/ 2582037 h 3304413"/>
              <a:gd name="connsiteX0" fmla="*/ 0 w 6876288"/>
              <a:gd name="connsiteY0" fmla="*/ 3204977 h 3204977"/>
              <a:gd name="connsiteX1" fmla="*/ 594360 w 6876288"/>
              <a:gd name="connsiteY1" fmla="*/ 3076961 h 3204977"/>
              <a:gd name="connsiteX2" fmla="*/ 594360 w 6876288"/>
              <a:gd name="connsiteY2" fmla="*/ 3076961 h 3204977"/>
              <a:gd name="connsiteX3" fmla="*/ 1380744 w 6876288"/>
              <a:gd name="connsiteY3" fmla="*/ 2903225 h 3204977"/>
              <a:gd name="connsiteX4" fmla="*/ 2414016 w 6876288"/>
              <a:gd name="connsiteY4" fmla="*/ 2628905 h 3204977"/>
              <a:gd name="connsiteX5" fmla="*/ 3439292 w 6876288"/>
              <a:gd name="connsiteY5" fmla="*/ 1512771 h 3204977"/>
              <a:gd name="connsiteX6" fmla="*/ 4105656 w 6876288"/>
              <a:gd name="connsiteY6" fmla="*/ 516641 h 3204977"/>
              <a:gd name="connsiteX7" fmla="*/ 5010928 w 6876288"/>
              <a:gd name="connsiteY7" fmla="*/ 12573 h 3204977"/>
              <a:gd name="connsiteX8" fmla="*/ 6011060 w 6876288"/>
              <a:gd name="connsiteY8" fmla="*/ 441201 h 3204977"/>
              <a:gd name="connsiteX9" fmla="*/ 6638544 w 6876288"/>
              <a:gd name="connsiteY9" fmla="*/ 1293881 h 3204977"/>
              <a:gd name="connsiteX10" fmla="*/ 6876288 w 6876288"/>
              <a:gd name="connsiteY10" fmla="*/ 2482601 h 3204977"/>
              <a:gd name="connsiteX11" fmla="*/ 6876288 w 6876288"/>
              <a:gd name="connsiteY11" fmla="*/ 2482601 h 3204977"/>
              <a:gd name="connsiteX12" fmla="*/ 6876288 w 6876288"/>
              <a:gd name="connsiteY12" fmla="*/ 2482601 h 3204977"/>
              <a:gd name="connsiteX0" fmla="*/ 0 w 6876288"/>
              <a:gd name="connsiteY0" fmla="*/ 3204977 h 3204977"/>
              <a:gd name="connsiteX1" fmla="*/ 594360 w 6876288"/>
              <a:gd name="connsiteY1" fmla="*/ 3076961 h 3204977"/>
              <a:gd name="connsiteX2" fmla="*/ 594360 w 6876288"/>
              <a:gd name="connsiteY2" fmla="*/ 3076961 h 3204977"/>
              <a:gd name="connsiteX3" fmla="*/ 1380744 w 6876288"/>
              <a:gd name="connsiteY3" fmla="*/ 2903225 h 3204977"/>
              <a:gd name="connsiteX4" fmla="*/ 2439160 w 6876288"/>
              <a:gd name="connsiteY4" fmla="*/ 2512903 h 3204977"/>
              <a:gd name="connsiteX5" fmla="*/ 3439292 w 6876288"/>
              <a:gd name="connsiteY5" fmla="*/ 1512771 h 3204977"/>
              <a:gd name="connsiteX6" fmla="*/ 4105656 w 6876288"/>
              <a:gd name="connsiteY6" fmla="*/ 516641 h 3204977"/>
              <a:gd name="connsiteX7" fmla="*/ 5010928 w 6876288"/>
              <a:gd name="connsiteY7" fmla="*/ 12573 h 3204977"/>
              <a:gd name="connsiteX8" fmla="*/ 6011060 w 6876288"/>
              <a:gd name="connsiteY8" fmla="*/ 441201 h 3204977"/>
              <a:gd name="connsiteX9" fmla="*/ 6638544 w 6876288"/>
              <a:gd name="connsiteY9" fmla="*/ 1293881 h 3204977"/>
              <a:gd name="connsiteX10" fmla="*/ 6876288 w 6876288"/>
              <a:gd name="connsiteY10" fmla="*/ 2482601 h 3204977"/>
              <a:gd name="connsiteX11" fmla="*/ 6876288 w 6876288"/>
              <a:gd name="connsiteY11" fmla="*/ 2482601 h 3204977"/>
              <a:gd name="connsiteX12" fmla="*/ 6876288 w 6876288"/>
              <a:gd name="connsiteY12" fmla="*/ 2482601 h 3204977"/>
              <a:gd name="connsiteX0" fmla="*/ 0 w 6876288"/>
              <a:gd name="connsiteY0" fmla="*/ 3214121 h 3214121"/>
              <a:gd name="connsiteX1" fmla="*/ 594360 w 6876288"/>
              <a:gd name="connsiteY1" fmla="*/ 3086105 h 3214121"/>
              <a:gd name="connsiteX2" fmla="*/ 594360 w 6876288"/>
              <a:gd name="connsiteY2" fmla="*/ 3086105 h 3214121"/>
              <a:gd name="connsiteX3" fmla="*/ 1380744 w 6876288"/>
              <a:gd name="connsiteY3" fmla="*/ 2912369 h 3214121"/>
              <a:gd name="connsiteX4" fmla="*/ 2439160 w 6876288"/>
              <a:gd name="connsiteY4" fmla="*/ 2522047 h 3214121"/>
              <a:gd name="connsiteX5" fmla="*/ 3439292 w 6876288"/>
              <a:gd name="connsiteY5" fmla="*/ 1521915 h 3214121"/>
              <a:gd name="connsiteX6" fmla="*/ 4143404 w 6876288"/>
              <a:gd name="connsiteY6" fmla="*/ 580648 h 3214121"/>
              <a:gd name="connsiteX7" fmla="*/ 5010928 w 6876288"/>
              <a:gd name="connsiteY7" fmla="*/ 21717 h 3214121"/>
              <a:gd name="connsiteX8" fmla="*/ 6011060 w 6876288"/>
              <a:gd name="connsiteY8" fmla="*/ 450345 h 3214121"/>
              <a:gd name="connsiteX9" fmla="*/ 6638544 w 6876288"/>
              <a:gd name="connsiteY9" fmla="*/ 1303025 h 3214121"/>
              <a:gd name="connsiteX10" fmla="*/ 6876288 w 6876288"/>
              <a:gd name="connsiteY10" fmla="*/ 2491745 h 3214121"/>
              <a:gd name="connsiteX11" fmla="*/ 6876288 w 6876288"/>
              <a:gd name="connsiteY11" fmla="*/ 2491745 h 3214121"/>
              <a:gd name="connsiteX12" fmla="*/ 6876288 w 6876288"/>
              <a:gd name="connsiteY12" fmla="*/ 2491745 h 3214121"/>
              <a:gd name="connsiteX0" fmla="*/ 0 w 6876288"/>
              <a:gd name="connsiteY0" fmla="*/ 3083818 h 3083818"/>
              <a:gd name="connsiteX1" fmla="*/ 594360 w 6876288"/>
              <a:gd name="connsiteY1" fmla="*/ 2955802 h 3083818"/>
              <a:gd name="connsiteX2" fmla="*/ 594360 w 6876288"/>
              <a:gd name="connsiteY2" fmla="*/ 2955802 h 3083818"/>
              <a:gd name="connsiteX3" fmla="*/ 1380744 w 6876288"/>
              <a:gd name="connsiteY3" fmla="*/ 2782066 h 3083818"/>
              <a:gd name="connsiteX4" fmla="*/ 2439160 w 6876288"/>
              <a:gd name="connsiteY4" fmla="*/ 2391744 h 3083818"/>
              <a:gd name="connsiteX5" fmla="*/ 3439292 w 6876288"/>
              <a:gd name="connsiteY5" fmla="*/ 1391612 h 3083818"/>
              <a:gd name="connsiteX6" fmla="*/ 4143404 w 6876288"/>
              <a:gd name="connsiteY6" fmla="*/ 450345 h 3083818"/>
              <a:gd name="connsiteX7" fmla="*/ 5000660 w 6876288"/>
              <a:gd name="connsiteY7" fmla="*/ 21717 h 3083818"/>
              <a:gd name="connsiteX8" fmla="*/ 6011060 w 6876288"/>
              <a:gd name="connsiteY8" fmla="*/ 320042 h 3083818"/>
              <a:gd name="connsiteX9" fmla="*/ 6638544 w 6876288"/>
              <a:gd name="connsiteY9" fmla="*/ 1172722 h 3083818"/>
              <a:gd name="connsiteX10" fmla="*/ 6876288 w 6876288"/>
              <a:gd name="connsiteY10" fmla="*/ 2361442 h 3083818"/>
              <a:gd name="connsiteX11" fmla="*/ 6876288 w 6876288"/>
              <a:gd name="connsiteY11" fmla="*/ 2361442 h 3083818"/>
              <a:gd name="connsiteX12" fmla="*/ 6876288 w 6876288"/>
              <a:gd name="connsiteY12" fmla="*/ 2361442 h 3083818"/>
              <a:gd name="connsiteX0" fmla="*/ 0 w 6876288"/>
              <a:gd name="connsiteY0" fmla="*/ 3089599 h 3089599"/>
              <a:gd name="connsiteX1" fmla="*/ 594360 w 6876288"/>
              <a:gd name="connsiteY1" fmla="*/ 2961583 h 3089599"/>
              <a:gd name="connsiteX2" fmla="*/ 594360 w 6876288"/>
              <a:gd name="connsiteY2" fmla="*/ 2961583 h 3089599"/>
              <a:gd name="connsiteX3" fmla="*/ 1380744 w 6876288"/>
              <a:gd name="connsiteY3" fmla="*/ 2787847 h 3089599"/>
              <a:gd name="connsiteX4" fmla="*/ 2439160 w 6876288"/>
              <a:gd name="connsiteY4" fmla="*/ 2397525 h 3089599"/>
              <a:gd name="connsiteX5" fmla="*/ 3439292 w 6876288"/>
              <a:gd name="connsiteY5" fmla="*/ 1397393 h 3089599"/>
              <a:gd name="connsiteX6" fmla="*/ 4143404 w 6876288"/>
              <a:gd name="connsiteY6" fmla="*/ 490813 h 3089599"/>
              <a:gd name="connsiteX7" fmla="*/ 5000660 w 6876288"/>
              <a:gd name="connsiteY7" fmla="*/ 27498 h 3089599"/>
              <a:gd name="connsiteX8" fmla="*/ 6011060 w 6876288"/>
              <a:gd name="connsiteY8" fmla="*/ 325823 h 3089599"/>
              <a:gd name="connsiteX9" fmla="*/ 6638544 w 6876288"/>
              <a:gd name="connsiteY9" fmla="*/ 1178503 h 3089599"/>
              <a:gd name="connsiteX10" fmla="*/ 6876288 w 6876288"/>
              <a:gd name="connsiteY10" fmla="*/ 2367223 h 3089599"/>
              <a:gd name="connsiteX11" fmla="*/ 6876288 w 6876288"/>
              <a:gd name="connsiteY11" fmla="*/ 2367223 h 3089599"/>
              <a:gd name="connsiteX12" fmla="*/ 6876288 w 6876288"/>
              <a:gd name="connsiteY12" fmla="*/ 2367223 h 3089599"/>
              <a:gd name="connsiteX0" fmla="*/ 0 w 7072362"/>
              <a:gd name="connsiteY0" fmla="*/ 3089599 h 3089599"/>
              <a:gd name="connsiteX1" fmla="*/ 594360 w 7072362"/>
              <a:gd name="connsiteY1" fmla="*/ 2961583 h 3089599"/>
              <a:gd name="connsiteX2" fmla="*/ 594360 w 7072362"/>
              <a:gd name="connsiteY2" fmla="*/ 2961583 h 3089599"/>
              <a:gd name="connsiteX3" fmla="*/ 1380744 w 7072362"/>
              <a:gd name="connsiteY3" fmla="*/ 2787847 h 3089599"/>
              <a:gd name="connsiteX4" fmla="*/ 2439160 w 7072362"/>
              <a:gd name="connsiteY4" fmla="*/ 2397525 h 3089599"/>
              <a:gd name="connsiteX5" fmla="*/ 3439292 w 7072362"/>
              <a:gd name="connsiteY5" fmla="*/ 1397393 h 3089599"/>
              <a:gd name="connsiteX6" fmla="*/ 4143404 w 7072362"/>
              <a:gd name="connsiteY6" fmla="*/ 490813 h 3089599"/>
              <a:gd name="connsiteX7" fmla="*/ 5000660 w 7072362"/>
              <a:gd name="connsiteY7" fmla="*/ 27498 h 3089599"/>
              <a:gd name="connsiteX8" fmla="*/ 6011060 w 7072362"/>
              <a:gd name="connsiteY8" fmla="*/ 325823 h 3089599"/>
              <a:gd name="connsiteX9" fmla="*/ 6638544 w 7072362"/>
              <a:gd name="connsiteY9" fmla="*/ 1178503 h 3089599"/>
              <a:gd name="connsiteX10" fmla="*/ 6876288 w 7072362"/>
              <a:gd name="connsiteY10" fmla="*/ 2367223 h 3089599"/>
              <a:gd name="connsiteX11" fmla="*/ 6876288 w 7072362"/>
              <a:gd name="connsiteY11" fmla="*/ 2367223 h 3089599"/>
              <a:gd name="connsiteX12" fmla="*/ 7072362 w 7072362"/>
              <a:gd name="connsiteY12" fmla="*/ 2667674 h 3089599"/>
              <a:gd name="connsiteX0" fmla="*/ 0 w 7072362"/>
              <a:gd name="connsiteY0" fmla="*/ 3089599 h 3089599"/>
              <a:gd name="connsiteX1" fmla="*/ 594360 w 7072362"/>
              <a:gd name="connsiteY1" fmla="*/ 2961583 h 3089599"/>
              <a:gd name="connsiteX2" fmla="*/ 594360 w 7072362"/>
              <a:gd name="connsiteY2" fmla="*/ 2961583 h 3089599"/>
              <a:gd name="connsiteX3" fmla="*/ 1380744 w 7072362"/>
              <a:gd name="connsiteY3" fmla="*/ 2787847 h 3089599"/>
              <a:gd name="connsiteX4" fmla="*/ 2439160 w 7072362"/>
              <a:gd name="connsiteY4" fmla="*/ 2397525 h 3089599"/>
              <a:gd name="connsiteX5" fmla="*/ 3439292 w 7072362"/>
              <a:gd name="connsiteY5" fmla="*/ 1397393 h 3089599"/>
              <a:gd name="connsiteX6" fmla="*/ 4143404 w 7072362"/>
              <a:gd name="connsiteY6" fmla="*/ 490813 h 3089599"/>
              <a:gd name="connsiteX7" fmla="*/ 5000660 w 7072362"/>
              <a:gd name="connsiteY7" fmla="*/ 27498 h 3089599"/>
              <a:gd name="connsiteX8" fmla="*/ 6011060 w 7072362"/>
              <a:gd name="connsiteY8" fmla="*/ 325823 h 3089599"/>
              <a:gd name="connsiteX9" fmla="*/ 6638544 w 7072362"/>
              <a:gd name="connsiteY9" fmla="*/ 1178503 h 3089599"/>
              <a:gd name="connsiteX10" fmla="*/ 6876288 w 7072362"/>
              <a:gd name="connsiteY10" fmla="*/ 2367223 h 3089599"/>
              <a:gd name="connsiteX11" fmla="*/ 7000924 w 7072362"/>
              <a:gd name="connsiteY11" fmla="*/ 2364530 h 3089599"/>
              <a:gd name="connsiteX12" fmla="*/ 7072362 w 7072362"/>
              <a:gd name="connsiteY12" fmla="*/ 2667674 h 3089599"/>
              <a:gd name="connsiteX0" fmla="*/ 0 w 7072362"/>
              <a:gd name="connsiteY0" fmla="*/ 3089599 h 3089599"/>
              <a:gd name="connsiteX1" fmla="*/ 594360 w 7072362"/>
              <a:gd name="connsiteY1" fmla="*/ 2961583 h 3089599"/>
              <a:gd name="connsiteX2" fmla="*/ 594360 w 7072362"/>
              <a:gd name="connsiteY2" fmla="*/ 2961583 h 3089599"/>
              <a:gd name="connsiteX3" fmla="*/ 1380744 w 7072362"/>
              <a:gd name="connsiteY3" fmla="*/ 2787847 h 3089599"/>
              <a:gd name="connsiteX4" fmla="*/ 2439160 w 7072362"/>
              <a:gd name="connsiteY4" fmla="*/ 2397525 h 3089599"/>
              <a:gd name="connsiteX5" fmla="*/ 3439292 w 7072362"/>
              <a:gd name="connsiteY5" fmla="*/ 1397393 h 3089599"/>
              <a:gd name="connsiteX6" fmla="*/ 4143404 w 7072362"/>
              <a:gd name="connsiteY6" fmla="*/ 490813 h 3089599"/>
              <a:gd name="connsiteX7" fmla="*/ 5000660 w 7072362"/>
              <a:gd name="connsiteY7" fmla="*/ 27498 h 3089599"/>
              <a:gd name="connsiteX8" fmla="*/ 6011060 w 7072362"/>
              <a:gd name="connsiteY8" fmla="*/ 325823 h 3089599"/>
              <a:gd name="connsiteX9" fmla="*/ 6638544 w 7072362"/>
              <a:gd name="connsiteY9" fmla="*/ 1178503 h 3089599"/>
              <a:gd name="connsiteX10" fmla="*/ 7000924 w 7072362"/>
              <a:gd name="connsiteY10" fmla="*/ 2243272 h 3089599"/>
              <a:gd name="connsiteX11" fmla="*/ 7000924 w 7072362"/>
              <a:gd name="connsiteY11" fmla="*/ 2364530 h 3089599"/>
              <a:gd name="connsiteX12" fmla="*/ 7072362 w 7072362"/>
              <a:gd name="connsiteY12" fmla="*/ 2667674 h 3089599"/>
              <a:gd name="connsiteX0" fmla="*/ 0 w 7143800"/>
              <a:gd name="connsiteY0" fmla="*/ 3089599 h 3089599"/>
              <a:gd name="connsiteX1" fmla="*/ 594360 w 7143800"/>
              <a:gd name="connsiteY1" fmla="*/ 2961583 h 3089599"/>
              <a:gd name="connsiteX2" fmla="*/ 594360 w 7143800"/>
              <a:gd name="connsiteY2" fmla="*/ 2961583 h 3089599"/>
              <a:gd name="connsiteX3" fmla="*/ 1380744 w 7143800"/>
              <a:gd name="connsiteY3" fmla="*/ 2787847 h 3089599"/>
              <a:gd name="connsiteX4" fmla="*/ 2439160 w 7143800"/>
              <a:gd name="connsiteY4" fmla="*/ 2397525 h 3089599"/>
              <a:gd name="connsiteX5" fmla="*/ 3439292 w 7143800"/>
              <a:gd name="connsiteY5" fmla="*/ 1397393 h 3089599"/>
              <a:gd name="connsiteX6" fmla="*/ 4143404 w 7143800"/>
              <a:gd name="connsiteY6" fmla="*/ 490813 h 3089599"/>
              <a:gd name="connsiteX7" fmla="*/ 5000660 w 7143800"/>
              <a:gd name="connsiteY7" fmla="*/ 27498 h 3089599"/>
              <a:gd name="connsiteX8" fmla="*/ 6011060 w 7143800"/>
              <a:gd name="connsiteY8" fmla="*/ 325823 h 3089599"/>
              <a:gd name="connsiteX9" fmla="*/ 6638544 w 7143800"/>
              <a:gd name="connsiteY9" fmla="*/ 1178503 h 3089599"/>
              <a:gd name="connsiteX10" fmla="*/ 7000924 w 7143800"/>
              <a:gd name="connsiteY10" fmla="*/ 2243272 h 3089599"/>
              <a:gd name="connsiteX11" fmla="*/ 7143800 w 7143800"/>
              <a:gd name="connsiteY11" fmla="*/ 2546417 h 3089599"/>
              <a:gd name="connsiteX12" fmla="*/ 7072362 w 7143800"/>
              <a:gd name="connsiteY12" fmla="*/ 2667674 h 3089599"/>
              <a:gd name="connsiteX0" fmla="*/ 0 w 7500990"/>
              <a:gd name="connsiteY0" fmla="*/ 3089599 h 3092077"/>
              <a:gd name="connsiteX1" fmla="*/ 594360 w 7500990"/>
              <a:gd name="connsiteY1" fmla="*/ 2961583 h 3092077"/>
              <a:gd name="connsiteX2" fmla="*/ 594360 w 7500990"/>
              <a:gd name="connsiteY2" fmla="*/ 2961583 h 3092077"/>
              <a:gd name="connsiteX3" fmla="*/ 1380744 w 7500990"/>
              <a:gd name="connsiteY3" fmla="*/ 2787847 h 3092077"/>
              <a:gd name="connsiteX4" fmla="*/ 2439160 w 7500990"/>
              <a:gd name="connsiteY4" fmla="*/ 2397525 h 3092077"/>
              <a:gd name="connsiteX5" fmla="*/ 3439292 w 7500990"/>
              <a:gd name="connsiteY5" fmla="*/ 1397393 h 3092077"/>
              <a:gd name="connsiteX6" fmla="*/ 4143404 w 7500990"/>
              <a:gd name="connsiteY6" fmla="*/ 490813 h 3092077"/>
              <a:gd name="connsiteX7" fmla="*/ 5000660 w 7500990"/>
              <a:gd name="connsiteY7" fmla="*/ 27498 h 3092077"/>
              <a:gd name="connsiteX8" fmla="*/ 6011060 w 7500990"/>
              <a:gd name="connsiteY8" fmla="*/ 325823 h 3092077"/>
              <a:gd name="connsiteX9" fmla="*/ 6638544 w 7500990"/>
              <a:gd name="connsiteY9" fmla="*/ 1178503 h 3092077"/>
              <a:gd name="connsiteX10" fmla="*/ 7000924 w 7500990"/>
              <a:gd name="connsiteY10" fmla="*/ 2243272 h 3092077"/>
              <a:gd name="connsiteX11" fmla="*/ 7143800 w 7500990"/>
              <a:gd name="connsiteY11" fmla="*/ 2546417 h 3092077"/>
              <a:gd name="connsiteX12" fmla="*/ 7500990 w 7500990"/>
              <a:gd name="connsiteY12" fmla="*/ 3092077 h 3092077"/>
              <a:gd name="connsiteX0" fmla="*/ 0 w 7500990"/>
              <a:gd name="connsiteY0" fmla="*/ 3089599 h 3092077"/>
              <a:gd name="connsiteX1" fmla="*/ 594360 w 7500990"/>
              <a:gd name="connsiteY1" fmla="*/ 2961583 h 3092077"/>
              <a:gd name="connsiteX2" fmla="*/ 594360 w 7500990"/>
              <a:gd name="connsiteY2" fmla="*/ 2961583 h 3092077"/>
              <a:gd name="connsiteX3" fmla="*/ 1380744 w 7500990"/>
              <a:gd name="connsiteY3" fmla="*/ 2787847 h 3092077"/>
              <a:gd name="connsiteX4" fmla="*/ 2439160 w 7500990"/>
              <a:gd name="connsiteY4" fmla="*/ 2397525 h 3092077"/>
              <a:gd name="connsiteX5" fmla="*/ 3439292 w 7500990"/>
              <a:gd name="connsiteY5" fmla="*/ 1397393 h 3092077"/>
              <a:gd name="connsiteX6" fmla="*/ 4143404 w 7500990"/>
              <a:gd name="connsiteY6" fmla="*/ 490813 h 3092077"/>
              <a:gd name="connsiteX7" fmla="*/ 5000660 w 7500990"/>
              <a:gd name="connsiteY7" fmla="*/ 27498 h 3092077"/>
              <a:gd name="connsiteX8" fmla="*/ 6011060 w 7500990"/>
              <a:gd name="connsiteY8" fmla="*/ 325823 h 3092077"/>
              <a:gd name="connsiteX9" fmla="*/ 6638544 w 7500990"/>
              <a:gd name="connsiteY9" fmla="*/ 1178503 h 3092077"/>
              <a:gd name="connsiteX10" fmla="*/ 7000924 w 7500990"/>
              <a:gd name="connsiteY10" fmla="*/ 2243272 h 3092077"/>
              <a:gd name="connsiteX11" fmla="*/ 7143800 w 7500990"/>
              <a:gd name="connsiteY11" fmla="*/ 2546416 h 3092077"/>
              <a:gd name="connsiteX12" fmla="*/ 7500990 w 7500990"/>
              <a:gd name="connsiteY12" fmla="*/ 3092077 h 3092077"/>
              <a:gd name="connsiteX0" fmla="*/ 0 w 7500990"/>
              <a:gd name="connsiteY0" fmla="*/ 3089599 h 3092077"/>
              <a:gd name="connsiteX1" fmla="*/ 594360 w 7500990"/>
              <a:gd name="connsiteY1" fmla="*/ 2961583 h 3092077"/>
              <a:gd name="connsiteX2" fmla="*/ 594360 w 7500990"/>
              <a:gd name="connsiteY2" fmla="*/ 2961583 h 3092077"/>
              <a:gd name="connsiteX3" fmla="*/ 1380744 w 7500990"/>
              <a:gd name="connsiteY3" fmla="*/ 2787847 h 3092077"/>
              <a:gd name="connsiteX4" fmla="*/ 2439160 w 7500990"/>
              <a:gd name="connsiteY4" fmla="*/ 2397525 h 3092077"/>
              <a:gd name="connsiteX5" fmla="*/ 3439292 w 7500990"/>
              <a:gd name="connsiteY5" fmla="*/ 1397393 h 3092077"/>
              <a:gd name="connsiteX6" fmla="*/ 4143404 w 7500990"/>
              <a:gd name="connsiteY6" fmla="*/ 490813 h 3092077"/>
              <a:gd name="connsiteX7" fmla="*/ 5000660 w 7500990"/>
              <a:gd name="connsiteY7" fmla="*/ 27498 h 3092077"/>
              <a:gd name="connsiteX8" fmla="*/ 6011060 w 7500990"/>
              <a:gd name="connsiteY8" fmla="*/ 325823 h 3092077"/>
              <a:gd name="connsiteX9" fmla="*/ 6638544 w 7500990"/>
              <a:gd name="connsiteY9" fmla="*/ 1178503 h 3092077"/>
              <a:gd name="connsiteX10" fmla="*/ 7000924 w 7500990"/>
              <a:gd name="connsiteY10" fmla="*/ 2243272 h 3092077"/>
              <a:gd name="connsiteX11" fmla="*/ 7500990 w 7500990"/>
              <a:gd name="connsiteY11" fmla="*/ 3092077 h 309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0990" h="3092077">
                <a:moveTo>
                  <a:pt x="0" y="3089599"/>
                </a:moveTo>
                <a:lnTo>
                  <a:pt x="594360" y="2961583"/>
                </a:lnTo>
                <a:lnTo>
                  <a:pt x="594360" y="2961583"/>
                </a:lnTo>
                <a:cubicBezTo>
                  <a:pt x="725424" y="2932627"/>
                  <a:pt x="1073277" y="2881857"/>
                  <a:pt x="1380744" y="2787847"/>
                </a:cubicBezTo>
                <a:cubicBezTo>
                  <a:pt x="1688211" y="2693837"/>
                  <a:pt x="2096069" y="2629267"/>
                  <a:pt x="2439160" y="2397525"/>
                </a:cubicBezTo>
                <a:cubicBezTo>
                  <a:pt x="2782251" y="2165783"/>
                  <a:pt x="3155251" y="1715178"/>
                  <a:pt x="3439292" y="1397393"/>
                </a:cubicBezTo>
                <a:cubicBezTo>
                  <a:pt x="3723333" y="1079608"/>
                  <a:pt x="3883176" y="719129"/>
                  <a:pt x="4143404" y="490813"/>
                </a:cubicBezTo>
                <a:cubicBezTo>
                  <a:pt x="4403632" y="262497"/>
                  <a:pt x="4689384" y="54996"/>
                  <a:pt x="5000660" y="27498"/>
                </a:cubicBezTo>
                <a:cubicBezTo>
                  <a:pt x="5311936" y="0"/>
                  <a:pt x="5738079" y="133989"/>
                  <a:pt x="6011060" y="325823"/>
                </a:cubicBezTo>
                <a:cubicBezTo>
                  <a:pt x="6284041" y="517657"/>
                  <a:pt x="6473567" y="858928"/>
                  <a:pt x="6638544" y="1178503"/>
                </a:cubicBezTo>
                <a:cubicBezTo>
                  <a:pt x="6803521" y="1498078"/>
                  <a:pt x="6857183" y="1924343"/>
                  <a:pt x="7000924" y="2243272"/>
                </a:cubicBezTo>
                <a:cubicBezTo>
                  <a:pt x="7144665" y="2562201"/>
                  <a:pt x="7396810" y="2915243"/>
                  <a:pt x="7500990" y="3092077"/>
                </a:cubicBezTo>
              </a:path>
            </a:pathLst>
          </a:custGeom>
          <a:gradFill>
            <a:gsLst>
              <a:gs pos="0">
                <a:schemeClr val="accent3">
                  <a:lumMod val="40000"/>
                  <a:lumOff val="60000"/>
                </a:schemeClr>
              </a:gs>
              <a:gs pos="50000">
                <a:srgbClr val="9CB86E"/>
              </a:gs>
              <a:gs pos="100000">
                <a:srgbClr val="156B13"/>
              </a:gs>
            </a:gsLst>
            <a:lin ang="5400000" scaled="0"/>
          </a:gradFill>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a:p>
        </p:txBody>
      </p:sp>
      <p:sp>
        <p:nvSpPr>
          <p:cNvPr id="13" name="Freeform 12"/>
          <p:cNvSpPr/>
          <p:nvPr/>
        </p:nvSpPr>
        <p:spPr>
          <a:xfrm>
            <a:off x="2195736" y="3933056"/>
            <a:ext cx="3868738" cy="1963738"/>
          </a:xfrm>
          <a:custGeom>
            <a:avLst/>
            <a:gdLst>
              <a:gd name="connsiteX0" fmla="*/ 0 w 5847588"/>
              <a:gd name="connsiteY0" fmla="*/ 2005584 h 2205228"/>
              <a:gd name="connsiteX1" fmla="*/ 676656 w 5847588"/>
              <a:gd name="connsiteY1" fmla="*/ 1831848 h 2205228"/>
              <a:gd name="connsiteX2" fmla="*/ 676656 w 5847588"/>
              <a:gd name="connsiteY2" fmla="*/ 1831848 h 2205228"/>
              <a:gd name="connsiteX3" fmla="*/ 1517904 w 5847588"/>
              <a:gd name="connsiteY3" fmla="*/ 1548384 h 2205228"/>
              <a:gd name="connsiteX4" fmla="*/ 2048256 w 5847588"/>
              <a:gd name="connsiteY4" fmla="*/ 1200912 h 2205228"/>
              <a:gd name="connsiteX5" fmla="*/ 2670048 w 5847588"/>
              <a:gd name="connsiteY5" fmla="*/ 213360 h 2205228"/>
              <a:gd name="connsiteX6" fmla="*/ 3364992 w 5847588"/>
              <a:gd name="connsiteY6" fmla="*/ 30480 h 2205228"/>
              <a:gd name="connsiteX7" fmla="*/ 4059936 w 5847588"/>
              <a:gd name="connsiteY7" fmla="*/ 396240 h 2205228"/>
              <a:gd name="connsiteX8" fmla="*/ 4645152 w 5847588"/>
              <a:gd name="connsiteY8" fmla="*/ 1118616 h 2205228"/>
              <a:gd name="connsiteX9" fmla="*/ 5669280 w 5847588"/>
              <a:gd name="connsiteY9" fmla="*/ 1941576 h 2205228"/>
              <a:gd name="connsiteX10" fmla="*/ 5715000 w 5847588"/>
              <a:gd name="connsiteY10" fmla="*/ 1969008 h 2205228"/>
              <a:gd name="connsiteX11" fmla="*/ 5779008 w 5847588"/>
              <a:gd name="connsiteY11" fmla="*/ 1978152 h 2205228"/>
              <a:gd name="connsiteX12" fmla="*/ 5385816 w 5847588"/>
              <a:gd name="connsiteY12" fmla="*/ 606552 h 2205228"/>
              <a:gd name="connsiteX0" fmla="*/ 0 w 5847588"/>
              <a:gd name="connsiteY0" fmla="*/ 2005584 h 2083308"/>
              <a:gd name="connsiteX1" fmla="*/ 676656 w 5847588"/>
              <a:gd name="connsiteY1" fmla="*/ 1831848 h 2083308"/>
              <a:gd name="connsiteX2" fmla="*/ 676656 w 5847588"/>
              <a:gd name="connsiteY2" fmla="*/ 1831848 h 2083308"/>
              <a:gd name="connsiteX3" fmla="*/ 1517904 w 5847588"/>
              <a:gd name="connsiteY3" fmla="*/ 1548384 h 2083308"/>
              <a:gd name="connsiteX4" fmla="*/ 2048256 w 5847588"/>
              <a:gd name="connsiteY4" fmla="*/ 1200912 h 2083308"/>
              <a:gd name="connsiteX5" fmla="*/ 2670048 w 5847588"/>
              <a:gd name="connsiteY5" fmla="*/ 213360 h 2083308"/>
              <a:gd name="connsiteX6" fmla="*/ 3364992 w 5847588"/>
              <a:gd name="connsiteY6" fmla="*/ 30480 h 2083308"/>
              <a:gd name="connsiteX7" fmla="*/ 4059936 w 5847588"/>
              <a:gd name="connsiteY7" fmla="*/ 396240 h 2083308"/>
              <a:gd name="connsiteX8" fmla="*/ 4645152 w 5847588"/>
              <a:gd name="connsiteY8" fmla="*/ 1118616 h 2083308"/>
              <a:gd name="connsiteX9" fmla="*/ 5669280 w 5847588"/>
              <a:gd name="connsiteY9" fmla="*/ 1941576 h 2083308"/>
              <a:gd name="connsiteX10" fmla="*/ 5715000 w 5847588"/>
              <a:gd name="connsiteY10" fmla="*/ 1969008 h 2083308"/>
              <a:gd name="connsiteX11" fmla="*/ 5779008 w 5847588"/>
              <a:gd name="connsiteY11" fmla="*/ 1978152 h 2083308"/>
              <a:gd name="connsiteX12" fmla="*/ 5804742 w 5847588"/>
              <a:gd name="connsiteY12" fmla="*/ 1947308 h 2083308"/>
              <a:gd name="connsiteX0" fmla="*/ 0 w 5804742"/>
              <a:gd name="connsiteY0" fmla="*/ 2005584 h 2021774"/>
              <a:gd name="connsiteX1" fmla="*/ 676656 w 5804742"/>
              <a:gd name="connsiteY1" fmla="*/ 1831848 h 2021774"/>
              <a:gd name="connsiteX2" fmla="*/ 676656 w 5804742"/>
              <a:gd name="connsiteY2" fmla="*/ 1831848 h 2021774"/>
              <a:gd name="connsiteX3" fmla="*/ 1517904 w 5804742"/>
              <a:gd name="connsiteY3" fmla="*/ 1548384 h 2021774"/>
              <a:gd name="connsiteX4" fmla="*/ 2048256 w 5804742"/>
              <a:gd name="connsiteY4" fmla="*/ 1200912 h 2021774"/>
              <a:gd name="connsiteX5" fmla="*/ 2670048 w 5804742"/>
              <a:gd name="connsiteY5" fmla="*/ 213360 h 2021774"/>
              <a:gd name="connsiteX6" fmla="*/ 3364992 w 5804742"/>
              <a:gd name="connsiteY6" fmla="*/ 30480 h 2021774"/>
              <a:gd name="connsiteX7" fmla="*/ 4059936 w 5804742"/>
              <a:gd name="connsiteY7" fmla="*/ 396240 h 2021774"/>
              <a:gd name="connsiteX8" fmla="*/ 4645152 w 5804742"/>
              <a:gd name="connsiteY8" fmla="*/ 1118616 h 2021774"/>
              <a:gd name="connsiteX9" fmla="*/ 5304676 w 5804742"/>
              <a:gd name="connsiteY9" fmla="*/ 1661556 h 2021774"/>
              <a:gd name="connsiteX10" fmla="*/ 5715000 w 5804742"/>
              <a:gd name="connsiteY10" fmla="*/ 1969008 h 2021774"/>
              <a:gd name="connsiteX11" fmla="*/ 5779008 w 5804742"/>
              <a:gd name="connsiteY11" fmla="*/ 1978152 h 2021774"/>
              <a:gd name="connsiteX12" fmla="*/ 5804742 w 5804742"/>
              <a:gd name="connsiteY12" fmla="*/ 1947308 h 2021774"/>
              <a:gd name="connsiteX0" fmla="*/ 0 w 5794055"/>
              <a:gd name="connsiteY0" fmla="*/ 2005584 h 2021774"/>
              <a:gd name="connsiteX1" fmla="*/ 676656 w 5794055"/>
              <a:gd name="connsiteY1" fmla="*/ 1831848 h 2021774"/>
              <a:gd name="connsiteX2" fmla="*/ 676656 w 5794055"/>
              <a:gd name="connsiteY2" fmla="*/ 1831848 h 2021774"/>
              <a:gd name="connsiteX3" fmla="*/ 1517904 w 5794055"/>
              <a:gd name="connsiteY3" fmla="*/ 1548384 h 2021774"/>
              <a:gd name="connsiteX4" fmla="*/ 2048256 w 5794055"/>
              <a:gd name="connsiteY4" fmla="*/ 1200912 h 2021774"/>
              <a:gd name="connsiteX5" fmla="*/ 2670048 w 5794055"/>
              <a:gd name="connsiteY5" fmla="*/ 213360 h 2021774"/>
              <a:gd name="connsiteX6" fmla="*/ 3364992 w 5794055"/>
              <a:gd name="connsiteY6" fmla="*/ 30480 h 2021774"/>
              <a:gd name="connsiteX7" fmla="*/ 4059936 w 5794055"/>
              <a:gd name="connsiteY7" fmla="*/ 396240 h 2021774"/>
              <a:gd name="connsiteX8" fmla="*/ 4645152 w 5794055"/>
              <a:gd name="connsiteY8" fmla="*/ 1118616 h 2021774"/>
              <a:gd name="connsiteX9" fmla="*/ 5304676 w 5794055"/>
              <a:gd name="connsiteY9" fmla="*/ 1661556 h 2021774"/>
              <a:gd name="connsiteX10" fmla="*/ 5715000 w 5794055"/>
              <a:gd name="connsiteY10" fmla="*/ 1969008 h 2021774"/>
              <a:gd name="connsiteX11" fmla="*/ 5779008 w 5794055"/>
              <a:gd name="connsiteY11" fmla="*/ 1978152 h 2021774"/>
              <a:gd name="connsiteX0" fmla="*/ 0 w 5715000"/>
              <a:gd name="connsiteY0" fmla="*/ 2005584 h 2005584"/>
              <a:gd name="connsiteX1" fmla="*/ 676656 w 5715000"/>
              <a:gd name="connsiteY1" fmla="*/ 1831848 h 2005584"/>
              <a:gd name="connsiteX2" fmla="*/ 676656 w 5715000"/>
              <a:gd name="connsiteY2" fmla="*/ 1831848 h 2005584"/>
              <a:gd name="connsiteX3" fmla="*/ 1517904 w 5715000"/>
              <a:gd name="connsiteY3" fmla="*/ 1548384 h 2005584"/>
              <a:gd name="connsiteX4" fmla="*/ 2048256 w 5715000"/>
              <a:gd name="connsiteY4" fmla="*/ 1200912 h 2005584"/>
              <a:gd name="connsiteX5" fmla="*/ 2670048 w 5715000"/>
              <a:gd name="connsiteY5" fmla="*/ 213360 h 2005584"/>
              <a:gd name="connsiteX6" fmla="*/ 3364992 w 5715000"/>
              <a:gd name="connsiteY6" fmla="*/ 30480 h 2005584"/>
              <a:gd name="connsiteX7" fmla="*/ 4059936 w 5715000"/>
              <a:gd name="connsiteY7" fmla="*/ 396240 h 2005584"/>
              <a:gd name="connsiteX8" fmla="*/ 4645152 w 5715000"/>
              <a:gd name="connsiteY8" fmla="*/ 1118616 h 2005584"/>
              <a:gd name="connsiteX9" fmla="*/ 5304676 w 5715000"/>
              <a:gd name="connsiteY9" fmla="*/ 1661556 h 2005584"/>
              <a:gd name="connsiteX10" fmla="*/ 5715000 w 5715000"/>
              <a:gd name="connsiteY10" fmla="*/ 1969008 h 2005584"/>
              <a:gd name="connsiteX0" fmla="*/ 0 w 5715000"/>
              <a:gd name="connsiteY0" fmla="*/ 2005584 h 2005584"/>
              <a:gd name="connsiteX1" fmla="*/ 676656 w 5715000"/>
              <a:gd name="connsiteY1" fmla="*/ 1831848 h 2005584"/>
              <a:gd name="connsiteX2" fmla="*/ 676656 w 5715000"/>
              <a:gd name="connsiteY2" fmla="*/ 1831848 h 2005584"/>
              <a:gd name="connsiteX3" fmla="*/ 1517904 w 5715000"/>
              <a:gd name="connsiteY3" fmla="*/ 1548384 h 2005584"/>
              <a:gd name="connsiteX4" fmla="*/ 1947091 w 5715000"/>
              <a:gd name="connsiteY4" fmla="*/ 1090052 h 2005584"/>
              <a:gd name="connsiteX5" fmla="*/ 2670048 w 5715000"/>
              <a:gd name="connsiteY5" fmla="*/ 213360 h 2005584"/>
              <a:gd name="connsiteX6" fmla="*/ 3364992 w 5715000"/>
              <a:gd name="connsiteY6" fmla="*/ 30480 h 2005584"/>
              <a:gd name="connsiteX7" fmla="*/ 4059936 w 5715000"/>
              <a:gd name="connsiteY7" fmla="*/ 396240 h 2005584"/>
              <a:gd name="connsiteX8" fmla="*/ 4645152 w 5715000"/>
              <a:gd name="connsiteY8" fmla="*/ 1118616 h 2005584"/>
              <a:gd name="connsiteX9" fmla="*/ 5304676 w 5715000"/>
              <a:gd name="connsiteY9" fmla="*/ 1661556 h 2005584"/>
              <a:gd name="connsiteX10" fmla="*/ 5715000 w 5715000"/>
              <a:gd name="connsiteY10" fmla="*/ 1969008 h 2005584"/>
              <a:gd name="connsiteX0" fmla="*/ 0 w 5715000"/>
              <a:gd name="connsiteY0" fmla="*/ 2037875 h 2037875"/>
              <a:gd name="connsiteX1" fmla="*/ 676656 w 5715000"/>
              <a:gd name="connsiteY1" fmla="*/ 1864139 h 2037875"/>
              <a:gd name="connsiteX2" fmla="*/ 676656 w 5715000"/>
              <a:gd name="connsiteY2" fmla="*/ 1864139 h 2037875"/>
              <a:gd name="connsiteX3" fmla="*/ 1517904 w 5715000"/>
              <a:gd name="connsiteY3" fmla="*/ 1580675 h 2037875"/>
              <a:gd name="connsiteX4" fmla="*/ 1947091 w 5715000"/>
              <a:gd name="connsiteY4" fmla="*/ 1122343 h 2037875"/>
              <a:gd name="connsiteX5" fmla="*/ 2670048 w 5715000"/>
              <a:gd name="connsiteY5" fmla="*/ 245651 h 2037875"/>
              <a:gd name="connsiteX6" fmla="*/ 3364992 w 5715000"/>
              <a:gd name="connsiteY6" fmla="*/ 62771 h 2037875"/>
              <a:gd name="connsiteX7" fmla="*/ 3875917 w 5715000"/>
              <a:gd name="connsiteY7" fmla="*/ 622277 h 2037875"/>
              <a:gd name="connsiteX8" fmla="*/ 4645152 w 5715000"/>
              <a:gd name="connsiteY8" fmla="*/ 1150907 h 2037875"/>
              <a:gd name="connsiteX9" fmla="*/ 5304676 w 5715000"/>
              <a:gd name="connsiteY9" fmla="*/ 1693847 h 2037875"/>
              <a:gd name="connsiteX10" fmla="*/ 5715000 w 5715000"/>
              <a:gd name="connsiteY10" fmla="*/ 2001299 h 2037875"/>
              <a:gd name="connsiteX0" fmla="*/ 0 w 5715000"/>
              <a:gd name="connsiteY0" fmla="*/ 2037875 h 2037875"/>
              <a:gd name="connsiteX1" fmla="*/ 676656 w 5715000"/>
              <a:gd name="connsiteY1" fmla="*/ 1864139 h 2037875"/>
              <a:gd name="connsiteX2" fmla="*/ 676656 w 5715000"/>
              <a:gd name="connsiteY2" fmla="*/ 1864139 h 2037875"/>
              <a:gd name="connsiteX3" fmla="*/ 1517904 w 5715000"/>
              <a:gd name="connsiteY3" fmla="*/ 1580675 h 2037875"/>
              <a:gd name="connsiteX4" fmla="*/ 1947091 w 5715000"/>
              <a:gd name="connsiteY4" fmla="*/ 1122343 h 2037875"/>
              <a:gd name="connsiteX5" fmla="*/ 2670048 w 5715000"/>
              <a:gd name="connsiteY5" fmla="*/ 245651 h 2037875"/>
              <a:gd name="connsiteX6" fmla="*/ 3364992 w 5715000"/>
              <a:gd name="connsiteY6" fmla="*/ 62771 h 2037875"/>
              <a:gd name="connsiteX7" fmla="*/ 3875917 w 5715000"/>
              <a:gd name="connsiteY7" fmla="*/ 622277 h 2037875"/>
              <a:gd name="connsiteX8" fmla="*/ 4518859 w 5715000"/>
              <a:gd name="connsiteY8" fmla="*/ 1336658 h 2037875"/>
              <a:gd name="connsiteX9" fmla="*/ 5304676 w 5715000"/>
              <a:gd name="connsiteY9" fmla="*/ 1693847 h 2037875"/>
              <a:gd name="connsiteX10" fmla="*/ 5715000 w 5715000"/>
              <a:gd name="connsiteY10" fmla="*/ 2001299 h 2037875"/>
              <a:gd name="connsiteX0" fmla="*/ 0 w 5715000"/>
              <a:gd name="connsiteY0" fmla="*/ 2037875 h 2037875"/>
              <a:gd name="connsiteX1" fmla="*/ 676656 w 5715000"/>
              <a:gd name="connsiteY1" fmla="*/ 1864139 h 2037875"/>
              <a:gd name="connsiteX2" fmla="*/ 676656 w 5715000"/>
              <a:gd name="connsiteY2" fmla="*/ 1864139 h 2037875"/>
              <a:gd name="connsiteX3" fmla="*/ 1517904 w 5715000"/>
              <a:gd name="connsiteY3" fmla="*/ 1580675 h 2037875"/>
              <a:gd name="connsiteX4" fmla="*/ 1947091 w 5715000"/>
              <a:gd name="connsiteY4" fmla="*/ 1122343 h 2037875"/>
              <a:gd name="connsiteX5" fmla="*/ 2670048 w 5715000"/>
              <a:gd name="connsiteY5" fmla="*/ 245651 h 2037875"/>
              <a:gd name="connsiteX6" fmla="*/ 3364992 w 5715000"/>
              <a:gd name="connsiteY6" fmla="*/ 62771 h 2037875"/>
              <a:gd name="connsiteX7" fmla="*/ 3875917 w 5715000"/>
              <a:gd name="connsiteY7" fmla="*/ 622277 h 2037875"/>
              <a:gd name="connsiteX8" fmla="*/ 4518859 w 5715000"/>
              <a:gd name="connsiteY8" fmla="*/ 1336658 h 2037875"/>
              <a:gd name="connsiteX9" fmla="*/ 5304676 w 5715000"/>
              <a:gd name="connsiteY9" fmla="*/ 1693847 h 2037875"/>
              <a:gd name="connsiteX10" fmla="*/ 5715000 w 5715000"/>
              <a:gd name="connsiteY10" fmla="*/ 2001299 h 2037875"/>
              <a:gd name="connsiteX0" fmla="*/ 0 w 5715000"/>
              <a:gd name="connsiteY0" fmla="*/ 2037875 h 2037875"/>
              <a:gd name="connsiteX1" fmla="*/ 676656 w 5715000"/>
              <a:gd name="connsiteY1" fmla="*/ 1864139 h 2037875"/>
              <a:gd name="connsiteX2" fmla="*/ 676656 w 5715000"/>
              <a:gd name="connsiteY2" fmla="*/ 1864139 h 2037875"/>
              <a:gd name="connsiteX3" fmla="*/ 1517904 w 5715000"/>
              <a:gd name="connsiteY3" fmla="*/ 1580675 h 2037875"/>
              <a:gd name="connsiteX4" fmla="*/ 1947091 w 5715000"/>
              <a:gd name="connsiteY4" fmla="*/ 1122343 h 2037875"/>
              <a:gd name="connsiteX5" fmla="*/ 2670048 w 5715000"/>
              <a:gd name="connsiteY5" fmla="*/ 245651 h 2037875"/>
              <a:gd name="connsiteX6" fmla="*/ 3364992 w 5715000"/>
              <a:gd name="connsiteY6" fmla="*/ 62771 h 2037875"/>
              <a:gd name="connsiteX7" fmla="*/ 3875917 w 5715000"/>
              <a:gd name="connsiteY7" fmla="*/ 622277 h 2037875"/>
              <a:gd name="connsiteX8" fmla="*/ 4518859 w 5715000"/>
              <a:gd name="connsiteY8" fmla="*/ 1336658 h 2037875"/>
              <a:gd name="connsiteX9" fmla="*/ 5233239 w 5715000"/>
              <a:gd name="connsiteY9" fmla="*/ 1908162 h 2037875"/>
              <a:gd name="connsiteX10" fmla="*/ 5715000 w 5715000"/>
              <a:gd name="connsiteY10" fmla="*/ 2001299 h 2037875"/>
              <a:gd name="connsiteX0" fmla="*/ 0 w 5715000"/>
              <a:gd name="connsiteY0" fmla="*/ 2037875 h 2037875"/>
              <a:gd name="connsiteX1" fmla="*/ 676656 w 5715000"/>
              <a:gd name="connsiteY1" fmla="*/ 1864139 h 2037875"/>
              <a:gd name="connsiteX2" fmla="*/ 676656 w 5715000"/>
              <a:gd name="connsiteY2" fmla="*/ 1864139 h 2037875"/>
              <a:gd name="connsiteX3" fmla="*/ 1447025 w 5715000"/>
              <a:gd name="connsiteY3" fmla="*/ 1550972 h 2037875"/>
              <a:gd name="connsiteX4" fmla="*/ 1947091 w 5715000"/>
              <a:gd name="connsiteY4" fmla="*/ 1122343 h 2037875"/>
              <a:gd name="connsiteX5" fmla="*/ 2670048 w 5715000"/>
              <a:gd name="connsiteY5" fmla="*/ 245651 h 2037875"/>
              <a:gd name="connsiteX6" fmla="*/ 3364992 w 5715000"/>
              <a:gd name="connsiteY6" fmla="*/ 62771 h 2037875"/>
              <a:gd name="connsiteX7" fmla="*/ 3875917 w 5715000"/>
              <a:gd name="connsiteY7" fmla="*/ 622277 h 2037875"/>
              <a:gd name="connsiteX8" fmla="*/ 4518859 w 5715000"/>
              <a:gd name="connsiteY8" fmla="*/ 1336658 h 2037875"/>
              <a:gd name="connsiteX9" fmla="*/ 5233239 w 5715000"/>
              <a:gd name="connsiteY9" fmla="*/ 1908162 h 2037875"/>
              <a:gd name="connsiteX10" fmla="*/ 5715000 w 5715000"/>
              <a:gd name="connsiteY10" fmla="*/ 2001299 h 2037875"/>
              <a:gd name="connsiteX0" fmla="*/ 0 w 5715000"/>
              <a:gd name="connsiteY0" fmla="*/ 1978434 h 1978434"/>
              <a:gd name="connsiteX1" fmla="*/ 676656 w 5715000"/>
              <a:gd name="connsiteY1" fmla="*/ 1804698 h 1978434"/>
              <a:gd name="connsiteX2" fmla="*/ 676656 w 5715000"/>
              <a:gd name="connsiteY2" fmla="*/ 1804698 h 1978434"/>
              <a:gd name="connsiteX3" fmla="*/ 1447025 w 5715000"/>
              <a:gd name="connsiteY3" fmla="*/ 1491531 h 1978434"/>
              <a:gd name="connsiteX4" fmla="*/ 1947091 w 5715000"/>
              <a:gd name="connsiteY4" fmla="*/ 1062902 h 1978434"/>
              <a:gd name="connsiteX5" fmla="*/ 2670048 w 5715000"/>
              <a:gd name="connsiteY5" fmla="*/ 186210 h 1978434"/>
              <a:gd name="connsiteX6" fmla="*/ 3375851 w 5715000"/>
              <a:gd name="connsiteY6" fmla="*/ 62771 h 1978434"/>
              <a:gd name="connsiteX7" fmla="*/ 3875917 w 5715000"/>
              <a:gd name="connsiteY7" fmla="*/ 562836 h 1978434"/>
              <a:gd name="connsiteX8" fmla="*/ 4518859 w 5715000"/>
              <a:gd name="connsiteY8" fmla="*/ 1277217 h 1978434"/>
              <a:gd name="connsiteX9" fmla="*/ 5233239 w 5715000"/>
              <a:gd name="connsiteY9" fmla="*/ 1848721 h 1978434"/>
              <a:gd name="connsiteX10" fmla="*/ 5715000 w 5715000"/>
              <a:gd name="connsiteY10" fmla="*/ 1941858 h 1978434"/>
              <a:gd name="connsiteX0" fmla="*/ 0 w 5361925"/>
              <a:gd name="connsiteY0" fmla="*/ 1978434 h 1978434"/>
              <a:gd name="connsiteX1" fmla="*/ 676656 w 5361925"/>
              <a:gd name="connsiteY1" fmla="*/ 1804698 h 1978434"/>
              <a:gd name="connsiteX2" fmla="*/ 676656 w 5361925"/>
              <a:gd name="connsiteY2" fmla="*/ 1804698 h 1978434"/>
              <a:gd name="connsiteX3" fmla="*/ 1447025 w 5361925"/>
              <a:gd name="connsiteY3" fmla="*/ 1491531 h 1978434"/>
              <a:gd name="connsiteX4" fmla="*/ 1947091 w 5361925"/>
              <a:gd name="connsiteY4" fmla="*/ 1062902 h 1978434"/>
              <a:gd name="connsiteX5" fmla="*/ 2670048 w 5361925"/>
              <a:gd name="connsiteY5" fmla="*/ 186210 h 1978434"/>
              <a:gd name="connsiteX6" fmla="*/ 3375851 w 5361925"/>
              <a:gd name="connsiteY6" fmla="*/ 62771 h 1978434"/>
              <a:gd name="connsiteX7" fmla="*/ 3875917 w 5361925"/>
              <a:gd name="connsiteY7" fmla="*/ 562836 h 1978434"/>
              <a:gd name="connsiteX8" fmla="*/ 4518859 w 5361925"/>
              <a:gd name="connsiteY8" fmla="*/ 1277217 h 1978434"/>
              <a:gd name="connsiteX9" fmla="*/ 5233239 w 5361925"/>
              <a:gd name="connsiteY9" fmla="*/ 1848721 h 1978434"/>
              <a:gd name="connsiteX10" fmla="*/ 5290972 w 5361925"/>
              <a:gd name="connsiteY10" fmla="*/ 1885504 h 1978434"/>
              <a:gd name="connsiteX0" fmla="*/ 0 w 5290972"/>
              <a:gd name="connsiteY0" fmla="*/ 1978434 h 1978434"/>
              <a:gd name="connsiteX1" fmla="*/ 676656 w 5290972"/>
              <a:gd name="connsiteY1" fmla="*/ 1804698 h 1978434"/>
              <a:gd name="connsiteX2" fmla="*/ 676656 w 5290972"/>
              <a:gd name="connsiteY2" fmla="*/ 1804698 h 1978434"/>
              <a:gd name="connsiteX3" fmla="*/ 1447025 w 5290972"/>
              <a:gd name="connsiteY3" fmla="*/ 1491531 h 1978434"/>
              <a:gd name="connsiteX4" fmla="*/ 1947091 w 5290972"/>
              <a:gd name="connsiteY4" fmla="*/ 1062902 h 1978434"/>
              <a:gd name="connsiteX5" fmla="*/ 2670048 w 5290972"/>
              <a:gd name="connsiteY5" fmla="*/ 186210 h 1978434"/>
              <a:gd name="connsiteX6" fmla="*/ 3375851 w 5290972"/>
              <a:gd name="connsiteY6" fmla="*/ 62771 h 1978434"/>
              <a:gd name="connsiteX7" fmla="*/ 3875917 w 5290972"/>
              <a:gd name="connsiteY7" fmla="*/ 562836 h 1978434"/>
              <a:gd name="connsiteX8" fmla="*/ 4518859 w 5290972"/>
              <a:gd name="connsiteY8" fmla="*/ 1277217 h 1978434"/>
              <a:gd name="connsiteX9" fmla="*/ 5290972 w 5290972"/>
              <a:gd name="connsiteY9" fmla="*/ 1885504 h 1978434"/>
              <a:gd name="connsiteX0" fmla="*/ 0 w 4518859"/>
              <a:gd name="connsiteY0" fmla="*/ 1978434 h 1978434"/>
              <a:gd name="connsiteX1" fmla="*/ 676656 w 4518859"/>
              <a:gd name="connsiteY1" fmla="*/ 1804698 h 1978434"/>
              <a:gd name="connsiteX2" fmla="*/ 676656 w 4518859"/>
              <a:gd name="connsiteY2" fmla="*/ 1804698 h 1978434"/>
              <a:gd name="connsiteX3" fmla="*/ 1447025 w 4518859"/>
              <a:gd name="connsiteY3" fmla="*/ 1491531 h 1978434"/>
              <a:gd name="connsiteX4" fmla="*/ 1947091 w 4518859"/>
              <a:gd name="connsiteY4" fmla="*/ 1062902 h 1978434"/>
              <a:gd name="connsiteX5" fmla="*/ 2670048 w 4518859"/>
              <a:gd name="connsiteY5" fmla="*/ 186210 h 1978434"/>
              <a:gd name="connsiteX6" fmla="*/ 3375851 w 4518859"/>
              <a:gd name="connsiteY6" fmla="*/ 62771 h 1978434"/>
              <a:gd name="connsiteX7" fmla="*/ 3875917 w 4518859"/>
              <a:gd name="connsiteY7" fmla="*/ 562836 h 1978434"/>
              <a:gd name="connsiteX8" fmla="*/ 4518859 w 4518859"/>
              <a:gd name="connsiteY8" fmla="*/ 1277217 h 1978434"/>
              <a:gd name="connsiteX0" fmla="*/ 0 w 4610032"/>
              <a:gd name="connsiteY0" fmla="*/ 1978434 h 1978434"/>
              <a:gd name="connsiteX1" fmla="*/ 676656 w 4610032"/>
              <a:gd name="connsiteY1" fmla="*/ 1804698 h 1978434"/>
              <a:gd name="connsiteX2" fmla="*/ 676656 w 4610032"/>
              <a:gd name="connsiteY2" fmla="*/ 1804698 h 1978434"/>
              <a:gd name="connsiteX3" fmla="*/ 1447025 w 4610032"/>
              <a:gd name="connsiteY3" fmla="*/ 1491531 h 1978434"/>
              <a:gd name="connsiteX4" fmla="*/ 1947091 w 4610032"/>
              <a:gd name="connsiteY4" fmla="*/ 1062902 h 1978434"/>
              <a:gd name="connsiteX5" fmla="*/ 2670048 w 4610032"/>
              <a:gd name="connsiteY5" fmla="*/ 186210 h 1978434"/>
              <a:gd name="connsiteX6" fmla="*/ 3375851 w 4610032"/>
              <a:gd name="connsiteY6" fmla="*/ 62771 h 1978434"/>
              <a:gd name="connsiteX7" fmla="*/ 3875917 w 4610032"/>
              <a:gd name="connsiteY7" fmla="*/ 562836 h 1978434"/>
              <a:gd name="connsiteX8" fmla="*/ 4610032 w 4610032"/>
              <a:gd name="connsiteY8" fmla="*/ 1381859 h 197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0032" h="1978434">
                <a:moveTo>
                  <a:pt x="0" y="1978434"/>
                </a:moveTo>
                <a:lnTo>
                  <a:pt x="676656" y="1804698"/>
                </a:lnTo>
                <a:lnTo>
                  <a:pt x="676656" y="1804698"/>
                </a:lnTo>
                <a:cubicBezTo>
                  <a:pt x="816864" y="1757454"/>
                  <a:pt x="1235286" y="1615164"/>
                  <a:pt x="1447025" y="1491531"/>
                </a:cubicBezTo>
                <a:cubicBezTo>
                  <a:pt x="1658764" y="1367898"/>
                  <a:pt x="1743254" y="1280455"/>
                  <a:pt x="1947091" y="1062902"/>
                </a:cubicBezTo>
                <a:cubicBezTo>
                  <a:pt x="2150928" y="845349"/>
                  <a:pt x="2431921" y="352898"/>
                  <a:pt x="2670048" y="186210"/>
                </a:cubicBezTo>
                <a:cubicBezTo>
                  <a:pt x="2908175" y="19522"/>
                  <a:pt x="3174873" y="0"/>
                  <a:pt x="3375851" y="62771"/>
                </a:cubicBezTo>
                <a:cubicBezTo>
                  <a:pt x="3576829" y="125542"/>
                  <a:pt x="3670220" y="342988"/>
                  <a:pt x="3875917" y="562836"/>
                </a:cubicBezTo>
                <a:cubicBezTo>
                  <a:pt x="4081614" y="782684"/>
                  <a:pt x="4371906" y="1203264"/>
                  <a:pt x="4610032" y="1381859"/>
                </a:cubicBezTo>
              </a:path>
            </a:pathLst>
          </a:custGeom>
          <a:gradFill>
            <a:gsLst>
              <a:gs pos="0">
                <a:schemeClr val="accent3">
                  <a:lumMod val="40000"/>
                  <a:lumOff val="60000"/>
                </a:schemeClr>
              </a:gs>
              <a:gs pos="50000">
                <a:srgbClr val="9CB86E"/>
              </a:gs>
              <a:gs pos="100000">
                <a:srgbClr val="156B13"/>
              </a:gs>
            </a:gsLst>
            <a:lin ang="5400000" scaled="0"/>
          </a:gradFill>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a:p>
        </p:txBody>
      </p:sp>
      <p:sp>
        <p:nvSpPr>
          <p:cNvPr id="12" name="Freeform 11"/>
          <p:cNvSpPr/>
          <p:nvPr/>
        </p:nvSpPr>
        <p:spPr>
          <a:xfrm>
            <a:off x="2143125" y="4694238"/>
            <a:ext cx="2571750" cy="1235075"/>
          </a:xfrm>
          <a:custGeom>
            <a:avLst/>
            <a:gdLst>
              <a:gd name="connsiteX0" fmla="*/ 0 w 6803136"/>
              <a:gd name="connsiteY0" fmla="*/ 1243584 h 1243584"/>
              <a:gd name="connsiteX1" fmla="*/ 210312 w 6803136"/>
              <a:gd name="connsiteY1" fmla="*/ 996696 h 1243584"/>
              <a:gd name="connsiteX2" fmla="*/ 841248 w 6803136"/>
              <a:gd name="connsiteY2" fmla="*/ 155448 h 1243584"/>
              <a:gd name="connsiteX3" fmla="*/ 1499616 w 6803136"/>
              <a:gd name="connsiteY3" fmla="*/ 73152 h 1243584"/>
              <a:gd name="connsiteX4" fmla="*/ 2249424 w 6803136"/>
              <a:gd name="connsiteY4" fmla="*/ 594360 h 1243584"/>
              <a:gd name="connsiteX5" fmla="*/ 3520440 w 6803136"/>
              <a:gd name="connsiteY5" fmla="*/ 1133856 h 1243584"/>
              <a:gd name="connsiteX6" fmla="*/ 6135624 w 6803136"/>
              <a:gd name="connsiteY6" fmla="*/ 1170432 h 1243584"/>
              <a:gd name="connsiteX7" fmla="*/ 6803136 w 6803136"/>
              <a:gd name="connsiteY7" fmla="*/ 1234440 h 1243584"/>
              <a:gd name="connsiteX0" fmla="*/ 0 w 6135624"/>
              <a:gd name="connsiteY0" fmla="*/ 1243584 h 1243584"/>
              <a:gd name="connsiteX1" fmla="*/ 210312 w 6135624"/>
              <a:gd name="connsiteY1" fmla="*/ 996696 h 1243584"/>
              <a:gd name="connsiteX2" fmla="*/ 841248 w 6135624"/>
              <a:gd name="connsiteY2" fmla="*/ 155448 h 1243584"/>
              <a:gd name="connsiteX3" fmla="*/ 1499616 w 6135624"/>
              <a:gd name="connsiteY3" fmla="*/ 73152 h 1243584"/>
              <a:gd name="connsiteX4" fmla="*/ 2249424 w 6135624"/>
              <a:gd name="connsiteY4" fmla="*/ 594360 h 1243584"/>
              <a:gd name="connsiteX5" fmla="*/ 3520440 w 6135624"/>
              <a:gd name="connsiteY5" fmla="*/ 1133856 h 1243584"/>
              <a:gd name="connsiteX6" fmla="*/ 6135624 w 6135624"/>
              <a:gd name="connsiteY6" fmla="*/ 1170432 h 1243584"/>
              <a:gd name="connsiteX0" fmla="*/ 0 w 3520440"/>
              <a:gd name="connsiteY0" fmla="*/ 1243584 h 1243584"/>
              <a:gd name="connsiteX1" fmla="*/ 210312 w 3520440"/>
              <a:gd name="connsiteY1" fmla="*/ 996696 h 1243584"/>
              <a:gd name="connsiteX2" fmla="*/ 841248 w 3520440"/>
              <a:gd name="connsiteY2" fmla="*/ 155448 h 1243584"/>
              <a:gd name="connsiteX3" fmla="*/ 1499616 w 3520440"/>
              <a:gd name="connsiteY3" fmla="*/ 73152 h 1243584"/>
              <a:gd name="connsiteX4" fmla="*/ 2249424 w 3520440"/>
              <a:gd name="connsiteY4" fmla="*/ 594360 h 1243584"/>
              <a:gd name="connsiteX5" fmla="*/ 3520440 w 3520440"/>
              <a:gd name="connsiteY5" fmla="*/ 1133856 h 1243584"/>
              <a:gd name="connsiteX0" fmla="*/ 0 w 3574941"/>
              <a:gd name="connsiteY0" fmla="*/ 1243584 h 1243584"/>
              <a:gd name="connsiteX1" fmla="*/ 210312 w 3574941"/>
              <a:gd name="connsiteY1" fmla="*/ 996696 h 1243584"/>
              <a:gd name="connsiteX2" fmla="*/ 841248 w 3574941"/>
              <a:gd name="connsiteY2" fmla="*/ 155448 h 1243584"/>
              <a:gd name="connsiteX3" fmla="*/ 1499616 w 3574941"/>
              <a:gd name="connsiteY3" fmla="*/ 73152 h 1243584"/>
              <a:gd name="connsiteX4" fmla="*/ 2249424 w 3574941"/>
              <a:gd name="connsiteY4" fmla="*/ 594360 h 1243584"/>
              <a:gd name="connsiteX5" fmla="*/ 3574941 w 3574941"/>
              <a:gd name="connsiteY5" fmla="*/ 1171635 h 1243584"/>
              <a:gd name="connsiteX0" fmla="*/ 0 w 3064235"/>
              <a:gd name="connsiteY0" fmla="*/ 1243584 h 1243584"/>
              <a:gd name="connsiteX1" fmla="*/ 210312 w 3064235"/>
              <a:gd name="connsiteY1" fmla="*/ 996696 h 1243584"/>
              <a:gd name="connsiteX2" fmla="*/ 841248 w 3064235"/>
              <a:gd name="connsiteY2" fmla="*/ 155448 h 1243584"/>
              <a:gd name="connsiteX3" fmla="*/ 1499616 w 3064235"/>
              <a:gd name="connsiteY3" fmla="*/ 73152 h 1243584"/>
              <a:gd name="connsiteX4" fmla="*/ 2249424 w 3064235"/>
              <a:gd name="connsiteY4" fmla="*/ 594360 h 1243584"/>
              <a:gd name="connsiteX5" fmla="*/ 3064235 w 3064235"/>
              <a:gd name="connsiteY5" fmla="*/ 1027736 h 1243584"/>
              <a:gd name="connsiteX0" fmla="*/ 0 w 3064235"/>
              <a:gd name="connsiteY0" fmla="*/ 1243584 h 1243584"/>
              <a:gd name="connsiteX1" fmla="*/ 210312 w 3064235"/>
              <a:gd name="connsiteY1" fmla="*/ 996696 h 1243584"/>
              <a:gd name="connsiteX2" fmla="*/ 841248 w 3064235"/>
              <a:gd name="connsiteY2" fmla="*/ 155448 h 1243584"/>
              <a:gd name="connsiteX3" fmla="*/ 1499616 w 3064235"/>
              <a:gd name="connsiteY3" fmla="*/ 73152 h 1243584"/>
              <a:gd name="connsiteX4" fmla="*/ 2249424 w 3064235"/>
              <a:gd name="connsiteY4" fmla="*/ 594360 h 1243584"/>
              <a:gd name="connsiteX5" fmla="*/ 3064235 w 3064235"/>
              <a:gd name="connsiteY5" fmla="*/ 1027736 h 1243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4235" h="1243584">
                <a:moveTo>
                  <a:pt x="0" y="1243584"/>
                </a:moveTo>
                <a:cubicBezTo>
                  <a:pt x="35052" y="1210818"/>
                  <a:pt x="70104" y="1178052"/>
                  <a:pt x="210312" y="996696"/>
                </a:cubicBezTo>
                <a:cubicBezTo>
                  <a:pt x="350520" y="815340"/>
                  <a:pt x="626364" y="309372"/>
                  <a:pt x="841248" y="155448"/>
                </a:cubicBezTo>
                <a:cubicBezTo>
                  <a:pt x="1056132" y="1524"/>
                  <a:pt x="1264920" y="0"/>
                  <a:pt x="1499616" y="73152"/>
                </a:cubicBezTo>
                <a:cubicBezTo>
                  <a:pt x="1734312" y="146304"/>
                  <a:pt x="1988654" y="435263"/>
                  <a:pt x="2249424" y="594360"/>
                </a:cubicBezTo>
                <a:cubicBezTo>
                  <a:pt x="2510194" y="753457"/>
                  <a:pt x="2502337" y="791840"/>
                  <a:pt x="3064235" y="1027736"/>
                </a:cubicBezTo>
              </a:path>
            </a:pathLst>
          </a:custGeom>
          <a:gradFill>
            <a:gsLst>
              <a:gs pos="0">
                <a:schemeClr val="accent3">
                  <a:lumMod val="40000"/>
                  <a:lumOff val="60000"/>
                </a:schemeClr>
              </a:gs>
              <a:gs pos="50000">
                <a:srgbClr val="9CB86E"/>
              </a:gs>
              <a:gs pos="100000">
                <a:srgbClr val="156B13"/>
              </a:gs>
            </a:gsLst>
            <a:lin ang="5400000" scaled="0"/>
          </a:gradFill>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a:p>
        </p:txBody>
      </p:sp>
      <p:sp>
        <p:nvSpPr>
          <p:cNvPr id="47112" name="TextBox 15"/>
          <p:cNvSpPr txBox="1">
            <a:spLocks noChangeArrowheads="1"/>
          </p:cNvSpPr>
          <p:nvPr/>
        </p:nvSpPr>
        <p:spPr bwMode="auto">
          <a:xfrm>
            <a:off x="3071813" y="5286375"/>
            <a:ext cx="1979612" cy="646113"/>
          </a:xfrm>
          <a:prstGeom prst="rect">
            <a:avLst/>
          </a:prstGeom>
          <a:noFill/>
          <a:ln w="9525">
            <a:noFill/>
            <a:miter lim="800000"/>
            <a:headEnd/>
            <a:tailEnd/>
          </a:ln>
        </p:spPr>
        <p:txBody>
          <a:bodyPr wrap="none">
            <a:spAutoFit/>
          </a:bodyPr>
          <a:lstStyle/>
          <a:p>
            <a:r>
              <a:rPr lang="en-AU"/>
              <a:t>Planning</a:t>
            </a:r>
          </a:p>
        </p:txBody>
      </p:sp>
      <p:sp>
        <p:nvSpPr>
          <p:cNvPr id="47113" name="TextBox 16"/>
          <p:cNvSpPr txBox="1">
            <a:spLocks noChangeArrowheads="1"/>
          </p:cNvSpPr>
          <p:nvPr/>
        </p:nvSpPr>
        <p:spPr bwMode="auto">
          <a:xfrm>
            <a:off x="4643438" y="4929188"/>
            <a:ext cx="1082675" cy="646112"/>
          </a:xfrm>
          <a:prstGeom prst="rect">
            <a:avLst/>
          </a:prstGeom>
          <a:noFill/>
          <a:ln w="9525">
            <a:noFill/>
            <a:miter lim="800000"/>
            <a:headEnd/>
            <a:tailEnd/>
          </a:ln>
        </p:spPr>
        <p:txBody>
          <a:bodyPr wrap="none">
            <a:spAutoFit/>
          </a:bodyPr>
          <a:lstStyle/>
          <a:p>
            <a:r>
              <a:rPr lang="en-AU" dirty="0"/>
              <a:t>Pilot</a:t>
            </a:r>
          </a:p>
        </p:txBody>
      </p:sp>
      <p:sp>
        <p:nvSpPr>
          <p:cNvPr id="47114" name="TextBox 17"/>
          <p:cNvSpPr txBox="1">
            <a:spLocks noChangeArrowheads="1"/>
          </p:cNvSpPr>
          <p:nvPr/>
        </p:nvSpPr>
        <p:spPr bwMode="auto">
          <a:xfrm>
            <a:off x="5803900" y="4071938"/>
            <a:ext cx="3340100" cy="646112"/>
          </a:xfrm>
          <a:prstGeom prst="rect">
            <a:avLst/>
          </a:prstGeom>
          <a:noFill/>
          <a:ln w="9525">
            <a:noFill/>
            <a:miter lim="800000"/>
            <a:headEnd/>
            <a:tailEnd/>
          </a:ln>
        </p:spPr>
        <p:txBody>
          <a:bodyPr wrap="none">
            <a:spAutoFit/>
          </a:bodyPr>
          <a:lstStyle/>
          <a:p>
            <a:r>
              <a:rPr lang="en-AU"/>
              <a:t>Implementation</a:t>
            </a:r>
          </a:p>
        </p:txBody>
      </p:sp>
      <p:sp>
        <p:nvSpPr>
          <p:cNvPr id="47115" name="TextBox 18"/>
          <p:cNvSpPr txBox="1">
            <a:spLocks noChangeArrowheads="1"/>
          </p:cNvSpPr>
          <p:nvPr/>
        </p:nvSpPr>
        <p:spPr bwMode="auto">
          <a:xfrm>
            <a:off x="4572000" y="5949280"/>
            <a:ext cx="649287" cy="369888"/>
          </a:xfrm>
          <a:prstGeom prst="rect">
            <a:avLst/>
          </a:prstGeom>
          <a:noFill/>
          <a:ln w="9525">
            <a:noFill/>
            <a:miter lim="800000"/>
            <a:headEnd/>
            <a:tailEnd/>
          </a:ln>
        </p:spPr>
        <p:txBody>
          <a:bodyPr wrap="none">
            <a:spAutoFit/>
          </a:bodyPr>
          <a:lstStyle/>
          <a:p>
            <a:r>
              <a:rPr lang="en-AU" dirty="0"/>
              <a:t>Time</a:t>
            </a:r>
          </a:p>
        </p:txBody>
      </p:sp>
      <p:sp>
        <p:nvSpPr>
          <p:cNvPr id="47118" name="TextBox 24"/>
          <p:cNvSpPr txBox="1">
            <a:spLocks noChangeArrowheads="1"/>
          </p:cNvSpPr>
          <p:nvPr/>
        </p:nvSpPr>
        <p:spPr bwMode="auto">
          <a:xfrm>
            <a:off x="683568" y="2420888"/>
            <a:ext cx="1407758" cy="523220"/>
          </a:xfrm>
          <a:prstGeom prst="rect">
            <a:avLst/>
          </a:prstGeom>
          <a:noFill/>
          <a:ln w="9525">
            <a:noFill/>
            <a:miter lim="800000"/>
            <a:headEnd/>
            <a:tailEnd/>
          </a:ln>
        </p:spPr>
        <p:txBody>
          <a:bodyPr wrap="none">
            <a:spAutoFit/>
          </a:bodyPr>
          <a:lstStyle/>
          <a:p>
            <a:pPr algn="ctr"/>
            <a:r>
              <a:rPr lang="en-AU" sz="1800" dirty="0" smtClean="0"/>
              <a:t> </a:t>
            </a:r>
            <a:r>
              <a:rPr lang="en-AU" sz="2800" dirty="0" smtClean="0"/>
              <a:t>Impact</a:t>
            </a:r>
            <a:endParaRPr lang="en-AU" sz="2800" dirty="0"/>
          </a:p>
        </p:txBody>
      </p:sp>
      <p:sp>
        <p:nvSpPr>
          <p:cNvPr id="33" name="Freeform 32"/>
          <p:cNvSpPr/>
          <p:nvPr/>
        </p:nvSpPr>
        <p:spPr>
          <a:xfrm>
            <a:off x="2143125" y="1857375"/>
            <a:ext cx="5429250" cy="3790950"/>
          </a:xfrm>
          <a:custGeom>
            <a:avLst/>
            <a:gdLst>
              <a:gd name="connsiteX0" fmla="*/ 0 w 6323076"/>
              <a:gd name="connsiteY0" fmla="*/ 3666744 h 3666744"/>
              <a:gd name="connsiteX1" fmla="*/ 3456432 w 6323076"/>
              <a:gd name="connsiteY1" fmla="*/ 2697480 h 3666744"/>
              <a:gd name="connsiteX2" fmla="*/ 5861304 w 6323076"/>
              <a:gd name="connsiteY2" fmla="*/ 448056 h 3666744"/>
              <a:gd name="connsiteX3" fmla="*/ 6227064 w 6323076"/>
              <a:gd name="connsiteY3" fmla="*/ 9144 h 3666744"/>
              <a:gd name="connsiteX0" fmla="*/ 0 w 5861304"/>
              <a:gd name="connsiteY0" fmla="*/ 3218688 h 3218688"/>
              <a:gd name="connsiteX1" fmla="*/ 3456432 w 5861304"/>
              <a:gd name="connsiteY1" fmla="*/ 2249424 h 3218688"/>
              <a:gd name="connsiteX2" fmla="*/ 5861304 w 5861304"/>
              <a:gd name="connsiteY2" fmla="*/ 0 h 3218688"/>
            </a:gdLst>
            <a:ahLst/>
            <a:cxnLst>
              <a:cxn ang="0">
                <a:pos x="connsiteX0" y="connsiteY0"/>
              </a:cxn>
              <a:cxn ang="0">
                <a:pos x="connsiteX1" y="connsiteY1"/>
              </a:cxn>
              <a:cxn ang="0">
                <a:pos x="connsiteX2" y="connsiteY2"/>
              </a:cxn>
            </a:cxnLst>
            <a:rect l="l" t="t" r="r" b="b"/>
            <a:pathLst>
              <a:path w="5861304" h="3218688">
                <a:moveTo>
                  <a:pt x="0" y="3218688"/>
                </a:moveTo>
                <a:cubicBezTo>
                  <a:pt x="1239774" y="3002280"/>
                  <a:pt x="2479548" y="2785872"/>
                  <a:pt x="3456432" y="2249424"/>
                </a:cubicBezTo>
                <a:cubicBezTo>
                  <a:pt x="4433316" y="1712976"/>
                  <a:pt x="5399532" y="448056"/>
                  <a:pt x="5861304" y="0"/>
                </a:cubicBezTo>
              </a:path>
            </a:pathLst>
          </a:custGeom>
          <a:ln w="38100">
            <a:solidFill>
              <a:schemeClr val="accent6">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a:p>
        </p:txBody>
      </p:sp>
      <p:sp>
        <p:nvSpPr>
          <p:cNvPr id="34" name="TextBox 33"/>
          <p:cNvSpPr txBox="1"/>
          <p:nvPr/>
        </p:nvSpPr>
        <p:spPr>
          <a:xfrm>
            <a:off x="3786188" y="1571625"/>
            <a:ext cx="1706562" cy="369888"/>
          </a:xfrm>
          <a:prstGeom prst="rect">
            <a:avLst/>
          </a:prstGeom>
          <a:noFill/>
        </p:spPr>
        <p:txBody>
          <a:bodyPr wrap="none">
            <a:spAutoFit/>
          </a:bodyPr>
          <a:lstStyle/>
          <a:p>
            <a:pPr>
              <a:defRPr/>
            </a:pPr>
            <a:r>
              <a:rPr lang="en-AU" dirty="0">
                <a:solidFill>
                  <a:schemeClr val="accent6">
                    <a:lumMod val="75000"/>
                  </a:schemeClr>
                </a:solidFill>
              </a:rPr>
              <a:t>Partner capacity</a:t>
            </a:r>
          </a:p>
        </p:txBody>
      </p:sp>
      <p:cxnSp>
        <p:nvCxnSpPr>
          <p:cNvPr id="37" name="Straight Arrow Connector 36"/>
          <p:cNvCxnSpPr/>
          <p:nvPr/>
        </p:nvCxnSpPr>
        <p:spPr>
          <a:xfrm>
            <a:off x="6286500" y="2071688"/>
            <a:ext cx="865188" cy="101600"/>
          </a:xfrm>
          <a:prstGeom prst="straightConnector1">
            <a:avLst/>
          </a:prstGeom>
          <a:ln w="381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7127" name="TextBox 30"/>
          <p:cNvSpPr txBox="1">
            <a:spLocks noChangeArrowheads="1"/>
          </p:cNvSpPr>
          <p:nvPr/>
        </p:nvSpPr>
        <p:spPr bwMode="auto">
          <a:xfrm>
            <a:off x="7286625" y="5929313"/>
            <a:ext cx="965200" cy="369887"/>
          </a:xfrm>
          <a:prstGeom prst="rect">
            <a:avLst/>
          </a:prstGeom>
          <a:noFill/>
          <a:ln w="9525">
            <a:noFill/>
            <a:miter lim="800000"/>
            <a:headEnd/>
            <a:tailEnd/>
          </a:ln>
        </p:spPr>
        <p:txBody>
          <a:bodyPr wrap="none">
            <a:spAutoFit/>
          </a:bodyPr>
          <a:lstStyle/>
          <a:p>
            <a:r>
              <a:rPr lang="en-AU"/>
              <a:t>20 years</a:t>
            </a:r>
          </a:p>
        </p:txBody>
      </p:sp>
      <p:cxnSp>
        <p:nvCxnSpPr>
          <p:cNvPr id="10" name="Straight Connector 9"/>
          <p:cNvCxnSpPr>
            <a:endCxn id="14" idx="11"/>
          </p:cNvCxnSpPr>
          <p:nvPr/>
        </p:nvCxnSpPr>
        <p:spPr>
          <a:xfrm>
            <a:off x="2143125" y="5900738"/>
            <a:ext cx="6715125" cy="0"/>
          </a:xfrm>
          <a:prstGeom prst="line">
            <a:avLst/>
          </a:prstGeom>
          <a:gradFill>
            <a:gsLst>
              <a:gs pos="0">
                <a:schemeClr val="accent3">
                  <a:lumMod val="40000"/>
                  <a:lumOff val="60000"/>
                </a:schemeClr>
              </a:gs>
              <a:gs pos="50000">
                <a:srgbClr val="9CB86E"/>
              </a:gs>
              <a:gs pos="100000">
                <a:srgbClr val="156B13"/>
              </a:gs>
            </a:gsLst>
            <a:lin ang="5400000" scaled="0"/>
          </a:gradFill>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Freudenberger TNC Rally 369.wav">
            <a:hlinkClick r:id="" action="ppaction://media"/>
          </p:cNvPr>
          <p:cNvPicPr>
            <a:picLocks noRot="1" noChangeAspect="1"/>
          </p:cNvPicPr>
          <p:nvPr>
            <a:audioFile r:link="rId1"/>
          </p:nvPr>
        </p:nvPicPr>
        <p:blipFill>
          <a:blip r:embed="rId4" cstate="screen"/>
          <a:stretch>
            <a:fillRect/>
          </a:stretch>
        </p:blipFill>
        <p:spPr>
          <a:xfrm>
            <a:off x="8632825" y="6346825"/>
            <a:ext cx="304800" cy="304800"/>
          </a:xfrm>
          <a:prstGeom prst="rect">
            <a:avLst/>
          </a:prstGeom>
        </p:spPr>
      </p:pic>
    </p:spTree>
  </p:cSld>
  <p:clrMapOvr>
    <a:masterClrMapping/>
  </p:clrMapOvr>
  <p:transition advTm="2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96752"/>
            <a:ext cx="8305800" cy="685800"/>
          </a:xfrm>
        </p:spPr>
        <p:txBody>
          <a:bodyPr/>
          <a:lstStyle/>
          <a:p>
            <a:r>
              <a:rPr lang="en-AU" dirty="0" smtClean="0"/>
              <a:t>Great leadership needs a great team</a:t>
            </a:r>
            <a:endParaRPr lang="en-AU" dirty="0"/>
          </a:p>
        </p:txBody>
      </p:sp>
      <p:sp>
        <p:nvSpPr>
          <p:cNvPr id="4" name="Slide Number Placeholder 3"/>
          <p:cNvSpPr>
            <a:spLocks noGrp="1"/>
          </p:cNvSpPr>
          <p:nvPr>
            <p:ph type="sldNum" sz="quarter" idx="10"/>
          </p:nvPr>
        </p:nvSpPr>
        <p:spPr/>
        <p:txBody>
          <a:bodyPr/>
          <a:lstStyle/>
          <a:p>
            <a:pPr>
              <a:defRPr/>
            </a:pPr>
            <a:fld id="{9694FDCA-1053-4ED2-8EEE-FCDBF7B40497}" type="slidenum">
              <a:rPr lang="en-US" smtClean="0"/>
              <a:pPr>
                <a:defRPr/>
              </a:pPr>
              <a:t>47</a:t>
            </a:fld>
            <a:endParaRPr lang="en-US"/>
          </a:p>
        </p:txBody>
      </p:sp>
      <p:pic>
        <p:nvPicPr>
          <p:cNvPr id="5" name="Picture 1" descr="Gondwana Link Nathan McQuoid 002168.JPG"/>
          <p:cNvPicPr>
            <a:picLocks noChangeAspect="1"/>
          </p:cNvPicPr>
          <p:nvPr/>
        </p:nvPicPr>
        <p:blipFill>
          <a:blip r:embed="rId3" cstate="screen"/>
          <a:srcRect/>
          <a:stretch>
            <a:fillRect/>
          </a:stretch>
        </p:blipFill>
        <p:spPr bwMode="auto">
          <a:xfrm>
            <a:off x="2123728" y="1916832"/>
            <a:ext cx="5737994" cy="4304955"/>
          </a:xfrm>
          <a:prstGeom prst="rect">
            <a:avLst/>
          </a:prstGeom>
          <a:noFill/>
          <a:ln w="9525">
            <a:noFill/>
            <a:miter lim="800000"/>
            <a:headEnd/>
            <a:tailEnd/>
          </a:ln>
        </p:spPr>
      </p:pic>
      <p:sp>
        <p:nvSpPr>
          <p:cNvPr id="6" name="TextBox 5"/>
          <p:cNvSpPr txBox="1"/>
          <p:nvPr/>
        </p:nvSpPr>
        <p:spPr>
          <a:xfrm>
            <a:off x="7956376" y="5805264"/>
            <a:ext cx="938077" cy="415498"/>
          </a:xfrm>
          <a:prstGeom prst="rect">
            <a:avLst/>
          </a:prstGeom>
          <a:noFill/>
        </p:spPr>
        <p:txBody>
          <a:bodyPr wrap="none" rtlCol="0">
            <a:spAutoFit/>
          </a:bodyPr>
          <a:lstStyle/>
          <a:p>
            <a:r>
              <a:rPr lang="en-AU" dirty="0" smtClean="0"/>
              <a:t>~2005</a:t>
            </a:r>
            <a:endParaRPr lang="en-AU" dirty="0"/>
          </a:p>
        </p:txBody>
      </p:sp>
      <p:pic>
        <p:nvPicPr>
          <p:cNvPr id="7" name="Freudenberger TNC Rally 391.wav">
            <a:hlinkClick r:id="" action="ppaction://media"/>
          </p:cNvPr>
          <p:cNvPicPr>
            <a:picLocks noRot="1" noChangeAspect="1"/>
          </p:cNvPicPr>
          <p:nvPr>
            <a:audioFile r:link="rId1"/>
          </p:nvPr>
        </p:nvPicPr>
        <p:blipFill>
          <a:blip r:embed="rId4" cstate="screen"/>
          <a:stretch>
            <a:fillRect/>
          </a:stretch>
        </p:blipFill>
        <p:spPr>
          <a:xfrm>
            <a:off x="8632825" y="6346825"/>
            <a:ext cx="304800" cy="304800"/>
          </a:xfrm>
          <a:prstGeom prst="rect">
            <a:avLst/>
          </a:prstGeom>
        </p:spPr>
      </p:pic>
    </p:spTree>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24744"/>
            <a:ext cx="8305800" cy="685800"/>
          </a:xfrm>
        </p:spPr>
        <p:txBody>
          <a:bodyPr/>
          <a:lstStyle/>
          <a:p>
            <a:r>
              <a:rPr lang="en-AU" dirty="0" smtClean="0"/>
              <a:t>Adaptation should drive conception</a:t>
            </a:r>
            <a:endParaRPr lang="en-AU" dirty="0"/>
          </a:p>
        </p:txBody>
      </p:sp>
      <p:sp>
        <p:nvSpPr>
          <p:cNvPr id="4" name="Slide Number Placeholder 3"/>
          <p:cNvSpPr>
            <a:spLocks noGrp="1"/>
          </p:cNvSpPr>
          <p:nvPr>
            <p:ph type="sldNum" sz="quarter" idx="10"/>
          </p:nvPr>
        </p:nvSpPr>
        <p:spPr/>
        <p:txBody>
          <a:bodyPr/>
          <a:lstStyle/>
          <a:p>
            <a:pPr>
              <a:defRPr/>
            </a:pPr>
            <a:fld id="{9694FDCA-1053-4ED2-8EEE-FCDBF7B40497}" type="slidenum">
              <a:rPr lang="en-US" smtClean="0"/>
              <a:pPr>
                <a:defRPr/>
              </a:pPr>
              <a:t>48</a:t>
            </a:fld>
            <a:endParaRPr lang="en-US"/>
          </a:p>
        </p:txBody>
      </p:sp>
      <p:pic>
        <p:nvPicPr>
          <p:cNvPr id="5" name="Content Placeholder 4" descr="Thomas Foundation Jun06 059-small"/>
          <p:cNvPicPr>
            <a:picLocks noGrp="1" noChangeAspect="1" noChangeArrowheads="1"/>
          </p:cNvPicPr>
          <p:nvPr>
            <p:ph idx="1"/>
          </p:nvPr>
        </p:nvPicPr>
        <p:blipFill>
          <a:blip r:embed="rId3" cstate="screen"/>
          <a:srcRect/>
          <a:stretch>
            <a:fillRect/>
          </a:stretch>
        </p:blipFill>
        <p:spPr bwMode="auto">
          <a:xfrm>
            <a:off x="5940152" y="1844824"/>
            <a:ext cx="2913872" cy="3968214"/>
          </a:xfrm>
          <a:prstGeom prst="rect">
            <a:avLst/>
          </a:prstGeom>
          <a:noFill/>
          <a:ln w="9525">
            <a:noFill/>
            <a:miter lim="800000"/>
            <a:headEnd/>
            <a:tailEnd/>
          </a:ln>
        </p:spPr>
      </p:pic>
      <p:sp>
        <p:nvSpPr>
          <p:cNvPr id="6" name="TextBox 5"/>
          <p:cNvSpPr txBox="1"/>
          <p:nvPr/>
        </p:nvSpPr>
        <p:spPr>
          <a:xfrm>
            <a:off x="0" y="2420888"/>
            <a:ext cx="6237605" cy="1107996"/>
          </a:xfrm>
          <a:prstGeom prst="rect">
            <a:avLst/>
          </a:prstGeom>
          <a:noFill/>
        </p:spPr>
        <p:txBody>
          <a:bodyPr wrap="none" rtlCol="0">
            <a:spAutoFit/>
          </a:bodyPr>
          <a:lstStyle/>
          <a:p>
            <a:r>
              <a:rPr lang="en-AU" sz="2400" i="1" dirty="0" smtClean="0"/>
              <a:t>“Past efforts, necessary but insufficient”</a:t>
            </a:r>
            <a:r>
              <a:rPr lang="en-AU" dirty="0" smtClean="0"/>
              <a:t/>
            </a:r>
            <a:br>
              <a:rPr lang="en-AU" dirty="0" smtClean="0"/>
            </a:br>
            <a:endParaRPr lang="en-AU" dirty="0" smtClean="0"/>
          </a:p>
          <a:p>
            <a:r>
              <a:rPr lang="en-AU" dirty="0" smtClean="0"/>
              <a:t> 			- Robert Lambeck </a:t>
            </a:r>
            <a:endParaRPr lang="en-AU" dirty="0"/>
          </a:p>
        </p:txBody>
      </p:sp>
      <p:pic>
        <p:nvPicPr>
          <p:cNvPr id="7" name="Freudenberger TNC Rally 392.wav">
            <a:hlinkClick r:id="" action="ppaction://media"/>
          </p:cNvPr>
          <p:cNvPicPr>
            <a:picLocks noRot="1" noChangeAspect="1"/>
          </p:cNvPicPr>
          <p:nvPr>
            <a:audioFile r:link="rId1"/>
          </p:nvPr>
        </p:nvPicPr>
        <p:blipFill>
          <a:blip r:embed="rId4" cstate="screen"/>
          <a:stretch>
            <a:fillRect/>
          </a:stretch>
        </p:blipFill>
        <p:spPr>
          <a:xfrm>
            <a:off x="8632825" y="6346825"/>
            <a:ext cx="304800" cy="304800"/>
          </a:xfrm>
          <a:prstGeom prst="rect">
            <a:avLst/>
          </a:prstGeom>
        </p:spPr>
      </p:pic>
    </p:spTree>
  </p:cSld>
  <p:clrMapOvr>
    <a:masterClrMapping/>
  </p:clrMapOvr>
  <p:transition advTm="1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a:noFill/>
        </p:spPr>
        <p:txBody>
          <a:bodyPr/>
          <a:lstStyle/>
          <a:p>
            <a:fld id="{5A607952-D1A4-472F-AE5A-B56C029960E1}" type="slidenum">
              <a:rPr lang="en-US" smtClean="0">
                <a:ea typeface="ＭＳ Ｐゴシック" pitchFamily="-65" charset="-128"/>
              </a:rPr>
              <a:pPr/>
              <a:t>49</a:t>
            </a:fld>
            <a:endParaRPr lang="en-US" smtClean="0">
              <a:ea typeface="ＭＳ Ｐゴシック" pitchFamily="-65" charset="-128"/>
            </a:endParaRPr>
          </a:p>
        </p:txBody>
      </p:sp>
      <p:grpSp>
        <p:nvGrpSpPr>
          <p:cNvPr id="2" name="Group 19"/>
          <p:cNvGrpSpPr>
            <a:grpSpLocks/>
          </p:cNvGrpSpPr>
          <p:nvPr/>
        </p:nvGrpSpPr>
        <p:grpSpPr bwMode="auto">
          <a:xfrm>
            <a:off x="250825" y="2133600"/>
            <a:ext cx="8421688" cy="987425"/>
            <a:chOff x="158" y="1344"/>
            <a:chExt cx="5305" cy="622"/>
          </a:xfrm>
        </p:grpSpPr>
        <p:sp>
          <p:nvSpPr>
            <p:cNvPr id="6153" name="Text Box 4"/>
            <p:cNvSpPr txBox="1">
              <a:spLocks noChangeArrowheads="1"/>
            </p:cNvSpPr>
            <p:nvPr/>
          </p:nvSpPr>
          <p:spPr bwMode="auto">
            <a:xfrm>
              <a:off x="158" y="1344"/>
              <a:ext cx="1180" cy="470"/>
            </a:xfrm>
            <a:prstGeom prst="rect">
              <a:avLst/>
            </a:prstGeom>
            <a:noFill/>
            <a:ln w="12700">
              <a:solidFill>
                <a:schemeClr val="tx1"/>
              </a:solidFill>
              <a:miter lim="800000"/>
              <a:headEnd/>
              <a:tailEnd/>
            </a:ln>
          </p:spPr>
          <p:txBody>
            <a:bodyPr lIns="90000" tIns="46800" rIns="90000" bIns="46800">
              <a:spAutoFit/>
            </a:bodyPr>
            <a:lstStyle/>
            <a:p>
              <a:pPr>
                <a:spcBef>
                  <a:spcPct val="50000"/>
                </a:spcBef>
              </a:pPr>
              <a:r>
                <a:rPr lang="en-US"/>
                <a:t>1. Objectives &amp; Strategies</a:t>
              </a:r>
            </a:p>
          </p:txBody>
        </p:sp>
        <p:sp>
          <p:nvSpPr>
            <p:cNvPr id="6154" name="Text Box 6"/>
            <p:cNvSpPr txBox="1">
              <a:spLocks noChangeArrowheads="1"/>
            </p:cNvSpPr>
            <p:nvPr/>
          </p:nvSpPr>
          <p:spPr bwMode="auto">
            <a:xfrm>
              <a:off x="1701" y="1344"/>
              <a:ext cx="861" cy="470"/>
            </a:xfrm>
            <a:prstGeom prst="rect">
              <a:avLst/>
            </a:prstGeom>
            <a:noFill/>
            <a:ln w="12700">
              <a:solidFill>
                <a:schemeClr val="tx1"/>
              </a:solidFill>
              <a:miter lim="800000"/>
              <a:headEnd/>
              <a:tailEnd/>
            </a:ln>
          </p:spPr>
          <p:txBody>
            <a:bodyPr wrap="none" lIns="90000" tIns="46800" rIns="90000" bIns="46800">
              <a:spAutoFit/>
            </a:bodyPr>
            <a:lstStyle/>
            <a:p>
              <a:r>
                <a:rPr lang="en-US"/>
                <a:t>2. Inputs </a:t>
              </a:r>
            </a:p>
            <a:p>
              <a:r>
                <a:rPr lang="en-US"/>
                <a:t>(actions)</a:t>
              </a:r>
            </a:p>
          </p:txBody>
        </p:sp>
        <p:sp>
          <p:nvSpPr>
            <p:cNvPr id="6155" name="Text Box 7"/>
            <p:cNvSpPr txBox="1">
              <a:spLocks noChangeArrowheads="1"/>
            </p:cNvSpPr>
            <p:nvPr/>
          </p:nvSpPr>
          <p:spPr bwMode="auto">
            <a:xfrm>
              <a:off x="2880" y="1344"/>
              <a:ext cx="1134" cy="422"/>
            </a:xfrm>
            <a:prstGeom prst="rect">
              <a:avLst/>
            </a:prstGeom>
            <a:noFill/>
            <a:ln w="12700">
              <a:solidFill>
                <a:schemeClr val="tx1"/>
              </a:solidFill>
              <a:miter lim="800000"/>
              <a:headEnd/>
              <a:tailEnd/>
            </a:ln>
          </p:spPr>
          <p:txBody>
            <a:bodyPr lIns="90000" tIns="46800" rIns="90000" bIns="46800">
              <a:spAutoFit/>
            </a:bodyPr>
            <a:lstStyle/>
            <a:p>
              <a:r>
                <a:rPr lang="en-US"/>
                <a:t>3. Outputs</a:t>
              </a:r>
            </a:p>
            <a:p>
              <a:r>
                <a:rPr lang="en-US" sz="1600"/>
                <a:t>(consequences)</a:t>
              </a:r>
            </a:p>
          </p:txBody>
        </p:sp>
        <p:sp>
          <p:nvSpPr>
            <p:cNvPr id="6156" name="Text Box 8"/>
            <p:cNvSpPr txBox="1">
              <a:spLocks noChangeArrowheads="1"/>
            </p:cNvSpPr>
            <p:nvPr/>
          </p:nvSpPr>
          <p:spPr bwMode="auto">
            <a:xfrm>
              <a:off x="4286" y="1344"/>
              <a:ext cx="1177" cy="622"/>
            </a:xfrm>
            <a:prstGeom prst="rect">
              <a:avLst/>
            </a:prstGeom>
            <a:noFill/>
            <a:ln w="12700">
              <a:solidFill>
                <a:schemeClr val="tx1"/>
              </a:solidFill>
              <a:miter lim="800000"/>
              <a:headEnd/>
              <a:tailEnd/>
            </a:ln>
          </p:spPr>
          <p:txBody>
            <a:bodyPr lIns="90000" tIns="46800" rIns="90000" bIns="46800">
              <a:spAutoFit/>
            </a:bodyPr>
            <a:lstStyle/>
            <a:p>
              <a:r>
                <a:rPr lang="en-US"/>
                <a:t>4. Outcomes</a:t>
              </a:r>
            </a:p>
            <a:p>
              <a:r>
                <a:rPr lang="en-US" sz="1600"/>
                <a:t>(consequences)</a:t>
              </a:r>
            </a:p>
            <a:p>
              <a:r>
                <a:rPr lang="en-US"/>
                <a:t> </a:t>
              </a:r>
            </a:p>
          </p:txBody>
        </p:sp>
        <p:sp>
          <p:nvSpPr>
            <p:cNvPr id="6157" name="Line 9"/>
            <p:cNvSpPr>
              <a:spLocks noChangeShapeType="1"/>
            </p:cNvSpPr>
            <p:nvPr/>
          </p:nvSpPr>
          <p:spPr bwMode="auto">
            <a:xfrm>
              <a:off x="1382" y="1571"/>
              <a:ext cx="227" cy="0"/>
            </a:xfrm>
            <a:prstGeom prst="line">
              <a:avLst/>
            </a:prstGeom>
            <a:noFill/>
            <a:ln w="19050">
              <a:solidFill>
                <a:schemeClr val="tx1"/>
              </a:solidFill>
              <a:round/>
              <a:headEnd type="triangle" w="med" len="med"/>
              <a:tailEnd type="triangle" w="med" len="med"/>
            </a:ln>
          </p:spPr>
          <p:txBody>
            <a:bodyPr wrap="none" lIns="90000" tIns="46800" rIns="90000" bIns="46800">
              <a:spAutoFit/>
            </a:bodyPr>
            <a:lstStyle/>
            <a:p>
              <a:endParaRPr lang="en-AU"/>
            </a:p>
          </p:txBody>
        </p:sp>
        <p:sp>
          <p:nvSpPr>
            <p:cNvPr id="6158" name="Line 10"/>
            <p:cNvSpPr>
              <a:spLocks noChangeShapeType="1"/>
            </p:cNvSpPr>
            <p:nvPr/>
          </p:nvSpPr>
          <p:spPr bwMode="auto">
            <a:xfrm>
              <a:off x="2608" y="1616"/>
              <a:ext cx="273" cy="0"/>
            </a:xfrm>
            <a:prstGeom prst="line">
              <a:avLst/>
            </a:prstGeom>
            <a:noFill/>
            <a:ln w="19050">
              <a:solidFill>
                <a:schemeClr val="tx1"/>
              </a:solidFill>
              <a:round/>
              <a:headEnd type="triangle" w="med" len="med"/>
              <a:tailEnd type="triangle" w="med" len="med"/>
            </a:ln>
          </p:spPr>
          <p:txBody>
            <a:bodyPr wrap="none" lIns="90000" tIns="46800" rIns="90000" bIns="46800">
              <a:spAutoFit/>
            </a:bodyPr>
            <a:lstStyle/>
            <a:p>
              <a:endParaRPr lang="en-AU"/>
            </a:p>
          </p:txBody>
        </p:sp>
        <p:sp>
          <p:nvSpPr>
            <p:cNvPr id="6159" name="Line 11"/>
            <p:cNvSpPr>
              <a:spLocks noChangeShapeType="1"/>
            </p:cNvSpPr>
            <p:nvPr/>
          </p:nvSpPr>
          <p:spPr bwMode="auto">
            <a:xfrm>
              <a:off x="4059" y="1570"/>
              <a:ext cx="182" cy="0"/>
            </a:xfrm>
            <a:prstGeom prst="line">
              <a:avLst/>
            </a:prstGeom>
            <a:noFill/>
            <a:ln w="19050">
              <a:solidFill>
                <a:schemeClr val="tx1"/>
              </a:solidFill>
              <a:round/>
              <a:headEnd type="triangle" w="med" len="med"/>
              <a:tailEnd type="triangle" w="med" len="med"/>
            </a:ln>
          </p:spPr>
          <p:txBody>
            <a:bodyPr wrap="none" lIns="90000" tIns="46800" rIns="90000" bIns="46800">
              <a:spAutoFit/>
            </a:bodyPr>
            <a:lstStyle/>
            <a:p>
              <a:endParaRPr lang="en-AU"/>
            </a:p>
          </p:txBody>
        </p:sp>
      </p:grpSp>
      <p:sp>
        <p:nvSpPr>
          <p:cNvPr id="6148" name="Text Box 12"/>
          <p:cNvSpPr txBox="1">
            <a:spLocks noChangeArrowheads="1"/>
          </p:cNvSpPr>
          <p:nvPr/>
        </p:nvSpPr>
        <p:spPr bwMode="auto">
          <a:xfrm>
            <a:off x="179388" y="1196975"/>
            <a:ext cx="6093633" cy="525401"/>
          </a:xfrm>
          <a:prstGeom prst="rect">
            <a:avLst/>
          </a:prstGeom>
          <a:noFill/>
          <a:ln w="19050">
            <a:noFill/>
            <a:miter lim="800000"/>
            <a:headEnd/>
            <a:tailEnd/>
          </a:ln>
        </p:spPr>
        <p:txBody>
          <a:bodyPr wrap="none" lIns="90000" tIns="46800" rIns="90000" bIns="46800">
            <a:spAutoFit/>
          </a:bodyPr>
          <a:lstStyle/>
          <a:p>
            <a:r>
              <a:rPr lang="en-US" sz="2800" dirty="0" smtClean="0"/>
              <a:t>Monitoring starts at the beginning </a:t>
            </a:r>
            <a:endParaRPr lang="en-US" sz="2800" dirty="0"/>
          </a:p>
        </p:txBody>
      </p:sp>
      <p:sp>
        <p:nvSpPr>
          <p:cNvPr id="9229" name="Text Box 13"/>
          <p:cNvSpPr txBox="1">
            <a:spLocks noChangeArrowheads="1"/>
          </p:cNvSpPr>
          <p:nvPr/>
        </p:nvSpPr>
        <p:spPr bwMode="auto">
          <a:xfrm>
            <a:off x="3492500" y="4076700"/>
            <a:ext cx="4914900" cy="1695450"/>
          </a:xfrm>
          <a:prstGeom prst="rect">
            <a:avLst/>
          </a:prstGeom>
          <a:noFill/>
          <a:ln w="19050">
            <a:noFill/>
            <a:miter lim="800000"/>
            <a:headEnd/>
            <a:tailEnd/>
          </a:ln>
        </p:spPr>
        <p:txBody>
          <a:bodyPr lIns="90000" tIns="46800" rIns="90000" bIns="46800">
            <a:spAutoFit/>
          </a:bodyPr>
          <a:lstStyle/>
          <a:p>
            <a:pPr marL="457200" indent="-457200"/>
            <a:r>
              <a:rPr lang="en-US" dirty="0"/>
              <a:t>Measured and reported at  4 scales: </a:t>
            </a:r>
          </a:p>
          <a:p>
            <a:pPr marL="457200" indent="-457200">
              <a:buFontTx/>
              <a:buAutoNum type="arabicPeriod"/>
            </a:pPr>
            <a:r>
              <a:rPr lang="en-US" dirty="0">
                <a:solidFill>
                  <a:srgbClr val="0066FF"/>
                </a:solidFill>
              </a:rPr>
              <a:t>National</a:t>
            </a:r>
          </a:p>
          <a:p>
            <a:pPr marL="457200" indent="-457200">
              <a:buFontTx/>
              <a:buAutoNum type="arabicPeriod"/>
            </a:pPr>
            <a:r>
              <a:rPr lang="en-US" dirty="0">
                <a:solidFill>
                  <a:srgbClr val="0066FF"/>
                </a:solidFill>
              </a:rPr>
              <a:t>State/Territory</a:t>
            </a:r>
          </a:p>
          <a:p>
            <a:pPr marL="457200" indent="-457200">
              <a:buFontTx/>
              <a:buAutoNum type="arabicPeriod"/>
            </a:pPr>
            <a:r>
              <a:rPr lang="en-US" dirty="0">
                <a:solidFill>
                  <a:srgbClr val="0066FF"/>
                </a:solidFill>
              </a:rPr>
              <a:t>Landscape</a:t>
            </a:r>
          </a:p>
          <a:p>
            <a:pPr marL="457200" indent="-457200">
              <a:buFontTx/>
              <a:buAutoNum type="arabicPeriod"/>
            </a:pPr>
            <a:r>
              <a:rPr lang="en-US" dirty="0">
                <a:solidFill>
                  <a:srgbClr val="0066FF"/>
                </a:solidFill>
              </a:rPr>
              <a:t>Site/project</a:t>
            </a:r>
            <a:endParaRPr lang="en-US" dirty="0"/>
          </a:p>
        </p:txBody>
      </p:sp>
      <p:sp>
        <p:nvSpPr>
          <p:cNvPr id="6150" name="Line 17"/>
          <p:cNvSpPr>
            <a:spLocks noChangeShapeType="1"/>
          </p:cNvSpPr>
          <p:nvPr/>
        </p:nvSpPr>
        <p:spPr bwMode="auto">
          <a:xfrm flipH="1" flipV="1">
            <a:off x="1116013" y="2924175"/>
            <a:ext cx="0" cy="504825"/>
          </a:xfrm>
          <a:prstGeom prst="line">
            <a:avLst/>
          </a:prstGeom>
          <a:noFill/>
          <a:ln w="19050">
            <a:solidFill>
              <a:schemeClr val="tx1"/>
            </a:solidFill>
            <a:round/>
            <a:headEnd/>
            <a:tailEnd type="triangle" w="med" len="med"/>
          </a:ln>
        </p:spPr>
        <p:txBody>
          <a:bodyPr lIns="90000" tIns="46800" rIns="90000" bIns="46800">
            <a:spAutoFit/>
          </a:bodyPr>
          <a:lstStyle/>
          <a:p>
            <a:endParaRPr lang="en-AU"/>
          </a:p>
        </p:txBody>
      </p:sp>
      <p:sp>
        <p:nvSpPr>
          <p:cNvPr id="6151" name="Text Box 18"/>
          <p:cNvSpPr txBox="1">
            <a:spLocks noChangeArrowheads="1"/>
          </p:cNvSpPr>
          <p:nvPr/>
        </p:nvSpPr>
        <p:spPr bwMode="auto">
          <a:xfrm>
            <a:off x="323850" y="3429000"/>
            <a:ext cx="1871663" cy="412750"/>
          </a:xfrm>
          <a:prstGeom prst="rect">
            <a:avLst/>
          </a:prstGeom>
          <a:noFill/>
          <a:ln w="19050">
            <a:noFill/>
            <a:miter lim="800000"/>
            <a:headEnd/>
            <a:tailEnd/>
          </a:ln>
        </p:spPr>
        <p:txBody>
          <a:bodyPr lIns="90000" tIns="46800" rIns="90000" bIns="46800">
            <a:spAutoFit/>
          </a:bodyPr>
          <a:lstStyle/>
          <a:p>
            <a:pPr>
              <a:spcBef>
                <a:spcPct val="50000"/>
              </a:spcBef>
            </a:pPr>
            <a:r>
              <a:rPr lang="en-US" dirty="0"/>
              <a:t>Start here!!</a:t>
            </a:r>
          </a:p>
        </p:txBody>
      </p:sp>
      <p:sp>
        <p:nvSpPr>
          <p:cNvPr id="6152" name="TextBox 14"/>
          <p:cNvSpPr txBox="1">
            <a:spLocks noChangeArrowheads="1"/>
          </p:cNvSpPr>
          <p:nvPr/>
        </p:nvSpPr>
        <p:spPr bwMode="auto">
          <a:xfrm>
            <a:off x="6948488" y="5876925"/>
            <a:ext cx="1708866" cy="307777"/>
          </a:xfrm>
          <a:prstGeom prst="rect">
            <a:avLst/>
          </a:prstGeom>
          <a:noFill/>
          <a:ln w="9525">
            <a:noFill/>
            <a:miter lim="800000"/>
            <a:headEnd/>
            <a:tailEnd/>
          </a:ln>
        </p:spPr>
        <p:txBody>
          <a:bodyPr wrap="none">
            <a:spAutoFit/>
          </a:bodyPr>
          <a:lstStyle/>
          <a:p>
            <a:r>
              <a:rPr lang="en-US" sz="1400" b="0" dirty="0"/>
              <a:t>*</a:t>
            </a:r>
            <a:r>
              <a:rPr lang="en-US" sz="1400" b="0" dirty="0" smtClean="0"/>
              <a:t>GA </a:t>
            </a:r>
            <a:r>
              <a:rPr lang="en-US" sz="1400" b="0" dirty="0"/>
              <a:t>Board May ‘09</a:t>
            </a:r>
            <a:endParaRPr lang="en-AU" sz="1400" b="0" dirty="0"/>
          </a:p>
        </p:txBody>
      </p:sp>
      <p:pic>
        <p:nvPicPr>
          <p:cNvPr id="16" name="Freudenberger TNC Rally 359.wav">
            <a:hlinkClick r:id="" action="ppaction://media"/>
          </p:cNvPr>
          <p:cNvPicPr>
            <a:picLocks noRot="1" noChangeAspect="1"/>
          </p:cNvPicPr>
          <p:nvPr>
            <a:audioFile r:link="rId1"/>
          </p:nvPr>
        </p:nvPicPr>
        <p:blipFill>
          <a:blip r:embed="rId3" cstate="screen"/>
          <a:stretch>
            <a:fillRect/>
          </a:stretch>
        </p:blipFill>
        <p:spPr>
          <a:xfrm>
            <a:off x="8632825" y="6346825"/>
            <a:ext cx="304800" cy="304800"/>
          </a:xfrm>
          <a:prstGeom prst="rect">
            <a:avLst/>
          </a:prstGeom>
        </p:spPr>
      </p:pic>
    </p:spTree>
  </p:cSld>
  <p:clrMapOvr>
    <a:masterClrMapping/>
  </p:clrMapOvr>
  <p:transition advClick="0" advTm="8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694FDCA-1053-4ED2-8EEE-FCDBF7B40497}" type="slidenum">
              <a:rPr lang="en-US" smtClean="0"/>
              <a:pPr>
                <a:defRPr/>
              </a:pPr>
              <a:t>5</a:t>
            </a:fld>
            <a:endParaRPr lang="en-US"/>
          </a:p>
        </p:txBody>
      </p:sp>
      <p:pic>
        <p:nvPicPr>
          <p:cNvPr id="5" name="Picture 4" descr="Spotlight_03_001"/>
          <p:cNvPicPr>
            <a:picLocks noChangeAspect="1" noChangeArrowheads="1"/>
          </p:cNvPicPr>
          <p:nvPr/>
        </p:nvPicPr>
        <p:blipFill>
          <a:blip r:embed="rId3" cstate="screen"/>
          <a:srcRect/>
          <a:stretch>
            <a:fillRect/>
          </a:stretch>
        </p:blipFill>
        <p:spPr bwMode="auto">
          <a:xfrm>
            <a:off x="-1" y="0"/>
            <a:ext cx="9144001" cy="6858000"/>
          </a:xfrm>
          <a:prstGeom prst="rect">
            <a:avLst/>
          </a:prstGeom>
          <a:noFill/>
          <a:ln w="9525">
            <a:noFill/>
            <a:miter lim="800000"/>
            <a:headEnd/>
            <a:tailEnd/>
          </a:ln>
        </p:spPr>
      </p:pic>
      <p:pic>
        <p:nvPicPr>
          <p:cNvPr id="6" name="Freudenberger TNC Rally 354.wav">
            <a:hlinkClick r:id="" action="ppaction://media"/>
          </p:cNvPr>
          <p:cNvPicPr>
            <a:picLocks noRot="1" noChangeAspect="1"/>
          </p:cNvPicPr>
          <p:nvPr>
            <a:audioFile r:link="rId1"/>
          </p:nvPr>
        </p:nvPicPr>
        <p:blipFill>
          <a:blip r:embed="rId4" cstate="screen"/>
          <a:stretch>
            <a:fillRect/>
          </a:stretch>
        </p:blipFill>
        <p:spPr>
          <a:xfrm>
            <a:off x="8632825" y="6346825"/>
            <a:ext cx="304800" cy="304800"/>
          </a:xfrm>
          <a:prstGeom prst="rect">
            <a:avLst/>
          </a:prstGeom>
        </p:spPr>
      </p:pic>
    </p:spTree>
  </p:cSld>
  <p:clrMapOvr>
    <a:masterClrMapping/>
  </p:clrMapOvr>
  <p:transition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752" y="1484784"/>
            <a:ext cx="4968552" cy="685800"/>
          </a:xfrm>
        </p:spPr>
        <p:txBody>
          <a:bodyPr/>
          <a:lstStyle/>
          <a:p>
            <a:r>
              <a:rPr lang="en-AU" sz="2800" dirty="0" smtClean="0"/>
              <a:t>TNC Audit – Bring it ON!!</a:t>
            </a:r>
            <a:endParaRPr lang="en-AU" sz="2800" dirty="0"/>
          </a:p>
        </p:txBody>
      </p:sp>
      <p:sp>
        <p:nvSpPr>
          <p:cNvPr id="4" name="Slide Number Placeholder 3"/>
          <p:cNvSpPr>
            <a:spLocks noGrp="1"/>
          </p:cNvSpPr>
          <p:nvPr>
            <p:ph type="sldNum" sz="quarter" idx="10"/>
          </p:nvPr>
        </p:nvSpPr>
        <p:spPr/>
        <p:txBody>
          <a:bodyPr/>
          <a:lstStyle/>
          <a:p>
            <a:pPr>
              <a:defRPr/>
            </a:pPr>
            <a:fld id="{9694FDCA-1053-4ED2-8EEE-FCDBF7B40497}" type="slidenum">
              <a:rPr lang="en-US" smtClean="0"/>
              <a:pPr>
                <a:defRPr/>
              </a:pPr>
              <a:t>50</a:t>
            </a:fld>
            <a:endParaRPr lang="en-US"/>
          </a:p>
        </p:txBody>
      </p:sp>
      <p:pic>
        <p:nvPicPr>
          <p:cNvPr id="5" name="Picture 1" descr="Sept 2008 A Keesing 116.jpg"/>
          <p:cNvPicPr>
            <a:picLocks noGrp="1" noChangeAspect="1"/>
          </p:cNvPicPr>
          <p:nvPr>
            <p:ph idx="1"/>
          </p:nvPr>
        </p:nvPicPr>
        <p:blipFill>
          <a:blip r:embed="rId3" cstate="screen"/>
          <a:srcRect/>
          <a:stretch>
            <a:fillRect/>
          </a:stretch>
        </p:blipFill>
        <p:spPr bwMode="auto">
          <a:xfrm>
            <a:off x="1403648" y="2204864"/>
            <a:ext cx="6063832" cy="4032448"/>
          </a:xfrm>
          <a:prstGeom prst="rect">
            <a:avLst/>
          </a:prstGeom>
          <a:noFill/>
          <a:ln w="9525">
            <a:noFill/>
            <a:miter lim="800000"/>
            <a:headEnd/>
            <a:tailEnd/>
          </a:ln>
        </p:spPr>
      </p:pic>
      <p:sp>
        <p:nvSpPr>
          <p:cNvPr id="6" name="TextBox 5"/>
          <p:cNvSpPr txBox="1"/>
          <p:nvPr/>
        </p:nvSpPr>
        <p:spPr>
          <a:xfrm>
            <a:off x="467544" y="980728"/>
            <a:ext cx="3550972" cy="584775"/>
          </a:xfrm>
          <a:prstGeom prst="rect">
            <a:avLst/>
          </a:prstGeom>
          <a:noFill/>
        </p:spPr>
        <p:txBody>
          <a:bodyPr wrap="none" rtlCol="0">
            <a:spAutoFit/>
          </a:bodyPr>
          <a:lstStyle/>
          <a:p>
            <a:r>
              <a:rPr lang="en-AU" sz="3200" dirty="0" smtClean="0"/>
              <a:t>‘Love tough love’</a:t>
            </a:r>
            <a:endParaRPr lang="en-AU" sz="3200" dirty="0"/>
          </a:p>
        </p:txBody>
      </p:sp>
      <p:pic>
        <p:nvPicPr>
          <p:cNvPr id="7" name="Freudenberger TNC Rally 389.wav">
            <a:hlinkClick r:id="" action="ppaction://media"/>
          </p:cNvPr>
          <p:cNvPicPr>
            <a:picLocks noRot="1" noChangeAspect="1"/>
          </p:cNvPicPr>
          <p:nvPr>
            <a:audioFile r:link="rId1"/>
          </p:nvPr>
        </p:nvPicPr>
        <p:blipFill>
          <a:blip r:embed="rId4" cstate="screen"/>
          <a:stretch>
            <a:fillRect/>
          </a:stretch>
        </p:blipFill>
        <p:spPr>
          <a:xfrm>
            <a:off x="8632825" y="6346825"/>
            <a:ext cx="304800" cy="304800"/>
          </a:xfrm>
          <a:prstGeom prst="rect">
            <a:avLst/>
          </a:prstGeom>
        </p:spPr>
      </p:pic>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24744"/>
            <a:ext cx="8305800" cy="685800"/>
          </a:xfrm>
        </p:spPr>
        <p:txBody>
          <a:bodyPr/>
          <a:lstStyle/>
          <a:p>
            <a:r>
              <a:rPr lang="en-AU" dirty="0" smtClean="0"/>
              <a:t>CAP/Open Standards  as glue</a:t>
            </a:r>
            <a:endParaRPr lang="en-AU" dirty="0"/>
          </a:p>
        </p:txBody>
      </p:sp>
      <p:sp>
        <p:nvSpPr>
          <p:cNvPr id="4" name="Slide Number Placeholder 3"/>
          <p:cNvSpPr>
            <a:spLocks noGrp="1"/>
          </p:cNvSpPr>
          <p:nvPr>
            <p:ph type="sldNum" sz="quarter" idx="10"/>
          </p:nvPr>
        </p:nvSpPr>
        <p:spPr/>
        <p:txBody>
          <a:bodyPr/>
          <a:lstStyle/>
          <a:p>
            <a:pPr>
              <a:defRPr/>
            </a:pPr>
            <a:fld id="{9694FDCA-1053-4ED2-8EEE-FCDBF7B40497}" type="slidenum">
              <a:rPr lang="en-US" smtClean="0"/>
              <a:pPr>
                <a:defRPr/>
              </a:pPr>
              <a:t>51</a:t>
            </a:fld>
            <a:endParaRPr lang="en-US"/>
          </a:p>
        </p:txBody>
      </p:sp>
      <p:pic>
        <p:nvPicPr>
          <p:cNvPr id="5" name="Picture 4" descr="FLP review Aug 2010 039 A Keesing.jpg"/>
          <p:cNvPicPr>
            <a:picLocks noChangeAspect="1"/>
          </p:cNvPicPr>
          <p:nvPr/>
        </p:nvPicPr>
        <p:blipFill>
          <a:blip r:embed="rId3" cstate="screen"/>
          <a:stretch>
            <a:fillRect/>
          </a:stretch>
        </p:blipFill>
        <p:spPr>
          <a:xfrm>
            <a:off x="251520" y="1916832"/>
            <a:ext cx="6444208" cy="4285650"/>
          </a:xfrm>
          <a:prstGeom prst="rect">
            <a:avLst/>
          </a:prstGeom>
        </p:spPr>
      </p:pic>
      <p:sp>
        <p:nvSpPr>
          <p:cNvPr id="6" name="TextBox 5"/>
          <p:cNvSpPr txBox="1"/>
          <p:nvPr/>
        </p:nvSpPr>
        <p:spPr>
          <a:xfrm>
            <a:off x="7092280" y="2708920"/>
            <a:ext cx="1614545" cy="2031325"/>
          </a:xfrm>
          <a:prstGeom prst="rect">
            <a:avLst/>
          </a:prstGeom>
          <a:noFill/>
        </p:spPr>
        <p:txBody>
          <a:bodyPr wrap="none" rtlCol="0">
            <a:spAutoFit/>
          </a:bodyPr>
          <a:lstStyle/>
          <a:p>
            <a:r>
              <a:rPr lang="en-AU" dirty="0" smtClean="0"/>
              <a:t>FLP 3.0</a:t>
            </a:r>
          </a:p>
          <a:p>
            <a:pPr>
              <a:buFont typeface="Arial" pitchFamily="34" charset="0"/>
              <a:buChar char="•"/>
            </a:pPr>
            <a:r>
              <a:rPr lang="en-AU" dirty="0" smtClean="0"/>
              <a:t> GA</a:t>
            </a:r>
          </a:p>
          <a:p>
            <a:pPr>
              <a:buFont typeface="Arial" pitchFamily="34" charset="0"/>
              <a:buChar char="•"/>
            </a:pPr>
            <a:r>
              <a:rPr lang="en-AU" dirty="0" smtClean="0"/>
              <a:t> BHA</a:t>
            </a:r>
          </a:p>
          <a:p>
            <a:pPr>
              <a:buFont typeface="Arial" pitchFamily="34" charset="0"/>
              <a:buChar char="•"/>
            </a:pPr>
            <a:r>
              <a:rPr lang="en-AU" dirty="0" smtClean="0"/>
              <a:t> FBG</a:t>
            </a:r>
          </a:p>
          <a:p>
            <a:pPr>
              <a:buFont typeface="Arial" pitchFamily="34" charset="0"/>
              <a:buChar char="•"/>
            </a:pPr>
            <a:r>
              <a:rPr lang="en-AU" dirty="0" smtClean="0"/>
              <a:t> TNC</a:t>
            </a:r>
          </a:p>
          <a:p>
            <a:pPr>
              <a:buFont typeface="Arial" pitchFamily="34" charset="0"/>
              <a:buChar char="•"/>
            </a:pPr>
            <a:r>
              <a:rPr lang="en-AU" dirty="0" smtClean="0"/>
              <a:t> </a:t>
            </a:r>
            <a:r>
              <a:rPr lang="en-AU" dirty="0" err="1" smtClean="0"/>
              <a:t>GLink</a:t>
            </a:r>
            <a:r>
              <a:rPr lang="en-AU" dirty="0" smtClean="0"/>
              <a:t> Ltd</a:t>
            </a:r>
          </a:p>
        </p:txBody>
      </p:sp>
      <p:sp>
        <p:nvSpPr>
          <p:cNvPr id="7" name="TextBox 6"/>
          <p:cNvSpPr txBox="1"/>
          <p:nvPr/>
        </p:nvSpPr>
        <p:spPr>
          <a:xfrm>
            <a:off x="6804248" y="5805264"/>
            <a:ext cx="1556836" cy="369332"/>
          </a:xfrm>
          <a:prstGeom prst="rect">
            <a:avLst/>
          </a:prstGeom>
          <a:noFill/>
        </p:spPr>
        <p:txBody>
          <a:bodyPr wrap="none" rtlCol="0">
            <a:spAutoFit/>
          </a:bodyPr>
          <a:lstStyle/>
          <a:p>
            <a:r>
              <a:rPr lang="en-US" sz="1800" dirty="0" smtClean="0"/>
              <a:t>August 2010</a:t>
            </a:r>
            <a:endParaRPr lang="en-US" sz="1800" dirty="0"/>
          </a:p>
        </p:txBody>
      </p:sp>
      <p:pic>
        <p:nvPicPr>
          <p:cNvPr id="8" name="Freudenberger TNC Rally 394.wav">
            <a:hlinkClick r:id="" action="ppaction://media"/>
          </p:cNvPr>
          <p:cNvPicPr>
            <a:picLocks noRot="1" noChangeAspect="1"/>
          </p:cNvPicPr>
          <p:nvPr>
            <a:audioFile r:link="rId1"/>
          </p:nvPr>
        </p:nvPicPr>
        <p:blipFill>
          <a:blip r:embed="rId4" cstate="screen"/>
          <a:stretch>
            <a:fillRect/>
          </a:stretch>
        </p:blipFill>
        <p:spPr>
          <a:xfrm>
            <a:off x="8632825" y="6346825"/>
            <a:ext cx="304800" cy="304800"/>
          </a:xfrm>
          <a:prstGeom prst="rect">
            <a:avLst/>
          </a:prstGeom>
        </p:spPr>
      </p:pic>
    </p:spTree>
  </p:cSld>
  <p:clrMapOvr>
    <a:masterClrMapping/>
  </p:clrMapOvr>
  <p:transition advTm="4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Fitz-Stirling – our CAP/OS story</a:t>
            </a:r>
            <a:endParaRPr lang="en-AU" dirty="0"/>
          </a:p>
        </p:txBody>
      </p:sp>
      <p:sp>
        <p:nvSpPr>
          <p:cNvPr id="4" name="Slide Number Placeholder 3"/>
          <p:cNvSpPr>
            <a:spLocks noGrp="1"/>
          </p:cNvSpPr>
          <p:nvPr>
            <p:ph type="sldNum" sz="quarter" idx="10"/>
          </p:nvPr>
        </p:nvSpPr>
        <p:spPr/>
        <p:txBody>
          <a:bodyPr/>
          <a:lstStyle/>
          <a:p>
            <a:pPr>
              <a:defRPr/>
            </a:pPr>
            <a:fld id="{9694FDCA-1053-4ED2-8EEE-FCDBF7B40497}" type="slidenum">
              <a:rPr lang="en-US" smtClean="0"/>
              <a:pPr>
                <a:defRPr/>
              </a:pPr>
              <a:t>52</a:t>
            </a:fld>
            <a:endParaRPr lang="en-US"/>
          </a:p>
        </p:txBody>
      </p:sp>
      <p:pic>
        <p:nvPicPr>
          <p:cNvPr id="5" name="Content Placeholder 5" descr="G Link launch 17Apr07 Craig Keesing 079.jpg"/>
          <p:cNvPicPr>
            <a:picLocks noGrp="1" noChangeAspect="1"/>
          </p:cNvPicPr>
          <p:nvPr>
            <p:ph idx="1"/>
          </p:nvPr>
        </p:nvPicPr>
        <p:blipFill>
          <a:blip r:embed="rId3" cstate="screen"/>
          <a:srcRect/>
          <a:stretch>
            <a:fillRect/>
          </a:stretch>
        </p:blipFill>
        <p:spPr>
          <a:xfrm>
            <a:off x="0" y="3284984"/>
            <a:ext cx="3949839" cy="2626132"/>
          </a:xfrm>
          <a:noFill/>
        </p:spPr>
      </p:pic>
      <p:sp>
        <p:nvSpPr>
          <p:cNvPr id="6" name="TextBox 5"/>
          <p:cNvSpPr txBox="1"/>
          <p:nvPr/>
        </p:nvSpPr>
        <p:spPr>
          <a:xfrm>
            <a:off x="1691680" y="2492896"/>
            <a:ext cx="4382354" cy="646331"/>
          </a:xfrm>
          <a:prstGeom prst="rect">
            <a:avLst/>
          </a:prstGeom>
          <a:noFill/>
        </p:spPr>
        <p:txBody>
          <a:bodyPr wrap="none" rtlCol="0">
            <a:spAutoFit/>
          </a:bodyPr>
          <a:lstStyle/>
          <a:p>
            <a:r>
              <a:rPr lang="en-AU" sz="3600" dirty="0" smtClean="0"/>
              <a:t>To be continued....!</a:t>
            </a:r>
            <a:endParaRPr lang="en-AU" sz="3600" dirty="0"/>
          </a:p>
        </p:txBody>
      </p:sp>
      <p:pic>
        <p:nvPicPr>
          <p:cNvPr id="7" name="Picture 1" descr="DSC07379.JPG"/>
          <p:cNvPicPr>
            <a:picLocks noChangeAspect="1"/>
          </p:cNvPicPr>
          <p:nvPr/>
        </p:nvPicPr>
        <p:blipFill>
          <a:blip r:embed="rId4" cstate="screen"/>
          <a:srcRect/>
          <a:stretch>
            <a:fillRect/>
          </a:stretch>
        </p:blipFill>
        <p:spPr bwMode="auto">
          <a:xfrm>
            <a:off x="3995936" y="3284984"/>
            <a:ext cx="5003031" cy="3349071"/>
          </a:xfrm>
          <a:prstGeom prst="rect">
            <a:avLst/>
          </a:prstGeom>
          <a:noFill/>
          <a:ln w="9525">
            <a:noFill/>
            <a:miter lim="800000"/>
            <a:headEnd/>
            <a:tailEnd/>
          </a:ln>
        </p:spPr>
      </p:pic>
      <p:pic>
        <p:nvPicPr>
          <p:cNvPr id="8" name="Freudenberger TNC Rally 390.wav">
            <a:hlinkClick r:id="" action="ppaction://media"/>
          </p:cNvPr>
          <p:cNvPicPr>
            <a:picLocks noRot="1" noChangeAspect="1"/>
          </p:cNvPicPr>
          <p:nvPr>
            <a:audioFile r:link="rId1"/>
          </p:nvPr>
        </p:nvPicPr>
        <p:blipFill>
          <a:blip r:embed="rId5" cstate="screen"/>
          <a:stretch>
            <a:fillRect/>
          </a:stretch>
        </p:blipFill>
        <p:spPr>
          <a:xfrm>
            <a:off x="8632825" y="6346825"/>
            <a:ext cx="304800" cy="304800"/>
          </a:xfrm>
          <a:prstGeom prst="rect">
            <a:avLst/>
          </a:prstGeom>
        </p:spPr>
      </p:pic>
    </p:spTree>
  </p:cSld>
  <p:clrMapOvr>
    <a:masterClrMapping/>
  </p:clrMapOvr>
  <p:transition advTm="12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4294967295"/>
          </p:nvPr>
        </p:nvSpPr>
        <p:spPr>
          <a:xfrm>
            <a:off x="6553200" y="6245225"/>
            <a:ext cx="2133600" cy="476250"/>
          </a:xfrm>
          <a:prstGeom prst="rect">
            <a:avLst/>
          </a:prstGeom>
          <a:noFill/>
        </p:spPr>
        <p:txBody>
          <a:bodyPr/>
          <a:lstStyle/>
          <a:p>
            <a:fld id="{64E16BF8-5A84-4D0D-9394-409F8E7DAFE7}" type="slidenum">
              <a:rPr lang="en-US" smtClean="0"/>
              <a:pPr/>
              <a:t>6</a:t>
            </a:fld>
            <a:endParaRPr lang="en-US" smtClean="0"/>
          </a:p>
        </p:txBody>
      </p:sp>
      <p:sp>
        <p:nvSpPr>
          <p:cNvPr id="15363" name="Title 1"/>
          <p:cNvSpPr>
            <a:spLocks noGrp="1"/>
          </p:cNvSpPr>
          <p:nvPr>
            <p:ph type="title" idx="4294967295"/>
          </p:nvPr>
        </p:nvSpPr>
        <p:spPr/>
        <p:txBody>
          <a:bodyPr/>
          <a:lstStyle/>
          <a:p>
            <a:pPr eaLnBrk="1" hangingPunct="1"/>
            <a:endParaRPr lang="en-AU" smtClean="0"/>
          </a:p>
        </p:txBody>
      </p:sp>
      <p:pic>
        <p:nvPicPr>
          <p:cNvPr id="15364" name="Content Placeholder 3" descr="Fitz_blank_for screen.jpg"/>
          <p:cNvPicPr>
            <a:picLocks noGrp="1" noChangeAspect="1"/>
          </p:cNvPicPr>
          <p:nvPr>
            <p:ph idx="4294967295"/>
          </p:nvPr>
        </p:nvPicPr>
        <p:blipFill>
          <a:blip r:embed="rId4" cstate="screen"/>
          <a:srcRect/>
          <a:stretch>
            <a:fillRect/>
          </a:stretch>
        </p:blipFill>
        <p:spPr>
          <a:xfrm>
            <a:off x="0" y="0"/>
            <a:ext cx="9144000" cy="6469063"/>
          </a:xfrm>
          <a:solidFill>
            <a:schemeClr val="tx1"/>
          </a:solidFill>
          <a:ln>
            <a:solidFill>
              <a:schemeClr val="tx1"/>
            </a:solidFill>
          </a:ln>
        </p:spPr>
      </p:pic>
      <p:sp>
        <p:nvSpPr>
          <p:cNvPr id="15365" name="TextBox 4"/>
          <p:cNvSpPr txBox="1">
            <a:spLocks noChangeArrowheads="1"/>
          </p:cNvSpPr>
          <p:nvPr/>
        </p:nvSpPr>
        <p:spPr bwMode="auto">
          <a:xfrm>
            <a:off x="6786563" y="2428875"/>
            <a:ext cx="2000250" cy="1492250"/>
          </a:xfrm>
          <a:prstGeom prst="rect">
            <a:avLst/>
          </a:prstGeom>
          <a:solidFill>
            <a:schemeClr val="tx1"/>
          </a:solidFill>
          <a:ln w="9525">
            <a:noFill/>
            <a:miter lim="800000"/>
            <a:headEnd/>
            <a:tailEnd/>
          </a:ln>
        </p:spPr>
        <p:txBody>
          <a:bodyPr>
            <a:spAutoFit/>
          </a:bodyPr>
          <a:lstStyle/>
          <a:p>
            <a:r>
              <a:rPr lang="en-AU" sz="1800" b="1">
                <a:solidFill>
                  <a:schemeClr val="bg1"/>
                </a:solidFill>
                <a:latin typeface="Calibri" pitchFamily="34" charset="0"/>
                <a:ea typeface="ＭＳ Ｐゴシック" pitchFamily="-65" charset="-128"/>
              </a:rPr>
              <a:t>Fitz-Stirling: </a:t>
            </a:r>
          </a:p>
          <a:p>
            <a:r>
              <a:rPr lang="en-AU" sz="1400">
                <a:solidFill>
                  <a:schemeClr val="bg1"/>
                </a:solidFill>
                <a:latin typeface="Calibri" pitchFamily="34" charset="0"/>
                <a:ea typeface="ＭＳ Ｐゴシック" pitchFamily="-65" charset="-128"/>
              </a:rPr>
              <a:t>area of main focus is within 10 kilometres of a line between Ellen Peak to Wangup Well.</a:t>
            </a:r>
            <a:r>
              <a:rPr lang="en-AU" sz="1600" b="1">
                <a:solidFill>
                  <a:schemeClr val="bg1"/>
                </a:solidFill>
                <a:latin typeface="Calibri" pitchFamily="34" charset="0"/>
                <a:ea typeface="ＭＳ Ｐゴシック" pitchFamily="-65" charset="-128"/>
              </a:rPr>
              <a:t> </a:t>
            </a:r>
            <a:endParaRPr lang="en-AU" sz="1600">
              <a:solidFill>
                <a:schemeClr val="bg1"/>
              </a:solidFill>
              <a:latin typeface="Calibri" pitchFamily="34" charset="0"/>
              <a:ea typeface="ＭＳ Ｐゴシック" pitchFamily="-65" charset="-128"/>
            </a:endParaRPr>
          </a:p>
          <a:p>
            <a:endParaRPr lang="en-AU" sz="1800">
              <a:latin typeface="Calibri" pitchFamily="34" charset="0"/>
              <a:ea typeface="ＭＳ Ｐゴシック" pitchFamily="-65" charset="-128"/>
            </a:endParaRPr>
          </a:p>
        </p:txBody>
      </p:sp>
      <p:sp>
        <p:nvSpPr>
          <p:cNvPr id="15366" name="TextBox 5"/>
          <p:cNvSpPr txBox="1">
            <a:spLocks noChangeArrowheads="1"/>
          </p:cNvSpPr>
          <p:nvPr/>
        </p:nvSpPr>
        <p:spPr bwMode="auto">
          <a:xfrm>
            <a:off x="2286000" y="500063"/>
            <a:ext cx="5572125" cy="366712"/>
          </a:xfrm>
          <a:prstGeom prst="rect">
            <a:avLst/>
          </a:prstGeom>
          <a:solidFill>
            <a:schemeClr val="tx1"/>
          </a:solidFill>
          <a:ln w="9525">
            <a:noFill/>
            <a:miter lim="800000"/>
            <a:headEnd/>
            <a:tailEnd/>
          </a:ln>
        </p:spPr>
        <p:txBody>
          <a:bodyPr>
            <a:spAutoFit/>
          </a:bodyPr>
          <a:lstStyle/>
          <a:p>
            <a:endParaRPr lang="en-AU" sz="1800">
              <a:latin typeface="Calibri" pitchFamily="34" charset="0"/>
              <a:ea typeface="ＭＳ Ｐゴシック" pitchFamily="-65" charset="-128"/>
            </a:endParaRPr>
          </a:p>
        </p:txBody>
      </p:sp>
      <p:cxnSp>
        <p:nvCxnSpPr>
          <p:cNvPr id="15367" name="Straight Connector 7"/>
          <p:cNvCxnSpPr>
            <a:cxnSpLocks noChangeShapeType="1"/>
          </p:cNvCxnSpPr>
          <p:nvPr/>
        </p:nvCxnSpPr>
        <p:spPr bwMode="auto">
          <a:xfrm flipV="1">
            <a:off x="1066800" y="2514600"/>
            <a:ext cx="3571875" cy="2000250"/>
          </a:xfrm>
          <a:prstGeom prst="line">
            <a:avLst/>
          </a:prstGeom>
          <a:noFill/>
          <a:ln w="38100" algn="ctr">
            <a:solidFill>
              <a:schemeClr val="tx1"/>
            </a:solidFill>
            <a:prstDash val="dash"/>
            <a:round/>
            <a:headEnd/>
            <a:tailEnd/>
          </a:ln>
        </p:spPr>
      </p:cxnSp>
      <p:sp>
        <p:nvSpPr>
          <p:cNvPr id="15368" name="TextBox 6"/>
          <p:cNvSpPr txBox="1">
            <a:spLocks noChangeArrowheads="1"/>
          </p:cNvSpPr>
          <p:nvPr/>
        </p:nvSpPr>
        <p:spPr bwMode="auto">
          <a:xfrm>
            <a:off x="6858000" y="1928813"/>
            <a:ext cx="1357313" cy="366712"/>
          </a:xfrm>
          <a:prstGeom prst="rect">
            <a:avLst/>
          </a:prstGeom>
          <a:solidFill>
            <a:schemeClr val="tx1"/>
          </a:solidFill>
          <a:ln w="9525">
            <a:noFill/>
            <a:miter lim="800000"/>
            <a:headEnd/>
            <a:tailEnd/>
          </a:ln>
        </p:spPr>
        <p:txBody>
          <a:bodyPr>
            <a:spAutoFit/>
          </a:bodyPr>
          <a:lstStyle/>
          <a:p>
            <a:endParaRPr lang="en-AU" sz="1800">
              <a:latin typeface="Calibri" pitchFamily="34" charset="0"/>
              <a:ea typeface="ＭＳ Ｐゴシック" pitchFamily="-65" charset="-128"/>
            </a:endParaRPr>
          </a:p>
        </p:txBody>
      </p:sp>
      <p:sp>
        <p:nvSpPr>
          <p:cNvPr id="15369" name="Line 8"/>
          <p:cNvSpPr>
            <a:spLocks noChangeShapeType="1"/>
          </p:cNvSpPr>
          <p:nvPr/>
        </p:nvSpPr>
        <p:spPr bwMode="auto">
          <a:xfrm>
            <a:off x="3924300" y="2997200"/>
            <a:ext cx="3240088" cy="1944688"/>
          </a:xfrm>
          <a:prstGeom prst="line">
            <a:avLst/>
          </a:prstGeom>
          <a:noFill/>
          <a:ln w="25400">
            <a:solidFill>
              <a:srgbClr val="FF0000"/>
            </a:solidFill>
            <a:round/>
            <a:headEnd type="triangle" w="med" len="med"/>
            <a:tailEnd/>
          </a:ln>
        </p:spPr>
        <p:txBody>
          <a:bodyPr/>
          <a:lstStyle/>
          <a:p>
            <a:endParaRPr lang="en-AU"/>
          </a:p>
        </p:txBody>
      </p:sp>
      <p:sp>
        <p:nvSpPr>
          <p:cNvPr id="15370" name="Text Box 9"/>
          <p:cNvSpPr txBox="1">
            <a:spLocks noChangeArrowheads="1"/>
          </p:cNvSpPr>
          <p:nvPr/>
        </p:nvSpPr>
        <p:spPr bwMode="auto">
          <a:xfrm>
            <a:off x="7143750" y="4672013"/>
            <a:ext cx="1557338" cy="457200"/>
          </a:xfrm>
          <a:prstGeom prst="rect">
            <a:avLst/>
          </a:prstGeom>
          <a:noFill/>
          <a:ln w="25400">
            <a:noFill/>
            <a:miter lim="800000"/>
            <a:headEnd/>
            <a:tailEnd/>
          </a:ln>
        </p:spPr>
        <p:txBody>
          <a:bodyPr wrap="none">
            <a:spAutoFit/>
          </a:bodyPr>
          <a:lstStyle/>
          <a:p>
            <a:r>
              <a:rPr lang="en-US" sz="2400"/>
              <a:t>70 km link</a:t>
            </a:r>
          </a:p>
        </p:txBody>
      </p:sp>
      <p:pic>
        <p:nvPicPr>
          <p:cNvPr id="11" name="Freudenberger TNC Rally 355.wav">
            <a:hlinkClick r:id="" action="ppaction://media"/>
          </p:cNvPr>
          <p:cNvPicPr>
            <a:picLocks noRot="1" noChangeAspect="1"/>
          </p:cNvPicPr>
          <p:nvPr>
            <a:audioFile r:link="rId1"/>
          </p:nvPr>
        </p:nvPicPr>
        <p:blipFill>
          <a:blip r:embed="rId5" cstate="screen"/>
          <a:stretch>
            <a:fillRect/>
          </a:stretch>
        </p:blipFill>
        <p:spPr>
          <a:xfrm>
            <a:off x="8632825" y="6346825"/>
            <a:ext cx="304800" cy="304800"/>
          </a:xfrm>
          <a:prstGeom prst="rect">
            <a:avLst/>
          </a:prstGeom>
        </p:spPr>
      </p:pic>
    </p:spTree>
  </p:cSld>
  <p:clrMapOvr>
    <a:masterClrMapping/>
  </p:clrMapOvr>
  <p:transition advTm="5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85750" y="928688"/>
            <a:ext cx="8229600" cy="1143000"/>
          </a:xfrm>
        </p:spPr>
        <p:txBody>
          <a:bodyPr/>
          <a:lstStyle/>
          <a:p>
            <a:r>
              <a:rPr lang="en-US" dirty="0" smtClean="0"/>
              <a:t>Conservation Targets</a:t>
            </a:r>
          </a:p>
        </p:txBody>
      </p:sp>
      <p:sp>
        <p:nvSpPr>
          <p:cNvPr id="17411" name="Slide Number Placeholder 3"/>
          <p:cNvSpPr>
            <a:spLocks noGrp="1"/>
          </p:cNvSpPr>
          <p:nvPr>
            <p:ph type="sldNum" sz="quarter" idx="4294967295"/>
          </p:nvPr>
        </p:nvSpPr>
        <p:spPr>
          <a:xfrm>
            <a:off x="6553200" y="6245225"/>
            <a:ext cx="2133600" cy="476250"/>
          </a:xfrm>
          <a:prstGeom prst="rect">
            <a:avLst/>
          </a:prstGeom>
          <a:noFill/>
        </p:spPr>
        <p:txBody>
          <a:bodyPr/>
          <a:lstStyle/>
          <a:p>
            <a:fld id="{F8A0FE52-A025-4882-AA1D-922C33CA3BF8}" type="slidenum">
              <a:rPr lang="en-US" smtClean="0"/>
              <a:pPr/>
              <a:t>7</a:t>
            </a:fld>
            <a:endParaRPr lang="en-US" smtClean="0"/>
          </a:p>
        </p:txBody>
      </p:sp>
      <p:pic>
        <p:nvPicPr>
          <p:cNvPr id="17412" name="Picture 4" descr="DSC06261.JPG"/>
          <p:cNvPicPr>
            <a:picLocks noChangeAspect="1"/>
          </p:cNvPicPr>
          <p:nvPr/>
        </p:nvPicPr>
        <p:blipFill>
          <a:blip r:embed="rId3" cstate="screen"/>
          <a:srcRect/>
          <a:stretch>
            <a:fillRect/>
          </a:stretch>
        </p:blipFill>
        <p:spPr bwMode="auto">
          <a:xfrm>
            <a:off x="467544" y="1916832"/>
            <a:ext cx="7000875" cy="4686300"/>
          </a:xfrm>
          <a:prstGeom prst="rect">
            <a:avLst/>
          </a:prstGeom>
          <a:noFill/>
          <a:ln w="9525">
            <a:noFill/>
            <a:miter lim="800000"/>
            <a:headEnd/>
            <a:tailEnd/>
          </a:ln>
        </p:spPr>
      </p:pic>
      <p:pic>
        <p:nvPicPr>
          <p:cNvPr id="5" name="Picture 1" descr="Kalgoorlie trip Jul09 099.jpg"/>
          <p:cNvPicPr>
            <a:picLocks noChangeAspect="1"/>
          </p:cNvPicPr>
          <p:nvPr/>
        </p:nvPicPr>
        <p:blipFill>
          <a:blip r:embed="rId4" cstate="screen"/>
          <a:srcRect/>
          <a:stretch>
            <a:fillRect/>
          </a:stretch>
        </p:blipFill>
        <p:spPr bwMode="auto">
          <a:xfrm>
            <a:off x="6588224" y="5085184"/>
            <a:ext cx="2411759" cy="1603652"/>
          </a:xfrm>
          <a:prstGeom prst="rect">
            <a:avLst/>
          </a:prstGeom>
          <a:noFill/>
          <a:ln w="9525">
            <a:noFill/>
            <a:miter lim="800000"/>
            <a:headEnd/>
            <a:tailEnd/>
          </a:ln>
        </p:spPr>
      </p:pic>
      <p:pic>
        <p:nvPicPr>
          <p:cNvPr id="6" name="Freudenberger TNC Rally 356.wav">
            <a:hlinkClick r:id="" action="ppaction://media"/>
          </p:cNvPr>
          <p:cNvPicPr>
            <a:picLocks noRot="1" noChangeAspect="1"/>
          </p:cNvPicPr>
          <p:nvPr>
            <a:audioFile r:link="rId1"/>
          </p:nvPr>
        </p:nvPicPr>
        <p:blipFill>
          <a:blip r:embed="rId5" cstate="screen"/>
          <a:stretch>
            <a:fillRect/>
          </a:stretch>
        </p:blipFill>
        <p:spPr>
          <a:xfrm>
            <a:off x="8632825" y="6346825"/>
            <a:ext cx="304800" cy="304800"/>
          </a:xfrm>
          <a:prstGeom prst="rect">
            <a:avLst/>
          </a:prstGeom>
        </p:spPr>
      </p:pic>
    </p:spTree>
  </p:cSld>
  <p:clrMapOvr>
    <a:masterClrMapping/>
  </p:clrMapOvr>
  <p:transition advTm="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694FDCA-1053-4ED2-8EEE-FCDBF7B40497}" type="slidenum">
              <a:rPr lang="en-US" smtClean="0"/>
              <a:pPr>
                <a:defRPr/>
              </a:pPr>
              <a:t>8</a:t>
            </a:fld>
            <a:endParaRPr lang="en-US"/>
          </a:p>
        </p:txBody>
      </p:sp>
      <p:sp>
        <p:nvSpPr>
          <p:cNvPr id="5" name="Rectangle 4"/>
          <p:cNvSpPr/>
          <p:nvPr/>
        </p:nvSpPr>
        <p:spPr>
          <a:xfrm>
            <a:off x="395536" y="1484784"/>
            <a:ext cx="4700326" cy="3647152"/>
          </a:xfrm>
          <a:prstGeom prst="rect">
            <a:avLst/>
          </a:prstGeom>
        </p:spPr>
        <p:txBody>
          <a:bodyPr wrap="none">
            <a:spAutoFit/>
          </a:bodyPr>
          <a:lstStyle/>
          <a:p>
            <a:pPr marL="457200" indent="-457200">
              <a:buFont typeface="+mj-lt"/>
              <a:buAutoNum type="arabicPeriod"/>
            </a:pPr>
            <a:r>
              <a:rPr lang="en-AU" dirty="0" smtClean="0"/>
              <a:t>Proteaceous Rich Communities</a:t>
            </a:r>
            <a:br>
              <a:rPr lang="en-AU" dirty="0" smtClean="0"/>
            </a:br>
            <a:r>
              <a:rPr lang="en-AU" dirty="0" smtClean="0"/>
              <a:t/>
            </a:r>
            <a:br>
              <a:rPr lang="en-AU" dirty="0" smtClean="0"/>
            </a:br>
            <a:r>
              <a:rPr lang="en-AU" dirty="0" smtClean="0"/>
              <a:t/>
            </a:r>
            <a:br>
              <a:rPr lang="en-AU" dirty="0" smtClean="0"/>
            </a:br>
            <a:r>
              <a:rPr lang="en-AU" dirty="0" smtClean="0"/>
              <a:t/>
            </a:r>
            <a:br>
              <a:rPr lang="en-AU" dirty="0" smtClean="0"/>
            </a:br>
            <a:r>
              <a:rPr lang="en-AU" dirty="0" smtClean="0"/>
              <a:t/>
            </a:r>
            <a:br>
              <a:rPr lang="en-AU" dirty="0" smtClean="0"/>
            </a:br>
            <a:r>
              <a:rPr lang="en-AU" dirty="0" smtClean="0"/>
              <a:t/>
            </a:r>
            <a:br>
              <a:rPr lang="en-AU" dirty="0" smtClean="0"/>
            </a:br>
            <a:r>
              <a:rPr lang="en-AU" dirty="0" smtClean="0"/>
              <a:t/>
            </a:r>
            <a:br>
              <a:rPr lang="en-AU" dirty="0" smtClean="0"/>
            </a:br>
            <a:endParaRPr lang="en-AU" dirty="0" smtClean="0"/>
          </a:p>
          <a:p>
            <a:pPr marL="457200" indent="-457200">
              <a:buFont typeface="+mj-lt"/>
              <a:buAutoNum type="arabicPeriod"/>
            </a:pPr>
            <a:r>
              <a:rPr lang="en-AU" dirty="0" smtClean="0"/>
              <a:t>Mallet And Moort Woodlands</a:t>
            </a:r>
            <a:br>
              <a:rPr lang="en-AU" dirty="0" smtClean="0"/>
            </a:br>
            <a:endParaRPr lang="en-AU" dirty="0" smtClean="0"/>
          </a:p>
          <a:p>
            <a:pPr marL="457200" indent="-457200">
              <a:buFont typeface="+mj-lt"/>
              <a:buAutoNum type="arabicPeriod"/>
            </a:pPr>
            <a:endParaRPr lang="en-AU" dirty="0"/>
          </a:p>
        </p:txBody>
      </p:sp>
      <p:pic>
        <p:nvPicPr>
          <p:cNvPr id="2050" name="Picture 2"/>
          <p:cNvPicPr>
            <a:picLocks noChangeAspect="1" noChangeArrowheads="1"/>
          </p:cNvPicPr>
          <p:nvPr/>
        </p:nvPicPr>
        <p:blipFill>
          <a:blip r:embed="rId3" cstate="screen"/>
          <a:srcRect/>
          <a:stretch>
            <a:fillRect/>
          </a:stretch>
        </p:blipFill>
        <p:spPr bwMode="auto">
          <a:xfrm>
            <a:off x="5436096" y="1196752"/>
            <a:ext cx="3009900" cy="2038350"/>
          </a:xfrm>
          <a:prstGeom prst="rect">
            <a:avLst/>
          </a:prstGeom>
          <a:noFill/>
          <a:ln w="9525">
            <a:noFill/>
            <a:miter lim="800000"/>
            <a:headEnd/>
            <a:tailEnd/>
          </a:ln>
        </p:spPr>
      </p:pic>
      <p:pic>
        <p:nvPicPr>
          <p:cNvPr id="2051" name="Picture 3"/>
          <p:cNvPicPr>
            <a:picLocks noChangeAspect="1" noChangeArrowheads="1"/>
          </p:cNvPicPr>
          <p:nvPr/>
        </p:nvPicPr>
        <p:blipFill>
          <a:blip r:embed="rId4" cstate="screen"/>
          <a:srcRect/>
          <a:stretch>
            <a:fillRect/>
          </a:stretch>
        </p:blipFill>
        <p:spPr bwMode="auto">
          <a:xfrm>
            <a:off x="5436096" y="3356992"/>
            <a:ext cx="2952750" cy="3124200"/>
          </a:xfrm>
          <a:prstGeom prst="rect">
            <a:avLst/>
          </a:prstGeom>
          <a:noFill/>
          <a:ln w="9525">
            <a:noFill/>
            <a:miter lim="800000"/>
            <a:headEnd/>
            <a:tailEnd/>
          </a:ln>
        </p:spPr>
      </p:pic>
      <p:pic>
        <p:nvPicPr>
          <p:cNvPr id="6" name="Freudenberger TNC Rally 378.wav">
            <a:hlinkClick r:id="" action="ppaction://media"/>
          </p:cNvPr>
          <p:cNvPicPr>
            <a:picLocks noRot="1" noChangeAspect="1"/>
          </p:cNvPicPr>
          <p:nvPr>
            <a:audioFile r:link="rId1"/>
          </p:nvPr>
        </p:nvPicPr>
        <p:blipFill>
          <a:blip r:embed="rId5" cstate="screen"/>
          <a:stretch>
            <a:fillRect/>
          </a:stretch>
        </p:blipFill>
        <p:spPr>
          <a:xfrm>
            <a:off x="8632825" y="6346825"/>
            <a:ext cx="304800" cy="304800"/>
          </a:xfrm>
          <a:prstGeom prst="rect">
            <a:avLst/>
          </a:prstGeom>
        </p:spPr>
      </p:pic>
    </p:spTree>
  </p:cSld>
  <p:clrMapOvr>
    <a:masterClrMapping/>
  </p:clrMapOvr>
  <p:transition advTm="1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694FDCA-1053-4ED2-8EEE-FCDBF7B40497}" type="slidenum">
              <a:rPr lang="en-US" smtClean="0"/>
              <a:pPr>
                <a:defRPr/>
              </a:pPr>
              <a:t>9</a:t>
            </a:fld>
            <a:endParaRPr lang="en-US"/>
          </a:p>
        </p:txBody>
      </p:sp>
      <p:sp>
        <p:nvSpPr>
          <p:cNvPr id="6" name="Rectangle 5"/>
          <p:cNvSpPr/>
          <p:nvPr/>
        </p:nvSpPr>
        <p:spPr>
          <a:xfrm>
            <a:off x="539552" y="1196752"/>
            <a:ext cx="7776864" cy="738664"/>
          </a:xfrm>
          <a:prstGeom prst="rect">
            <a:avLst/>
          </a:prstGeom>
        </p:spPr>
        <p:txBody>
          <a:bodyPr wrap="square">
            <a:spAutoFit/>
          </a:bodyPr>
          <a:lstStyle/>
          <a:p>
            <a:r>
              <a:rPr lang="en-AU" dirty="0" smtClean="0"/>
              <a:t>3. Flat-topped Yate (Or Swamp Yate)</a:t>
            </a:r>
          </a:p>
          <a:p>
            <a:r>
              <a:rPr lang="en-AU" dirty="0" smtClean="0"/>
              <a:t>Woodlands</a:t>
            </a:r>
            <a:endParaRPr lang="en-AU" dirty="0"/>
          </a:p>
        </p:txBody>
      </p:sp>
      <p:sp>
        <p:nvSpPr>
          <p:cNvPr id="7" name="Rectangle 6"/>
          <p:cNvSpPr/>
          <p:nvPr/>
        </p:nvSpPr>
        <p:spPr>
          <a:xfrm>
            <a:off x="2339752" y="5661248"/>
            <a:ext cx="3672408" cy="738664"/>
          </a:xfrm>
          <a:prstGeom prst="rect">
            <a:avLst/>
          </a:prstGeom>
        </p:spPr>
        <p:txBody>
          <a:bodyPr wrap="square">
            <a:spAutoFit/>
          </a:bodyPr>
          <a:lstStyle/>
          <a:p>
            <a:r>
              <a:rPr lang="en-AU" dirty="0" smtClean="0"/>
              <a:t>4. Tammar And Black-gloved Wallabies</a:t>
            </a:r>
            <a:endParaRPr lang="en-AU" dirty="0"/>
          </a:p>
        </p:txBody>
      </p:sp>
      <p:pic>
        <p:nvPicPr>
          <p:cNvPr id="4098" name="Picture 2"/>
          <p:cNvPicPr>
            <a:picLocks noChangeAspect="1" noChangeArrowheads="1"/>
          </p:cNvPicPr>
          <p:nvPr/>
        </p:nvPicPr>
        <p:blipFill>
          <a:blip r:embed="rId3" cstate="screen"/>
          <a:srcRect/>
          <a:stretch>
            <a:fillRect/>
          </a:stretch>
        </p:blipFill>
        <p:spPr bwMode="auto">
          <a:xfrm>
            <a:off x="5868144" y="3717032"/>
            <a:ext cx="2962275" cy="2981325"/>
          </a:xfrm>
          <a:prstGeom prst="rect">
            <a:avLst/>
          </a:prstGeom>
          <a:noFill/>
          <a:ln w="9525">
            <a:noFill/>
            <a:miter lim="800000"/>
            <a:headEnd/>
            <a:tailEnd/>
          </a:ln>
        </p:spPr>
      </p:pic>
      <p:pic>
        <p:nvPicPr>
          <p:cNvPr id="4099" name="Picture 3"/>
          <p:cNvPicPr>
            <a:picLocks noChangeAspect="1" noChangeArrowheads="1"/>
          </p:cNvPicPr>
          <p:nvPr/>
        </p:nvPicPr>
        <p:blipFill>
          <a:blip r:embed="rId4" cstate="screen"/>
          <a:srcRect/>
          <a:stretch>
            <a:fillRect/>
          </a:stretch>
        </p:blipFill>
        <p:spPr bwMode="auto">
          <a:xfrm>
            <a:off x="2339752" y="1700808"/>
            <a:ext cx="2914650" cy="3552825"/>
          </a:xfrm>
          <a:prstGeom prst="rect">
            <a:avLst/>
          </a:prstGeom>
          <a:noFill/>
          <a:ln w="9525">
            <a:noFill/>
            <a:miter lim="800000"/>
            <a:headEnd/>
            <a:tailEnd/>
          </a:ln>
        </p:spPr>
      </p:pic>
      <p:pic>
        <p:nvPicPr>
          <p:cNvPr id="8" name="Freudenberger TNC Rally 376.wav">
            <a:hlinkClick r:id="" action="ppaction://media"/>
          </p:cNvPr>
          <p:cNvPicPr>
            <a:picLocks noRot="1" noChangeAspect="1"/>
          </p:cNvPicPr>
          <p:nvPr>
            <a:audioFile r:link="rId1"/>
          </p:nvPr>
        </p:nvPicPr>
        <p:blipFill>
          <a:blip r:embed="rId5" cstate="screen"/>
          <a:stretch>
            <a:fillRect/>
          </a:stretch>
        </p:blipFill>
        <p:spPr>
          <a:xfrm>
            <a:off x="8632825" y="6346825"/>
            <a:ext cx="304800" cy="304800"/>
          </a:xfrm>
          <a:prstGeom prst="rect">
            <a:avLst/>
          </a:prstGeom>
        </p:spPr>
      </p:pic>
    </p:spTree>
  </p:cSld>
  <p:clrMapOvr>
    <a:masterClrMapping/>
  </p:clrMapOvr>
  <p:transition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7.0&quot;&gt;&lt;object type=&quot;1&quot; unique_id=&quot;10001&quot;&gt;&lt;object type=&quot;8&quot; unique_id=&quot;10137&quot;&gt;&lt;/object&gt;&lt;object type=&quot;2&quot; unique_id=&quot;10138&quot;&gt;&lt;object type=&quot;3&quot; unique_id=&quot;10139&quot;&gt;&lt;property id=&quot;20148&quot; value=&quot;5&quot;/&gt;&lt;property id=&quot;20300&quot; value=&quot;Slide 1 - &amp;quot;The Fitz-Stirling Functional Landscape Plan in Action – A CAP story&amp;#x0D;&amp;#x0A;&amp;quot;&quot;/&gt;&lt;property id=&quot;20307&quot; value=&quot;256&quot;/&gt;&lt;/object&gt;&lt;object type=&quot;3&quot; unique_id=&quot;10140&quot;&gt;&lt;property id=&quot;20148&quot; value=&quot;5&quot;/&gt;&lt;property id=&quot;20300&quot; value=&quot;Slide 2 - &amp;quot;1a) Project Team - I’m just the story-teller&amp;quot;&quot;/&gt;&lt;property id=&quot;20307&quot; value=&quot;319&quot;/&gt;&lt;/object&gt;&lt;object type=&quot;3&quot; unique_id=&quot;10141&quot;&gt;&lt;property id=&quot;20148&quot; value=&quot;5&quot;/&gt;&lt;property id=&quot;20300&quot; value=&quot;Slide 3&quot;/&gt;&lt;property id=&quot;20307&quot; value=&quot;375&quot;/&gt;&lt;/object&gt;&lt;object type=&quot;3&quot; unique_id=&quot;10142&quot;&gt;&lt;property id=&quot;20148&quot; value=&quot;5&quot;/&gt;&lt;property id=&quot;20300&quot; value=&quot;Slide 4&quot;/&gt;&lt;property id=&quot;20307&quot; value=&quot;374&quot;/&gt;&lt;/object&gt;&lt;object type=&quot;3&quot; unique_id=&quot;10143&quot;&gt;&lt;property id=&quot;20148&quot; value=&quot;5&quot;/&gt;&lt;property id=&quot;20300&quot; value=&quot;Slide 5&quot;/&gt;&lt;property id=&quot;20307&quot; value=&quot;354&quot;/&gt;&lt;/object&gt;&lt;object type=&quot;3&quot; unique_id=&quot;10144&quot;&gt;&lt;property id=&quot;20148&quot; value=&quot;5&quot;/&gt;&lt;property id=&quot;20300&quot; value=&quot;Slide 6&quot;/&gt;&lt;property id=&quot;20307&quot; value=&quot;355&quot;/&gt;&lt;/object&gt;&lt;object type=&quot;3&quot; unique_id=&quot;10145&quot;&gt;&lt;property id=&quot;20148&quot; value=&quot;5&quot;/&gt;&lt;property id=&quot;20300&quot; value=&quot;Slide 7 - &amp;quot;Conservation Targets&amp;quot;&quot;/&gt;&lt;property id=&quot;20307&quot; value=&quot;356&quot;/&gt;&lt;/object&gt;&lt;object type=&quot;3&quot; unique_id=&quot;10146&quot;&gt;&lt;property id=&quot;20148&quot; value=&quot;5&quot;/&gt;&lt;property id=&quot;20300&quot; value=&quot;Slide 8&quot;/&gt;&lt;property id=&quot;20307&quot; value=&quot;378&quot;/&gt;&lt;/object&gt;&lt;object type=&quot;3&quot; unique_id=&quot;10147&quot;&gt;&lt;property id=&quot;20148&quot; value=&quot;5&quot;/&gt;&lt;property id=&quot;20300&quot; value=&quot;Slide 9&quot;/&gt;&lt;property id=&quot;20307&quot; value=&quot;376&quot;/&gt;&lt;/object&gt;&lt;object type=&quot;3&quot; unique_id=&quot;10148&quot;&gt;&lt;property id=&quot;20148&quot; value=&quot;5&quot;/&gt;&lt;property id=&quot;20300&quot; value=&quot;Slide 10 - &amp;quot; 5. Creeks &amp;quot;&quot;/&gt;&lt;property id=&quot;20307&quot; value=&quot;357&quot;/&gt;&lt;/object&gt;&lt;object type=&quot;3&quot; unique_id=&quot;10149&quot;&gt;&lt;property id=&quot;20148&quot; value=&quot;5&quot;/&gt;&lt;property id=&quot;20300&quot; value=&quot;Slide 11 - &amp;quot;The sustainability imperative &amp;quot;&quot;/&gt;&lt;property id=&quot;20307&quot; value=&quot;358&quot;/&gt;&lt;/object&gt;&lt;object type=&quot;3&quot; unique_id=&quot;10150&quot;&gt;&lt;property id=&quot;20148&quot; value=&quot;5&quot;/&gt;&lt;property id=&quot;20300&quot; value=&quot;Slide 12 - &amp;quot;Fitz-Stirling Objectives*&amp;quot;&quot;/&gt;&lt;property id=&quot;20307&quot; value=&quot;318&quot;/&gt;&lt;/object&gt;&lt;object type=&quot;3&quot; unique_id=&quot;10151&quot;&gt;&lt;property id=&quot;20148&quot; value=&quot;5&quot;/&gt;&lt;property id=&quot;20300&quot; value=&quot;Slide 13 - &amp;quot;2a) Fitz-Stirling Strategies*&amp;quot;&quot;/&gt;&lt;property id=&quot;20307&quot; value=&quot;321&quot;/&gt;&lt;/object&gt;&lt;object type=&quot;3&quot; unique_id=&quot;10152&quot;&gt;&lt;property id=&quot;20148&quot; value=&quot;5&quot;/&gt;&lt;property id=&quot;20300&quot; value=&quot;Slide 14&quot;/&gt;&lt;property id=&quot;20307&quot; value=&quot;384&quot;/&gt;&lt;/object&gt;&lt;object type=&quot;3&quot; unique_id=&quot;10153&quot;&gt;&lt;property id=&quot;20148&quot; value=&quot;5&quot;/&gt;&lt;property id=&quot;20300&quot; value=&quot;Slide 15&quot;/&gt;&lt;property id=&quot;20307&quot; value=&quot;328&quot;/&gt;&lt;/object&gt;&lt;object type=&quot;3&quot; unique_id=&quot;10154&quot;&gt;&lt;property id=&quot;20148&quot; value=&quot;5&quot;/&gt;&lt;property id=&quot;20300&quot; value=&quot;Slide 16 - &amp;quot;Property acquisitions through time &amp;quot;&quot;/&gt;&lt;property id=&quot;20307&quot; value=&quot;330&quot;/&gt;&lt;/object&gt;&lt;object type=&quot;3&quot; unique_id=&quot;10155&quot;&gt;&lt;property id=&quot;20148&quot; value=&quot;5&quot;/&gt;&lt;property id=&quot;20300&quot; value=&quot;Slide 17&quot;/&gt;&lt;property id=&quot;20307&quot; value=&quot;331&quot;/&gt;&lt;/object&gt;&lt;object type=&quot;3&quot; unique_id=&quot;10156&quot;&gt;&lt;property id=&quot;20148&quot; value=&quot;5&quot;/&gt;&lt;property id=&quot;20300&quot; value=&quot;Slide 18&quot;/&gt;&lt;property id=&quot;20307&quot; value=&quot;332&quot;/&gt;&lt;/object&gt;&lt;object type=&quot;3&quot; unique_id=&quot;10157&quot;&gt;&lt;property id=&quot;20148&quot; value=&quot;5&quot;/&gt;&lt;property id=&quot;20300&quot; value=&quot;Slide 19&quot;/&gt;&lt;property id=&quot;20307&quot; value=&quot;333&quot;/&gt;&lt;/object&gt;&lt;object type=&quot;3&quot; unique_id=&quot;10158&quot;&gt;&lt;property id=&quot;20148&quot; value=&quot;5&quot;/&gt;&lt;property id=&quot;20300&quot; value=&quot;Slide 20&quot;/&gt;&lt;property id=&quot;20307&quot; value=&quot;334&quot;/&gt;&lt;/object&gt;&lt;object type=&quot;3&quot; unique_id=&quot;10159&quot;&gt;&lt;property id=&quot;20148&quot; value=&quot;5&quot;/&gt;&lt;property id=&quot;20300&quot; value=&quot;Slide 21&quot;/&gt;&lt;property id=&quot;20307&quot; value=&quot;335&quot;/&gt;&lt;/object&gt;&lt;object type=&quot;3&quot; unique_id=&quot;10160&quot;&gt;&lt;property id=&quot;20148&quot; value=&quot;5&quot;/&gt;&lt;property id=&quot;20300&quot; value=&quot;Slide 22&quot;/&gt;&lt;property id=&quot;20307&quot; value=&quot;336&quot;/&gt;&lt;/object&gt;&lt;object type=&quot;3&quot; unique_id=&quot;10161&quot;&gt;&lt;property id=&quot;20148&quot; value=&quot;5&quot;/&gt;&lt;property id=&quot;20300&quot; value=&quot;Slide 23&quot;/&gt;&lt;property id=&quot;20307&quot; value=&quot;337&quot;/&gt;&lt;/object&gt;&lt;object type=&quot;3&quot; unique_id=&quot;10162&quot;&gt;&lt;property id=&quot;20148&quot; value=&quot;5&quot;/&gt;&lt;property id=&quot;20300&quot; value=&quot;Slide 24 - &amp;quot;The latest acquisition&amp;quot;&quot;/&gt;&lt;property id=&quot;20307&quot; value=&quot;393&quot;/&gt;&lt;/object&gt;&lt;object type=&quot;3&quot; unique_id=&quot;10163&quot;&gt;&lt;property id=&quot;20148&quot; value=&quot;5&quot;/&gt;&lt;property id=&quot;20300&quot; value=&quot;Slide 25 - &amp;quot; Implement &amp;amp; Monitor - Restoration Successes&amp;quot;&quot;/&gt;&lt;property id=&quot;20307&quot; value=&quot;353&quot;/&gt;&lt;/object&gt;&lt;object type=&quot;3&quot; unique_id=&quot;10164&quot;&gt;&lt;property id=&quot;20148&quot; value=&quot;5&quot;/&gt;&lt;property id=&quot;20300&quot; value=&quot;Slide 26&quot;/&gt;&lt;property id=&quot;20307&quot; value=&quot;370&quot;/&gt;&lt;/object&gt;&lt;object type=&quot;3&quot; unique_id=&quot;10165&quot;&gt;&lt;property id=&quot;20148&quot; value=&quot;5&quot;/&gt;&lt;property id=&quot;20300&quot; value=&quot;Slide 27&quot;/&gt;&lt;property id=&quot;20307&quot; value=&quot;371&quot;/&gt;&lt;/object&gt;&lt;object type=&quot;3&quot; unique_id=&quot;10166&quot;&gt;&lt;property id=&quot;20148&quot; value=&quot;5&quot;/&gt;&lt;property id=&quot;20300&quot; value=&quot;Slide 28&quot;/&gt;&lt;property id=&quot;20307&quot; value=&quot;372&quot;/&gt;&lt;/object&gt;&lt;object type=&quot;3&quot; unique_id=&quot;10167&quot;&gt;&lt;property id=&quot;20148&quot; value=&quot;5&quot;/&gt;&lt;property id=&quot;20300&quot; value=&quot;Slide 29&quot;/&gt;&lt;property id=&quot;20307&quot; value=&quot;373&quot;/&gt;&lt;/object&gt;&lt;object type=&quot;3&quot; unique_id=&quot;10168&quot;&gt;&lt;property id=&quot;20148&quot; value=&quot;5&quot;/&gt;&lt;property id=&quot;20300&quot; value=&quot;Slide 30&quot;/&gt;&lt;property id=&quot;20307&quot; value=&quot;326&quot;/&gt;&lt;/object&gt;&lt;object type=&quot;3&quot; unique_id=&quot;10169&quot;&gt;&lt;property id=&quot;20148&quot; value=&quot;5&quot;/&gt;&lt;property id=&quot;20300&quot; value=&quot;Slide 31&quot;/&gt;&lt;property id=&quot;20307&quot; value=&quot;329&quot;/&gt;&lt;/object&gt;&lt;object type=&quot;3&quot; unique_id=&quot;10170&quot;&gt;&lt;property id=&quot;20148&quot; value=&quot;5&quot;/&gt;&lt;property id=&quot;20300&quot; value=&quot;Slide 32&quot;/&gt;&lt;property id=&quot;20307&quot; value=&quot;361&quot;/&gt;&lt;/object&gt;&lt;object type=&quot;3&quot; unique_id=&quot;10171&quot;&gt;&lt;property id=&quot;20148&quot; value=&quot;5&quot;/&gt;&lt;property id=&quot;20300&quot; value=&quot;Slide 33 - &amp;quot;4. Adapt &amp;amp; Improve; from the beginning!&amp;#x0D;&amp;#x0A;&amp;#x0D;&amp;#x0A;Have a good look around…. &amp;quot;&quot;/&gt;&lt;property id=&quot;20307&quot; value=&quot;380&quot;/&gt;&lt;/object&gt;&lt;object type=&quot;3&quot; unique_id=&quot;10172&quot;&gt;&lt;property id=&quot;20148&quot; value=&quot;5&quot;/&gt;&lt;property id=&quot;20300&quot; value=&quot;Slide 34&quot;/&gt;&lt;property id=&quot;20307&quot; value=&quot;345&quot;/&gt;&lt;/object&gt;&lt;object type=&quot;3&quot; unique_id=&quot;10173&quot;&gt;&lt;property id=&quot;20148&quot; value=&quot;5&quot;/&gt;&lt;property id=&quot;20300&quot; value=&quot;Slide 35&quot;/&gt;&lt;property id=&quot;20307&quot; value=&quot;347&quot;/&gt;&lt;/object&gt;&lt;object type=&quot;3&quot; unique_id=&quot;10174&quot;&gt;&lt;property id=&quot;20148&quot; value=&quot;5&quot;/&gt;&lt;property id=&quot;20300&quot; value=&quot;Slide 36&quot;/&gt;&lt;property id=&quot;20307&quot; value=&quot;352&quot;/&gt;&lt;/object&gt;&lt;object type=&quot;3&quot; unique_id=&quot;10175&quot;&gt;&lt;property id=&quot;20148&quot; value=&quot;5&quot;/&gt;&lt;property id=&quot;20300&quot; value=&quot;Slide 37&quot;/&gt;&lt;property id=&quot;20307&quot; value=&quot;346&quot;/&gt;&lt;/object&gt;&lt;object type=&quot;3&quot; unique_id=&quot;10176&quot;&gt;&lt;property id=&quot;20148&quot; value=&quot;5&quot;/&gt;&lt;property id=&quot;20300&quot; value=&quot;Slide 38&quot;/&gt;&lt;property id=&quot;20307&quot; value=&quot;348&quot;/&gt;&lt;/object&gt;&lt;object type=&quot;3&quot; unique_id=&quot;10177&quot;&gt;&lt;property id=&quot;20148&quot; value=&quot;5&quot;/&gt;&lt;property id=&quot;20300&quot; value=&quot;Slide 39&quot;/&gt;&lt;property id=&quot;20307&quot; value=&quot;350&quot;/&gt;&lt;/object&gt;&lt;object type=&quot;3&quot; unique_id=&quot;10178&quot;&gt;&lt;property id=&quot;20148&quot; value=&quot;5&quot;/&gt;&lt;property id=&quot;20300&quot; value=&quot;Slide 40&quot;/&gt;&lt;property id=&quot;20307&quot; value=&quot;311&quot;/&gt;&lt;/object&gt;&lt;object type=&quot;3&quot; unique_id=&quot;10179&quot;&gt;&lt;property id=&quot;20148&quot; value=&quot;5&quot;/&gt;&lt;property id=&quot;20300&quot; value=&quot;Slide 41&quot;/&gt;&lt;property id=&quot;20307&quot; value=&quot;366&quot;/&gt;&lt;/object&gt;&lt;object type=&quot;3&quot; unique_id=&quot;10180&quot;&gt;&lt;property id=&quot;20148&quot; value=&quot;5&quot;/&gt;&lt;property id=&quot;20300&quot; value=&quot;Slide 42&quot;/&gt;&lt;property id=&quot;20307&quot; value=&quot;308&quot;/&gt;&lt;/object&gt;&lt;object type=&quot;3&quot; unique_id=&quot;10181&quot;&gt;&lt;property id=&quot;20148&quot; value=&quot;5&quot;/&gt;&lt;property id=&quot;20300&quot; value=&quot;Slide 43&quot;/&gt;&lt;property id=&quot;20307&quot; value=&quot;385&quot;/&gt;&lt;/object&gt;&lt;object type=&quot;3&quot; unique_id=&quot;10182&quot;&gt;&lt;property id=&quot;20148&quot; value=&quot;5&quot;/&gt;&lt;property id=&quot;20300&quot; value=&quot;Slide 44&quot;/&gt;&lt;property id=&quot;20307&quot; value=&quot;387&quot;/&gt;&lt;/object&gt;&lt;object type=&quot;3&quot; unique_id=&quot;10183&quot;&gt;&lt;property id=&quot;20148&quot; value=&quot;5&quot;/&gt;&lt;property id=&quot;20300&quot; value=&quot;Slide 45 - &amp;quot;5) Capture and Share learnings – closing the loop  &amp;quot;&quot;/&gt;&lt;property id=&quot;20307&quot; value=&quot;388&quot;/&gt;&lt;/object&gt;&lt;object type=&quot;3&quot; unique_id=&quot;10184&quot;&gt;&lt;property id=&quot;20148&quot; value=&quot;5&quot;/&gt;&lt;property id=&quot;20300&quot; value=&quot;Slide 46 - &amp;quot;1) Conservation takes time &amp;quot;&quot;/&gt;&lt;property id=&quot;20307&quot; value=&quot;369&quot;/&gt;&lt;/object&gt;&lt;object type=&quot;3&quot; unique_id=&quot;10185&quot;&gt;&lt;property id=&quot;20148&quot; value=&quot;5&quot;/&gt;&lt;property id=&quot;20300&quot; value=&quot;Slide 47 - &amp;quot;Great leadership needs a great team&amp;quot;&quot;/&gt;&lt;property id=&quot;20307&quot; value=&quot;391&quot;/&gt;&lt;/object&gt;&lt;object type=&quot;3&quot; unique_id=&quot;10186&quot;&gt;&lt;property id=&quot;20148&quot; value=&quot;5&quot;/&gt;&lt;property id=&quot;20300&quot; value=&quot;Slide 48 - &amp;quot;Adaptation should drive conception&amp;quot;&quot;/&gt;&lt;property id=&quot;20307&quot; value=&quot;392&quot;/&gt;&lt;/object&gt;&lt;object type=&quot;3&quot; unique_id=&quot;10187&quot;&gt;&lt;property id=&quot;20148&quot; value=&quot;5&quot;/&gt;&lt;property id=&quot;20300&quot; value=&quot;Slide 49&quot;/&gt;&lt;property id=&quot;20307&quot; value=&quot;359&quot;/&gt;&lt;/object&gt;&lt;object type=&quot;3&quot; unique_id=&quot;10188&quot;&gt;&lt;property id=&quot;20148&quot; value=&quot;5&quot;/&gt;&lt;property id=&quot;20300&quot; value=&quot;Slide 50 - &amp;quot;TNC Audit – Bring it ON!!&amp;quot;&quot;/&gt;&lt;property id=&quot;20307&quot; value=&quot;389&quot;/&gt;&lt;/object&gt;&lt;object type=&quot;3&quot; unique_id=&quot;10189&quot;&gt;&lt;property id=&quot;20148&quot; value=&quot;5&quot;/&gt;&lt;property id=&quot;20300&quot; value=&quot;Slide 51 - &amp;quot;CAP/Open Standards  as glue&amp;quot;&quot;/&gt;&lt;property id=&quot;20307&quot; value=&quot;394&quot;/&gt;&lt;/object&gt;&lt;object type=&quot;3&quot; unique_id=&quot;10190&quot;&gt;&lt;property id=&quot;20148&quot; value=&quot;5&quot;/&gt;&lt;property id=&quot;20300&quot; value=&quot;Slide 52 - &amp;quot;The Fitz-Stirling – our CAP/OS story&amp;quot;&quot;/&gt;&lt;property id=&quot;20307&quot; value=&quot;390&quot;/&gt;&lt;/object&gt;&lt;/object&gt;&lt;/object&gt;&lt;/database&gt;"/>
  <p:tag name="SECTOMILLISECCONVERTED" val="1"/>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triangle" w="med" len="med"/>
        </a:ln>
        <a:effectLst/>
      </a:spPr>
      <a:bodyPr vert="horz" wrap="non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100" b="1"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triangle" w="med" len="med"/>
        </a:ln>
        <a:effectLst/>
      </a:spPr>
      <a:bodyPr vert="horz" wrap="non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100" b="1"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97B7689552714E92B1766480BFF7EC" ma:contentTypeVersion="9" ma:contentTypeDescription="Create a new document." ma:contentTypeScope="" ma:versionID="0437ec6db124cf465afab54eed41a4eb">
  <xsd:schema xmlns:xsd="http://www.w3.org/2001/XMLSchema" xmlns:xs="http://www.w3.org/2001/XMLSchema" xmlns:p="http://schemas.microsoft.com/office/2006/metadata/properties" xmlns:ns1="http://schemas.microsoft.com/sharepoint/v3" xmlns:ns2="1b2dd0d4-b466-40bf-b695-49c174b4fa57" xmlns:ns3="589fb3e2-063a-42af-9677-cb4397cfeedb" targetNamespace="http://schemas.microsoft.com/office/2006/metadata/properties" ma:root="true" ma:fieldsID="8859349f6c60f1d76dd5d42ce9e56d17" ns1:_="" ns2:_="" ns3:_="">
    <xsd:import namespace="http://schemas.microsoft.com/sharepoint/v3"/>
    <xsd:import namespace="1b2dd0d4-b466-40bf-b695-49c174b4fa57"/>
    <xsd:import namespace="589fb3e2-063a-42af-9677-cb4397cfeedb"/>
    <xsd:element name="properties">
      <xsd:complexType>
        <xsd:sequence>
          <xsd:element name="documentManagement">
            <xsd:complexType>
              <xsd:all>
                <xsd:element ref="ns1:PublishingStartDate" minOccurs="0"/>
                <xsd:element ref="ns1:PublishingExpirationDate" minOccurs="0"/>
                <xsd:element ref="ns2:LegacyUrl" minOccurs="0"/>
                <xsd:element ref="ns3:CGLanguageMMSTaxHTField0" minOccurs="0"/>
                <xsd:element ref="ns2:TaxCatchAll" minOccurs="0"/>
                <xsd:element ref="ns3:CGPrimaryTopicMMSTaxHTField0" minOccurs="0"/>
                <xsd:element ref="ns3:CGRegionMMS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b2dd0d4-b466-40bf-b695-49c174b4fa57" elementFormDefault="qualified">
    <xsd:import namespace="http://schemas.microsoft.com/office/2006/documentManagement/types"/>
    <xsd:import namespace="http://schemas.microsoft.com/office/infopath/2007/PartnerControls"/>
    <xsd:element name="LegacyUrl" ma:index="10" nillable="true" ma:displayName="Legacy Url" ma:format="Hyperlink" ma:internalName="LegacyUrl">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13" nillable="true" ma:displayName="Taxonomy Catch All Column" ma:hidden="true" ma:list="{a257e2b6-fd60-433e-b727-315b7f93766a}" ma:internalName="TaxCatchAll" ma:showField="CatchAllData" ma:web="1b2dd0d4-b466-40bf-b695-49c174b4fa5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89fb3e2-063a-42af-9677-cb4397cfeedb" elementFormDefault="qualified">
    <xsd:import namespace="http://schemas.microsoft.com/office/2006/documentManagement/types"/>
    <xsd:import namespace="http://schemas.microsoft.com/office/infopath/2007/PartnerControls"/>
    <xsd:element name="CGLanguageMMSTaxHTField0" ma:index="12" nillable="true" ma:taxonomy="true" ma:internalName="CGLanguageMMSTaxHTField0" ma:taxonomyFieldName="CGLanguageMMS" ma:displayName="Language" ma:fieldId="{84b5bff6-9970-406e-bc06-f8f9ad1e952e}" ma:sspId="93d7048b-9692-4c5a-ad18-62eb3557084f" ma:termSetId="90578847-ac86-425f-b075-d01b85147c57" ma:anchorId="00000000-0000-0000-0000-000000000000" ma:open="false" ma:isKeyword="false">
      <xsd:complexType>
        <xsd:sequence>
          <xsd:element ref="pc:Terms" minOccurs="0" maxOccurs="1"/>
        </xsd:sequence>
      </xsd:complexType>
    </xsd:element>
    <xsd:element name="CGPrimaryTopicMMSTaxHTField0" ma:index="15" ma:taxonomy="true" ma:internalName="CGPrimaryTopicMMSTaxHTField0" ma:taxonomyFieldName="CGPrimaryTopicMMS" ma:displayName="Primary Topic" ma:default="" ma:fieldId="{026db64e-0d54-4684-b751-3232e05d9347}" ma:sspId="93d7048b-9692-4c5a-ad18-62eb3557084f" ma:termSetId="02c6cb14-1a45-4058-965b-b866c68e8125" ma:anchorId="00000000-0000-0000-0000-000000000000" ma:open="false" ma:isKeyword="false">
      <xsd:complexType>
        <xsd:sequence>
          <xsd:element ref="pc:Terms" minOccurs="0" maxOccurs="1"/>
        </xsd:sequence>
      </xsd:complexType>
    </xsd:element>
    <xsd:element name="CGRegionMMSTaxHTField0" ma:index="17" nillable="true" ma:taxonomy="true" ma:internalName="CGRegionMMSTaxHTField0" ma:taxonomyFieldName="CGRegionMMS" ma:displayName="Geographic Area" ma:default="" ma:fieldId="{164a8801-21c0-4e7b-b6c0-0a2a6b7f381d}" ma:sspId="93d7048b-9692-4c5a-ad18-62eb3557084f" ma:termSetId="1dcb8868-41c3-4b7d-a15f-12e746146137"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egacyUrl xmlns="1b2dd0d4-b466-40bf-b695-49c174b4fa57">
      <Url>https://www.conservationgateway.org/sites/default/files/Freudenberger_Rally2010_sound_embedded13-01-2011.pptx</Url>
      <Description>http://www.conservationgateway.org/sites/default/files/Freudenberger_Rally2010_sound_embedded13-01-2011.pptx</Description>
    </LegacyUrl>
    <PublishingExpirationDate xmlns="http://schemas.microsoft.com/sharepoint/v3" xsi:nil="true"/>
    <PublishingStartDate xmlns="http://schemas.microsoft.com/sharepoint/v3" xsi:nil="true"/>
    <CGPrimaryTopicMMSTaxHTField0 xmlns="589fb3e2-063a-42af-9677-cb4397cfeedb">
      <Terms xmlns="http://schemas.microsoft.com/office/infopath/2007/PartnerControls"/>
    </CGPrimaryTopicMMSTaxHTField0>
    <CGLanguageMMSTaxHTField0 xmlns="589fb3e2-063a-42af-9677-cb4397cfeedb">
      <Terms xmlns="http://schemas.microsoft.com/office/infopath/2007/PartnerControls"/>
    </CGLanguageMMSTaxHTField0>
    <TaxCatchAll xmlns="1b2dd0d4-b466-40bf-b695-49c174b4fa57"/>
    <CGRegionMMSTaxHTField0 xmlns="589fb3e2-063a-42af-9677-cb4397cfeedb">
      <Terms xmlns="http://schemas.microsoft.com/office/infopath/2007/PartnerControls"/>
    </CGRegionMMSTaxHTField0>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E590A5-5283-47EB-9731-218C98B61FE4}"/>
</file>

<file path=customXml/itemProps2.xml><?xml version="1.0" encoding="utf-8"?>
<ds:datastoreItem xmlns:ds="http://schemas.openxmlformats.org/officeDocument/2006/customXml" ds:itemID="{816CFD13-6D38-4DDC-B247-18F42046E160}"/>
</file>

<file path=customXml/itemProps3.xml><?xml version="1.0" encoding="utf-8"?>
<ds:datastoreItem xmlns:ds="http://schemas.openxmlformats.org/officeDocument/2006/customXml" ds:itemID="{9B578D7F-D13F-407F-BA56-B1719620B71E}"/>
</file>

<file path=docProps/app.xml><?xml version="1.0" encoding="utf-8"?>
<Properties xmlns="http://schemas.openxmlformats.org/officeDocument/2006/extended-properties" xmlns:vt="http://schemas.openxmlformats.org/officeDocument/2006/docPropsVTypes">
  <TotalTime>3502</TotalTime>
  <Words>803</Words>
  <Application>Microsoft Office PowerPoint</Application>
  <PresentationFormat>On-screen Show (4:3)</PresentationFormat>
  <Paragraphs>235</Paragraphs>
  <Slides>52</Slides>
  <Notes>21</Notes>
  <HiddenSlides>0</HiddenSlides>
  <MMClips>51</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Blank Presentation</vt:lpstr>
      <vt:lpstr>The Fitz-Stirling Functional Landscape Plan in Action – A CAP story </vt:lpstr>
      <vt:lpstr>1a) Project Team - I’m just the story-teller</vt:lpstr>
      <vt:lpstr>Slide 3</vt:lpstr>
      <vt:lpstr>Slide 4</vt:lpstr>
      <vt:lpstr>Slide 5</vt:lpstr>
      <vt:lpstr>Slide 6</vt:lpstr>
      <vt:lpstr>Conservation Targets</vt:lpstr>
      <vt:lpstr>Slide 8</vt:lpstr>
      <vt:lpstr>Slide 9</vt:lpstr>
      <vt:lpstr> 5. Creeks </vt:lpstr>
      <vt:lpstr>The sustainability imperative </vt:lpstr>
      <vt:lpstr>Fitz-Stirling Objectives*</vt:lpstr>
      <vt:lpstr>2a) Fitz-Stirling Strategies*</vt:lpstr>
      <vt:lpstr>Slide 14</vt:lpstr>
      <vt:lpstr>Slide 15</vt:lpstr>
      <vt:lpstr>Property acquisitions through time </vt:lpstr>
      <vt:lpstr>Slide 17</vt:lpstr>
      <vt:lpstr>Slide 18</vt:lpstr>
      <vt:lpstr>Slide 19</vt:lpstr>
      <vt:lpstr>Slide 20</vt:lpstr>
      <vt:lpstr>Slide 21</vt:lpstr>
      <vt:lpstr>Slide 22</vt:lpstr>
      <vt:lpstr>Slide 23</vt:lpstr>
      <vt:lpstr>The latest acquisition</vt:lpstr>
      <vt:lpstr> Implement &amp; Monitor - Restoration Successes</vt:lpstr>
      <vt:lpstr>Slide 26</vt:lpstr>
      <vt:lpstr>Slide 27</vt:lpstr>
      <vt:lpstr>Slide 28</vt:lpstr>
      <vt:lpstr>Slide 29</vt:lpstr>
      <vt:lpstr>Slide 30</vt:lpstr>
      <vt:lpstr>Slide 31</vt:lpstr>
      <vt:lpstr>Slide 32</vt:lpstr>
      <vt:lpstr>4. Adapt &amp; Improve; from the beginning!  Have a good look around…. </vt:lpstr>
      <vt:lpstr>Slide 34</vt:lpstr>
      <vt:lpstr>Slide 35</vt:lpstr>
      <vt:lpstr>Slide 36</vt:lpstr>
      <vt:lpstr>Slide 37</vt:lpstr>
      <vt:lpstr>Slide 38</vt:lpstr>
      <vt:lpstr>Slide 39</vt:lpstr>
      <vt:lpstr>Slide 40</vt:lpstr>
      <vt:lpstr>Slide 41</vt:lpstr>
      <vt:lpstr>Slide 42</vt:lpstr>
      <vt:lpstr>Slide 43</vt:lpstr>
      <vt:lpstr>Slide 44</vt:lpstr>
      <vt:lpstr>5) Capture and Share learnings – closing the loop  </vt:lpstr>
      <vt:lpstr>1) Conservation takes time </vt:lpstr>
      <vt:lpstr>Great leadership needs a great team</vt:lpstr>
      <vt:lpstr>Adaptation should drive conception</vt:lpstr>
      <vt:lpstr>Slide 49</vt:lpstr>
      <vt:lpstr>TNC Audit – Bring it ON!!</vt:lpstr>
      <vt:lpstr>CAP/Open Standards  as glue</vt:lpstr>
      <vt:lpstr>The Fitz-Stirling – our CAP/OS story</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Freudenberger Rally2010 sound embedded13-01-2011x</dc:title>
  <dc:creator></dc:creator>
  <cp:lastModifiedBy>Cristina</cp:lastModifiedBy>
  <cp:revision>193</cp:revision>
  <dcterms:created xsi:type="dcterms:W3CDTF">2007-10-18T05:56:45Z</dcterms:created>
  <dcterms:modified xsi:type="dcterms:W3CDTF">2011-01-13T18:48:30Z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0x0101004E97B7689552714E92B1766480BFF7EC</vt:lpwstr>
  </property>
  <property fmtid="{D5CDD505-2E9C-101B-9397-08002B2CF9AE}" pid="3" name="Order">
    <vt:r8>47600</vt:r8>
  </property>
</Properties>
</file>