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45F72-CC98-43A1-A1DE-1B8F2F825CFF}" type="datetimeFigureOut">
              <a:rPr lang="en-AU" smtClean="0"/>
              <a:t>4/01/2012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57E96-2409-4216-BA80-530125A648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846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57E96-2409-4216-BA80-530125A6483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82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0459-5F45-47F4-A204-9B194E76745A}" type="datetimeFigureOut">
              <a:rPr lang="en-AU" smtClean="0"/>
              <a:t>4/01/2012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208F-CFD0-4D98-A590-AC54D263B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72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0459-5F45-47F4-A204-9B194E76745A}" type="datetimeFigureOut">
              <a:rPr lang="en-AU" smtClean="0"/>
              <a:t>4/01/2012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208F-CFD0-4D98-A590-AC54D263B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29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0459-5F45-47F4-A204-9B194E76745A}" type="datetimeFigureOut">
              <a:rPr lang="en-AU" smtClean="0"/>
              <a:t>4/01/2012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208F-CFD0-4D98-A590-AC54D263B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35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0459-5F45-47F4-A204-9B194E76745A}" type="datetimeFigureOut">
              <a:rPr lang="en-AU" smtClean="0"/>
              <a:t>4/01/2012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208F-CFD0-4D98-A590-AC54D263B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82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0459-5F45-47F4-A204-9B194E76745A}" type="datetimeFigureOut">
              <a:rPr lang="en-AU" smtClean="0"/>
              <a:t>4/01/2012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208F-CFD0-4D98-A590-AC54D263B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33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0459-5F45-47F4-A204-9B194E76745A}" type="datetimeFigureOut">
              <a:rPr lang="en-AU" smtClean="0"/>
              <a:t>4/01/2012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208F-CFD0-4D98-A590-AC54D263B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4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0459-5F45-47F4-A204-9B194E76745A}" type="datetimeFigureOut">
              <a:rPr lang="en-AU" smtClean="0"/>
              <a:t>4/01/2012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208F-CFD0-4D98-A590-AC54D263B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82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0459-5F45-47F4-A204-9B194E76745A}" type="datetimeFigureOut">
              <a:rPr lang="en-AU" smtClean="0"/>
              <a:t>4/01/2012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208F-CFD0-4D98-A590-AC54D263B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27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0459-5F45-47F4-A204-9B194E76745A}" type="datetimeFigureOut">
              <a:rPr lang="en-AU" smtClean="0"/>
              <a:t>4/01/2012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208F-CFD0-4D98-A590-AC54D263B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60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0459-5F45-47F4-A204-9B194E76745A}" type="datetimeFigureOut">
              <a:rPr lang="en-AU" smtClean="0"/>
              <a:t>4/01/2012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208F-CFD0-4D98-A590-AC54D263B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77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0459-5F45-47F4-A204-9B194E76745A}" type="datetimeFigureOut">
              <a:rPr lang="en-AU" smtClean="0"/>
              <a:t>4/01/2012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208F-CFD0-4D98-A590-AC54D263B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70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0459-5F45-47F4-A204-9B194E76745A}" type="datetimeFigureOut">
              <a:rPr lang="en-AU" smtClean="0"/>
              <a:t>4/01/2012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208F-CFD0-4D98-A590-AC54D263B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050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64808" cy="6874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Conservation Partnerships through the CAP Process in Australia</a:t>
            </a:r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6205" y="162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 10 Step Guide to the Perfect Relationship</a:t>
            </a:r>
            <a:endParaRPr lang="en-AU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584740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Lessons from </a:t>
            </a:r>
            <a:r>
              <a:rPr lang="en-US" sz="1600" dirty="0" err="1" smtClean="0"/>
              <a:t>CCNet</a:t>
            </a:r>
            <a:r>
              <a:rPr lang="en-US" sz="1600" dirty="0" smtClean="0"/>
              <a:t> Coaches in Australia</a:t>
            </a:r>
          </a:p>
          <a:p>
            <a:r>
              <a:rPr lang="en-US" sz="1600" dirty="0" smtClean="0"/>
              <a:t>Todd </a:t>
            </a:r>
            <a:r>
              <a:rPr lang="en-US" sz="1600" dirty="0" err="1" smtClean="0"/>
              <a:t>Berkinshaw</a:t>
            </a:r>
            <a:r>
              <a:rPr lang="en-US" sz="1600" dirty="0" smtClean="0"/>
              <a:t>, Greening Australia, 2011</a:t>
            </a:r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810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975" cy="685666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116632"/>
            <a:ext cx="8928992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Step 8: </a:t>
            </a:r>
            <a:r>
              <a:rPr lang="en-US" sz="2200" dirty="0" smtClean="0">
                <a:solidFill>
                  <a:schemeClr val="bg1"/>
                </a:solidFill>
              </a:rPr>
              <a:t>Go to beautiful places together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 </a:t>
            </a:r>
            <a:endParaRPr lang="en-AU" sz="2200" dirty="0">
              <a:solidFill>
                <a:schemeClr val="bg1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85129" y="6482425"/>
            <a:ext cx="2386608" cy="31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="1" dirty="0" err="1" smtClean="0">
                <a:solidFill>
                  <a:schemeClr val="bg1"/>
                </a:solidFill>
              </a:rPr>
              <a:t>WildEyre</a:t>
            </a:r>
            <a:endParaRPr 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254074" y="6481754"/>
            <a:ext cx="2386608" cy="31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7719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944"/>
            <a:ext cx="9144000" cy="294322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1052736"/>
            <a:ext cx="8928992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200" b="1" dirty="0" smtClean="0"/>
              <a:t>Step 9: </a:t>
            </a:r>
            <a:r>
              <a:rPr lang="en-US" sz="2200" dirty="0" smtClean="0"/>
              <a:t>Learn to walk together, before you run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 </a:t>
            </a:r>
            <a:endParaRPr lang="en-AU" sz="2200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4581128"/>
            <a:ext cx="2386608" cy="31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="1" dirty="0" err="1" smtClean="0">
                <a:solidFill>
                  <a:schemeClr val="bg1"/>
                </a:solidFill>
              </a:rPr>
              <a:t>WildEyre</a:t>
            </a:r>
            <a:r>
              <a:rPr lang="en-US" sz="1000" b="1" dirty="0" smtClean="0">
                <a:solidFill>
                  <a:schemeClr val="bg1"/>
                </a:solidFill>
              </a:rPr>
              <a:t> CAP Group</a:t>
            </a:r>
          </a:p>
        </p:txBody>
      </p:sp>
    </p:spTree>
    <p:extLst>
      <p:ext uri="{BB962C8B-B14F-4D97-AF65-F5344CB8AC3E}">
        <p14:creationId xmlns:p14="http://schemas.microsoft.com/office/powerpoint/2010/main" val="32418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52936"/>
            <a:ext cx="9232114" cy="4584761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2386608" cy="31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="1" dirty="0" err="1" smtClean="0">
                <a:solidFill>
                  <a:schemeClr val="bg1"/>
                </a:solidFill>
              </a:rPr>
              <a:t>WildEyre</a:t>
            </a:r>
            <a:r>
              <a:rPr lang="en-US" sz="1000" b="1" dirty="0" smtClean="0">
                <a:solidFill>
                  <a:schemeClr val="bg1"/>
                </a:solidFill>
              </a:rPr>
              <a:t> CAP Group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07504" y="6987952"/>
            <a:ext cx="2386608" cy="31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000" b="1" dirty="0" err="1" smtClean="0">
                <a:solidFill>
                  <a:schemeClr val="bg1"/>
                </a:solidFill>
              </a:rPr>
              <a:t>WildEyre</a:t>
            </a:r>
            <a:r>
              <a:rPr lang="en-US" sz="1000" b="1" dirty="0" smtClean="0">
                <a:solidFill>
                  <a:schemeClr val="bg1"/>
                </a:solidFill>
              </a:rPr>
              <a:t> CAP Group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32114" cy="336333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7504" y="3368007"/>
            <a:ext cx="8928992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200" b="1" dirty="0" smtClean="0"/>
              <a:t>Step 10: </a:t>
            </a:r>
            <a:r>
              <a:rPr lang="en-US" sz="2200" dirty="0" smtClean="0"/>
              <a:t>Stand Side-by-Side, through the Good Times and the Bad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9580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2386608" cy="31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="1" dirty="0" smtClean="0">
                <a:solidFill>
                  <a:schemeClr val="bg1"/>
                </a:solidFill>
              </a:rPr>
              <a:t>Eastern Mount Lofty Ranges CAP Group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00800" cy="60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395536" y="6012498"/>
            <a:ext cx="8208912" cy="6568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000" b="1" dirty="0" smtClean="0"/>
              <a:t>CAP Partner </a:t>
            </a:r>
            <a:r>
              <a:rPr lang="en-US" sz="1000" b="1" dirty="0" err="1" smtClean="0"/>
              <a:t>Organisations</a:t>
            </a:r>
            <a:r>
              <a:rPr lang="en-US" sz="1000" b="1" dirty="0" smtClean="0"/>
              <a:t>: </a:t>
            </a:r>
            <a:r>
              <a:rPr lang="en-US" sz="1000" dirty="0" smtClean="0"/>
              <a:t>Greening Australia, Department for Environment and Natural Resources, The Wilderness Society, The Nature Conservation Society of South Australia, Australian Wildlife Conservancy, Rural Solutions, Adelaide Zoo / Conservation Ark, </a:t>
            </a:r>
            <a:r>
              <a:rPr lang="en-US" sz="1000" dirty="0" err="1" smtClean="0"/>
              <a:t>Monarto</a:t>
            </a:r>
            <a:r>
              <a:rPr lang="en-US" sz="1000" dirty="0" smtClean="0"/>
              <a:t> Zoo, Eyre Peninsula NRM Board, Northern and </a:t>
            </a:r>
            <a:r>
              <a:rPr lang="en-US" sz="1000" dirty="0" err="1" smtClean="0"/>
              <a:t>Yorke</a:t>
            </a:r>
            <a:r>
              <a:rPr lang="en-US" sz="1000" dirty="0" smtClean="0"/>
              <a:t> NRM Board, SA Murray Darling Basin NRM Board, </a:t>
            </a:r>
            <a:r>
              <a:rPr lang="en-US" sz="1000" dirty="0" err="1" smtClean="0"/>
              <a:t>Goolwa</a:t>
            </a:r>
            <a:r>
              <a:rPr lang="en-US" sz="1000" dirty="0" smtClean="0"/>
              <a:t> to Wellington LAP, Eastern Hills and Murray Plains LAP, Murray </a:t>
            </a:r>
            <a:r>
              <a:rPr lang="en-US" sz="1000" dirty="0" err="1" smtClean="0"/>
              <a:t>Mallee</a:t>
            </a:r>
            <a:r>
              <a:rPr lang="en-US" sz="1000" dirty="0" smtClean="0"/>
              <a:t> LAP, Mid Murray LAP, Threatened Plant Action Group, University of SA, Local Government, Aboriginal Lands Trust, Trees for Life, Private Landholders   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76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784976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Step 1: Getting to Know Each Other - </a:t>
            </a:r>
            <a:r>
              <a:rPr lang="en-US" sz="2200" dirty="0" smtClean="0">
                <a:solidFill>
                  <a:schemeClr val="bg1"/>
                </a:solidFill>
              </a:rPr>
              <a:t>Pack 25 people from 18 </a:t>
            </a:r>
            <a:r>
              <a:rPr lang="en-US" sz="2200" dirty="0" err="1" smtClean="0">
                <a:solidFill>
                  <a:schemeClr val="bg1"/>
                </a:solidFill>
              </a:rPr>
              <a:t>organisations</a:t>
            </a:r>
            <a:r>
              <a:rPr lang="en-US" sz="2200" dirty="0" smtClean="0">
                <a:solidFill>
                  <a:schemeClr val="bg1"/>
                </a:solidFill>
              </a:rPr>
              <a:t> who rarely talk to each other into a small room for 8 days</a:t>
            </a:r>
            <a:endParaRPr lang="en-AU" sz="2200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9512" y="6453336"/>
            <a:ext cx="2386608" cy="31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000" b="1" dirty="0" smtClean="0">
                <a:solidFill>
                  <a:schemeClr val="bg1"/>
                </a:solidFill>
              </a:rPr>
              <a:t>Eastern Mount Lofty Ranges CAP Group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692696"/>
            <a:ext cx="8219256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Step 2: Group Exercise 1: </a:t>
            </a:r>
            <a:r>
              <a:rPr lang="en-US" dirty="0" smtClean="0">
                <a:solidFill>
                  <a:schemeClr val="bg1"/>
                </a:solidFill>
              </a:rPr>
              <a:t>Practice keeping your elbows at your side so you can all fit into the crowded market for conservation funding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07504" y="6395628"/>
            <a:ext cx="2386608" cy="31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000" b="1" dirty="0" smtClean="0">
                <a:solidFill>
                  <a:schemeClr val="bg1"/>
                </a:solidFill>
              </a:rPr>
              <a:t>Eastern Mount Lofty Ranges CAP Group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2924944"/>
            <a:ext cx="8219256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Step 3: Add Essential Ingredients: </a:t>
            </a:r>
            <a:r>
              <a:rPr lang="en-US" dirty="0" smtClean="0">
                <a:solidFill>
                  <a:schemeClr val="bg1"/>
                </a:solidFill>
              </a:rPr>
              <a:t>Butchers Paper, Maps, Party Pies and Coffee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3356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87157"/>
            <a:ext cx="913677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Step 4: Group Exercise 2 </a:t>
            </a:r>
            <a:r>
              <a:rPr lang="en-US" sz="2200" dirty="0" smtClean="0">
                <a:solidFill>
                  <a:schemeClr val="bg1"/>
                </a:solidFill>
              </a:rPr>
              <a:t>- Speed Dating</a:t>
            </a:r>
            <a:endParaRPr lang="en-AU" sz="2200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07504" y="6453336"/>
            <a:ext cx="2386608" cy="31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000" b="1" smtClean="0">
                <a:solidFill>
                  <a:schemeClr val="bg1"/>
                </a:solidFill>
              </a:rPr>
              <a:t>Eastern Mount Lofty Ranges CAP Group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180528" y="5589240"/>
            <a:ext cx="9136774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Step 5: The 2</a:t>
            </a:r>
            <a:r>
              <a:rPr lang="en-US" sz="22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2200" b="1" dirty="0" smtClean="0">
                <a:solidFill>
                  <a:schemeClr val="bg1"/>
                </a:solidFill>
              </a:rPr>
              <a:t> Date </a:t>
            </a:r>
            <a:r>
              <a:rPr lang="en-US" sz="2200" dirty="0" smtClean="0">
                <a:solidFill>
                  <a:schemeClr val="bg1"/>
                </a:solidFill>
              </a:rPr>
              <a:t>– Go somewhere nice, hire a beach house,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all stay together and spend the savings on a night out. </a:t>
            </a:r>
            <a:endParaRPr lang="en-AU" sz="2200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7358" y="6524337"/>
            <a:ext cx="2386608" cy="31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="1" dirty="0" err="1" smtClean="0">
                <a:solidFill>
                  <a:schemeClr val="bg1"/>
                </a:solidFill>
              </a:rPr>
              <a:t>WildEyre</a:t>
            </a:r>
            <a:r>
              <a:rPr lang="en-US" sz="1000" b="1" dirty="0" smtClean="0">
                <a:solidFill>
                  <a:schemeClr val="bg1"/>
                </a:solidFill>
              </a:rPr>
              <a:t> CAP Group</a:t>
            </a:r>
          </a:p>
        </p:txBody>
      </p:sp>
    </p:spTree>
    <p:extLst>
      <p:ext uri="{BB962C8B-B14F-4D97-AF65-F5344CB8AC3E}">
        <p14:creationId xmlns:p14="http://schemas.microsoft.com/office/powerpoint/2010/main" val="16330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88640"/>
            <a:ext cx="9136774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Step 6: Accept Nothing But the Best </a:t>
            </a:r>
            <a:r>
              <a:rPr lang="en-US" sz="2200" dirty="0" smtClean="0">
                <a:solidFill>
                  <a:schemeClr val="bg1"/>
                </a:solidFill>
              </a:rPr>
              <a:t>–  Ensure you have all the ingredients for that perfect CAP get away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 </a:t>
            </a:r>
            <a:endParaRPr lang="en-AU" sz="2200" dirty="0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7358" y="6524337"/>
            <a:ext cx="2386608" cy="31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="1" dirty="0" err="1" smtClean="0">
                <a:solidFill>
                  <a:schemeClr val="bg1"/>
                </a:solidFill>
              </a:rPr>
              <a:t>WildEyre</a:t>
            </a:r>
            <a:r>
              <a:rPr lang="en-US" sz="1000" b="1" dirty="0" smtClean="0">
                <a:solidFill>
                  <a:schemeClr val="bg1"/>
                </a:solidFill>
              </a:rPr>
              <a:t> CAP Group</a:t>
            </a:r>
          </a:p>
        </p:txBody>
      </p:sp>
    </p:spTree>
    <p:extLst>
      <p:ext uri="{BB962C8B-B14F-4D97-AF65-F5344CB8AC3E}">
        <p14:creationId xmlns:p14="http://schemas.microsoft.com/office/powerpoint/2010/main" val="19751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1" y="5949280"/>
            <a:ext cx="9026049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Step 7: Nurture the Relationship - </a:t>
            </a:r>
            <a:r>
              <a:rPr lang="en-US" sz="2200" dirty="0" smtClean="0">
                <a:solidFill>
                  <a:schemeClr val="bg1"/>
                </a:solidFill>
              </a:rPr>
              <a:t>Why not think about a romantic picnic?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 </a:t>
            </a:r>
            <a:endParaRPr lang="en-AU" sz="2200" dirty="0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7358" y="6524337"/>
            <a:ext cx="2386608" cy="31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="1" dirty="0" smtClean="0">
                <a:solidFill>
                  <a:schemeClr val="bg1"/>
                </a:solidFill>
              </a:rPr>
              <a:t>Southern Flinders Ranges CAP Group</a:t>
            </a:r>
          </a:p>
        </p:txBody>
      </p:sp>
    </p:spTree>
    <p:extLst>
      <p:ext uri="{BB962C8B-B14F-4D97-AF65-F5344CB8AC3E}">
        <p14:creationId xmlns:p14="http://schemas.microsoft.com/office/powerpoint/2010/main" val="9343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31&quot;&gt;&lt;/object&gt;&lt;object type=&quot;2&quot; unique_id=&quot;10032&quot;&gt;&lt;object type=&quot;3&quot; unique_id=&quot;10033&quot;&gt;&lt;property id=&quot;20148&quot; value=&quot;5&quot;/&gt;&lt;property id=&quot;20300&quot; value=&quot;Slide 1 - &amp;quot;Building Conservation Partnerships through the CAP Process in Australia&amp;quot;&quot;/&gt;&lt;property id=&quot;20307&quot; value=&quot;256&quot;/&gt;&lt;/object&gt;&lt;object type=&quot;3&quot; unique_id=&quot;10034&quot;&gt;&lt;property id=&quot;20148&quot; value=&quot;5&quot;/&gt;&lt;property id=&quot;20300&quot; value=&quot;Slide 2&quot;/&gt;&lt;property id=&quot;20307&quot; value=&quot;259&quot;/&gt;&lt;/object&gt;&lt;object type=&quot;3&quot; unique_id=&quot;10035&quot;&gt;&lt;property id=&quot;20148&quot; value=&quot;5&quot;/&gt;&lt;property id=&quot;20300&quot; value=&quot;Slide 3&quot;/&gt;&lt;property id=&quot;20307&quot; value=&quot;257&quot;/&gt;&lt;/object&gt;&lt;object type=&quot;3&quot; unique_id=&quot;10036&quot;&gt;&lt;property id=&quot;20148&quot; value=&quot;5&quot;/&gt;&lt;property id=&quot;20300&quot; value=&quot;Slide 4&quot;/&gt;&lt;property id=&quot;20307&quot; value=&quot;258&quot;/&gt;&lt;/object&gt;&lt;object type=&quot;3&quot; unique_id=&quot;10037&quot;&gt;&lt;property id=&quot;20148&quot; value=&quot;5&quot;/&gt;&lt;property id=&quot;20300&quot; value=&quot;Slide 5&quot;/&gt;&lt;property id=&quot;20307&quot; value=&quot;260&quot;/&gt;&lt;/object&gt;&lt;object type=&quot;3&quot; unique_id=&quot;10038&quot;&gt;&lt;property id=&quot;20148&quot; value=&quot;5&quot;/&gt;&lt;property id=&quot;20300&quot; value=&quot;Slide 6&quot;/&gt;&lt;property id=&quot;20307&quot; value=&quot;261&quot;/&gt;&lt;/object&gt;&lt;object type=&quot;3&quot; unique_id=&quot;10039&quot;&gt;&lt;property id=&quot;20148&quot; value=&quot;5&quot;/&gt;&lt;property id=&quot;20300&quot; value=&quot;Slide 7&quot;/&gt;&lt;property id=&quot;20307&quot; value=&quot;262&quot;/&gt;&lt;/object&gt;&lt;object type=&quot;3&quot; unique_id=&quot;10040&quot;&gt;&lt;property id=&quot;20148&quot; value=&quot;5&quot;/&gt;&lt;property id=&quot;20300&quot; value=&quot;Slide 8&quot;/&gt;&lt;property id=&quot;20307&quot; value=&quot;263&quot;/&gt;&lt;/object&gt;&lt;object type=&quot;3&quot; unique_id=&quot;10041&quot;&gt;&lt;property id=&quot;20148&quot; value=&quot;5&quot;/&gt;&lt;property id=&quot;20300&quot; value=&quot;Slide 9&quot;/&gt;&lt;property id=&quot;20307&quot; value=&quot;264&quot;/&gt;&lt;/object&gt;&lt;object type=&quot;3&quot; unique_id=&quot;10042&quot;&gt;&lt;property id=&quot;20148&quot; value=&quot;5&quot;/&gt;&lt;property id=&quot;20300&quot; value=&quot;Slide 10&quot;/&gt;&lt;property id=&quot;20307&quot; value=&quot;265&quot;/&gt;&lt;/object&gt;&lt;object type=&quot;3&quot; unique_id=&quot;10043&quot;&gt;&lt;property id=&quot;20148&quot; value=&quot;5&quot;/&gt;&lt;property id=&quot;20300&quot; value=&quot;Slide 11&quot;/&gt;&lt;property id=&quot;20307&quot; value=&quot;267&quot;/&gt;&lt;/object&gt;&lt;object type=&quot;3&quot; unique_id=&quot;10044&quot;&gt;&lt;property id=&quot;20148&quot; value=&quot;5&quot;/&gt;&lt;property id=&quot;20300&quot; value=&quot;Slide 12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gacyUrl xmlns="1b2dd0d4-b466-40bf-b695-49c174b4fa57">
      <Url>https://www.conservationgateway.org/sites/default/files/Building%20Conservation%20Partnerships%202_6.pptx</Url>
      <Description>http://www.conservationgateway.org/sites/default/files/Building Conservation Partnerships 2_6.pptx</Description>
    </LegacyUrl>
    <PublishingExpirationDate xmlns="http://schemas.microsoft.com/sharepoint/v3" xsi:nil="true"/>
    <PublishingStartDate xmlns="http://schemas.microsoft.com/sharepoint/v3" xsi:nil="true"/>
    <CGPrimaryTopicMMSTaxHTField0 xmlns="589fb3e2-063a-42af-9677-cb4397cfeedb">
      <Terms xmlns="http://schemas.microsoft.com/office/infopath/2007/PartnerControls"/>
    </CGPrimaryTopicMMSTaxHTField0>
    <CGLanguageMMSTaxHTField0 xmlns="589fb3e2-063a-42af-9677-cb4397cfeedb">
      <Terms xmlns="http://schemas.microsoft.com/office/infopath/2007/PartnerControls"/>
    </CGLanguageMMSTaxHTField0>
    <TaxCatchAll xmlns="1b2dd0d4-b466-40bf-b695-49c174b4fa57"/>
    <CGRegionMMSTaxHTField0 xmlns="589fb3e2-063a-42af-9677-cb4397cfeedb">
      <Terms xmlns="http://schemas.microsoft.com/office/infopath/2007/PartnerControls"/>
    </CGRegionMM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97B7689552714E92B1766480BFF7EC" ma:contentTypeVersion="9" ma:contentTypeDescription="Create a new document." ma:contentTypeScope="" ma:versionID="0437ec6db124cf465afab54eed41a4eb">
  <xsd:schema xmlns:xsd="http://www.w3.org/2001/XMLSchema" xmlns:xs="http://www.w3.org/2001/XMLSchema" xmlns:p="http://schemas.microsoft.com/office/2006/metadata/properties" xmlns:ns1="http://schemas.microsoft.com/sharepoint/v3" xmlns:ns2="1b2dd0d4-b466-40bf-b695-49c174b4fa57" xmlns:ns3="589fb3e2-063a-42af-9677-cb4397cfeedb" targetNamespace="http://schemas.microsoft.com/office/2006/metadata/properties" ma:root="true" ma:fieldsID="8859349f6c60f1d76dd5d42ce9e56d17" ns1:_="" ns2:_="" ns3:_="">
    <xsd:import namespace="http://schemas.microsoft.com/sharepoint/v3"/>
    <xsd:import namespace="1b2dd0d4-b466-40bf-b695-49c174b4fa57"/>
    <xsd:import namespace="589fb3e2-063a-42af-9677-cb4397cfeed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LegacyUrl" minOccurs="0"/>
                <xsd:element ref="ns3:CGLanguageMMSTaxHTField0" minOccurs="0"/>
                <xsd:element ref="ns2:TaxCatchAll" minOccurs="0"/>
                <xsd:element ref="ns3:CGPrimaryTopicMMSTaxHTField0" minOccurs="0"/>
                <xsd:element ref="ns3:CGRegionMM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dd0d4-b466-40bf-b695-49c174b4fa57" elementFormDefault="qualified">
    <xsd:import namespace="http://schemas.microsoft.com/office/2006/documentManagement/types"/>
    <xsd:import namespace="http://schemas.microsoft.com/office/infopath/2007/PartnerControls"/>
    <xsd:element name="LegacyUrl" ma:index="10" nillable="true" ma:displayName="Legacy Url" ma:format="Hyperlink" ma:internalName="Legacy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13" nillable="true" ma:displayName="Taxonomy Catch All Column" ma:hidden="true" ma:list="{a257e2b6-fd60-433e-b727-315b7f93766a}" ma:internalName="TaxCatchAll" ma:showField="CatchAllData" ma:web="1b2dd0d4-b466-40bf-b695-49c174b4fa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fb3e2-063a-42af-9677-cb4397cfeedb" elementFormDefault="qualified">
    <xsd:import namespace="http://schemas.microsoft.com/office/2006/documentManagement/types"/>
    <xsd:import namespace="http://schemas.microsoft.com/office/infopath/2007/PartnerControls"/>
    <xsd:element name="CGLanguageMMSTaxHTField0" ma:index="12" nillable="true" ma:taxonomy="true" ma:internalName="CGLanguageMMSTaxHTField0" ma:taxonomyFieldName="CGLanguageMMS" ma:displayName="Language" ma:fieldId="{84b5bff6-9970-406e-bc06-f8f9ad1e952e}" ma:sspId="93d7048b-9692-4c5a-ad18-62eb3557084f" ma:termSetId="90578847-ac86-425f-b075-d01b85147c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GPrimaryTopicMMSTaxHTField0" ma:index="15" ma:taxonomy="true" ma:internalName="CGPrimaryTopicMMSTaxHTField0" ma:taxonomyFieldName="CGPrimaryTopicMMS" ma:displayName="Primary Topic" ma:default="" ma:fieldId="{026db64e-0d54-4684-b751-3232e05d9347}" ma:sspId="93d7048b-9692-4c5a-ad18-62eb3557084f" ma:termSetId="02c6cb14-1a45-4058-965b-b866c68e81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GRegionMMSTaxHTField0" ma:index="17" nillable="true" ma:taxonomy="true" ma:internalName="CGRegionMMSTaxHTField0" ma:taxonomyFieldName="CGRegionMMS" ma:displayName="Geographic Area" ma:default="" ma:fieldId="{164a8801-21c0-4e7b-b6c0-0a2a6b7f381d}" ma:sspId="93d7048b-9692-4c5a-ad18-62eb3557084f" ma:termSetId="1dcb8868-41c3-4b7d-a15f-12e74614613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5DE020-0E77-4555-9EF0-84C2591EC563}"/>
</file>

<file path=customXml/itemProps2.xml><?xml version="1.0" encoding="utf-8"?>
<ds:datastoreItem xmlns:ds="http://schemas.openxmlformats.org/officeDocument/2006/customXml" ds:itemID="{E55D54FF-645C-43E6-A3D6-E71B3B028FD8}"/>
</file>

<file path=customXml/itemProps3.xml><?xml version="1.0" encoding="utf-8"?>
<ds:datastoreItem xmlns:ds="http://schemas.openxmlformats.org/officeDocument/2006/customXml" ds:itemID="{405E5B75-98C8-4E73-8E1E-E67F8CBFF770}"/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357</Words>
  <Application>Microsoft Office PowerPoint</Application>
  <PresentationFormat>On-screen Show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Building Conservation Partnerships through the CAP Process in Australia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Conservation Partnerships 2x</dc:title>
  <dc:creator>Todd Berkinshaw</dc:creator>
  <cp:lastModifiedBy>Cristina</cp:lastModifiedBy>
  <cp:revision>25</cp:revision>
  <dcterms:created xsi:type="dcterms:W3CDTF">2011-03-30T04:36:32Z</dcterms:created>
  <dcterms:modified xsi:type="dcterms:W3CDTF">2012-01-04T21:11:27Z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0x0101004E97B7689552714E92B1766480BFF7EC</vt:lpwstr>
  </property>
  <property fmtid="{D5CDD505-2E9C-101B-9397-08002B2CF9AE}" pid="3" name="Order">
    <vt:r8>80700</vt:r8>
  </property>
</Properties>
</file>