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2.xml" ContentType="application/vnd.openxmlformats-officedocument.presentationml.slide+xml"/>
  <Override PartName="/ppt/slides/slide7.xml" ContentType="application/vnd.openxmlformats-officedocument.presentationml.slide+xml"/>
  <Override PartName="/ppt/slides/slide13.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slideMasters/slideMaster1.xml" ContentType="application/vnd.openxmlformats-officedocument.presentationml.slideMaster+xml"/>
  <Override PartName="/ppt/notesSlides/notesSlide15.xml" ContentType="application/vnd.openxmlformats-officedocument.presentationml.notesSlide+xml"/>
  <Override PartName="/ppt/notesSlides/notesSlide14.xml" ContentType="application/vnd.openxmlformats-officedocument.presentationml.notesSlide+xml"/>
  <Override PartName="/ppt/notesSlides/notesSlide13.xml" ContentType="application/vnd.openxmlformats-officedocument.presentationml.notesSlide+xml"/>
  <Override PartName="/ppt/notesSlides/notesSlide12.xml" ContentType="application/vnd.openxmlformats-officedocument.presentationml.notesSlide+xml"/>
  <Override PartName="/ppt/notesSlides/notesSlide11.xml" ContentType="application/vnd.openxmlformats-officedocument.presentationml.notesSlide+xml"/>
  <Override PartName="/ppt/notesSlides/notesSlide8.xml" ContentType="application/vnd.openxmlformats-officedocument.presentationml.notesSlide+xml"/>
  <Override PartName="/ppt/notesSlides/notesSlide2.xml" ContentType="application/vnd.openxmlformats-officedocument.presentationml.notesSlide+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1.xml" ContentType="application/vnd.openxmlformats-officedocument.presentationml.notesSlid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3.xml" ContentType="application/vnd.openxmlformats-officedocument.presentationml.notesSlide+xml"/>
  <Override PartName="/ppt/slideLayouts/slideLayout3.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Layouts/slideLayout1.xml" ContentType="application/vnd.openxmlformats-officedocument.presentationml.slideLayout+xml"/>
  <Override PartName="/ppt/notesSlides/notesSlide4.xml" ContentType="application/vnd.openxmlformats-officedocument.presentationml.notesSlide+xml"/>
  <Override PartName="/ppt/slideLayouts/slideLayout2.xml" ContentType="application/vnd.openxmlformats-officedocument.presentationml.slideLayout+xml"/>
  <Override PartName="/ppt/notesSlides/notesSlide5.xml" ContentType="application/vnd.openxmlformats-officedocument.presentationml.notesSlide+xml"/>
  <Override PartName="/ppt/slideLayouts/slideLayout7.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ppt/tags/tag3.xml" ContentType="application/vnd.openxmlformats-officedocument.presentationml.tags+xml"/>
  <Override PartName="/ppt/tags/tag2.xml" ContentType="application/vnd.openxmlformats-officedocument.presentationml.tags+xml"/>
  <Override PartName="/ppt/tags/tag1.xml" ContentType="application/vnd.openxmlformats-officedocument.presentationml.tag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2884" autoAdjust="0"/>
  </p:normalViewPr>
  <p:slideViewPr>
    <p:cSldViewPr snapToObjects="1">
      <p:cViewPr>
        <p:scale>
          <a:sx n="50" d="100"/>
          <a:sy n="50" d="100"/>
        </p:scale>
        <p:origin x="-1003" y="-19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image" Target="../media/image5.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image" Target="../media/image10.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A12BC21-7857-1245-834E-6F911EA33572}" type="datetimeFigureOut">
              <a:rPr lang="en-US" smtClean="0"/>
              <a:pPr/>
              <a:t>8/22/2012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A979C19-24BB-F44F-BBCD-B8E6AEACA65B}" type="slidenum">
              <a:rPr lang="en-US" smtClean="0"/>
              <a:pPr/>
              <a:t>‹#›</a:t>
            </a:fld>
            <a:endParaRPr lang="en-US"/>
          </a:p>
        </p:txBody>
      </p:sp>
    </p:spTree>
    <p:extLst>
      <p:ext uri="{BB962C8B-B14F-4D97-AF65-F5344CB8AC3E}">
        <p14:creationId xmlns:p14="http://schemas.microsoft.com/office/powerpoint/2010/main" val="402549356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10000"/>
          </a:bodyPr>
          <a:lstStyle/>
          <a:p>
            <a:pPr>
              <a:defRPr/>
            </a:pPr>
            <a:endParaRPr lang="en-US" dirty="0"/>
          </a:p>
        </p:txBody>
      </p:sp>
      <p:sp>
        <p:nvSpPr>
          <p:cNvPr id="4" name="Slide Number Placeholder 3"/>
          <p:cNvSpPr>
            <a:spLocks noGrp="1"/>
          </p:cNvSpPr>
          <p:nvPr>
            <p:ph type="sldNum" sz="quarter" idx="10"/>
          </p:nvPr>
        </p:nvSpPr>
        <p:spPr/>
        <p:txBody>
          <a:bodyPr/>
          <a:lstStyle/>
          <a:p>
            <a:fld id="{7A979C19-24BB-F44F-BBCD-B8E6AEACA65B}"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bwMode="auto">
          <a:noFill/>
          <a:ln>
            <a:miter lim="800000"/>
            <a:headEnd/>
            <a:tailEnd/>
          </a:ln>
        </p:spPr>
        <p:txBody>
          <a:bodyPr/>
          <a:lstStyle/>
          <a:p>
            <a:fld id="{44A87F8E-0A70-864C-8315-C8824C112B41}" type="slidenum">
              <a:rPr lang="en-US"/>
              <a:pPr/>
              <a:t>10</a:t>
            </a:fld>
            <a:endParaRPr lang="en-US"/>
          </a:p>
        </p:txBody>
      </p:sp>
      <p:sp>
        <p:nvSpPr>
          <p:cNvPr id="7065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0660" name="Rectangle 3"/>
          <p:cNvSpPr>
            <a:spLocks noGrp="1" noChangeArrowheads="1"/>
          </p:cNvSpPr>
          <p:nvPr>
            <p:ph type="body" idx="1"/>
          </p:nvPr>
        </p:nvSpPr>
        <p:spPr bwMode="auto">
          <a:noFill/>
        </p:spPr>
        <p:txBody>
          <a:bodyPr/>
          <a:lstStyle/>
          <a:p>
            <a:r>
              <a:rPr lang="es-ES" dirty="0">
                <a:ea typeface="ＭＳ Ｐゴシック" pitchFamily="-108" charset="-128"/>
              </a:rPr>
              <a:t>Gracias a su trabajo como facilitadores de PCA, muchos de ustedes, hoy conservacionistas activos, saben que en este proceso de planificación </a:t>
            </a:r>
            <a:r>
              <a:rPr lang="es-ES" dirty="0" smtClean="0">
                <a:ea typeface="ＭＳ Ｐゴシック" pitchFamily="-108" charset="-128"/>
              </a:rPr>
              <a:t>invertimos </a:t>
            </a:r>
            <a:r>
              <a:rPr lang="es-ES" dirty="0">
                <a:ea typeface="ＭＳ Ｐゴシック" pitchFamily="-108" charset="-128"/>
              </a:rPr>
              <a:t>un gran esfuerzo en el desarrollo de objetivos medibles para nuestras estrategias. </a:t>
            </a:r>
          </a:p>
          <a:p>
            <a:endParaRPr lang="en-US" dirty="0">
              <a:ea typeface="ＭＳ Ｐゴシック" pitchFamily="-108" charset="-128"/>
            </a:endParaRPr>
          </a:p>
          <a:p>
            <a:r>
              <a:rPr lang="es-ES" dirty="0">
                <a:ea typeface="ＭＳ Ｐゴシック" pitchFamily="-108" charset="-128"/>
              </a:rPr>
              <a:t>Ellos son una parte fundamental del proceso de PCA. Para mí, </a:t>
            </a:r>
            <a:r>
              <a:rPr lang="es-ES" b="1" i="1" dirty="0">
                <a:ea typeface="ＭＳ Ｐゴシック" pitchFamily="-108" charset="-128"/>
              </a:rPr>
              <a:t>son la etapa más importante</a:t>
            </a:r>
            <a:r>
              <a:rPr lang="es-ES" dirty="0">
                <a:ea typeface="ＭＳ Ｐゴシック" pitchFamily="-108" charset="-128"/>
              </a:rPr>
              <a:t>.</a:t>
            </a:r>
          </a:p>
          <a:p>
            <a:endParaRPr lang="en-US" dirty="0">
              <a:ea typeface="ＭＳ Ｐゴシック" pitchFamily="-108" charset="-128"/>
            </a:endParaRPr>
          </a:p>
          <a:p>
            <a:r>
              <a:rPr lang="es-ES" dirty="0">
                <a:ea typeface="ＭＳ Ｐゴシック" pitchFamily="-108" charset="-128"/>
              </a:rPr>
              <a:t>Existen directrices para desarrollar buenos objetivos medibles. Por ejemplo, valga la redundancia, deben poderse medir, cumplirse en un plazo determinado, ser factibles y poseer otras características que no voy a repetir </a:t>
            </a:r>
            <a:r>
              <a:rPr lang="es-ES" dirty="0" smtClean="0">
                <a:ea typeface="ＭＳ Ｐゴシック" pitchFamily="-108" charset="-128"/>
              </a:rPr>
              <a:t>ahora.</a:t>
            </a:r>
            <a:endParaRPr lang="es-ES" dirty="0">
              <a:ea typeface="ＭＳ Ｐゴシック" pitchFamily="-108" charset="-128"/>
            </a:endParaRPr>
          </a:p>
          <a:p>
            <a:endParaRPr lang="en-US" dirty="0">
              <a:ea typeface="ＭＳ Ｐゴシック" pitchFamily="-108" charset="-128"/>
            </a:endParaRPr>
          </a:p>
          <a:p>
            <a:r>
              <a:rPr lang="es-ES" dirty="0">
                <a:ea typeface="ＭＳ Ｐゴシック" pitchFamily="-108" charset="-128"/>
              </a:rPr>
              <a:t>A pesar de la orientación y la capacitación, el desarrollo de los objetivos todavía resulta difícil para muchos profesionales de la conservación. </a:t>
            </a:r>
            <a:r>
              <a:rPr lang="es-ES" dirty="0" smtClean="0">
                <a:ea typeface="ＭＳ Ｐゴシック" pitchFamily="-108" charset="-128"/>
              </a:rPr>
              <a:t>Si ustedes recuerdan, </a:t>
            </a:r>
            <a:r>
              <a:rPr lang="es-ES" dirty="0">
                <a:ea typeface="ＭＳ Ｐゴシック" pitchFamily="-108" charset="-128"/>
              </a:rPr>
              <a:t>esta etapa del proceso </a:t>
            </a:r>
            <a:r>
              <a:rPr lang="es-ES" dirty="0" smtClean="0">
                <a:ea typeface="ＭＳ Ｐゴシック" pitchFamily="-108" charset="-128"/>
              </a:rPr>
              <a:t>recibió insistentes críticas en la evaluación inter pares durante el desarrollo de las 3 </a:t>
            </a:r>
            <a:r>
              <a:rPr lang="es-ES" dirty="0" err="1" smtClean="0">
                <a:ea typeface="ＭＳ Ｐゴシック" pitchFamily="-108" charset="-128"/>
              </a:rPr>
              <a:t>YIPs</a:t>
            </a:r>
            <a:r>
              <a:rPr lang="es-ES" dirty="0" smtClean="0">
                <a:ea typeface="ＭＳ Ｐゴシック" pitchFamily="-108" charset="-128"/>
              </a:rPr>
              <a:t>.</a:t>
            </a:r>
            <a:endParaRPr lang="es-ES" dirty="0">
              <a:ea typeface="ＭＳ Ｐゴシック" pitchFamily="-108" charset="-128"/>
            </a:endParaRPr>
          </a:p>
          <a:p>
            <a:endParaRPr lang="en-US" dirty="0">
              <a:ea typeface="ＭＳ Ｐゴシック" pitchFamily="-108" charset="-128"/>
            </a:endParaRPr>
          </a:p>
          <a:p>
            <a:r>
              <a:rPr lang="es-ES" dirty="0">
                <a:ea typeface="ＭＳ Ｐゴシック" pitchFamily="-108" charset="-128"/>
              </a:rPr>
              <a:t>Este es un ejemplo sencillo de lo que muchas estrategias suelen ser al comienzo y de cómo se transforman después en objetivos medibles.</a:t>
            </a:r>
          </a:p>
          <a:p>
            <a:endParaRPr lang="en-US" dirty="0">
              <a:ea typeface="ＭＳ Ｐゴシック" pitchFamily="-108" charset="-128"/>
            </a:endParaRPr>
          </a:p>
          <a:p>
            <a:r>
              <a:rPr lang="es-ES" dirty="0">
                <a:ea typeface="ＭＳ Ｐゴシック" pitchFamily="-108" charset="-128"/>
              </a:rPr>
              <a:t>La importancia de estos objetivos medibles radica en que, en la cadena de resultados, conforman una base para las </a:t>
            </a:r>
            <a:r>
              <a:rPr lang="es-ES" dirty="0" smtClean="0">
                <a:ea typeface="ＭＳ Ｐゴシック" pitchFamily="-108" charset="-128"/>
              </a:rPr>
              <a:t>Medidas </a:t>
            </a:r>
            <a:r>
              <a:rPr lang="es-ES" dirty="0">
                <a:ea typeface="ＭＳ Ｐゴシック" pitchFamily="-108" charset="-128"/>
              </a:rPr>
              <a:t>de </a:t>
            </a:r>
            <a:r>
              <a:rPr lang="es-ES" dirty="0" smtClean="0">
                <a:ea typeface="ＭＳ Ｐゴシック" pitchFamily="-108" charset="-128"/>
              </a:rPr>
              <a:t>Efectividad de  </a:t>
            </a:r>
            <a:r>
              <a:rPr lang="es-ES" dirty="0">
                <a:ea typeface="ＭＳ Ｐゴシック" pitchFamily="-108" charset="-128"/>
              </a:rPr>
              <a:t>E</a:t>
            </a:r>
            <a:r>
              <a:rPr lang="es-ES" dirty="0" smtClean="0">
                <a:ea typeface="ＭＳ Ｐゴシック" pitchFamily="-108" charset="-128"/>
              </a:rPr>
              <a:t>strategias</a:t>
            </a:r>
            <a:r>
              <a:rPr lang="es-ES" dirty="0">
                <a:ea typeface="ＭＳ Ｐゴシック" pitchFamily="-108" charset="-128"/>
              </a:rPr>
              <a:t>.</a:t>
            </a:r>
          </a:p>
          <a:p>
            <a:endParaRPr lang="en-US" dirty="0">
              <a:ea typeface="ＭＳ Ｐゴシック" pitchFamily="-108" charset="-128"/>
            </a:endParaRPr>
          </a:p>
          <a:p>
            <a:r>
              <a:rPr lang="es-ES" dirty="0">
                <a:ea typeface="ＭＳ Ｐゴシック" pitchFamily="-108" charset="-128"/>
              </a:rPr>
              <a:t>Dentro de poco, nuestro proceso de PCA debe generar las </a:t>
            </a:r>
            <a:r>
              <a:rPr lang="es-ES" dirty="0" smtClean="0">
                <a:ea typeface="ＭＳ Ｐゴシック" pitchFamily="-108" charset="-128"/>
              </a:rPr>
              <a:t>Medidas </a:t>
            </a:r>
            <a:r>
              <a:rPr lang="es-ES" dirty="0">
                <a:ea typeface="ＭＳ Ｐゴシック" pitchFamily="-108" charset="-128"/>
              </a:rPr>
              <a:t>de </a:t>
            </a:r>
            <a:r>
              <a:rPr lang="es-ES" dirty="0" smtClean="0">
                <a:ea typeface="ＭＳ Ｐゴシック" pitchFamily="-108" charset="-128"/>
              </a:rPr>
              <a:t>Efectividad </a:t>
            </a:r>
            <a:r>
              <a:rPr lang="es-ES" dirty="0">
                <a:ea typeface="ＭＳ Ｐゴシック" pitchFamily="-108" charset="-128"/>
              </a:rPr>
              <a:t>de </a:t>
            </a:r>
            <a:r>
              <a:rPr lang="es-ES" dirty="0" smtClean="0">
                <a:ea typeface="ＭＳ Ｐゴシック" pitchFamily="-108" charset="-128"/>
              </a:rPr>
              <a:t>Estrategias </a:t>
            </a:r>
            <a:r>
              <a:rPr lang="es-ES" dirty="0">
                <a:ea typeface="ＭＳ Ｐゴシック" pitchFamily="-108" charset="-128"/>
              </a:rPr>
              <a:t>que </a:t>
            </a:r>
            <a:r>
              <a:rPr lang="es-ES" dirty="0" smtClean="0">
                <a:ea typeface="ＭＳ Ｐゴシック" pitchFamily="-108" charset="-128"/>
              </a:rPr>
              <a:t>nos hacen falta.</a:t>
            </a:r>
            <a:endParaRPr lang="en-US" dirty="0">
              <a:ea typeface="ＭＳ Ｐゴシック" pitchFamily="-108"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bwMode="auto">
          <a:noFill/>
          <a:ln>
            <a:miter lim="800000"/>
            <a:headEnd/>
            <a:tailEnd/>
          </a:ln>
        </p:spPr>
        <p:txBody>
          <a:bodyPr/>
          <a:lstStyle/>
          <a:p>
            <a:fld id="{A01DBF76-6131-384F-9998-4F2627421512}" type="slidenum">
              <a:rPr lang="en-US"/>
              <a:pPr/>
              <a:t>11</a:t>
            </a:fld>
            <a:endParaRPr lang="en-US"/>
          </a:p>
        </p:txBody>
      </p:sp>
      <p:sp>
        <p:nvSpPr>
          <p:cNvPr id="7168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1684" name="Rectangle 3"/>
          <p:cNvSpPr>
            <a:spLocks noGrp="1" noChangeArrowheads="1"/>
          </p:cNvSpPr>
          <p:nvPr>
            <p:ph type="body" idx="1"/>
          </p:nvPr>
        </p:nvSpPr>
        <p:spPr bwMode="auto">
          <a:noFill/>
        </p:spPr>
        <p:txBody>
          <a:bodyPr/>
          <a:lstStyle/>
          <a:p>
            <a:pPr eaLnBrk="1" hangingPunct="1">
              <a:spcBef>
                <a:spcPct val="0"/>
              </a:spcBef>
            </a:pPr>
            <a:r>
              <a:rPr lang="es-ES">
                <a:ea typeface="ＭＳ Ｐゴシック" pitchFamily="-108" charset="-128"/>
              </a:rPr>
              <a:t>Uno de los retos es determinar dónde se deben situar los objetivos en la cadena causal. </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bwMode="auto">
          <a:noFill/>
          <a:ln>
            <a:miter lim="800000"/>
            <a:headEnd/>
            <a:tailEnd/>
          </a:ln>
        </p:spPr>
        <p:txBody>
          <a:bodyPr/>
          <a:lstStyle/>
          <a:p>
            <a:fld id="{9ADC7EB4-F66C-E342-AE00-5B0562999942}" type="slidenum">
              <a:rPr lang="en-US"/>
              <a:pPr/>
              <a:t>12</a:t>
            </a:fld>
            <a:endParaRPr lang="en-US"/>
          </a:p>
        </p:txBody>
      </p:sp>
      <p:sp>
        <p:nvSpPr>
          <p:cNvPr id="7270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2708" name="Rectangle 3"/>
          <p:cNvSpPr>
            <a:spLocks noGrp="1" noChangeArrowheads="1"/>
          </p:cNvSpPr>
          <p:nvPr>
            <p:ph type="body" idx="1"/>
          </p:nvPr>
        </p:nvSpPr>
        <p:spPr bwMode="auto">
          <a:noFill/>
        </p:spPr>
        <p:txBody>
          <a:bodyPr/>
          <a:lstStyle/>
          <a:p>
            <a:r>
              <a:rPr lang="es-ES">
                <a:ea typeface="ＭＳ Ｐゴシック" pitchFamily="-108" charset="-128"/>
              </a:rPr>
              <a:t>No existe un método rígido o de aplicación obligada, pero recomendamos seguir algunas normas sencillas. Por ejemplo, si la estrategia está diseñada para reducir una amenaza, entonces es necesario fijar un objetivo de disminución de la amenaza.</a:t>
            </a:r>
            <a:endParaRPr lang="en-US">
              <a:ea typeface="ＭＳ Ｐゴシック" pitchFamily="-108"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bwMode="auto">
          <a:noFill/>
          <a:ln>
            <a:miter lim="800000"/>
            <a:headEnd/>
            <a:tailEnd/>
          </a:ln>
        </p:spPr>
        <p:txBody>
          <a:bodyPr/>
          <a:lstStyle/>
          <a:p>
            <a:fld id="{AB8B0E42-5569-EB43-AD5E-E9614DB95AF4}" type="slidenum">
              <a:rPr lang="en-US"/>
              <a:pPr/>
              <a:t>13</a:t>
            </a:fld>
            <a:endParaRPr lang="en-US"/>
          </a:p>
        </p:txBody>
      </p:sp>
      <p:sp>
        <p:nvSpPr>
          <p:cNvPr id="7373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3732" name="Rectangle 3"/>
          <p:cNvSpPr>
            <a:spLocks noGrp="1" noChangeArrowheads="1"/>
          </p:cNvSpPr>
          <p:nvPr>
            <p:ph type="body" idx="1"/>
          </p:nvPr>
        </p:nvSpPr>
        <p:spPr bwMode="auto">
          <a:noFill/>
        </p:spPr>
        <p:txBody>
          <a:bodyPr/>
          <a:lstStyle/>
          <a:p>
            <a:r>
              <a:rPr lang="es-ES" dirty="0">
                <a:ea typeface="ＭＳ Ｐゴシック" pitchFamily="-108" charset="-128"/>
              </a:rPr>
              <a:t>Se ha presentado cierta confusión sobre la diferencia entre nuestros modelos conceptuales –o diagramas de la situación- y las cadenas de resultados.</a:t>
            </a:r>
          </a:p>
          <a:p>
            <a:endParaRPr lang="en-US" dirty="0">
              <a:ea typeface="ＭＳ Ｐゴシック" pitchFamily="-108" charset="-128"/>
            </a:endParaRPr>
          </a:p>
          <a:p>
            <a:r>
              <a:rPr lang="es-ES" dirty="0">
                <a:ea typeface="ＭＳ Ｐゴシック" pitchFamily="-108" charset="-128"/>
              </a:rPr>
              <a:t>En resumen, los diagramas de la situación presentan la situación actual y explican </a:t>
            </a:r>
            <a:r>
              <a:rPr lang="es-ES" dirty="0" smtClean="0">
                <a:ea typeface="ＭＳ Ｐゴシック" pitchFamily="-108" charset="-128"/>
              </a:rPr>
              <a:t>por qué </a:t>
            </a:r>
            <a:r>
              <a:rPr lang="es-ES" dirty="0">
                <a:ea typeface="ＭＳ Ｐゴシック" pitchFamily="-108" charset="-128"/>
              </a:rPr>
              <a:t>la estrategia es importante y pertinente.</a:t>
            </a:r>
          </a:p>
          <a:p>
            <a:endParaRPr lang="en-US" dirty="0">
              <a:ea typeface="ＭＳ Ｐゴシック" pitchFamily="-108" charset="-128"/>
            </a:endParaRPr>
          </a:p>
          <a:p>
            <a:r>
              <a:rPr lang="es-ES" dirty="0">
                <a:ea typeface="ＭＳ Ｐゴシック" pitchFamily="-108" charset="-128"/>
              </a:rPr>
              <a:t>Las cadenas de resultados añaden objetivos e indicadores medibles y estos exponen el estado futuro que se espera alcanzar </a:t>
            </a:r>
            <a:r>
              <a:rPr lang="es-ES" dirty="0" smtClean="0">
                <a:ea typeface="ＭＳ Ｐゴシック" pitchFamily="-108" charset="-128"/>
              </a:rPr>
              <a:t>gracias a la </a:t>
            </a:r>
            <a:r>
              <a:rPr lang="es-ES" dirty="0">
                <a:ea typeface="ＭＳ Ｐゴシック" pitchFamily="-108" charset="-128"/>
              </a:rPr>
              <a:t>estrategia. </a:t>
            </a:r>
          </a:p>
          <a:p>
            <a:endParaRPr lang="en-US" dirty="0">
              <a:ea typeface="ＭＳ Ｐゴシック" pitchFamily="-108" charset="-128"/>
            </a:endParaRPr>
          </a:p>
          <a:p>
            <a:r>
              <a:rPr lang="es-ES" dirty="0">
                <a:ea typeface="ＭＳ Ｐゴシック" pitchFamily="-108" charset="-128"/>
              </a:rPr>
              <a:t>Ahora le cederé la palabra a Dan para que exponga algunos ejemplos de proyectos en los que ha </a:t>
            </a:r>
            <a:r>
              <a:rPr lang="es-ES" dirty="0" smtClean="0">
                <a:ea typeface="ＭＳ Ｐゴシック" pitchFamily="-108" charset="-128"/>
              </a:rPr>
              <a:t>empleado</a:t>
            </a:r>
            <a:r>
              <a:rPr lang="es-ES" baseline="0" dirty="0" smtClean="0">
                <a:ea typeface="ＭＳ Ｐゴシック" pitchFamily="-108" charset="-128"/>
              </a:rPr>
              <a:t> </a:t>
            </a:r>
            <a:r>
              <a:rPr lang="es-ES" dirty="0" smtClean="0">
                <a:ea typeface="ＭＳ Ｐゴシック" pitchFamily="-108" charset="-128"/>
              </a:rPr>
              <a:t>cadenas </a:t>
            </a:r>
            <a:r>
              <a:rPr lang="es-ES" dirty="0">
                <a:ea typeface="ＭＳ Ｐゴシック" pitchFamily="-108" charset="-128"/>
              </a:rPr>
              <a:t>de resultados.</a:t>
            </a:r>
            <a:endParaRPr lang="en-US" dirty="0">
              <a:ea typeface="ＭＳ Ｐゴシック" pitchFamily="-108"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bwMode="auto">
          <a:noFill/>
          <a:ln>
            <a:miter lim="800000"/>
            <a:headEnd/>
            <a:tailEnd/>
          </a:ln>
        </p:spPr>
        <p:txBody>
          <a:bodyPr/>
          <a:lstStyle/>
          <a:p>
            <a:fld id="{72EF5E1E-AFB2-E342-BBE8-85392EBC57A9}" type="slidenum">
              <a:rPr lang="en-US"/>
              <a:pPr/>
              <a:t>14</a:t>
            </a:fld>
            <a:endParaRPr lang="en-US"/>
          </a:p>
        </p:txBody>
      </p:sp>
      <p:sp>
        <p:nvSpPr>
          <p:cNvPr id="7475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4756" name="Rectangle 3"/>
          <p:cNvSpPr>
            <a:spLocks noGrp="1" noChangeArrowheads="1"/>
          </p:cNvSpPr>
          <p:nvPr>
            <p:ph type="body" idx="1"/>
          </p:nvPr>
        </p:nvSpPr>
        <p:spPr bwMode="auto">
          <a:noFill/>
        </p:spPr>
        <p:txBody>
          <a:bodyPr/>
          <a:lstStyle/>
          <a:p>
            <a:r>
              <a:rPr lang="es-ES" dirty="0">
                <a:ea typeface="ＭＳ Ｐゴシック" pitchFamily="-108" charset="-128"/>
              </a:rPr>
              <a:t>Desde el punto de vista de nuestro trabajo con el Consejo científico y de nuestra </a:t>
            </a:r>
            <a:r>
              <a:rPr lang="es-ES" dirty="0" smtClean="0">
                <a:ea typeface="ＭＳ Ｐゴシック" pitchFamily="-108" charset="-128"/>
              </a:rPr>
              <a:t>aspiración </a:t>
            </a:r>
            <a:r>
              <a:rPr lang="es-ES" dirty="0">
                <a:ea typeface="ＭＳ Ｐゴシック" pitchFamily="-108" charset="-128"/>
              </a:rPr>
              <a:t>a ser exactos en la ciencia que practicamos, las cadenas de resultados no reemplazan </a:t>
            </a:r>
            <a:r>
              <a:rPr lang="es-ES" dirty="0" smtClean="0">
                <a:ea typeface="ＭＳ Ｐゴシック" pitchFamily="-108" charset="-128"/>
              </a:rPr>
              <a:t>el rigor de los métodos</a:t>
            </a:r>
            <a:r>
              <a:rPr lang="es-ES" baseline="0" dirty="0" smtClean="0">
                <a:ea typeface="ＭＳ Ｐゴシック" pitchFamily="-108" charset="-128"/>
              </a:rPr>
              <a:t> científicos de </a:t>
            </a:r>
            <a:r>
              <a:rPr lang="es-ES" dirty="0" smtClean="0">
                <a:ea typeface="ＭＳ Ｐゴシック" pitchFamily="-108" charset="-128"/>
              </a:rPr>
              <a:t>evaluación </a:t>
            </a:r>
            <a:r>
              <a:rPr lang="es-ES" dirty="0">
                <a:ea typeface="ＭＳ Ｐゴシック" pitchFamily="-108" charset="-128"/>
              </a:rPr>
              <a:t>y </a:t>
            </a:r>
            <a:r>
              <a:rPr lang="es-ES" dirty="0" smtClean="0">
                <a:ea typeface="ＭＳ Ｐゴシック" pitchFamily="-108" charset="-128"/>
              </a:rPr>
              <a:t>monitoreo.</a:t>
            </a:r>
            <a:endParaRPr lang="es-ES" dirty="0">
              <a:ea typeface="ＭＳ Ｐゴシック" pitchFamily="-108" charset="-128"/>
            </a:endParaRPr>
          </a:p>
          <a:p>
            <a:endParaRPr lang="en-US" dirty="0">
              <a:ea typeface="ＭＳ Ｐゴシック" pitchFamily="-108" charset="-128"/>
            </a:endParaRPr>
          </a:p>
          <a:p>
            <a:r>
              <a:rPr lang="es-ES" dirty="0">
                <a:ea typeface="ＭＳ Ｐゴシック" pitchFamily="-108" charset="-128"/>
              </a:rPr>
              <a:t>En cambio, constituyen la base necesaria para formular las sólidas hipótesis que sometemos a prueba y aquellas que no probamos y </a:t>
            </a:r>
            <a:r>
              <a:rPr lang="es-ES" dirty="0" smtClean="0">
                <a:ea typeface="ＭＳ Ｐゴシック" pitchFamily="-108" charset="-128"/>
              </a:rPr>
              <a:t>adoptamos como supuestos </a:t>
            </a:r>
            <a:r>
              <a:rPr lang="es-ES" dirty="0">
                <a:ea typeface="ＭＳ Ｐゴシック" pitchFamily="-108" charset="-128"/>
              </a:rPr>
              <a:t>de nuestro trabajo.</a:t>
            </a:r>
          </a:p>
          <a:p>
            <a:endParaRPr lang="en-US" dirty="0">
              <a:ea typeface="ＭＳ Ｐゴシック" pitchFamily="-108" charset="-128"/>
            </a:endParaRPr>
          </a:p>
          <a:p>
            <a:r>
              <a:rPr lang="es-ES" dirty="0">
                <a:ea typeface="ＭＳ Ｐゴシック" pitchFamily="-108" charset="-128"/>
              </a:rPr>
              <a:t>Cuando no probamos ninguna hipótesis, simplemente confiamos en que muchas de nuestras suposiciones son verdaderas, desde la cantidad de insumos que necesita una estrategia para triunfar, hasta los pronósticos sobre el impacto de nuestras estrategias y acciones.</a:t>
            </a:r>
          </a:p>
          <a:p>
            <a:endParaRPr lang="en-US" dirty="0">
              <a:ea typeface="ＭＳ Ｐゴシック" pitchFamily="-108" charset="-128"/>
            </a:endParaRPr>
          </a:p>
          <a:p>
            <a:r>
              <a:rPr lang="es-ES" b="1" dirty="0">
                <a:ea typeface="ＭＳ Ｐゴシック" pitchFamily="-108" charset="-128"/>
              </a:rPr>
              <a:t>Así es como hemos trabajado en el pasado, pero no es </a:t>
            </a:r>
            <a:r>
              <a:rPr lang="es-ES" b="1" dirty="0" smtClean="0">
                <a:ea typeface="ＭＳ Ｐゴシック" pitchFamily="-108" charset="-128"/>
              </a:rPr>
              <a:t>esta </a:t>
            </a:r>
            <a:r>
              <a:rPr lang="es-ES" b="1" dirty="0">
                <a:ea typeface="ＭＳ Ｐゴシック" pitchFamily="-108" charset="-128"/>
              </a:rPr>
              <a:t>la ruta que queremos seguir en el futuro.</a:t>
            </a:r>
            <a:endParaRPr lang="en-US" dirty="0">
              <a:ea typeface="ＭＳ Ｐゴシック" pitchFamily="-108"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bwMode="auto">
          <a:noFill/>
          <a:ln>
            <a:miter lim="800000"/>
            <a:headEnd/>
            <a:tailEnd/>
          </a:ln>
        </p:spPr>
        <p:txBody>
          <a:bodyPr/>
          <a:lstStyle/>
          <a:p>
            <a:fld id="{356DE214-45A9-D64C-8067-BF63423C5FF1}" type="slidenum">
              <a:rPr lang="en-US"/>
              <a:pPr/>
              <a:t>15</a:t>
            </a:fld>
            <a:endParaRPr lang="en-US"/>
          </a:p>
        </p:txBody>
      </p:sp>
      <p:sp>
        <p:nvSpPr>
          <p:cNvPr id="7577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5780" name="Rectangle 3"/>
          <p:cNvSpPr>
            <a:spLocks noGrp="1" noChangeArrowheads="1"/>
          </p:cNvSpPr>
          <p:nvPr>
            <p:ph type="body" idx="1"/>
          </p:nvPr>
        </p:nvSpPr>
        <p:spPr bwMode="auto">
          <a:noFill/>
        </p:spPr>
        <p:txBody>
          <a:bodyPr/>
          <a:lstStyle/>
          <a:p>
            <a:r>
              <a:rPr lang="es-ES" dirty="0">
                <a:ea typeface="ＭＳ Ｐゴシック" pitchFamily="-108" charset="-128"/>
              </a:rPr>
              <a:t>Desarrollando un plan de monitoreo para cada </a:t>
            </a:r>
            <a:r>
              <a:rPr lang="es-ES" dirty="0" smtClean="0">
                <a:ea typeface="ＭＳ Ｐゴシック" pitchFamily="-108" charset="-128"/>
              </a:rPr>
              <a:t>indicador</a:t>
            </a:r>
          </a:p>
          <a:p>
            <a:endParaRPr lang="es-ES" dirty="0" smtClean="0">
              <a:ea typeface="ＭＳ Ｐゴシック" pitchFamily="-108" charset="-128"/>
            </a:endParaRPr>
          </a:p>
          <a:p>
            <a:r>
              <a:rPr lang="es-ES" dirty="0" smtClean="0">
                <a:ea typeface="ＭＳ Ｐゴシック" pitchFamily="-108" charset="-128"/>
              </a:rPr>
              <a:t>En primer lugar, ¿quiénes somos? </a:t>
            </a:r>
          </a:p>
          <a:p>
            <a:endParaRPr lang="en-US" dirty="0" smtClean="0">
              <a:ea typeface="ＭＳ Ｐゴシック" pitchFamily="-108" charset="-128"/>
            </a:endParaRPr>
          </a:p>
          <a:p>
            <a:r>
              <a:rPr lang="es-ES" dirty="0" smtClean="0">
                <a:ea typeface="ＭＳ Ｐゴシック" pitchFamily="-108" charset="-128"/>
              </a:rPr>
              <a:t>Dan y yo trabajamos en la recién creada División de Estrategias de Conservación, específicamente en el Grupo Central de la Ciencia, que está dividido en seis diferentes unidades que presentaremos aquí:</a:t>
            </a:r>
          </a:p>
          <a:p>
            <a:endParaRPr lang="en-US" dirty="0" smtClean="0">
              <a:ea typeface="ＭＳ Ｐゴシック" pitchFamily="-108" charset="-128"/>
            </a:endParaRPr>
          </a:p>
          <a:p>
            <a:r>
              <a:rPr lang="es-ES" b="1" dirty="0" smtClean="0">
                <a:ea typeface="ＭＳ Ｐゴシック" pitchFamily="-108" charset="-128"/>
              </a:rPr>
              <a:t>CLIC 1 – </a:t>
            </a:r>
            <a:r>
              <a:rPr lang="es-ES" dirty="0" smtClean="0">
                <a:ea typeface="ＭＳ Ｐゴシック" pitchFamily="-108" charset="-128"/>
              </a:rPr>
              <a:t>Dan y yo trabajamos en la Unidad de Métodos y Herramientas de Conservación, lo que explica por qué la mayor parte de esta reunión en línea se centrará en nuevos métodos y herramientas que les serán muy útiles para desarrollar e implementar Medidas de Efectividad de Estrategias.</a:t>
            </a:r>
          </a:p>
          <a:p>
            <a:endParaRPr lang="en-US" dirty="0" smtClean="0">
              <a:ea typeface="ＭＳ Ｐゴシック" pitchFamily="-108" charset="-128"/>
            </a:endParaRPr>
          </a:p>
          <a:p>
            <a:r>
              <a:rPr lang="es-ES" dirty="0" smtClean="0">
                <a:ea typeface="ＭＳ Ｐゴシック" pitchFamily="-108" charset="-128"/>
              </a:rPr>
              <a:t>Tal vez algunos de ustedes recuerdan que Dan y yo solíamos trabajar en el Equipo de Medidas de Conservación y probablemente están preguntándose dónde está ahora ese equipo.</a:t>
            </a:r>
          </a:p>
          <a:p>
            <a:endParaRPr lang="en-US" dirty="0" smtClean="0">
              <a:ea typeface="ＭＳ Ｐゴシック" pitchFamily="-108" charset="-128"/>
            </a:endParaRPr>
          </a:p>
          <a:p>
            <a:r>
              <a:rPr lang="es-ES" b="1" dirty="0" smtClean="0">
                <a:ea typeface="ＭＳ Ｐゴシック" pitchFamily="-108" charset="-128"/>
              </a:rPr>
              <a:t>CLIC 2 – </a:t>
            </a:r>
            <a:r>
              <a:rPr lang="es-ES" dirty="0" smtClean="0">
                <a:ea typeface="ＭＳ Ｐゴシック" pitchFamily="-108" charset="-128"/>
              </a:rPr>
              <a:t>Esta estructura refleja que, en lugar de centralizar</a:t>
            </a:r>
            <a:r>
              <a:rPr lang="es-ES" baseline="0" dirty="0" smtClean="0">
                <a:ea typeface="ＭＳ Ｐゴシック" pitchFamily="-108" charset="-128"/>
              </a:rPr>
              <a:t> </a:t>
            </a:r>
            <a:r>
              <a:rPr lang="es-ES" dirty="0" smtClean="0">
                <a:ea typeface="ＭＳ Ｐゴシック" pitchFamily="-108" charset="-128"/>
              </a:rPr>
              <a:t>en un único equipo el trabajo de medidas,</a:t>
            </a:r>
            <a:r>
              <a:rPr lang="es-ES" baseline="0" dirty="0" smtClean="0">
                <a:ea typeface="ＭＳ Ｐゴシック" pitchFamily="-108" charset="-128"/>
              </a:rPr>
              <a:t> </a:t>
            </a:r>
            <a:r>
              <a:rPr lang="es-ES" dirty="0" smtClean="0">
                <a:ea typeface="ＭＳ Ｐゴシック" pitchFamily="-108" charset="-128"/>
              </a:rPr>
              <a:t>se prefirió distribuirlo entre estas seis unidades. En la Unidad de Aprendizaje, por ejemplo, la persona de </a:t>
            </a:r>
            <a:r>
              <a:rPr lang="es-ES" smtClean="0">
                <a:ea typeface="ＭＳ Ｐゴシック" pitchFamily="-108" charset="-128"/>
              </a:rPr>
              <a:t>que hoy está </a:t>
            </a:r>
            <a:r>
              <a:rPr lang="es-ES" dirty="0" smtClean="0">
                <a:ea typeface="ＭＳ Ｐゴシック" pitchFamily="-108" charset="-128"/>
              </a:rPr>
              <a:t>a cargo de la capacitación en medidas y aprendizaje de PCA es Mauricio Castro.</a:t>
            </a:r>
          </a:p>
          <a:p>
            <a:endParaRPr lang="en-US" dirty="0" smtClean="0">
              <a:ea typeface="ＭＳ Ｐゴシック" pitchFamily="-108" charset="-128"/>
            </a:endParaRPr>
          </a:p>
          <a:p>
            <a:r>
              <a:rPr lang="es-ES" dirty="0" smtClean="0">
                <a:ea typeface="ＭＳ Ｐゴシック" pitchFamily="-108" charset="-128"/>
              </a:rPr>
              <a:t>En segundo lugar, en la esquina inferior derecha de la pantalla pueden ver un botón para conversar. Por favor, durante esta sesión usen ese botón para preguntarnos lo que deseen.</a:t>
            </a:r>
            <a:r>
              <a:rPr lang="es-ES" baseline="0" dirty="0" smtClean="0">
                <a:ea typeface="ＭＳ Ｐゴシック" pitchFamily="-108" charset="-128"/>
              </a:rPr>
              <a:t>  </a:t>
            </a:r>
            <a:endParaRPr lang="es-ES" dirty="0" smtClean="0">
              <a:ea typeface="ＭＳ Ｐゴシック" pitchFamily="-108" charset="-128"/>
            </a:endParaRPr>
          </a:p>
          <a:p>
            <a:endParaRPr lang="en-US" dirty="0" smtClean="0">
              <a:ea typeface="ＭＳ Ｐゴシック" pitchFamily="-108" charset="-128"/>
            </a:endParaRPr>
          </a:p>
          <a:p>
            <a:r>
              <a:rPr lang="es-ES" dirty="0" smtClean="0">
                <a:ea typeface="ＭＳ Ｐゴシック" pitchFamily="-108" charset="-128"/>
              </a:rPr>
              <a:t>Y ahora, sigamos adelante…</a:t>
            </a:r>
            <a:endParaRPr lang="en-US" dirty="0" smtClean="0">
              <a:ea typeface="ＭＳ Ｐゴシック" pitchFamily="-108" charset="-128"/>
            </a:endParaRPr>
          </a:p>
          <a:p>
            <a:endParaRPr lang="en-US" dirty="0">
              <a:ea typeface="ＭＳ Ｐゴシック" pitchFamily="-108"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bwMode="auto">
          <a:noFill/>
          <a:ln>
            <a:miter lim="800000"/>
            <a:headEnd/>
            <a:tailEnd/>
          </a:ln>
        </p:spPr>
        <p:txBody>
          <a:bodyPr/>
          <a:lstStyle/>
          <a:p>
            <a:fld id="{42674437-CC79-F84A-A0E0-C40A7E97E658}" type="slidenum">
              <a:rPr lang="en-US"/>
              <a:pPr/>
              <a:t>2</a:t>
            </a:fld>
            <a:endParaRPr lang="en-US"/>
          </a:p>
        </p:txBody>
      </p:sp>
      <p:sp>
        <p:nvSpPr>
          <p:cNvPr id="6246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2468" name="Rectangle 3"/>
          <p:cNvSpPr>
            <a:spLocks noGrp="1" noChangeArrowheads="1"/>
          </p:cNvSpPr>
          <p:nvPr>
            <p:ph type="body" idx="1"/>
          </p:nvPr>
        </p:nvSpPr>
        <p:spPr bwMode="auto">
          <a:noFill/>
        </p:spPr>
        <p:txBody>
          <a:bodyPr/>
          <a:lstStyle/>
          <a:p>
            <a:r>
              <a:rPr lang="es-ES" dirty="0">
                <a:ea typeface="ＭＳ Ｐゴシック" pitchFamily="-108" charset="-128"/>
              </a:rPr>
              <a:t>PRIMERO – Queremos presentar el concepto de cadena de resultados. Si ya </a:t>
            </a:r>
            <a:r>
              <a:rPr lang="es-ES" dirty="0" smtClean="0">
                <a:ea typeface="ＭＳ Ｐゴシック" pitchFamily="-108" charset="-128"/>
              </a:rPr>
              <a:t>han </a:t>
            </a:r>
            <a:r>
              <a:rPr lang="es-ES" dirty="0">
                <a:ea typeface="ＭＳ Ｐゴシック" pitchFamily="-108" charset="-128"/>
              </a:rPr>
              <a:t>visto ejemplos de cadenas de resultados, esperamos que esta introducción les sirva para refrescar la memoria. Si no, esperamos demostrar la utilidad de seguir este método para desarrollar </a:t>
            </a:r>
            <a:r>
              <a:rPr lang="es-ES" dirty="0" smtClean="0">
                <a:ea typeface="ＭＳ Ｐゴシック" pitchFamily="-108" charset="-128"/>
              </a:rPr>
              <a:t>Medidas </a:t>
            </a:r>
            <a:r>
              <a:rPr lang="es-ES" dirty="0">
                <a:ea typeface="ＭＳ Ｐゴシック" pitchFamily="-108" charset="-128"/>
              </a:rPr>
              <a:t>de </a:t>
            </a:r>
            <a:r>
              <a:rPr lang="es-ES" dirty="0" smtClean="0">
                <a:ea typeface="ＭＳ Ｐゴシック" pitchFamily="-108" charset="-128"/>
              </a:rPr>
              <a:t>Efectividad </a:t>
            </a:r>
            <a:r>
              <a:rPr lang="es-ES" dirty="0">
                <a:ea typeface="ＭＳ Ｐゴシック" pitchFamily="-108" charset="-128"/>
              </a:rPr>
              <a:t>de </a:t>
            </a:r>
            <a:r>
              <a:rPr lang="es-ES" dirty="0" smtClean="0">
                <a:ea typeface="ＭＳ Ｐゴシック" pitchFamily="-108" charset="-128"/>
              </a:rPr>
              <a:t>Estrategias</a:t>
            </a:r>
            <a:r>
              <a:rPr lang="es-ES" dirty="0">
                <a:ea typeface="ＭＳ Ｐゴシック" pitchFamily="-108" charset="-128"/>
              </a:rPr>
              <a:t>.</a:t>
            </a:r>
          </a:p>
          <a:p>
            <a:r>
              <a:rPr lang="es-ES" dirty="0">
                <a:ea typeface="ＭＳ Ｐゴシック" pitchFamily="-108" charset="-128"/>
              </a:rPr>
              <a:t> </a:t>
            </a:r>
            <a:endParaRPr lang="en-US" dirty="0">
              <a:ea typeface="ＭＳ Ｐゴシック" pitchFamily="-108" charset="-128"/>
            </a:endParaRPr>
          </a:p>
          <a:p>
            <a:r>
              <a:rPr lang="es-ES" dirty="0">
                <a:ea typeface="ＭＳ Ｐゴシック" pitchFamily="-108" charset="-128"/>
              </a:rPr>
              <a:t>¿Qué es una cadena de resultados?</a:t>
            </a:r>
          </a:p>
          <a:p>
            <a:endParaRPr lang="en-US" dirty="0">
              <a:ea typeface="ＭＳ Ｐゴシック" pitchFamily="-108" charset="-128"/>
            </a:endParaRPr>
          </a:p>
          <a:p>
            <a:r>
              <a:rPr lang="es-ES" dirty="0">
                <a:ea typeface="ＭＳ Ｐゴシック" pitchFamily="-108" charset="-128"/>
              </a:rPr>
              <a:t>Es una herramienta sencilla que clarifica los supuestos sobre cómo </a:t>
            </a:r>
            <a:r>
              <a:rPr lang="es-ES" dirty="0" smtClean="0">
                <a:ea typeface="ＭＳ Ｐゴシック" pitchFamily="-108" charset="-128"/>
              </a:rPr>
              <a:t>contribuyen las </a:t>
            </a:r>
            <a:r>
              <a:rPr lang="es-ES" dirty="0">
                <a:ea typeface="ＭＳ Ｐゴシック" pitchFamily="-108" charset="-128"/>
              </a:rPr>
              <a:t>estrategias de conservación </a:t>
            </a:r>
            <a:r>
              <a:rPr lang="es-ES" dirty="0" smtClean="0">
                <a:ea typeface="ＭＳ Ｐゴシック" pitchFamily="-108" charset="-128"/>
              </a:rPr>
              <a:t>a </a:t>
            </a:r>
            <a:r>
              <a:rPr lang="es-ES" dirty="0">
                <a:ea typeface="ＭＳ Ｐゴシック" pitchFamily="-108" charset="-128"/>
              </a:rPr>
              <a:t>reducir las amenazas y conservar los </a:t>
            </a:r>
            <a:r>
              <a:rPr lang="es-ES" dirty="0" smtClean="0">
                <a:ea typeface="ＭＳ Ｐゴシック" pitchFamily="-108" charset="-128"/>
              </a:rPr>
              <a:t>elementos.</a:t>
            </a:r>
            <a:endParaRPr lang="en-US" dirty="0">
              <a:ea typeface="ＭＳ Ｐゴシック" pitchFamily="-108"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bwMode="auto">
          <a:noFill/>
          <a:ln>
            <a:miter lim="800000"/>
            <a:headEnd/>
            <a:tailEnd/>
          </a:ln>
        </p:spPr>
        <p:txBody>
          <a:bodyPr/>
          <a:lstStyle/>
          <a:p>
            <a:fld id="{597714DC-E4A2-6D42-A354-A424F7FBDE13}" type="slidenum">
              <a:rPr lang="en-US"/>
              <a:pPr/>
              <a:t>3</a:t>
            </a:fld>
            <a:endParaRPr lang="en-US"/>
          </a:p>
        </p:txBody>
      </p:sp>
      <p:sp>
        <p:nvSpPr>
          <p:cNvPr id="6349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3492" name="Rectangle 3"/>
          <p:cNvSpPr>
            <a:spLocks noGrp="1" noChangeArrowheads="1"/>
          </p:cNvSpPr>
          <p:nvPr>
            <p:ph type="body" idx="1"/>
          </p:nvPr>
        </p:nvSpPr>
        <p:spPr bwMode="auto">
          <a:noFill/>
        </p:spPr>
        <p:txBody>
          <a:bodyPr/>
          <a:lstStyle/>
          <a:p>
            <a:r>
              <a:rPr lang="es-ES" dirty="0">
                <a:ea typeface="ＭＳ Ｐゴシック" pitchFamily="-108" charset="-128"/>
              </a:rPr>
              <a:t>Los </a:t>
            </a:r>
            <a:r>
              <a:rPr lang="es-ES" dirty="0" smtClean="0">
                <a:ea typeface="ＭＳ Ｐゴシック" pitchFamily="-108" charset="-128"/>
              </a:rPr>
              <a:t>siguientes son los componentes </a:t>
            </a:r>
            <a:r>
              <a:rPr lang="es-ES" dirty="0">
                <a:ea typeface="ＭＳ Ｐゴシック" pitchFamily="-108" charset="-128"/>
              </a:rPr>
              <a:t>básicos de una cadena de </a:t>
            </a:r>
            <a:r>
              <a:rPr lang="es-ES" dirty="0" smtClean="0">
                <a:ea typeface="ＭＳ Ｐゴシック" pitchFamily="-108" charset="-128"/>
              </a:rPr>
              <a:t>resultados: </a:t>
            </a:r>
            <a:r>
              <a:rPr lang="es-ES" dirty="0">
                <a:ea typeface="ＭＳ Ｐゴシック" pitchFamily="-108" charset="-128"/>
              </a:rPr>
              <a:t>(1) una estrategia (representada en el diagrama por el hexágono amarillo) que implica acciones o intervenciones y que, por lo general, conduce a (2) un resultado que, a su vez, conduce a (3) la reducción de alguna amenaza directa, lo que, en última instancia, produce (4) un impacto positivo en el </a:t>
            </a:r>
            <a:r>
              <a:rPr lang="es-ES" dirty="0" smtClean="0">
                <a:ea typeface="ＭＳ Ｐゴシック" pitchFamily="-108" charset="-128"/>
              </a:rPr>
              <a:t>elemento </a:t>
            </a:r>
            <a:r>
              <a:rPr lang="es-ES" dirty="0">
                <a:ea typeface="ＭＳ Ｐゴシック" pitchFamily="-108" charset="-128"/>
              </a:rPr>
              <a:t>que estamos conservando.</a:t>
            </a:r>
            <a:endParaRPr lang="en-US" dirty="0">
              <a:ea typeface="ＭＳ Ｐゴシック" pitchFamily="-108" charset="-128"/>
            </a:endParaRPr>
          </a:p>
          <a:p>
            <a:endParaRPr lang="es-ES" dirty="0" smtClean="0">
              <a:ea typeface="ＭＳ Ｐゴシック" pitchFamily="-108" charset="-128"/>
            </a:endParaRPr>
          </a:p>
          <a:p>
            <a:r>
              <a:rPr lang="es-ES" dirty="0" smtClean="0">
                <a:ea typeface="ＭＳ Ｐゴシック" pitchFamily="-108" charset="-128"/>
              </a:rPr>
              <a:t>Algunas </a:t>
            </a:r>
            <a:r>
              <a:rPr lang="es-ES" dirty="0">
                <a:ea typeface="ＭＳ Ｐゴシック" pitchFamily="-108" charset="-128"/>
              </a:rPr>
              <a:t>veces, las estrategias pueden generar una serie de enlaces más corta entre la acción y el impacto sobre el </a:t>
            </a:r>
            <a:r>
              <a:rPr lang="es-ES" dirty="0" smtClean="0">
                <a:ea typeface="ＭＳ Ｐゴシック" pitchFamily="-108" charset="-128"/>
              </a:rPr>
              <a:t>elemento </a:t>
            </a:r>
            <a:r>
              <a:rPr lang="es-ES" dirty="0">
                <a:ea typeface="ＭＳ Ｐゴシック" pitchFamily="-108" charset="-128"/>
              </a:rPr>
              <a:t>de conservación, como sucede con las estrategias de </a:t>
            </a:r>
            <a:r>
              <a:rPr lang="es-ES" dirty="0" smtClean="0">
                <a:ea typeface="ＭＳ Ｐゴシック" pitchFamily="-108" charset="-128"/>
              </a:rPr>
              <a:t>restauración.</a:t>
            </a:r>
            <a:r>
              <a:rPr lang="es-ES" baseline="0" dirty="0" smtClean="0">
                <a:ea typeface="ＭＳ Ｐゴシック" pitchFamily="-108" charset="-128"/>
              </a:rPr>
              <a:t> O</a:t>
            </a:r>
            <a:r>
              <a:rPr lang="es-ES" dirty="0" smtClean="0">
                <a:ea typeface="ＭＳ Ｐゴシック" pitchFamily="-108" charset="-128"/>
              </a:rPr>
              <a:t>tras </a:t>
            </a:r>
            <a:r>
              <a:rPr lang="es-ES" dirty="0">
                <a:ea typeface="ＭＳ Ｐゴシック" pitchFamily="-108" charset="-128"/>
              </a:rPr>
              <a:t>veces, pueden generar una serie de enlaces más larga, como </a:t>
            </a:r>
            <a:r>
              <a:rPr lang="es-ES" dirty="0" smtClean="0">
                <a:ea typeface="ＭＳ Ｐゴシック" pitchFamily="-108" charset="-128"/>
              </a:rPr>
              <a:t>sucede con las </a:t>
            </a:r>
            <a:r>
              <a:rPr lang="es-ES" dirty="0">
                <a:ea typeface="ＭＳ Ｐゴシック" pitchFamily="-108" charset="-128"/>
              </a:rPr>
              <a:t>estrategias para influir en la formulación de las políticas.</a:t>
            </a:r>
            <a:endParaRPr lang="en-US" dirty="0">
              <a:ea typeface="ＭＳ Ｐゴシック" pitchFamily="-108" charset="-128"/>
            </a:endParaRPr>
          </a:p>
          <a:p>
            <a:endParaRPr lang="es-ES" dirty="0" smtClean="0">
              <a:ea typeface="ＭＳ Ｐゴシック" pitchFamily="-108" charset="-128"/>
            </a:endParaRPr>
          </a:p>
          <a:p>
            <a:r>
              <a:rPr lang="es-ES" dirty="0" smtClean="0">
                <a:ea typeface="ＭＳ Ｐゴシック" pitchFamily="-108" charset="-128"/>
              </a:rPr>
              <a:t>Una </a:t>
            </a:r>
            <a:r>
              <a:rPr lang="es-ES" dirty="0">
                <a:ea typeface="ＭＳ Ｐゴシック" pitchFamily="-108" charset="-128"/>
              </a:rPr>
              <a:t>estrategia bien diseñada define indicadores para cada uno de los pasos de esta serie, todo para favorecer el logro de la meta última de mejorar el estado de un </a:t>
            </a:r>
            <a:r>
              <a:rPr lang="es-ES" dirty="0" smtClean="0">
                <a:ea typeface="ＭＳ Ｐゴシック" pitchFamily="-108" charset="-128"/>
              </a:rPr>
              <a:t>elemento </a:t>
            </a:r>
            <a:r>
              <a:rPr lang="es-ES" dirty="0">
                <a:ea typeface="ＭＳ Ｐゴシック" pitchFamily="-108" charset="-128"/>
              </a:rPr>
              <a:t>de conservación.</a:t>
            </a:r>
            <a:endParaRPr lang="en-US" dirty="0">
              <a:ea typeface="ＭＳ Ｐゴシック" pitchFamily="-108"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bwMode="auto">
          <a:noFill/>
          <a:ln>
            <a:miter lim="800000"/>
            <a:headEnd/>
            <a:tailEnd/>
          </a:ln>
        </p:spPr>
        <p:txBody>
          <a:bodyPr/>
          <a:lstStyle/>
          <a:p>
            <a:fld id="{17B15A67-84BF-2E47-9E6B-AF7EEDA4A31C}" type="slidenum">
              <a:rPr lang="en-US"/>
              <a:pPr/>
              <a:t>4</a:t>
            </a:fld>
            <a:endParaRPr lang="en-US"/>
          </a:p>
        </p:txBody>
      </p:sp>
      <p:sp>
        <p:nvSpPr>
          <p:cNvPr id="64515" name="Rectangle 2"/>
          <p:cNvSpPr>
            <a:spLocks noGrp="1" noRot="1" noChangeAspect="1" noChangeArrowheads="1" noTextEdit="1"/>
          </p:cNvSpPr>
          <p:nvPr>
            <p:ph type="sldImg"/>
          </p:nvPr>
        </p:nvSpPr>
        <p:spPr bwMode="auto">
          <a:xfrm>
            <a:off x="1144588" y="685800"/>
            <a:ext cx="4572000" cy="3429000"/>
          </a:xfrm>
          <a:noFill/>
          <a:ln>
            <a:solidFill>
              <a:srgbClr val="000000"/>
            </a:solidFill>
            <a:miter lim="800000"/>
            <a:headEnd/>
            <a:tailEnd/>
          </a:ln>
        </p:spPr>
      </p:sp>
      <p:sp>
        <p:nvSpPr>
          <p:cNvPr id="64516" name="Rectangle 3"/>
          <p:cNvSpPr>
            <a:spLocks noGrp="1" noChangeArrowheads="1"/>
          </p:cNvSpPr>
          <p:nvPr>
            <p:ph type="body" idx="1"/>
          </p:nvPr>
        </p:nvSpPr>
        <p:spPr bwMode="auto">
          <a:noFill/>
        </p:spPr>
        <p:txBody>
          <a:bodyPr/>
          <a:lstStyle/>
          <a:p>
            <a:r>
              <a:rPr lang="en-US" dirty="0">
                <a:ea typeface="ＭＳ Ｐゴシック" pitchFamily="-108" charset="-128"/>
              </a:rPr>
              <a:t> </a:t>
            </a:r>
            <a:r>
              <a:rPr lang="es-ES" dirty="0">
                <a:ea typeface="ＭＳ Ｐゴシック" pitchFamily="-108" charset="-128"/>
              </a:rPr>
              <a:t>A través de los años se  han desarrollado varios aspectos importantes de las cadenas de resultados para:</a:t>
            </a:r>
          </a:p>
          <a:p>
            <a:endParaRPr lang="en-US" dirty="0">
              <a:ea typeface="ＭＳ Ｐゴシック" pitchFamily="-108" charset="-128"/>
            </a:endParaRPr>
          </a:p>
          <a:p>
            <a:r>
              <a:rPr lang="es-ES" dirty="0">
                <a:ea typeface="ＭＳ Ｐゴシック" pitchFamily="-108" charset="-128"/>
              </a:rPr>
              <a:t>	- construirlas de tal modo que permitan elaborar medidas confiables de la </a:t>
            </a:r>
            <a:r>
              <a:rPr lang="es-ES" dirty="0" smtClean="0">
                <a:ea typeface="ＭＳ Ｐゴシック" pitchFamily="-108" charset="-128"/>
              </a:rPr>
              <a:t>efectividad </a:t>
            </a:r>
            <a:r>
              <a:rPr lang="es-ES" dirty="0">
                <a:ea typeface="ＭＳ Ｐゴシック" pitchFamily="-108" charset="-128"/>
              </a:rPr>
              <a:t>de las  estrategias.</a:t>
            </a:r>
            <a:endParaRPr lang="en-US" dirty="0">
              <a:ea typeface="ＭＳ Ｐゴシック" pitchFamily="-108" charset="-128"/>
            </a:endParaRPr>
          </a:p>
          <a:p>
            <a:r>
              <a:rPr lang="es-ES" dirty="0">
                <a:ea typeface="ＭＳ Ｐゴシック" pitchFamily="-108" charset="-128"/>
              </a:rPr>
              <a:t>	- contribuir a elevar las probabilidades de que la estrategia sea exitosa.</a:t>
            </a:r>
          </a:p>
          <a:p>
            <a:endParaRPr lang="en-US" dirty="0">
              <a:ea typeface="ＭＳ Ｐゴシック" pitchFamily="-108" charset="-128"/>
            </a:endParaRPr>
          </a:p>
          <a:p>
            <a:r>
              <a:rPr lang="es-ES" dirty="0">
                <a:ea typeface="ＭＳ Ｐゴシック" pitchFamily="-108" charset="-128"/>
              </a:rPr>
              <a:t>PRIMERO: los diagramas de las cadenas de resultados se construyen mejor como series de enunciados del tipo “si… entonces…”. Estos enunciados generan enlaces de causas y efectos.</a:t>
            </a:r>
            <a:endParaRPr lang="en-US" dirty="0">
              <a:ea typeface="ＭＳ Ｐゴシック" pitchFamily="-108" charset="-128"/>
            </a:endParaRPr>
          </a:p>
          <a:p>
            <a:r>
              <a:rPr lang="es-ES" dirty="0">
                <a:ea typeface="ＭＳ Ｐゴシック" pitchFamily="-108" charset="-128"/>
              </a:rPr>
              <a:t>SEGUNDO: al construir las cadenas de resultados, definimos y representamos gráficamente cómo pensamos que una determinada estrategia o actividad reducirá una amenaza y conservará un </a:t>
            </a:r>
            <a:r>
              <a:rPr lang="es-ES" dirty="0" smtClean="0">
                <a:ea typeface="ＭＳ Ｐゴシック" pitchFamily="-108" charset="-128"/>
              </a:rPr>
              <a:t>elemento.</a:t>
            </a:r>
            <a:endParaRPr lang="en-US" dirty="0">
              <a:ea typeface="ＭＳ Ｐゴシック" pitchFamily="-108" charset="-128"/>
            </a:endParaRPr>
          </a:p>
          <a:p>
            <a:r>
              <a:rPr lang="es-ES" dirty="0">
                <a:ea typeface="ＭＳ Ｐゴシック" pitchFamily="-108" charset="-128"/>
              </a:rPr>
              <a:t>TERCERO: las cadenas se centran en la consecución de los resultados, no consisten en una simple lista de actividades.</a:t>
            </a:r>
            <a:endParaRPr lang="en-US" dirty="0">
              <a:ea typeface="ＭＳ Ｐゴシック" pitchFamily="-108" charset="-128"/>
            </a:endParaRPr>
          </a:p>
          <a:p>
            <a:r>
              <a:rPr lang="es-ES" dirty="0">
                <a:ea typeface="ＭＳ Ｐゴシック" pitchFamily="-108" charset="-128"/>
              </a:rPr>
              <a:t>Y CUARTO: están compuestas de hipótesis que pueden someterse a prueba.</a:t>
            </a:r>
            <a:endParaRPr lang="en-US" dirty="0">
              <a:ea typeface="ＭＳ Ｐゴシック" pitchFamily="-108"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bwMode="auto">
          <a:noFill/>
          <a:ln>
            <a:miter lim="800000"/>
            <a:headEnd/>
            <a:tailEnd/>
          </a:ln>
        </p:spPr>
        <p:txBody>
          <a:bodyPr/>
          <a:lstStyle/>
          <a:p>
            <a:fld id="{74BC60D9-D07B-454C-86B0-C8591ED367CB}" type="slidenum">
              <a:rPr lang="en-US"/>
              <a:pPr/>
              <a:t>5</a:t>
            </a:fld>
            <a:endParaRPr lang="en-US"/>
          </a:p>
        </p:txBody>
      </p:sp>
      <p:sp>
        <p:nvSpPr>
          <p:cNvPr id="6553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5540" name="Rectangle 3"/>
          <p:cNvSpPr>
            <a:spLocks noGrp="1" noChangeArrowheads="1"/>
          </p:cNvSpPr>
          <p:nvPr>
            <p:ph type="body" idx="1"/>
          </p:nvPr>
        </p:nvSpPr>
        <p:spPr bwMode="auto">
          <a:noFill/>
        </p:spPr>
        <p:txBody>
          <a:bodyPr/>
          <a:lstStyle/>
          <a:p>
            <a:r>
              <a:rPr lang="es-ES" dirty="0">
                <a:ea typeface="ＭＳ Ｐゴシック" pitchFamily="-108" charset="-128"/>
              </a:rPr>
              <a:t>El PRIMER beneficio </a:t>
            </a:r>
            <a:r>
              <a:rPr lang="es-ES" dirty="0" smtClean="0">
                <a:ea typeface="ＭＳ Ｐゴシック" pitchFamily="-108" charset="-128"/>
              </a:rPr>
              <a:t>de las </a:t>
            </a:r>
            <a:r>
              <a:rPr lang="es-ES" dirty="0">
                <a:ea typeface="ＭＳ Ｐゴシック" pitchFamily="-108" charset="-128"/>
              </a:rPr>
              <a:t>cadenas de resultados </a:t>
            </a:r>
            <a:r>
              <a:rPr lang="es-ES" dirty="0" smtClean="0">
                <a:ea typeface="ＭＳ Ｐゴシック" pitchFamily="-108" charset="-128"/>
              </a:rPr>
              <a:t>es, sencillamente, </a:t>
            </a:r>
            <a:r>
              <a:rPr lang="es-ES" dirty="0">
                <a:ea typeface="ＭＳ Ｐゴシック" pitchFamily="-108" charset="-128"/>
              </a:rPr>
              <a:t>la descripción de los supuestos </a:t>
            </a:r>
            <a:r>
              <a:rPr lang="es-ES" dirty="0" smtClean="0">
                <a:ea typeface="ＭＳ Ｐゴシック" pitchFamily="-108" charset="-128"/>
              </a:rPr>
              <a:t>que sustentan la </a:t>
            </a:r>
            <a:r>
              <a:rPr lang="es-ES" dirty="0">
                <a:ea typeface="ＭＳ Ｐゴシック" pitchFamily="-108" charset="-128"/>
              </a:rPr>
              <a:t>estrategia –qué impactos se espera que provoque en la biodiversidad-, de modo que </a:t>
            </a:r>
            <a:r>
              <a:rPr lang="es-ES" dirty="0" smtClean="0">
                <a:ea typeface="ＭＳ Ｐゴシック" pitchFamily="-108" charset="-128"/>
              </a:rPr>
              <a:t>los demás </a:t>
            </a:r>
            <a:r>
              <a:rPr lang="es-ES" dirty="0">
                <a:ea typeface="ＭＳ Ｐゴシック" pitchFamily="-108" charset="-128"/>
              </a:rPr>
              <a:t>puedan ver con claridad lo que se quiere lograr con ella. Como bien sabemos, muchas de nuestras estrategias para influir en la formulación de políticas carecen de </a:t>
            </a:r>
            <a:r>
              <a:rPr lang="es-ES" dirty="0" smtClean="0">
                <a:ea typeface="ＭＳ Ｐゴシック" pitchFamily="-108" charset="-128"/>
              </a:rPr>
              <a:t>un enunciado semejante, en el que se explicite el </a:t>
            </a:r>
            <a:r>
              <a:rPr lang="es-ES" dirty="0">
                <a:ea typeface="ＭＳ Ｐゴシック" pitchFamily="-108" charset="-128"/>
              </a:rPr>
              <a:t>impacto de la estrategia en la biodiversidad. </a:t>
            </a:r>
            <a:endParaRPr lang="en-US" dirty="0">
              <a:ea typeface="ＭＳ Ｐゴシック" pitchFamily="-108"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bwMode="auto">
          <a:noFill/>
          <a:ln>
            <a:miter lim="800000"/>
            <a:headEnd/>
            <a:tailEnd/>
          </a:ln>
        </p:spPr>
        <p:txBody>
          <a:bodyPr/>
          <a:lstStyle/>
          <a:p>
            <a:fld id="{70299DBA-B072-A843-AA9E-D019921A8F40}" type="slidenum">
              <a:rPr lang="en-US"/>
              <a:pPr/>
              <a:t>6</a:t>
            </a:fld>
            <a:endParaRPr lang="en-US"/>
          </a:p>
        </p:txBody>
      </p:sp>
      <p:sp>
        <p:nvSpPr>
          <p:cNvPr id="66563" name="Rectangle 2"/>
          <p:cNvSpPr>
            <a:spLocks noGrp="1" noRot="1" noChangeAspect="1" noChangeArrowheads="1" noTextEdit="1"/>
          </p:cNvSpPr>
          <p:nvPr>
            <p:ph type="sldImg"/>
          </p:nvPr>
        </p:nvSpPr>
        <p:spPr bwMode="auto">
          <a:xfrm>
            <a:off x="1144588" y="685800"/>
            <a:ext cx="4572000" cy="3429000"/>
          </a:xfrm>
          <a:noFill/>
          <a:ln>
            <a:solidFill>
              <a:srgbClr val="000000"/>
            </a:solidFill>
            <a:miter lim="800000"/>
            <a:headEnd/>
            <a:tailEnd/>
          </a:ln>
        </p:spPr>
      </p:sp>
      <p:sp>
        <p:nvSpPr>
          <p:cNvPr id="66564" name="Rectangle 3"/>
          <p:cNvSpPr>
            <a:spLocks noGrp="1" noChangeArrowheads="1"/>
          </p:cNvSpPr>
          <p:nvPr>
            <p:ph type="body" idx="1"/>
          </p:nvPr>
        </p:nvSpPr>
        <p:spPr bwMode="auto">
          <a:noFill/>
        </p:spPr>
        <p:txBody>
          <a:bodyPr/>
          <a:lstStyle/>
          <a:p>
            <a:r>
              <a:rPr lang="es-ES" dirty="0">
                <a:ea typeface="ＭＳ Ｐゴシック" pitchFamily="-108" charset="-128"/>
              </a:rPr>
              <a:t>Las cadenas de resultados se construyen mejor a partir de un modelo conceptual inicial –o un diagrama de la situación- en el que el equipo del proyecto identifica el factor o los factores clave que influyen en la magnitud de una amenaza directa, la cual, a su vez, tiene un impacto adverso en el </a:t>
            </a:r>
            <a:r>
              <a:rPr lang="es-ES" dirty="0" smtClean="0">
                <a:ea typeface="ＭＳ Ｐゴシック" pitchFamily="-108" charset="-128"/>
              </a:rPr>
              <a:t>elemento </a:t>
            </a:r>
            <a:r>
              <a:rPr lang="es-ES" dirty="0">
                <a:ea typeface="ＭＳ Ｐゴシック" pitchFamily="-108" charset="-128"/>
              </a:rPr>
              <a:t>de conservación.</a:t>
            </a:r>
            <a:endParaRPr lang="en-US" dirty="0">
              <a:ea typeface="ＭＳ Ｐゴシック" pitchFamily="-108" charset="-128"/>
            </a:endParaRPr>
          </a:p>
          <a:p>
            <a:endParaRPr lang="es-ES" dirty="0" smtClean="0">
              <a:ea typeface="ＭＳ Ｐゴシック" pitchFamily="-108" charset="-128"/>
            </a:endParaRPr>
          </a:p>
          <a:p>
            <a:r>
              <a:rPr lang="es-ES" dirty="0" smtClean="0">
                <a:ea typeface="ＭＳ Ｐゴシック" pitchFamily="-108" charset="-128"/>
              </a:rPr>
              <a:t>Una </a:t>
            </a:r>
            <a:r>
              <a:rPr lang="es-ES" dirty="0">
                <a:ea typeface="ＭＳ Ｐゴシック" pitchFamily="-108" charset="-128"/>
              </a:rPr>
              <a:t>vez que se establece este modelo conceptual, se puede construir una primera cadena de resultados que refleje cómo la estrategia produce un resultado relacionado con el factor clave, y </a:t>
            </a:r>
            <a:r>
              <a:rPr lang="es-ES" dirty="0" smtClean="0">
                <a:ea typeface="ＭＳ Ｐゴシック" pitchFamily="-108" charset="-128"/>
              </a:rPr>
              <a:t>cómo este </a:t>
            </a:r>
            <a:r>
              <a:rPr lang="es-ES" dirty="0">
                <a:ea typeface="ＭＳ Ｐゴシック" pitchFamily="-108" charset="-128"/>
              </a:rPr>
              <a:t>resultado, a su vez, se traduce en otro resultado relacionado con la amenaza directa, el cual culmina con un impacto positivo en el </a:t>
            </a:r>
            <a:r>
              <a:rPr lang="es-ES" dirty="0" smtClean="0">
                <a:ea typeface="ＭＳ Ｐゴシック" pitchFamily="-108" charset="-128"/>
              </a:rPr>
              <a:t>elemento </a:t>
            </a:r>
            <a:r>
              <a:rPr lang="es-ES" dirty="0">
                <a:ea typeface="ＭＳ Ｐゴシック" pitchFamily="-108" charset="-128"/>
              </a:rPr>
              <a:t>de conservación.</a:t>
            </a:r>
            <a:endParaRPr lang="en-US" dirty="0">
              <a:ea typeface="ＭＳ Ｐゴシック" pitchFamily="-108" charset="-128"/>
            </a:endParaRPr>
          </a:p>
          <a:p>
            <a:pPr eaLnBrk="1" hangingPunct="1">
              <a:spcBef>
                <a:spcPct val="0"/>
              </a:spcBef>
            </a:pPr>
            <a:r>
              <a:rPr lang="en-US" dirty="0">
                <a:ea typeface="ＭＳ Ｐゴシック" pitchFamily="-108" charset="-128"/>
              </a:rPr>
              <a:t>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bwMode="auto">
          <a:noFill/>
          <a:ln>
            <a:miter lim="800000"/>
            <a:headEnd/>
            <a:tailEnd/>
          </a:ln>
        </p:spPr>
        <p:txBody>
          <a:bodyPr/>
          <a:lstStyle/>
          <a:p>
            <a:fld id="{C06DAC35-200C-5447-8D86-EE54753546D2}" type="slidenum">
              <a:rPr lang="en-US"/>
              <a:pPr/>
              <a:t>7</a:t>
            </a:fld>
            <a:endParaRPr lang="en-US"/>
          </a:p>
        </p:txBody>
      </p:sp>
      <p:sp>
        <p:nvSpPr>
          <p:cNvPr id="67587" name="Rectangle 2"/>
          <p:cNvSpPr>
            <a:spLocks noGrp="1" noRot="1" noChangeAspect="1" noChangeArrowheads="1" noTextEdit="1"/>
          </p:cNvSpPr>
          <p:nvPr>
            <p:ph type="sldImg"/>
          </p:nvPr>
        </p:nvSpPr>
        <p:spPr bwMode="auto">
          <a:xfrm>
            <a:off x="1144588" y="685800"/>
            <a:ext cx="4572000" cy="3429000"/>
          </a:xfrm>
          <a:noFill/>
          <a:ln>
            <a:solidFill>
              <a:srgbClr val="000000"/>
            </a:solidFill>
            <a:miter lim="800000"/>
            <a:headEnd/>
            <a:tailEnd/>
          </a:ln>
        </p:spPr>
      </p:sp>
      <p:sp>
        <p:nvSpPr>
          <p:cNvPr id="67588" name="Rectangle 3"/>
          <p:cNvSpPr>
            <a:spLocks noGrp="1" noChangeArrowheads="1"/>
          </p:cNvSpPr>
          <p:nvPr>
            <p:ph type="body" idx="1"/>
          </p:nvPr>
        </p:nvSpPr>
        <p:spPr bwMode="auto">
          <a:noFill/>
        </p:spPr>
        <p:txBody>
          <a:bodyPr/>
          <a:lstStyle/>
          <a:p>
            <a:r>
              <a:rPr lang="es-ES" dirty="0">
                <a:ea typeface="ＭＳ Ｐゴシック" pitchFamily="-108" charset="-128"/>
              </a:rPr>
              <a:t>El análisis de cientos de cadenas de resultados reveló que las buenas cadenas tienen ciertas características, entre </a:t>
            </a:r>
            <a:r>
              <a:rPr lang="es-ES" dirty="0" smtClean="0">
                <a:ea typeface="ＭＳ Ｐゴシック" pitchFamily="-108" charset="-128"/>
              </a:rPr>
              <a:t>ellas, las </a:t>
            </a:r>
            <a:r>
              <a:rPr lang="es-ES" dirty="0">
                <a:ea typeface="ＭＳ Ｐゴシック" pitchFamily="-108" charset="-128"/>
              </a:rPr>
              <a:t>siguientes: </a:t>
            </a:r>
            <a:endParaRPr lang="es-ES" dirty="0" smtClean="0">
              <a:ea typeface="ＭＳ Ｐゴシック" pitchFamily="-108" charset="-128"/>
            </a:endParaRPr>
          </a:p>
          <a:p>
            <a:endParaRPr lang="en-US" dirty="0">
              <a:ea typeface="ＭＳ Ｐゴシック" pitchFamily="-108" charset="-128"/>
            </a:endParaRPr>
          </a:p>
          <a:p>
            <a:r>
              <a:rPr lang="es-ES" b="1" dirty="0">
                <a:ea typeface="ＭＳ Ｐゴシック" pitchFamily="-108" charset="-128"/>
              </a:rPr>
              <a:t>UNA – Están centradas en el logro de los resultados:</a:t>
            </a:r>
            <a:r>
              <a:rPr lang="es-ES" dirty="0">
                <a:ea typeface="ＭＳ Ｐゴシック" pitchFamily="-108" charset="-128"/>
              </a:rPr>
              <a:t> los recuadros contienen los resultados deseados (por ejemplo, reducción de la caza), no las actividades (por ejemplo, realizar una investigación</a:t>
            </a:r>
            <a:r>
              <a:rPr lang="es-ES" dirty="0" smtClean="0">
                <a:ea typeface="ＭＳ Ｐゴシック" pitchFamily="-108" charset="-128"/>
              </a:rPr>
              <a:t>)</a:t>
            </a:r>
          </a:p>
          <a:p>
            <a:endParaRPr lang="en-US" dirty="0">
              <a:ea typeface="ＭＳ Ｐゴシック" pitchFamily="-108" charset="-128"/>
            </a:endParaRPr>
          </a:p>
          <a:p>
            <a:r>
              <a:rPr lang="es-ES" b="1" dirty="0">
                <a:ea typeface="ＭＳ Ｐゴシック" pitchFamily="-108" charset="-128"/>
              </a:rPr>
              <a:t>DOS – Están enlazadas por relaciones de causa y efecto:</a:t>
            </a:r>
            <a:r>
              <a:rPr lang="es-ES" dirty="0">
                <a:ea typeface="ＭＳ Ｐゴシック" pitchFamily="-108" charset="-128"/>
              </a:rPr>
              <a:t> entre cada recuadro y el siguiente existe una clara relación del tipo “si… entonces</a:t>
            </a:r>
            <a:r>
              <a:rPr lang="es-ES" dirty="0" smtClean="0">
                <a:ea typeface="ＭＳ Ｐゴシック" pitchFamily="-108" charset="-128"/>
              </a:rPr>
              <a:t>…”.</a:t>
            </a:r>
          </a:p>
          <a:p>
            <a:endParaRPr lang="en-US" dirty="0">
              <a:ea typeface="ＭＳ Ｐゴシック" pitchFamily="-108" charset="-128"/>
            </a:endParaRPr>
          </a:p>
          <a:p>
            <a:r>
              <a:rPr lang="es-ES" b="1" dirty="0">
                <a:ea typeface="ＭＳ Ｐゴシック" pitchFamily="-108" charset="-128"/>
              </a:rPr>
              <a:t>TRES – Explicitan los cambios:</a:t>
            </a:r>
            <a:r>
              <a:rPr lang="es-ES" dirty="0">
                <a:ea typeface="ＭＳ Ｐゴシック" pitchFamily="-108" charset="-128"/>
              </a:rPr>
              <a:t> cada recuadro describe cómo espera el equipo del proyecto que cambie el factor relevante (por ejemplo, mejora, aumenta o decrece)</a:t>
            </a:r>
            <a:endParaRPr lang="en-US" dirty="0">
              <a:ea typeface="ＭＳ Ｐゴシック" pitchFamily="-108"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bwMode="auto">
          <a:noFill/>
          <a:ln>
            <a:miter lim="800000"/>
            <a:headEnd/>
            <a:tailEnd/>
          </a:ln>
        </p:spPr>
        <p:txBody>
          <a:bodyPr/>
          <a:lstStyle/>
          <a:p>
            <a:fld id="{9536D81B-CE68-1645-A801-DBB80F90E4C9}" type="slidenum">
              <a:rPr lang="en-US"/>
              <a:pPr/>
              <a:t>8</a:t>
            </a:fld>
            <a:endParaRPr lang="en-US"/>
          </a:p>
        </p:txBody>
      </p:sp>
      <p:sp>
        <p:nvSpPr>
          <p:cNvPr id="68611" name="Rectangle 2"/>
          <p:cNvSpPr>
            <a:spLocks noGrp="1" noRot="1" noChangeAspect="1" noChangeArrowheads="1" noTextEdit="1"/>
          </p:cNvSpPr>
          <p:nvPr>
            <p:ph type="sldImg"/>
          </p:nvPr>
        </p:nvSpPr>
        <p:spPr bwMode="auto">
          <a:xfrm>
            <a:off x="1144588" y="685800"/>
            <a:ext cx="4572000" cy="3429000"/>
          </a:xfrm>
          <a:noFill/>
          <a:ln>
            <a:solidFill>
              <a:srgbClr val="000000"/>
            </a:solidFill>
            <a:miter lim="800000"/>
            <a:headEnd/>
            <a:tailEnd/>
          </a:ln>
        </p:spPr>
      </p:sp>
      <p:sp>
        <p:nvSpPr>
          <p:cNvPr id="68612" name="Rectangle 3"/>
          <p:cNvSpPr>
            <a:spLocks noGrp="1" noChangeArrowheads="1"/>
          </p:cNvSpPr>
          <p:nvPr>
            <p:ph type="body" idx="1"/>
          </p:nvPr>
        </p:nvSpPr>
        <p:spPr bwMode="auto">
          <a:noFill/>
        </p:spPr>
        <p:txBody>
          <a:bodyPr/>
          <a:lstStyle/>
          <a:p>
            <a:r>
              <a:rPr lang="es-ES" b="1" dirty="0">
                <a:ea typeface="ＭＳ Ｐゴシック" pitchFamily="-108" charset="-128"/>
              </a:rPr>
              <a:t>CUARTA – Son relativamente completas:</a:t>
            </a:r>
            <a:r>
              <a:rPr lang="es-ES" dirty="0">
                <a:ea typeface="ＭＳ Ｐゴシック" pitchFamily="-108" charset="-128"/>
              </a:rPr>
              <a:t> los equipos tienden a construir cadenas demasiado complejas. Se requiere alguna destreza para no elaborar cadenas largas como espaguetis.</a:t>
            </a:r>
            <a:endParaRPr lang="en-US" dirty="0">
              <a:ea typeface="ＭＳ Ｐゴシック" pitchFamily="-108" charset="-128"/>
            </a:endParaRPr>
          </a:p>
          <a:p>
            <a:endParaRPr lang="es-ES" b="1" dirty="0" smtClean="0">
              <a:ea typeface="ＭＳ Ｐゴシック" pitchFamily="-108" charset="-128"/>
            </a:endParaRPr>
          </a:p>
          <a:p>
            <a:r>
              <a:rPr lang="es-ES" b="1" dirty="0" smtClean="0">
                <a:ea typeface="ＭＳ Ｐゴシック" pitchFamily="-108" charset="-128"/>
              </a:rPr>
              <a:t>POR </a:t>
            </a:r>
            <a:r>
              <a:rPr lang="es-ES" b="1" dirty="0">
                <a:ea typeface="ＭＳ Ｐゴシック" pitchFamily="-108" charset="-128"/>
              </a:rPr>
              <a:t>ÚLTIMO: </a:t>
            </a:r>
            <a:r>
              <a:rPr lang="es-ES" dirty="0">
                <a:ea typeface="ＭＳ Ｐゴシック" pitchFamily="-108" charset="-128"/>
              </a:rPr>
              <a:t>como sucede con cualquier modelo que se precie de ser bueno, </a:t>
            </a:r>
            <a:r>
              <a:rPr lang="es-ES" b="1" dirty="0" smtClean="0">
                <a:ea typeface="ＭＳ Ｐゴシック" pitchFamily="-108" charset="-128"/>
              </a:rPr>
              <a:t>las cadenas son </a:t>
            </a:r>
            <a:r>
              <a:rPr lang="es-ES" b="1" dirty="0">
                <a:ea typeface="ＭＳ Ｐゴシック" pitchFamily="-108" charset="-128"/>
              </a:rPr>
              <a:t>mejores cuando son simples.</a:t>
            </a:r>
            <a:r>
              <a:rPr lang="es-ES" dirty="0">
                <a:ea typeface="ＭＳ Ｐゴシック" pitchFamily="-108" charset="-128"/>
              </a:rPr>
              <a:t> Se concentran en lo esencial –sólo un resultado por recuadro- y deben limitarse a aquello sobre lo </a:t>
            </a:r>
            <a:r>
              <a:rPr lang="es-ES" dirty="0" smtClean="0">
                <a:ea typeface="ＭＳ Ｐゴシック" pitchFamily="-108" charset="-128"/>
              </a:rPr>
              <a:t>que podemos ejercer una influencia razonable. </a:t>
            </a:r>
            <a:r>
              <a:rPr lang="es-ES" dirty="0">
                <a:ea typeface="ＭＳ Ｐゴシック" pitchFamily="-108" charset="-128"/>
              </a:rPr>
              <a:t>Por ejemplo, no deben </a:t>
            </a:r>
            <a:r>
              <a:rPr lang="es-ES" dirty="0" smtClean="0">
                <a:ea typeface="ＭＳ Ｐゴシック" pitchFamily="-108" charset="-128"/>
              </a:rPr>
              <a:t>preocuparse por controlar </a:t>
            </a:r>
            <a:r>
              <a:rPr lang="es-ES" dirty="0">
                <a:ea typeface="ＭＳ Ｐゴシック" pitchFamily="-108" charset="-128"/>
              </a:rPr>
              <a:t>la aparición de manchas solares.</a:t>
            </a:r>
            <a:endParaRPr lang="en-US" dirty="0">
              <a:ea typeface="ＭＳ Ｐゴシック" pitchFamily="-108"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bwMode="auto">
          <a:noFill/>
          <a:ln>
            <a:miter lim="800000"/>
            <a:headEnd/>
            <a:tailEnd/>
          </a:ln>
        </p:spPr>
        <p:txBody>
          <a:bodyPr/>
          <a:lstStyle/>
          <a:p>
            <a:fld id="{5FF79C58-CD87-DC4F-96C9-8C9AE8F460DA}" type="slidenum">
              <a:rPr lang="en-US"/>
              <a:pPr/>
              <a:t>9</a:t>
            </a:fld>
            <a:endParaRPr lang="en-US"/>
          </a:p>
        </p:txBody>
      </p:sp>
      <p:sp>
        <p:nvSpPr>
          <p:cNvPr id="69635" name="Rectangle 2"/>
          <p:cNvSpPr>
            <a:spLocks noGrp="1" noRot="1" noChangeAspect="1" noChangeArrowheads="1" noTextEdit="1"/>
          </p:cNvSpPr>
          <p:nvPr>
            <p:ph type="sldImg"/>
          </p:nvPr>
        </p:nvSpPr>
        <p:spPr bwMode="auto">
          <a:xfrm>
            <a:off x="1144588" y="685800"/>
            <a:ext cx="4572000" cy="3429000"/>
          </a:xfrm>
          <a:noFill/>
          <a:ln>
            <a:solidFill>
              <a:srgbClr val="000000"/>
            </a:solidFill>
            <a:miter lim="800000"/>
            <a:headEnd/>
            <a:tailEnd/>
          </a:ln>
        </p:spPr>
      </p:sp>
      <p:sp>
        <p:nvSpPr>
          <p:cNvPr id="69636" name="Rectangle 3"/>
          <p:cNvSpPr>
            <a:spLocks noGrp="1" noChangeArrowheads="1"/>
          </p:cNvSpPr>
          <p:nvPr>
            <p:ph type="body" idx="1"/>
          </p:nvPr>
        </p:nvSpPr>
        <p:spPr bwMode="auto">
          <a:noFill/>
        </p:spPr>
        <p:txBody>
          <a:bodyPr/>
          <a:lstStyle/>
          <a:p>
            <a:r>
              <a:rPr lang="es-ES" dirty="0">
                <a:ea typeface="ＭＳ Ｐゴシック" pitchFamily="-108" charset="-128"/>
              </a:rPr>
              <a:t>También es importante identificar qué NO es una cadena de resultados…</a:t>
            </a:r>
          </a:p>
          <a:p>
            <a:endParaRPr lang="en-US" dirty="0">
              <a:ea typeface="ＭＳ Ｐゴシック" pitchFamily="-108" charset="-128"/>
            </a:endParaRPr>
          </a:p>
          <a:p>
            <a:r>
              <a:rPr lang="es-ES" dirty="0">
                <a:ea typeface="ＭＳ Ｐゴシック" pitchFamily="-108" charset="-128"/>
              </a:rPr>
              <a:t>NO es un simple diagrama de actividades </a:t>
            </a:r>
            <a:r>
              <a:rPr lang="es-ES" dirty="0" smtClean="0">
                <a:ea typeface="ＭＳ Ｐゴシック" pitchFamily="-108" charset="-128"/>
              </a:rPr>
              <a:t>encadenadas, </a:t>
            </a:r>
            <a:r>
              <a:rPr lang="es-ES" dirty="0">
                <a:ea typeface="ＭＳ Ｐゴシック" pitchFamily="-108" charset="-128"/>
              </a:rPr>
              <a:t>como el </a:t>
            </a:r>
            <a:r>
              <a:rPr lang="es-ES" dirty="0" smtClean="0">
                <a:ea typeface="ＭＳ Ｐゴシック" pitchFamily="-108" charset="-128"/>
              </a:rPr>
              <a:t>que aparece</a:t>
            </a:r>
            <a:r>
              <a:rPr lang="es-ES" baseline="0" dirty="0" smtClean="0">
                <a:ea typeface="ＭＳ Ｐゴシック" pitchFamily="-108" charset="-128"/>
              </a:rPr>
              <a:t> en</a:t>
            </a:r>
            <a:r>
              <a:rPr lang="es-ES" dirty="0" smtClean="0">
                <a:ea typeface="ＭＳ Ｐゴシック" pitchFamily="-108" charset="-128"/>
              </a:rPr>
              <a:t> la imagen. </a:t>
            </a:r>
            <a:endParaRPr lang="en-US" dirty="0">
              <a:ea typeface="ＭＳ Ｐゴシック" pitchFamily="-108"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92C1BFF-37AC-A446-BD90-0AADADB185F0}" type="datetimeFigureOut">
              <a:rPr lang="en-US" smtClean="0"/>
              <a:pPr/>
              <a:t>8/22/2012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390257-BC57-C642-93D2-2232E52D6C9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2C1BFF-37AC-A446-BD90-0AADADB185F0}" type="datetimeFigureOut">
              <a:rPr lang="en-US" smtClean="0"/>
              <a:pPr/>
              <a:t>8/22/2012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390257-BC57-C642-93D2-2232E52D6C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2C1BFF-37AC-A446-BD90-0AADADB185F0}" type="datetimeFigureOut">
              <a:rPr lang="en-US" smtClean="0"/>
              <a:pPr/>
              <a:t>8/22/2012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390257-BC57-C642-93D2-2232E52D6C9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81013" y="22225"/>
            <a:ext cx="8302625" cy="979488"/>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27038" y="1266825"/>
            <a:ext cx="4067175" cy="2260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6613" y="1266825"/>
            <a:ext cx="4068762" cy="2260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2C1BFF-37AC-A446-BD90-0AADADB185F0}" type="datetimeFigureOut">
              <a:rPr lang="en-US" smtClean="0"/>
              <a:pPr/>
              <a:t>8/22/2012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390257-BC57-C642-93D2-2232E52D6C9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92C1BFF-37AC-A446-BD90-0AADADB185F0}" type="datetimeFigureOut">
              <a:rPr lang="en-US" smtClean="0"/>
              <a:pPr/>
              <a:t>8/22/2012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390257-BC57-C642-93D2-2232E52D6C9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92C1BFF-37AC-A446-BD90-0AADADB185F0}" type="datetimeFigureOut">
              <a:rPr lang="en-US" smtClean="0"/>
              <a:pPr/>
              <a:t>8/22/2012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390257-BC57-C642-93D2-2232E52D6C9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92C1BFF-37AC-A446-BD90-0AADADB185F0}" type="datetimeFigureOut">
              <a:rPr lang="en-US" smtClean="0"/>
              <a:pPr/>
              <a:t>8/22/2012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390257-BC57-C642-93D2-2232E52D6C9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92C1BFF-37AC-A446-BD90-0AADADB185F0}" type="datetimeFigureOut">
              <a:rPr lang="en-US" smtClean="0"/>
              <a:pPr/>
              <a:t>8/22/2012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390257-BC57-C642-93D2-2232E52D6C9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2C1BFF-37AC-A446-BD90-0AADADB185F0}" type="datetimeFigureOut">
              <a:rPr lang="en-US" smtClean="0"/>
              <a:pPr/>
              <a:t>8/22/2012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F390257-BC57-C642-93D2-2232E52D6C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2C1BFF-37AC-A446-BD90-0AADADB185F0}" type="datetimeFigureOut">
              <a:rPr lang="en-US" smtClean="0"/>
              <a:pPr/>
              <a:t>8/22/2012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390257-BC57-C642-93D2-2232E52D6C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2C1BFF-37AC-A446-BD90-0AADADB185F0}" type="datetimeFigureOut">
              <a:rPr lang="en-US" smtClean="0"/>
              <a:pPr/>
              <a:t>8/22/2012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390257-BC57-C642-93D2-2232E52D6C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2C1BFF-37AC-A446-BD90-0AADADB185F0}" type="datetimeFigureOut">
              <a:rPr lang="en-US" smtClean="0"/>
              <a:pPr/>
              <a:t>8/22/2012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390257-BC57-C642-93D2-2232E52D6C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8.emf"/><Relationship Id="rId5" Type="http://schemas.openxmlformats.org/officeDocument/2006/relationships/oleObject" Target="../embeddings/oleObject6.bin"/><Relationship Id="rId4" Type="http://schemas.openxmlformats.org/officeDocument/2006/relationships/image" Target="../media/image9.jpeg"/></Relationships>
</file>

<file path=ppt/slides/_rels/slide11.xml.rels><?xml version="1.0" encoding="UTF-8" standalone="yes"?>
<Relationships xmlns="http://schemas.openxmlformats.org/package/2006/relationships"><Relationship Id="rId8" Type="http://schemas.openxmlformats.org/officeDocument/2006/relationships/oleObject" Target="../embeddings/oleObject9.bin"/><Relationship Id="rId3" Type="http://schemas.openxmlformats.org/officeDocument/2006/relationships/notesSlide" Target="../notesSlides/notesSlide11.xml"/><Relationship Id="rId7" Type="http://schemas.openxmlformats.org/officeDocument/2006/relationships/image" Target="../media/image11.emf"/><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oleObject" Target="../embeddings/oleObject8.bin"/><Relationship Id="rId5" Type="http://schemas.openxmlformats.org/officeDocument/2006/relationships/image" Target="../media/image10.emf"/><Relationship Id="rId4" Type="http://schemas.openxmlformats.org/officeDocument/2006/relationships/oleObject" Target="../embeddings/oleObject7.bin"/><Relationship Id="rId9" Type="http://schemas.openxmlformats.org/officeDocument/2006/relationships/oleObject" Target="../embeddings/oleObject10.bin"/></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7.xml"/><Relationship Id="rId1" Type="http://schemas.openxmlformats.org/officeDocument/2006/relationships/vmlDrawing" Target="../drawings/vmlDrawing7.vml"/><Relationship Id="rId5" Type="http://schemas.openxmlformats.org/officeDocument/2006/relationships/image" Target="../media/image12.emf"/><Relationship Id="rId4" Type="http://schemas.openxmlformats.org/officeDocument/2006/relationships/oleObject" Target="../embeddings/oleObject11.bin"/></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2.xml"/><Relationship Id="rId1" Type="http://schemas.openxmlformats.org/officeDocument/2006/relationships/vmlDrawing" Target="../drawings/vmlDrawing2.vml"/><Relationship Id="rId5" Type="http://schemas.openxmlformats.org/officeDocument/2006/relationships/image" Target="../media/image4.emf"/><Relationship Id="rId4" Type="http://schemas.openxmlformats.org/officeDocument/2006/relationships/oleObject" Target="../embeddings/oleObject2.bin"/></Relationships>
</file>

<file path=ppt/slides/_rels/slide6.xml.rels><?xml version="1.0" encoding="UTF-8" standalone="yes"?>
<Relationships xmlns="http://schemas.openxmlformats.org/package/2006/relationships"><Relationship Id="rId8" Type="http://schemas.openxmlformats.org/officeDocument/2006/relationships/image" Target="../media/image6.emf"/><Relationship Id="rId3" Type="http://schemas.openxmlformats.org/officeDocument/2006/relationships/slideLayout" Target="../slideLayouts/slideLayout2.xml"/><Relationship Id="rId7" Type="http://schemas.openxmlformats.org/officeDocument/2006/relationships/oleObject" Target="../embeddings/oleObject4.bin"/><Relationship Id="rId2" Type="http://schemas.openxmlformats.org/officeDocument/2006/relationships/tags" Target="../tags/tag2.xml"/><Relationship Id="rId1" Type="http://schemas.openxmlformats.org/officeDocument/2006/relationships/vmlDrawing" Target="../drawings/vmlDrawing3.vml"/><Relationship Id="rId6" Type="http://schemas.openxmlformats.org/officeDocument/2006/relationships/image" Target="../media/image5.emf"/><Relationship Id="rId5" Type="http://schemas.openxmlformats.org/officeDocument/2006/relationships/oleObject" Target="../embeddings/oleObject3.bin"/><Relationship Id="rId4"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3.xml"/><Relationship Id="rId1" Type="http://schemas.openxmlformats.org/officeDocument/2006/relationships/vmlDrawing" Target="../drawings/vmlDrawing4.vml"/><Relationship Id="rId6" Type="http://schemas.openxmlformats.org/officeDocument/2006/relationships/image" Target="../media/image7.emf"/><Relationship Id="rId5" Type="http://schemas.openxmlformats.org/officeDocument/2006/relationships/oleObject" Target="../embeddings/oleObject5.bin"/><Relationship Id="rId4"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a:p>
        </p:txBody>
      </p:sp>
      <p:sp>
        <p:nvSpPr>
          <p:cNvPr id="8" name="Title 7"/>
          <p:cNvSpPr>
            <a:spLocks noGrp="1"/>
          </p:cNvSpPr>
          <p:nvPr>
            <p:ph type="ctrTitle"/>
          </p:nvPr>
        </p:nvSpPr>
        <p:spPr/>
        <p:txBody>
          <a:bodyPr/>
          <a:lstStyle/>
          <a:p>
            <a:endParaRPr lang="es-MX"/>
          </a:p>
        </p:txBody>
      </p:sp>
      <p:pic>
        <p:nvPicPr>
          <p:cNvPr id="9" name="Picture 2" descr="skyscape_copyright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91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2"/>
          <p:cNvSpPr txBox="1">
            <a:spLocks noChangeArrowheads="1"/>
          </p:cNvSpPr>
          <p:nvPr/>
        </p:nvSpPr>
        <p:spPr bwMode="auto">
          <a:xfrm>
            <a:off x="1714500" y="1306513"/>
            <a:ext cx="5715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ea typeface="ＭＳ Ｐゴシック" pitchFamily="-112" charset="-128"/>
              </a:defRPr>
            </a:lvl1pPr>
            <a:lvl2pPr marL="742950" indent="-285750" eaLnBrk="0" hangingPunct="0">
              <a:defRPr>
                <a:solidFill>
                  <a:schemeClr val="tx1"/>
                </a:solidFill>
                <a:latin typeface="Arial" charset="0"/>
                <a:ea typeface="ＭＳ Ｐゴシック" pitchFamily="-112" charset="-128"/>
              </a:defRPr>
            </a:lvl2pPr>
            <a:lvl3pPr marL="1143000" indent="-228600" eaLnBrk="0" hangingPunct="0">
              <a:defRPr>
                <a:solidFill>
                  <a:schemeClr val="tx1"/>
                </a:solidFill>
                <a:latin typeface="Arial" charset="0"/>
                <a:ea typeface="ＭＳ Ｐゴシック" pitchFamily="-112" charset="-128"/>
              </a:defRPr>
            </a:lvl3pPr>
            <a:lvl4pPr marL="1600200" indent="-228600" eaLnBrk="0" hangingPunct="0">
              <a:defRPr>
                <a:solidFill>
                  <a:schemeClr val="tx1"/>
                </a:solidFill>
                <a:latin typeface="Arial" charset="0"/>
                <a:ea typeface="ＭＳ Ｐゴシック" pitchFamily="-112" charset="-128"/>
              </a:defRPr>
            </a:lvl4pPr>
            <a:lvl5pPr marL="2057400" indent="-228600" eaLnBrk="0" hangingPunct="0">
              <a:defRPr>
                <a:solidFill>
                  <a:schemeClr val="tx1"/>
                </a:solidFill>
                <a:latin typeface="Arial" charset="0"/>
                <a:ea typeface="ＭＳ Ｐゴシック" pitchFamily="-112"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112"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112"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112"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112" charset="-128"/>
              </a:defRPr>
            </a:lvl9pPr>
          </a:lstStyle>
          <a:p>
            <a:pPr algn="ctr"/>
            <a:r>
              <a:rPr lang="en-US" sz="4400" b="1">
                <a:latin typeface="Calibri" pitchFamily="-112" charset="0"/>
              </a:rPr>
              <a:t>Planeación de la Conservación de Áreas</a:t>
            </a:r>
            <a:br>
              <a:rPr lang="en-US" sz="4400" b="1">
                <a:latin typeface="Calibri" pitchFamily="-112" charset="0"/>
              </a:rPr>
            </a:br>
            <a:endParaRPr lang="en-US" sz="4400" b="1">
              <a:latin typeface="Calibri" pitchFamily="-112" charset="0"/>
            </a:endParaRPr>
          </a:p>
        </p:txBody>
      </p:sp>
      <p:sp>
        <p:nvSpPr>
          <p:cNvPr id="11" name="Rectangle 10"/>
          <p:cNvSpPr/>
          <p:nvPr/>
        </p:nvSpPr>
        <p:spPr>
          <a:xfrm>
            <a:off x="3534899" y="4518025"/>
            <a:ext cx="5070939" cy="707886"/>
          </a:xfrm>
          <a:prstGeom prst="rect">
            <a:avLst/>
          </a:prstGeom>
        </p:spPr>
        <p:txBody>
          <a:bodyPr wrap="none">
            <a:spAutoFit/>
          </a:bodyPr>
          <a:lstStyle/>
          <a:p>
            <a:pPr algn="r">
              <a:defRPr/>
            </a:pPr>
            <a:r>
              <a:rPr lang="en-US" sz="4000" b="1" dirty="0" err="1" smtClean="0"/>
              <a:t>Cadenas</a:t>
            </a:r>
            <a:r>
              <a:rPr lang="en-US" sz="4000" b="1" dirty="0" smtClean="0"/>
              <a:t> de </a:t>
            </a:r>
            <a:r>
              <a:rPr lang="en-US" sz="4000" b="1" smtClean="0"/>
              <a:t>Resultados</a:t>
            </a:r>
            <a:endParaRPr lang="en-US" sz="4000" b="1" dirty="0">
              <a:latin typeface="+mn-lt"/>
            </a:endParaRPr>
          </a:p>
        </p:txBody>
      </p:sp>
      <p:pic>
        <p:nvPicPr>
          <p:cNvPr id="12" name="Picture 5" descr="TNCLogoPrimary_Rev_WhtCMYK_Spanish"/>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152400"/>
            <a:ext cx="27432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7" name="Picture 2" descr="snpedro1"/>
          <p:cNvPicPr>
            <a:picLocks noChangeAspect="1" noChangeArrowheads="1"/>
          </p:cNvPicPr>
          <p:nvPr/>
        </p:nvPicPr>
        <p:blipFill>
          <a:blip r:embed="rId4"/>
          <a:srcRect/>
          <a:stretch>
            <a:fillRect/>
          </a:stretch>
        </p:blipFill>
        <p:spPr bwMode="auto">
          <a:xfrm>
            <a:off x="4262438" y="3362325"/>
            <a:ext cx="4881562" cy="3370262"/>
          </a:xfrm>
          <a:prstGeom prst="rect">
            <a:avLst/>
          </a:prstGeom>
          <a:noFill/>
          <a:ln w="9525">
            <a:noFill/>
            <a:miter lim="800000"/>
            <a:headEnd/>
            <a:tailEnd/>
          </a:ln>
        </p:spPr>
      </p:pic>
      <p:sp>
        <p:nvSpPr>
          <p:cNvPr id="1020931" name="Rectangle 3"/>
          <p:cNvSpPr>
            <a:spLocks noChangeArrowheads="1"/>
          </p:cNvSpPr>
          <p:nvPr/>
        </p:nvSpPr>
        <p:spPr bwMode="auto">
          <a:xfrm>
            <a:off x="242888" y="3362325"/>
            <a:ext cx="3886200" cy="2759075"/>
          </a:xfrm>
          <a:prstGeom prst="rect">
            <a:avLst/>
          </a:prstGeom>
          <a:noFill/>
          <a:ln w="9525">
            <a:noFill/>
            <a:miter lim="800000"/>
            <a:headEnd/>
            <a:tailEnd/>
          </a:ln>
        </p:spPr>
        <p:txBody>
          <a:bodyPr>
            <a:prstTxWarp prst="textNoShape">
              <a:avLst/>
            </a:prstTxWarp>
          </a:bodyPr>
          <a:lstStyle/>
          <a:p>
            <a:pPr marL="342900" indent="-342900">
              <a:spcBef>
                <a:spcPct val="20000"/>
              </a:spcBef>
              <a:buSzPct val="130000"/>
            </a:pPr>
            <a:endParaRPr lang="en-US" sz="2400" b="1"/>
          </a:p>
          <a:p>
            <a:pPr marL="342900" indent="-342900">
              <a:spcBef>
                <a:spcPct val="20000"/>
              </a:spcBef>
              <a:buSzPct val="130000"/>
              <a:buFont typeface="Arial" pitchFamily="-108" charset="0"/>
              <a:buChar char="•"/>
            </a:pPr>
            <a:r>
              <a:rPr lang="es-ES" sz="2400" b="1"/>
              <a:t>Después: </a:t>
            </a:r>
            <a:r>
              <a:rPr lang="es-ES" sz="2400"/>
              <a:t>entre 2005 y 2010, mantener libre de ganado una extensión de cien pies a lo largo de 75 millas del río Willow.</a:t>
            </a:r>
          </a:p>
          <a:p>
            <a:pPr marL="342900" indent="-342900">
              <a:spcBef>
                <a:spcPct val="20000"/>
              </a:spcBef>
              <a:buSzPct val="130000"/>
              <a:buFont typeface="Arial" pitchFamily="-108" charset="0"/>
              <a:buNone/>
            </a:pPr>
            <a:endParaRPr lang="en-US" sz="3200"/>
          </a:p>
        </p:txBody>
      </p:sp>
      <p:sp>
        <p:nvSpPr>
          <p:cNvPr id="6149" name="Rectangle 4"/>
          <p:cNvSpPr>
            <a:spLocks noChangeArrowheads="1"/>
          </p:cNvSpPr>
          <p:nvPr/>
        </p:nvSpPr>
        <p:spPr bwMode="auto">
          <a:xfrm>
            <a:off x="311150" y="1674813"/>
            <a:ext cx="4495800" cy="1687512"/>
          </a:xfrm>
          <a:prstGeom prst="rect">
            <a:avLst/>
          </a:prstGeom>
          <a:noFill/>
          <a:ln w="9525">
            <a:noFill/>
            <a:miter lim="800000"/>
            <a:headEnd/>
            <a:tailEnd/>
          </a:ln>
        </p:spPr>
        <p:txBody>
          <a:bodyPr>
            <a:prstTxWarp prst="textNoShape">
              <a:avLst/>
            </a:prstTxWarp>
          </a:bodyPr>
          <a:lstStyle/>
          <a:p>
            <a:pPr marL="342900" indent="-342900">
              <a:spcBef>
                <a:spcPct val="20000"/>
              </a:spcBef>
              <a:buSzPct val="130000"/>
              <a:buFont typeface="Arial" pitchFamily="-108" charset="0"/>
              <a:buChar char="•"/>
            </a:pPr>
            <a:endParaRPr lang="en-US" sz="2400" b="1"/>
          </a:p>
          <a:p>
            <a:pPr marL="342900" indent="-342900">
              <a:spcBef>
                <a:spcPct val="20000"/>
              </a:spcBef>
              <a:buSzPct val="130000"/>
              <a:buFont typeface="Arial" pitchFamily="-108" charset="0"/>
              <a:buChar char="•"/>
            </a:pPr>
            <a:r>
              <a:rPr lang="es-ES" sz="2400" b="1"/>
              <a:t>Antes</a:t>
            </a:r>
            <a:r>
              <a:rPr lang="es-ES" sz="2400"/>
              <a:t>: “Reducir los impactos generados por el apacentamiento de </a:t>
            </a:r>
          </a:p>
          <a:p>
            <a:pPr marL="342900" indent="-342900">
              <a:spcBef>
                <a:spcPct val="20000"/>
              </a:spcBef>
              <a:buSzPct val="130000"/>
            </a:pPr>
            <a:r>
              <a:rPr lang="es-ES" sz="2400"/>
              <a:t>	ganado”</a:t>
            </a:r>
          </a:p>
          <a:p>
            <a:pPr marL="342900" indent="-342900">
              <a:spcBef>
                <a:spcPct val="20000"/>
              </a:spcBef>
              <a:buSzPct val="130000"/>
            </a:pPr>
            <a:endParaRPr lang="en-US" sz="2400"/>
          </a:p>
          <a:p>
            <a:pPr marL="342900" indent="-342900">
              <a:spcBef>
                <a:spcPct val="20000"/>
              </a:spcBef>
              <a:buSzPct val="130000"/>
            </a:pPr>
            <a:endParaRPr lang="en-US" sz="2400"/>
          </a:p>
          <a:p>
            <a:pPr marL="342900" indent="-342900">
              <a:spcBef>
                <a:spcPct val="20000"/>
              </a:spcBef>
              <a:buSzPct val="130000"/>
            </a:pPr>
            <a:endParaRPr lang="en-US" sz="2400"/>
          </a:p>
        </p:txBody>
      </p:sp>
      <p:sp>
        <p:nvSpPr>
          <p:cNvPr id="6150" name="Text Box 5"/>
          <p:cNvSpPr txBox="1">
            <a:spLocks noChangeArrowheads="1"/>
          </p:cNvSpPr>
          <p:nvPr/>
        </p:nvSpPr>
        <p:spPr bwMode="auto">
          <a:xfrm>
            <a:off x="3505200" y="381000"/>
            <a:ext cx="5334000" cy="762000"/>
          </a:xfrm>
          <a:prstGeom prst="rect">
            <a:avLst/>
          </a:prstGeom>
          <a:noFill/>
          <a:ln w="9525">
            <a:noFill/>
            <a:miter lim="800000"/>
            <a:headEnd/>
            <a:tailEnd/>
          </a:ln>
        </p:spPr>
        <p:txBody>
          <a:bodyPr>
            <a:prstTxWarp prst="textNoShape">
              <a:avLst/>
            </a:prstTxWarp>
            <a:spAutoFit/>
          </a:bodyPr>
          <a:lstStyle/>
          <a:p>
            <a:pPr eaLnBrk="0" hangingPunct="0">
              <a:spcBef>
                <a:spcPct val="50000"/>
              </a:spcBef>
            </a:pPr>
            <a:r>
              <a:rPr lang="en-US" b="1">
                <a:solidFill>
                  <a:schemeClr val="bg1"/>
                </a:solidFill>
                <a:latin typeface="Calibri" pitchFamily="-108" charset="0"/>
              </a:rPr>
              <a:t>Objectives</a:t>
            </a:r>
            <a:endParaRPr lang="en-US" sz="2400" i="1">
              <a:solidFill>
                <a:schemeClr val="bg1"/>
              </a:solidFill>
              <a:latin typeface="Times" pitchFamily="-108" charset="0"/>
            </a:endParaRPr>
          </a:p>
        </p:txBody>
      </p:sp>
      <p:sp>
        <p:nvSpPr>
          <p:cNvPr id="6151" name="Text Box 6"/>
          <p:cNvSpPr txBox="1">
            <a:spLocks noChangeArrowheads="1"/>
          </p:cNvSpPr>
          <p:nvPr/>
        </p:nvSpPr>
        <p:spPr bwMode="auto">
          <a:xfrm>
            <a:off x="282575" y="960438"/>
            <a:ext cx="6019800" cy="1077912"/>
          </a:xfrm>
          <a:prstGeom prst="rect">
            <a:avLst/>
          </a:prstGeom>
          <a:noFill/>
          <a:ln w="9525">
            <a:noFill/>
            <a:miter lim="800000"/>
            <a:headEnd/>
            <a:tailEnd/>
          </a:ln>
        </p:spPr>
        <p:txBody>
          <a:bodyPr>
            <a:prstTxWarp prst="textNoShape">
              <a:avLst/>
            </a:prstTxWarp>
            <a:spAutoFit/>
          </a:bodyPr>
          <a:lstStyle/>
          <a:p>
            <a:pPr eaLnBrk="0" hangingPunct="0">
              <a:spcBef>
                <a:spcPct val="50000"/>
              </a:spcBef>
            </a:pPr>
            <a:r>
              <a:rPr lang="es-ES" sz="2800" b="1">
                <a:latin typeface="Times" pitchFamily="-108" charset="0"/>
              </a:rPr>
              <a:t>Centrarse en los resultados</a:t>
            </a:r>
          </a:p>
          <a:p>
            <a:pPr eaLnBrk="0" hangingPunct="0">
              <a:spcBef>
                <a:spcPct val="50000"/>
              </a:spcBef>
            </a:pPr>
            <a:r>
              <a:rPr lang="es-ES" sz="2400" b="1">
                <a:latin typeface="Times" pitchFamily="-108" charset="0"/>
              </a:rPr>
              <a:t>Objetivos:</a:t>
            </a:r>
          </a:p>
        </p:txBody>
      </p:sp>
      <p:graphicFrame>
        <p:nvGraphicFramePr>
          <p:cNvPr id="6146" name="Object 2"/>
          <p:cNvGraphicFramePr>
            <a:graphicFrameLocks noChangeAspect="1"/>
          </p:cNvGraphicFramePr>
          <p:nvPr/>
        </p:nvGraphicFramePr>
        <p:xfrm>
          <a:off x="5943600" y="985838"/>
          <a:ext cx="2667000" cy="2001837"/>
        </p:xfrm>
        <a:graphic>
          <a:graphicData uri="http://schemas.openxmlformats.org/presentationml/2006/ole">
            <mc:AlternateContent xmlns:mc="http://schemas.openxmlformats.org/markup-compatibility/2006">
              <mc:Choice xmlns:v="urn:schemas-microsoft-com:vml" Requires="v">
                <p:oleObj spid="_x0000_s32772" name="Visio" r:id="rId5" imgW="2409301" imgH="1809226" progId="">
                  <p:embed/>
                </p:oleObj>
              </mc:Choice>
              <mc:Fallback>
                <p:oleObj name="Visio" r:id="rId5" imgW="2409301" imgH="1809226" progId="">
                  <p:embed/>
                  <p:pic>
                    <p:nvPicPr>
                      <p:cNvPr id="0" name="Object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943600" y="985838"/>
                        <a:ext cx="2667000" cy="2001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152" name="Oval 8"/>
          <p:cNvSpPr>
            <a:spLocks noChangeArrowheads="1"/>
          </p:cNvSpPr>
          <p:nvPr/>
        </p:nvSpPr>
        <p:spPr bwMode="auto">
          <a:xfrm>
            <a:off x="6356350" y="2203450"/>
            <a:ext cx="1949450" cy="381000"/>
          </a:xfrm>
          <a:prstGeom prst="ellipse">
            <a:avLst/>
          </a:prstGeom>
          <a:noFill/>
          <a:ln w="31750">
            <a:solidFill>
              <a:srgbClr val="008000"/>
            </a:solidFill>
            <a:round/>
            <a:headEnd/>
            <a:tailEnd/>
          </a:ln>
        </p:spPr>
        <p:txBody>
          <a:bodyPr wrap="none" anchor="ctr">
            <a:prstTxWarp prst="textNoShape">
              <a:avLst/>
            </a:prstTxWarp>
          </a:bodyPr>
          <a:lstStyle/>
          <a:p>
            <a:endParaRPr lang="en-US">
              <a:latin typeface="Calibri" pitchFamily="-108" charset="0"/>
            </a:endParaRPr>
          </a:p>
        </p:txBody>
      </p:sp>
      <p:sp>
        <p:nvSpPr>
          <p:cNvPr id="6153" name="Text Box 9"/>
          <p:cNvSpPr txBox="1">
            <a:spLocks noChangeArrowheads="1"/>
          </p:cNvSpPr>
          <p:nvPr/>
        </p:nvSpPr>
        <p:spPr bwMode="auto">
          <a:xfrm>
            <a:off x="142875" y="263525"/>
            <a:ext cx="7929563" cy="584200"/>
          </a:xfrm>
          <a:prstGeom prst="rect">
            <a:avLst/>
          </a:prstGeom>
          <a:noFill/>
          <a:ln w="9525">
            <a:solidFill>
              <a:schemeClr val="tx1"/>
            </a:solidFill>
            <a:miter lim="800000"/>
            <a:headEnd/>
            <a:tailEnd/>
          </a:ln>
        </p:spPr>
        <p:txBody>
          <a:bodyPr wrap="none">
            <a:prstTxWarp prst="textNoShape">
              <a:avLst/>
            </a:prstTxWarp>
            <a:spAutoFit/>
          </a:bodyPr>
          <a:lstStyle/>
          <a:p>
            <a:r>
              <a:rPr lang="en-US" sz="3200" i="1">
                <a:latin typeface="Calibri" pitchFamily="-108" charset="0"/>
              </a:rPr>
              <a:t>2) </a:t>
            </a:r>
            <a:r>
              <a:rPr lang="es-ES" sz="3200" i="1">
                <a:latin typeface="Calibri" pitchFamily="-108" charset="0"/>
              </a:rPr>
              <a:t>Desarrollar objetivos e indicadores medibles</a:t>
            </a:r>
          </a:p>
        </p:txBody>
      </p:sp>
      <p:sp>
        <p:nvSpPr>
          <p:cNvPr id="12" name="Oval 11"/>
          <p:cNvSpPr/>
          <p:nvPr/>
        </p:nvSpPr>
        <p:spPr>
          <a:xfrm>
            <a:off x="5410200" y="847725"/>
            <a:ext cx="3733800" cy="2514600"/>
          </a:xfrm>
          <a:prstGeom prst="ellipse">
            <a:avLst/>
          </a:prstGeom>
          <a:solidFill>
            <a:srgbClr val="FFFF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 sz="1600" b="1" dirty="0">
                <a:solidFill>
                  <a:schemeClr val="tx1"/>
                </a:solidFill>
              </a:rPr>
              <a:t>Desarrollar estrategias y medidas</a:t>
            </a:r>
          </a:p>
          <a:p>
            <a:pPr>
              <a:buFont typeface="Arial" pitchFamily="34" charset="0"/>
              <a:buChar char="•"/>
              <a:defRPr/>
            </a:pPr>
            <a:r>
              <a:rPr lang="es-ES" sz="1400" dirty="0">
                <a:solidFill>
                  <a:schemeClr val="tx1"/>
                </a:solidFill>
              </a:rPr>
              <a:t> Integridad/Viabilidad de   </a:t>
            </a:r>
          </a:p>
          <a:p>
            <a:pPr>
              <a:defRPr/>
            </a:pPr>
            <a:r>
              <a:rPr lang="es-ES" sz="1400" dirty="0">
                <a:solidFill>
                  <a:schemeClr val="tx1"/>
                </a:solidFill>
              </a:rPr>
              <a:t>  elementos</a:t>
            </a:r>
          </a:p>
          <a:p>
            <a:pPr>
              <a:buFont typeface="Arial" pitchFamily="34" charset="0"/>
              <a:buChar char="•"/>
              <a:defRPr/>
            </a:pPr>
            <a:r>
              <a:rPr lang="es-ES" sz="1400" dirty="0">
                <a:solidFill>
                  <a:schemeClr val="tx1"/>
                </a:solidFill>
              </a:rPr>
              <a:t> Análisis de amenazas</a:t>
            </a:r>
          </a:p>
          <a:p>
            <a:pPr>
              <a:buFont typeface="Arial" pitchFamily="34" charset="0"/>
              <a:buChar char="•"/>
              <a:defRPr/>
            </a:pPr>
            <a:r>
              <a:rPr lang="es-ES" sz="1400" dirty="0">
                <a:solidFill>
                  <a:schemeClr val="tx1"/>
                </a:solidFill>
              </a:rPr>
              <a:t> Análisis de </a:t>
            </a:r>
            <a:r>
              <a:rPr lang="es-ES" sz="1400" dirty="0" smtClean="0">
                <a:solidFill>
                  <a:schemeClr val="tx1"/>
                </a:solidFill>
              </a:rPr>
              <a:t>situación</a:t>
            </a:r>
            <a:endParaRPr lang="es-ES" sz="1400" dirty="0">
              <a:solidFill>
                <a:schemeClr val="tx1"/>
              </a:solidFill>
            </a:endParaRPr>
          </a:p>
          <a:p>
            <a:pPr>
              <a:buFont typeface="Arial" pitchFamily="34" charset="0"/>
              <a:buChar char="•"/>
              <a:defRPr/>
            </a:pPr>
            <a:r>
              <a:rPr lang="es-ES" sz="1400" dirty="0">
                <a:solidFill>
                  <a:schemeClr val="tx1"/>
                </a:solidFill>
              </a:rPr>
              <a:t> Objetivos y </a:t>
            </a:r>
            <a:r>
              <a:rPr lang="es-ES" sz="1400" dirty="0" smtClean="0">
                <a:solidFill>
                  <a:schemeClr val="tx1"/>
                </a:solidFill>
              </a:rPr>
              <a:t>Acciones</a:t>
            </a:r>
            <a:endParaRPr lang="es-ES" sz="1400" dirty="0">
              <a:solidFill>
                <a:schemeClr val="tx1"/>
              </a:solidFill>
            </a:endParaRPr>
          </a:p>
          <a:p>
            <a:pPr>
              <a:buFont typeface="Arial" pitchFamily="34" charset="0"/>
              <a:buChar char="•"/>
              <a:defRPr/>
            </a:pPr>
            <a:r>
              <a:rPr lang="es-ES" sz="1400" dirty="0">
                <a:solidFill>
                  <a:schemeClr val="tx1"/>
                </a:solidFill>
              </a:rPr>
              <a:t> Medidas</a:t>
            </a:r>
          </a:p>
        </p:txBody>
      </p:sp>
      <p:sp>
        <p:nvSpPr>
          <p:cNvPr id="13" name="Oval 12"/>
          <p:cNvSpPr/>
          <p:nvPr/>
        </p:nvSpPr>
        <p:spPr>
          <a:xfrm>
            <a:off x="5715000" y="2584450"/>
            <a:ext cx="2357438" cy="201612"/>
          </a:xfrm>
          <a:prstGeom prst="ellipse">
            <a:avLst/>
          </a:prstGeom>
          <a:noFill/>
          <a:ln w="19050">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09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093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Rectangle 2"/>
          <p:cNvSpPr>
            <a:spLocks noChangeArrowheads="1"/>
          </p:cNvSpPr>
          <p:nvPr/>
        </p:nvSpPr>
        <p:spPr bwMode="auto">
          <a:xfrm>
            <a:off x="427038" y="1266825"/>
            <a:ext cx="8302625" cy="1323975"/>
          </a:xfrm>
          <a:prstGeom prst="rect">
            <a:avLst/>
          </a:prstGeom>
          <a:noFill/>
          <a:ln w="9525">
            <a:noFill/>
            <a:miter lim="800000"/>
            <a:headEnd/>
            <a:tailEnd/>
          </a:ln>
        </p:spPr>
        <p:txBody>
          <a:bodyPr>
            <a:prstTxWarp prst="textNoShape">
              <a:avLst/>
            </a:prstTxWarp>
            <a:spAutoFit/>
          </a:bodyPr>
          <a:lstStyle/>
          <a:p>
            <a:pPr marL="342900" indent="-342900">
              <a:spcBef>
                <a:spcPct val="20000"/>
              </a:spcBef>
              <a:buSzPct val="130000"/>
              <a:buFont typeface="Arial" pitchFamily="-108" charset="0"/>
              <a:buNone/>
            </a:pPr>
            <a:r>
              <a:rPr lang="es-ES" sz="4000" b="1">
                <a:ea typeface="Arial" pitchFamily="-108" charset="0"/>
                <a:cs typeface="Arial" pitchFamily="-108" charset="0"/>
              </a:rPr>
              <a:t>¿Dónde se deben situar los objetivos</a:t>
            </a:r>
            <a:r>
              <a:rPr lang="en-US" sz="4000" b="1"/>
              <a:t>?</a:t>
            </a:r>
          </a:p>
        </p:txBody>
      </p:sp>
      <p:graphicFrame>
        <p:nvGraphicFramePr>
          <p:cNvPr id="7170" name="Object 2"/>
          <p:cNvGraphicFramePr>
            <a:graphicFrameLocks noChangeAspect="1"/>
          </p:cNvGraphicFramePr>
          <p:nvPr/>
        </p:nvGraphicFramePr>
        <p:xfrm>
          <a:off x="207963" y="3092450"/>
          <a:ext cx="8743950" cy="2425700"/>
        </p:xfrm>
        <a:graphic>
          <a:graphicData uri="http://schemas.openxmlformats.org/presentationml/2006/ole">
            <mc:AlternateContent xmlns:mc="http://schemas.openxmlformats.org/markup-compatibility/2006">
              <mc:Choice xmlns:v="urn:schemas-microsoft-com:vml" Requires="v">
                <p:oleObj spid="_x0000_s34826" name="Visio" r:id="rId4" imgW="8269700" imgH="2293620" progId="">
                  <p:embed/>
                </p:oleObj>
              </mc:Choice>
              <mc:Fallback>
                <p:oleObj name="Visio" r:id="rId4" imgW="8269700" imgH="2293620" progId="">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7963" y="3092450"/>
                        <a:ext cx="8743950" cy="2425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175" name="Text Box 4"/>
          <p:cNvSpPr txBox="1">
            <a:spLocks noChangeArrowheads="1"/>
          </p:cNvSpPr>
          <p:nvPr/>
        </p:nvSpPr>
        <p:spPr bwMode="auto">
          <a:xfrm>
            <a:off x="2895600" y="228600"/>
            <a:ext cx="6248400" cy="641350"/>
          </a:xfrm>
          <a:prstGeom prst="rect">
            <a:avLst/>
          </a:prstGeom>
          <a:noFill/>
          <a:ln w="9525">
            <a:noFill/>
            <a:miter lim="800000"/>
            <a:headEnd/>
            <a:tailEnd/>
          </a:ln>
        </p:spPr>
        <p:txBody>
          <a:bodyPr>
            <a:prstTxWarp prst="textNoShape">
              <a:avLst/>
            </a:prstTxWarp>
            <a:spAutoFit/>
          </a:bodyPr>
          <a:lstStyle/>
          <a:p>
            <a:pPr algn="ctr" eaLnBrk="0" hangingPunct="0">
              <a:spcBef>
                <a:spcPct val="50000"/>
              </a:spcBef>
            </a:pPr>
            <a:r>
              <a:rPr lang="en-US" sz="3600" b="1">
                <a:solidFill>
                  <a:schemeClr val="bg1"/>
                </a:solidFill>
                <a:latin typeface="Garamond" pitchFamily="-108" charset="0"/>
              </a:rPr>
              <a:t>Setting objectives</a:t>
            </a:r>
          </a:p>
        </p:txBody>
      </p:sp>
      <p:graphicFrame>
        <p:nvGraphicFramePr>
          <p:cNvPr id="7171" name="Object 3"/>
          <p:cNvGraphicFramePr>
            <a:graphicFrameLocks noChangeAspect="1"/>
          </p:cNvGraphicFramePr>
          <p:nvPr/>
        </p:nvGraphicFramePr>
        <p:xfrm>
          <a:off x="7315200" y="5410200"/>
          <a:ext cx="1600200" cy="635000"/>
        </p:xfrm>
        <a:graphic>
          <a:graphicData uri="http://schemas.openxmlformats.org/presentationml/2006/ole">
            <mc:AlternateContent xmlns:mc="http://schemas.openxmlformats.org/markup-compatibility/2006">
              <mc:Choice xmlns:v="urn:schemas-microsoft-com:vml" Requires="v">
                <p:oleObj spid="_x0000_s34827" name="Visio" r:id="rId6" imgW="5578364" imgH="460391" progId="">
                  <p:embed/>
                </p:oleObj>
              </mc:Choice>
              <mc:Fallback>
                <p:oleObj name="Visio" r:id="rId6" imgW="5578364" imgH="460391" progId="">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t="-25000" r="72726"/>
                      <a:stretch>
                        <a:fillRect/>
                      </a:stretch>
                    </p:blipFill>
                    <p:spPr bwMode="auto">
                      <a:xfrm>
                        <a:off x="7315200" y="5410200"/>
                        <a:ext cx="1600200"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7172" name="Object 4"/>
          <p:cNvGraphicFramePr>
            <a:graphicFrameLocks noChangeAspect="1"/>
          </p:cNvGraphicFramePr>
          <p:nvPr/>
        </p:nvGraphicFramePr>
        <p:xfrm>
          <a:off x="4800600" y="5410200"/>
          <a:ext cx="1600200" cy="635000"/>
        </p:xfrm>
        <a:graphic>
          <a:graphicData uri="http://schemas.openxmlformats.org/presentationml/2006/ole">
            <mc:AlternateContent xmlns:mc="http://schemas.openxmlformats.org/markup-compatibility/2006">
              <mc:Choice xmlns:v="urn:schemas-microsoft-com:vml" Requires="v">
                <p:oleObj spid="_x0000_s34828" name="Visio" r:id="rId8" imgW="5578364" imgH="460391" progId="">
                  <p:embed/>
                </p:oleObj>
              </mc:Choice>
              <mc:Fallback>
                <p:oleObj name="Visio" r:id="rId8" imgW="5578364" imgH="460391" progId="">
                  <p:embed/>
                  <p:pic>
                    <p:nvPicPr>
                      <p:cNvPr id="0" name="Object 4"/>
                      <p:cNvPicPr>
                        <a:picLocks noChangeAspect="1" noChangeArrowheads="1"/>
                      </p:cNvPicPr>
                      <p:nvPr/>
                    </p:nvPicPr>
                    <p:blipFill>
                      <a:blip r:embed="rId7">
                        <a:extLst>
                          <a:ext uri="{28A0092B-C50C-407E-A947-70E740481C1C}">
                            <a14:useLocalDpi xmlns:a14="http://schemas.microsoft.com/office/drawing/2010/main" val="0"/>
                          </a:ext>
                        </a:extLst>
                      </a:blip>
                      <a:srcRect t="-25000" r="72726"/>
                      <a:stretch>
                        <a:fillRect/>
                      </a:stretch>
                    </p:blipFill>
                    <p:spPr bwMode="auto">
                      <a:xfrm>
                        <a:off x="4800600" y="5410200"/>
                        <a:ext cx="1600200"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7173" name="Object 5"/>
          <p:cNvGraphicFramePr>
            <a:graphicFrameLocks noChangeAspect="1"/>
          </p:cNvGraphicFramePr>
          <p:nvPr/>
        </p:nvGraphicFramePr>
        <p:xfrm>
          <a:off x="2590800" y="5410200"/>
          <a:ext cx="1600200" cy="635000"/>
        </p:xfrm>
        <a:graphic>
          <a:graphicData uri="http://schemas.openxmlformats.org/presentationml/2006/ole">
            <mc:AlternateContent xmlns:mc="http://schemas.openxmlformats.org/markup-compatibility/2006">
              <mc:Choice xmlns:v="urn:schemas-microsoft-com:vml" Requires="v">
                <p:oleObj spid="_x0000_s34829" name="Visio" r:id="rId9" imgW="5578364" imgH="460391" progId="">
                  <p:embed/>
                </p:oleObj>
              </mc:Choice>
              <mc:Fallback>
                <p:oleObj name="Visio" r:id="rId9" imgW="5578364" imgH="460391" progId="">
                  <p:embed/>
                  <p:pic>
                    <p:nvPicPr>
                      <p:cNvPr id="0" name="Object 5"/>
                      <p:cNvPicPr>
                        <a:picLocks noChangeAspect="1" noChangeArrowheads="1"/>
                      </p:cNvPicPr>
                      <p:nvPr/>
                    </p:nvPicPr>
                    <p:blipFill>
                      <a:blip r:embed="rId7">
                        <a:extLst>
                          <a:ext uri="{28A0092B-C50C-407E-A947-70E740481C1C}">
                            <a14:useLocalDpi xmlns:a14="http://schemas.microsoft.com/office/drawing/2010/main" val="0"/>
                          </a:ext>
                        </a:extLst>
                      </a:blip>
                      <a:srcRect t="-25000" r="72726"/>
                      <a:stretch>
                        <a:fillRect/>
                      </a:stretch>
                    </p:blipFill>
                    <p:spPr bwMode="auto">
                      <a:xfrm>
                        <a:off x="2590800" y="5410200"/>
                        <a:ext cx="1600200"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176" name="Text Box 8"/>
          <p:cNvSpPr txBox="1">
            <a:spLocks noChangeArrowheads="1"/>
          </p:cNvSpPr>
          <p:nvPr/>
        </p:nvSpPr>
        <p:spPr bwMode="auto">
          <a:xfrm>
            <a:off x="142875" y="263525"/>
            <a:ext cx="7929563" cy="584200"/>
          </a:xfrm>
          <a:prstGeom prst="rect">
            <a:avLst/>
          </a:prstGeom>
          <a:noFill/>
          <a:ln w="9525">
            <a:solidFill>
              <a:schemeClr val="tx1"/>
            </a:solidFill>
            <a:miter lim="800000"/>
            <a:headEnd/>
            <a:tailEnd/>
          </a:ln>
        </p:spPr>
        <p:txBody>
          <a:bodyPr wrap="none">
            <a:prstTxWarp prst="textNoShape">
              <a:avLst/>
            </a:prstTxWarp>
            <a:spAutoFit/>
          </a:bodyPr>
          <a:lstStyle/>
          <a:p>
            <a:r>
              <a:rPr lang="en-US" sz="3200" i="1">
                <a:latin typeface="Calibri" pitchFamily="-108" charset="0"/>
              </a:rPr>
              <a:t>2) </a:t>
            </a:r>
            <a:r>
              <a:rPr lang="es-ES" sz="3200" i="1">
                <a:latin typeface="Calibri" pitchFamily="-108" charset="0"/>
              </a:rPr>
              <a:t>Desarrollar objetivos e indicadores medibles</a:t>
            </a:r>
          </a:p>
        </p:txBody>
      </p:sp>
      <p:sp>
        <p:nvSpPr>
          <p:cNvPr id="9" name="Flowchart: Preparation 8"/>
          <p:cNvSpPr>
            <a:spLocks noChangeArrowheads="1"/>
          </p:cNvSpPr>
          <p:nvPr/>
        </p:nvSpPr>
        <p:spPr bwMode="auto">
          <a:xfrm>
            <a:off x="0" y="2895600"/>
            <a:ext cx="2590800" cy="1222375"/>
          </a:xfrm>
          <a:prstGeom prst="flowChartPreparation">
            <a:avLst/>
          </a:prstGeom>
          <a:solidFill>
            <a:srgbClr val="FFFF00"/>
          </a:solidFill>
          <a:ln w="9525">
            <a:solidFill>
              <a:schemeClr val="tx1"/>
            </a:solidFill>
            <a:miter lim="800000"/>
            <a:headEnd/>
            <a:tailEnd/>
          </a:ln>
          <a:effectLst>
            <a:outerShdw blurRad="63500" dist="23000" dir="5400000" rotWithShape="0">
              <a:srgbClr val="000000">
                <a:alpha val="34999"/>
              </a:srgbClr>
            </a:outerShdw>
          </a:effectLst>
        </p:spPr>
        <p:txBody>
          <a:bodyPr anchor="ctr">
            <a:prstTxWarp prst="textNoShape">
              <a:avLst/>
            </a:prstTxWarp>
          </a:bodyPr>
          <a:lstStyle/>
          <a:p>
            <a:pPr algn="ctr"/>
            <a:r>
              <a:rPr lang="es-ES" sz="2400" b="1">
                <a:latin typeface="Calibri" pitchFamily="-108" charset="0"/>
              </a:rPr>
              <a:t>Estrategia</a:t>
            </a:r>
          </a:p>
        </p:txBody>
      </p:sp>
      <p:sp>
        <p:nvSpPr>
          <p:cNvPr id="10" name="Rounded Rectangle 9"/>
          <p:cNvSpPr>
            <a:spLocks noChangeArrowheads="1"/>
          </p:cNvSpPr>
          <p:nvPr/>
        </p:nvSpPr>
        <p:spPr bwMode="auto">
          <a:xfrm>
            <a:off x="2514600" y="3810000"/>
            <a:ext cx="1600200" cy="1371600"/>
          </a:xfrm>
          <a:prstGeom prst="roundRect">
            <a:avLst>
              <a:gd name="adj" fmla="val 16667"/>
            </a:avLst>
          </a:prstGeom>
          <a:solidFill>
            <a:srgbClr val="CCFFFF"/>
          </a:solidFill>
          <a:ln w="9525">
            <a:solidFill>
              <a:schemeClr val="tx1"/>
            </a:solidFill>
            <a:round/>
            <a:headEnd/>
            <a:tailEnd/>
          </a:ln>
          <a:effectLst>
            <a:outerShdw blurRad="63500" dist="23000" dir="5400000" rotWithShape="0">
              <a:srgbClr val="000000">
                <a:alpha val="34999"/>
              </a:srgbClr>
            </a:outerShdw>
          </a:effectLst>
        </p:spPr>
        <p:txBody>
          <a:bodyPr anchor="ctr">
            <a:prstTxWarp prst="textNoShape">
              <a:avLst/>
            </a:prstTxWarp>
          </a:bodyPr>
          <a:lstStyle/>
          <a:p>
            <a:pPr algn="ctr"/>
            <a:r>
              <a:rPr lang="es-ES" sz="2400" b="1">
                <a:latin typeface="Calibri" pitchFamily="-108" charset="0"/>
              </a:rPr>
              <a:t>Resultado</a:t>
            </a:r>
          </a:p>
        </p:txBody>
      </p:sp>
      <p:sp>
        <p:nvSpPr>
          <p:cNvPr id="11" name="Rounded Rectangle 10"/>
          <p:cNvSpPr>
            <a:spLocks noChangeArrowheads="1"/>
          </p:cNvSpPr>
          <p:nvPr/>
        </p:nvSpPr>
        <p:spPr bwMode="auto">
          <a:xfrm>
            <a:off x="4800600" y="3810000"/>
            <a:ext cx="1600200" cy="1371600"/>
          </a:xfrm>
          <a:prstGeom prst="roundRect">
            <a:avLst>
              <a:gd name="adj" fmla="val 16667"/>
            </a:avLst>
          </a:prstGeom>
          <a:solidFill>
            <a:srgbClr val="CCC1DA"/>
          </a:solidFill>
          <a:ln w="9525">
            <a:solidFill>
              <a:schemeClr val="tx1"/>
            </a:solidFill>
            <a:round/>
            <a:headEnd/>
            <a:tailEnd/>
          </a:ln>
          <a:effectLst>
            <a:outerShdw blurRad="63500" dist="23000" dir="5400000" rotWithShape="0">
              <a:srgbClr val="000000">
                <a:alpha val="34999"/>
              </a:srgbClr>
            </a:outerShdw>
          </a:effectLst>
        </p:spPr>
        <p:txBody>
          <a:bodyPr anchor="ctr">
            <a:prstTxWarp prst="textNoShape">
              <a:avLst/>
            </a:prstTxWarp>
          </a:bodyPr>
          <a:lstStyle/>
          <a:p>
            <a:pPr algn="ctr"/>
            <a:r>
              <a:rPr lang="es-ES" sz="2400" b="1">
                <a:latin typeface="Calibri" pitchFamily="-108" charset="0"/>
              </a:rPr>
              <a:t>Resultado</a:t>
            </a:r>
          </a:p>
          <a:p>
            <a:pPr algn="ctr"/>
            <a:r>
              <a:rPr lang="es-ES">
                <a:latin typeface="Calibri" pitchFamily="-108" charset="0"/>
              </a:rPr>
              <a:t>(reducción de la amenaza)</a:t>
            </a:r>
          </a:p>
        </p:txBody>
      </p:sp>
      <p:sp>
        <p:nvSpPr>
          <p:cNvPr id="12" name="Oval 11"/>
          <p:cNvSpPr>
            <a:spLocks noChangeArrowheads="1"/>
          </p:cNvSpPr>
          <p:nvPr/>
        </p:nvSpPr>
        <p:spPr bwMode="auto">
          <a:xfrm>
            <a:off x="7410450" y="3517900"/>
            <a:ext cx="1733550" cy="1892300"/>
          </a:xfrm>
          <a:prstGeom prst="ellipse">
            <a:avLst/>
          </a:prstGeom>
          <a:solidFill>
            <a:srgbClr val="00CCFF"/>
          </a:solidFill>
          <a:ln w="9525">
            <a:solidFill>
              <a:schemeClr val="tx1"/>
            </a:solidFill>
            <a:round/>
            <a:headEnd/>
            <a:tailEnd/>
          </a:ln>
          <a:effectLst>
            <a:outerShdw blurRad="63500" dist="23000" dir="5400000" rotWithShape="0">
              <a:srgbClr val="000000">
                <a:alpha val="34999"/>
              </a:srgbClr>
            </a:outerShdw>
          </a:effectLst>
        </p:spPr>
        <p:txBody>
          <a:bodyPr anchor="ctr">
            <a:prstTxWarp prst="textNoShape">
              <a:avLst/>
            </a:prstTxWarp>
          </a:bodyPr>
          <a:lstStyle/>
          <a:p>
            <a:pPr algn="ctr"/>
            <a:r>
              <a:rPr lang="es-ES" sz="2000" b="1" dirty="0">
                <a:latin typeface="Calibri" pitchFamily="-108" charset="0"/>
              </a:rPr>
              <a:t>Impacto sobre el </a:t>
            </a:r>
            <a:r>
              <a:rPr lang="es-ES" sz="2000" b="1" dirty="0" smtClean="0">
                <a:latin typeface="Calibri" pitchFamily="-108" charset="0"/>
              </a:rPr>
              <a:t>elemento</a:t>
            </a:r>
            <a:endParaRPr lang="es-ES" sz="2000" b="1" dirty="0">
              <a:latin typeface="Calibri" pitchFamily="-108" charset="0"/>
            </a:endParaRPr>
          </a:p>
          <a:p>
            <a:pPr algn="ctr"/>
            <a:endParaRPr lang="es-ES" sz="2000" b="1" dirty="0">
              <a:latin typeface="Calibri" pitchFamily="-108" charset="0"/>
            </a:endParaRPr>
          </a:p>
        </p:txBody>
      </p:sp>
      <p:sp>
        <p:nvSpPr>
          <p:cNvPr id="13" name="Rounded Rectangle 12"/>
          <p:cNvSpPr>
            <a:spLocks noChangeArrowheads="1"/>
          </p:cNvSpPr>
          <p:nvPr/>
        </p:nvSpPr>
        <p:spPr bwMode="auto">
          <a:xfrm>
            <a:off x="2590800" y="5518150"/>
            <a:ext cx="1524000" cy="425450"/>
          </a:xfrm>
          <a:prstGeom prst="roundRect">
            <a:avLst>
              <a:gd name="adj" fmla="val 16667"/>
            </a:avLst>
          </a:prstGeom>
          <a:solidFill>
            <a:srgbClr val="00FFF7"/>
          </a:solidFill>
          <a:ln w="9525">
            <a:solidFill>
              <a:srgbClr val="4A7EBB"/>
            </a:solidFill>
            <a:round/>
            <a:headEnd/>
            <a:tailEnd/>
          </a:ln>
          <a:effectLst>
            <a:outerShdw blurRad="63500" dist="23000" dir="5400000" rotWithShape="0">
              <a:srgbClr val="000000">
                <a:alpha val="34999"/>
              </a:srgbClr>
            </a:outerShdw>
          </a:effectLst>
        </p:spPr>
        <p:txBody>
          <a:bodyPr anchor="ctr">
            <a:prstTxWarp prst="textNoShape">
              <a:avLst/>
            </a:prstTxWarp>
          </a:bodyPr>
          <a:lstStyle/>
          <a:p>
            <a:pPr algn="ctr"/>
            <a:r>
              <a:rPr lang="es-ES" b="1">
                <a:ea typeface="Arial" pitchFamily="-108" charset="0"/>
                <a:cs typeface="Arial" pitchFamily="-108" charset="0"/>
              </a:rPr>
              <a:t>¿</a:t>
            </a:r>
            <a:r>
              <a:rPr lang="es-ES" b="1" i="1">
                <a:ea typeface="Arial" pitchFamily="-108" charset="0"/>
                <a:cs typeface="Arial" pitchFamily="-108" charset="0"/>
              </a:rPr>
              <a:t>Objetivo?</a:t>
            </a:r>
          </a:p>
        </p:txBody>
      </p:sp>
      <p:sp>
        <p:nvSpPr>
          <p:cNvPr id="14" name="Rounded Rectangle 13"/>
          <p:cNvSpPr>
            <a:spLocks noChangeArrowheads="1"/>
          </p:cNvSpPr>
          <p:nvPr/>
        </p:nvSpPr>
        <p:spPr bwMode="auto">
          <a:xfrm>
            <a:off x="4800600" y="5518150"/>
            <a:ext cx="1600200" cy="425450"/>
          </a:xfrm>
          <a:prstGeom prst="roundRect">
            <a:avLst>
              <a:gd name="adj" fmla="val 16667"/>
            </a:avLst>
          </a:prstGeom>
          <a:solidFill>
            <a:srgbClr val="00FFF7"/>
          </a:solidFill>
          <a:ln w="9525">
            <a:solidFill>
              <a:srgbClr val="4A7EBB"/>
            </a:solidFill>
            <a:round/>
            <a:headEnd/>
            <a:tailEnd/>
          </a:ln>
          <a:effectLst>
            <a:outerShdw blurRad="63500" dist="23000" dir="5400000" rotWithShape="0">
              <a:srgbClr val="000000">
                <a:alpha val="34999"/>
              </a:srgbClr>
            </a:outerShdw>
          </a:effectLst>
        </p:spPr>
        <p:txBody>
          <a:bodyPr anchor="ctr">
            <a:prstTxWarp prst="textNoShape">
              <a:avLst/>
            </a:prstTxWarp>
          </a:bodyPr>
          <a:lstStyle/>
          <a:p>
            <a:pPr algn="ctr"/>
            <a:r>
              <a:rPr lang="es-ES" b="1">
                <a:ea typeface="Arial" pitchFamily="-108" charset="0"/>
                <a:cs typeface="Arial" pitchFamily="-108" charset="0"/>
              </a:rPr>
              <a:t>¿</a:t>
            </a:r>
            <a:r>
              <a:rPr lang="es-ES" b="1" i="1">
                <a:ea typeface="Arial" pitchFamily="-108" charset="0"/>
                <a:cs typeface="Arial" pitchFamily="-108" charset="0"/>
              </a:rPr>
              <a:t>Objetivo?</a:t>
            </a:r>
          </a:p>
        </p:txBody>
      </p:sp>
      <p:sp>
        <p:nvSpPr>
          <p:cNvPr id="15" name="Rounded Rectangle 14"/>
          <p:cNvSpPr>
            <a:spLocks noChangeArrowheads="1"/>
          </p:cNvSpPr>
          <p:nvPr/>
        </p:nvSpPr>
        <p:spPr bwMode="auto">
          <a:xfrm>
            <a:off x="7315200" y="5518150"/>
            <a:ext cx="1695450" cy="425450"/>
          </a:xfrm>
          <a:prstGeom prst="roundRect">
            <a:avLst>
              <a:gd name="adj" fmla="val 16667"/>
            </a:avLst>
          </a:prstGeom>
          <a:solidFill>
            <a:srgbClr val="00FFF7"/>
          </a:solidFill>
          <a:ln w="9525">
            <a:solidFill>
              <a:srgbClr val="4A7EBB"/>
            </a:solidFill>
            <a:round/>
            <a:headEnd/>
            <a:tailEnd/>
          </a:ln>
          <a:effectLst>
            <a:outerShdw blurRad="63500" dist="23000" dir="5400000" rotWithShape="0">
              <a:srgbClr val="000000">
                <a:alpha val="34999"/>
              </a:srgbClr>
            </a:outerShdw>
          </a:effectLst>
        </p:spPr>
        <p:txBody>
          <a:bodyPr anchor="ctr">
            <a:prstTxWarp prst="textNoShape">
              <a:avLst/>
            </a:prstTxWarp>
          </a:bodyPr>
          <a:lstStyle/>
          <a:p>
            <a:pPr algn="ctr"/>
            <a:r>
              <a:rPr lang="es-ES" b="1">
                <a:ea typeface="Arial" pitchFamily="-108" charset="0"/>
                <a:cs typeface="Arial" pitchFamily="-108" charset="0"/>
              </a:rPr>
              <a:t>¿</a:t>
            </a:r>
            <a:r>
              <a:rPr lang="es-ES" b="1" i="1">
                <a:ea typeface="Arial" pitchFamily="-108" charset="0"/>
                <a:cs typeface="Arial" pitchFamily="-108" charset="0"/>
              </a:rPr>
              <a:t>Objetivo?</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ChangeArrowheads="1"/>
          </p:cNvSpPr>
          <p:nvPr/>
        </p:nvSpPr>
        <p:spPr bwMode="auto">
          <a:xfrm>
            <a:off x="311150" y="1066800"/>
            <a:ext cx="8569325" cy="1901825"/>
          </a:xfrm>
          <a:prstGeom prst="rect">
            <a:avLst/>
          </a:prstGeom>
          <a:noFill/>
          <a:ln w="9525">
            <a:noFill/>
            <a:miter lim="800000"/>
            <a:headEnd/>
            <a:tailEnd/>
          </a:ln>
        </p:spPr>
        <p:txBody>
          <a:bodyPr>
            <a:prstTxWarp prst="textNoShape">
              <a:avLst/>
            </a:prstTxWarp>
            <a:spAutoFit/>
          </a:bodyPr>
          <a:lstStyle/>
          <a:p>
            <a:pPr marL="342900" indent="-342900">
              <a:spcBef>
                <a:spcPct val="20000"/>
              </a:spcBef>
              <a:buSzPct val="130000"/>
              <a:buFont typeface="Arial" pitchFamily="-108" charset="0"/>
              <a:buChar char="•"/>
            </a:pPr>
            <a:r>
              <a:rPr lang="es-ES" sz="2800" b="1"/>
              <a:t>No existe un método rígido o preceptivo…</a:t>
            </a:r>
          </a:p>
          <a:p>
            <a:pPr marL="342900" indent="-342900">
              <a:spcBef>
                <a:spcPct val="20000"/>
              </a:spcBef>
              <a:buSzPct val="130000"/>
              <a:buFont typeface="Arial" pitchFamily="-108" charset="0"/>
              <a:buChar char="•"/>
            </a:pPr>
            <a:r>
              <a:rPr lang="es-ES" sz="2800" b="1"/>
              <a:t>Pero cuando el cometido principal de la acción es reducir una amenaza, recomendamos establecer un objetivo para mitigar la amenaza.</a:t>
            </a:r>
            <a:endParaRPr lang="en-US" sz="2800" b="1"/>
          </a:p>
        </p:txBody>
      </p:sp>
      <p:graphicFrame>
        <p:nvGraphicFramePr>
          <p:cNvPr id="8194" name="Object 2"/>
          <p:cNvGraphicFramePr>
            <a:graphicFrameLocks noChangeAspect="1"/>
          </p:cNvGraphicFramePr>
          <p:nvPr/>
        </p:nvGraphicFramePr>
        <p:xfrm>
          <a:off x="207963" y="3670300"/>
          <a:ext cx="8743950" cy="2425700"/>
        </p:xfrm>
        <a:graphic>
          <a:graphicData uri="http://schemas.openxmlformats.org/presentationml/2006/ole">
            <mc:AlternateContent xmlns:mc="http://schemas.openxmlformats.org/markup-compatibility/2006">
              <mc:Choice xmlns:v="urn:schemas-microsoft-com:vml" Requires="v">
                <p:oleObj spid="_x0000_s36868" name="Visio" r:id="rId4" imgW="8269700" imgH="2293620" progId="">
                  <p:embed/>
                </p:oleObj>
              </mc:Choice>
              <mc:Fallback>
                <p:oleObj name="Visio" r:id="rId4" imgW="8269700" imgH="2293620" progId="">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7963" y="3670300"/>
                        <a:ext cx="8743950" cy="2425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8196" name="Text Box 5"/>
          <p:cNvSpPr txBox="1">
            <a:spLocks noChangeArrowheads="1"/>
          </p:cNvSpPr>
          <p:nvPr/>
        </p:nvSpPr>
        <p:spPr bwMode="auto">
          <a:xfrm>
            <a:off x="2895600" y="228600"/>
            <a:ext cx="6248400" cy="641350"/>
          </a:xfrm>
          <a:prstGeom prst="rect">
            <a:avLst/>
          </a:prstGeom>
          <a:noFill/>
          <a:ln w="9525">
            <a:noFill/>
            <a:miter lim="800000"/>
            <a:headEnd/>
            <a:tailEnd/>
          </a:ln>
        </p:spPr>
        <p:txBody>
          <a:bodyPr>
            <a:prstTxWarp prst="textNoShape">
              <a:avLst/>
            </a:prstTxWarp>
            <a:spAutoFit/>
          </a:bodyPr>
          <a:lstStyle/>
          <a:p>
            <a:pPr algn="ctr" eaLnBrk="0" hangingPunct="0">
              <a:spcBef>
                <a:spcPct val="50000"/>
              </a:spcBef>
            </a:pPr>
            <a:r>
              <a:rPr lang="en-US" sz="3600" b="1">
                <a:solidFill>
                  <a:schemeClr val="bg1"/>
                </a:solidFill>
                <a:latin typeface="Garamond" pitchFamily="-108" charset="0"/>
              </a:rPr>
              <a:t>Setting objectives</a:t>
            </a:r>
          </a:p>
        </p:txBody>
      </p:sp>
      <p:sp>
        <p:nvSpPr>
          <p:cNvPr id="8197" name="Text Box 6"/>
          <p:cNvSpPr txBox="1">
            <a:spLocks noChangeArrowheads="1"/>
          </p:cNvSpPr>
          <p:nvPr/>
        </p:nvSpPr>
        <p:spPr bwMode="auto">
          <a:xfrm>
            <a:off x="142875" y="263525"/>
            <a:ext cx="7929563" cy="584200"/>
          </a:xfrm>
          <a:prstGeom prst="rect">
            <a:avLst/>
          </a:prstGeom>
          <a:noFill/>
          <a:ln w="9525">
            <a:solidFill>
              <a:schemeClr val="tx1"/>
            </a:solidFill>
            <a:miter lim="800000"/>
            <a:headEnd/>
            <a:tailEnd/>
          </a:ln>
        </p:spPr>
        <p:txBody>
          <a:bodyPr wrap="none">
            <a:prstTxWarp prst="textNoShape">
              <a:avLst/>
            </a:prstTxWarp>
            <a:spAutoFit/>
          </a:bodyPr>
          <a:lstStyle/>
          <a:p>
            <a:r>
              <a:rPr lang="en-US" sz="3200" i="1">
                <a:latin typeface="Calibri" pitchFamily="-108" charset="0"/>
              </a:rPr>
              <a:t>2) </a:t>
            </a:r>
            <a:r>
              <a:rPr lang="es-ES" sz="3200" i="1">
                <a:latin typeface="Calibri" pitchFamily="-108" charset="0"/>
              </a:rPr>
              <a:t>Desarrollar objetivos e indicadores medibles</a:t>
            </a:r>
          </a:p>
        </p:txBody>
      </p:sp>
      <p:sp>
        <p:nvSpPr>
          <p:cNvPr id="7" name="Flowchart: Preparation 6"/>
          <p:cNvSpPr>
            <a:spLocks noChangeArrowheads="1"/>
          </p:cNvSpPr>
          <p:nvPr/>
        </p:nvSpPr>
        <p:spPr bwMode="auto">
          <a:xfrm>
            <a:off x="0" y="3506788"/>
            <a:ext cx="2590800" cy="1222375"/>
          </a:xfrm>
          <a:prstGeom prst="flowChartPreparation">
            <a:avLst/>
          </a:prstGeom>
          <a:solidFill>
            <a:srgbClr val="FFFF00"/>
          </a:solidFill>
          <a:ln w="9525">
            <a:solidFill>
              <a:schemeClr val="tx1"/>
            </a:solidFill>
            <a:miter lim="800000"/>
            <a:headEnd/>
            <a:tailEnd/>
          </a:ln>
          <a:effectLst>
            <a:outerShdw blurRad="63500" dist="23000" dir="5400000" rotWithShape="0">
              <a:srgbClr val="000000">
                <a:alpha val="34999"/>
              </a:srgbClr>
            </a:outerShdw>
          </a:effectLst>
        </p:spPr>
        <p:txBody>
          <a:bodyPr anchor="ctr">
            <a:prstTxWarp prst="textNoShape">
              <a:avLst/>
            </a:prstTxWarp>
          </a:bodyPr>
          <a:lstStyle/>
          <a:p>
            <a:pPr algn="ctr"/>
            <a:r>
              <a:rPr lang="es-ES" sz="2400" b="1">
                <a:latin typeface="Calibri" pitchFamily="-108" charset="0"/>
              </a:rPr>
              <a:t>Estrategia</a:t>
            </a:r>
          </a:p>
        </p:txBody>
      </p:sp>
      <p:sp>
        <p:nvSpPr>
          <p:cNvPr id="8" name="Rounded Rectangle 7"/>
          <p:cNvSpPr>
            <a:spLocks noChangeArrowheads="1"/>
          </p:cNvSpPr>
          <p:nvPr/>
        </p:nvSpPr>
        <p:spPr bwMode="auto">
          <a:xfrm>
            <a:off x="2590800" y="4445000"/>
            <a:ext cx="1600200" cy="1371600"/>
          </a:xfrm>
          <a:prstGeom prst="roundRect">
            <a:avLst>
              <a:gd name="adj" fmla="val 16667"/>
            </a:avLst>
          </a:prstGeom>
          <a:solidFill>
            <a:srgbClr val="CCFFFF"/>
          </a:solidFill>
          <a:ln w="9525">
            <a:solidFill>
              <a:schemeClr val="tx1"/>
            </a:solidFill>
            <a:round/>
            <a:headEnd/>
            <a:tailEnd/>
          </a:ln>
          <a:effectLst>
            <a:outerShdw blurRad="63500" dist="23000" dir="5400000" rotWithShape="0">
              <a:srgbClr val="000000">
                <a:alpha val="34999"/>
              </a:srgbClr>
            </a:outerShdw>
          </a:effectLst>
        </p:spPr>
        <p:txBody>
          <a:bodyPr anchor="ctr">
            <a:prstTxWarp prst="textNoShape">
              <a:avLst/>
            </a:prstTxWarp>
          </a:bodyPr>
          <a:lstStyle/>
          <a:p>
            <a:pPr algn="ctr"/>
            <a:r>
              <a:rPr lang="es-ES" sz="2400" b="1">
                <a:latin typeface="Calibri" pitchFamily="-108" charset="0"/>
              </a:rPr>
              <a:t>Resultado</a:t>
            </a:r>
          </a:p>
        </p:txBody>
      </p:sp>
      <p:sp>
        <p:nvSpPr>
          <p:cNvPr id="9" name="Rounded Rectangle 8"/>
          <p:cNvSpPr>
            <a:spLocks noChangeArrowheads="1"/>
          </p:cNvSpPr>
          <p:nvPr/>
        </p:nvSpPr>
        <p:spPr bwMode="auto">
          <a:xfrm>
            <a:off x="4800600" y="4445000"/>
            <a:ext cx="1600200" cy="1371600"/>
          </a:xfrm>
          <a:prstGeom prst="roundRect">
            <a:avLst>
              <a:gd name="adj" fmla="val 16667"/>
            </a:avLst>
          </a:prstGeom>
          <a:solidFill>
            <a:srgbClr val="CCC1DA"/>
          </a:solidFill>
          <a:ln w="9525">
            <a:solidFill>
              <a:schemeClr val="tx1"/>
            </a:solidFill>
            <a:round/>
            <a:headEnd/>
            <a:tailEnd/>
          </a:ln>
          <a:effectLst>
            <a:outerShdw blurRad="63500" dist="23000" dir="5400000" rotWithShape="0">
              <a:srgbClr val="000000">
                <a:alpha val="34999"/>
              </a:srgbClr>
            </a:outerShdw>
          </a:effectLst>
        </p:spPr>
        <p:txBody>
          <a:bodyPr anchor="ctr">
            <a:prstTxWarp prst="textNoShape">
              <a:avLst/>
            </a:prstTxWarp>
          </a:bodyPr>
          <a:lstStyle/>
          <a:p>
            <a:pPr algn="ctr"/>
            <a:r>
              <a:rPr lang="es-ES" sz="2400" b="1">
                <a:latin typeface="Calibri" pitchFamily="-108" charset="0"/>
              </a:rPr>
              <a:t>Resultado</a:t>
            </a:r>
          </a:p>
          <a:p>
            <a:pPr algn="ctr"/>
            <a:r>
              <a:rPr lang="es-ES">
                <a:latin typeface="Calibri" pitchFamily="-108" charset="0"/>
              </a:rPr>
              <a:t>(reducción de la amenaza)</a:t>
            </a:r>
          </a:p>
        </p:txBody>
      </p:sp>
      <p:sp>
        <p:nvSpPr>
          <p:cNvPr id="10" name="Oval 9"/>
          <p:cNvSpPr>
            <a:spLocks noChangeArrowheads="1"/>
          </p:cNvSpPr>
          <p:nvPr/>
        </p:nvSpPr>
        <p:spPr bwMode="auto">
          <a:xfrm>
            <a:off x="7410450" y="3924300"/>
            <a:ext cx="1733550" cy="2171700"/>
          </a:xfrm>
          <a:prstGeom prst="ellipse">
            <a:avLst/>
          </a:prstGeom>
          <a:solidFill>
            <a:srgbClr val="00CCFF"/>
          </a:solidFill>
          <a:ln w="9525">
            <a:solidFill>
              <a:schemeClr val="tx1"/>
            </a:solidFill>
            <a:round/>
            <a:headEnd/>
            <a:tailEnd/>
          </a:ln>
          <a:effectLst>
            <a:outerShdw blurRad="63500" dist="23000" dir="5400000" rotWithShape="0">
              <a:srgbClr val="000000">
                <a:alpha val="34999"/>
              </a:srgbClr>
            </a:outerShdw>
          </a:effectLst>
        </p:spPr>
        <p:txBody>
          <a:bodyPr anchor="ctr">
            <a:prstTxWarp prst="textNoShape">
              <a:avLst/>
            </a:prstTxWarp>
          </a:bodyPr>
          <a:lstStyle/>
          <a:p>
            <a:pPr algn="ctr"/>
            <a:r>
              <a:rPr lang="es-ES" sz="2000" b="1" dirty="0">
                <a:latin typeface="Calibri" pitchFamily="-108" charset="0"/>
              </a:rPr>
              <a:t>Impacto sobre el </a:t>
            </a:r>
            <a:r>
              <a:rPr lang="es-ES" sz="2000" b="1" dirty="0" smtClean="0">
                <a:latin typeface="Calibri" pitchFamily="-108" charset="0"/>
              </a:rPr>
              <a:t>elemento</a:t>
            </a:r>
            <a:endParaRPr lang="es-ES" sz="2000" b="1" dirty="0">
              <a:latin typeface="Calibri" pitchFamily="-108" charset="0"/>
            </a:endParaRPr>
          </a:p>
          <a:p>
            <a:pPr algn="ctr"/>
            <a:endParaRPr lang="es-ES" sz="2000" b="1" dirty="0">
              <a:latin typeface="Calibri" pitchFamily="-108" charset="0"/>
            </a:endParaRPr>
          </a:p>
        </p:txBody>
      </p:sp>
      <p:sp>
        <p:nvSpPr>
          <p:cNvPr id="11" name="Rounded Rectangle 10"/>
          <p:cNvSpPr>
            <a:spLocks noChangeArrowheads="1"/>
          </p:cNvSpPr>
          <p:nvPr/>
        </p:nvSpPr>
        <p:spPr bwMode="auto">
          <a:xfrm>
            <a:off x="4800600" y="6096000"/>
            <a:ext cx="1600200" cy="425450"/>
          </a:xfrm>
          <a:prstGeom prst="roundRect">
            <a:avLst>
              <a:gd name="adj" fmla="val 16667"/>
            </a:avLst>
          </a:prstGeom>
          <a:solidFill>
            <a:srgbClr val="00FFF7"/>
          </a:solidFill>
          <a:ln w="9525">
            <a:solidFill>
              <a:srgbClr val="4A7EBB"/>
            </a:solidFill>
            <a:round/>
            <a:headEnd/>
            <a:tailEnd/>
          </a:ln>
          <a:effectLst>
            <a:outerShdw blurRad="63500" dist="23000" dir="5400000" rotWithShape="0">
              <a:srgbClr val="000000">
                <a:alpha val="34999"/>
              </a:srgbClr>
            </a:outerShdw>
          </a:effectLst>
        </p:spPr>
        <p:txBody>
          <a:bodyPr anchor="ctr">
            <a:prstTxWarp prst="textNoShape">
              <a:avLst/>
            </a:prstTxWarp>
          </a:bodyPr>
          <a:lstStyle/>
          <a:p>
            <a:pPr algn="ctr"/>
            <a:r>
              <a:rPr lang="es-ES" b="1" i="1">
                <a:ea typeface="Arial" pitchFamily="-108" charset="0"/>
                <a:cs typeface="Arial" pitchFamily="-108" charset="0"/>
              </a:rPr>
              <a:t>Objetivo</a:t>
            </a:r>
          </a:p>
        </p:txBody>
      </p:sp>
      <p:sp>
        <p:nvSpPr>
          <p:cNvPr id="12" name="Rounded Rectangle 11"/>
          <p:cNvSpPr>
            <a:spLocks noChangeArrowheads="1"/>
          </p:cNvSpPr>
          <p:nvPr/>
        </p:nvSpPr>
        <p:spPr bwMode="auto">
          <a:xfrm>
            <a:off x="7700963" y="6308725"/>
            <a:ext cx="1260475" cy="425450"/>
          </a:xfrm>
          <a:prstGeom prst="roundRect">
            <a:avLst>
              <a:gd name="adj" fmla="val 16667"/>
            </a:avLst>
          </a:prstGeom>
          <a:solidFill>
            <a:srgbClr val="00FFF7"/>
          </a:solidFill>
          <a:ln w="9525">
            <a:solidFill>
              <a:srgbClr val="4A7EBB"/>
            </a:solidFill>
            <a:round/>
            <a:headEnd/>
            <a:tailEnd/>
          </a:ln>
          <a:effectLst>
            <a:outerShdw blurRad="63500" dist="23000" dir="5400000" rotWithShape="0">
              <a:srgbClr val="000000">
                <a:alpha val="34999"/>
              </a:srgbClr>
            </a:outerShdw>
          </a:effectLst>
        </p:spPr>
        <p:txBody>
          <a:bodyPr anchor="ctr">
            <a:prstTxWarp prst="textNoShape">
              <a:avLst/>
            </a:prstTxWarp>
          </a:bodyPr>
          <a:lstStyle/>
          <a:p>
            <a:pPr algn="ctr"/>
            <a:r>
              <a:rPr lang="es-ES" b="1">
                <a:ea typeface="Arial" pitchFamily="-108" charset="0"/>
                <a:cs typeface="Arial" pitchFamily="-108" charset="0"/>
              </a:rPr>
              <a:t>Meta</a:t>
            </a:r>
            <a:endParaRPr lang="es-ES" b="1" i="1">
              <a:ea typeface="Arial" pitchFamily="-108" charset="0"/>
              <a:cs typeface="Arial" pitchFamily="-10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382588" y="1173163"/>
            <a:ext cx="8302625" cy="979487"/>
          </a:xfrm>
        </p:spPr>
        <p:txBody>
          <a:bodyPr>
            <a:normAutofit fontScale="90000"/>
          </a:bodyPr>
          <a:lstStyle/>
          <a:p>
            <a:pPr eaLnBrk="1" hangingPunct="1"/>
            <a:r>
              <a:rPr lang="es-ES" sz="4000">
                <a:solidFill>
                  <a:srgbClr val="004A80"/>
                </a:solidFill>
                <a:ea typeface="ＭＳ Ｐゴシック" pitchFamily="-108" charset="-128"/>
              </a:rPr>
              <a:t>Análisis de la situación frente a cadena de resultados</a:t>
            </a:r>
          </a:p>
        </p:txBody>
      </p:sp>
      <p:sp>
        <p:nvSpPr>
          <p:cNvPr id="32771" name="Rectangle 3"/>
          <p:cNvSpPr>
            <a:spLocks noGrp="1" noChangeArrowheads="1"/>
          </p:cNvSpPr>
          <p:nvPr>
            <p:ph type="body" idx="1"/>
          </p:nvPr>
        </p:nvSpPr>
        <p:spPr>
          <a:xfrm>
            <a:off x="622300" y="2438400"/>
            <a:ext cx="7848600" cy="3819525"/>
          </a:xfrm>
        </p:spPr>
        <p:txBody>
          <a:bodyPr/>
          <a:lstStyle/>
          <a:p>
            <a:pPr eaLnBrk="1" hangingPunct="1">
              <a:lnSpc>
                <a:spcPct val="90000"/>
              </a:lnSpc>
            </a:pPr>
            <a:r>
              <a:rPr lang="es-ES">
                <a:ea typeface="ＭＳ Ｐゴシック" pitchFamily="-108" charset="-128"/>
              </a:rPr>
              <a:t>Análisis de la situación</a:t>
            </a:r>
          </a:p>
          <a:p>
            <a:pPr lvl="1" eaLnBrk="1" hangingPunct="1">
              <a:lnSpc>
                <a:spcPct val="90000"/>
              </a:lnSpc>
            </a:pPr>
            <a:r>
              <a:rPr lang="es-ES">
                <a:ea typeface="ＭＳ Ｐゴシック" pitchFamily="-108" charset="-128"/>
              </a:rPr>
              <a:t>Expone la situación actual</a:t>
            </a:r>
          </a:p>
          <a:p>
            <a:pPr lvl="1" eaLnBrk="1" hangingPunct="1">
              <a:lnSpc>
                <a:spcPct val="90000"/>
              </a:lnSpc>
            </a:pPr>
            <a:r>
              <a:rPr lang="es-ES">
                <a:ea typeface="ＭＳ Ｐゴシック" pitchFamily="-108" charset="-128"/>
              </a:rPr>
              <a:t>Identifica las estrategias</a:t>
            </a:r>
          </a:p>
          <a:p>
            <a:pPr eaLnBrk="1" hangingPunct="1">
              <a:lnSpc>
                <a:spcPct val="90000"/>
              </a:lnSpc>
            </a:pPr>
            <a:r>
              <a:rPr lang="es-ES">
                <a:ea typeface="ＭＳ Ｐゴシック" pitchFamily="-108" charset="-128"/>
              </a:rPr>
              <a:t>Cadenas de resultados:</a:t>
            </a:r>
          </a:p>
          <a:p>
            <a:pPr lvl="1" eaLnBrk="1" hangingPunct="1">
              <a:lnSpc>
                <a:spcPct val="90000"/>
              </a:lnSpc>
            </a:pPr>
            <a:r>
              <a:rPr lang="es-ES">
                <a:ea typeface="ＭＳ Ｐゴシック" pitchFamily="-108" charset="-128"/>
              </a:rPr>
              <a:t>Presentan el estado futuro deseado</a:t>
            </a:r>
          </a:p>
          <a:p>
            <a:pPr lvl="1" eaLnBrk="1" hangingPunct="1">
              <a:lnSpc>
                <a:spcPct val="90000"/>
              </a:lnSpc>
            </a:pPr>
            <a:r>
              <a:rPr lang="es-ES">
                <a:ea typeface="ＭＳ Ｐゴシック" pitchFamily="-108" charset="-128"/>
              </a:rPr>
              <a:t>Comienzan con las estrategias escogidas </a:t>
            </a:r>
            <a:r>
              <a:rPr lang="es-ES">
                <a:ea typeface="ＭＳ Ｐゴシック" pitchFamily="-108" charset="-128"/>
                <a:sym typeface="Wingdings" pitchFamily="-108" charset="2"/>
              </a:rPr>
              <a:t> muestran los resultados esperados</a:t>
            </a:r>
            <a:r>
              <a:rPr lang="es-ES">
                <a:ea typeface="ＭＳ Ｐゴシック" pitchFamily="-108" charset="-128"/>
              </a:rPr>
              <a:t>   </a:t>
            </a:r>
          </a:p>
        </p:txBody>
      </p:sp>
      <p:sp>
        <p:nvSpPr>
          <p:cNvPr id="32772" name="Text Box 4"/>
          <p:cNvSpPr txBox="1">
            <a:spLocks noChangeArrowheads="1"/>
          </p:cNvSpPr>
          <p:nvPr/>
        </p:nvSpPr>
        <p:spPr bwMode="auto">
          <a:xfrm>
            <a:off x="142875" y="263525"/>
            <a:ext cx="7929563" cy="584200"/>
          </a:xfrm>
          <a:prstGeom prst="rect">
            <a:avLst/>
          </a:prstGeom>
          <a:noFill/>
          <a:ln w="9525">
            <a:solidFill>
              <a:schemeClr val="tx1"/>
            </a:solidFill>
            <a:miter lim="800000"/>
            <a:headEnd/>
            <a:tailEnd/>
          </a:ln>
        </p:spPr>
        <p:txBody>
          <a:bodyPr wrap="none">
            <a:prstTxWarp prst="textNoShape">
              <a:avLst/>
            </a:prstTxWarp>
            <a:spAutoFit/>
          </a:bodyPr>
          <a:lstStyle/>
          <a:p>
            <a:r>
              <a:rPr lang="en-US" sz="3200" i="1">
                <a:latin typeface="Calibri" pitchFamily="-108" charset="0"/>
              </a:rPr>
              <a:t>2) </a:t>
            </a:r>
            <a:r>
              <a:rPr lang="es-ES" sz="3200" i="1">
                <a:latin typeface="Calibri" pitchFamily="-108" charset="0"/>
              </a:rPr>
              <a:t>Desarrollar objetivos e indicadores medibles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body" idx="1"/>
          </p:nvPr>
        </p:nvSpPr>
        <p:spPr>
          <a:xfrm>
            <a:off x="473075" y="419100"/>
            <a:ext cx="8288338" cy="4211638"/>
          </a:xfrm>
        </p:spPr>
        <p:txBody>
          <a:bodyPr>
            <a:normAutofit lnSpcReduction="10000"/>
          </a:bodyPr>
          <a:lstStyle/>
          <a:p>
            <a:pPr eaLnBrk="1" hangingPunct="1">
              <a:buFont typeface="Arial" pitchFamily="-108" charset="0"/>
              <a:buNone/>
            </a:pPr>
            <a:endParaRPr lang="en-US" sz="4000" b="1">
              <a:ea typeface="ＭＳ Ｐゴシック" pitchFamily="-108" charset="-128"/>
            </a:endParaRPr>
          </a:p>
          <a:p>
            <a:pPr eaLnBrk="1" hangingPunct="1">
              <a:buFont typeface="Arial" pitchFamily="-108" charset="0"/>
              <a:buNone/>
            </a:pPr>
            <a:r>
              <a:rPr lang="es-ES" sz="4000" b="1" i="1">
                <a:ea typeface="ＭＳ Ｐゴシック" pitchFamily="-108" charset="-128"/>
              </a:rPr>
              <a:t>Las cadenas de resultados en el ciclo de PCA</a:t>
            </a:r>
            <a:endParaRPr lang="es-ES" sz="4000" b="1">
              <a:ea typeface="ＭＳ Ｐゴシック" pitchFamily="-108" charset="-128"/>
            </a:endParaRPr>
          </a:p>
          <a:p>
            <a:pPr eaLnBrk="1" hangingPunct="1">
              <a:buFont typeface="Arial" pitchFamily="-108" charset="0"/>
              <a:buNone/>
            </a:pPr>
            <a:endParaRPr lang="en-US" sz="4000" b="1">
              <a:ea typeface="ＭＳ Ｐゴシック" pitchFamily="-108" charset="-128"/>
            </a:endParaRPr>
          </a:p>
          <a:p>
            <a:pPr eaLnBrk="1" hangingPunct="1"/>
            <a:r>
              <a:rPr lang="es-ES" b="1">
                <a:ea typeface="ＭＳ Ｐゴシック" pitchFamily="-108" charset="-128"/>
              </a:rPr>
              <a:t>Esta metodología no reemplaza –pero sí complementa- los métodos científicos de monitoreo y evaluación más avanzados. </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28842" name="Group 42"/>
          <p:cNvGraphicFramePr>
            <a:graphicFrameLocks noGrp="1"/>
          </p:cNvGraphicFramePr>
          <p:nvPr/>
        </p:nvGraphicFramePr>
        <p:xfrm>
          <a:off x="339725" y="3297238"/>
          <a:ext cx="8497888" cy="2837815"/>
        </p:xfrm>
        <a:graphic>
          <a:graphicData uri="http://schemas.openxmlformats.org/drawingml/2006/table">
            <a:tbl>
              <a:tblPr/>
              <a:tblGrid>
                <a:gridCol w="2220913"/>
                <a:gridCol w="1431925"/>
                <a:gridCol w="1336675"/>
                <a:gridCol w="1154112"/>
                <a:gridCol w="831850"/>
                <a:gridCol w="1522413"/>
              </a:tblGrid>
              <a:tr h="9175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800" b="1" i="0" u="none" strike="noStrike" cap="none" normalizeH="0" baseline="0">
                          <a:ln>
                            <a:noFill/>
                          </a:ln>
                          <a:solidFill>
                            <a:schemeClr val="tx1"/>
                          </a:solidFill>
                          <a:effectLst/>
                          <a:latin typeface="Times New Roman" pitchFamily="-108" charset="0"/>
                          <a:ea typeface="Times New Roman" pitchFamily="-108" charset="0"/>
                          <a:cs typeface="Times New Roman" pitchFamily="-108" charset="0"/>
                        </a:rPr>
                        <a:t>Indicador</a:t>
                      </a:r>
                      <a:endParaRPr kumimoji="0" lang="es-ES" sz="1800" b="0" i="0" u="none" strike="noStrike" cap="none" normalizeH="0" baseline="0">
                        <a:ln>
                          <a:noFill/>
                        </a:ln>
                        <a:solidFill>
                          <a:schemeClr val="tx1"/>
                        </a:solidFill>
                        <a:effectLst/>
                        <a:latin typeface="Times New Roman" pitchFamily="-108" charset="0"/>
                        <a:ea typeface="ＭＳ Ｐゴシック" pitchFamily="-108" charset="-128"/>
                        <a:cs typeface="ＭＳ Ｐゴシック" pitchFamily="-108"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800" b="1" i="0" u="none" strike="noStrike" cap="none" normalizeH="0" baseline="0">
                          <a:ln>
                            <a:noFill/>
                          </a:ln>
                          <a:solidFill>
                            <a:schemeClr val="tx1"/>
                          </a:solidFill>
                          <a:effectLst/>
                          <a:latin typeface="Times New Roman" pitchFamily="-108" charset="0"/>
                          <a:ea typeface="Times New Roman" pitchFamily="-108" charset="0"/>
                          <a:cs typeface="Times New Roman" pitchFamily="-108" charset="0"/>
                        </a:rPr>
                        <a:t>Método</a:t>
                      </a:r>
                      <a:endParaRPr kumimoji="0" lang="es-ES" sz="1800" b="0" i="0" u="none" strike="noStrike" cap="none" normalizeH="0" baseline="0">
                        <a:ln>
                          <a:noFill/>
                        </a:ln>
                        <a:solidFill>
                          <a:schemeClr val="tx1"/>
                        </a:solidFill>
                        <a:effectLst/>
                        <a:latin typeface="Times New Roman" pitchFamily="-108" charset="0"/>
                        <a:ea typeface="ＭＳ Ｐゴシック" pitchFamily="-108" charset="-128"/>
                        <a:cs typeface="ＭＳ Ｐゴシック" pitchFamily="-108"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800" b="1" i="0" u="none" strike="noStrike" cap="none" normalizeH="0" baseline="0">
                          <a:ln>
                            <a:noFill/>
                          </a:ln>
                          <a:solidFill>
                            <a:schemeClr val="tx1"/>
                          </a:solidFill>
                          <a:effectLst/>
                          <a:latin typeface="Times New Roman" pitchFamily="-108" charset="0"/>
                          <a:ea typeface="Times New Roman" pitchFamily="-108" charset="0"/>
                          <a:cs typeface="Times New Roman" pitchFamily="-108" charset="0"/>
                        </a:rPr>
                        <a:t>Quién mide</a:t>
                      </a:r>
                      <a:endParaRPr kumimoji="0" lang="es-ES" sz="1800" b="0" i="0" u="none" strike="noStrike" cap="none" normalizeH="0" baseline="0">
                        <a:ln>
                          <a:noFill/>
                        </a:ln>
                        <a:solidFill>
                          <a:schemeClr val="tx1"/>
                        </a:solidFill>
                        <a:effectLst/>
                        <a:latin typeface="Times New Roman" pitchFamily="-108" charset="0"/>
                        <a:ea typeface="ＭＳ Ｐゴシック" pitchFamily="-108" charset="-128"/>
                        <a:cs typeface="ＭＳ Ｐゴシック" pitchFamily="-108"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800" b="1" i="0" u="none" strike="noStrike" cap="none" normalizeH="0" baseline="0">
                          <a:ln>
                            <a:noFill/>
                          </a:ln>
                          <a:solidFill>
                            <a:schemeClr val="tx1"/>
                          </a:solidFill>
                          <a:effectLst/>
                          <a:latin typeface="Times New Roman" pitchFamily="-108" charset="0"/>
                          <a:ea typeface="Times New Roman" pitchFamily="-108" charset="0"/>
                          <a:cs typeface="Times New Roman" pitchFamily="-108" charset="0"/>
                        </a:rPr>
                        <a:t>Cuándo</a:t>
                      </a:r>
                      <a:endParaRPr kumimoji="0" lang="es-ES" sz="1800" b="0" i="0" u="none" strike="noStrike" cap="none" normalizeH="0" baseline="0">
                        <a:ln>
                          <a:noFill/>
                        </a:ln>
                        <a:solidFill>
                          <a:schemeClr val="tx1"/>
                        </a:solidFill>
                        <a:effectLst/>
                        <a:latin typeface="Times New Roman" pitchFamily="-108" charset="0"/>
                        <a:ea typeface="ＭＳ Ｐゴシック" pitchFamily="-108" charset="-128"/>
                        <a:cs typeface="ＭＳ Ｐゴシック" pitchFamily="-108"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800" b="1" i="0" u="none" strike="noStrike" cap="none" normalizeH="0" baseline="0">
                          <a:ln>
                            <a:noFill/>
                          </a:ln>
                          <a:solidFill>
                            <a:schemeClr val="tx1"/>
                          </a:solidFill>
                          <a:effectLst/>
                          <a:latin typeface="Times New Roman" pitchFamily="-108" charset="0"/>
                          <a:ea typeface="Times New Roman" pitchFamily="-108" charset="0"/>
                          <a:cs typeface="Times New Roman" pitchFamily="-108" charset="0"/>
                        </a:rPr>
                        <a:t>Dónde</a:t>
                      </a:r>
                      <a:endParaRPr kumimoji="0" lang="es-ES" sz="1800" b="0" i="0" u="none" strike="noStrike" cap="none" normalizeH="0" baseline="0">
                        <a:ln>
                          <a:noFill/>
                        </a:ln>
                        <a:solidFill>
                          <a:schemeClr val="tx1"/>
                        </a:solidFill>
                        <a:effectLst/>
                        <a:latin typeface="Times New Roman" pitchFamily="-108" charset="0"/>
                        <a:ea typeface="ＭＳ Ｐゴシック" pitchFamily="-108" charset="-128"/>
                        <a:cs typeface="ＭＳ Ｐゴシック" pitchFamily="-108"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800" b="1" i="0" u="none" strike="noStrike" cap="none" normalizeH="0" baseline="0">
                          <a:ln>
                            <a:noFill/>
                          </a:ln>
                          <a:solidFill>
                            <a:schemeClr val="tx1"/>
                          </a:solidFill>
                          <a:effectLst/>
                          <a:latin typeface="Times New Roman" pitchFamily="-108" charset="0"/>
                          <a:ea typeface="Times New Roman" pitchFamily="-108" charset="0"/>
                          <a:cs typeface="Times New Roman" pitchFamily="-108" charset="0"/>
                        </a:rPr>
                        <a:t>Comentarios</a:t>
                      </a:r>
                      <a:endParaRPr kumimoji="0" lang="es-ES" sz="1800" b="0" i="0" u="none" strike="noStrike" cap="none" normalizeH="0" baseline="0">
                        <a:ln>
                          <a:noFill/>
                        </a:ln>
                        <a:solidFill>
                          <a:schemeClr val="tx1"/>
                        </a:solidFill>
                        <a:effectLst/>
                        <a:latin typeface="Times New Roman" pitchFamily="-108" charset="0"/>
                        <a:ea typeface="ＭＳ Ｐゴシック" pitchFamily="-108" charset="-128"/>
                        <a:cs typeface="ＭＳ Ｐゴシック" pitchFamily="-108"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516063">
                <a:tc>
                  <a:txBody>
                    <a:bodyPr/>
                    <a:lstStyle/>
                    <a:p>
                      <a:pPr marL="0" marR="0" lvl="0" indent="0" algn="l" defTabSz="914400" rtl="0" eaLnBrk="1" fontAlgn="base" latinLnBrk="0" hangingPunct="1">
                        <a:lnSpc>
                          <a:spcPct val="100000"/>
                        </a:lnSpc>
                        <a:spcBef>
                          <a:spcPct val="20000"/>
                        </a:spcBef>
                        <a:spcAft>
                          <a:spcPct val="0"/>
                        </a:spcAft>
                        <a:buClrTx/>
                        <a:buSzPct val="130000"/>
                        <a:buFont typeface="Arial" pitchFamily="-108" charset="0"/>
                        <a:buNone/>
                        <a:tabLst/>
                      </a:pPr>
                      <a:r>
                        <a:rPr kumimoji="0" lang="es-ES" sz="2400" b="0" i="0" u="none" strike="noStrike" cap="none" normalizeH="0" baseline="0">
                          <a:ln>
                            <a:noFill/>
                          </a:ln>
                          <a:solidFill>
                            <a:schemeClr val="tx1"/>
                          </a:solidFill>
                          <a:effectLst/>
                          <a:latin typeface="Arial" pitchFamily="-108" charset="0"/>
                          <a:ea typeface="ＭＳ Ｐゴシック" pitchFamily="-108" charset="-128"/>
                          <a:cs typeface="ＭＳ Ｐゴシック" pitchFamily="-108" charset="-128"/>
                        </a:rPr>
                        <a:t>IND. 1.1. Número anual y hectáreas registradas en RLs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30000"/>
                        <a:buFont typeface="Arial" pitchFamily="-108" charset="0"/>
                        <a:buNone/>
                        <a:tabLst/>
                      </a:pPr>
                      <a:endParaRPr kumimoji="0" lang="es-ES" sz="1800" b="0" i="0" u="none" strike="noStrike" cap="none" normalizeH="0" baseline="0">
                        <a:ln>
                          <a:noFill/>
                        </a:ln>
                        <a:solidFill>
                          <a:schemeClr val="tx1"/>
                        </a:solidFill>
                        <a:effectLst/>
                        <a:latin typeface="Arial" pitchFamily="-108" charset="0"/>
                        <a:ea typeface="ＭＳ Ｐゴシック" pitchFamily="-108" charset="-128"/>
                        <a:cs typeface="ＭＳ Ｐゴシック" pitchFamily="-108"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30000"/>
                        <a:buFont typeface="Arial" pitchFamily="-108" charset="0"/>
                        <a:buNone/>
                        <a:tabLst/>
                      </a:pPr>
                      <a:endParaRPr kumimoji="0" lang="es-ES" sz="1800" b="0" i="0" u="none" strike="noStrike" cap="none" normalizeH="0" baseline="0">
                        <a:ln>
                          <a:noFill/>
                        </a:ln>
                        <a:solidFill>
                          <a:schemeClr val="tx1"/>
                        </a:solidFill>
                        <a:effectLst/>
                        <a:latin typeface="Arial" pitchFamily="-108" charset="0"/>
                        <a:ea typeface="ＭＳ Ｐゴシック" pitchFamily="-108" charset="-128"/>
                        <a:cs typeface="ＭＳ Ｐゴシック" pitchFamily="-108"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30000"/>
                        <a:buFont typeface="Arial" pitchFamily="-108" charset="0"/>
                        <a:buNone/>
                        <a:tabLst/>
                      </a:pPr>
                      <a:endParaRPr kumimoji="0" lang="es-ES" sz="1800" b="0" i="0" u="none" strike="noStrike" cap="none" normalizeH="0" baseline="0">
                        <a:ln>
                          <a:noFill/>
                        </a:ln>
                        <a:solidFill>
                          <a:schemeClr val="tx1"/>
                        </a:solidFill>
                        <a:effectLst/>
                        <a:latin typeface="Arial" pitchFamily="-108" charset="0"/>
                        <a:ea typeface="ＭＳ Ｐゴシック" pitchFamily="-108" charset="-128"/>
                        <a:cs typeface="ＭＳ Ｐゴシック" pitchFamily="-108"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30000"/>
                        <a:buFont typeface="Arial" pitchFamily="-108" charset="0"/>
                        <a:buNone/>
                        <a:tabLst/>
                      </a:pPr>
                      <a:endParaRPr kumimoji="0" lang="es-ES" sz="1800" b="0" i="0" u="none" strike="noStrike" cap="none" normalizeH="0" baseline="0">
                        <a:ln>
                          <a:noFill/>
                        </a:ln>
                        <a:solidFill>
                          <a:schemeClr val="tx1"/>
                        </a:solidFill>
                        <a:effectLst/>
                        <a:latin typeface="Arial" pitchFamily="-108" charset="0"/>
                        <a:ea typeface="ＭＳ Ｐゴシック" pitchFamily="-108" charset="-128"/>
                        <a:cs typeface="ＭＳ Ｐゴシック" pitchFamily="-108"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30000"/>
                        <a:buFont typeface="Arial" pitchFamily="-108" charset="0"/>
                        <a:buNone/>
                        <a:tabLst/>
                      </a:pPr>
                      <a:endParaRPr kumimoji="0" lang="es-ES" sz="1800" b="0" i="0" u="none" strike="noStrike" cap="none" normalizeH="0" baseline="0">
                        <a:ln>
                          <a:noFill/>
                        </a:ln>
                        <a:solidFill>
                          <a:schemeClr val="tx1"/>
                        </a:solidFill>
                        <a:effectLst/>
                        <a:latin typeface="Arial" pitchFamily="-108" charset="0"/>
                        <a:ea typeface="ＭＳ Ｐゴシック" pitchFamily="-108" charset="-128"/>
                        <a:cs typeface="ＭＳ Ｐゴシック" pitchFamily="-108"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34841" name="Rectangle 28"/>
          <p:cNvSpPr>
            <a:spLocks noChangeArrowheads="1"/>
          </p:cNvSpPr>
          <p:nvPr/>
        </p:nvSpPr>
        <p:spPr bwMode="auto">
          <a:xfrm>
            <a:off x="0" y="3403600"/>
            <a:ext cx="184150" cy="457200"/>
          </a:xfrm>
          <a:prstGeom prst="rect">
            <a:avLst/>
          </a:prstGeom>
          <a:noFill/>
          <a:ln w="9525">
            <a:noFill/>
            <a:miter lim="800000"/>
            <a:headEnd/>
            <a:tailEnd/>
          </a:ln>
        </p:spPr>
        <p:txBody>
          <a:bodyPr wrap="none" anchor="ctr">
            <a:prstTxWarp prst="textNoShape">
              <a:avLst/>
            </a:prstTxWarp>
            <a:spAutoFit/>
          </a:bodyPr>
          <a:lstStyle/>
          <a:p>
            <a:endParaRPr lang="en-US" sz="2400">
              <a:latin typeface="Times New Roman" pitchFamily="-108" charset="0"/>
            </a:endParaRPr>
          </a:p>
        </p:txBody>
      </p:sp>
      <p:sp>
        <p:nvSpPr>
          <p:cNvPr id="34842" name="Text Box 29"/>
          <p:cNvSpPr txBox="1">
            <a:spLocks noChangeArrowheads="1"/>
          </p:cNvSpPr>
          <p:nvPr/>
        </p:nvSpPr>
        <p:spPr bwMode="auto">
          <a:xfrm>
            <a:off x="369888" y="1316038"/>
            <a:ext cx="1924050" cy="369887"/>
          </a:xfrm>
          <a:prstGeom prst="rect">
            <a:avLst/>
          </a:prstGeom>
          <a:noFill/>
          <a:ln w="9525">
            <a:noFill/>
            <a:miter lim="800000"/>
            <a:headEnd/>
            <a:tailEnd/>
          </a:ln>
        </p:spPr>
        <p:txBody>
          <a:bodyPr wrap="none">
            <a:prstTxWarp prst="textNoShape">
              <a:avLst/>
            </a:prstTxWarp>
            <a:spAutoFit/>
          </a:bodyPr>
          <a:lstStyle/>
          <a:p>
            <a:r>
              <a:rPr lang="es-ES">
                <a:latin typeface="Calibri" pitchFamily="-108" charset="0"/>
              </a:rPr>
              <a:t>Plan de monitoreo</a:t>
            </a:r>
          </a:p>
        </p:txBody>
      </p:sp>
      <p:sp>
        <p:nvSpPr>
          <p:cNvPr id="34843" name="Text Box 30"/>
          <p:cNvSpPr txBox="1">
            <a:spLocks noChangeArrowheads="1"/>
          </p:cNvSpPr>
          <p:nvPr/>
        </p:nvSpPr>
        <p:spPr bwMode="auto">
          <a:xfrm>
            <a:off x="1746250" y="242888"/>
            <a:ext cx="5134354" cy="584775"/>
          </a:xfrm>
          <a:prstGeom prst="rect">
            <a:avLst/>
          </a:prstGeom>
          <a:noFill/>
          <a:ln w="9525">
            <a:solidFill>
              <a:schemeClr val="tx1"/>
            </a:solidFill>
            <a:miter lim="800000"/>
            <a:headEnd/>
            <a:tailEnd/>
          </a:ln>
        </p:spPr>
        <p:txBody>
          <a:bodyPr wrap="none">
            <a:prstTxWarp prst="textNoShape">
              <a:avLst/>
            </a:prstTxWarp>
            <a:spAutoFit/>
          </a:bodyPr>
          <a:lstStyle/>
          <a:p>
            <a:r>
              <a:rPr lang="en-US" sz="3200" i="1" dirty="0">
                <a:latin typeface="Calibri" pitchFamily="-108" charset="0"/>
              </a:rPr>
              <a:t>3</a:t>
            </a:r>
            <a:r>
              <a:rPr lang="en-US" sz="3200" i="1" dirty="0" smtClean="0">
                <a:latin typeface="Calibri" pitchFamily="-108" charset="0"/>
              </a:rPr>
              <a:t>)  </a:t>
            </a:r>
            <a:r>
              <a:rPr lang="es-ES" sz="3200" i="1" dirty="0">
                <a:latin typeface="Calibri" pitchFamily="-108" charset="0"/>
              </a:rPr>
              <a:t>Aprender de la experiencia</a:t>
            </a:r>
          </a:p>
        </p:txBody>
      </p:sp>
      <p:sp>
        <p:nvSpPr>
          <p:cNvPr id="34844" name="Text Box 32"/>
          <p:cNvSpPr txBox="1">
            <a:spLocks noChangeArrowheads="1"/>
          </p:cNvSpPr>
          <p:nvPr/>
        </p:nvSpPr>
        <p:spPr bwMode="auto">
          <a:xfrm>
            <a:off x="304800" y="2184400"/>
            <a:ext cx="8382000" cy="1200150"/>
          </a:xfrm>
          <a:prstGeom prst="rect">
            <a:avLst/>
          </a:prstGeom>
          <a:noFill/>
          <a:ln w="9525">
            <a:noFill/>
            <a:miter lim="800000"/>
            <a:headEnd/>
            <a:tailEnd/>
          </a:ln>
        </p:spPr>
        <p:txBody>
          <a:bodyPr>
            <a:prstTxWarp prst="textNoShape">
              <a:avLst/>
            </a:prstTxWarp>
            <a:spAutoFit/>
          </a:bodyPr>
          <a:lstStyle/>
          <a:p>
            <a:pPr>
              <a:spcBef>
                <a:spcPct val="50000"/>
              </a:spcBef>
            </a:pPr>
            <a:r>
              <a:rPr lang="es-ES" sz="2400">
                <a:latin typeface="Calibri" pitchFamily="-108" charset="0"/>
              </a:rPr>
              <a:t>Objetivo:  conseguir que, para 2008, se hayan </a:t>
            </a:r>
            <a:r>
              <a:rPr lang="es-ES" sz="2400" b="1" i="1">
                <a:latin typeface="Calibri" pitchFamily="-108" charset="0"/>
              </a:rPr>
              <a:t>registrado 700,000 hectáreas de áreas prioritarias</a:t>
            </a:r>
            <a:r>
              <a:rPr lang="es-ES" sz="2400" i="1">
                <a:latin typeface="Calibri" pitchFamily="-108" charset="0"/>
              </a:rPr>
              <a:t> </a:t>
            </a:r>
            <a:r>
              <a:rPr lang="es-ES" sz="2400">
                <a:latin typeface="Calibri" pitchFamily="-108" charset="0"/>
              </a:rPr>
              <a:t>en las reservas legales (RL) del estado de Mato Grosso.</a:t>
            </a:r>
          </a:p>
        </p:txBody>
      </p:sp>
      <p:sp>
        <p:nvSpPr>
          <p:cNvPr id="34845" name="Text Box 43"/>
          <p:cNvSpPr txBox="1">
            <a:spLocks noChangeArrowheads="1"/>
          </p:cNvSpPr>
          <p:nvPr/>
        </p:nvSpPr>
        <p:spPr bwMode="auto">
          <a:xfrm>
            <a:off x="4692650" y="1082675"/>
            <a:ext cx="4144963" cy="1138238"/>
          </a:xfrm>
          <a:prstGeom prst="rect">
            <a:avLst/>
          </a:prstGeom>
          <a:noFill/>
          <a:ln w="9525">
            <a:noFill/>
            <a:miter lim="800000"/>
            <a:headEnd/>
            <a:tailEnd/>
          </a:ln>
        </p:spPr>
        <p:txBody>
          <a:bodyPr>
            <a:prstTxWarp prst="textNoShape">
              <a:avLst/>
            </a:prstTxWarp>
            <a:spAutoFit/>
          </a:bodyPr>
          <a:lstStyle/>
          <a:p>
            <a:pPr>
              <a:spcBef>
                <a:spcPct val="50000"/>
              </a:spcBef>
            </a:pPr>
            <a:r>
              <a:rPr lang="es-ES" sz="1700">
                <a:solidFill>
                  <a:srgbClr val="FF0000"/>
                </a:solidFill>
                <a:latin typeface="Calibri" pitchFamily="-108" charset="0"/>
              </a:rPr>
              <a:t>(Demo basado sólo  en productos aún en preparación  – la información de este proyecto todavía no se ha incluido en ConPro)</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body" idx="1"/>
          </p:nvPr>
        </p:nvSpPr>
        <p:spPr>
          <a:xfrm>
            <a:off x="477838" y="1614488"/>
            <a:ext cx="8288337" cy="3930650"/>
          </a:xfrm>
        </p:spPr>
        <p:txBody>
          <a:bodyPr/>
          <a:lstStyle/>
          <a:p>
            <a:pPr eaLnBrk="1" hangingPunct="1">
              <a:buFont typeface="Arial" pitchFamily="-108" charset="0"/>
              <a:buNone/>
            </a:pPr>
            <a:r>
              <a:rPr lang="es-ES" sz="3600" b="1" dirty="0">
                <a:solidFill>
                  <a:schemeClr val="tx2"/>
                </a:solidFill>
                <a:ea typeface="ＭＳ Ｐゴシック" pitchFamily="-108" charset="-128"/>
              </a:rPr>
              <a:t>¿</a:t>
            </a:r>
            <a:r>
              <a:rPr lang="es-ES" sz="3600" b="1" dirty="0">
                <a:solidFill>
                  <a:srgbClr val="004A80"/>
                </a:solidFill>
                <a:ea typeface="ＭＳ Ｐゴシック" pitchFamily="-108" charset="-128"/>
              </a:rPr>
              <a:t>Qué es una cadena de resultados?</a:t>
            </a:r>
          </a:p>
          <a:p>
            <a:pPr eaLnBrk="1" hangingPunct="1"/>
            <a:endParaRPr lang="es-ES" sz="3600" dirty="0">
              <a:solidFill>
                <a:srgbClr val="004A80"/>
              </a:solidFill>
              <a:ea typeface="ＭＳ Ｐゴシック" pitchFamily="-108" charset="-128"/>
            </a:endParaRPr>
          </a:p>
          <a:p>
            <a:pPr>
              <a:buNone/>
            </a:pPr>
            <a:r>
              <a:rPr lang="es-ES" dirty="0">
                <a:ea typeface="ＭＳ Ｐゴシック" pitchFamily="-108" charset="-128"/>
              </a:rPr>
              <a:t>   Es una herramienta que clarifica los supuestos sobre cómo </a:t>
            </a:r>
            <a:r>
              <a:rPr lang="es-ES" dirty="0" smtClean="0">
                <a:ea typeface="ＭＳ Ｐゴシック" pitchFamily="-108" charset="-128"/>
              </a:rPr>
              <a:t>contribuyen las </a:t>
            </a:r>
            <a:r>
              <a:rPr lang="es-ES" dirty="0">
                <a:ea typeface="ＭＳ Ｐゴシック" pitchFamily="-108" charset="-128"/>
              </a:rPr>
              <a:t>estrategias de conservación </a:t>
            </a:r>
            <a:r>
              <a:rPr lang="es-ES" dirty="0" smtClean="0">
                <a:ea typeface="ＭＳ Ｐゴシック" pitchFamily="-108" charset="-128"/>
              </a:rPr>
              <a:t>a </a:t>
            </a:r>
            <a:r>
              <a:rPr lang="es-ES" dirty="0">
                <a:ea typeface="ＭＳ Ｐゴシック" pitchFamily="-108" charset="-128"/>
              </a:rPr>
              <a:t>reducir las amenazas y a conservar los </a:t>
            </a:r>
            <a:r>
              <a:rPr lang="es-ES" dirty="0" smtClean="0">
                <a:ea typeface="ＭＳ Ｐゴシック" pitchFamily="-108" charset="-128"/>
              </a:rPr>
              <a:t>elementos</a:t>
            </a:r>
            <a:endParaRPr lang="es-ES" dirty="0">
              <a:ea typeface="ＭＳ Ｐゴシック" pitchFamily="-108" charset="-128"/>
            </a:endParaRPr>
          </a:p>
          <a:p>
            <a:pPr eaLnBrk="1" hangingPunct="1">
              <a:buFont typeface="Arial" pitchFamily="-108" charset="0"/>
              <a:buNone/>
            </a:pPr>
            <a:endParaRPr lang="en-US" dirty="0">
              <a:ea typeface="ＭＳ Ｐゴシック" pitchFamily="-108" charset="-128"/>
            </a:endParaRPr>
          </a:p>
        </p:txBody>
      </p:sp>
      <p:sp>
        <p:nvSpPr>
          <p:cNvPr id="28675" name="Text Box 7"/>
          <p:cNvSpPr txBox="1">
            <a:spLocks noChangeArrowheads="1"/>
          </p:cNvSpPr>
          <p:nvPr/>
        </p:nvSpPr>
        <p:spPr bwMode="auto">
          <a:xfrm>
            <a:off x="992188" y="382588"/>
            <a:ext cx="5648325" cy="584200"/>
          </a:xfrm>
          <a:prstGeom prst="rect">
            <a:avLst/>
          </a:prstGeom>
          <a:noFill/>
          <a:ln w="9525">
            <a:solidFill>
              <a:schemeClr val="tx1"/>
            </a:solidFill>
            <a:miter lim="800000"/>
            <a:headEnd/>
            <a:tailEnd/>
          </a:ln>
        </p:spPr>
        <p:txBody>
          <a:bodyPr wrap="none">
            <a:prstTxWarp prst="textNoShape">
              <a:avLst/>
            </a:prstTxWarp>
            <a:spAutoFit/>
          </a:bodyPr>
          <a:lstStyle/>
          <a:p>
            <a:r>
              <a:rPr lang="es-ES" sz="3200" i="1">
                <a:latin typeface="Calibri" pitchFamily="-108" charset="0"/>
              </a:rPr>
              <a:t>1) Registrar supuestos/hipótesis</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5"/>
          <p:cNvSpPr>
            <a:spLocks noGrp="1" noChangeArrowheads="1"/>
          </p:cNvSpPr>
          <p:nvPr>
            <p:ph type="body" sz="half" idx="1"/>
          </p:nvPr>
        </p:nvSpPr>
        <p:spPr>
          <a:xfrm>
            <a:off x="592138" y="1400175"/>
            <a:ext cx="8302625" cy="519113"/>
          </a:xfrm>
        </p:spPr>
        <p:txBody>
          <a:bodyPr/>
          <a:lstStyle/>
          <a:p>
            <a:pPr eaLnBrk="1" hangingPunct="1">
              <a:buFont typeface="Arial" pitchFamily="-108" charset="0"/>
              <a:buNone/>
            </a:pPr>
            <a:r>
              <a:rPr lang="es-ES" sz="2800" b="1">
                <a:ea typeface="ＭＳ Ｐゴシック" pitchFamily="-108" charset="-128"/>
              </a:rPr>
              <a:t>Componentes básicos de una cadena de resultados:</a:t>
            </a:r>
          </a:p>
        </p:txBody>
      </p:sp>
      <p:graphicFrame>
        <p:nvGraphicFramePr>
          <p:cNvPr id="2050" name="Object 2"/>
          <p:cNvGraphicFramePr>
            <a:graphicFrameLocks noGrp="1" noChangeAspect="1"/>
          </p:cNvGraphicFramePr>
          <p:nvPr>
            <p:ph sz="half" idx="2"/>
          </p:nvPr>
        </p:nvGraphicFramePr>
        <p:xfrm>
          <a:off x="207963" y="3092450"/>
          <a:ext cx="8743950" cy="2425700"/>
        </p:xfrm>
        <a:graphic>
          <a:graphicData uri="http://schemas.openxmlformats.org/presentationml/2006/ole">
            <mc:AlternateContent xmlns:mc="http://schemas.openxmlformats.org/markup-compatibility/2006">
              <mc:Choice xmlns:v="urn:schemas-microsoft-com:vml" Requires="v">
                <p:oleObj spid="_x0000_s18436" name="Visio" r:id="rId4" imgW="8269834" imgH="2293925" progId="">
                  <p:embed/>
                </p:oleObj>
              </mc:Choice>
              <mc:Fallback>
                <p:oleObj name="Visio" r:id="rId4" imgW="8269834" imgH="2293925" progId="">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7963" y="3092450"/>
                        <a:ext cx="8743950" cy="2425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052" name="Text Box 9"/>
          <p:cNvSpPr txBox="1">
            <a:spLocks noChangeArrowheads="1"/>
          </p:cNvSpPr>
          <p:nvPr/>
        </p:nvSpPr>
        <p:spPr bwMode="auto">
          <a:xfrm>
            <a:off x="1092200" y="382588"/>
            <a:ext cx="5487988" cy="584200"/>
          </a:xfrm>
          <a:prstGeom prst="rect">
            <a:avLst/>
          </a:prstGeom>
          <a:noFill/>
          <a:ln w="9525">
            <a:solidFill>
              <a:schemeClr val="tx1"/>
            </a:solidFill>
            <a:miter lim="800000"/>
            <a:headEnd/>
            <a:tailEnd/>
          </a:ln>
        </p:spPr>
        <p:txBody>
          <a:bodyPr wrap="none">
            <a:prstTxWarp prst="textNoShape">
              <a:avLst/>
            </a:prstTxWarp>
            <a:spAutoFit/>
          </a:bodyPr>
          <a:lstStyle/>
          <a:p>
            <a:r>
              <a:rPr lang="en-US" sz="3200" i="1">
                <a:latin typeface="Calibri" pitchFamily="-108" charset="0"/>
              </a:rPr>
              <a:t>1) </a:t>
            </a:r>
            <a:r>
              <a:rPr lang="es-ES" sz="3200" i="1">
                <a:latin typeface="Calibri" pitchFamily="-108" charset="0"/>
              </a:rPr>
              <a:t>Registrar supuestos/hipótesis</a:t>
            </a:r>
            <a:endParaRPr lang="en-US" sz="3200" i="1">
              <a:latin typeface="Calibri" pitchFamily="-108" charset="0"/>
            </a:endParaRPr>
          </a:p>
        </p:txBody>
      </p:sp>
      <p:sp>
        <p:nvSpPr>
          <p:cNvPr id="5" name="Flowchart: Preparation 4"/>
          <p:cNvSpPr>
            <a:spLocks noChangeArrowheads="1"/>
          </p:cNvSpPr>
          <p:nvPr/>
        </p:nvSpPr>
        <p:spPr bwMode="auto">
          <a:xfrm>
            <a:off x="0" y="3092450"/>
            <a:ext cx="2514600" cy="1250950"/>
          </a:xfrm>
          <a:prstGeom prst="flowChartPreparation">
            <a:avLst/>
          </a:prstGeom>
          <a:solidFill>
            <a:srgbClr val="FFFF00"/>
          </a:solidFill>
          <a:ln w="9525">
            <a:solidFill>
              <a:schemeClr val="tx1"/>
            </a:solidFill>
            <a:miter lim="800000"/>
            <a:headEnd/>
            <a:tailEnd/>
          </a:ln>
          <a:effectLst>
            <a:outerShdw blurRad="63500" dist="23000" dir="5400000" rotWithShape="0">
              <a:srgbClr val="000000">
                <a:alpha val="34999"/>
              </a:srgbClr>
            </a:outerShdw>
          </a:effectLst>
        </p:spPr>
        <p:txBody>
          <a:bodyPr anchor="ctr">
            <a:prstTxWarp prst="textNoShape">
              <a:avLst/>
            </a:prstTxWarp>
          </a:bodyPr>
          <a:lstStyle/>
          <a:p>
            <a:pPr algn="ctr"/>
            <a:r>
              <a:rPr lang="es-ES" sz="2400" b="1">
                <a:latin typeface="Calibri" pitchFamily="-108" charset="0"/>
              </a:rPr>
              <a:t>Estrategia</a:t>
            </a:r>
          </a:p>
        </p:txBody>
      </p:sp>
      <p:sp>
        <p:nvSpPr>
          <p:cNvPr id="6" name="Rounded Rectangle 5"/>
          <p:cNvSpPr>
            <a:spLocks noChangeArrowheads="1"/>
          </p:cNvSpPr>
          <p:nvPr/>
        </p:nvSpPr>
        <p:spPr bwMode="auto">
          <a:xfrm>
            <a:off x="2514600" y="3886200"/>
            <a:ext cx="1600200" cy="1371600"/>
          </a:xfrm>
          <a:prstGeom prst="roundRect">
            <a:avLst>
              <a:gd name="adj" fmla="val 16667"/>
            </a:avLst>
          </a:prstGeom>
          <a:solidFill>
            <a:srgbClr val="CCFFFF"/>
          </a:solidFill>
          <a:ln w="9525">
            <a:solidFill>
              <a:schemeClr val="tx1"/>
            </a:solidFill>
            <a:round/>
            <a:headEnd/>
            <a:tailEnd/>
          </a:ln>
          <a:effectLst>
            <a:outerShdw blurRad="63500" dist="23000" dir="5400000" rotWithShape="0">
              <a:srgbClr val="000000">
                <a:alpha val="34999"/>
              </a:srgbClr>
            </a:outerShdw>
          </a:effectLst>
        </p:spPr>
        <p:txBody>
          <a:bodyPr anchor="ctr">
            <a:prstTxWarp prst="textNoShape">
              <a:avLst/>
            </a:prstTxWarp>
          </a:bodyPr>
          <a:lstStyle/>
          <a:p>
            <a:pPr algn="ctr"/>
            <a:r>
              <a:rPr lang="es-ES" sz="2400" b="1">
                <a:latin typeface="Calibri" pitchFamily="-108" charset="0"/>
              </a:rPr>
              <a:t>Resultado</a:t>
            </a:r>
          </a:p>
        </p:txBody>
      </p:sp>
      <p:sp>
        <p:nvSpPr>
          <p:cNvPr id="7" name="Rounded Rectangle 6"/>
          <p:cNvSpPr>
            <a:spLocks noChangeArrowheads="1"/>
          </p:cNvSpPr>
          <p:nvPr/>
        </p:nvSpPr>
        <p:spPr bwMode="auto">
          <a:xfrm>
            <a:off x="4800600" y="3886200"/>
            <a:ext cx="1600200" cy="1371600"/>
          </a:xfrm>
          <a:prstGeom prst="roundRect">
            <a:avLst>
              <a:gd name="adj" fmla="val 16667"/>
            </a:avLst>
          </a:prstGeom>
          <a:solidFill>
            <a:srgbClr val="CCC1DA"/>
          </a:solidFill>
          <a:ln w="9525">
            <a:solidFill>
              <a:schemeClr val="tx1"/>
            </a:solidFill>
            <a:round/>
            <a:headEnd/>
            <a:tailEnd/>
          </a:ln>
          <a:effectLst>
            <a:outerShdw blurRad="63500" dist="23000" dir="5400000" rotWithShape="0">
              <a:srgbClr val="000000">
                <a:alpha val="34999"/>
              </a:srgbClr>
            </a:outerShdw>
          </a:effectLst>
        </p:spPr>
        <p:txBody>
          <a:bodyPr anchor="ctr">
            <a:prstTxWarp prst="textNoShape">
              <a:avLst/>
            </a:prstTxWarp>
          </a:bodyPr>
          <a:lstStyle/>
          <a:p>
            <a:pPr algn="ctr"/>
            <a:r>
              <a:rPr lang="es-ES" sz="2400" b="1">
                <a:latin typeface="Calibri" pitchFamily="-108" charset="0"/>
              </a:rPr>
              <a:t>Resultado</a:t>
            </a:r>
          </a:p>
          <a:p>
            <a:pPr algn="ctr"/>
            <a:r>
              <a:rPr lang="es-ES">
                <a:latin typeface="Calibri" pitchFamily="-108" charset="0"/>
              </a:rPr>
              <a:t>(Amenaza directa)</a:t>
            </a:r>
          </a:p>
        </p:txBody>
      </p:sp>
      <p:sp>
        <p:nvSpPr>
          <p:cNvPr id="8" name="Oval 7"/>
          <p:cNvSpPr>
            <a:spLocks noChangeArrowheads="1"/>
          </p:cNvSpPr>
          <p:nvPr/>
        </p:nvSpPr>
        <p:spPr bwMode="auto">
          <a:xfrm>
            <a:off x="7410450" y="3625850"/>
            <a:ext cx="1733550" cy="1892300"/>
          </a:xfrm>
          <a:prstGeom prst="ellipse">
            <a:avLst/>
          </a:prstGeom>
          <a:solidFill>
            <a:srgbClr val="00CCFF"/>
          </a:solidFill>
          <a:ln w="9525">
            <a:solidFill>
              <a:schemeClr val="tx1"/>
            </a:solidFill>
            <a:round/>
            <a:headEnd/>
            <a:tailEnd/>
          </a:ln>
          <a:effectLst>
            <a:outerShdw blurRad="63500" dist="23000" dir="5400000" rotWithShape="0">
              <a:srgbClr val="000000">
                <a:alpha val="34999"/>
              </a:srgbClr>
            </a:outerShdw>
          </a:effectLst>
        </p:spPr>
        <p:txBody>
          <a:bodyPr anchor="ctr">
            <a:prstTxWarp prst="textNoShape">
              <a:avLst/>
            </a:prstTxWarp>
          </a:bodyPr>
          <a:lstStyle/>
          <a:p>
            <a:pPr algn="ctr"/>
            <a:r>
              <a:rPr lang="es-ES" sz="2000" b="1" dirty="0">
                <a:latin typeface="Calibri" pitchFamily="-108" charset="0"/>
              </a:rPr>
              <a:t>Impacto sobre el </a:t>
            </a:r>
            <a:r>
              <a:rPr lang="es-ES" sz="2000" b="1" dirty="0" smtClean="0">
                <a:latin typeface="Calibri" pitchFamily="-108" charset="0"/>
              </a:rPr>
              <a:t>elemento</a:t>
            </a:r>
            <a:endParaRPr lang="es-ES" sz="2000" b="1" dirty="0">
              <a:latin typeface="Calibri" pitchFamily="-108" charset="0"/>
            </a:endParaRPr>
          </a:p>
          <a:p>
            <a:pPr algn="ctr"/>
            <a:endParaRPr lang="es-ES" sz="2000" b="1" dirty="0">
              <a:latin typeface="Calibri" pitchFamily="-108" charset="0"/>
            </a:endParaRPr>
          </a:p>
        </p:txBody>
      </p:sp>
      <p:sp>
        <p:nvSpPr>
          <p:cNvPr id="9" name="Rounded Rectangle 8"/>
          <p:cNvSpPr>
            <a:spLocks noChangeArrowheads="1"/>
          </p:cNvSpPr>
          <p:nvPr/>
        </p:nvSpPr>
        <p:spPr bwMode="auto">
          <a:xfrm>
            <a:off x="2743200" y="5029200"/>
            <a:ext cx="1143000" cy="425450"/>
          </a:xfrm>
          <a:prstGeom prst="roundRect">
            <a:avLst>
              <a:gd name="adj" fmla="val 16667"/>
            </a:avLst>
          </a:prstGeom>
          <a:solidFill>
            <a:srgbClr val="00FFF7"/>
          </a:solidFill>
          <a:ln w="9525">
            <a:solidFill>
              <a:srgbClr val="4A7EBB"/>
            </a:solidFill>
            <a:round/>
            <a:headEnd/>
            <a:tailEnd/>
          </a:ln>
          <a:effectLst>
            <a:outerShdw blurRad="63500" dist="23000" dir="5400000" rotWithShape="0">
              <a:srgbClr val="000000">
                <a:alpha val="34999"/>
              </a:srgbClr>
            </a:outerShdw>
          </a:effectLst>
        </p:spPr>
        <p:txBody>
          <a:bodyPr anchor="ctr">
            <a:prstTxWarp prst="textNoShape">
              <a:avLst/>
            </a:prstTxWarp>
          </a:bodyPr>
          <a:lstStyle/>
          <a:p>
            <a:pPr algn="ctr"/>
            <a:r>
              <a:rPr lang="es-ES" b="1" i="1">
                <a:ea typeface="Arial" pitchFamily="-108" charset="0"/>
                <a:cs typeface="Arial" pitchFamily="-108" charset="0"/>
              </a:rPr>
              <a:t>Objetivo</a:t>
            </a:r>
          </a:p>
        </p:txBody>
      </p:sp>
      <p:sp>
        <p:nvSpPr>
          <p:cNvPr id="12" name="Rounded Rectangle 11"/>
          <p:cNvSpPr>
            <a:spLocks noChangeArrowheads="1"/>
          </p:cNvSpPr>
          <p:nvPr/>
        </p:nvSpPr>
        <p:spPr bwMode="auto">
          <a:xfrm>
            <a:off x="5029200" y="5029200"/>
            <a:ext cx="1143000" cy="425450"/>
          </a:xfrm>
          <a:prstGeom prst="roundRect">
            <a:avLst>
              <a:gd name="adj" fmla="val 16667"/>
            </a:avLst>
          </a:prstGeom>
          <a:solidFill>
            <a:srgbClr val="00FFF7"/>
          </a:solidFill>
          <a:ln w="9525">
            <a:solidFill>
              <a:srgbClr val="4A7EBB"/>
            </a:solidFill>
            <a:round/>
            <a:headEnd/>
            <a:tailEnd/>
          </a:ln>
          <a:effectLst>
            <a:outerShdw blurRad="63500" dist="23000" dir="5400000" rotWithShape="0">
              <a:srgbClr val="000000">
                <a:alpha val="34999"/>
              </a:srgbClr>
            </a:outerShdw>
          </a:effectLst>
        </p:spPr>
        <p:txBody>
          <a:bodyPr anchor="ctr">
            <a:prstTxWarp prst="textNoShape">
              <a:avLst/>
            </a:prstTxWarp>
          </a:bodyPr>
          <a:lstStyle/>
          <a:p>
            <a:pPr algn="ctr"/>
            <a:r>
              <a:rPr lang="es-ES" b="1" i="1">
                <a:ea typeface="Arial" pitchFamily="-108" charset="0"/>
                <a:cs typeface="Arial" pitchFamily="-108" charset="0"/>
              </a:rPr>
              <a:t>Objetivo</a:t>
            </a:r>
          </a:p>
        </p:txBody>
      </p:sp>
      <p:sp>
        <p:nvSpPr>
          <p:cNvPr id="13" name="Rounded Rectangle 12"/>
          <p:cNvSpPr>
            <a:spLocks noChangeArrowheads="1"/>
          </p:cNvSpPr>
          <p:nvPr/>
        </p:nvSpPr>
        <p:spPr bwMode="auto">
          <a:xfrm>
            <a:off x="7751763" y="5181600"/>
            <a:ext cx="1143000" cy="425450"/>
          </a:xfrm>
          <a:prstGeom prst="roundRect">
            <a:avLst>
              <a:gd name="adj" fmla="val 16667"/>
            </a:avLst>
          </a:prstGeom>
          <a:solidFill>
            <a:srgbClr val="00FFF7"/>
          </a:solidFill>
          <a:ln w="9525">
            <a:solidFill>
              <a:srgbClr val="4A7EBB"/>
            </a:solidFill>
            <a:round/>
            <a:headEnd/>
            <a:tailEnd/>
          </a:ln>
          <a:effectLst>
            <a:outerShdw blurRad="63500" dist="23000" dir="5400000" rotWithShape="0">
              <a:srgbClr val="000000">
                <a:alpha val="34999"/>
              </a:srgbClr>
            </a:outerShdw>
          </a:effectLst>
        </p:spPr>
        <p:txBody>
          <a:bodyPr anchor="ctr">
            <a:prstTxWarp prst="textNoShape">
              <a:avLst/>
            </a:prstTxWarp>
          </a:bodyPr>
          <a:lstStyle/>
          <a:p>
            <a:pPr algn="ctr"/>
            <a:r>
              <a:rPr lang="es-ES" b="1" i="1">
                <a:ea typeface="Arial" pitchFamily="-108" charset="0"/>
                <a:cs typeface="Arial" pitchFamily="-108" charset="0"/>
              </a:rPr>
              <a:t>Meta</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Rectangle 4"/>
          <p:cNvSpPr>
            <a:spLocks noGrp="1" noChangeArrowheads="1"/>
          </p:cNvSpPr>
          <p:nvPr>
            <p:ph type="title"/>
          </p:nvPr>
        </p:nvSpPr>
        <p:spPr>
          <a:xfrm>
            <a:off x="363538" y="981075"/>
            <a:ext cx="8302625" cy="847725"/>
          </a:xfrm>
        </p:spPr>
        <p:txBody>
          <a:bodyPr/>
          <a:lstStyle/>
          <a:p>
            <a:pPr eaLnBrk="1" hangingPunct="1"/>
            <a:r>
              <a:rPr lang="es-ES" sz="3800">
                <a:solidFill>
                  <a:srgbClr val="004A80"/>
                </a:solidFill>
                <a:ea typeface="ＭＳ Ｐゴシック" pitchFamily="-108" charset="-128"/>
              </a:rPr>
              <a:t>Más sobre las cadenas de resultados…</a:t>
            </a:r>
          </a:p>
        </p:txBody>
      </p:sp>
      <p:sp>
        <p:nvSpPr>
          <p:cNvPr id="757765" name="Rectangle 5"/>
          <p:cNvSpPr>
            <a:spLocks noGrp="1" noChangeArrowheads="1"/>
          </p:cNvSpPr>
          <p:nvPr>
            <p:ph type="body" idx="1"/>
          </p:nvPr>
        </p:nvSpPr>
        <p:spPr>
          <a:xfrm>
            <a:off x="427038" y="1949450"/>
            <a:ext cx="8288337" cy="4768850"/>
          </a:xfrm>
        </p:spPr>
        <p:txBody>
          <a:bodyPr/>
          <a:lstStyle/>
          <a:p>
            <a:pPr eaLnBrk="1" hangingPunct="1">
              <a:lnSpc>
                <a:spcPct val="90000"/>
              </a:lnSpc>
            </a:pPr>
            <a:r>
              <a:rPr lang="es-ES" sz="2800" dirty="0">
                <a:ea typeface="ＭＳ Ｐゴシック" pitchFamily="-108" charset="-128"/>
              </a:rPr>
              <a:t>Son diagramas que representan una serie de enunciados del tipo “si… entonces…” (enunciados causales) </a:t>
            </a:r>
          </a:p>
          <a:p>
            <a:pPr eaLnBrk="1" hangingPunct="1">
              <a:lnSpc>
                <a:spcPct val="90000"/>
              </a:lnSpc>
            </a:pPr>
            <a:r>
              <a:rPr lang="es-ES" sz="2800" dirty="0">
                <a:ea typeface="ＭＳ Ｐゴシック" pitchFamily="-108" charset="-128"/>
              </a:rPr>
              <a:t>Las cadenas definen </a:t>
            </a:r>
            <a:r>
              <a:rPr lang="es-ES" sz="2800" dirty="0" smtClean="0">
                <a:ea typeface="ＭＳ Ｐゴシック" pitchFamily="-108" charset="-128"/>
              </a:rPr>
              <a:t>la manera como </a:t>
            </a:r>
            <a:r>
              <a:rPr lang="es-ES" sz="2800" dirty="0">
                <a:ea typeface="ＭＳ Ｐゴシック" pitchFamily="-108" charset="-128"/>
              </a:rPr>
              <a:t>pensamos que una estrategia o una actividad de un proyecto contribuirá a reducir una amenaza y </a:t>
            </a:r>
            <a:r>
              <a:rPr lang="es-ES" sz="2800" dirty="0" smtClean="0">
                <a:ea typeface="ＭＳ Ｐゴシック" pitchFamily="-108" charset="-128"/>
              </a:rPr>
              <a:t>a conservar </a:t>
            </a:r>
            <a:r>
              <a:rPr lang="es-ES" sz="2800" dirty="0">
                <a:ea typeface="ＭＳ Ｐゴシック" pitchFamily="-108" charset="-128"/>
              </a:rPr>
              <a:t>un </a:t>
            </a:r>
            <a:r>
              <a:rPr lang="es-ES" sz="2800" dirty="0" smtClean="0">
                <a:ea typeface="ＭＳ Ｐゴシック" pitchFamily="-108" charset="-128"/>
              </a:rPr>
              <a:t>elemento </a:t>
            </a:r>
            <a:endParaRPr lang="es-ES" sz="2800" dirty="0">
              <a:ea typeface="ＭＳ Ｐゴシック" pitchFamily="-108" charset="-128"/>
            </a:endParaRPr>
          </a:p>
          <a:p>
            <a:pPr eaLnBrk="1" hangingPunct="1">
              <a:lnSpc>
                <a:spcPct val="90000"/>
              </a:lnSpc>
            </a:pPr>
            <a:r>
              <a:rPr lang="es-ES" sz="2800" dirty="0">
                <a:ea typeface="ＭＳ Ｐゴシック" pitchFamily="-108" charset="-128"/>
              </a:rPr>
              <a:t>La cadena se centra en el logro de resultados, no en la ejecución de acciones </a:t>
            </a:r>
          </a:p>
          <a:p>
            <a:pPr eaLnBrk="1" hangingPunct="1">
              <a:lnSpc>
                <a:spcPct val="90000"/>
              </a:lnSpc>
            </a:pPr>
            <a:r>
              <a:rPr lang="es-ES" sz="2800" dirty="0">
                <a:ea typeface="ＭＳ Ｐゴシック" pitchFamily="-108" charset="-128"/>
              </a:rPr>
              <a:t>Esta compuesta de hipótesis que pueden someterse a prueba </a:t>
            </a:r>
          </a:p>
        </p:txBody>
      </p:sp>
      <p:sp>
        <p:nvSpPr>
          <p:cNvPr id="29700" name="Text Box 7"/>
          <p:cNvSpPr txBox="1">
            <a:spLocks noChangeArrowheads="1"/>
          </p:cNvSpPr>
          <p:nvPr/>
        </p:nvSpPr>
        <p:spPr bwMode="auto">
          <a:xfrm>
            <a:off x="1092200" y="382588"/>
            <a:ext cx="5487988" cy="584200"/>
          </a:xfrm>
          <a:prstGeom prst="rect">
            <a:avLst/>
          </a:prstGeom>
          <a:noFill/>
          <a:ln w="9525">
            <a:solidFill>
              <a:schemeClr val="tx1"/>
            </a:solidFill>
            <a:miter lim="800000"/>
            <a:headEnd/>
            <a:tailEnd/>
          </a:ln>
        </p:spPr>
        <p:txBody>
          <a:bodyPr wrap="none">
            <a:prstTxWarp prst="textNoShape">
              <a:avLst/>
            </a:prstTxWarp>
            <a:spAutoFit/>
          </a:bodyPr>
          <a:lstStyle/>
          <a:p>
            <a:r>
              <a:rPr lang="en-US" sz="3200" i="1">
                <a:latin typeface="Calibri" pitchFamily="-108" charset="0"/>
              </a:rPr>
              <a:t>1) </a:t>
            </a:r>
            <a:r>
              <a:rPr lang="es-ES" sz="3200" i="1">
                <a:latin typeface="Calibri" pitchFamily="-108" charset="0"/>
              </a:rPr>
              <a:t>Registrar supuestos/hipótesis</a:t>
            </a:r>
            <a:endParaRPr lang="en-US" sz="3200" i="1">
              <a:latin typeface="Calibri" pitchFamily="-108"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5776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75776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75776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75776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765"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5"/>
          <p:cNvSpPr>
            <a:spLocks noGrp="1" noChangeArrowheads="1"/>
          </p:cNvSpPr>
          <p:nvPr>
            <p:ph type="title"/>
          </p:nvPr>
        </p:nvSpPr>
        <p:spPr/>
        <p:txBody>
          <a:bodyPr/>
          <a:lstStyle/>
          <a:p>
            <a:pPr eaLnBrk="1" hangingPunct="1"/>
            <a:r>
              <a:rPr lang="es-ES">
                <a:solidFill>
                  <a:srgbClr val="004A80"/>
                </a:solidFill>
                <a:ea typeface="ＭＳ Ｐゴシック" pitchFamily="-108" charset="-128"/>
              </a:rPr>
              <a:t>Cadenas de resultados</a:t>
            </a:r>
            <a:endParaRPr lang="es-ES">
              <a:ea typeface="ＭＳ Ｐゴシック" pitchFamily="-108" charset="-128"/>
            </a:endParaRPr>
          </a:p>
        </p:txBody>
      </p:sp>
      <p:sp>
        <p:nvSpPr>
          <p:cNvPr id="3076" name="Rectangle 3"/>
          <p:cNvSpPr>
            <a:spLocks noGrp="1" noChangeArrowheads="1"/>
          </p:cNvSpPr>
          <p:nvPr>
            <p:ph type="body" sz="half" idx="1"/>
          </p:nvPr>
        </p:nvSpPr>
        <p:spPr>
          <a:xfrm>
            <a:off x="427038" y="1266825"/>
            <a:ext cx="4067175" cy="519113"/>
          </a:xfrm>
        </p:spPr>
        <p:txBody>
          <a:bodyPr/>
          <a:lstStyle/>
          <a:p>
            <a:pPr eaLnBrk="1" hangingPunct="1">
              <a:buFont typeface="Arial" pitchFamily="-108" charset="0"/>
              <a:buNone/>
            </a:pPr>
            <a:r>
              <a:rPr lang="es-ES" sz="2800">
                <a:ea typeface="ＭＳ Ｐゴシック" pitchFamily="-108" charset="-128"/>
              </a:rPr>
              <a:t>Suposiciones implícitas:</a:t>
            </a:r>
          </a:p>
        </p:txBody>
      </p:sp>
      <p:graphicFrame>
        <p:nvGraphicFramePr>
          <p:cNvPr id="3074" name="Object 2"/>
          <p:cNvGraphicFramePr>
            <a:graphicFrameLocks noGrp="1" noChangeAspect="1"/>
          </p:cNvGraphicFramePr>
          <p:nvPr>
            <p:ph sz="half" idx="2"/>
          </p:nvPr>
        </p:nvGraphicFramePr>
        <p:xfrm>
          <a:off x="1408113" y="2533650"/>
          <a:ext cx="6135687" cy="2362200"/>
        </p:xfrm>
        <a:graphic>
          <a:graphicData uri="http://schemas.openxmlformats.org/presentationml/2006/ole">
            <mc:AlternateContent xmlns:mc="http://schemas.openxmlformats.org/markup-compatibility/2006">
              <mc:Choice xmlns:v="urn:schemas-microsoft-com:vml" Requires="v">
                <p:oleObj spid="_x0000_s22532" name="Visio" r:id="rId4" imgW="5240731" imgH="2157374" progId="">
                  <p:embed/>
                </p:oleObj>
              </mc:Choice>
              <mc:Fallback>
                <p:oleObj name="Visio" r:id="rId4" imgW="5240731" imgH="2157374" progId="">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08113" y="2533650"/>
                        <a:ext cx="6135687" cy="2362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Flowchart: Preparation 4"/>
          <p:cNvSpPr>
            <a:spLocks noChangeArrowheads="1"/>
          </p:cNvSpPr>
          <p:nvPr/>
        </p:nvSpPr>
        <p:spPr bwMode="auto">
          <a:xfrm>
            <a:off x="1143000" y="3048000"/>
            <a:ext cx="2590800" cy="1222375"/>
          </a:xfrm>
          <a:prstGeom prst="flowChartPreparation">
            <a:avLst/>
          </a:prstGeom>
          <a:solidFill>
            <a:srgbClr val="FFFF00"/>
          </a:solidFill>
          <a:ln w="9525">
            <a:solidFill>
              <a:schemeClr val="tx1"/>
            </a:solidFill>
            <a:miter lim="800000"/>
            <a:headEnd/>
            <a:tailEnd/>
          </a:ln>
          <a:effectLst>
            <a:outerShdw blurRad="63500" dist="23000" dir="5400000" rotWithShape="0">
              <a:srgbClr val="000000">
                <a:alpha val="34999"/>
              </a:srgbClr>
            </a:outerShdw>
          </a:effectLst>
        </p:spPr>
        <p:txBody>
          <a:bodyPr anchor="ctr">
            <a:prstTxWarp prst="textNoShape">
              <a:avLst/>
            </a:prstTxWarp>
          </a:bodyPr>
          <a:lstStyle/>
          <a:p>
            <a:pPr algn="ctr"/>
            <a:r>
              <a:rPr lang="es-ES" sz="2400" b="1">
                <a:latin typeface="Calibri" pitchFamily="-108" charset="0"/>
              </a:rPr>
              <a:t>Estrategia</a:t>
            </a:r>
          </a:p>
        </p:txBody>
      </p:sp>
      <p:sp>
        <p:nvSpPr>
          <p:cNvPr id="7" name="Rounded Rectangle 6"/>
          <p:cNvSpPr>
            <a:spLocks noChangeArrowheads="1"/>
          </p:cNvSpPr>
          <p:nvPr/>
        </p:nvSpPr>
        <p:spPr bwMode="auto">
          <a:xfrm>
            <a:off x="5638800" y="2362200"/>
            <a:ext cx="1905000" cy="2743200"/>
          </a:xfrm>
          <a:prstGeom prst="roundRect">
            <a:avLst>
              <a:gd name="adj" fmla="val 16667"/>
            </a:avLst>
          </a:prstGeom>
          <a:solidFill>
            <a:srgbClr val="00CC00"/>
          </a:solidFill>
          <a:ln w="9525">
            <a:solidFill>
              <a:schemeClr val="tx1"/>
            </a:solidFill>
            <a:round/>
            <a:headEnd/>
            <a:tailEnd/>
          </a:ln>
          <a:effectLst>
            <a:outerShdw blurRad="63500" dist="23000" dir="5400000" rotWithShape="0">
              <a:srgbClr val="000000">
                <a:alpha val="34999"/>
              </a:srgbClr>
            </a:outerShdw>
          </a:effectLst>
        </p:spPr>
        <p:txBody>
          <a:bodyPr anchor="ctr">
            <a:prstTxWarp prst="textNoShape">
              <a:avLst/>
            </a:prstTxWarp>
          </a:bodyPr>
          <a:lstStyle/>
          <a:p>
            <a:pPr algn="ctr"/>
            <a:r>
              <a:rPr lang="es-ES" sz="2000">
                <a:latin typeface="Calibri" pitchFamily="-108" charset="0"/>
              </a:rPr>
              <a:t>Visión: conservación de la biodiversidad en el sitio X</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9"/>
          <p:cNvSpPr>
            <a:spLocks noGrp="1" noChangeArrowheads="1"/>
          </p:cNvSpPr>
          <p:nvPr>
            <p:ph type="title"/>
          </p:nvPr>
        </p:nvSpPr>
        <p:spPr>
          <a:xfrm>
            <a:off x="457200" y="274638"/>
            <a:ext cx="7772400" cy="922337"/>
          </a:xfrm>
        </p:spPr>
        <p:txBody>
          <a:bodyPr/>
          <a:lstStyle/>
          <a:p>
            <a:pPr eaLnBrk="1" hangingPunct="1"/>
            <a:r>
              <a:rPr lang="es-ES" sz="4000" dirty="0" smtClean="0">
                <a:solidFill>
                  <a:srgbClr val="004A80"/>
                </a:solidFill>
                <a:ea typeface="ＭＳ Ｐゴシック" pitchFamily="-108" charset="-128"/>
              </a:rPr>
              <a:t>A partir de </a:t>
            </a:r>
            <a:r>
              <a:rPr lang="es-ES" sz="4000" dirty="0">
                <a:solidFill>
                  <a:srgbClr val="004A80"/>
                </a:solidFill>
                <a:ea typeface="ＭＳ Ｐゴシック" pitchFamily="-108" charset="-128"/>
              </a:rPr>
              <a:t>un modelo conceptual</a:t>
            </a:r>
            <a:r>
              <a:rPr lang="en-US" sz="4000" dirty="0">
                <a:solidFill>
                  <a:srgbClr val="004A80"/>
                </a:solidFill>
                <a:ea typeface="ＭＳ Ｐゴシック" pitchFamily="-108" charset="-128"/>
              </a:rPr>
              <a:t>…</a:t>
            </a:r>
          </a:p>
        </p:txBody>
      </p:sp>
      <p:sp>
        <p:nvSpPr>
          <p:cNvPr id="766979" name="Rectangle 3"/>
          <p:cNvSpPr>
            <a:spLocks noChangeArrowheads="1"/>
          </p:cNvSpPr>
          <p:nvPr/>
        </p:nvSpPr>
        <p:spPr bwMode="auto">
          <a:xfrm>
            <a:off x="373063" y="2746375"/>
            <a:ext cx="8516937" cy="838200"/>
          </a:xfrm>
          <a:prstGeom prst="rect">
            <a:avLst/>
          </a:prstGeom>
          <a:noFill/>
          <a:ln w="12700">
            <a:noFill/>
            <a:miter lim="800000"/>
            <a:headEnd/>
            <a:tailEnd/>
          </a:ln>
        </p:spPr>
        <p:txBody>
          <a:bodyPr lIns="90488" tIns="44450" rIns="90488" bIns="44450" anchor="b">
            <a:prstTxWarp prst="textNoShape">
              <a:avLst/>
            </a:prstTxWarp>
          </a:bodyPr>
          <a:lstStyle/>
          <a:p>
            <a:pPr marL="115888"/>
            <a:r>
              <a:rPr lang="en-US" sz="3200" b="1" dirty="0">
                <a:solidFill>
                  <a:srgbClr val="004A80"/>
                </a:solidFill>
              </a:rPr>
              <a:t>…</a:t>
            </a:r>
            <a:r>
              <a:rPr lang="es-ES" sz="2800" b="1" dirty="0" smtClean="0">
                <a:solidFill>
                  <a:srgbClr val="004A80"/>
                </a:solidFill>
              </a:rPr>
              <a:t>construir </a:t>
            </a:r>
            <a:r>
              <a:rPr lang="es-ES" sz="2800" b="1" dirty="0">
                <a:solidFill>
                  <a:srgbClr val="004A80"/>
                </a:solidFill>
              </a:rPr>
              <a:t>una primera cadena de resultados</a:t>
            </a:r>
          </a:p>
        </p:txBody>
      </p:sp>
      <p:sp>
        <p:nvSpPr>
          <p:cNvPr id="4102" name="Rectangle 4"/>
          <p:cNvSpPr>
            <a:spLocks noChangeArrowheads="1"/>
          </p:cNvSpPr>
          <p:nvPr/>
        </p:nvSpPr>
        <p:spPr bwMode="auto">
          <a:xfrm>
            <a:off x="0" y="3043238"/>
            <a:ext cx="9144000" cy="0"/>
          </a:xfrm>
          <a:prstGeom prst="rect">
            <a:avLst/>
          </a:prstGeom>
          <a:noFill/>
          <a:ln w="9525">
            <a:noFill/>
            <a:miter lim="800000"/>
            <a:headEnd/>
            <a:tailEnd/>
          </a:ln>
        </p:spPr>
        <p:txBody>
          <a:bodyPr wrap="none" anchor="ctr">
            <a:prstTxWarp prst="textNoShape">
              <a:avLst/>
            </a:prstTxWarp>
            <a:spAutoFit/>
          </a:bodyPr>
          <a:lstStyle/>
          <a:p>
            <a:endParaRPr lang="en-US">
              <a:latin typeface="Calibri" pitchFamily="-108" charset="0"/>
            </a:endParaRPr>
          </a:p>
        </p:txBody>
      </p:sp>
      <p:graphicFrame>
        <p:nvGraphicFramePr>
          <p:cNvPr id="4098" name="Object 2"/>
          <p:cNvGraphicFramePr>
            <a:graphicFrameLocks noChangeAspect="1"/>
          </p:cNvGraphicFramePr>
          <p:nvPr/>
        </p:nvGraphicFramePr>
        <p:xfrm>
          <a:off x="-368300" y="1196975"/>
          <a:ext cx="9051925" cy="1741488"/>
        </p:xfrm>
        <a:graphic>
          <a:graphicData uri="http://schemas.openxmlformats.org/presentationml/2006/ole">
            <mc:AlternateContent xmlns:mc="http://schemas.openxmlformats.org/markup-compatibility/2006">
              <mc:Choice xmlns:v="urn:schemas-microsoft-com:vml" Requires="v">
                <p:oleObj spid="_x0000_s24582" name="Visio" r:id="rId5" imgW="7807147" imgH="1406347" progId="">
                  <p:embed/>
                </p:oleObj>
              </mc:Choice>
              <mc:Fallback>
                <p:oleObj name="Visio" r:id="rId5" imgW="7807147" imgH="1406347" progId="">
                  <p:embed/>
                  <p:pic>
                    <p:nvPicPr>
                      <p:cNvPr id="0" name="Object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68300" y="1196975"/>
                        <a:ext cx="9051925" cy="17414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103" name="Rectangle 6"/>
          <p:cNvSpPr>
            <a:spLocks noChangeArrowheads="1"/>
          </p:cNvSpPr>
          <p:nvPr/>
        </p:nvSpPr>
        <p:spPr bwMode="auto">
          <a:xfrm>
            <a:off x="0" y="2852738"/>
            <a:ext cx="9144000" cy="0"/>
          </a:xfrm>
          <a:prstGeom prst="rect">
            <a:avLst/>
          </a:prstGeom>
          <a:noFill/>
          <a:ln w="9525">
            <a:noFill/>
            <a:miter lim="800000"/>
            <a:headEnd/>
            <a:tailEnd/>
          </a:ln>
        </p:spPr>
        <p:txBody>
          <a:bodyPr wrap="none" anchor="ctr">
            <a:prstTxWarp prst="textNoShape">
              <a:avLst/>
            </a:prstTxWarp>
            <a:spAutoFit/>
          </a:bodyPr>
          <a:lstStyle/>
          <a:p>
            <a:endParaRPr lang="en-US">
              <a:latin typeface="Calibri" pitchFamily="-108" charset="0"/>
            </a:endParaRPr>
          </a:p>
        </p:txBody>
      </p:sp>
      <p:graphicFrame>
        <p:nvGraphicFramePr>
          <p:cNvPr id="766983" name="Object 3"/>
          <p:cNvGraphicFramePr>
            <a:graphicFrameLocks noChangeAspect="1"/>
          </p:cNvGraphicFramePr>
          <p:nvPr/>
        </p:nvGraphicFramePr>
        <p:xfrm>
          <a:off x="352425" y="3908425"/>
          <a:ext cx="8386763" cy="2325688"/>
        </p:xfrm>
        <a:graphic>
          <a:graphicData uri="http://schemas.openxmlformats.org/presentationml/2006/ole">
            <mc:AlternateContent xmlns:mc="http://schemas.openxmlformats.org/markup-compatibility/2006">
              <mc:Choice xmlns:v="urn:schemas-microsoft-com:vml" Requires="v">
                <p:oleObj spid="_x0000_s24583" name="Visio" r:id="rId7" imgW="7812634" imgH="2104339" progId="">
                  <p:embed/>
                </p:oleObj>
              </mc:Choice>
              <mc:Fallback>
                <p:oleObj name="Visio" r:id="rId7" imgW="7812634" imgH="2104339" progId="">
                  <p:embed/>
                  <p:pic>
                    <p:nvPicPr>
                      <p:cNvPr id="0" name="Object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52425" y="3908425"/>
                        <a:ext cx="8386763" cy="23256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Rounded Rectangle 7"/>
          <p:cNvSpPr>
            <a:spLocks noChangeArrowheads="1"/>
          </p:cNvSpPr>
          <p:nvPr/>
        </p:nvSpPr>
        <p:spPr bwMode="auto">
          <a:xfrm>
            <a:off x="2286000" y="1417638"/>
            <a:ext cx="1676400" cy="1328737"/>
          </a:xfrm>
          <a:prstGeom prst="roundRect">
            <a:avLst>
              <a:gd name="adj" fmla="val 16667"/>
            </a:avLst>
          </a:prstGeom>
          <a:solidFill>
            <a:srgbClr val="F79646"/>
          </a:solidFill>
          <a:ln w="9525">
            <a:solidFill>
              <a:schemeClr val="tx1"/>
            </a:solidFill>
            <a:round/>
            <a:headEnd/>
            <a:tailEnd/>
          </a:ln>
          <a:effectLst>
            <a:outerShdw blurRad="63500" dist="23000" dir="5400000" rotWithShape="0">
              <a:srgbClr val="000000">
                <a:alpha val="34999"/>
              </a:srgbClr>
            </a:outerShdw>
          </a:effectLst>
        </p:spPr>
        <p:txBody>
          <a:bodyPr anchor="ctr">
            <a:prstTxWarp prst="textNoShape">
              <a:avLst/>
            </a:prstTxWarp>
          </a:bodyPr>
          <a:lstStyle/>
          <a:p>
            <a:pPr algn="ctr"/>
            <a:r>
              <a:rPr lang="es-ES" sz="2400" b="1">
                <a:latin typeface="Calibri" pitchFamily="-108" charset="0"/>
              </a:rPr>
              <a:t>Factor clave</a:t>
            </a:r>
          </a:p>
        </p:txBody>
      </p:sp>
      <p:sp>
        <p:nvSpPr>
          <p:cNvPr id="9" name="Rounded Rectangle 8"/>
          <p:cNvSpPr>
            <a:spLocks noChangeArrowheads="1"/>
          </p:cNvSpPr>
          <p:nvPr/>
        </p:nvSpPr>
        <p:spPr bwMode="auto">
          <a:xfrm>
            <a:off x="4648200" y="1417638"/>
            <a:ext cx="1676400" cy="1328737"/>
          </a:xfrm>
          <a:prstGeom prst="roundRect">
            <a:avLst>
              <a:gd name="adj" fmla="val 16667"/>
            </a:avLst>
          </a:prstGeom>
          <a:solidFill>
            <a:srgbClr val="F454F8"/>
          </a:solidFill>
          <a:ln w="9525">
            <a:solidFill>
              <a:schemeClr val="tx1"/>
            </a:solidFill>
            <a:round/>
            <a:headEnd/>
            <a:tailEnd/>
          </a:ln>
          <a:effectLst>
            <a:outerShdw blurRad="63500" dist="23000" dir="5400000" rotWithShape="0">
              <a:srgbClr val="000000">
                <a:alpha val="34999"/>
              </a:srgbClr>
            </a:outerShdw>
          </a:effectLst>
        </p:spPr>
        <p:txBody>
          <a:bodyPr anchor="ctr">
            <a:prstTxWarp prst="textNoShape">
              <a:avLst/>
            </a:prstTxWarp>
          </a:bodyPr>
          <a:lstStyle/>
          <a:p>
            <a:pPr algn="ctr"/>
            <a:r>
              <a:rPr lang="es-ES" sz="2400" b="1">
                <a:latin typeface="Calibri" pitchFamily="-108" charset="0"/>
              </a:rPr>
              <a:t>Amenaza directa</a:t>
            </a:r>
          </a:p>
        </p:txBody>
      </p:sp>
      <p:sp>
        <p:nvSpPr>
          <p:cNvPr id="10" name="Rounded Rectangle 9"/>
          <p:cNvSpPr>
            <a:spLocks noChangeArrowheads="1"/>
          </p:cNvSpPr>
          <p:nvPr/>
        </p:nvSpPr>
        <p:spPr bwMode="auto">
          <a:xfrm>
            <a:off x="2438400" y="4800600"/>
            <a:ext cx="1676400" cy="1219200"/>
          </a:xfrm>
          <a:prstGeom prst="roundRect">
            <a:avLst>
              <a:gd name="adj" fmla="val 16667"/>
            </a:avLst>
          </a:prstGeom>
          <a:solidFill>
            <a:srgbClr val="CEF5FA"/>
          </a:solidFill>
          <a:ln w="9525">
            <a:solidFill>
              <a:schemeClr val="tx1"/>
            </a:solidFill>
            <a:round/>
            <a:headEnd/>
            <a:tailEnd/>
          </a:ln>
          <a:effectLst>
            <a:outerShdw blurRad="63500" dist="23000" dir="5400000" rotWithShape="0">
              <a:srgbClr val="000000">
                <a:alpha val="34999"/>
              </a:srgbClr>
            </a:outerShdw>
          </a:effectLst>
        </p:spPr>
        <p:txBody>
          <a:bodyPr anchor="ctr">
            <a:prstTxWarp prst="textNoShape">
              <a:avLst/>
            </a:prstTxWarp>
          </a:bodyPr>
          <a:lstStyle/>
          <a:p>
            <a:pPr algn="ctr"/>
            <a:r>
              <a:rPr lang="es-ES" sz="2400" b="1">
                <a:latin typeface="Calibri" pitchFamily="-108" charset="0"/>
              </a:rPr>
              <a:t>Resultado</a:t>
            </a:r>
          </a:p>
          <a:p>
            <a:pPr algn="ctr"/>
            <a:r>
              <a:rPr lang="es-ES" sz="2000">
                <a:latin typeface="Calibri" pitchFamily="-108" charset="0"/>
              </a:rPr>
              <a:t>(factor clave)</a:t>
            </a:r>
          </a:p>
        </p:txBody>
      </p:sp>
      <p:sp>
        <p:nvSpPr>
          <p:cNvPr id="11" name="Rounded Rectangle 10"/>
          <p:cNvSpPr>
            <a:spLocks noChangeArrowheads="1"/>
          </p:cNvSpPr>
          <p:nvPr/>
        </p:nvSpPr>
        <p:spPr bwMode="auto">
          <a:xfrm>
            <a:off x="4800600" y="4800600"/>
            <a:ext cx="1828800" cy="1219200"/>
          </a:xfrm>
          <a:prstGeom prst="roundRect">
            <a:avLst>
              <a:gd name="adj" fmla="val 16667"/>
            </a:avLst>
          </a:prstGeom>
          <a:solidFill>
            <a:srgbClr val="B3A2C7"/>
          </a:solidFill>
          <a:ln w="9525">
            <a:solidFill>
              <a:schemeClr val="tx1"/>
            </a:solidFill>
            <a:round/>
            <a:headEnd/>
            <a:tailEnd/>
          </a:ln>
          <a:effectLst>
            <a:outerShdw blurRad="63500" dist="23000" dir="5400000" rotWithShape="0">
              <a:srgbClr val="000000">
                <a:alpha val="34999"/>
              </a:srgbClr>
            </a:outerShdw>
          </a:effectLst>
        </p:spPr>
        <p:txBody>
          <a:bodyPr anchor="ctr">
            <a:prstTxWarp prst="textNoShape">
              <a:avLst/>
            </a:prstTxWarp>
          </a:bodyPr>
          <a:lstStyle/>
          <a:p>
            <a:pPr algn="ctr"/>
            <a:r>
              <a:rPr lang="es-ES" sz="2400" b="1">
                <a:latin typeface="Calibri" pitchFamily="-108" charset="0"/>
              </a:rPr>
              <a:t>Resultado</a:t>
            </a:r>
          </a:p>
          <a:p>
            <a:pPr algn="ctr"/>
            <a:r>
              <a:rPr lang="es-ES" sz="2000">
                <a:latin typeface="Calibri" pitchFamily="-108" charset="0"/>
              </a:rPr>
              <a:t>(amenaza directa)</a:t>
            </a:r>
          </a:p>
        </p:txBody>
      </p:sp>
      <p:sp>
        <p:nvSpPr>
          <p:cNvPr id="12" name="Oval 11"/>
          <p:cNvSpPr>
            <a:spLocks noChangeArrowheads="1"/>
          </p:cNvSpPr>
          <p:nvPr/>
        </p:nvSpPr>
        <p:spPr bwMode="auto">
          <a:xfrm>
            <a:off x="7010400" y="990600"/>
            <a:ext cx="2133600" cy="1947863"/>
          </a:xfrm>
          <a:prstGeom prst="ellipse">
            <a:avLst/>
          </a:prstGeom>
          <a:solidFill>
            <a:srgbClr val="99FF66"/>
          </a:solidFill>
          <a:ln w="9525">
            <a:solidFill>
              <a:schemeClr val="tx1"/>
            </a:solidFill>
            <a:round/>
            <a:headEnd/>
            <a:tailEnd/>
          </a:ln>
          <a:effectLst>
            <a:outerShdw blurRad="63500" dist="23000" dir="5400000" rotWithShape="0">
              <a:srgbClr val="000000">
                <a:alpha val="34999"/>
              </a:srgbClr>
            </a:outerShdw>
          </a:effectLst>
        </p:spPr>
        <p:txBody>
          <a:bodyPr anchor="ctr">
            <a:prstTxWarp prst="textNoShape">
              <a:avLst/>
            </a:prstTxWarp>
          </a:bodyPr>
          <a:lstStyle/>
          <a:p>
            <a:pPr algn="ctr"/>
            <a:r>
              <a:rPr lang="es-ES" sz="2400" b="1" dirty="0" smtClean="0">
                <a:latin typeface="Calibri" pitchFamily="-108" charset="0"/>
              </a:rPr>
              <a:t>Elemento </a:t>
            </a:r>
            <a:endParaRPr lang="es-ES" sz="2400" b="1" dirty="0">
              <a:latin typeface="Calibri" pitchFamily="-108" charset="0"/>
            </a:endParaRPr>
          </a:p>
        </p:txBody>
      </p:sp>
      <p:sp>
        <p:nvSpPr>
          <p:cNvPr id="13" name="Oval 12"/>
          <p:cNvSpPr>
            <a:spLocks noChangeArrowheads="1"/>
          </p:cNvSpPr>
          <p:nvPr/>
        </p:nvSpPr>
        <p:spPr bwMode="auto">
          <a:xfrm>
            <a:off x="7162800" y="4648200"/>
            <a:ext cx="1981200" cy="1585913"/>
          </a:xfrm>
          <a:prstGeom prst="ellipse">
            <a:avLst/>
          </a:prstGeom>
          <a:solidFill>
            <a:srgbClr val="00CCFF"/>
          </a:solidFill>
          <a:ln w="9525">
            <a:solidFill>
              <a:schemeClr val="tx1"/>
            </a:solidFill>
            <a:round/>
            <a:headEnd/>
            <a:tailEnd/>
          </a:ln>
          <a:effectLst>
            <a:outerShdw blurRad="63500" dist="23000" dir="5400000" rotWithShape="0">
              <a:srgbClr val="000000">
                <a:alpha val="34999"/>
              </a:srgbClr>
            </a:outerShdw>
          </a:effectLst>
        </p:spPr>
        <p:txBody>
          <a:bodyPr anchor="ctr">
            <a:prstTxWarp prst="textNoShape">
              <a:avLst/>
            </a:prstTxWarp>
          </a:bodyPr>
          <a:lstStyle/>
          <a:p>
            <a:pPr algn="ctr"/>
            <a:r>
              <a:rPr lang="es-ES" sz="2400" b="1" dirty="0">
                <a:latin typeface="Calibri" pitchFamily="-108" charset="0"/>
              </a:rPr>
              <a:t>Impacto</a:t>
            </a:r>
          </a:p>
          <a:p>
            <a:pPr algn="ctr"/>
            <a:r>
              <a:rPr lang="es-ES" sz="2000" dirty="0" smtClean="0">
                <a:latin typeface="Calibri" pitchFamily="-108" charset="0"/>
              </a:rPr>
              <a:t>(elemento)</a:t>
            </a:r>
            <a:endParaRPr lang="es-ES" sz="2000" dirty="0">
              <a:latin typeface="Calibri" pitchFamily="-108" charset="0"/>
            </a:endParaRPr>
          </a:p>
        </p:txBody>
      </p:sp>
      <p:sp>
        <p:nvSpPr>
          <p:cNvPr id="14" name="Flowchart: Preparation 13"/>
          <p:cNvSpPr>
            <a:spLocks noChangeArrowheads="1"/>
          </p:cNvSpPr>
          <p:nvPr/>
        </p:nvSpPr>
        <p:spPr bwMode="auto">
          <a:xfrm>
            <a:off x="0" y="3908425"/>
            <a:ext cx="2590800" cy="1222375"/>
          </a:xfrm>
          <a:prstGeom prst="flowChartPreparation">
            <a:avLst/>
          </a:prstGeom>
          <a:solidFill>
            <a:srgbClr val="FFFF00"/>
          </a:solidFill>
          <a:ln w="9525">
            <a:solidFill>
              <a:schemeClr val="tx1"/>
            </a:solidFill>
            <a:miter lim="800000"/>
            <a:headEnd/>
            <a:tailEnd/>
          </a:ln>
          <a:effectLst>
            <a:outerShdw blurRad="63500" dist="23000" dir="5400000" rotWithShape="0">
              <a:srgbClr val="000000">
                <a:alpha val="34999"/>
              </a:srgbClr>
            </a:outerShdw>
          </a:effectLst>
        </p:spPr>
        <p:txBody>
          <a:bodyPr anchor="ctr">
            <a:prstTxWarp prst="textNoShape">
              <a:avLst/>
            </a:prstTxWarp>
          </a:bodyPr>
          <a:lstStyle/>
          <a:p>
            <a:pPr algn="ctr"/>
            <a:r>
              <a:rPr lang="es-ES" sz="2400" b="1">
                <a:latin typeface="Calibri" pitchFamily="-108" charset="0"/>
              </a:rPr>
              <a:t>Estrategia</a:t>
            </a:r>
          </a:p>
        </p:txBody>
      </p:sp>
    </p:spTree>
    <p:custDataLst>
      <p:tags r:id="rId2"/>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6697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6698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697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6"/>
          <p:cNvSpPr>
            <a:spLocks noGrp="1" noChangeArrowheads="1"/>
          </p:cNvSpPr>
          <p:nvPr>
            <p:ph type="title"/>
          </p:nvPr>
        </p:nvSpPr>
        <p:spPr/>
        <p:txBody>
          <a:bodyPr/>
          <a:lstStyle/>
          <a:p>
            <a:pPr eaLnBrk="1" hangingPunct="1"/>
            <a:r>
              <a:rPr lang="es-ES" sz="3800">
                <a:solidFill>
                  <a:srgbClr val="004A80"/>
                </a:solidFill>
                <a:ea typeface="ＭＳ Ｐゴシック" pitchFamily="-108" charset="-128"/>
              </a:rPr>
              <a:t>Las buenas cadenas de resultados </a:t>
            </a:r>
            <a:r>
              <a:rPr lang="en-US" sz="3800">
                <a:solidFill>
                  <a:srgbClr val="004A80"/>
                </a:solidFill>
                <a:ea typeface="ＭＳ Ｐゴシック" pitchFamily="-108" charset="-128"/>
              </a:rPr>
              <a:t>…</a:t>
            </a:r>
          </a:p>
        </p:txBody>
      </p:sp>
      <p:sp>
        <p:nvSpPr>
          <p:cNvPr id="30723" name="Rectangle 7"/>
          <p:cNvSpPr>
            <a:spLocks noGrp="1" noChangeArrowheads="1"/>
          </p:cNvSpPr>
          <p:nvPr>
            <p:ph type="body" idx="1"/>
          </p:nvPr>
        </p:nvSpPr>
        <p:spPr>
          <a:xfrm>
            <a:off x="427038" y="1266825"/>
            <a:ext cx="8288337" cy="5354638"/>
          </a:xfrm>
        </p:spPr>
        <p:txBody>
          <a:bodyPr/>
          <a:lstStyle/>
          <a:p>
            <a:pPr eaLnBrk="1" hangingPunct="1">
              <a:buClr>
                <a:srgbClr val="009900"/>
              </a:buClr>
            </a:pPr>
            <a:r>
              <a:rPr lang="es-ES" sz="2800" b="1">
                <a:solidFill>
                  <a:srgbClr val="009900"/>
                </a:solidFill>
                <a:ea typeface="ＭＳ Ｐゴシック" pitchFamily="-108" charset="-128"/>
              </a:rPr>
              <a:t>Están centradas en el logro de los resultados:</a:t>
            </a:r>
            <a:r>
              <a:rPr lang="es-ES" sz="2800">
                <a:solidFill>
                  <a:schemeClr val="folHlink"/>
                </a:solidFill>
                <a:ea typeface="ＭＳ Ｐゴシック" pitchFamily="-108" charset="-128"/>
              </a:rPr>
              <a:t> </a:t>
            </a:r>
            <a:r>
              <a:rPr lang="es-ES" sz="2800">
                <a:ea typeface="ＭＳ Ｐゴシック" pitchFamily="-108" charset="-128"/>
              </a:rPr>
              <a:t>los recuadros contienen resultados deseados (por ejemplo, disminución de la caza) y no actividades (por ejemplo, realizar una investigación).</a:t>
            </a:r>
          </a:p>
          <a:p>
            <a:pPr eaLnBrk="1" hangingPunct="1">
              <a:buClr>
                <a:srgbClr val="009900"/>
              </a:buClr>
            </a:pPr>
            <a:r>
              <a:rPr lang="es-ES" sz="2800" b="1">
                <a:solidFill>
                  <a:srgbClr val="009900"/>
                </a:solidFill>
                <a:ea typeface="ＭＳ Ｐゴシック" pitchFamily="-108" charset="-128"/>
              </a:rPr>
              <a:t>Están enlazadas por relaciones de causa y efecto:</a:t>
            </a:r>
            <a:r>
              <a:rPr lang="es-ES" sz="2800" b="1">
                <a:solidFill>
                  <a:schemeClr val="folHlink"/>
                </a:solidFill>
                <a:ea typeface="ＭＳ Ｐゴシック" pitchFamily="-108" charset="-128"/>
              </a:rPr>
              <a:t> </a:t>
            </a:r>
            <a:r>
              <a:rPr lang="es-ES" sz="2800">
                <a:ea typeface="ＭＳ Ｐゴシック" pitchFamily="-108" charset="-128"/>
              </a:rPr>
              <a:t>entre cada recuadro y el siguiente existe una conexión clara del tipo “si… entonces…”</a:t>
            </a:r>
          </a:p>
          <a:p>
            <a:pPr eaLnBrk="1" hangingPunct="1">
              <a:buClr>
                <a:srgbClr val="009900"/>
              </a:buClr>
            </a:pPr>
            <a:r>
              <a:rPr lang="es-ES" sz="2800" b="1">
                <a:solidFill>
                  <a:srgbClr val="009900"/>
                </a:solidFill>
                <a:ea typeface="ＭＳ Ｐゴシック" pitchFamily="-108" charset="-128"/>
              </a:rPr>
              <a:t>Explicitan los cambios:</a:t>
            </a:r>
            <a:r>
              <a:rPr lang="es-ES" sz="2800" b="1">
                <a:solidFill>
                  <a:schemeClr val="folHlink"/>
                </a:solidFill>
                <a:ea typeface="ＭＳ Ｐゴシック" pitchFamily="-108" charset="-128"/>
              </a:rPr>
              <a:t> </a:t>
            </a:r>
            <a:r>
              <a:rPr lang="es-ES" sz="2800">
                <a:ea typeface="ＭＳ Ｐゴシック" pitchFamily="-108" charset="-128"/>
              </a:rPr>
              <a:t>cada recuadro describe cómo esperan los equipos de los proyectos que se modifique el factor relevante (por ejemplo, mejora, aumenta o disminuye). </a:t>
            </a:r>
          </a:p>
        </p:txBody>
      </p:sp>
      <p:sp>
        <p:nvSpPr>
          <p:cNvPr id="779267" name="Rectangle 3"/>
          <p:cNvSpPr>
            <a:spLocks noChangeArrowheads="1"/>
          </p:cNvSpPr>
          <p:nvPr/>
        </p:nvSpPr>
        <p:spPr bwMode="auto">
          <a:xfrm>
            <a:off x="381000" y="1371600"/>
            <a:ext cx="8305800" cy="5257800"/>
          </a:xfrm>
          <a:prstGeom prst="rect">
            <a:avLst/>
          </a:prstGeom>
          <a:noFill/>
          <a:ln w="9525">
            <a:noFill/>
            <a:miter lim="800000"/>
            <a:headEnd/>
            <a:tailEnd/>
          </a:ln>
        </p:spPr>
        <p:txBody>
          <a:bodyPr>
            <a:prstTxWarp prst="textNoShape">
              <a:avLst/>
            </a:prstTxWarp>
          </a:bodyPr>
          <a:lstStyle/>
          <a:p>
            <a:pPr marL="342900" indent="1588">
              <a:spcBef>
                <a:spcPct val="20000"/>
              </a:spcBef>
              <a:buClr>
                <a:schemeClr val="accent2"/>
              </a:buClr>
              <a:buSzPct val="130000"/>
              <a:buFont typeface="Arial" pitchFamily="-108" charset="0"/>
              <a:buChar char="•"/>
            </a:pPr>
            <a:endParaRPr lang="en-US" sz="320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499"/>
                                          </p:stCondLst>
                                        </p:cTn>
                                        <p:tgtEl>
                                          <p:spTgt spid="77926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9267"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s-ES" sz="3800">
                <a:solidFill>
                  <a:srgbClr val="004A80"/>
                </a:solidFill>
                <a:ea typeface="ＭＳ Ｐゴシック" pitchFamily="-108" charset="-128"/>
              </a:rPr>
              <a:t>Las buenas cadenas de resultados</a:t>
            </a:r>
            <a:r>
              <a:rPr lang="en-US" sz="3800">
                <a:solidFill>
                  <a:srgbClr val="004A80"/>
                </a:solidFill>
                <a:ea typeface="ＭＳ Ｐゴシック" pitchFamily="-108" charset="-128"/>
              </a:rPr>
              <a:t>…</a:t>
            </a:r>
          </a:p>
        </p:txBody>
      </p:sp>
      <p:sp>
        <p:nvSpPr>
          <p:cNvPr id="31747" name="Rectangle 5"/>
          <p:cNvSpPr>
            <a:spLocks noGrp="1" noChangeArrowheads="1"/>
          </p:cNvSpPr>
          <p:nvPr>
            <p:ph type="body" idx="1"/>
          </p:nvPr>
        </p:nvSpPr>
        <p:spPr>
          <a:xfrm>
            <a:off x="427038" y="1266825"/>
            <a:ext cx="8288337" cy="3405188"/>
          </a:xfrm>
        </p:spPr>
        <p:txBody>
          <a:bodyPr/>
          <a:lstStyle/>
          <a:p>
            <a:pPr eaLnBrk="1" hangingPunct="1">
              <a:buClr>
                <a:srgbClr val="009900"/>
              </a:buClr>
            </a:pPr>
            <a:r>
              <a:rPr lang="es-ES" b="1" dirty="0">
                <a:solidFill>
                  <a:srgbClr val="009900"/>
                </a:solidFill>
                <a:ea typeface="ＭＳ Ｐゴシック" pitchFamily="-108" charset="-128"/>
              </a:rPr>
              <a:t>Son relativamente completas: </a:t>
            </a:r>
            <a:r>
              <a:rPr lang="es-ES" dirty="0">
                <a:ea typeface="ＭＳ Ｐゴシック" pitchFamily="-108" charset="-128"/>
              </a:rPr>
              <a:t>tienen suficientes recuadros para construir conexiones lógicas pero no tantos </a:t>
            </a:r>
            <a:r>
              <a:rPr lang="es-ES" dirty="0" smtClean="0">
                <a:ea typeface="ＭＳ Ｐゴシック" pitchFamily="-108" charset="-128"/>
              </a:rPr>
              <a:t> para </a:t>
            </a:r>
            <a:r>
              <a:rPr lang="es-ES" dirty="0">
                <a:ea typeface="ＭＳ Ｐゴシック" pitchFamily="-108" charset="-128"/>
              </a:rPr>
              <a:t>que la cadena se vuelva demasiado compleja. </a:t>
            </a:r>
          </a:p>
          <a:p>
            <a:pPr eaLnBrk="1" hangingPunct="1">
              <a:spcBef>
                <a:spcPct val="60000"/>
              </a:spcBef>
              <a:buClr>
                <a:srgbClr val="009900"/>
              </a:buClr>
            </a:pPr>
            <a:r>
              <a:rPr lang="es-ES" b="1" dirty="0">
                <a:solidFill>
                  <a:srgbClr val="009900"/>
                </a:solidFill>
                <a:ea typeface="ＭＳ Ｐゴシック" pitchFamily="-108" charset="-128"/>
              </a:rPr>
              <a:t>Son simples: </a:t>
            </a:r>
            <a:r>
              <a:rPr lang="es-ES" dirty="0">
                <a:ea typeface="ＭＳ Ｐゴシック" pitchFamily="-108" charset="-128"/>
              </a:rPr>
              <a:t>cada recuadro contiene sólo un resultado.</a:t>
            </a:r>
          </a:p>
          <a:p>
            <a:pPr eaLnBrk="1" hangingPunct="1">
              <a:buFont typeface="Arial" pitchFamily="-108" charset="0"/>
              <a:buNone/>
            </a:pPr>
            <a:endParaRPr lang="es-ES" dirty="0">
              <a:ea typeface="ＭＳ Ｐゴシック" pitchFamily="-108" charset="-128"/>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p:txBody>
          <a:bodyPr>
            <a:normAutofit fontScale="90000"/>
          </a:bodyPr>
          <a:lstStyle/>
          <a:p>
            <a:pPr eaLnBrk="1" hangingPunct="1"/>
            <a:r>
              <a:rPr lang="en-US">
                <a:solidFill>
                  <a:srgbClr val="004A80"/>
                </a:solidFill>
                <a:ea typeface="ＭＳ Ｐゴシック" pitchFamily="-108" charset="-128"/>
              </a:rPr>
              <a:t/>
            </a:r>
            <a:br>
              <a:rPr lang="en-US">
                <a:solidFill>
                  <a:srgbClr val="004A80"/>
                </a:solidFill>
                <a:ea typeface="ＭＳ Ｐゴシック" pitchFamily="-108" charset="-128"/>
              </a:rPr>
            </a:br>
            <a:r>
              <a:rPr lang="es-ES">
                <a:solidFill>
                  <a:schemeClr val="tx2"/>
                </a:solidFill>
                <a:ea typeface="ＭＳ Ｐゴシック" pitchFamily="-108" charset="-128"/>
              </a:rPr>
              <a:t> ¿</a:t>
            </a:r>
            <a:r>
              <a:rPr lang="es-ES">
                <a:solidFill>
                  <a:srgbClr val="004A80"/>
                </a:solidFill>
                <a:ea typeface="ＭＳ Ｐゴシック" pitchFamily="-108" charset="-128"/>
              </a:rPr>
              <a:t>Qué NO es una cadena de resultados?</a:t>
            </a:r>
          </a:p>
        </p:txBody>
      </p:sp>
      <p:sp>
        <p:nvSpPr>
          <p:cNvPr id="5124" name="Rectangle 4"/>
          <p:cNvSpPr>
            <a:spLocks noGrp="1" noChangeArrowheads="1"/>
          </p:cNvSpPr>
          <p:nvPr>
            <p:ph type="body" sz="half" idx="1"/>
          </p:nvPr>
        </p:nvSpPr>
        <p:spPr>
          <a:xfrm>
            <a:off x="173038" y="1752600"/>
            <a:ext cx="8610600" cy="519113"/>
          </a:xfrm>
          <a:noFill/>
        </p:spPr>
        <p:txBody>
          <a:bodyPr/>
          <a:lstStyle/>
          <a:p>
            <a:pPr marL="0" indent="6350" eaLnBrk="1" hangingPunct="1">
              <a:buFont typeface="Arial" pitchFamily="-108" charset="0"/>
              <a:buNone/>
            </a:pPr>
            <a:r>
              <a:rPr lang="es-ES" sz="2300" b="1" dirty="0">
                <a:ea typeface="ＭＳ Ｐゴシック" pitchFamily="-108" charset="-128"/>
              </a:rPr>
              <a:t>No es un diagrama de las etapas sucesivas de una  implementación… </a:t>
            </a:r>
          </a:p>
        </p:txBody>
      </p:sp>
      <p:graphicFrame>
        <p:nvGraphicFramePr>
          <p:cNvPr id="5122" name="Object 2"/>
          <p:cNvGraphicFramePr>
            <a:graphicFrameLocks noGrp="1" noChangeAspect="1"/>
          </p:cNvGraphicFramePr>
          <p:nvPr>
            <p:ph sz="half" idx="2"/>
          </p:nvPr>
        </p:nvGraphicFramePr>
        <p:xfrm>
          <a:off x="731838" y="2986088"/>
          <a:ext cx="7548562" cy="2108200"/>
        </p:xfrm>
        <a:graphic>
          <a:graphicData uri="http://schemas.openxmlformats.org/presentationml/2006/ole">
            <mc:AlternateContent xmlns:mc="http://schemas.openxmlformats.org/markup-compatibility/2006">
              <mc:Choice xmlns:v="urn:schemas-microsoft-com:vml" Requires="v">
                <p:oleObj spid="_x0000_s30724" name="Visio" r:id="rId5" imgW="5978347" imgH="1691945" progId="">
                  <p:embed/>
                </p:oleObj>
              </mc:Choice>
              <mc:Fallback>
                <p:oleObj name="Visio" r:id="rId5" imgW="5978347" imgH="1691945" progId="">
                  <p:embed/>
                  <p:pic>
                    <p:nvPicPr>
                      <p:cNvPr id="0" name="Object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31838" y="2986088"/>
                        <a:ext cx="7548562" cy="210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1" name="Rectangle 10"/>
          <p:cNvSpPr>
            <a:spLocks noChangeArrowheads="1"/>
          </p:cNvSpPr>
          <p:nvPr/>
        </p:nvSpPr>
        <p:spPr bwMode="auto">
          <a:xfrm>
            <a:off x="0" y="2271713"/>
            <a:ext cx="9144000" cy="4586287"/>
          </a:xfrm>
          <a:prstGeom prst="rect">
            <a:avLst/>
          </a:prstGeom>
          <a:solidFill>
            <a:schemeClr val="bg1"/>
          </a:solidFill>
          <a:ln w="9525">
            <a:noFill/>
            <a:miter lim="800000"/>
            <a:headEnd/>
            <a:tailEnd/>
          </a:ln>
          <a:effectLst>
            <a:outerShdw blurRad="63500" dist="23000" dir="5400000" rotWithShape="0">
              <a:srgbClr val="000000">
                <a:alpha val="34999"/>
              </a:srgbClr>
            </a:outerShdw>
          </a:effectLst>
        </p:spPr>
        <p:txBody>
          <a:bodyPr anchor="ctr">
            <a:prstTxWarp prst="textNoShape">
              <a:avLst/>
            </a:prstTxWarp>
          </a:bodyPr>
          <a:lstStyle/>
          <a:p>
            <a:pPr algn="ctr"/>
            <a:endParaRPr lang="en-US">
              <a:solidFill>
                <a:srgbClr val="FFFFFF"/>
              </a:solidFill>
              <a:latin typeface="Calibri" pitchFamily="-108" charset="0"/>
            </a:endParaRPr>
          </a:p>
        </p:txBody>
      </p:sp>
      <p:sp>
        <p:nvSpPr>
          <p:cNvPr id="12" name="Rectangle 11"/>
          <p:cNvSpPr/>
          <p:nvPr/>
        </p:nvSpPr>
        <p:spPr>
          <a:xfrm>
            <a:off x="228600" y="2971800"/>
            <a:ext cx="1600200" cy="1143000"/>
          </a:xfrm>
          <a:prstGeom prst="rect">
            <a:avLst/>
          </a:prstGeom>
          <a:solidFill>
            <a:srgbClr val="FFFF00"/>
          </a:solidFill>
          <a:effectLst/>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r>
              <a:rPr lang="es-ES" sz="1400">
                <a:solidFill>
                  <a:schemeClr val="tx1"/>
                </a:solidFill>
                <a:ea typeface="ＭＳ Ｐゴシック" pitchFamily="-108" charset="-128"/>
                <a:cs typeface="ＭＳ Ｐゴシック" pitchFamily="-108" charset="-128"/>
              </a:rPr>
              <a:t>Desarrollar un programa de educación sobre  el medio ambiente (EMA)</a:t>
            </a:r>
          </a:p>
        </p:txBody>
      </p:sp>
      <p:sp>
        <p:nvSpPr>
          <p:cNvPr id="13" name="Rectangle 12"/>
          <p:cNvSpPr/>
          <p:nvPr/>
        </p:nvSpPr>
        <p:spPr>
          <a:xfrm>
            <a:off x="2209800" y="2986088"/>
            <a:ext cx="1096963" cy="914400"/>
          </a:xfrm>
          <a:prstGeom prst="rect">
            <a:avLst/>
          </a:prstGeom>
          <a:solidFill>
            <a:srgbClr val="FFFF00"/>
          </a:solidFill>
          <a:effectLst/>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r>
              <a:rPr lang="es-ES" sz="1400">
                <a:solidFill>
                  <a:schemeClr val="tx1"/>
                </a:solidFill>
                <a:ea typeface="ＭＳ Ｐゴシック" pitchFamily="-108" charset="-128"/>
                <a:cs typeface="ＭＳ Ｐゴシック" pitchFamily="-108" charset="-128"/>
              </a:rPr>
              <a:t>Capacitar a los profesores</a:t>
            </a:r>
          </a:p>
        </p:txBody>
      </p:sp>
      <p:sp>
        <p:nvSpPr>
          <p:cNvPr id="14" name="Rectangle 13"/>
          <p:cNvSpPr/>
          <p:nvPr/>
        </p:nvSpPr>
        <p:spPr>
          <a:xfrm>
            <a:off x="3733800" y="2986088"/>
            <a:ext cx="1295400" cy="1128712"/>
          </a:xfrm>
          <a:prstGeom prst="rect">
            <a:avLst/>
          </a:prstGeom>
          <a:solidFill>
            <a:srgbClr val="FFFF00"/>
          </a:solidFill>
          <a:effectLst/>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r>
              <a:rPr lang="es-ES" sz="1400">
                <a:solidFill>
                  <a:schemeClr val="tx1"/>
                </a:solidFill>
                <a:ea typeface="ＭＳ Ｐゴシック" pitchFamily="-108" charset="-128"/>
                <a:cs typeface="ＭＳ Ｐゴシック" pitchFamily="-108" charset="-128"/>
              </a:rPr>
              <a:t>Trabajar con los colegios para integrar EMA al currículo</a:t>
            </a:r>
          </a:p>
        </p:txBody>
      </p:sp>
      <p:sp>
        <p:nvSpPr>
          <p:cNvPr id="15" name="Rectangle 14"/>
          <p:cNvSpPr/>
          <p:nvPr/>
        </p:nvSpPr>
        <p:spPr>
          <a:xfrm>
            <a:off x="5410200" y="2986088"/>
            <a:ext cx="1249363" cy="1128712"/>
          </a:xfrm>
          <a:prstGeom prst="rect">
            <a:avLst/>
          </a:prstGeom>
          <a:solidFill>
            <a:srgbClr val="FFFF00"/>
          </a:solidFill>
          <a:effectLst/>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r>
              <a:rPr lang="es-ES" sz="1400">
                <a:solidFill>
                  <a:schemeClr val="tx1"/>
                </a:solidFill>
                <a:ea typeface="ＭＳ Ｐゴシック" pitchFamily="-108" charset="-128"/>
                <a:cs typeface="ＭＳ Ｐゴシック" pitchFamily="-108" charset="-128"/>
              </a:rPr>
              <a:t>Realizar talleres de EMA en las comunidades</a:t>
            </a:r>
          </a:p>
        </p:txBody>
      </p:sp>
      <p:sp>
        <p:nvSpPr>
          <p:cNvPr id="16" name="Rectangle 15"/>
          <p:cNvSpPr/>
          <p:nvPr/>
        </p:nvSpPr>
        <p:spPr>
          <a:xfrm>
            <a:off x="7183438" y="2986088"/>
            <a:ext cx="1350962" cy="1128712"/>
          </a:xfrm>
          <a:prstGeom prst="rect">
            <a:avLst/>
          </a:prstGeom>
          <a:solidFill>
            <a:srgbClr val="FFFF00"/>
          </a:solidFill>
          <a:effectLst/>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r>
              <a:rPr lang="es-ES" sz="1400">
                <a:solidFill>
                  <a:schemeClr val="tx1"/>
                </a:solidFill>
                <a:ea typeface="ＭＳ Ｐゴシック" pitchFamily="-108" charset="-128"/>
                <a:cs typeface="ＭＳ Ｐゴシック" pitchFamily="-108" charset="-128"/>
              </a:rPr>
              <a:t>Monitorear el conocimiento, las actitudes y las prácticas</a:t>
            </a:r>
          </a:p>
        </p:txBody>
      </p:sp>
      <p:sp>
        <p:nvSpPr>
          <p:cNvPr id="17" name="Rectangle 16"/>
          <p:cNvSpPr/>
          <p:nvPr/>
        </p:nvSpPr>
        <p:spPr>
          <a:xfrm>
            <a:off x="7183438" y="4637088"/>
            <a:ext cx="1350962" cy="914400"/>
          </a:xfrm>
          <a:prstGeom prst="rect">
            <a:avLst/>
          </a:prstGeom>
          <a:solidFill>
            <a:srgbClr val="FFFF00"/>
          </a:solidFill>
          <a:effectLst/>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r>
              <a:rPr lang="es-ES" sz="1400">
                <a:solidFill>
                  <a:schemeClr val="tx1"/>
                </a:solidFill>
                <a:ea typeface="ＭＳ Ｐゴシック" pitchFamily="-108" charset="-128"/>
                <a:cs typeface="ＭＳ Ｐゴシック" pitchFamily="-108" charset="-128"/>
              </a:rPr>
              <a:t>Enviar un reporte de los resultados al donante</a:t>
            </a:r>
          </a:p>
        </p:txBody>
      </p:sp>
      <p:cxnSp>
        <p:nvCxnSpPr>
          <p:cNvPr id="19" name="Straight Arrow Connector 18"/>
          <p:cNvCxnSpPr>
            <a:cxnSpLocks noChangeShapeType="1"/>
          </p:cNvCxnSpPr>
          <p:nvPr/>
        </p:nvCxnSpPr>
        <p:spPr bwMode="auto">
          <a:xfrm>
            <a:off x="1828800" y="3505200"/>
            <a:ext cx="381000" cy="1588"/>
          </a:xfrm>
          <a:prstGeom prst="straightConnector1">
            <a:avLst/>
          </a:prstGeom>
          <a:noFill/>
          <a:ln w="28575">
            <a:solidFill>
              <a:schemeClr val="tx1"/>
            </a:solidFill>
            <a:round/>
            <a:headEnd/>
            <a:tailEnd type="arrow" w="med" len="med"/>
          </a:ln>
          <a:effectLst>
            <a:outerShdw blurRad="63500" dist="20000" dir="5400000" rotWithShape="0">
              <a:srgbClr val="000000">
                <a:alpha val="37999"/>
              </a:srgbClr>
            </a:outerShdw>
          </a:effectLst>
        </p:spPr>
      </p:cxnSp>
      <p:cxnSp>
        <p:nvCxnSpPr>
          <p:cNvPr id="21" name="Straight Arrow Connector 20"/>
          <p:cNvCxnSpPr>
            <a:cxnSpLocks noChangeShapeType="1"/>
          </p:cNvCxnSpPr>
          <p:nvPr/>
        </p:nvCxnSpPr>
        <p:spPr bwMode="auto">
          <a:xfrm>
            <a:off x="3306763" y="3502025"/>
            <a:ext cx="427037" cy="3175"/>
          </a:xfrm>
          <a:prstGeom prst="straightConnector1">
            <a:avLst/>
          </a:prstGeom>
          <a:noFill/>
          <a:ln w="28575">
            <a:solidFill>
              <a:schemeClr val="tx1"/>
            </a:solidFill>
            <a:round/>
            <a:headEnd/>
            <a:tailEnd type="arrow" w="med" len="med"/>
          </a:ln>
          <a:effectLst>
            <a:outerShdw blurRad="63500" dist="20000" dir="5400000" rotWithShape="0">
              <a:srgbClr val="000000">
                <a:alpha val="37999"/>
              </a:srgbClr>
            </a:outerShdw>
          </a:effectLst>
        </p:spPr>
      </p:cxnSp>
      <p:cxnSp>
        <p:nvCxnSpPr>
          <p:cNvPr id="22" name="Straight Arrow Connector 21"/>
          <p:cNvCxnSpPr>
            <a:cxnSpLocks noChangeShapeType="1"/>
          </p:cNvCxnSpPr>
          <p:nvPr/>
        </p:nvCxnSpPr>
        <p:spPr bwMode="auto">
          <a:xfrm>
            <a:off x="5029200" y="3502025"/>
            <a:ext cx="381000" cy="1588"/>
          </a:xfrm>
          <a:prstGeom prst="straightConnector1">
            <a:avLst/>
          </a:prstGeom>
          <a:noFill/>
          <a:ln w="28575">
            <a:solidFill>
              <a:schemeClr val="tx1"/>
            </a:solidFill>
            <a:round/>
            <a:headEnd/>
            <a:tailEnd type="arrow" w="med" len="med"/>
          </a:ln>
          <a:effectLst>
            <a:outerShdw blurRad="63500" dist="20000" dir="5400000" rotWithShape="0">
              <a:srgbClr val="000000">
                <a:alpha val="37999"/>
              </a:srgbClr>
            </a:outerShdw>
          </a:effectLst>
        </p:spPr>
      </p:cxnSp>
      <p:cxnSp>
        <p:nvCxnSpPr>
          <p:cNvPr id="24" name="Straight Arrow Connector 23"/>
          <p:cNvCxnSpPr>
            <a:cxnSpLocks noChangeShapeType="1"/>
          </p:cNvCxnSpPr>
          <p:nvPr/>
        </p:nvCxnSpPr>
        <p:spPr bwMode="auto">
          <a:xfrm>
            <a:off x="6659563" y="3502025"/>
            <a:ext cx="523875" cy="6350"/>
          </a:xfrm>
          <a:prstGeom prst="straightConnector1">
            <a:avLst/>
          </a:prstGeom>
          <a:noFill/>
          <a:ln w="28575">
            <a:solidFill>
              <a:schemeClr val="tx1"/>
            </a:solidFill>
            <a:round/>
            <a:headEnd/>
            <a:tailEnd type="arrow" w="med" len="med"/>
          </a:ln>
          <a:effectLst>
            <a:outerShdw blurRad="63500" dist="20000" dir="5400000" rotWithShape="0">
              <a:srgbClr val="000000">
                <a:alpha val="37999"/>
              </a:srgbClr>
            </a:outerShdw>
          </a:effectLst>
        </p:spPr>
      </p:cxnSp>
      <p:cxnSp>
        <p:nvCxnSpPr>
          <p:cNvPr id="26" name="Straight Arrow Connector 25"/>
          <p:cNvCxnSpPr>
            <a:cxnSpLocks noChangeShapeType="1"/>
          </p:cNvCxnSpPr>
          <p:nvPr/>
        </p:nvCxnSpPr>
        <p:spPr bwMode="auto">
          <a:xfrm rot="5400000">
            <a:off x="7587457" y="4375944"/>
            <a:ext cx="522287" cy="3175"/>
          </a:xfrm>
          <a:prstGeom prst="straightConnector1">
            <a:avLst/>
          </a:prstGeom>
          <a:noFill/>
          <a:ln w="28575">
            <a:solidFill>
              <a:schemeClr val="tx1"/>
            </a:solidFill>
            <a:round/>
            <a:headEnd/>
            <a:tailEnd type="arrow" w="med" len="med"/>
          </a:ln>
          <a:effectLst>
            <a:outerShdw blurRad="63500" dist="20000" dir="5400000" rotWithShape="0">
              <a:srgbClr val="000000">
                <a:alpha val="37999"/>
              </a:srgbClr>
            </a:outerShdw>
          </a:effectLst>
        </p:spPr>
      </p:cxnSp>
    </p:spTree>
    <p:custDataLst>
      <p:tags r:id="rId2"/>
    </p:custDataLst>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0.|0.2|0.2|0.2|0.2"/>
</p:tagLst>
</file>

<file path=ppt/tags/tag2.xml><?xml version="1.0" encoding="utf-8"?>
<p:tagLst xmlns:a="http://schemas.openxmlformats.org/drawingml/2006/main" xmlns:r="http://schemas.openxmlformats.org/officeDocument/2006/relationships" xmlns:p="http://schemas.openxmlformats.org/presentationml/2006/main">
  <p:tag name="TIMING" val="|0.3"/>
</p:tagLst>
</file>

<file path=ppt/tags/tag3.xml><?xml version="1.0" encoding="utf-8"?>
<p:tagLst xmlns:a="http://schemas.openxmlformats.org/drawingml/2006/main" xmlns:r="http://schemas.openxmlformats.org/officeDocument/2006/relationships" xmlns:p="http://schemas.openxmlformats.org/presentationml/2006/main">
  <p:tag name="TIMING" val="|3.1|1.7"/>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E97B7689552714E92B1766480BFF7EC" ma:contentTypeVersion="9" ma:contentTypeDescription="Create a new document." ma:contentTypeScope="" ma:versionID="0437ec6db124cf465afab54eed41a4eb">
  <xsd:schema xmlns:xsd="http://www.w3.org/2001/XMLSchema" xmlns:xs="http://www.w3.org/2001/XMLSchema" xmlns:p="http://schemas.microsoft.com/office/2006/metadata/properties" xmlns:ns1="http://schemas.microsoft.com/sharepoint/v3" xmlns:ns2="1b2dd0d4-b466-40bf-b695-49c174b4fa57" xmlns:ns3="589fb3e2-063a-42af-9677-cb4397cfeedb" targetNamespace="http://schemas.microsoft.com/office/2006/metadata/properties" ma:root="true" ma:fieldsID="8859349f6c60f1d76dd5d42ce9e56d17" ns1:_="" ns2:_="" ns3:_="">
    <xsd:import namespace="http://schemas.microsoft.com/sharepoint/v3"/>
    <xsd:import namespace="1b2dd0d4-b466-40bf-b695-49c174b4fa57"/>
    <xsd:import namespace="589fb3e2-063a-42af-9677-cb4397cfeedb"/>
    <xsd:element name="properties">
      <xsd:complexType>
        <xsd:sequence>
          <xsd:element name="documentManagement">
            <xsd:complexType>
              <xsd:all>
                <xsd:element ref="ns1:PublishingStartDate" minOccurs="0"/>
                <xsd:element ref="ns1:PublishingExpirationDate" minOccurs="0"/>
                <xsd:element ref="ns2:LegacyUrl" minOccurs="0"/>
                <xsd:element ref="ns3:CGLanguageMMSTaxHTField0" minOccurs="0"/>
                <xsd:element ref="ns2:TaxCatchAll" minOccurs="0"/>
                <xsd:element ref="ns3:CGPrimaryTopicMMSTaxHTField0" minOccurs="0"/>
                <xsd:element ref="ns3:CGRegionMMSTaxHTField0"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internalName="PublishingStartDate">
      <xsd:simpleType>
        <xsd:restriction base="dms:Unknown"/>
      </xsd:simpleType>
    </xsd:element>
    <xsd:element name="PublishingExpirationDate" ma:index="9" nillable="true" ma:displayName="Scheduling End Dat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b2dd0d4-b466-40bf-b695-49c174b4fa57" elementFormDefault="qualified">
    <xsd:import namespace="http://schemas.microsoft.com/office/2006/documentManagement/types"/>
    <xsd:import namespace="http://schemas.microsoft.com/office/infopath/2007/PartnerControls"/>
    <xsd:element name="LegacyUrl" ma:index="10" nillable="true" ma:displayName="Legacy Url" ma:format="Hyperlink" ma:internalName="LegacyUrl">
      <xsd:complexType>
        <xsd:complexContent>
          <xsd:extension base="dms:URL">
            <xsd:sequence>
              <xsd:element name="Url" type="dms:ValidUrl" minOccurs="0" nillable="true"/>
              <xsd:element name="Description" type="xsd:string" nillable="true"/>
            </xsd:sequence>
          </xsd:extension>
        </xsd:complexContent>
      </xsd:complexType>
    </xsd:element>
    <xsd:element name="TaxCatchAll" ma:index="13" nillable="true" ma:displayName="Taxonomy Catch All Column" ma:hidden="true" ma:list="{a257e2b6-fd60-433e-b727-315b7f93766a}" ma:internalName="TaxCatchAll" ma:showField="CatchAllData" ma:web="1b2dd0d4-b466-40bf-b695-49c174b4fa57">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89fb3e2-063a-42af-9677-cb4397cfeedb" elementFormDefault="qualified">
    <xsd:import namespace="http://schemas.microsoft.com/office/2006/documentManagement/types"/>
    <xsd:import namespace="http://schemas.microsoft.com/office/infopath/2007/PartnerControls"/>
    <xsd:element name="CGLanguageMMSTaxHTField0" ma:index="12" nillable="true" ma:taxonomy="true" ma:internalName="CGLanguageMMSTaxHTField0" ma:taxonomyFieldName="CGLanguageMMS" ma:displayName="Language" ma:fieldId="{84b5bff6-9970-406e-bc06-f8f9ad1e952e}" ma:sspId="93d7048b-9692-4c5a-ad18-62eb3557084f" ma:termSetId="90578847-ac86-425f-b075-d01b85147c57" ma:anchorId="00000000-0000-0000-0000-000000000000" ma:open="false" ma:isKeyword="false">
      <xsd:complexType>
        <xsd:sequence>
          <xsd:element ref="pc:Terms" minOccurs="0" maxOccurs="1"/>
        </xsd:sequence>
      </xsd:complexType>
    </xsd:element>
    <xsd:element name="CGPrimaryTopicMMSTaxHTField0" ma:index="15" ma:taxonomy="true" ma:internalName="CGPrimaryTopicMMSTaxHTField0" ma:taxonomyFieldName="CGPrimaryTopicMMS" ma:displayName="Primary Topic" ma:default="" ma:fieldId="{026db64e-0d54-4684-b751-3232e05d9347}" ma:sspId="93d7048b-9692-4c5a-ad18-62eb3557084f" ma:termSetId="02c6cb14-1a45-4058-965b-b866c68e8125" ma:anchorId="00000000-0000-0000-0000-000000000000" ma:open="false" ma:isKeyword="false">
      <xsd:complexType>
        <xsd:sequence>
          <xsd:element ref="pc:Terms" minOccurs="0" maxOccurs="1"/>
        </xsd:sequence>
      </xsd:complexType>
    </xsd:element>
    <xsd:element name="CGRegionMMSTaxHTField0" ma:index="17" nillable="true" ma:taxonomy="true" ma:internalName="CGRegionMMSTaxHTField0" ma:taxonomyFieldName="CGRegionMMS" ma:displayName="Geographic Area" ma:default="" ma:fieldId="{164a8801-21c0-4e7b-b6c0-0a2a6b7f381d}" ma:sspId="93d7048b-9692-4c5a-ad18-62eb3557084f" ma:termSetId="1dcb8868-41c3-4b7d-a15f-12e746146137"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egacyUrl xmlns="1b2dd0d4-b466-40bf-b695-49c174b4fa57">
      <Url>https://www.conservationgateway.org/sites/default/files/3.5.2.CADENAS%20DE%20RESULTADOS_0.pptx</Url>
      <Description>http://www.conservationgateway.org/sites/default/files/3.5.2.CADENAS DE RESULTADOS_0.pptx</Description>
    </LegacyUrl>
    <PublishingExpirationDate xmlns="http://schemas.microsoft.com/sharepoint/v3" xsi:nil="true"/>
    <PublishingStartDate xmlns="http://schemas.microsoft.com/sharepoint/v3" xsi:nil="true"/>
    <CGLanguageMMSTaxHTField0 xmlns="589fb3e2-063a-42af-9677-cb4397cfeedb">
      <Terms xmlns="http://schemas.microsoft.com/office/infopath/2007/PartnerControls">
        <TermInfo xmlns="http://schemas.microsoft.com/office/infopath/2007/PartnerControls">
          <TermName xmlns="http://schemas.microsoft.com/office/infopath/2007/PartnerControls">Spanish</TermName>
          <TermId xmlns="http://schemas.microsoft.com/office/infopath/2007/PartnerControls">677059e3-753e-4870-afba-000000000225</TermId>
        </TermInfo>
      </Terms>
    </CGLanguageMMSTaxHTField0>
    <TaxCatchAll xmlns="1b2dd0d4-b466-40bf-b695-49c174b4fa57">
      <Value>9743</Value>
    </TaxCatchAll>
    <CGPrimaryTopicMMSTaxHTField0 xmlns="589fb3e2-063a-42af-9677-cb4397cfeedb">
      <Terms xmlns="http://schemas.microsoft.com/office/infopath/2007/PartnerControls"/>
    </CGPrimaryTopicMMSTaxHTField0>
    <CGRegionMMSTaxHTField0 xmlns="589fb3e2-063a-42af-9677-cb4397cfeedb">
      <Terms xmlns="http://schemas.microsoft.com/office/infopath/2007/PartnerControls"/>
    </CGRegionMMSTaxHTField0>
  </documentManagement>
</p:properties>
</file>

<file path=customXml/itemProps1.xml><?xml version="1.0" encoding="utf-8"?>
<ds:datastoreItem xmlns:ds="http://schemas.openxmlformats.org/officeDocument/2006/customXml" ds:itemID="{58E529DC-F215-44C1-A915-8202018BAA0B}"/>
</file>

<file path=customXml/itemProps2.xml><?xml version="1.0" encoding="utf-8"?>
<ds:datastoreItem xmlns:ds="http://schemas.openxmlformats.org/officeDocument/2006/customXml" ds:itemID="{CA97AC50-3E7C-4A68-9CE4-566EE5A30CC4}"/>
</file>

<file path=customXml/itemProps3.xml><?xml version="1.0" encoding="utf-8"?>
<ds:datastoreItem xmlns:ds="http://schemas.openxmlformats.org/officeDocument/2006/customXml" ds:itemID="{2376C4DB-0AD2-496A-B552-2662C0B9674C}"/>
</file>

<file path=docProps/app.xml><?xml version="1.0" encoding="utf-8"?>
<Properties xmlns="http://schemas.openxmlformats.org/officeDocument/2006/extended-properties" xmlns:vt="http://schemas.openxmlformats.org/officeDocument/2006/docPropsVTypes">
  <TotalTime>260</TotalTime>
  <Words>2175</Words>
  <Application>Microsoft Office PowerPoint</Application>
  <PresentationFormat>On-screen Show (4:3)</PresentationFormat>
  <Paragraphs>211</Paragraphs>
  <Slides>15</Slides>
  <Notes>15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7" baseType="lpstr">
      <vt:lpstr>Office Theme</vt:lpstr>
      <vt:lpstr>Visio</vt:lpstr>
      <vt:lpstr>PowerPoint Presentation</vt:lpstr>
      <vt:lpstr>PowerPoint Presentation</vt:lpstr>
      <vt:lpstr>PowerPoint Presentation</vt:lpstr>
      <vt:lpstr>Más sobre las cadenas de resultados…</vt:lpstr>
      <vt:lpstr>Cadenas de resultados</vt:lpstr>
      <vt:lpstr>A partir de un modelo conceptual…</vt:lpstr>
      <vt:lpstr>Las buenas cadenas de resultados …</vt:lpstr>
      <vt:lpstr>Las buenas cadenas de resultados…</vt:lpstr>
      <vt:lpstr>  ¿Qué NO es una cadena de resultados?</vt:lpstr>
      <vt:lpstr>PowerPoint Presentation</vt:lpstr>
      <vt:lpstr>PowerPoint Presentation</vt:lpstr>
      <vt:lpstr>PowerPoint Presentation</vt:lpstr>
      <vt:lpstr>Análisis de la situación frente a cadena de resultados</vt:lpstr>
      <vt:lpstr>PowerPoint Presentation</vt:lpstr>
      <vt:lpstr>PowerPoint Presentation</vt:lpstr>
    </vt:vector>
  </TitlesOfParts>
  <Company>The Nature Conservancy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3.5.2.CADENAS DE RESULTADOSx</dc:title>
  <dc:creator>Mauricio Castro Schmitz</dc:creator>
  <cp:lastModifiedBy>Cristina Lasch</cp:lastModifiedBy>
  <cp:revision>21</cp:revision>
  <dcterms:created xsi:type="dcterms:W3CDTF">2009-03-04T15:25:13Z</dcterms:created>
  <dcterms:modified xsi:type="dcterms:W3CDTF">2012-08-22T18:55:33Z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0x0101004E97B7689552714E92B1766480BFF7EC</vt:lpwstr>
  </property>
  <property fmtid="{D5CDD505-2E9C-101B-9397-08002B2CF9AE}" pid="3" name="Order">
    <vt:r8>108700</vt:r8>
  </property>
  <property fmtid="{D5CDD505-2E9C-101B-9397-08002B2CF9AE}" pid="4" name="CGLanguageMMS">
    <vt:lpwstr>9743;#Spanish|677059e3-753e-4870-afba-000000000225</vt:lpwstr>
  </property>
</Properties>
</file>