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4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256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Layouts/slideLayout257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255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Layouts/slideLayout252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5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2.xml" ContentType="application/vnd.openxmlformats-officedocument.theme+xml"/>
  <Override PartName="/ppt/theme/theme31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34.xml" ContentType="application/vnd.openxmlformats-officedocument.theme+xml"/>
  <Override PartName="/ppt/theme/theme33.xml" ContentType="application/vnd.openxmlformats-officedocument.theme+xml"/>
  <Override PartName="/ppt/theme/theme28.xml" ContentType="application/vnd.openxmlformats-officedocument.theme+xml"/>
  <Override PartName="/ppt/theme/theme30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7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78" r:id="rId3"/>
    <p:sldMasterId id="2147483688" r:id="rId4"/>
    <p:sldMasterId id="2147483698" r:id="rId5"/>
    <p:sldMasterId id="2147483708" r:id="rId6"/>
    <p:sldMasterId id="2147483718" r:id="rId7"/>
    <p:sldMasterId id="2147483728" r:id="rId8"/>
    <p:sldMasterId id="2147483738" r:id="rId9"/>
    <p:sldMasterId id="2147483748" r:id="rId10"/>
    <p:sldMasterId id="2147483758" r:id="rId11"/>
    <p:sldMasterId id="2147483768" r:id="rId12"/>
    <p:sldMasterId id="2147483778" r:id="rId13"/>
    <p:sldMasterId id="2147483788" r:id="rId14"/>
    <p:sldMasterId id="2147483798" r:id="rId15"/>
    <p:sldMasterId id="2147483808" r:id="rId16"/>
    <p:sldMasterId id="2147483818" r:id="rId17"/>
    <p:sldMasterId id="2147483828" r:id="rId18"/>
    <p:sldMasterId id="2147483838" r:id="rId19"/>
    <p:sldMasterId id="2147483847" r:id="rId20"/>
    <p:sldMasterId id="2147483854" r:id="rId21"/>
    <p:sldMasterId id="2147483860" r:id="rId22"/>
    <p:sldMasterId id="2147483874" r:id="rId23"/>
    <p:sldMasterId id="2147483880" r:id="rId24"/>
    <p:sldMasterId id="2147483886" r:id="rId25"/>
    <p:sldMasterId id="2147483892" r:id="rId26"/>
    <p:sldMasterId id="2147483898" r:id="rId27"/>
    <p:sldMasterId id="2147483904" r:id="rId28"/>
    <p:sldMasterId id="2147483910" r:id="rId29"/>
    <p:sldMasterId id="2147483916" r:id="rId30"/>
    <p:sldMasterId id="2147483925" r:id="rId31"/>
    <p:sldMasterId id="2147483933" r:id="rId32"/>
    <p:sldMasterId id="2147483941" r:id="rId33"/>
  </p:sldMasterIdLst>
  <p:notesMasterIdLst>
    <p:notesMasterId r:id="rId44"/>
  </p:notesMasterIdLst>
  <p:sldIdLst>
    <p:sldId id="257" r:id="rId34"/>
    <p:sldId id="260" r:id="rId35"/>
    <p:sldId id="267" r:id="rId36"/>
    <p:sldId id="263" r:id="rId37"/>
    <p:sldId id="266" r:id="rId38"/>
    <p:sldId id="261" r:id="rId39"/>
    <p:sldId id="265" r:id="rId40"/>
    <p:sldId id="264" r:id="rId41"/>
    <p:sldId id="262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olmes" initials="r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96" autoAdjust="0"/>
  </p:normalViewPr>
  <p:slideViewPr>
    <p:cSldViewPr snapToGrid="0" snapToObjects="1">
      <p:cViewPr>
        <p:scale>
          <a:sx n="77" d="100"/>
          <a:sy n="77" d="100"/>
        </p:scale>
        <p:origin x="-8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E564-661B-8648-A004-E478B8AF6EC4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40575-09F7-FB40-83D6-E200713A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1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Known to only target</a:t>
            </a:r>
            <a:r>
              <a:rPr lang="en-US" baseline="0" dirty="0" smtClean="0"/>
              <a:t> one plant genus </a:t>
            </a:r>
            <a:r>
              <a:rPr lang="en-US" baseline="0" smtClean="0"/>
              <a:t>(Viburnum)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3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3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3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3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3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3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3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3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3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3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3.pn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3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6274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2645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90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312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57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130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464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832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0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87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6762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21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621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252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763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621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78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44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7566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69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10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446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47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871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787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614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74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880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88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5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439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536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37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749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40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837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4105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0174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74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7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066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719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971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3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65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7576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4977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54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24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1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49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176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02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748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8981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7254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7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768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95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5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588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434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165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22351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5248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129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308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7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2817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716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19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0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5442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4274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2620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769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597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5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8946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07105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190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313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1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22459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89390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7072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869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9666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08046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50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1364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50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6942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9312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254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219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7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22262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06776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469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070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482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9945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653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317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76437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11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709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9788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91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3608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635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87974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4925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115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935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90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300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439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0357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1048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74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367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4752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69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69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711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85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3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8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85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7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5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685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51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EF7A-304B-BE48-A3BF-901F99B36D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73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83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80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42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1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2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144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789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4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5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EF7A-304B-BE48-A3BF-901F99B36D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60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39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59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16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38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150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70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9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38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EF7A-304B-BE48-A3BF-901F99B3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31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23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0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76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7484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194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2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85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38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EF7A-304B-BE48-A3BF-901F99B3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58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7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94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149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720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08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1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548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421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EF7A-304B-BE48-A3BF-901F99B3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16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447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7364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451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5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94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33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241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580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0130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9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142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26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898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697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41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3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2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11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0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9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8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7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6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1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1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1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6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2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3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31.xml"/><Relationship Id="rId9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9.xml"/><Relationship Id="rId9" Type="http://schemas.openxmlformats.org/officeDocument/2006/relationships/image" Target="../media/image1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9" Type="http://schemas.openxmlformats.org/officeDocument/2006/relationships/image" Target="../media/image1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53.xml"/><Relationship Id="rId9" Type="http://schemas.openxmlformats.org/officeDocument/2006/relationships/theme" Target="../theme/theme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4A6EF7A-304B-BE48-A3BF-901F99B3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4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4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3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7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9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2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2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7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2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4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3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dmaps.org/" TargetMode="External"/><Relationship Id="rId5" Type="http://schemas.openxmlformats.org/officeDocument/2006/relationships/hyperlink" Target="http://www.dontmovefirewood.org/gallery-of-pests/viburnum-leaf-beetle.html" TargetMode="External"/><Relationship Id="rId4" Type="http://schemas.openxmlformats.org/officeDocument/2006/relationships/hyperlink" Target="http://wiki.bugwood.org/Pyrrhalta_viburni/NJ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70" y="897180"/>
            <a:ext cx="7772400" cy="1176887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Viburnum Leaf Beetle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65523" y="2651824"/>
            <a:ext cx="4778477" cy="4159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Identifying Characteristics:</a:t>
            </a:r>
          </a:p>
          <a:p>
            <a:r>
              <a:rPr lang="en-US" dirty="0" smtClean="0"/>
              <a:t>Adult beetles are </a:t>
            </a:r>
            <a:r>
              <a:rPr lang="en-US" sz="1600" dirty="0" smtClean="0"/>
              <a:t>1/4 </a:t>
            </a:r>
            <a:r>
              <a:rPr lang="en-US" dirty="0" smtClean="0"/>
              <a:t>to </a:t>
            </a:r>
            <a:r>
              <a:rPr lang="en-US" sz="1600" dirty="0" smtClean="0"/>
              <a:t>1/3</a:t>
            </a:r>
            <a:r>
              <a:rPr lang="en-US" dirty="0" smtClean="0"/>
              <a:t> of an inch long</a:t>
            </a:r>
          </a:p>
          <a:p>
            <a:r>
              <a:rPr lang="en-US" dirty="0" smtClean="0"/>
              <a:t>Dark brown body and wings</a:t>
            </a:r>
          </a:p>
          <a:p>
            <a:r>
              <a:rPr lang="en-US" dirty="0" smtClean="0"/>
              <a:t>Females </a:t>
            </a:r>
            <a:r>
              <a:rPr lang="en-US" dirty="0"/>
              <a:t>deposit up to five eggs in holes dug in </a:t>
            </a:r>
            <a:r>
              <a:rPr lang="en-US" dirty="0" smtClean="0"/>
              <a:t>young trees. Holes are </a:t>
            </a:r>
            <a:r>
              <a:rPr lang="en-US" dirty="0"/>
              <a:t>visible </a:t>
            </a:r>
            <a:r>
              <a:rPr lang="en-US" dirty="0" smtClean="0"/>
              <a:t>in the </a:t>
            </a:r>
            <a:r>
              <a:rPr lang="en-US" dirty="0"/>
              <a:t>summer, fall, and winter months. </a:t>
            </a:r>
            <a:endParaRPr lang="en-US" dirty="0" smtClean="0"/>
          </a:p>
          <a:p>
            <a:r>
              <a:rPr lang="en-US" dirty="0" smtClean="0"/>
              <a:t>Young larvae </a:t>
            </a:r>
            <a:r>
              <a:rPr lang="en-US" dirty="0"/>
              <a:t>are greenish-yellow </a:t>
            </a:r>
            <a:r>
              <a:rPr lang="en-US" dirty="0" smtClean="0"/>
              <a:t> and can grow </a:t>
            </a:r>
            <a:r>
              <a:rPr lang="en-US" dirty="0"/>
              <a:t>to about 1/3 of an inch long, darken and develop a series of dark spots.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2052" name="Picture 4" descr="viburnum leaf beetle, Pyrrhalta viburni  (Coleoptera: Chrysomelidae) - 130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5" y="2750680"/>
            <a:ext cx="4159200" cy="2772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399319" y="2502517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10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Viburnum Leaf Beetle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Additional Resources</a:t>
            </a:r>
            <a:endParaRPr lang="en-US" sz="3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99243" y="1594174"/>
            <a:ext cx="7303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Bugwood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Wiki</a:t>
            </a:r>
          </a:p>
          <a:p>
            <a:pPr algn="just"/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://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wiki.bugwood.org/Pyrrhalta_viburni/NJ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Move 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www.dontmovefirewood.org/gallery-of-pests/viburnum-leaf-beetle.html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http://www.eddmaps.org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/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32043" y="3500824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13" b="89167"/>
          <a:stretch/>
        </p:blipFill>
        <p:spPr>
          <a:xfrm>
            <a:off x="530091" y="1659821"/>
            <a:ext cx="754435" cy="710645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061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Viburnum Leaf Beetle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Host Trees</a:t>
            </a:r>
            <a:endParaRPr lang="en-US" sz="31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r="7770"/>
          <a:stretch/>
        </p:blipFill>
        <p:spPr>
          <a:xfrm>
            <a:off x="5955948" y="1582051"/>
            <a:ext cx="2767914" cy="2724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/>
          <a:stretch/>
        </p:blipFill>
        <p:spPr>
          <a:xfrm>
            <a:off x="420120" y="1582051"/>
            <a:ext cx="2767914" cy="2724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307" r="14474"/>
          <a:stretch/>
        </p:blipFill>
        <p:spPr>
          <a:xfrm>
            <a:off x="3188034" y="1582051"/>
            <a:ext cx="2767914" cy="2720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0120" y="4311823"/>
            <a:ext cx="208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Egg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8034" y="4311823"/>
            <a:ext cx="208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Larva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5948" y="4311823"/>
            <a:ext cx="208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Adult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11153" y="1705232"/>
            <a:ext cx="753762" cy="35834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79067" y="1705232"/>
            <a:ext cx="753762" cy="35834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EF7A-304B-BE48-A3BF-901F99B36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Viburnum Leaf Beetle</a:t>
            </a:r>
            <a:r>
              <a:rPr lang="en-US" smtClean="0"/>
              <a:t/>
            </a:r>
            <a:br>
              <a:rPr lang="en-US" smtClean="0"/>
            </a:br>
            <a:r>
              <a:rPr lang="en-US" sz="3100" i="1" smtClean="0"/>
              <a:t>Common </a:t>
            </a:r>
            <a:r>
              <a:rPr lang="en-US" sz="3100" i="1" dirty="0" smtClean="0"/>
              <a:t>Host Trees</a:t>
            </a:r>
            <a:endParaRPr lang="en-US" sz="31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9" y="2585509"/>
            <a:ext cx="3952875" cy="31432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68" y="2585510"/>
            <a:ext cx="4193691" cy="31452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739" y="2600257"/>
            <a:ext cx="244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Arrowwood</a:t>
            </a:r>
            <a:r>
              <a:rPr lang="en-US" sz="16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 Viburnum</a:t>
            </a:r>
            <a:endParaRPr lang="en-US" sz="1600" b="1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8468" y="5392224"/>
            <a:ext cx="244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err="1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Mapleleaf</a:t>
            </a:r>
            <a:r>
              <a:rPr lang="en-US" sz="16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 Viburnum</a:t>
            </a:r>
            <a:endParaRPr lang="en-US" sz="1600" b="1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529032" y="1043038"/>
            <a:ext cx="4070110" cy="1235675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Arrowwood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viburnum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European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cranberrybush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viburnum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Mapleleaf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viburnum</a:t>
            </a:r>
            <a:endParaRPr lang="en-US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EF7A-304B-BE48-A3BF-901F99B36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Viburnum Leaf Beetle</a:t>
            </a:r>
            <a:br>
              <a:rPr lang="en-US" dirty="0" smtClean="0"/>
            </a:br>
            <a:r>
              <a:rPr lang="en-US" sz="2400" i="1" dirty="0" smtClean="0"/>
              <a:t>Map – Pest Distribution</a:t>
            </a:r>
            <a:endParaRPr lang="en-US" i="1" dirty="0"/>
          </a:p>
        </p:txBody>
      </p:sp>
      <p:pic>
        <p:nvPicPr>
          <p:cNvPr id="3" name="Picture 2" descr="viburnum leaf beetle d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4" y="1308969"/>
            <a:ext cx="7795260" cy="4861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0807" y="868919"/>
            <a:ext cx="878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3625A"/>
                </a:solidFill>
                <a:latin typeface="Helvetica"/>
                <a:cs typeface="Helvetica"/>
              </a:rPr>
              <a:t>Shaded regions indicate locations where viburnum leaf beetles have been identified. </a:t>
            </a:r>
            <a:endParaRPr lang="en-US" dirty="0">
              <a:solidFill>
                <a:srgbClr val="73625A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32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4728"/>
          <a:stretch/>
        </p:blipFill>
        <p:spPr>
          <a:xfrm>
            <a:off x="2082043" y="1061097"/>
            <a:ext cx="1646648" cy="21974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Viburnum Leaf Beetle</a:t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dirty="0"/>
              <a:t>F</a:t>
            </a:r>
            <a:r>
              <a:rPr lang="en-US" sz="2400" i="1" dirty="0" smtClean="0"/>
              <a:t>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35921" y="1634894"/>
            <a:ext cx="4699160" cy="408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 smtClean="0"/>
              <a:t>Larvae </a:t>
            </a:r>
            <a:r>
              <a:rPr lang="en-US" dirty="0"/>
              <a:t>feed on the areas between leaf veins, leaving "skeletonized" </a:t>
            </a:r>
            <a:r>
              <a:rPr lang="en-US" dirty="0" smtClean="0"/>
              <a:t>leaves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‘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Skeletonization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’ usually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starting with lower leaves and leaving only midribs and major veins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intact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Adult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feeding damage consists of irregular circular holes, and severe feeding can nearly defoliate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shrubs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disturbed, the beetles will fly away or drop to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ground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5" y="3424880"/>
            <a:ext cx="1646648" cy="21974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14000"/>
          <a:stretch/>
        </p:blipFill>
        <p:spPr bwMode="auto">
          <a:xfrm>
            <a:off x="252256" y="1061098"/>
            <a:ext cx="1646647" cy="21974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38008"/>
          <a:stretch/>
        </p:blipFill>
        <p:spPr>
          <a:xfrm>
            <a:off x="2082043" y="3424880"/>
            <a:ext cx="1646648" cy="219744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9487" y="2866772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2043" y="2889209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698" y="5252991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2611" y="5252991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4728"/>
          <a:stretch/>
        </p:blipFill>
        <p:spPr>
          <a:xfrm>
            <a:off x="2082043" y="1061097"/>
            <a:ext cx="1646648" cy="21974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Viburnum Leaf Beetle</a:t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dirty="0"/>
              <a:t>F</a:t>
            </a:r>
            <a:r>
              <a:rPr lang="en-US" sz="2400" i="1" dirty="0" smtClean="0"/>
              <a:t>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35921" y="1634894"/>
            <a:ext cx="4699160" cy="408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Larvae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feed on the areas between leaf veins, leaving "skeletonized"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leaves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 err="1" smtClean="0"/>
              <a:t>Skeletonization</a:t>
            </a:r>
            <a:r>
              <a:rPr lang="en-US" dirty="0" smtClean="0"/>
              <a:t>’ usually </a:t>
            </a:r>
            <a:r>
              <a:rPr lang="en-US" dirty="0"/>
              <a:t>starting with lower leaves and leaving only midribs and major veins </a:t>
            </a:r>
            <a:r>
              <a:rPr lang="en-US" dirty="0" smtClean="0"/>
              <a:t>intact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Adult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feeding damage consists of irregular circular holes, and severe feeding can nearly defoliate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shrubs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disturbed, the beetles will fly away or drop to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ground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5" y="3424880"/>
            <a:ext cx="1646648" cy="21974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14000"/>
          <a:stretch/>
        </p:blipFill>
        <p:spPr bwMode="auto">
          <a:xfrm>
            <a:off x="252256" y="1061098"/>
            <a:ext cx="1646647" cy="21974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38008"/>
          <a:stretch/>
        </p:blipFill>
        <p:spPr>
          <a:xfrm>
            <a:off x="2082043" y="3424880"/>
            <a:ext cx="1646648" cy="219744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59487" y="2866772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2043" y="2889209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698" y="5252991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2611" y="5252991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4728"/>
          <a:stretch/>
        </p:blipFill>
        <p:spPr>
          <a:xfrm>
            <a:off x="2082043" y="1061097"/>
            <a:ext cx="1646648" cy="21974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Viburnum Leaf Beetle</a:t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dirty="0"/>
              <a:t>F</a:t>
            </a:r>
            <a:r>
              <a:rPr lang="en-US" sz="2400" i="1" dirty="0" smtClean="0"/>
              <a:t>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35921" y="1634894"/>
            <a:ext cx="4699160" cy="408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Larvae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feed on the areas between leaf veins, leaving "skeletonized"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leaves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‘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Skeletonization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’ usually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starting with lower leaves and leaving only midribs and major veins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intact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Adult </a:t>
            </a:r>
            <a:r>
              <a:rPr lang="en-US" dirty="0"/>
              <a:t>feeding damage consists of irregular circular holes, and severe feeding can nearly defoliate </a:t>
            </a:r>
            <a:r>
              <a:rPr lang="en-US" dirty="0" smtClean="0"/>
              <a:t>shrubs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disturbed, the beetles will fly away or drop to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ground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5" y="3424880"/>
            <a:ext cx="1646648" cy="21974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14000"/>
          <a:stretch/>
        </p:blipFill>
        <p:spPr bwMode="auto">
          <a:xfrm>
            <a:off x="252256" y="1061098"/>
            <a:ext cx="1646647" cy="21974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38008"/>
          <a:stretch/>
        </p:blipFill>
        <p:spPr>
          <a:xfrm>
            <a:off x="2082043" y="3424880"/>
            <a:ext cx="1646648" cy="219744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59487" y="2866772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2043" y="2889209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698" y="5252991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2611" y="5252991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4728"/>
          <a:stretch/>
        </p:blipFill>
        <p:spPr>
          <a:xfrm>
            <a:off x="2082043" y="1061097"/>
            <a:ext cx="1646648" cy="21974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Viburnum Leaf Beetle</a:t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dirty="0"/>
              <a:t>F</a:t>
            </a:r>
            <a:r>
              <a:rPr lang="en-US" sz="2400" i="1" dirty="0" smtClean="0"/>
              <a:t>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35921" y="1634894"/>
            <a:ext cx="4699160" cy="408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Larvae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feed on the areas between leaf veins, leaving "skeletonized"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leaves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‘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Skeletonization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’ usually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starting with lower leaves and leaving only midribs and major veins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intact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Adult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feeding damage consists of irregular circular holes, and severe feeding can nearly defoliate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shrubs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disturbed, the beetles will fly away or drop to </a:t>
            </a:r>
            <a:r>
              <a:rPr lang="en-US"/>
              <a:t>the </a:t>
            </a:r>
            <a:r>
              <a:rPr lang="en-US" smtClean="0"/>
              <a:t>ground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5" y="3424880"/>
            <a:ext cx="1646648" cy="21974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14000"/>
          <a:stretch/>
        </p:blipFill>
        <p:spPr bwMode="auto">
          <a:xfrm>
            <a:off x="252256" y="1061098"/>
            <a:ext cx="1646647" cy="21974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38008"/>
          <a:stretch/>
        </p:blipFill>
        <p:spPr>
          <a:xfrm>
            <a:off x="2082043" y="3424880"/>
            <a:ext cx="1646648" cy="219744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59487" y="2866772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2043" y="2889209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698" y="5252991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2611" y="5252991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0" y="1253786"/>
            <a:ext cx="4174304" cy="41673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0695" y="5848290"/>
            <a:ext cx="465437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Skeletonized leaves</a:t>
            </a:r>
            <a:endParaRPr lang="en-US" sz="20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561" y="3978774"/>
            <a:ext cx="2510913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SPRING: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Egg hatch usually occurs in May; Skeletonized leaves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562" y="1322197"/>
            <a:ext cx="2510913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SUMMER: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Heavily chewed leaves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Viburnum Leaf Beetle</a:t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smtClean="0"/>
              <a:t>For (cont.)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15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E55F02-7D19-4787-90FC-88E7FC992DB5}"/>
</file>

<file path=customXml/itemProps2.xml><?xml version="1.0" encoding="utf-8"?>
<ds:datastoreItem xmlns:ds="http://schemas.openxmlformats.org/officeDocument/2006/customXml" ds:itemID="{81603A91-EBF0-4D02-95AF-10AA4D8BC6F6}"/>
</file>

<file path=customXml/itemProps3.xml><?xml version="1.0" encoding="utf-8"?>
<ds:datastoreItem xmlns:ds="http://schemas.openxmlformats.org/officeDocument/2006/customXml" ds:itemID="{7F530D37-1591-4715-A854-BEA96DE9AE35}"/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243</TotalTime>
  <Words>445</Words>
  <Application>Microsoft Office PowerPoint</Application>
  <PresentationFormat>On-screen Show (4:3)</PresentationFormat>
  <Paragraphs>90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33</vt:i4>
      </vt:variant>
      <vt:variant>
        <vt:lpstr>Slide Titles</vt:lpstr>
      </vt:variant>
      <vt:variant>
        <vt:i4>10</vt:i4>
      </vt:variant>
    </vt:vector>
  </HeadingPairs>
  <TitlesOfParts>
    <vt:vector size="43" baseType="lpstr">
      <vt:lpstr>HTHC treeline footer</vt:lpstr>
      <vt:lpstr>Office Theme</vt:lpstr>
      <vt:lpstr>2_Office Theme</vt:lpstr>
      <vt:lpstr>4_Office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14_Office Theme</vt:lpstr>
      <vt:lpstr>13_Office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35_Office Theme</vt:lpstr>
      <vt:lpstr>36_Office Theme</vt:lpstr>
      <vt:lpstr>37_Office Theme</vt:lpstr>
      <vt:lpstr>Viburnum Leaf Beetle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Viburnum Leaf Beetle</dc:title>
  <dc:creator>Ariel</dc:creator>
  <cp:lastModifiedBy>TNC_User</cp:lastModifiedBy>
  <cp:revision>42</cp:revision>
  <dcterms:created xsi:type="dcterms:W3CDTF">2014-07-29T19:58:53Z</dcterms:created>
  <dcterms:modified xsi:type="dcterms:W3CDTF">2015-03-12T14:40:47Z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