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78" r:id="rId6"/>
    <p:sldMasterId id="2147483838" r:id="rId7"/>
    <p:sldMasterId id="2147483847" r:id="rId8"/>
    <p:sldMasterId id="2147483854" r:id="rId9"/>
    <p:sldMasterId id="2147483860" r:id="rId10"/>
  </p:sldMasterIdLst>
  <p:notesMasterIdLst>
    <p:notesMasterId r:id="rId24"/>
  </p:notesMasterIdLst>
  <p:sldIdLst>
    <p:sldId id="257" r:id="rId11"/>
    <p:sldId id="274" r:id="rId12"/>
    <p:sldId id="260" r:id="rId13"/>
    <p:sldId id="258" r:id="rId14"/>
    <p:sldId id="275" r:id="rId15"/>
    <p:sldId id="261" r:id="rId16"/>
    <p:sldId id="264" r:id="rId17"/>
    <p:sldId id="268" r:id="rId18"/>
    <p:sldId id="269" r:id="rId19"/>
    <p:sldId id="270" r:id="rId20"/>
    <p:sldId id="271" r:id="rId21"/>
    <p:sldId id="262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697" autoAdjust="0"/>
  </p:normalViewPr>
  <p:slideViewPr>
    <p:cSldViewPr snapToGrid="0" snapToObjects="1">
      <p:cViewPr varScale="1">
        <p:scale>
          <a:sx n="60" d="100"/>
          <a:sy n="60" d="100"/>
        </p:scale>
        <p:origin x="307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818A9-A23E-E64A-81AC-D743757D8CC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5F61A-C68A-1549-9B02-73EDF88C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4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0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0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 only</a:t>
            </a:r>
            <a:r>
              <a:rPr lang="en-US" baseline="0" dirty="0"/>
              <a:t> one plant genus (</a:t>
            </a:r>
            <a:r>
              <a:rPr lang="en-US" baseline="0" dirty="0" err="1"/>
              <a:t>Juglans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2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7DE7-1898-B845-BA91-2ADB606C45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7DE7-1898-B845-BA91-2ADB606C45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7DE7-1898-B845-BA91-2ADB606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7DE7-1898-B845-BA91-2ADB606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7DE7-1898-B845-BA91-2ADB606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3B47DE7-1898-B845-BA91-2ADB606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dmaps.org/" TargetMode="External"/><Relationship Id="rId5" Type="http://schemas.openxmlformats.org/officeDocument/2006/relationships/hyperlink" Target="http://www.dontmovefirewood.org/gallery-of-pests/thousand-canker-disease.html" TargetMode="External"/><Relationship Id="rId4" Type="http://schemas.openxmlformats.org/officeDocument/2006/relationships/hyperlink" Target="http://www.fs.fed.us/foresthealth/fhm/sp/tcd/tcd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Thousand Cankers Disease – </a:t>
            </a:r>
            <a:br>
              <a:rPr lang="en-US" dirty="0"/>
            </a:br>
            <a:r>
              <a:rPr lang="en-US" dirty="0"/>
              <a:t>Walnut Twig Beetle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929227" y="2514625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Fungal disease that attacks walnut trees</a:t>
            </a:r>
          </a:p>
          <a:p>
            <a:r>
              <a:rPr lang="en-US" dirty="0"/>
              <a:t>Transported by the walnut twig beetle, a reddish-brown insect that’s smaller than a grain of rice</a:t>
            </a:r>
          </a:p>
          <a:p>
            <a:r>
              <a:rPr lang="en-US" dirty="0"/>
              <a:t>Fungal infections spread and prevents growth of the tree by cutting off all sap transport </a:t>
            </a:r>
          </a:p>
          <a:p>
            <a:r>
              <a:rPr lang="en-US" dirty="0"/>
              <a:t>Black walnut trees die within approximately three years of TCD symptoms being observed</a:t>
            </a:r>
          </a:p>
          <a:p>
            <a:endParaRPr lang="en-US" dirty="0"/>
          </a:p>
        </p:txBody>
      </p:sp>
      <p:pic>
        <p:nvPicPr>
          <p:cNvPr id="7" name="Content Placeholder 6" descr="lbhtree_rgb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249381" y="2376837"/>
            <a:ext cx="3852863" cy="28749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28" t="16731"/>
          <a:stretch/>
        </p:blipFill>
        <p:spPr>
          <a:xfrm>
            <a:off x="1854019" y="4745027"/>
            <a:ext cx="2860831" cy="159363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73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/>
          <a:stretch/>
        </p:blipFill>
        <p:spPr>
          <a:xfrm>
            <a:off x="501085" y="938389"/>
            <a:ext cx="2769206" cy="32301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Thousand Canker Disease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5" y="4285302"/>
            <a:ext cx="2763803" cy="20710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703872" y="1519149"/>
            <a:ext cx="5131199" cy="378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Leaves on upper branches will turn yellow, wilt, and die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Branches die back gradually from the upper crown downward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Browning leaves often remain attached to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New sprouts may grow from tree roots or trunk (giving the tree a bushy appearance below dead branches)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Look for dead or sickly branches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Numerous tiny bark beetle holes and branch cankers developed around them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/>
          </a:p>
        </p:txBody>
      </p:sp>
      <p:sp>
        <p:nvSpPr>
          <p:cNvPr id="7" name="TextBox 10"/>
          <p:cNvSpPr txBox="1"/>
          <p:nvPr/>
        </p:nvSpPr>
        <p:spPr>
          <a:xfrm>
            <a:off x="501085" y="952748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501084" y="4285302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4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Thousand Canker Disease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/>
          <a:stretch/>
        </p:blipFill>
        <p:spPr>
          <a:xfrm>
            <a:off x="501085" y="938389"/>
            <a:ext cx="2769206" cy="32301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5" y="4285302"/>
            <a:ext cx="2763803" cy="20710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703872" y="1519149"/>
            <a:ext cx="5131199" cy="378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Leaves on upper branches will turn yellow, wilt, and die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Branches die back gradually from the upper crown downward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Browning leaves often remain attached to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New sprouts may grow from tree roots or trunk (giving the tree a bushy appearance below dead branches)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Look for dead or sickly branches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Numerous tiny bark beetle holes and branch cankers developed around them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/>
          </a:p>
        </p:txBody>
      </p:sp>
      <p:sp>
        <p:nvSpPr>
          <p:cNvPr id="7" name="TextBox 10"/>
          <p:cNvSpPr txBox="1"/>
          <p:nvPr/>
        </p:nvSpPr>
        <p:spPr>
          <a:xfrm>
            <a:off x="501085" y="952748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01084" y="4285302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0542" y="5647823"/>
            <a:ext cx="686291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Thinning crown; Yellowing, wilting leaves; Small, round exit holes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1806" y="3828812"/>
            <a:ext cx="2510913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Beetles within cavities in the bark of host trunk.</a:t>
            </a:r>
            <a:endParaRPr lang="en-US" sz="16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94" y="1329893"/>
            <a:ext cx="2510913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Beetle activity highest. Discolored, smaller than usual leaves and/or individual branches dying.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Thousand Canker Disease</a:t>
            </a:r>
            <a:br>
              <a:rPr lang="en-US" dirty="0"/>
            </a:br>
            <a:r>
              <a:rPr lang="en-US" sz="2400" i="1" dirty="0"/>
              <a:t>What to Look </a:t>
            </a:r>
            <a:r>
              <a:rPr lang="en-US" sz="2400" i="1"/>
              <a:t>For (cont</a:t>
            </a:r>
            <a:r>
              <a:rPr lang="en-US" sz="2400" i="1" dirty="0"/>
              <a:t>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184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399319" y="2453089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13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Thousand Canker Disease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594174"/>
            <a:ext cx="7303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http://www.fs.fed.us/foresthealth/fhm/sp/tcd/tcd.shtml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http://www.dontmovefirewood.org/gallery-of-pests/thousand-canker-disease.html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32043" y="3476110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1612251"/>
            <a:ext cx="657676" cy="8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Thousand Cankers Disease</a:t>
            </a:r>
            <a:br>
              <a:rPr lang="en-US" dirty="0"/>
            </a:br>
            <a:r>
              <a:rPr lang="en-US" sz="3100" i="1" dirty="0"/>
              <a:t>Relationship between walnut twig beetle and fungus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24711" y="1618727"/>
            <a:ext cx="3768810" cy="56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The walnut twig beetle is native to western U.S.</a:t>
            </a:r>
          </a:p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 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2397204" y="2636912"/>
            <a:ext cx="3768810" cy="14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A walnut twig beetle infestation is not harmful on its own, but can cause great destruction when it carries TCD</a:t>
            </a:r>
          </a:p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 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066269" y="3990783"/>
            <a:ext cx="3768810" cy="16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TCD can exist in absence of the Walnut Twig Beetle. In this case, the disease cannot spread to additional trees.</a:t>
            </a:r>
          </a:p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 </a:t>
            </a:r>
          </a:p>
        </p:txBody>
      </p:sp>
      <p:sp>
        <p:nvSpPr>
          <p:cNvPr id="2" name="Curved Right Arrow 1"/>
          <p:cNvSpPr/>
          <p:nvPr/>
        </p:nvSpPr>
        <p:spPr>
          <a:xfrm rot="-2940000">
            <a:off x="1356118" y="2277320"/>
            <a:ext cx="679622" cy="1431340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-2520000">
            <a:off x="6567607" y="2574974"/>
            <a:ext cx="667269" cy="1435608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2" y="3864345"/>
            <a:ext cx="2953265" cy="22130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93" y="1357938"/>
            <a:ext cx="1776392" cy="1184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73" y="930567"/>
            <a:ext cx="2069406" cy="12071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7DE7-1898-B845-BA91-2ADB606C45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Thousand Canker Disease</a:t>
            </a:r>
            <a:br>
              <a:rPr lang="en-US"/>
            </a:br>
            <a:r>
              <a:rPr lang="en-US" sz="3100" i="1"/>
              <a:t>Common </a:t>
            </a:r>
            <a:r>
              <a:rPr lang="en-US" sz="3100" i="1" dirty="0"/>
              <a:t>Host Trees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2" y="917860"/>
            <a:ext cx="2591244" cy="35676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2346" y="917859"/>
            <a:ext cx="2072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Black Walnut</a:t>
            </a:r>
          </a:p>
        </p:txBody>
      </p:sp>
      <p:pic>
        <p:nvPicPr>
          <p:cNvPr id="8194" name="Picture 2" descr="le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68" y="3045836"/>
            <a:ext cx="3971952" cy="264770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3121" y="3008765"/>
            <a:ext cx="171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Arizona Walnut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5" y="3045836"/>
            <a:ext cx="2185025" cy="29795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2144" y="5704142"/>
            <a:ext cx="2072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English Walnut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257522" y="1498626"/>
            <a:ext cx="4238085" cy="1316282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Black walnut – HIGHLY susceptible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Arizona walnut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English walnut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7DE7-1898-B845-BA91-2ADB606C45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2358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/>
              <a:t>Thousand Canker Disease</a:t>
            </a:r>
            <a:br>
              <a:rPr lang="en-US" dirty="0"/>
            </a:br>
            <a:r>
              <a:rPr lang="en-US" sz="3100" i="1" dirty="0"/>
              <a:t>Map – Range of Thousand Canker Disease and Native Walnuts</a:t>
            </a:r>
          </a:p>
          <a:p>
            <a:endParaRPr lang="en-US" i="1" dirty="0"/>
          </a:p>
        </p:txBody>
      </p:sp>
      <p:pic>
        <p:nvPicPr>
          <p:cNvPr id="7" name="Picture 6" descr="Natl 1000 canker map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0" y="856999"/>
            <a:ext cx="7640499" cy="54735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40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2358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/>
              <a:t>Thousand Canker Disease</a:t>
            </a:r>
            <a:br>
              <a:rPr lang="en-US" dirty="0"/>
            </a:br>
            <a:r>
              <a:rPr lang="en-US" sz="3100" i="1" dirty="0"/>
              <a:t>Map – Range of Thousand Canker Disease</a:t>
            </a:r>
          </a:p>
          <a:p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8B01D-04B3-4B06-B493-65F4EBA9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7" y="842926"/>
            <a:ext cx="6876066" cy="49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2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Thousand Canker Disease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703872" y="1519149"/>
            <a:ext cx="5131199" cy="378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Leaves on upper branches will turn yellow, wilt, and die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Branches die back gradually from the upper crown downward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Browning leaves often remain attached to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New sprouts may grow from tree roots or trunk (giving the tree a bushy appearance below dead branches)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Look for dead or sickly branches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Numerous tiny bark beetle holes and branch cankers developed around them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5" y="938390"/>
            <a:ext cx="2759070" cy="23709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0"/>
          <a:stretch/>
        </p:blipFill>
        <p:spPr>
          <a:xfrm>
            <a:off x="501085" y="3419797"/>
            <a:ext cx="2759070" cy="31803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0"/>
          <p:cNvSpPr txBox="1"/>
          <p:nvPr/>
        </p:nvSpPr>
        <p:spPr>
          <a:xfrm>
            <a:off x="501085" y="940391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01085" y="3425182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2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Thousand Canker Disease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5" y="938390"/>
            <a:ext cx="2759070" cy="23709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0"/>
          <a:stretch/>
        </p:blipFill>
        <p:spPr>
          <a:xfrm>
            <a:off x="501085" y="3419797"/>
            <a:ext cx="2759070" cy="31803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703872" y="1519149"/>
            <a:ext cx="5131199" cy="378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Leaves on upper branches will turn yellow, wilt, and die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Branches die back gradually from the upper crown downward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Browning leaves often remain attached to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New sprouts may grow from tree roots or trunk (giving the tree a bushy appearance below dead branches)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Look for dead or sickly branches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Numerous tiny bark beetle holes and branch cankers developed around them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501085" y="940391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501085" y="3425182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3625A"/>
                </a:solidFill>
              </a:rPr>
              <a:t>2</a:t>
            </a:r>
            <a:endParaRPr lang="en-US" sz="1600" b="1" dirty="0">
              <a:solidFill>
                <a:srgbClr val="736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0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r="26005" b="20563"/>
          <a:stretch/>
        </p:blipFill>
        <p:spPr>
          <a:xfrm>
            <a:off x="501086" y="3283874"/>
            <a:ext cx="2769206" cy="31803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Thousand Canker Disease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5" y="938389"/>
            <a:ext cx="2769206" cy="221258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703872" y="1519149"/>
            <a:ext cx="5131199" cy="378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Leaves on upper branches will turn yellow, wilt, and die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Branches die back gradually from the upper crown downward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Browning leaves often remain attached to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New sprouts may grow from tree roots or trunk (giving the tree a bushy appearance below dead branches)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Look for dead or sickly branches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Numerous tiny bark beetle holes and branch cankers developed around them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/>
          </a:p>
        </p:txBody>
      </p:sp>
      <p:sp>
        <p:nvSpPr>
          <p:cNvPr id="7" name="TextBox 10"/>
          <p:cNvSpPr txBox="1"/>
          <p:nvPr/>
        </p:nvSpPr>
        <p:spPr>
          <a:xfrm>
            <a:off x="501085" y="940391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01085" y="3313969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1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Thousand Canker Disease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5" y="938389"/>
            <a:ext cx="2769206" cy="221258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r="26005" b="20563"/>
          <a:stretch/>
        </p:blipFill>
        <p:spPr>
          <a:xfrm>
            <a:off x="501086" y="3283874"/>
            <a:ext cx="2769206" cy="31803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703872" y="1519149"/>
            <a:ext cx="5131199" cy="378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Leaves on upper branches will turn yellow, wilt, and die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Branches die back gradually from the upper crown downward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Browning leaves often remain attached to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New sprouts may grow from tree roots or trunk (giving the tree a bushy appearance below dead branches)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Look for dead or sickly branches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Numerous tiny bark beetle holes and branch cankers developed around them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/>
          </a:p>
        </p:txBody>
      </p:sp>
      <p:sp>
        <p:nvSpPr>
          <p:cNvPr id="7" name="TextBox 10"/>
          <p:cNvSpPr txBox="1"/>
          <p:nvPr/>
        </p:nvSpPr>
        <p:spPr>
          <a:xfrm>
            <a:off x="501085" y="940391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501085" y="3313969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3625A"/>
                </a:solidFill>
              </a:rPr>
              <a:t>4</a:t>
            </a:r>
            <a:endParaRPr lang="en-US" sz="1600" b="1" dirty="0">
              <a:solidFill>
                <a:srgbClr val="736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8499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34AD6-FCD3-4901-85CE-1B6A04EFCDD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17DADE-BF6F-4822-AD5C-B179AE8A1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BAD18E-869F-4F13-911A-034B4A62C7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502</TotalTime>
  <Words>698</Words>
  <Application>Microsoft Office PowerPoint</Application>
  <PresentationFormat>On-screen Show (4:3)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Thousand Cankers Disease –  Walnut Twig Beetle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Thousand Cankers Disease</dc:title>
  <dc:creator>Ariel</dc:creator>
  <cp:lastModifiedBy>Benjamin Mertz</cp:lastModifiedBy>
  <cp:revision>44</cp:revision>
  <dcterms:created xsi:type="dcterms:W3CDTF">2014-07-29T18:36:52Z</dcterms:created>
  <dcterms:modified xsi:type="dcterms:W3CDTF">2018-06-29T18:42:55Z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