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0" r:id="rId5"/>
    <p:sldMasterId id="2147483678" r:id="rId6"/>
    <p:sldMasterId id="2147483838" r:id="rId7"/>
    <p:sldMasterId id="2147483847" r:id="rId8"/>
    <p:sldMasterId id="2147483854" r:id="rId9"/>
    <p:sldMasterId id="2147483860" r:id="rId10"/>
  </p:sldMasterIdLst>
  <p:notesMasterIdLst>
    <p:notesMasterId r:id="rId21"/>
  </p:notesMasterIdLst>
  <p:sldIdLst>
    <p:sldId id="257" r:id="rId11"/>
    <p:sldId id="268" r:id="rId12"/>
    <p:sldId id="259" r:id="rId13"/>
    <p:sldId id="258" r:id="rId14"/>
    <p:sldId id="260" r:id="rId15"/>
    <p:sldId id="264" r:id="rId16"/>
    <p:sldId id="266" r:id="rId17"/>
    <p:sldId id="265" r:id="rId18"/>
    <p:sldId id="261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holmes" initials="r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6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857" autoAdjust="0"/>
  </p:normalViewPr>
  <p:slideViewPr>
    <p:cSldViewPr snapToGrid="0" snapToObjects="1">
      <p:cViewPr varScale="1">
        <p:scale>
          <a:sx n="49" d="100"/>
          <a:sy n="49" d="100"/>
        </p:scale>
        <p:origin x="643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D662-1602-F444-82FD-B8593D87637E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02ADC-A8E5-244B-83D7-9CDF9557A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Targets </a:t>
            </a:r>
            <a:r>
              <a:rPr lang="en-US"/>
              <a:t>over</a:t>
            </a:r>
            <a:r>
              <a:rPr lang="en-US" baseline="0"/>
              <a:t> 70 plant genera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8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496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C2B2E-57B9-4F56-BF7E-BFD40FCE0B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53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168B1-6608-46E0-9018-38222659D1F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44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3B02B5-32E5-4E66-BAE8-163E0D8E9ADB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3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6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765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572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83818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35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6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48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656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68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616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319317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93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85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5490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169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85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97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7182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34604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8417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850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54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253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57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778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55529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651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491230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1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9296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728840"/>
            <a:ext cx="9144000" cy="3863211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878993"/>
            <a:ext cx="7772400" cy="654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790" y="2481783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 descr="HUT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235" y="403698"/>
            <a:ext cx="2642483" cy="1004580"/>
          </a:xfrm>
          <a:prstGeom prst="rect">
            <a:avLst/>
          </a:prstGeom>
        </p:spPr>
      </p:pic>
      <p:pic>
        <p:nvPicPr>
          <p:cNvPr id="8" name="Picture 7" descr="TNC_logo_2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66742" y="387375"/>
            <a:ext cx="2599547" cy="103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765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5626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988302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61022" y="3873882"/>
            <a:ext cx="7781266" cy="1999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10" name="Picture 9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23863" y="2241550"/>
            <a:ext cx="7818437" cy="984250"/>
          </a:xfrm>
        </p:spPr>
        <p:txBody>
          <a:bodyPr>
            <a:normAutofit/>
          </a:bodyPr>
          <a:lstStyle>
            <a:lvl1pPr>
              <a:buNone/>
              <a:defRPr sz="3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083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354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243046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76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515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27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045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8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6124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61654" y="1417954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796" y="889928"/>
            <a:ext cx="8238956" cy="373062"/>
          </a:xfrm>
        </p:spPr>
        <p:txBody>
          <a:bodyPr/>
          <a:lstStyle>
            <a:lvl1pPr>
              <a:buNone/>
              <a:defRPr b="1"/>
            </a:lvl1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263" y="1423988"/>
            <a:ext cx="4122737" cy="4484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66711" y="3794665"/>
            <a:ext cx="4002863" cy="211849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630304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52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501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1483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8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485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29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41325" y="1530350"/>
            <a:ext cx="8251877" cy="4511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933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79046"/>
            <a:ext cx="9144000" cy="1440698"/>
          </a:xfrm>
          <a:prstGeom prst="rect">
            <a:avLst/>
          </a:prstGeom>
          <a:solidFill>
            <a:srgbClr val="31923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897180"/>
            <a:ext cx="7772400" cy="117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2465198"/>
            <a:ext cx="7781266" cy="340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HUT_logo_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3473" y="147570"/>
            <a:ext cx="1324188" cy="503410"/>
          </a:xfrm>
          <a:prstGeom prst="rect">
            <a:avLst/>
          </a:prstGeom>
        </p:spPr>
      </p:pic>
      <p:pic>
        <p:nvPicPr>
          <p:cNvPr id="9" name="Picture 8" descr="TNC_logo_2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9100" y="131248"/>
            <a:ext cx="1384592" cy="5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0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6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PageWithTe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1022" y="3520064"/>
            <a:ext cx="7781266" cy="23536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087693"/>
            <a:ext cx="9144000" cy="9681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25DCA792-4914-0B48-B2FC-3488E7EC6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9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42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4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923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alphaModFix amt="74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433"/>
            <a:ext cx="8229600" cy="11662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6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474" y="6356350"/>
            <a:ext cx="441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pPr defTabSz="457200"/>
            <a:fld id="{541E772E-E07E-AA4B-99DD-25FBA9FE06D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4A2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73625A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B8E9-2EAC-4DBB-853E-CB159BA63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8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ddmaps.org/" TargetMode="External"/><Relationship Id="rId5" Type="http://schemas.openxmlformats.org/officeDocument/2006/relationships/hyperlink" Target="http://www.dontmovefirewood.org/gallery-of-pests/sudden-oak-death-syndrome.html" TargetMode="External"/><Relationship Id="rId4" Type="http://schemas.openxmlformats.org/officeDocument/2006/relationships/hyperlink" Target="http://www.na.fs.fed.us/spfo/pubs/pest_al/sodeast/sodeas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38" y="1059412"/>
            <a:ext cx="7772400" cy="1176887"/>
          </a:xfrm>
        </p:spPr>
        <p:txBody>
          <a:bodyPr>
            <a:normAutofit/>
          </a:bodyPr>
          <a:lstStyle/>
          <a:p>
            <a:pPr algn="ctr"/>
            <a:r>
              <a:rPr lang="en-US" sz="3800" dirty="0"/>
              <a:t>Sudden Oak Death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96465" y="2671284"/>
            <a:ext cx="4130725" cy="4245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Identifying Characteristics:</a:t>
            </a:r>
          </a:p>
          <a:p>
            <a:r>
              <a:rPr lang="en-US" dirty="0"/>
              <a:t>A pathogen that causes red-brown or black cankers form on the trunk</a:t>
            </a:r>
          </a:p>
          <a:p>
            <a:r>
              <a:rPr lang="en-US" dirty="0"/>
              <a:t>Cankers seep dark black to red or amber sap</a:t>
            </a:r>
          </a:p>
          <a:p>
            <a:r>
              <a:rPr lang="en-US" dirty="0"/>
              <a:t>Bark under stress can fracture and release sap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02" b="10935"/>
          <a:stretch/>
        </p:blipFill>
        <p:spPr>
          <a:xfrm>
            <a:off x="228601" y="2379713"/>
            <a:ext cx="4559193" cy="3452675"/>
          </a:xfrm>
          <a:prstGeom prst="rect">
            <a:avLst/>
          </a:prstGeom>
          <a:ln>
            <a:solidFill>
              <a:srgbClr val="73625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50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8" t="6752" r="4411" b="6293"/>
          <a:stretch/>
        </p:blipFill>
        <p:spPr>
          <a:xfrm rot="2700000">
            <a:off x="389417" y="2441579"/>
            <a:ext cx="997264" cy="970756"/>
          </a:xfrm>
          <a:prstGeom prst="rect">
            <a:avLst/>
          </a:prstGeom>
        </p:spPr>
      </p:pic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908DF7-6D85-4500-98E8-EB4B696E6206}" type="slidenum">
              <a:rPr lang="en-US" altLang="en-US" smtClean="0">
                <a:solidFill>
                  <a:srgbClr val="FFFFFF"/>
                </a:solidFill>
                <a:latin typeface="Helvetica" charset="0"/>
                <a:cs typeface="Helvetica" charset="0"/>
              </a:rPr>
              <a:pPr eaLnBrk="1" hangingPunct="1"/>
              <a:t>10</a:t>
            </a:fld>
            <a:endParaRPr lang="en-US" altLang="en-US">
              <a:solidFill>
                <a:srgbClr val="FFFFFF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3900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sz="3900" dirty="0"/>
            </a:br>
            <a:r>
              <a:rPr lang="en-US" sz="2600" i="1" dirty="0"/>
              <a:t>Additional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99243" y="1618888"/>
            <a:ext cx="73033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USDA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http://www.na.fs.fed.us/spfo/pubs/pest_al/sodeast/sodeast.htm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Don’t Move Firewood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http://www.dontmovefirewood.org/gallery-of-pests/sudden-oak-death-syndrome.html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r>
              <a:rPr lang="en-US" dirty="0" err="1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EDDMaps</a:t>
            </a:r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Reporting App for Smartphones</a:t>
            </a:r>
          </a:p>
          <a:p>
            <a:pPr algn="just"/>
            <a:r>
              <a:rPr lang="en-US" dirty="0">
                <a:solidFill>
                  <a:srgbClr val="73625A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http://www.eddmaps.org/</a:t>
            </a:r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n-US" dirty="0">
              <a:solidFill>
                <a:srgbClr val="73625A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14"/>
          <a:stretch/>
        </p:blipFill>
        <p:spPr>
          <a:xfrm>
            <a:off x="331296" y="3425047"/>
            <a:ext cx="1160635" cy="761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" y="1624608"/>
            <a:ext cx="657676" cy="85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64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3100" i="1" dirty="0"/>
              <a:t>Relationship between tree and pathogen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864974" y="1956990"/>
            <a:ext cx="3756454" cy="83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Pathogen spores spread through the transportation of infected plants or plant parts such as leaves, twigs and soil</a:t>
            </a:r>
          </a:p>
        </p:txBody>
      </p:sp>
      <p:sp>
        <p:nvSpPr>
          <p:cNvPr id="12" name="Content Placeholder 5"/>
          <p:cNvSpPr txBox="1">
            <a:spLocks/>
          </p:cNvSpPr>
          <p:nvPr/>
        </p:nvSpPr>
        <p:spPr bwMode="auto">
          <a:xfrm>
            <a:off x="4658495" y="3983900"/>
            <a:ext cx="3509320" cy="10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73625A"/>
                </a:solidFill>
                <a:latin typeface="Helvetica" charset="0"/>
                <a:cs typeface="Helvetica" charset="0"/>
              </a:rPr>
              <a:t>These organic materials easily stick to boots, tires, pets, and other equipment that can move the pathogen long distances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47" y="3434397"/>
            <a:ext cx="3657600" cy="21145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1" b="6641"/>
          <a:stretch/>
        </p:blipFill>
        <p:spPr>
          <a:xfrm>
            <a:off x="4572000" y="1307490"/>
            <a:ext cx="3657600" cy="21145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Connector 16"/>
          <p:cNvCxnSpPr/>
          <p:nvPr/>
        </p:nvCxnSpPr>
        <p:spPr>
          <a:xfrm>
            <a:off x="4568136" y="5548947"/>
            <a:ext cx="3661464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229600" y="3434397"/>
            <a:ext cx="0" cy="21145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9690" y="1307490"/>
            <a:ext cx="366995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89690" y="1307490"/>
            <a:ext cx="0" cy="21145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2</a:t>
            </a:fld>
            <a:endParaRPr lang="en-US"/>
          </a:p>
        </p:txBody>
      </p:sp>
      <p:sp>
        <p:nvSpPr>
          <p:cNvPr id="3" name="Left-Right Arrow 2"/>
          <p:cNvSpPr/>
          <p:nvPr/>
        </p:nvSpPr>
        <p:spPr>
          <a:xfrm rot="2700000">
            <a:off x="3942151" y="3191015"/>
            <a:ext cx="1295077" cy="406235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7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1" y="927399"/>
            <a:ext cx="3177715" cy="349840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3100" i="1" dirty="0"/>
              <a:t>Common Host Trees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871301" y="926900"/>
            <a:ext cx="3148240" cy="5733391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  <a:ln w="19050">
            <a:solidFill>
              <a:schemeClr val="tx1"/>
            </a:solidFill>
          </a:ln>
        </p:spPr>
        <p:txBody>
          <a:bodyPr numCol="1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Tanoak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California black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Red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Coast live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Canyon live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Shreve Oak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Rhododendron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Kalmia (Mountain Laurel)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Black locust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Black cherry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Camellia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Flowering dogwood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Pieris</a:t>
            </a:r>
            <a:r>
              <a:rPr lang="en-US" dirty="0">
                <a:latin typeface="Helvetica" pitchFamily="34" charset="0"/>
                <a:cs typeface="Helvetica" pitchFamily="34" charset="0"/>
              </a:rPr>
              <a:t> (Andromeda)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Sassafras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Viburnum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Helvetica" pitchFamily="34" charset="0"/>
                <a:cs typeface="Helvetica" pitchFamily="34" charset="0"/>
              </a:rPr>
              <a:t>Madrone</a:t>
            </a:r>
            <a:endParaRPr lang="en-US" dirty="0">
              <a:latin typeface="Helvetica" pitchFamily="34" charset="0"/>
              <a:cs typeface="Helvetica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Huckleberry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Helvetica" pitchFamily="34" charset="0"/>
                <a:cs typeface="Helvetica" pitchFamily="34" charset="0"/>
              </a:rPr>
              <a:t>Bay Laurel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1" b="14191"/>
          <a:stretch/>
        </p:blipFill>
        <p:spPr>
          <a:xfrm>
            <a:off x="1170373" y="4582977"/>
            <a:ext cx="3166854" cy="20773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65255" y="914544"/>
            <a:ext cx="155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Red oak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8303" y="4569291"/>
            <a:ext cx="1605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Tanoak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CA792-4914-0B48-B2FC-3488E7EC66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9204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sz="4300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3100" i="1" dirty="0"/>
              <a:t>Map – Range of Sudden Oak Death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D6B7A4-EB93-4AFB-87DE-F3B7A3E3B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66" y="806705"/>
            <a:ext cx="5433068" cy="52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9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"/>
          <a:stretch/>
        </p:blipFill>
        <p:spPr>
          <a:xfrm>
            <a:off x="2220626" y="3507336"/>
            <a:ext cx="1914525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1998" y="1975927"/>
            <a:ext cx="3818239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/>
              <a:t>Cankers form on tree 3-6 ft. off the ground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 black or reddish ooze often bleeds from the cankers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Bark becomes stained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Leaves turn brown and fall off prior to autumn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33199" b="10103"/>
          <a:stretch/>
        </p:blipFill>
        <p:spPr>
          <a:xfrm>
            <a:off x="206474" y="3507336"/>
            <a:ext cx="1914526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33358" b="8960"/>
          <a:stretch/>
        </p:blipFill>
        <p:spPr>
          <a:xfrm>
            <a:off x="2220626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6475" y="1030553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0626" y="998287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475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0626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4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1998" y="1975927"/>
            <a:ext cx="3818239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Cankers form on tree 3-6 ft. off the ground</a:t>
            </a:r>
          </a:p>
          <a:p>
            <a:pPr>
              <a:buFont typeface="+mj-lt"/>
              <a:buAutoNum type="arabicPeriod"/>
            </a:pPr>
            <a:r>
              <a:rPr lang="en-US" dirty="0"/>
              <a:t>A black or reddish ooze often bleeds from the cankers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Bark becomes stained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Leaves turn brown and fall off prior to autumn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33199" b="10103"/>
          <a:stretch/>
        </p:blipFill>
        <p:spPr>
          <a:xfrm>
            <a:off x="206474" y="3507336"/>
            <a:ext cx="1914526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"/>
          <a:stretch/>
        </p:blipFill>
        <p:spPr>
          <a:xfrm>
            <a:off x="2220626" y="3507336"/>
            <a:ext cx="1914525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33358" b="8960"/>
          <a:stretch/>
        </p:blipFill>
        <p:spPr>
          <a:xfrm>
            <a:off x="2220626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06475" y="1030553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20626" y="998287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475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0626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82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"/>
          <a:stretch/>
        </p:blipFill>
        <p:spPr>
          <a:xfrm>
            <a:off x="2220626" y="3507336"/>
            <a:ext cx="1914525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1998" y="1975927"/>
            <a:ext cx="3818239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Cankers form on tree 3-6 ft. off the ground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 black or reddish ooze often bleeds from the cankers </a:t>
            </a:r>
          </a:p>
          <a:p>
            <a:pPr>
              <a:buFont typeface="+mj-lt"/>
              <a:buAutoNum type="arabicPeriod"/>
            </a:pPr>
            <a:r>
              <a:rPr lang="en-US" dirty="0"/>
              <a:t>Bark becomes stained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Leaves turn brown and fall off prior to autumn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33199" b="10103"/>
          <a:stretch/>
        </p:blipFill>
        <p:spPr>
          <a:xfrm>
            <a:off x="206474" y="3507336"/>
            <a:ext cx="1914526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33358" b="8960"/>
          <a:stretch/>
        </p:blipFill>
        <p:spPr>
          <a:xfrm>
            <a:off x="2220626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06475" y="1030553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0626" y="998287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475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0626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2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1"/>
          <a:stretch/>
        </p:blipFill>
        <p:spPr>
          <a:xfrm>
            <a:off x="2220626" y="3507336"/>
            <a:ext cx="1914525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E772E-E07E-AA4B-99DD-25FBA9FE06D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2400" i="1" dirty="0"/>
              <a:t>What to Look For</a:t>
            </a:r>
            <a:endParaRPr lang="en-US" i="1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571998" y="1975927"/>
            <a:ext cx="3818239" cy="51369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73625A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Cankers form on tree 3-6 ft. off the ground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A black or reddish ooze often bleeds from the cankers 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Bark becomes stained</a:t>
            </a:r>
          </a:p>
          <a:p>
            <a:pPr>
              <a:buFont typeface="+mj-lt"/>
              <a:buAutoNum type="arabicPeriod"/>
            </a:pPr>
            <a:r>
              <a:rPr lang="en-US" dirty="0"/>
              <a:t>Leaves turn brown and fall off prior to autumn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6475" y="3563432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/>
                <a:cs typeface="Helvetica"/>
              </a:rPr>
              <a:t>Red oak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5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5" r="33199" b="10103"/>
          <a:stretch/>
        </p:blipFill>
        <p:spPr>
          <a:xfrm>
            <a:off x="206474" y="3507336"/>
            <a:ext cx="1914526" cy="2361634"/>
          </a:xfrm>
          <a:prstGeom prst="rect">
            <a:avLst/>
          </a:prstGeom>
          <a:ln>
            <a:solidFill>
              <a:srgbClr val="73625A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33358" b="8960"/>
          <a:stretch/>
        </p:blipFill>
        <p:spPr>
          <a:xfrm>
            <a:off x="2220626" y="1030553"/>
            <a:ext cx="1914525" cy="2390775"/>
          </a:xfrm>
          <a:prstGeom prst="rect">
            <a:avLst/>
          </a:prstGeom>
          <a:ln>
            <a:solidFill>
              <a:srgbClr val="73625A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206475" y="1030553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0626" y="998287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475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0626" y="3507336"/>
            <a:ext cx="41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4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9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70" y="1253786"/>
            <a:ext cx="4174304" cy="41673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B9CA3-FF9D-7F42-A206-22637608304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982" y="5647823"/>
            <a:ext cx="8118389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prstClr val="black"/>
                </a:solidFill>
              </a:rPr>
              <a:t>SPRING/SUMMER/FALL: Look for symptoms during these seasons as the disease causing pathogen is active during this time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8981" y="1720466"/>
            <a:ext cx="2100649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</a:rPr>
              <a:t>SUMMER: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Foliage dries up and turns brown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" y="-14743"/>
            <a:ext cx="9144000" cy="8259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4A2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en-US" dirty="0">
                <a:latin typeface="Helvetica" pitchFamily="34" charset="0"/>
                <a:cs typeface="Helvetica" pitchFamily="34" charset="0"/>
              </a:rPr>
              <a:t>Sudden Oak Death</a:t>
            </a:r>
            <a:br>
              <a:rPr lang="en-US" dirty="0"/>
            </a:br>
            <a:r>
              <a:rPr lang="en-US" sz="2400" i="1" dirty="0"/>
              <a:t>What to Look For 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98952578"/>
      </p:ext>
    </p:extLst>
  </p:cSld>
  <p:clrMapOvr>
    <a:masterClrMapping/>
  </p:clrMapOvr>
</p:sld>
</file>

<file path=ppt/theme/theme1.xml><?xml version="1.0" encoding="utf-8"?>
<a:theme xmlns:a="http://schemas.openxmlformats.org/drawingml/2006/main" name="HTHC treeline foo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05E945CFA1E4409B821D294E3CD47B" ma:contentTypeVersion="1" ma:contentTypeDescription="Create a new document." ma:contentTypeScope="" ma:versionID="a11a90b06085d9339e23b55fb6e9834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f0d331ebd68627ead16f146830ec63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F148E3-C2D8-41D4-B412-F556863DCC59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0E52A2-1829-418C-B12C-CEEBB5A67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C389E4B-1F3D-42FF-8138-09A0E351CF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HTHC treeline footer.thmx</Template>
  <TotalTime>508</TotalTime>
  <Words>404</Words>
  <Application>Microsoft Office PowerPoint</Application>
  <PresentationFormat>On-screen Show (4:3)</PresentationFormat>
  <Paragraphs>104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Helvetica</vt:lpstr>
      <vt:lpstr>HTHC treeline footer</vt:lpstr>
      <vt:lpstr>Office Theme</vt:lpstr>
      <vt:lpstr>2_Office Theme</vt:lpstr>
      <vt:lpstr>18_Office Theme</vt:lpstr>
      <vt:lpstr>19_Office Theme</vt:lpstr>
      <vt:lpstr>20_Office Theme</vt:lpstr>
      <vt:lpstr>21_Office Theme</vt:lpstr>
      <vt:lpstr>Sudden Oak Death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Sudden Oak Death</dc:title>
  <dc:creator>Ariel</dc:creator>
  <cp:lastModifiedBy>Benjamin Mertz</cp:lastModifiedBy>
  <cp:revision>82</cp:revision>
  <dcterms:created xsi:type="dcterms:W3CDTF">2014-07-29T12:15:09Z</dcterms:created>
  <dcterms:modified xsi:type="dcterms:W3CDTF">2018-06-29T18:37:33Z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0x010100E505E945CFA1E4409B821D294E3CD47B</vt:lpwstr>
  </property>
</Properties>
</file>