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78" r:id="rId6"/>
    <p:sldMasterId id="2147483838" r:id="rId7"/>
    <p:sldMasterId id="2147483847" r:id="rId8"/>
    <p:sldMasterId id="2147483854" r:id="rId9"/>
    <p:sldMasterId id="2147483860" r:id="rId10"/>
  </p:sldMasterIdLst>
  <p:notesMasterIdLst>
    <p:notesMasterId r:id="rId22"/>
  </p:notesMasterIdLst>
  <p:sldIdLst>
    <p:sldId id="257" r:id="rId11"/>
    <p:sldId id="270" r:id="rId12"/>
    <p:sldId id="267" r:id="rId13"/>
    <p:sldId id="258" r:id="rId14"/>
    <p:sldId id="262" r:id="rId15"/>
    <p:sldId id="266" r:id="rId16"/>
    <p:sldId id="265" r:id="rId17"/>
    <p:sldId id="264" r:id="rId18"/>
    <p:sldId id="263" r:id="rId19"/>
    <p:sldId id="261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tlin Carpenter" initials="KC" lastIdx="1" clrIdx="0"/>
  <p:cmAuthor id="1" name="rholmes" initials="r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89916" autoAdjust="0"/>
  </p:normalViewPr>
  <p:slideViewPr>
    <p:cSldViewPr snapToGrid="0" snapToObjects="1">
      <p:cViewPr varScale="1">
        <p:scale>
          <a:sx n="60" d="100"/>
          <a:sy n="60" d="100"/>
        </p:scale>
        <p:origin x="29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03E3-9029-6446-949E-52ADD87CEEC5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452C-A74A-DF4A-AABF-3263A182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Targets</a:t>
            </a:r>
            <a:r>
              <a:rPr lang="en-US" baseline="0"/>
              <a:t> only one plant family (Pine)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472A409-1806-CB4A-B7E5-0EA7B6851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dmaps.org/" TargetMode="External"/><Relationship Id="rId5" Type="http://schemas.openxmlformats.org/officeDocument/2006/relationships/hyperlink" Target="http://www.dontmovefirewood.org/gallery-of-pests/woodwasp.html" TargetMode="External"/><Relationship Id="rId4" Type="http://schemas.openxmlformats.org/officeDocument/2006/relationships/hyperlink" Target="http://www.na.fs.fed.us/spfo/pubs/pest_al/sirex_woodwasp/sirex_woodwasp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Sirex</a:t>
            </a:r>
            <a:r>
              <a:rPr lang="en-US" dirty="0"/>
              <a:t> </a:t>
            </a:r>
            <a:r>
              <a:rPr lang="en-US" dirty="0" err="1"/>
              <a:t>Woodwasp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77642" y="2459782"/>
            <a:ext cx="3737758" cy="4102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Identifying Characteristics:</a:t>
            </a:r>
            <a:endParaRPr lang="en-US" dirty="0"/>
          </a:p>
          <a:p>
            <a:r>
              <a:rPr lang="en-US" dirty="0"/>
              <a:t>1 – 1 ½” long</a:t>
            </a:r>
          </a:p>
          <a:p>
            <a:r>
              <a:rPr lang="en-US" dirty="0"/>
              <a:t>Do</a:t>
            </a:r>
            <a:r>
              <a:rPr lang="en-US" b="1" dirty="0"/>
              <a:t> not </a:t>
            </a:r>
            <a:r>
              <a:rPr lang="en-US" dirty="0"/>
              <a:t>have narrow waists like many wasps</a:t>
            </a:r>
          </a:p>
          <a:p>
            <a:r>
              <a:rPr lang="en-US" dirty="0"/>
              <a:t>Metallic blue-black color</a:t>
            </a:r>
          </a:p>
          <a:p>
            <a:r>
              <a:rPr lang="en-US" dirty="0"/>
              <a:t>Females have orange legs</a:t>
            </a:r>
          </a:p>
          <a:p>
            <a:r>
              <a:rPr lang="en-US" dirty="0"/>
              <a:t>Males have orange in abdomen and black hind legs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87074" name="Picture 2" descr="http://www.forestryimages.org/images/768x512/5430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362200"/>
            <a:ext cx="4884365" cy="366327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34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95253"/>
            <a:ext cx="4174304" cy="41673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5684" y="5769114"/>
            <a:ext cx="686291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YEAR-ROUND: Heavy needle fall or wilting; Small, round exit holes.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9947" y="2743200"/>
            <a:ext cx="2655065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 FALL/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EARLY WINTER: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Attacked trees have pale green, yellow or red needles at the top.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373" y="2881699"/>
            <a:ext cx="2396791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LATE SUMMER/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EARLY FALL: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Flight time for adults begins.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/>
              <a:t>Sirex</a:t>
            </a:r>
            <a:r>
              <a:rPr lang="en-US" dirty="0"/>
              <a:t> </a:t>
            </a:r>
            <a:r>
              <a:rPr lang="en-US" dirty="0" err="1"/>
              <a:t>Woodwasp</a:t>
            </a:r>
            <a:br>
              <a:rPr lang="en-US" dirty="0"/>
            </a:br>
            <a:r>
              <a:rPr lang="en-US" sz="2400" i="1" dirty="0"/>
              <a:t>What to Look For (cont.)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9722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399319" y="2551945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11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err="1">
                <a:latin typeface="Helvetica" pitchFamily="34" charset="0"/>
                <a:cs typeface="Helvetica" pitchFamily="34" charset="0"/>
              </a:rPr>
              <a:t>Sirex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Woodwasp</a:t>
            </a:r>
            <a:br>
              <a:rPr lang="en-US" dirty="0"/>
            </a:br>
            <a:r>
              <a:rPr lang="en-US" sz="31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594174"/>
            <a:ext cx="7303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http://www.na.fs.fed.us/spfo/pubs/pest_al/sirex_woodwasp/sirex_woodwasp.htm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Move 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http://www.dontmovefirewood.org/gallery-of-pests/woodwasp.html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32043" y="3500824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" y="1649322"/>
            <a:ext cx="657676" cy="8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err="1">
                <a:latin typeface="Helvetica" pitchFamily="34" charset="0"/>
                <a:cs typeface="Helvetica" pitchFamily="34" charset="0"/>
              </a:rPr>
              <a:t>Sirex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Woodwasp</a:t>
            </a:r>
            <a:br>
              <a:rPr lang="en-US" dirty="0"/>
            </a:br>
            <a:r>
              <a:rPr lang="en-US" sz="3100" i="1" dirty="0"/>
              <a:t>Relationship between Fungus and Wasp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11391" r="6530" b="7771"/>
          <a:stretch/>
        </p:blipFill>
        <p:spPr>
          <a:xfrm>
            <a:off x="5621292" y="1355699"/>
            <a:ext cx="1025096" cy="14547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056" y="1572410"/>
            <a:ext cx="1753807" cy="12461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35" y="3987020"/>
            <a:ext cx="1805948" cy="13527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Content Placeholder 5"/>
          <p:cNvSpPr txBox="1">
            <a:spLocks/>
          </p:cNvSpPr>
          <p:nvPr/>
        </p:nvSpPr>
        <p:spPr bwMode="auto">
          <a:xfrm>
            <a:off x="659811" y="2894503"/>
            <a:ext cx="2382296" cy="9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Wasp injects toxic mucus + fungus into tree while depositing eggs</a:t>
            </a:r>
          </a:p>
        </p:txBody>
      </p:sp>
      <p:sp>
        <p:nvSpPr>
          <p:cNvPr id="39" name="Content Placeholder 5"/>
          <p:cNvSpPr txBox="1">
            <a:spLocks/>
          </p:cNvSpPr>
          <p:nvPr/>
        </p:nvSpPr>
        <p:spPr bwMode="auto">
          <a:xfrm>
            <a:off x="3270368" y="1662434"/>
            <a:ext cx="2277813" cy="84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Mucus kills tree cells and fungus eats dead cells</a:t>
            </a:r>
          </a:p>
        </p:txBody>
      </p:sp>
      <p:sp>
        <p:nvSpPr>
          <p:cNvPr id="40" name="Content Placeholder 5"/>
          <p:cNvSpPr txBox="1">
            <a:spLocks/>
          </p:cNvSpPr>
          <p:nvPr/>
        </p:nvSpPr>
        <p:spPr bwMode="auto">
          <a:xfrm>
            <a:off x="6109122" y="3108842"/>
            <a:ext cx="2466975" cy="8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Wasp eggs hatch and larvae feed on fungus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3175687" y="4397908"/>
            <a:ext cx="3019939" cy="8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Mature wasp exits tree and carries mucus and fungus to another tree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11391" r="6530" b="7771"/>
          <a:stretch/>
        </p:blipFill>
        <p:spPr>
          <a:xfrm>
            <a:off x="2067985" y="4126099"/>
            <a:ext cx="1025096" cy="14547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urved Right Arrow 16"/>
          <p:cNvSpPr/>
          <p:nvPr/>
        </p:nvSpPr>
        <p:spPr>
          <a:xfrm flipV="1">
            <a:off x="3311619" y="2610091"/>
            <a:ext cx="1223319" cy="1555750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flipH="1">
            <a:off x="4611514" y="2764976"/>
            <a:ext cx="1223319" cy="1555750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 err="1">
                <a:latin typeface="Helvetica" pitchFamily="34" charset="0"/>
                <a:cs typeface="Helvetica" pitchFamily="34" charset="0"/>
              </a:rPr>
              <a:t>Sirex</a:t>
            </a:r>
            <a:r>
              <a:rPr lang="en-US" sz="43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4300" dirty="0" err="1">
                <a:latin typeface="Helvetica" pitchFamily="34" charset="0"/>
                <a:cs typeface="Helvetica" pitchFamily="34" charset="0"/>
              </a:rPr>
              <a:t>Woodwasp</a:t>
            </a:r>
            <a:br>
              <a:rPr lang="en-US"/>
            </a:br>
            <a:r>
              <a:rPr lang="en-US" sz="3100" i="1"/>
              <a:t>Common </a:t>
            </a:r>
            <a:r>
              <a:rPr lang="en-US" sz="3100" i="1" dirty="0"/>
              <a:t>Host Trees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19" y="2046763"/>
            <a:ext cx="4181070" cy="42798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67518" y="5973851"/>
            <a:ext cx="2051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White Pine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7" y="1000898"/>
            <a:ext cx="3834577" cy="52986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8859" y="5961031"/>
            <a:ext cx="174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Scots Pine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67519" y="1184193"/>
            <a:ext cx="2842628" cy="397473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North American Pines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A409-1806-CB4A-B7E5-0EA7B6851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2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/>
              <a:t>Sirex</a:t>
            </a:r>
            <a:r>
              <a:rPr lang="en-US" dirty="0"/>
              <a:t> </a:t>
            </a:r>
            <a:r>
              <a:rPr lang="en-US" dirty="0" err="1"/>
              <a:t>Woodwasp</a:t>
            </a:r>
            <a:br>
              <a:rPr lang="en-US" dirty="0"/>
            </a:br>
            <a:r>
              <a:rPr lang="en-US" sz="2400" i="1" dirty="0"/>
              <a:t>Map – Range of </a:t>
            </a:r>
            <a:r>
              <a:rPr lang="en-US" sz="2400" i="1" dirty="0" err="1"/>
              <a:t>Sirex</a:t>
            </a:r>
            <a:r>
              <a:rPr lang="en-US" sz="2400" i="1" dirty="0"/>
              <a:t> </a:t>
            </a:r>
            <a:r>
              <a:rPr lang="en-US" sz="2400" i="1" dirty="0" err="1"/>
              <a:t>Woodwasp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EFA9F-F787-4A48-B3AA-D395B64EA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0" t="15849" r="26089" b="20629"/>
          <a:stretch/>
        </p:blipFill>
        <p:spPr>
          <a:xfrm>
            <a:off x="800726" y="811167"/>
            <a:ext cx="7542548" cy="53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/>
              <a:t>Sirex</a:t>
            </a:r>
            <a:r>
              <a:rPr lang="en-US" dirty="0"/>
              <a:t> </a:t>
            </a:r>
            <a:r>
              <a:rPr lang="en-US" dirty="0" err="1"/>
              <a:t>Woodwasp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Small,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Progressive 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Resin 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9865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/>
              <a:t>Sirex</a:t>
            </a:r>
            <a:r>
              <a:rPr lang="en-US" dirty="0"/>
              <a:t> </a:t>
            </a:r>
            <a:r>
              <a:rPr lang="en-US" dirty="0" err="1"/>
              <a:t>Woodwasp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Small,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Progressive 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Resin 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806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/>
              <a:t>Sirex</a:t>
            </a:r>
            <a:r>
              <a:rPr lang="en-US" dirty="0"/>
              <a:t> </a:t>
            </a:r>
            <a:r>
              <a:rPr lang="en-US" dirty="0" err="1"/>
              <a:t>Woodwasp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Small,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Progressive 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Resin 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5074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/>
              <a:t>Sirex</a:t>
            </a:r>
            <a:r>
              <a:rPr lang="en-US" dirty="0"/>
              <a:t> </a:t>
            </a:r>
            <a:r>
              <a:rPr lang="en-US" dirty="0" err="1"/>
              <a:t>Woodwasp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Small,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Progressive 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Resin 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5469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5" y="3502682"/>
            <a:ext cx="1595792" cy="23980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42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err="1"/>
              <a:t>Sirex</a:t>
            </a:r>
            <a:r>
              <a:rPr lang="en-US" dirty="0"/>
              <a:t> </a:t>
            </a:r>
            <a:r>
              <a:rPr lang="en-US" dirty="0" err="1"/>
              <a:t>Woodwasp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58967" y="941516"/>
            <a:ext cx="3586042" cy="47388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Small, round exit holes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Heavy needle fall and wilting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Progressive color changes at the top of the tree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Resin from egg-laying on branch and trunk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Brown fungal staining of sap wood</a:t>
            </a: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Font typeface="Arial"/>
              <a:buNone/>
              <a:defRPr/>
            </a:pPr>
            <a:endParaRPr lang="en-US" sz="2600" b="1" dirty="0">
              <a:solidFill>
                <a:prstClr val="black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906" y="1377537"/>
            <a:ext cx="2393689" cy="159579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978588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95" y="3498850"/>
            <a:ext cx="1600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8" y="3488436"/>
            <a:ext cx="3617327" cy="24077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62692" y="3028694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2167" y="3034101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968" y="5575989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523" y="5551145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6339" y="5563632"/>
            <a:ext cx="333633" cy="3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43634229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FBD85-FA73-4661-A318-812ED71FDE9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D13B55-1D1C-4042-94AA-5F845B15A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9B8498-EA87-4E59-9730-3242F5E189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893</TotalTime>
  <Words>415</Words>
  <Application>Microsoft Office PowerPoint</Application>
  <PresentationFormat>On-screen Show (4:3)</PresentationFormat>
  <Paragraphs>108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</vt:lpstr>
      <vt:lpstr>HTHC treeline footer</vt:lpstr>
      <vt:lpstr>Office Theme</vt:lpstr>
      <vt:lpstr>2_Office Theme</vt:lpstr>
      <vt:lpstr>18_Office Theme</vt:lpstr>
      <vt:lpstr>19_Office Theme</vt:lpstr>
      <vt:lpstr>20_Office Theme</vt:lpstr>
      <vt:lpstr>21_Office Theme</vt:lpstr>
      <vt:lpstr>Sirex Woodwasp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Sirex Woodwasp</dc:title>
  <dc:creator>Ariel</dc:creator>
  <cp:lastModifiedBy>Benjamin Mertz</cp:lastModifiedBy>
  <cp:revision>60</cp:revision>
  <dcterms:created xsi:type="dcterms:W3CDTF">2014-07-29T19:19:54Z</dcterms:created>
  <dcterms:modified xsi:type="dcterms:W3CDTF">2018-06-29T18:33:41Z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