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8" r:id="rId6"/>
    <p:sldMasterId id="2147483838" r:id="rId7"/>
    <p:sldMasterId id="2147483847" r:id="rId8"/>
    <p:sldMasterId id="2147483854" r:id="rId9"/>
    <p:sldMasterId id="2147483860" r:id="rId10"/>
  </p:sldMasterIdLst>
  <p:notesMasterIdLst>
    <p:notesMasterId r:id="rId22"/>
  </p:notesMasterIdLst>
  <p:sldIdLst>
    <p:sldId id="257" r:id="rId11"/>
    <p:sldId id="271" r:id="rId12"/>
    <p:sldId id="259" r:id="rId13"/>
    <p:sldId id="258" r:id="rId14"/>
    <p:sldId id="260" r:id="rId15"/>
    <p:sldId id="267" r:id="rId16"/>
    <p:sldId id="268" r:id="rId17"/>
    <p:sldId id="269" r:id="rId18"/>
    <p:sldId id="270" r:id="rId19"/>
    <p:sldId id="261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lmes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60" autoAdjust="0"/>
  </p:normalViewPr>
  <p:slideViewPr>
    <p:cSldViewPr snapToGrid="0" snapToObjects="1">
      <p:cViewPr varScale="1">
        <p:scale>
          <a:sx n="47" d="100"/>
          <a:sy n="47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D662-1602-F444-82FD-B8593D87637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2ADC-A8E5-244B-83D7-9CDF9557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only one plant</a:t>
            </a:r>
            <a:r>
              <a:rPr lang="en-US" baseline="0" dirty="0"/>
              <a:t> genus (</a:t>
            </a:r>
            <a:r>
              <a:rPr lang="en-US" baseline="0" dirty="0" err="1"/>
              <a:t>Quercus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asianlonghornedbeetle.com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dmaps.org/" TargetMode="External"/><Relationship Id="rId5" Type="http://schemas.openxmlformats.org/officeDocument/2006/relationships/hyperlink" Target="http://texasoakwilt.org/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://www.hungrypests.com/the-threat/asian-longhorned-beetle.php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059412"/>
            <a:ext cx="7772400" cy="1176887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Oak Wilt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96465" y="2288217"/>
            <a:ext cx="4130725" cy="4245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Identifying Characteristics: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Disease caused by a fungus can overwinter under the bark of living trees and as fungus mats beneath the bark on dead trees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As fungus mats enlarge, bark splits and releases odor, smelling like apple cider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Odor attracts insects, usually sap beetles, to feed on fungal mats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7" y="2409180"/>
            <a:ext cx="4531391" cy="30154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05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6522" y="5647823"/>
            <a:ext cx="7270955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YEAR-ROUND: Leaf discoloration; Curling around midrib; Branch dieback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5886" y="3236848"/>
            <a:ext cx="2510913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WINTER: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Oak bark beetles (</a:t>
            </a:r>
            <a:r>
              <a:rPr lang="en-US" i="1" dirty="0" err="1"/>
              <a:t>Pseudopityophihorus</a:t>
            </a:r>
            <a:r>
              <a:rPr lang="en-US" i="1" dirty="0"/>
              <a:t> </a:t>
            </a:r>
            <a:r>
              <a:rPr lang="en-US" dirty="0"/>
              <a:t>spp.</a:t>
            </a:r>
            <a:r>
              <a:rPr lang="en-US" dirty="0">
                <a:solidFill>
                  <a:prstClr val="black"/>
                </a:solidFill>
              </a:rPr>
              <a:t>), attracted by fungus scent, overwinter in infected trees.  Spread fungus to healthy trees at emergence.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1560" y="3909948"/>
            <a:ext cx="2510913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SPRING: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Fungal infection occurs when new wood vessels are growing.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Oak Wilt</a:t>
            </a:r>
            <a:br>
              <a:rPr lang="en-US" dirty="0"/>
            </a:br>
            <a:r>
              <a:rPr lang="en-US" sz="2400" i="1" dirty="0"/>
              <a:t>What to Look For 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895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200" dirty="0"/>
              <a:t>Oak Wilt</a:t>
            </a:r>
            <a:br>
              <a:rPr lang="en-US" dirty="0"/>
            </a:br>
            <a:r>
              <a:rPr lang="en-US" sz="2800" i="1" dirty="0"/>
              <a:t>Additional</a:t>
            </a:r>
            <a:r>
              <a:rPr lang="en-US" sz="3100" i="1" dirty="0"/>
              <a:t>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606531"/>
            <a:ext cx="7303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http://asianlonghornedbeetle.com/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Hungry Pests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http://www.hungrypests.com/the-threat/asian-longhorned-beetle.php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Texas Oak Wilt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http://texasoakwilt.org/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07731" y="4025574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" y="2458042"/>
            <a:ext cx="1195353" cy="744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612251"/>
            <a:ext cx="657676" cy="85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63855" b="91071"/>
          <a:stretch/>
        </p:blipFill>
        <p:spPr>
          <a:xfrm>
            <a:off x="195695" y="3461302"/>
            <a:ext cx="1384708" cy="2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Oak Wilt</a:t>
            </a:r>
            <a:br>
              <a:rPr lang="en-US" dirty="0"/>
            </a:br>
            <a:r>
              <a:rPr lang="en-US" sz="3100" i="1" dirty="0"/>
              <a:t>Transmission of Oak Wilt Fungus 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 bwMode="auto">
          <a:xfrm>
            <a:off x="1573707" y="1603852"/>
            <a:ext cx="2466975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Fungal mats form under the bark of diseased oaks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450137" y="3015393"/>
            <a:ext cx="2726725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Fungal mats produce a fruity scent that attracts insects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1453986" y="4352757"/>
            <a:ext cx="2726725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Insects feed on fungus and then spreads the fungus to new trees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5546185" y="3920319"/>
            <a:ext cx="2942904" cy="146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Fungus can also be transmitted through root connections between a diseased tree and a healthy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5" y="2828250"/>
            <a:ext cx="995001" cy="14925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52349" r="31877"/>
          <a:stretch/>
        </p:blipFill>
        <p:spPr>
          <a:xfrm>
            <a:off x="469565" y="4409945"/>
            <a:ext cx="980572" cy="15245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r="3191" b="20596"/>
          <a:stretch/>
        </p:blipFill>
        <p:spPr>
          <a:xfrm>
            <a:off x="5311404" y="1528449"/>
            <a:ext cx="3449534" cy="2391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rved Left Arrow 7"/>
          <p:cNvSpPr/>
          <p:nvPr/>
        </p:nvSpPr>
        <p:spPr>
          <a:xfrm>
            <a:off x="4168354" y="1915290"/>
            <a:ext cx="724917" cy="1310172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4164505" y="3546414"/>
            <a:ext cx="724917" cy="1310172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t="11533" r="16929" b="22232"/>
          <a:stretch/>
        </p:blipFill>
        <p:spPr>
          <a:xfrm>
            <a:off x="469565" y="1258911"/>
            <a:ext cx="995001" cy="14925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Oak Wilt</a:t>
            </a:r>
            <a:br>
              <a:rPr lang="en-US" dirty="0"/>
            </a:br>
            <a:r>
              <a:rPr lang="en-US" sz="3100" i="1" dirty="0"/>
              <a:t>Common</a:t>
            </a:r>
            <a:r>
              <a:rPr lang="en-US" sz="3200" i="1" dirty="0"/>
              <a:t> </a:t>
            </a:r>
            <a:r>
              <a:rPr lang="en-US" sz="3100" i="1" dirty="0"/>
              <a:t>Host Trees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8" y="940057"/>
            <a:ext cx="3864078" cy="308423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478" y="907769"/>
            <a:ext cx="1253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Red Oak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04" y="3276792"/>
            <a:ext cx="3746272" cy="3180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04863" y="6143877"/>
            <a:ext cx="176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Shingle Oak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62848" y="1345178"/>
            <a:ext cx="1841157" cy="1447797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Red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White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Shingle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Post oak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Oak Wilt</a:t>
            </a:r>
            <a:br>
              <a:rPr lang="en-US" dirty="0"/>
            </a:br>
            <a:r>
              <a:rPr lang="en-US" sz="3100" i="1" dirty="0"/>
              <a:t>Map – Range of Oak Wilt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8861E-561E-4587-BE75-D83E5250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13" y="806705"/>
            <a:ext cx="7431423" cy="52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Oak Wilt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15690" y="1606266"/>
            <a:ext cx="4572336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Premature leaf fall – leaves turn dull green or brown before falling off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Symptoms affect leaf tip and margins first then move inwards toward the midrib and leaf base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Presence of black fungal mats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Leaf symptoms intensify within weeks and leaves at end of branches often show heavy defoliation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Tree usually dies within one year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013127"/>
            <a:ext cx="3711174" cy="24696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3563432"/>
            <a:ext cx="3711174" cy="27196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3"/>
          <p:cNvSpPr txBox="1"/>
          <p:nvPr/>
        </p:nvSpPr>
        <p:spPr>
          <a:xfrm>
            <a:off x="206475" y="1013127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206474" y="354340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624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Oak Wilt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15690" y="1609247"/>
            <a:ext cx="4572336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Premature leaf fall – leaves turn dull green or brown before falling off </a:t>
            </a:r>
          </a:p>
          <a:p>
            <a:pPr>
              <a:buFont typeface="+mj-lt"/>
              <a:buAutoNum type="arabicPeriod"/>
            </a:pPr>
            <a:r>
              <a:rPr lang="en-US" dirty="0"/>
              <a:t>Symptoms affect leaf tip and margins first then move inwards toward the midrib and leaf base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Presence of black fungal mats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Leaf symptoms intensify within weeks and leaves at end of branches often show heavy defoliation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Tree usually dies within one year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013127"/>
            <a:ext cx="3711174" cy="24696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3563432"/>
            <a:ext cx="3711174" cy="27196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3"/>
          <p:cNvSpPr txBox="1"/>
          <p:nvPr/>
        </p:nvSpPr>
        <p:spPr>
          <a:xfrm>
            <a:off x="206475" y="1013127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206474" y="354340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848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716" t="3981" b="5327"/>
          <a:stretch/>
        </p:blipFill>
        <p:spPr>
          <a:xfrm rot="16200000">
            <a:off x="829209" y="394304"/>
            <a:ext cx="2465704" cy="3711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Oak Wilt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15690" y="1609247"/>
            <a:ext cx="4572336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Premature leaf fall – leaves turn dull green or brown before falling off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Symptoms affect leaf tip and margins first then move inwards toward the midrib and leaf base</a:t>
            </a:r>
          </a:p>
          <a:p>
            <a:pPr>
              <a:buFont typeface="+mj-lt"/>
              <a:buAutoNum type="arabicPeriod"/>
            </a:pPr>
            <a:r>
              <a:rPr lang="en-US" dirty="0"/>
              <a:t>Presence of black fungal mats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Leaf symptoms intensify within weeks and leaves at end of branches often show heavy defoliation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Tree usually dies within one year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" y="3555719"/>
            <a:ext cx="3711178" cy="27833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3"/>
          <p:cNvSpPr txBox="1"/>
          <p:nvPr/>
        </p:nvSpPr>
        <p:spPr>
          <a:xfrm>
            <a:off x="206475" y="1013127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06474" y="354340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993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16" t="3981" b="5327"/>
          <a:stretch/>
        </p:blipFill>
        <p:spPr>
          <a:xfrm rot="16200000">
            <a:off x="829209" y="394304"/>
            <a:ext cx="2465704" cy="3711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Oak Wilt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15690" y="1609247"/>
            <a:ext cx="4572336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Premature leaf fall – leaves turn dull green or brown before falling off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Symptoms affect leaf tip and margins first then move inwards toward the midrib and leaf base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Presence of black fungal mats </a:t>
            </a:r>
          </a:p>
          <a:p>
            <a:pPr>
              <a:buFont typeface="+mj-lt"/>
              <a:buAutoNum type="arabicPeriod"/>
            </a:pPr>
            <a:r>
              <a:rPr lang="en-US" dirty="0"/>
              <a:t>Leaf symptoms intensify within weeks and leaves at end of branches often show heavy defoliation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Tree usually dies within one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" y="3555719"/>
            <a:ext cx="3711178" cy="27833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3"/>
          <p:cNvSpPr txBox="1"/>
          <p:nvPr/>
        </p:nvSpPr>
        <p:spPr>
          <a:xfrm>
            <a:off x="206475" y="1013127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06474" y="3543405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47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Oak Wilt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15690" y="1609247"/>
            <a:ext cx="4572336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Premature leaf fall – leaves turn dull green or brown before falling off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Symptoms affect leaf tip and margins first then move inwards toward the midrib and leaf base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Presence of black fungal mats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Leaf symptoms intensify within weeks and leaves at end of branches often show heavy defoliation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Tree usually dies within one year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1"/>
          <a:stretch/>
        </p:blipFill>
        <p:spPr>
          <a:xfrm>
            <a:off x="206475" y="1516893"/>
            <a:ext cx="3711175" cy="36823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3"/>
          <p:cNvSpPr txBox="1"/>
          <p:nvPr/>
        </p:nvSpPr>
        <p:spPr>
          <a:xfrm>
            <a:off x="206475" y="1516893"/>
            <a:ext cx="42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3797838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E885C-C847-4914-848D-B08EED6FB7F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C35CBE-60CB-4165-9A67-EE1EE6DC6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CC4357-422E-4905-8D6B-53F6AA574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568</TotalTime>
  <Words>551</Words>
  <Application>Microsoft Office PowerPoint</Application>
  <PresentationFormat>On-screen Show (4:3)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Oak Wilt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Wilt</dc:title>
  <dc:creator>Ariel</dc:creator>
  <cp:lastModifiedBy>Benjamin Mertz</cp:lastModifiedBy>
  <cp:revision>68</cp:revision>
  <dcterms:created xsi:type="dcterms:W3CDTF">2014-07-29T12:15:09Z</dcterms:created>
  <dcterms:modified xsi:type="dcterms:W3CDTF">2018-06-29T18:31:52Z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