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7" r:id="rId5"/>
    <p:sldId id="275" r:id="rId6"/>
    <p:sldId id="276" r:id="rId7"/>
    <p:sldId id="277" r:id="rId8"/>
    <p:sldId id="278" r:id="rId9"/>
    <p:sldId id="262" r:id="rId10"/>
    <p:sldId id="263" r:id="rId11"/>
    <p:sldId id="264" r:id="rId12"/>
    <p:sldId id="274" r:id="rId13"/>
    <p:sldId id="273" r:id="rId14"/>
    <p:sldId id="272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6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64" autoAdjust="0"/>
  </p:normalViewPr>
  <p:slideViewPr>
    <p:cSldViewPr>
      <p:cViewPr varScale="1">
        <p:scale>
          <a:sx n="60" d="100"/>
          <a:sy n="60" d="100"/>
        </p:scale>
        <p:origin x="307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A5705-523F-4EAC-A410-ABAABC0F80E4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5390F-0D88-415C-B6D4-1DA24362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89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7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7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7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targets one </a:t>
            </a:r>
            <a:r>
              <a:rPr lang="en-US"/>
              <a:t>plant</a:t>
            </a:r>
            <a:r>
              <a:rPr lang="en-US" baseline="0"/>
              <a:t> genus (</a:t>
            </a:r>
            <a:r>
              <a:rPr lang="en-US" baseline="0" dirty="0" err="1"/>
              <a:t>Abies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7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96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68B1-6608-46E0-9018-38222659D1F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44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3B02B5-32E5-4E66-BAE8-163E0D8E9ADB}" type="slidenum">
              <a:rPr lang="en-US" altLang="en-US">
                <a:solidFill>
                  <a:srgbClr val="000000"/>
                </a:solidFill>
              </a:rPr>
              <a:pPr eaLnBrk="1" hangingPunct="1"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2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4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0737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634B0-78A2-AD45-B337-93D9590AD75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2459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634B0-78A2-AD45-B337-93D9590AD75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203317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34B0-78A2-AD45-B337-93D9590AD75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3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34B0-78A2-AD45-B337-93D9590AD75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8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34B0-78A2-AD45-B337-93D9590AD75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1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72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668634B0-78A2-AD45-B337-93D9590AD75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9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jpg"/><Relationship Id="rId7" Type="http://schemas.openxmlformats.org/officeDocument/2006/relationships/hyperlink" Target="http://www.eddmaps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yQP0Tv43mxg" TargetMode="External"/><Relationship Id="rId5" Type="http://schemas.openxmlformats.org/officeDocument/2006/relationships/hyperlink" Target="http://www.dontmovefirewood.org/gallery-of-pests/hemlock-woolly-adelgid.html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://na.fs.fed.us/spfo/pubs/pest_al/hemlock/hwa05.htm" TargetMode="Externa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Hemlock Woolly </a:t>
            </a:r>
            <a:r>
              <a:rPr lang="en-US" dirty="0" err="1"/>
              <a:t>Adelgid</a:t>
            </a:r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726858" y="2601912"/>
            <a:ext cx="4188542" cy="39512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/>
              <a:t>Identifying Characteristics:</a:t>
            </a:r>
          </a:p>
          <a:p>
            <a:endParaRPr lang="en-US" sz="2000" dirty="0"/>
          </a:p>
          <a:p>
            <a:r>
              <a:rPr lang="en-US" sz="2000" dirty="0"/>
              <a:t>Adults and nymphs are 1/16</a:t>
            </a:r>
            <a:r>
              <a:rPr lang="en-US" sz="2000" baseline="30000" dirty="0"/>
              <a:t>th</a:t>
            </a:r>
            <a:r>
              <a:rPr lang="en-US" sz="2000" dirty="0"/>
              <a:t> of an inch long and very hard to find</a:t>
            </a:r>
          </a:p>
          <a:p>
            <a:r>
              <a:rPr lang="en-US" sz="2000" dirty="0"/>
              <a:t>It produces a white wool-like covering to protect itself and its eggs</a:t>
            </a:r>
          </a:p>
          <a:p>
            <a:endParaRPr lang="en-US" sz="2000" dirty="0"/>
          </a:p>
          <a:p>
            <a:pPr>
              <a:buFont typeface="Arial"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2"/>
          <a:stretch/>
        </p:blipFill>
        <p:spPr>
          <a:xfrm>
            <a:off x="320746" y="2601912"/>
            <a:ext cx="4251254" cy="3027218"/>
          </a:xfrm>
          <a:prstGeom prst="rect">
            <a:avLst/>
          </a:prstGeom>
          <a:ln>
            <a:solidFill>
              <a:srgbClr val="73625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3128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343400" y="1828800"/>
            <a:ext cx="4435522" cy="3965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White woolly masses at base of needles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“Wool” is easier to spot on overcast days or in the shade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Helvetica" pitchFamily="34" charset="0"/>
                <a:cs typeface="Helvetica" pitchFamily="34" charset="0"/>
              </a:rPr>
              <a:t>Branches are graying or dying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Long term effects include off colored needles, needle loss, and crown thinning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Hemlock Woolly </a:t>
            </a:r>
            <a:r>
              <a:rPr lang="en-US" sz="4300" dirty="0" err="1">
                <a:latin typeface="Helvetica" pitchFamily="34" charset="0"/>
                <a:cs typeface="Helvetica" pitchFamily="34" charset="0"/>
              </a:rPr>
              <a:t>Adelgid</a:t>
            </a:r>
            <a:br>
              <a:rPr lang="en-US" dirty="0"/>
            </a:br>
            <a:r>
              <a:rPr lang="en-US" sz="3100" i="1" dirty="0"/>
              <a:t>What to Look For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1600200" cy="238169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8" r="34" b="33333"/>
          <a:stretch/>
        </p:blipFill>
        <p:spPr>
          <a:xfrm rot="16200000">
            <a:off x="1819053" y="1457547"/>
            <a:ext cx="2381693" cy="1600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33886"/>
            <a:ext cx="1600200" cy="24097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" t="-1" b="4547"/>
          <a:stretch/>
        </p:blipFill>
        <p:spPr>
          <a:xfrm rot="16200000">
            <a:off x="1789481" y="3942399"/>
            <a:ext cx="2417227" cy="1600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827727" y="1066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0174" y="1066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3533886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0174" y="353388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58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343400" y="1828800"/>
            <a:ext cx="4435522" cy="3965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White woolly masses at base of needles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“Wool” is easier to spot on overcast days or in the shade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Branches are graying or dying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Helvetica" pitchFamily="34" charset="0"/>
                <a:cs typeface="Helvetica" pitchFamily="34" charset="0"/>
              </a:rPr>
              <a:t>Long term effects include off colored needles, needle loss, and crown thinning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Hemlock Woolly </a:t>
            </a:r>
            <a:r>
              <a:rPr lang="en-US" sz="4300" dirty="0" err="1">
                <a:latin typeface="Helvetica" pitchFamily="34" charset="0"/>
                <a:cs typeface="Helvetica" pitchFamily="34" charset="0"/>
              </a:rPr>
              <a:t>Adelgid</a:t>
            </a:r>
            <a:br>
              <a:rPr lang="en-US" dirty="0"/>
            </a:br>
            <a:r>
              <a:rPr lang="en-US" sz="3100" i="1" dirty="0"/>
              <a:t>What to Look For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1600200" cy="238169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8" r="34" b="33333"/>
          <a:stretch/>
        </p:blipFill>
        <p:spPr>
          <a:xfrm rot="16200000">
            <a:off x="1819053" y="1457547"/>
            <a:ext cx="2381693" cy="1600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33886"/>
            <a:ext cx="1600200" cy="24097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" t="-1" b="4547"/>
          <a:stretch/>
        </p:blipFill>
        <p:spPr>
          <a:xfrm rot="16200000">
            <a:off x="1789481" y="3942399"/>
            <a:ext cx="2417227" cy="1600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827727" y="1066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0174" y="1066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3533886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0174" y="353388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0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70" y="1253786"/>
            <a:ext cx="4174304" cy="416734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0542" y="5647823"/>
            <a:ext cx="6862916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YEAR-ROUND: White woolly masses; Dying and/or dead branches and crowns.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1394" y="990600"/>
            <a:ext cx="2510913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SUMMER: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Reddish-brown nymphs can be found on twigs at base of needles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Hemlock Woolly </a:t>
            </a:r>
            <a:r>
              <a:rPr lang="en-US" sz="4300" dirty="0" err="1">
                <a:latin typeface="Helvetica" pitchFamily="34" charset="0"/>
                <a:cs typeface="Helvetica" pitchFamily="34" charset="0"/>
              </a:rPr>
              <a:t>Adelgid</a:t>
            </a:r>
            <a:br>
              <a:rPr lang="en-US" dirty="0"/>
            </a:br>
            <a:r>
              <a:rPr lang="en-US" sz="3100" i="1" dirty="0"/>
              <a:t>What to Look For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9701" y="2895600"/>
            <a:ext cx="4715099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LATE FALL/EARLY SUMMER: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Woolly masses most visible on the undersides of the outermost branch tips of hemlock trees</a:t>
            </a:r>
            <a:endParaRPr lang="en-US" sz="16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24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" t="6752" r="4411" b="6293"/>
          <a:stretch/>
        </p:blipFill>
        <p:spPr>
          <a:xfrm rot="2700000">
            <a:off x="417168" y="2222363"/>
            <a:ext cx="997264" cy="970756"/>
          </a:xfrm>
          <a:prstGeom prst="rect">
            <a:avLst/>
          </a:prstGeom>
        </p:spPr>
      </p:pic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908DF7-6D85-4500-98E8-EB4B696E6206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13</a:t>
            </a:fld>
            <a:endParaRPr lang="en-US" altLang="en-US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Hemlock Woolly </a:t>
            </a:r>
            <a:r>
              <a:rPr lang="en-US" sz="4300" dirty="0" err="1">
                <a:latin typeface="Helvetica" pitchFamily="34" charset="0"/>
                <a:cs typeface="Helvetica" pitchFamily="34" charset="0"/>
              </a:rPr>
              <a:t>Adelgid</a:t>
            </a:r>
            <a:br>
              <a:rPr lang="en-US" dirty="0"/>
            </a:br>
            <a:r>
              <a:rPr lang="en-US" sz="3100" i="1" dirty="0"/>
              <a:t>Additional 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9243" y="1295400"/>
            <a:ext cx="73033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USDA Forest Service</a:t>
            </a:r>
          </a:p>
          <a:p>
            <a:pPr algn="just" defTabSz="457200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http://na.fs.fed.us/spfo/pubs/pest_al/hemlock/hwa05.htm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 defTabSz="457200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 defTabSz="457200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Don’t Move Firewood</a:t>
            </a:r>
          </a:p>
          <a:p>
            <a:pPr algn="just" defTabSz="457200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http://www.dontmovefirewood.org/gallery-of-pests/hemlock-woolly-adelgid.html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 defTabSz="457200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 defTabSz="457200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Outsmart </a:t>
            </a:r>
            <a:r>
              <a:rPr lang="en-US" dirty="0" err="1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Invasives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 defTabSz="457200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https://www.youtube.com/watch?v=yQP0Tv43mxg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 defTabSz="457200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 defTabSz="457200"/>
            <a:r>
              <a:rPr lang="en-US" dirty="0" err="1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EDDMaps</a:t>
            </a:r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Reporting App for Smartphones</a:t>
            </a:r>
          </a:p>
          <a:p>
            <a:pPr algn="just" defTabSz="457200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7"/>
              </a:rPr>
              <a:t>http://www.eddmaps.org/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 defTabSz="457200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 defTabSz="457200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 defTabSz="457200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 defTabSz="457200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14"/>
          <a:stretch/>
        </p:blipFill>
        <p:spPr>
          <a:xfrm>
            <a:off x="363365" y="4146372"/>
            <a:ext cx="1160635" cy="761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6" y="1313035"/>
            <a:ext cx="657676" cy="8513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31140"/>
            <a:ext cx="660981" cy="657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840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8" t="14600" r="21261"/>
          <a:stretch/>
        </p:blipFill>
        <p:spPr>
          <a:xfrm>
            <a:off x="3589631" y="2625638"/>
            <a:ext cx="1933387" cy="1790753"/>
          </a:xfrm>
          <a:prstGeom prst="rect">
            <a:avLst/>
          </a:prstGeom>
          <a:ln>
            <a:solidFill>
              <a:srgbClr val="73625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Hemlock Woolly </a:t>
            </a:r>
            <a:r>
              <a:rPr lang="en-US" sz="4300" dirty="0" err="1">
                <a:latin typeface="Helvetica" pitchFamily="34" charset="0"/>
                <a:cs typeface="Helvetica" pitchFamily="34" charset="0"/>
              </a:rPr>
              <a:t>Adelgid</a:t>
            </a:r>
            <a:br>
              <a:rPr lang="en-US" dirty="0"/>
            </a:br>
            <a:r>
              <a:rPr lang="en-US" sz="3100" i="1" dirty="0"/>
              <a:t>Life Cycle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902043" y="1050328"/>
            <a:ext cx="2718486" cy="1458097"/>
            <a:chOff x="1940031" y="1556951"/>
            <a:chExt cx="2718486" cy="1458097"/>
          </a:xfrm>
        </p:grpSpPr>
        <p:sp>
          <p:nvSpPr>
            <p:cNvPr id="22" name="Rounded Rectangle 21"/>
            <p:cNvSpPr/>
            <p:nvPr/>
          </p:nvSpPr>
          <p:spPr>
            <a:xfrm>
              <a:off x="1940031" y="1556951"/>
              <a:ext cx="2718486" cy="14580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64745" y="1791605"/>
              <a:ext cx="268141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Eggs are protected by woolly sacs that are produced by adult </a:t>
              </a:r>
              <a:r>
                <a:rPr lang="en-US" sz="1600" b="1" dirty="0" err="1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adelgids</a:t>
              </a:r>
              <a:endParaRPr lang="en-US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486426" y="1050327"/>
            <a:ext cx="2718486" cy="1458097"/>
            <a:chOff x="4794407" y="1581664"/>
            <a:chExt cx="2718486" cy="1458097"/>
          </a:xfrm>
        </p:grpSpPr>
        <p:sp>
          <p:nvSpPr>
            <p:cNvPr id="27" name="Rounded Rectangle 26"/>
            <p:cNvSpPr/>
            <p:nvPr/>
          </p:nvSpPr>
          <p:spPr>
            <a:xfrm>
              <a:off x="4794407" y="1581664"/>
              <a:ext cx="2718486" cy="14580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94407" y="1902937"/>
              <a:ext cx="268141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prstClr val="white">
                      <a:lumMod val="65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Eggs hatch into crawlers; search for suitable feeding sites</a:t>
              </a:r>
            </a:p>
            <a:p>
              <a:pPr algn="ctr"/>
              <a:endParaRPr lang="en-US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5486426" y="4521937"/>
            <a:ext cx="2718486" cy="14580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>
                  <a:lumMod val="65000"/>
                </a:prstClr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908216" y="4514894"/>
            <a:ext cx="2718486" cy="1458097"/>
            <a:chOff x="4794407" y="3134489"/>
            <a:chExt cx="2718486" cy="1458097"/>
          </a:xfrm>
        </p:grpSpPr>
        <p:sp>
          <p:nvSpPr>
            <p:cNvPr id="34" name="Rounded Rectangle 33"/>
            <p:cNvSpPr/>
            <p:nvPr/>
          </p:nvSpPr>
          <p:spPr>
            <a:xfrm>
              <a:off x="4794407" y="3134489"/>
              <a:ext cx="2718486" cy="14580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94407" y="3597420"/>
              <a:ext cx="2681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prstClr val="white">
                      <a:lumMod val="65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Nymphs molt into adults and lay eggs</a:t>
              </a:r>
              <a:endParaRPr lang="en-US" b="1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37" name="Right Arrow 36"/>
          <p:cNvSpPr/>
          <p:nvPr/>
        </p:nvSpPr>
        <p:spPr>
          <a:xfrm>
            <a:off x="3898556" y="1248039"/>
            <a:ext cx="679622" cy="45719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 rot="-10800000">
            <a:off x="4572000" y="5145958"/>
            <a:ext cx="679622" cy="45719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16200000">
            <a:off x="1359232" y="3706260"/>
            <a:ext cx="679622" cy="45719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5400000">
            <a:off x="7051586" y="2830540"/>
            <a:ext cx="679622" cy="45719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98783" y="4953000"/>
            <a:ext cx="2681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Nymphs feed on starches stored within the tree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634B0-78A2-AD45-B337-93D9590AD75D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82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70" t="21908" r="26872" b="13040"/>
          <a:stretch/>
        </p:blipFill>
        <p:spPr>
          <a:xfrm>
            <a:off x="3589632" y="2625638"/>
            <a:ext cx="1933386" cy="1790752"/>
          </a:xfrm>
          <a:prstGeom prst="rect">
            <a:avLst/>
          </a:prstGeom>
          <a:ln>
            <a:solidFill>
              <a:srgbClr val="73625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Hemlock Woolly </a:t>
            </a:r>
            <a:r>
              <a:rPr lang="en-US" sz="4300" dirty="0" err="1">
                <a:latin typeface="Helvetica" pitchFamily="34" charset="0"/>
                <a:cs typeface="Helvetica" pitchFamily="34" charset="0"/>
              </a:rPr>
              <a:t>Adelgid</a:t>
            </a:r>
            <a:br>
              <a:rPr lang="en-US" dirty="0"/>
            </a:br>
            <a:r>
              <a:rPr lang="en-US" sz="3100" i="1" dirty="0"/>
              <a:t>Life Cycle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02043" y="1050328"/>
            <a:ext cx="2718486" cy="14580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>
                  <a:lumMod val="65000"/>
                </a:prstClr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486426" y="4521937"/>
            <a:ext cx="2718486" cy="1458097"/>
            <a:chOff x="1804087" y="3164714"/>
            <a:chExt cx="2718486" cy="1458097"/>
          </a:xfrm>
        </p:grpSpPr>
        <p:sp>
          <p:nvSpPr>
            <p:cNvPr id="31" name="Rounded Rectangle 30"/>
            <p:cNvSpPr/>
            <p:nvPr/>
          </p:nvSpPr>
          <p:spPr>
            <a:xfrm>
              <a:off x="1804087" y="3164714"/>
              <a:ext cx="2718486" cy="14580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16444" y="3595777"/>
              <a:ext cx="2681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prstClr val="white">
                      <a:lumMod val="65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Nymphs feed on starches stored within the tree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08216" y="4514894"/>
            <a:ext cx="2718486" cy="1458097"/>
            <a:chOff x="4794407" y="3134489"/>
            <a:chExt cx="2718486" cy="1458097"/>
          </a:xfrm>
        </p:grpSpPr>
        <p:sp>
          <p:nvSpPr>
            <p:cNvPr id="34" name="Rounded Rectangle 33"/>
            <p:cNvSpPr/>
            <p:nvPr/>
          </p:nvSpPr>
          <p:spPr>
            <a:xfrm>
              <a:off x="4794407" y="3134489"/>
              <a:ext cx="2718486" cy="14580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94407" y="3597420"/>
              <a:ext cx="2681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prstClr val="white">
                      <a:lumMod val="65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Nymphs molt into adults and lay eggs</a:t>
              </a:r>
              <a:endParaRPr lang="en-US" b="1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37" name="Right Arrow 36"/>
          <p:cNvSpPr/>
          <p:nvPr/>
        </p:nvSpPr>
        <p:spPr>
          <a:xfrm>
            <a:off x="3898556" y="1248039"/>
            <a:ext cx="679622" cy="45719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 rot="-10800000">
            <a:off x="4572000" y="5145958"/>
            <a:ext cx="679622" cy="45719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16200000">
            <a:off x="1359232" y="3706260"/>
            <a:ext cx="679622" cy="45719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486426" y="1050327"/>
            <a:ext cx="2718486" cy="1458097"/>
            <a:chOff x="4794407" y="1581664"/>
            <a:chExt cx="2718486" cy="1458097"/>
          </a:xfrm>
        </p:grpSpPr>
        <p:sp>
          <p:nvSpPr>
            <p:cNvPr id="25" name="Rounded Rectangle 24"/>
            <p:cNvSpPr/>
            <p:nvPr/>
          </p:nvSpPr>
          <p:spPr>
            <a:xfrm>
              <a:off x="4794407" y="1581664"/>
              <a:ext cx="2718486" cy="14580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94407" y="1902937"/>
              <a:ext cx="268141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Eggs hatch into crawlers; search for suitable feeding sites</a:t>
              </a:r>
            </a:p>
            <a:p>
              <a:pPr algn="ctr"/>
              <a:endParaRPr lang="en-US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21" name="Right Arrow 20"/>
          <p:cNvSpPr/>
          <p:nvPr/>
        </p:nvSpPr>
        <p:spPr>
          <a:xfrm rot="5400000">
            <a:off x="7051586" y="2830540"/>
            <a:ext cx="679622" cy="45719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6757" y="1284982"/>
            <a:ext cx="2681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Eggs are protected by woolly sacs that are produced by adult </a:t>
            </a:r>
            <a:r>
              <a:rPr lang="en-US" sz="1600" b="1" dirty="0" err="1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adelgids</a:t>
            </a:r>
            <a:endParaRPr lang="en-US" sz="1600" b="1" dirty="0">
              <a:solidFill>
                <a:prstClr val="white">
                  <a:lumMod val="65000"/>
                </a:prst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634B0-78A2-AD45-B337-93D9590AD75D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98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" r="45034" b="23219"/>
          <a:stretch/>
        </p:blipFill>
        <p:spPr>
          <a:xfrm>
            <a:off x="3589632" y="2625639"/>
            <a:ext cx="1933386" cy="1790752"/>
          </a:xfrm>
          <a:prstGeom prst="rect">
            <a:avLst/>
          </a:prstGeom>
          <a:ln>
            <a:solidFill>
              <a:srgbClr val="73625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Hemlock Woolly </a:t>
            </a:r>
            <a:r>
              <a:rPr lang="en-US" sz="4300" dirty="0" err="1">
                <a:latin typeface="Helvetica" pitchFamily="34" charset="0"/>
                <a:cs typeface="Helvetica" pitchFamily="34" charset="0"/>
              </a:rPr>
              <a:t>Adelgid</a:t>
            </a:r>
            <a:br>
              <a:rPr lang="en-US" dirty="0"/>
            </a:br>
            <a:r>
              <a:rPr lang="en-US" sz="3100" i="1" dirty="0"/>
              <a:t>Life Cycle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02043" y="1050328"/>
            <a:ext cx="2718486" cy="14580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>
                  <a:lumMod val="65000"/>
                </a:prstClr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486426" y="4521937"/>
            <a:ext cx="2718486" cy="1458097"/>
            <a:chOff x="1804087" y="3164714"/>
            <a:chExt cx="2718486" cy="1458097"/>
          </a:xfrm>
        </p:grpSpPr>
        <p:sp>
          <p:nvSpPr>
            <p:cNvPr id="31" name="Rounded Rectangle 30"/>
            <p:cNvSpPr/>
            <p:nvPr/>
          </p:nvSpPr>
          <p:spPr>
            <a:xfrm>
              <a:off x="1804087" y="3164714"/>
              <a:ext cx="2718486" cy="14580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16444" y="3595777"/>
              <a:ext cx="2681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Nymphs feed on starches stored within the tree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08216" y="4514894"/>
            <a:ext cx="2718486" cy="1458097"/>
            <a:chOff x="4794407" y="3134489"/>
            <a:chExt cx="2718486" cy="1458097"/>
          </a:xfrm>
        </p:grpSpPr>
        <p:sp>
          <p:nvSpPr>
            <p:cNvPr id="34" name="Rounded Rectangle 33"/>
            <p:cNvSpPr/>
            <p:nvPr/>
          </p:nvSpPr>
          <p:spPr>
            <a:xfrm>
              <a:off x="4794407" y="3134489"/>
              <a:ext cx="2718486" cy="14580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94407" y="3597420"/>
              <a:ext cx="2681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prstClr val="white">
                      <a:lumMod val="65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Nymphs molt into adults and lay eggs</a:t>
              </a:r>
              <a:endParaRPr lang="en-US" b="1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37" name="Right Arrow 36"/>
          <p:cNvSpPr/>
          <p:nvPr/>
        </p:nvSpPr>
        <p:spPr>
          <a:xfrm>
            <a:off x="3898556" y="1248039"/>
            <a:ext cx="679622" cy="45719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 rot="-10800000">
            <a:off x="4572000" y="5145958"/>
            <a:ext cx="679622" cy="45719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16200000">
            <a:off x="1359232" y="3706260"/>
            <a:ext cx="679622" cy="45719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486426" y="1050327"/>
            <a:ext cx="2718486" cy="1458097"/>
            <a:chOff x="4794407" y="1581664"/>
            <a:chExt cx="2718486" cy="1458097"/>
          </a:xfrm>
        </p:grpSpPr>
        <p:sp>
          <p:nvSpPr>
            <p:cNvPr id="24" name="Rounded Rectangle 23"/>
            <p:cNvSpPr/>
            <p:nvPr/>
          </p:nvSpPr>
          <p:spPr>
            <a:xfrm>
              <a:off x="4794407" y="1581664"/>
              <a:ext cx="2718486" cy="14580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94407" y="1902937"/>
              <a:ext cx="268141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prstClr val="white">
                      <a:lumMod val="65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Eggs hatch into crawlers; search for suitable feeding sites</a:t>
              </a:r>
            </a:p>
            <a:p>
              <a:pPr algn="ctr"/>
              <a:endParaRPr lang="en-US" sz="1600" b="1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26" name="Right Arrow 25"/>
          <p:cNvSpPr/>
          <p:nvPr/>
        </p:nvSpPr>
        <p:spPr>
          <a:xfrm rot="5400000">
            <a:off x="7051586" y="2830540"/>
            <a:ext cx="679622" cy="45719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6757" y="1284982"/>
            <a:ext cx="2681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Eggs are protected by woolly sacs that are produced by adult </a:t>
            </a:r>
            <a:r>
              <a:rPr lang="en-US" sz="1600" b="1" dirty="0" err="1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adelgids</a:t>
            </a:r>
            <a:endParaRPr lang="en-US" sz="1600" b="1" dirty="0">
              <a:solidFill>
                <a:prstClr val="white">
                  <a:lumMod val="65000"/>
                </a:prst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634B0-78A2-AD45-B337-93D9590AD75D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64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Hemlock Woolly </a:t>
            </a:r>
            <a:r>
              <a:rPr lang="en-US" sz="4300" dirty="0" err="1">
                <a:latin typeface="Helvetica" pitchFamily="34" charset="0"/>
                <a:cs typeface="Helvetica" pitchFamily="34" charset="0"/>
              </a:rPr>
              <a:t>Adelgid</a:t>
            </a:r>
            <a:br>
              <a:rPr lang="en-US" dirty="0"/>
            </a:br>
            <a:r>
              <a:rPr lang="en-US" sz="3100" i="1" dirty="0"/>
              <a:t>Life Cycle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02043" y="1050328"/>
            <a:ext cx="2718486" cy="14580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>
                  <a:lumMod val="65000"/>
                </a:prstClr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486426" y="4521937"/>
            <a:ext cx="2718486" cy="1458097"/>
            <a:chOff x="1804087" y="3164714"/>
            <a:chExt cx="2718486" cy="1458097"/>
          </a:xfrm>
        </p:grpSpPr>
        <p:sp>
          <p:nvSpPr>
            <p:cNvPr id="31" name="Rounded Rectangle 30"/>
            <p:cNvSpPr/>
            <p:nvPr/>
          </p:nvSpPr>
          <p:spPr>
            <a:xfrm>
              <a:off x="1804087" y="3164714"/>
              <a:ext cx="2718486" cy="14580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16444" y="3595777"/>
              <a:ext cx="2681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prstClr val="white">
                      <a:lumMod val="65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Nymphs feed on starches stored within the tree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08216" y="4514894"/>
            <a:ext cx="2718486" cy="1458097"/>
            <a:chOff x="4794407" y="3134489"/>
            <a:chExt cx="2718486" cy="1458097"/>
          </a:xfrm>
        </p:grpSpPr>
        <p:sp>
          <p:nvSpPr>
            <p:cNvPr id="34" name="Rounded Rectangle 33"/>
            <p:cNvSpPr/>
            <p:nvPr/>
          </p:nvSpPr>
          <p:spPr>
            <a:xfrm>
              <a:off x="4794407" y="3134489"/>
              <a:ext cx="2718486" cy="14580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94407" y="3597420"/>
              <a:ext cx="2681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Nymphs molt into adults and lay eggs</a:t>
              </a:r>
              <a:endParaRPr lang="en-US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37" name="Right Arrow 36"/>
          <p:cNvSpPr/>
          <p:nvPr/>
        </p:nvSpPr>
        <p:spPr>
          <a:xfrm>
            <a:off x="3898556" y="1248039"/>
            <a:ext cx="679622" cy="45719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 rot="-10800000">
            <a:off x="4572000" y="5145958"/>
            <a:ext cx="679622" cy="45719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16200000">
            <a:off x="1359232" y="3706260"/>
            <a:ext cx="679622" cy="45719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486426" y="1050327"/>
            <a:ext cx="2718486" cy="1458097"/>
            <a:chOff x="4794407" y="1581664"/>
            <a:chExt cx="2718486" cy="1458097"/>
          </a:xfrm>
        </p:grpSpPr>
        <p:sp>
          <p:nvSpPr>
            <p:cNvPr id="24" name="Rounded Rectangle 23"/>
            <p:cNvSpPr/>
            <p:nvPr/>
          </p:nvSpPr>
          <p:spPr>
            <a:xfrm>
              <a:off x="4794407" y="1581664"/>
              <a:ext cx="2718486" cy="14580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94407" y="1902937"/>
              <a:ext cx="268141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prstClr val="white">
                      <a:lumMod val="65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Eggs hatch into crawlers; search for suitable feeding sites</a:t>
              </a:r>
            </a:p>
            <a:p>
              <a:pPr algn="ctr"/>
              <a:endParaRPr lang="en-US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0" t="27302" r="1384" b="19578"/>
          <a:stretch/>
        </p:blipFill>
        <p:spPr>
          <a:xfrm>
            <a:off x="3589631" y="2625639"/>
            <a:ext cx="1933387" cy="1790752"/>
          </a:xfrm>
          <a:prstGeom prst="rect">
            <a:avLst/>
          </a:prstGeom>
          <a:ln>
            <a:solidFill>
              <a:srgbClr val="73625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Right Arrow 25"/>
          <p:cNvSpPr/>
          <p:nvPr/>
        </p:nvSpPr>
        <p:spPr>
          <a:xfrm rot="5400000">
            <a:off x="7051586" y="2830540"/>
            <a:ext cx="679622" cy="45719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6757" y="1284982"/>
            <a:ext cx="2681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Eggs are protected by woolly sacs that are produced by adult </a:t>
            </a:r>
            <a:r>
              <a:rPr lang="en-US" sz="1600" b="1" dirty="0" err="1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adelgids</a:t>
            </a:r>
            <a:endParaRPr lang="en-US" sz="1600" b="1" dirty="0">
              <a:solidFill>
                <a:prstClr val="white">
                  <a:lumMod val="65000"/>
                </a:prst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634B0-78A2-AD45-B337-93D9590AD75D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3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 err="1">
                <a:latin typeface="Helvetica" pitchFamily="34" charset="0"/>
                <a:cs typeface="Helvetica" pitchFamily="34" charset="0"/>
              </a:rPr>
              <a:t>Hemlcok</a:t>
            </a:r>
            <a:r>
              <a:rPr lang="en-US" sz="4300" dirty="0">
                <a:latin typeface="Helvetica" pitchFamily="34" charset="0"/>
                <a:cs typeface="Helvetica" pitchFamily="34" charset="0"/>
              </a:rPr>
              <a:t> Woolly </a:t>
            </a:r>
            <a:r>
              <a:rPr lang="en-US" sz="4300" dirty="0" err="1">
                <a:latin typeface="Helvetica" pitchFamily="34" charset="0"/>
                <a:cs typeface="Helvetica" pitchFamily="34" charset="0"/>
              </a:rPr>
              <a:t>Adelgid</a:t>
            </a:r>
            <a:br>
              <a:rPr lang="en-US" dirty="0"/>
            </a:br>
            <a:r>
              <a:rPr lang="en-US" sz="3100" i="1" dirty="0"/>
              <a:t>Common Host Trees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638800" y="1981200"/>
            <a:ext cx="2514600" cy="838200"/>
          </a:xfrm>
          <a:prstGeom prst="rect">
            <a:avLst/>
          </a:prstGeom>
          <a:solidFill>
            <a:schemeClr val="accent3">
              <a:lumMod val="60000"/>
              <a:lumOff val="40000"/>
              <a:alpha val="55000"/>
            </a:schemeClr>
          </a:solidFill>
          <a:ln w="19050">
            <a:solidFill>
              <a:schemeClr val="tx1"/>
            </a:solidFill>
          </a:ln>
        </p:spPr>
        <p:txBody>
          <a:bodyPr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Eastern Hemlock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Carolina Hemlock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80" y="1108979"/>
            <a:ext cx="4600575" cy="367209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55" y="3433691"/>
            <a:ext cx="4362545" cy="327190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9481" y="4462046"/>
            <a:ext cx="2300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Eastern Hemlock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08518" y="6367046"/>
            <a:ext cx="2232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Carolina Hemlock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634B0-78A2-AD45-B337-93D9590AD75D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6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Hemlock Woolly </a:t>
            </a:r>
            <a:r>
              <a:rPr lang="en-US" sz="4300" dirty="0" err="1">
                <a:latin typeface="Helvetica" pitchFamily="34" charset="0"/>
                <a:cs typeface="Helvetica" pitchFamily="34" charset="0"/>
              </a:rPr>
              <a:t>Adelgid</a:t>
            </a:r>
            <a:br>
              <a:rPr lang="en-US" dirty="0"/>
            </a:br>
            <a:r>
              <a:rPr lang="en-US" sz="3100" i="1" dirty="0"/>
              <a:t>Map – Range of Hemlock Woolly </a:t>
            </a:r>
            <a:r>
              <a:rPr lang="en-US" sz="3100" i="1" dirty="0" err="1"/>
              <a:t>Adelgid</a:t>
            </a:r>
            <a:endParaRPr lang="en-US" sz="31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8A6236-6158-4FDC-8677-E1E49E01D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81" y="806705"/>
            <a:ext cx="7132637" cy="550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28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343400" y="1828800"/>
            <a:ext cx="4435522" cy="3965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Helvetica" pitchFamily="34" charset="0"/>
                <a:cs typeface="Helvetica" pitchFamily="34" charset="0"/>
              </a:rPr>
              <a:t>White woolly masses at base of needles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“Wool” is easier to spot on overcast days or in the shade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Branches are graying or dying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Long term effects include off colored needles, needle loss, and crown thinning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Hemlock Woolly </a:t>
            </a:r>
            <a:r>
              <a:rPr lang="en-US" sz="4300" dirty="0" err="1">
                <a:latin typeface="Helvetica" pitchFamily="34" charset="0"/>
                <a:cs typeface="Helvetica" pitchFamily="34" charset="0"/>
              </a:rPr>
              <a:t>Adelgid</a:t>
            </a:r>
            <a:br>
              <a:rPr lang="en-US" dirty="0"/>
            </a:br>
            <a:r>
              <a:rPr lang="en-US" sz="3100" i="1" dirty="0"/>
              <a:t>What to Look For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1600200" cy="238169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8" r="34" b="33333"/>
          <a:stretch/>
        </p:blipFill>
        <p:spPr>
          <a:xfrm rot="16200000">
            <a:off x="1819053" y="1457547"/>
            <a:ext cx="2381693" cy="1600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33886"/>
            <a:ext cx="1600200" cy="24097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" t="-1" b="4547"/>
          <a:stretch/>
        </p:blipFill>
        <p:spPr>
          <a:xfrm rot="16200000">
            <a:off x="1789481" y="3942399"/>
            <a:ext cx="2417227" cy="1600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827727" y="1066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0174" y="1066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3533886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0174" y="353388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343400" y="1828800"/>
            <a:ext cx="4435522" cy="3965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White woolly masses at base of needles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Helvetica" pitchFamily="34" charset="0"/>
                <a:cs typeface="Helvetica" pitchFamily="34" charset="0"/>
              </a:rPr>
              <a:t>“Wool” is easier to spot on overcast days or in the shade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Branches are graying or dying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Long term effects include off colored needles, needle loss, and crown thinning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Hemlock Woolly </a:t>
            </a:r>
            <a:r>
              <a:rPr lang="en-US" sz="4300" dirty="0" err="1">
                <a:latin typeface="Helvetica" pitchFamily="34" charset="0"/>
                <a:cs typeface="Helvetica" pitchFamily="34" charset="0"/>
              </a:rPr>
              <a:t>Adelgid</a:t>
            </a:r>
            <a:br>
              <a:rPr lang="en-US" dirty="0"/>
            </a:br>
            <a:r>
              <a:rPr lang="en-US" sz="3100" i="1" dirty="0"/>
              <a:t>What to Look For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1600200" cy="238169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8" r="34" b="33333"/>
          <a:stretch/>
        </p:blipFill>
        <p:spPr>
          <a:xfrm rot="16200000">
            <a:off x="1819053" y="1457547"/>
            <a:ext cx="2381693" cy="1600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33886"/>
            <a:ext cx="1600200" cy="24097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" t="-1" b="4547"/>
          <a:stretch/>
        </p:blipFill>
        <p:spPr>
          <a:xfrm rot="16200000">
            <a:off x="1789481" y="3942399"/>
            <a:ext cx="2417227" cy="1600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827727" y="1066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0174" y="1066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3533886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0174" y="353388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15996"/>
      </p:ext>
    </p:extLst>
  </p:cSld>
  <p:clrMapOvr>
    <a:masterClrMapping/>
  </p:clrMapOvr>
</p:sld>
</file>

<file path=ppt/theme/theme1.xml><?xml version="1.0" encoding="utf-8"?>
<a:theme xmlns:a="http://schemas.openxmlformats.org/drawingml/2006/main" name="HTHC treeline 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05E945CFA1E4409B821D294E3CD47B" ma:contentTypeVersion="1" ma:contentTypeDescription="Create a new document." ma:contentTypeScope="" ma:versionID="a11a90b06085d9339e23b55fb6e983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0d331ebd68627ead16f146830ec63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F0C3F9-6985-4A47-839A-44963858EE2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1F70208-DBAC-4C16-85A6-BF5D97B13C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E6CFF1-22B6-4699-92D4-26076B770A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548</Words>
  <Application>Microsoft Office PowerPoint</Application>
  <PresentationFormat>On-screen Show (4:3)</PresentationFormat>
  <Paragraphs>108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Helvetica</vt:lpstr>
      <vt:lpstr>HTHC treeline footer</vt:lpstr>
      <vt:lpstr>Hemlock Woolly Adelgid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Nature Conservancy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Hemlock Woolly Adelgid</dc:title>
  <dc:creator>TNC_User</dc:creator>
  <cp:lastModifiedBy>Benjamin Mertz</cp:lastModifiedBy>
  <cp:revision>27</cp:revision>
  <dcterms:created xsi:type="dcterms:W3CDTF">2014-11-03T14:24:19Z</dcterms:created>
  <dcterms:modified xsi:type="dcterms:W3CDTF">2018-06-29T18:12:29Z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0x010100E505E945CFA1E4409B821D294E3CD47B</vt:lpwstr>
  </property>
  <property fmtid="{D5CDD505-2E9C-101B-9397-08002B2CF9AE}" pid="3" name="GeoRegionTerms">
    <vt:lpwstr/>
  </property>
  <property fmtid="{D5CDD505-2E9C-101B-9397-08002B2CF9AE}" pid="4" name="TaxKeyword">
    <vt:lpwstr/>
  </property>
  <property fmtid="{D5CDD505-2E9C-101B-9397-08002B2CF9AE}" pid="5" name="ConservationTerms">
    <vt:lpwstr/>
  </property>
  <property fmtid="{D5CDD505-2E9C-101B-9397-08002B2CF9AE}" pid="6" name="DepartmentalTerms">
    <vt:lpwstr/>
  </property>
</Properties>
</file>