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8" r:id="rId6"/>
    <p:sldMasterId id="2147483838" r:id="rId7"/>
    <p:sldMasterId id="2147483847" r:id="rId8"/>
    <p:sldMasterId id="2147483854" r:id="rId9"/>
    <p:sldMasterId id="2147483860" r:id="rId10"/>
    <p:sldMasterId id="2147483950" r:id="rId11"/>
  </p:sldMasterIdLst>
  <p:notesMasterIdLst>
    <p:notesMasterId r:id="rId32"/>
  </p:notesMasterIdLst>
  <p:sldIdLst>
    <p:sldId id="257" r:id="rId12"/>
    <p:sldId id="258" r:id="rId13"/>
    <p:sldId id="271" r:id="rId14"/>
    <p:sldId id="272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64" r:id="rId24"/>
    <p:sldId id="283" r:id="rId25"/>
    <p:sldId id="268" r:id="rId26"/>
    <p:sldId id="265" r:id="rId27"/>
    <p:sldId id="282" r:id="rId28"/>
    <p:sldId id="281" r:id="rId29"/>
    <p:sldId id="26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lmes" initials="r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29" autoAdjust="0"/>
  </p:normalViewPr>
  <p:slideViewPr>
    <p:cSldViewPr snapToGrid="0" snapToObjects="1">
      <p:cViewPr varScale="1">
        <p:scale>
          <a:sx n="61" d="100"/>
          <a:sy n="61" d="100"/>
        </p:scale>
        <p:origin x="67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F4CC-4359-194A-B18B-CB773FE2FA69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6C39-F812-3A41-820A-B87DF89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5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Targets over</a:t>
            </a:r>
            <a:r>
              <a:rPr lang="en-US" baseline="0"/>
              <a:t> 500 tree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2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6CCC887-0362-C647-9CC7-D1C59BD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dmaps.org/" TargetMode="External"/><Relationship Id="rId3" Type="http://schemas.openxmlformats.org/officeDocument/2006/relationships/image" Target="../media/image27.jpg"/><Relationship Id="rId7" Type="http://schemas.openxmlformats.org/officeDocument/2006/relationships/hyperlink" Target="https://www.youtube.com/watch?v=E1WpDS9qoI0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://www.dontmovefirewood.org/gallery-of-pests/european-gypsy-moth.html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://www.hungrypests.com/the-threat/european-gypsy-moth.php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fs.fed.us/ne/morgantown/4557/gmoth/" TargetMode="Externa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Gypsy Moth</a:t>
            </a:r>
            <a:br>
              <a:rPr lang="en-US" dirty="0"/>
            </a:br>
            <a:r>
              <a:rPr lang="en-US" dirty="0"/>
              <a:t>(European, Asian and Rosy)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8920" y="5173800"/>
            <a:ext cx="3731241" cy="6259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Asian Gypsy Moth (left) and European Gypsy Moth (right)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" y="2606199"/>
            <a:ext cx="3731241" cy="2487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93" y="2601316"/>
            <a:ext cx="3657600" cy="2438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38393" y="52015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73625A"/>
                </a:solidFill>
                <a:latin typeface="Helvetica" pitchFamily="34" charset="0"/>
                <a:cs typeface="Helvetica" pitchFamily="34" charset="0"/>
              </a:rPr>
              <a:t>Rosy Gypsy Moth</a:t>
            </a:r>
          </a:p>
        </p:txBody>
      </p:sp>
    </p:spTree>
    <p:extLst>
      <p:ext uri="{BB962C8B-B14F-4D97-AF65-F5344CB8AC3E}">
        <p14:creationId xmlns:p14="http://schemas.microsoft.com/office/powerpoint/2010/main" val="230383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/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1600736"/>
            <a:ext cx="2064620" cy="13764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2990552"/>
            <a:ext cx="2064620" cy="14463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12514" y="4129084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2514" y="2669372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2075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/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1600736"/>
            <a:ext cx="2064620" cy="13764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2990552"/>
            <a:ext cx="2064620" cy="14463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12514" y="4129084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2514" y="2669372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46968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/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1600736"/>
            <a:ext cx="2064620" cy="13764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2990552"/>
            <a:ext cx="2064620" cy="14463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12514" y="4129084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2514" y="2669372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01752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2357" y="-12357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700" dirty="0">
                <a:latin typeface="Helvetica" pitchFamily="34" charset="0"/>
                <a:cs typeface="Helvetica" pitchFamily="34" charset="0"/>
              </a:rPr>
              <a:t>Gypsy Moth </a:t>
            </a:r>
            <a:r>
              <a:rPr lang="en-US" sz="4700" i="1" dirty="0">
                <a:latin typeface="Helvetica" pitchFamily="34" charset="0"/>
                <a:cs typeface="Helvetica" pitchFamily="34" charset="0"/>
              </a:rPr>
              <a:t>(all)</a:t>
            </a:r>
            <a:br>
              <a:rPr lang="en-US" dirty="0"/>
            </a:br>
            <a:r>
              <a:rPr lang="en-US" sz="3400" i="1" dirty="0"/>
              <a:t>Life Cycle</a:t>
            </a: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5000"/>
          <a:stretch/>
        </p:blipFill>
        <p:spPr>
          <a:xfrm>
            <a:off x="2292536" y="961834"/>
            <a:ext cx="2267107" cy="26869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21094"/>
          <a:stretch/>
        </p:blipFill>
        <p:spPr>
          <a:xfrm>
            <a:off x="4559641" y="3651380"/>
            <a:ext cx="2267107" cy="26869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4559642" y="964438"/>
            <a:ext cx="2267107" cy="26869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292536" y="3648776"/>
            <a:ext cx="2267107" cy="26869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Curved Down Arrow 12"/>
          <p:cNvSpPr/>
          <p:nvPr/>
        </p:nvSpPr>
        <p:spPr>
          <a:xfrm>
            <a:off x="3889071" y="2906332"/>
            <a:ext cx="1547941" cy="687003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3785673" y="3688333"/>
            <a:ext cx="1547941" cy="687003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3070" y="1767016"/>
            <a:ext cx="70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6298" y="1767016"/>
            <a:ext cx="9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Larva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3941" y="4810185"/>
            <a:ext cx="117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Pupa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350" y="4807581"/>
            <a:ext cx="10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13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54411" y="2508421"/>
            <a:ext cx="679621" cy="54369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7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2357" y="-12357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7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400" i="1" dirty="0"/>
              <a:t>Common Host Trees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10" y="3064212"/>
            <a:ext cx="2095500" cy="31797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3574" r="6426" b="3328"/>
          <a:stretch/>
        </p:blipFill>
        <p:spPr>
          <a:xfrm>
            <a:off x="87657" y="3062960"/>
            <a:ext cx="2027513" cy="31797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81" y="3062897"/>
            <a:ext cx="2045733" cy="318109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559" r="15759" b="-559"/>
          <a:stretch/>
        </p:blipFill>
        <p:spPr>
          <a:xfrm>
            <a:off x="6986413" y="3081087"/>
            <a:ext cx="2045733" cy="31620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2539259" y="1048229"/>
            <a:ext cx="4305359" cy="1758838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  <a:cs typeface="Helvetica" pitchFamily="34" charset="0"/>
              </a:rPr>
              <a:t>Oak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Apple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Alder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Basswood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Birch </a:t>
            </a:r>
          </a:p>
          <a:p>
            <a:pPr marL="0" indent="0">
              <a:buNone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Poplar</a:t>
            </a:r>
          </a:p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Sweetgum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Willow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Hawthorn</a:t>
            </a: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White Alder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11"/>
          <p:cNvSpPr txBox="1"/>
          <p:nvPr/>
        </p:nvSpPr>
        <p:spPr>
          <a:xfrm>
            <a:off x="87657" y="3062897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Birch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7510" y="306873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9081" y="306873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Willow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986413" y="3062897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Sweetgum</a:t>
            </a:r>
          </a:p>
        </p:txBody>
      </p:sp>
    </p:spTree>
    <p:extLst>
      <p:ext uri="{BB962C8B-B14F-4D97-AF65-F5344CB8AC3E}">
        <p14:creationId xmlns:p14="http://schemas.microsoft.com/office/powerpoint/2010/main" val="25709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12357" y="-12357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100" i="1" dirty="0"/>
              <a:t>Map – Range of Gypsy Moth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9788594-88F5-4E9A-9763-A786A36F0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59" y="832129"/>
            <a:ext cx="6783082" cy="51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4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898" y="903002"/>
            <a:ext cx="3474656" cy="25848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Adults, caterpillars, or egg masses on trees or objects left outside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Large clusters of caterpillars feeding on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Holes in leaves and/or defoliation of the tree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2520" y="3660846"/>
            <a:ext cx="3470475" cy="23957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520" y="890649"/>
            <a:ext cx="3470475" cy="2597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152400" y="6529465"/>
            <a:ext cx="3147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Photos courtesy ForestryImages.org</a:t>
            </a:r>
          </a:p>
          <a:p>
            <a:pPr algn="r" defTabSz="457200"/>
            <a:endParaRPr lang="en-US" sz="1600" dirty="0">
              <a:solidFill>
                <a:srgbClr val="73625A"/>
              </a:solidFill>
            </a:endParaRPr>
          </a:p>
        </p:txBody>
      </p:sp>
      <p:pic>
        <p:nvPicPr>
          <p:cNvPr id="10" name="Content Placeholder 6" descr="lbhtree_rgb"/>
          <p:cNvPicPr>
            <a:picLocks noGrp="1"/>
          </p:cNvPicPr>
          <p:nvPr>
            <p:ph sz="half" idx="2"/>
          </p:nvPr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/>
          <a:stretch/>
        </p:blipFill>
        <p:spPr bwMode="auto">
          <a:xfrm>
            <a:off x="4648897" y="3663360"/>
            <a:ext cx="3474656" cy="23957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6815" y="-13063"/>
            <a:ext cx="916387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636" y="3089212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516" y="5687261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0846" y="5687261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898" y="903002"/>
            <a:ext cx="3474656" cy="25848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Adults, caterpillars, or egg masses on trees or objects left outside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Large clusters of caterpillars feeding on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Holes in leaves and/or defoliation of the tree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520" y="3660846"/>
            <a:ext cx="3470475" cy="23957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2520" y="890649"/>
            <a:ext cx="3470475" cy="2597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152400" y="6529465"/>
            <a:ext cx="3147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Photos courtesy ForestryImages.org</a:t>
            </a:r>
          </a:p>
          <a:p>
            <a:pPr algn="r" defTabSz="457200"/>
            <a:endParaRPr lang="en-US" sz="1600" dirty="0">
              <a:solidFill>
                <a:srgbClr val="73625A"/>
              </a:solidFill>
            </a:endParaRPr>
          </a:p>
        </p:txBody>
      </p:sp>
      <p:pic>
        <p:nvPicPr>
          <p:cNvPr id="10" name="Content Placeholder 6" descr="lbhtree_rgb"/>
          <p:cNvPicPr>
            <a:picLocks noGrp="1"/>
          </p:cNvPicPr>
          <p:nvPr>
            <p:ph sz="half" idx="2"/>
          </p:nvPr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/>
          <a:stretch/>
        </p:blipFill>
        <p:spPr bwMode="auto">
          <a:xfrm>
            <a:off x="4648897" y="3663360"/>
            <a:ext cx="3474656" cy="23957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6815" y="-13063"/>
            <a:ext cx="916387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3636" y="3089212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516" y="5687261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0846" y="5687261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264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898" y="903002"/>
            <a:ext cx="3474656" cy="25848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Adults, caterpillars, or egg masses on trees or objects left outside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Large clusters of caterpillars feeding on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Holes in leaves and/or defoliation of the tree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2520" y="3660846"/>
            <a:ext cx="3470475" cy="23957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2520" y="890649"/>
            <a:ext cx="3470475" cy="2597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152400" y="6529465"/>
            <a:ext cx="3147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Photos courtesy ForestryImages.org</a:t>
            </a:r>
          </a:p>
          <a:p>
            <a:pPr algn="r" defTabSz="457200"/>
            <a:endParaRPr lang="en-US" sz="1600" dirty="0">
              <a:solidFill>
                <a:srgbClr val="73625A"/>
              </a:solidFill>
            </a:endParaRPr>
          </a:p>
        </p:txBody>
      </p:sp>
      <p:pic>
        <p:nvPicPr>
          <p:cNvPr id="10" name="Content Placeholder 6" descr="lbhtree_rgb"/>
          <p:cNvPicPr>
            <a:picLocks noGrp="1"/>
          </p:cNvPicPr>
          <p:nvPr>
            <p:ph sz="half" idx="2"/>
          </p:nvPr>
        </p:nvPicPr>
        <p:blipFill rotWithShape="1">
          <a:blip r:embed="rId5"/>
          <a:srcRect t="4368"/>
          <a:stretch/>
        </p:blipFill>
        <p:spPr bwMode="auto">
          <a:xfrm>
            <a:off x="4648897" y="3663360"/>
            <a:ext cx="3474656" cy="23957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6815" y="-13063"/>
            <a:ext cx="916387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3636" y="3089212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516" y="5687261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0846" y="5687261"/>
            <a:ext cx="39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741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7" name="TextBox 6"/>
          <p:cNvSpPr txBox="1"/>
          <p:nvPr/>
        </p:nvSpPr>
        <p:spPr>
          <a:xfrm>
            <a:off x="1466543" y="5647823"/>
            <a:ext cx="6153457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Eggs on rocks, trees, doors; holes chewed on leaves; defoliation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712" y="2399833"/>
            <a:ext cx="24384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EARLY/MID-SUMMER: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Caterpillars feed on leaves of deciduous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712" y="1113486"/>
            <a:ext cx="24384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MID-SUMMER: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 attaches egg masses to outdoor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712" y="4038600"/>
            <a:ext cx="24384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SPRING: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 to 1,000 eggs can hatch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6815" y="-13063"/>
            <a:ext cx="916387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03" y="1697501"/>
            <a:ext cx="3633036" cy="272477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European Gypsy Moth</a:t>
            </a:r>
            <a:endParaRPr lang="en-US" sz="3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>
          <a:xfrm>
            <a:off x="668751" y="1718510"/>
            <a:ext cx="3655374" cy="268275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7513" y="4856007"/>
            <a:ext cx="29631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Buff-colored egg, velvety texture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87395" y="3781173"/>
            <a:ext cx="1087394" cy="107483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7045" y="1224059"/>
            <a:ext cx="247070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Blue and red dots on back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7046" y="1531836"/>
            <a:ext cx="654262" cy="121116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65761" y="5342919"/>
            <a:ext cx="282358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Tufts of hair on each segment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65761" y="3200404"/>
            <a:ext cx="1872109" cy="21425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77106" y="4596720"/>
            <a:ext cx="1738921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-5400000">
            <a:off x="6632690" y="3517388"/>
            <a:ext cx="400110" cy="2558773"/>
          </a:xfrm>
          <a:prstGeom prst="rect">
            <a:avLst/>
          </a:prstGeom>
        </p:spPr>
        <p:txBody>
          <a:bodyPr vert="vert" wrap="square" tIns="91440">
            <a:spAutoFit/>
          </a:bodyPr>
          <a:lstStyle/>
          <a:p>
            <a:r>
              <a:rPr lang="en-US" altLang="en-US" sz="1400" dirty="0">
                <a:solidFill>
                  <a:srgbClr val="000000"/>
                </a:solidFill>
                <a:latin typeface="Helvetica" charset="0"/>
                <a:cs typeface="Helvetica" charset="0"/>
              </a:rPr>
              <a:t>1.5 – 2.5 inch body length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7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711" y="2670550"/>
            <a:ext cx="997264" cy="9707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Gypsy Moth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001038"/>
            <a:ext cx="7303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 Forest Service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http://www.fs.fed.us/ne/morgantown/4557/gmoth/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Hungry Pests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http://www.hungrypests.com/the-threat/european-gypsy-moth.php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http://www.dontmovefirewood.org/gallery-of-pests/european-gypsy-moth.html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Outsmart </a:t>
            </a:r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Invasives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Video Clip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https://www.youtube.com/watch?v=E1WpDS9qoI0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" y="3728629"/>
            <a:ext cx="660981" cy="6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56827" y="4643403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1852549"/>
            <a:ext cx="1195353" cy="74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994401"/>
            <a:ext cx="657676" cy="8513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7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European Gypsy Moth</a:t>
            </a:r>
            <a:endParaRPr lang="en-US" sz="3100" i="1" dirty="0"/>
          </a:p>
        </p:txBody>
      </p:sp>
      <p:pic>
        <p:nvPicPr>
          <p:cNvPr id="8" name="Content Placeholder 6" descr="lbhtree_rgb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93541" y="1894264"/>
            <a:ext cx="4165502" cy="334500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078" y="3215562"/>
            <a:ext cx="18944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Light tan color with dark wavy bands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36574" y="3738782"/>
            <a:ext cx="1680518" cy="48723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1354" y="1742563"/>
            <a:ext cx="73594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0079" y="1735470"/>
            <a:ext cx="94187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927" y="2684651"/>
            <a:ext cx="184679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1.5 inch wingspan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7618" y="2684650"/>
            <a:ext cx="184679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2.5 inch wingspan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3769" y="3212742"/>
            <a:ext cx="18944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Off-white color with dark wavy bands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053914" y="3212742"/>
            <a:ext cx="1769856" cy="526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64091" y="3936823"/>
            <a:ext cx="18467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Cannot fly – slows spread of species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ian gypsy moth, Lymantria dispar asiatica (Lepidoptera: Lymantriidae) - 1241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5937" r="284" b="23173"/>
          <a:stretch/>
        </p:blipFill>
        <p:spPr bwMode="auto">
          <a:xfrm>
            <a:off x="3526285" y="1600592"/>
            <a:ext cx="2078952" cy="17016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/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69707" y="2994428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6296"/>
          <a:stretch/>
        </p:blipFill>
        <p:spPr>
          <a:xfrm>
            <a:off x="3526285" y="3302205"/>
            <a:ext cx="2078952" cy="1694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769708" y="4689302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34649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/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2" descr="Asian gypsy moth, Lymantria dispar asiatica (Lepidoptera: Lymantriidae) - 1241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5937" r="284" b="23173"/>
          <a:stretch/>
        </p:blipFill>
        <p:spPr bwMode="auto">
          <a:xfrm>
            <a:off x="3526285" y="1600592"/>
            <a:ext cx="2078952" cy="17016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69707" y="2994428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6296"/>
          <a:stretch/>
        </p:blipFill>
        <p:spPr>
          <a:xfrm>
            <a:off x="3526285" y="3302205"/>
            <a:ext cx="2078952" cy="1694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769708" y="4689302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63184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/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2" descr="Asian gypsy moth, Lymantria dispar asiatica (Lepidoptera: Lymantriidae) - 1241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5937" r="284" b="23173"/>
          <a:stretch/>
        </p:blipFill>
        <p:spPr bwMode="auto">
          <a:xfrm>
            <a:off x="3526285" y="1600592"/>
            <a:ext cx="2078952" cy="17016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69707" y="2994428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6296"/>
          <a:stretch/>
        </p:blipFill>
        <p:spPr>
          <a:xfrm>
            <a:off x="3526285" y="3302205"/>
            <a:ext cx="2078952" cy="1694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769708" y="4689302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376322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/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2" descr="Asian gypsy moth, Lymantria dispar asiatica (Lepidoptera: Lymantriidae) - 1241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5937" r="284" b="23173"/>
          <a:stretch/>
        </p:blipFill>
        <p:spPr bwMode="auto">
          <a:xfrm>
            <a:off x="3526285" y="1600592"/>
            <a:ext cx="2078952" cy="17016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69707" y="2994428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6296"/>
          <a:stretch/>
        </p:blipFill>
        <p:spPr>
          <a:xfrm>
            <a:off x="3526285" y="3302205"/>
            <a:ext cx="2078952" cy="1694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769708" y="4689302"/>
            <a:ext cx="83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392186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/>
              <a:t>Male wingspan =        1.5 - 2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1600736"/>
            <a:ext cx="2064620" cy="13764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2990552"/>
            <a:ext cx="2064620" cy="14463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12514" y="4129084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2514" y="2669372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5246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063" y="-13063"/>
            <a:ext cx="9157648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and Rosy Gypsy Moth</a:t>
            </a:r>
            <a:endParaRPr lang="en-US" sz="31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9990" y="1233915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Asian Gypsy Moth</a:t>
            </a:r>
          </a:p>
          <a:p>
            <a:pPr marL="0" indent="0">
              <a:buFont typeface="Arial"/>
              <a:buNone/>
            </a:pP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   2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wingspan =    3.5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Males are brown-grey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Females can fly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29740" y="1274523"/>
            <a:ext cx="3017697" cy="516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rgbClr val="786965"/>
                </a:solidFill>
              </a:rPr>
              <a:t>Rosy Gypsy Moth*</a:t>
            </a:r>
          </a:p>
          <a:p>
            <a:pPr marL="0" indent="0">
              <a:buFont typeface="Arial"/>
              <a:buNone/>
            </a:pPr>
            <a:endParaRPr lang="en-US" i="1" dirty="0"/>
          </a:p>
          <a:p>
            <a:pPr marL="0" indent="0">
              <a:buFont typeface="Arial"/>
              <a:buNone/>
            </a:pPr>
            <a:r>
              <a:rPr lang="en-US" i="1" dirty="0"/>
              <a:t>Overall differences: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wingspan =        1.5 - 2 inches</a:t>
            </a:r>
          </a:p>
          <a:p>
            <a:r>
              <a:rPr lang="en-US" dirty="0"/>
              <a:t>Female wingspan =      3 - 3.75 inches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Male forewings are brown and hind wings are yellow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Female forewings are white with dark markings and hind wings are pink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Egg masses are white, fluffy, and flat with irregular edges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C887-0362-C647-9CC7-D1C59BD39B9A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3197" y="6369308"/>
            <a:ext cx="457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* </a:t>
            </a:r>
            <a:r>
              <a:rPr lang="en-US" sz="1400" b="1" i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Sometimes referred to as the Pink Gypsy Moth</a:t>
            </a:r>
            <a:endPara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1600736"/>
            <a:ext cx="2064620" cy="13764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8" y="2990552"/>
            <a:ext cx="2064620" cy="14463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12514" y="4129084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2514" y="2669372"/>
            <a:ext cx="1897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654987804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2AB8B-7EF4-4997-8E43-31C8B4C0688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99B831-D1DE-4D31-AD8E-92BF29E3F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9FCFFC-C2EF-46E8-96AA-D6615A05C3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286</TotalTime>
  <Words>1226</Words>
  <Application>Microsoft Office PowerPoint</Application>
  <PresentationFormat>On-screen Show (4:3)</PresentationFormat>
  <Paragraphs>298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Georgia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1_HTHC treeline footer</vt:lpstr>
      <vt:lpstr>Gypsy Moth (European, Asian and Rosy)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Gypsy Moth (European, Asian and Rosy)</dc:title>
  <dc:creator>Ariel</dc:creator>
  <cp:lastModifiedBy>Benjamin Mertz</cp:lastModifiedBy>
  <cp:revision>69</cp:revision>
  <dcterms:created xsi:type="dcterms:W3CDTF">2014-07-26T20:31:15Z</dcterms:created>
  <dcterms:modified xsi:type="dcterms:W3CDTF">2018-06-29T18:10:54Z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  <property fmtid="{D5CDD505-2E9C-101B-9397-08002B2CF9AE}" pid="3" name="GeoRegionTerms">
    <vt:lpwstr/>
  </property>
  <property fmtid="{D5CDD505-2E9C-101B-9397-08002B2CF9AE}" pid="4" name="TaxKeyword">
    <vt:lpwstr/>
  </property>
  <property fmtid="{D5CDD505-2E9C-101B-9397-08002B2CF9AE}" pid="5" name="ConservationTerms">
    <vt:lpwstr/>
  </property>
  <property fmtid="{D5CDD505-2E9C-101B-9397-08002B2CF9AE}" pid="6" name="DepartmentalTerms">
    <vt:lpwstr/>
  </property>
</Properties>
</file>