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72" r:id="rId10"/>
    <p:sldId id="260" r:id="rId11"/>
    <p:sldId id="271" r:id="rId12"/>
    <p:sldId id="270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7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EA1F9-E949-4F7F-BAD3-96F2E6153724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C16C5-D85C-4CAE-9F90-F63E16E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691-DE69-1C45-BB3A-8E6A24CE740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2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1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E51BA-6B19-42DC-9C11-5B803134879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7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4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2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79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54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7944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7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8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3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9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2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F7BE-CFD2-4D9A-B8C0-0B5DF95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jpg"/><Relationship Id="rId7" Type="http://schemas.openxmlformats.org/officeDocument/2006/relationships/hyperlink" Target="http://www.eddmap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t201pD320w0" TargetMode="External"/><Relationship Id="rId5" Type="http://schemas.openxmlformats.org/officeDocument/2006/relationships/hyperlink" Target="http://www.dontmovefirewood.org/gallery-of-pests/goldspotted-oak-borer.html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ucanr.edu/sites/gsobinfo/About_Goldspotted_Oak_Borer_930/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0" y="896938"/>
            <a:ext cx="9144000" cy="1176337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Helvetica" charset="0"/>
                <a:cs typeface="Helvetica" charset="0"/>
              </a:rPr>
              <a:t>Gold Spotted Oak Borer</a:t>
            </a:r>
          </a:p>
        </p:txBody>
      </p:sp>
      <p:sp>
        <p:nvSpPr>
          <p:cNvPr id="3379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08600" y="3166938"/>
            <a:ext cx="4041775" cy="2852862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charset="0"/>
                <a:cs typeface="Helvetica" charset="0"/>
              </a:rPr>
              <a:t>Small, bullet-shaped beetle about 10mm long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charset="0"/>
                <a:cs typeface="Helvetica" charset="0"/>
              </a:rPr>
              <a:t>Adults are a dark green with metallic sheen and have 6 gold spots on their wings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charset="0"/>
                <a:cs typeface="Helvetica" charset="0"/>
              </a:rPr>
              <a:t>Native to Arizona, but in California it is invasive and detrimental to the health of specific types of oak trees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51300" y="2590800"/>
            <a:ext cx="4940300" cy="441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defRPr/>
            </a:pPr>
            <a:r>
              <a:rPr lang="en-US" sz="2200" dirty="0">
                <a:solidFill>
                  <a:srgbClr val="73625A"/>
                </a:solidFill>
              </a:rPr>
              <a:t>Identifying Characteristics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23160"/>
            <a:ext cx="4023360" cy="2682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51057"/>
            <a:ext cx="2619375" cy="1749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24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3" y="1254125"/>
            <a:ext cx="4173537" cy="4167188"/>
          </a:xfrm>
        </p:spPr>
      </p:pic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428ABE-E32A-479D-B486-6E420089758E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10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276600"/>
            <a:ext cx="2370138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 SPRING:</a:t>
            </a:r>
          </a:p>
          <a:p>
            <a:pPr algn="ctr"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Mature larvae present in trees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2338" y="2895600"/>
            <a:ext cx="2447925" cy="1076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WINTER/FALL:</a:t>
            </a:r>
          </a:p>
          <a:p>
            <a:pPr algn="ctr"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Split bark; woodpecker damage most obvious on defoliated 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3744" y="853895"/>
            <a:ext cx="2598738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SPRING/SUMMER/FALL</a:t>
            </a:r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Adult borers active and laying eggs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6788" y="5746750"/>
            <a:ext cx="723265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Stained bark; oozing bark; leaf loss; branch die-back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Gold Spotted Oak Borer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  <a:p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49588390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417711" y="2267823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11</a:t>
            </a:fld>
            <a:endParaRPr lang="en-US" altLang="en-US" dirty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Gold Spotted Oak Borer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467683"/>
            <a:ext cx="7303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University of California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http://ucanr.edu/sites/gsobinfo/About_Goldspotted_Oak_Borer_930/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Move Firewood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http://www.dontmovefirewood.org/gallery-of-pests/goldspotted-oak-borer.html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Outsmart </a:t>
            </a:r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Invasives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Video Clip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https://www.youtube.com/watch?v=t201pD320w0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4" y="3352800"/>
            <a:ext cx="660981" cy="65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56827" y="4191000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12" b="84545"/>
          <a:stretch/>
        </p:blipFill>
        <p:spPr>
          <a:xfrm>
            <a:off x="609600" y="1524000"/>
            <a:ext cx="664103" cy="72994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865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Gold Spotted Oak Borer</a:t>
            </a:r>
            <a:br>
              <a:rPr lang="en-US" dirty="0"/>
            </a:br>
            <a:r>
              <a:rPr lang="en-US" sz="3100" i="1" dirty="0"/>
              <a:t>Lifecycle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7" t="7644" r="1977" b="13504"/>
          <a:stretch/>
        </p:blipFill>
        <p:spPr>
          <a:xfrm>
            <a:off x="6248400" y="1876899"/>
            <a:ext cx="2727962" cy="24721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605" r="17813" b="7420"/>
          <a:stretch/>
        </p:blipFill>
        <p:spPr>
          <a:xfrm>
            <a:off x="3208019" y="2675763"/>
            <a:ext cx="2727962" cy="24721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r="8488" b="-160"/>
          <a:stretch/>
        </p:blipFill>
        <p:spPr>
          <a:xfrm>
            <a:off x="136398" y="1876899"/>
            <a:ext cx="2727962" cy="24682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6398" y="4349087"/>
            <a:ext cx="2727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Eggs</a:t>
            </a:r>
            <a:endParaRPr lang="en-US" b="1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90600" y="2351853"/>
            <a:ext cx="509779" cy="685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79444" y="2275653"/>
            <a:ext cx="2727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Larvae &amp; pupae</a:t>
            </a:r>
            <a:endParaRPr lang="en-US" b="1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11250" y="4349087"/>
            <a:ext cx="2727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Adult borer</a:t>
            </a:r>
            <a:endParaRPr lang="en-US" b="1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Curved Up Arrow 16"/>
          <p:cNvSpPr/>
          <p:nvPr/>
        </p:nvSpPr>
        <p:spPr>
          <a:xfrm rot="-540000">
            <a:off x="5223511" y="5173089"/>
            <a:ext cx="1521329" cy="655552"/>
          </a:xfrm>
          <a:prstGeom prst="curvedUpArrow">
            <a:avLst>
              <a:gd name="adj1" fmla="val 25000"/>
              <a:gd name="adj2" fmla="val 50000"/>
              <a:gd name="adj3" fmla="val 2480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 rot="540000" flipV="1">
            <a:off x="2170560" y="1171412"/>
            <a:ext cx="1521329" cy="655552"/>
          </a:xfrm>
          <a:prstGeom prst="curvedUpArrow">
            <a:avLst>
              <a:gd name="adj1" fmla="val 25000"/>
              <a:gd name="adj2" fmla="val 50000"/>
              <a:gd name="adj3" fmla="val 2480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/>
            </a:br>
            <a:r>
              <a:rPr lang="en-US" sz="3100" i="1"/>
              <a:t>Common Host </a:t>
            </a:r>
            <a:r>
              <a:rPr lang="en-US" sz="3100" i="1" dirty="0"/>
              <a:t>Trees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311543" y="1161300"/>
            <a:ext cx="2882730" cy="1219200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Coast Live Oak</a:t>
            </a:r>
          </a:p>
          <a:p>
            <a:pPr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California Black Oak</a:t>
            </a:r>
          </a:p>
          <a:p>
            <a:pPr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Canyon Live Oak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962400"/>
            <a:ext cx="2645004" cy="1981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9" y="2743200"/>
            <a:ext cx="4351311" cy="2895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90600"/>
            <a:ext cx="2160702" cy="2616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" y="5334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Coast Live Oak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5638800"/>
            <a:ext cx="256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California Black Oak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276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Canyon Live Oak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Gold Spotted Oak Borer</a:t>
            </a:r>
            <a:br>
              <a:rPr lang="en-US" dirty="0"/>
            </a:br>
            <a:r>
              <a:rPr lang="en-US" sz="3100" i="1" dirty="0"/>
              <a:t>Map – Range of Gold Spotted Oak Borer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4400" y="870052"/>
            <a:ext cx="3982065" cy="2178718"/>
          </a:xfrm>
        </p:spPr>
        <p:txBody>
          <a:bodyPr>
            <a:noAutofit/>
          </a:bodyPr>
          <a:lstStyle/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0" lvl="0" indent="0" defTabSz="45720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593029"/>
            <a:ext cx="194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Georgia" panose="02040502050405020303" pitchFamily="18" charset="0"/>
                <a:cs typeface="Helvetica" pitchFamily="34" charset="0"/>
              </a:rPr>
              <a:t>American Elm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34" y="1087611"/>
            <a:ext cx="3803333" cy="46273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2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Gold Spotted Oak Borer</a:t>
            </a:r>
            <a:br>
              <a:rPr lang="en-US" dirty="0"/>
            </a:br>
            <a:r>
              <a:rPr lang="en-US" sz="3100" i="1" dirty="0"/>
              <a:t>Map – Range of Gold Spotted Oak Borer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4400" y="870052"/>
            <a:ext cx="3982065" cy="2178718"/>
          </a:xfrm>
        </p:spPr>
        <p:txBody>
          <a:bodyPr>
            <a:noAutofit/>
          </a:bodyPr>
          <a:lstStyle/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0" lvl="0" indent="0" defTabSz="45720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593029"/>
            <a:ext cx="194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Georgia" panose="02040502050405020303" pitchFamily="18" charset="0"/>
                <a:cs typeface="Helvetica" pitchFamily="34" charset="0"/>
              </a:rPr>
              <a:t>American Elm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80BC6-01DC-4797-AADD-41E7D84F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94" y="902007"/>
            <a:ext cx="6204012" cy="47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449512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Red or black staining on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Blistering and oozing on tree surface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Premature leaf loss or damage to leaves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Crown thinning and branch die-back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6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Gold Spotted Oak Borer</a:t>
            </a:r>
            <a:br>
              <a:rPr lang="en-US" dirty="0"/>
            </a:br>
            <a:r>
              <a:rPr lang="en-US" sz="3100" i="1" dirty="0"/>
              <a:t>What to Look For</a:t>
            </a:r>
          </a:p>
          <a:p>
            <a:endParaRPr lang="en-US" sz="3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09" r="1347"/>
          <a:stretch/>
        </p:blipFill>
        <p:spPr>
          <a:xfrm>
            <a:off x="2542309" y="990600"/>
            <a:ext cx="2029691" cy="2706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990600"/>
            <a:ext cx="2029689" cy="2706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/>
          <a:stretch/>
        </p:blipFill>
        <p:spPr>
          <a:xfrm>
            <a:off x="2542309" y="3825947"/>
            <a:ext cx="2029691" cy="2727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1839" r="82862" b="60701"/>
          <a:stretch/>
        </p:blipFill>
        <p:spPr>
          <a:xfrm>
            <a:off x="381000" y="3812092"/>
            <a:ext cx="2029690" cy="2727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990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9236" y="98130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927" y="3810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2309" y="381209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085780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449512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Red or black staining on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Blistering and oozing on tree surface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Premature leaf loss or damage to leaves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Crown thinning and branch die-back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7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Gold Spotted Oak Borer</a:t>
            </a:r>
            <a:br>
              <a:rPr lang="en-US" dirty="0"/>
            </a:br>
            <a:r>
              <a:rPr lang="en-US" sz="3100" i="1" dirty="0"/>
              <a:t>What to Look For</a:t>
            </a:r>
          </a:p>
          <a:p>
            <a:endParaRPr lang="en-US" sz="3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09" r="1347"/>
          <a:stretch/>
        </p:blipFill>
        <p:spPr>
          <a:xfrm>
            <a:off x="2542309" y="990600"/>
            <a:ext cx="2029691" cy="2706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990600"/>
            <a:ext cx="2029689" cy="2706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/>
          <a:stretch/>
        </p:blipFill>
        <p:spPr>
          <a:xfrm>
            <a:off x="2542309" y="3825947"/>
            <a:ext cx="2029691" cy="2727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1839" r="82862" b="60701"/>
          <a:stretch/>
        </p:blipFill>
        <p:spPr>
          <a:xfrm>
            <a:off x="381000" y="3812092"/>
            <a:ext cx="2029690" cy="2727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990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9236" y="98130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927" y="3810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2309" y="381209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1874677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449512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Red or black staining on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Blistering and oozing on tree surface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Premature leaf loss or damage to leaves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Crown thinning and branch die-back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8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Gold Spotted Oak Borer</a:t>
            </a:r>
            <a:br>
              <a:rPr lang="en-US" dirty="0"/>
            </a:br>
            <a:r>
              <a:rPr lang="en-US" sz="3100" i="1" dirty="0"/>
              <a:t>What to Look For</a:t>
            </a:r>
          </a:p>
          <a:p>
            <a:endParaRPr lang="en-US" sz="3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09" r="1347"/>
          <a:stretch/>
        </p:blipFill>
        <p:spPr>
          <a:xfrm>
            <a:off x="2542309" y="990600"/>
            <a:ext cx="2029691" cy="2706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990600"/>
            <a:ext cx="2029689" cy="2706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/>
          <a:stretch/>
        </p:blipFill>
        <p:spPr>
          <a:xfrm>
            <a:off x="2542309" y="3825947"/>
            <a:ext cx="2029691" cy="2727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1839" r="82862" b="60701"/>
          <a:stretch/>
        </p:blipFill>
        <p:spPr>
          <a:xfrm>
            <a:off x="381000" y="3812092"/>
            <a:ext cx="2029690" cy="2727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990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9236" y="98130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927" y="3810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2309" y="381209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0076655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449512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Red or black staining on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Blistering and oozing on tree surface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Premature leaf loss or damage to leaves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Crown thinning and branch die-back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9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Gold Spotted Oak Borer</a:t>
            </a:r>
            <a:br>
              <a:rPr lang="en-US" dirty="0"/>
            </a:br>
            <a:r>
              <a:rPr lang="en-US" sz="3100" i="1" dirty="0"/>
              <a:t>What to Look For</a:t>
            </a:r>
          </a:p>
          <a:p>
            <a:endParaRPr lang="en-US" sz="3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09" r="1347"/>
          <a:stretch/>
        </p:blipFill>
        <p:spPr>
          <a:xfrm>
            <a:off x="2542309" y="990600"/>
            <a:ext cx="2029691" cy="2706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990600"/>
            <a:ext cx="2029689" cy="2706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/>
          <a:stretch/>
        </p:blipFill>
        <p:spPr>
          <a:xfrm>
            <a:off x="2542309" y="3825947"/>
            <a:ext cx="2029691" cy="2727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1839" r="82862" b="60701"/>
          <a:stretch/>
        </p:blipFill>
        <p:spPr>
          <a:xfrm>
            <a:off x="381000" y="3812092"/>
            <a:ext cx="2029690" cy="2727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990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9236" y="98130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927" y="3810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2309" y="381209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186145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59E7FF-04AE-4CE3-9624-97A2C99BECA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2DE2764-9091-43DB-87FC-26A2F7B49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9DE9A-1A76-407D-A413-49FA8B39BB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365</Words>
  <Application>Microsoft Office PowerPoint</Application>
  <PresentationFormat>On-screen Show (4:3)</PresentationFormat>
  <Paragraphs>100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Helvetica</vt:lpstr>
      <vt:lpstr>Office Theme</vt:lpstr>
      <vt:lpstr>1_Office Theme</vt:lpstr>
      <vt:lpstr>Gold Spotted Oak Borer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Nature Conservancy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Spotted Oak Borer</dc:title>
  <dc:creator>TNC_User</dc:creator>
  <cp:lastModifiedBy>Benjamin Mertz</cp:lastModifiedBy>
  <cp:revision>25</cp:revision>
  <dcterms:created xsi:type="dcterms:W3CDTF">2014-10-31T14:19:51Z</dcterms:created>
  <dcterms:modified xsi:type="dcterms:W3CDTF">2018-06-29T18:05:16Z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