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2" r:id="rId5"/>
    <p:sldMasterId id="2147483680" r:id="rId6"/>
    <p:sldMasterId id="2147483840" r:id="rId7"/>
    <p:sldMasterId id="2147483849" r:id="rId8"/>
    <p:sldMasterId id="2147483856" r:id="rId9"/>
    <p:sldMasterId id="2147483862" r:id="rId10"/>
  </p:sldMasterIdLst>
  <p:notesMasterIdLst>
    <p:notesMasterId r:id="rId25"/>
  </p:notesMasterIdLst>
  <p:sldIdLst>
    <p:sldId id="264" r:id="rId11"/>
    <p:sldId id="263" r:id="rId12"/>
    <p:sldId id="258" r:id="rId13"/>
    <p:sldId id="262" r:id="rId14"/>
    <p:sldId id="274" r:id="rId15"/>
    <p:sldId id="265" r:id="rId16"/>
    <p:sldId id="269" r:id="rId17"/>
    <p:sldId id="268" r:id="rId18"/>
    <p:sldId id="266" r:id="rId19"/>
    <p:sldId id="272" r:id="rId20"/>
    <p:sldId id="271" r:id="rId21"/>
    <p:sldId id="270" r:id="rId22"/>
    <p:sldId id="267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Mertz" initials="BM" lastIdx="2" clrIdx="0">
    <p:extLst>
      <p:ext uri="{19B8F6BF-5375-455C-9EA6-DF929625EA0E}">
        <p15:presenceInfo xmlns:p15="http://schemas.microsoft.com/office/powerpoint/2012/main" userId="Benjamin Mer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80672" autoAdjust="0"/>
  </p:normalViewPr>
  <p:slideViewPr>
    <p:cSldViewPr snapToGrid="0" snapToObjects="1">
      <p:cViewPr varScale="1">
        <p:scale>
          <a:sx n="64" d="100"/>
          <a:sy n="64" d="100"/>
        </p:scale>
        <p:origin x="83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6T13:26:53.40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6T13:46:48.560" idx="2">
    <p:pos x="2736" y="2533"/>
    <p:text>can't find credit for this photo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F4D9-B0BC-2A4A-99BC-A0CBB6F7CEF4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4691-DE69-1C45-BB3A-8E6A24CE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691-DE69-1C45-BB3A-8E6A24CE74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E51BA-6B19-42DC-9C11-5B803134879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691-DE69-1C45-BB3A-8E6A24CE74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2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A5F49E-EA1E-455A-9348-CB365A5E6B8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30115-823A-49C6-9157-1F046326837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1" name="Picture 10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95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dmaps.org/" TargetMode="External"/><Relationship Id="rId3" Type="http://schemas.openxmlformats.org/officeDocument/2006/relationships/image" Target="../media/image25.jpg"/><Relationship Id="rId7" Type="http://schemas.openxmlformats.org/officeDocument/2006/relationships/hyperlink" Target="https://www.youtube.com/watch?v=wXCynbvf4Lc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dontmovefirewood.org/gallery-of-pests/emerald-ash-borer.html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://www.hungrypests.com/the-threat/emerald-ash-borer.php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www.emeraldashborer.info/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0" y="896938"/>
            <a:ext cx="9144000" cy="1176337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Helvetica" charset="0"/>
                <a:cs typeface="Helvetica" charset="0"/>
              </a:rPr>
              <a:t>Emerald Ash Borer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63" y="2465388"/>
            <a:ext cx="7781925" cy="3408362"/>
          </a:xfrm>
        </p:spPr>
        <p:txBody>
          <a:bodyPr/>
          <a:lstStyle/>
          <a:p>
            <a:pPr eaLnBrk="1" hangingPunct="1"/>
            <a:r>
              <a:rPr lang="en-US" altLang="en-US">
                <a:latin typeface="Helvetica" charset="0"/>
                <a:cs typeface="Helvetica" charset="0"/>
              </a:rPr>
              <a:t>Commonly abbreviated EAB</a:t>
            </a:r>
          </a:p>
        </p:txBody>
      </p:sp>
      <p:pic>
        <p:nvPicPr>
          <p:cNvPr id="33796" name="Content Placeholder 8" descr="EAB1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" b="11926"/>
          <a:stretch/>
        </p:blipFill>
        <p:spPr>
          <a:xfrm>
            <a:off x="163513" y="2280062"/>
            <a:ext cx="4040187" cy="2386941"/>
          </a:xfrm>
          <a:ln>
            <a:solidFill>
              <a:schemeClr val="tx1"/>
            </a:solidFill>
          </a:ln>
        </p:spPr>
      </p:pic>
      <p:sp>
        <p:nvSpPr>
          <p:cNvPr id="3379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76000" y="2954213"/>
            <a:ext cx="4041775" cy="3951287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Small ½” long beetle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Bright metallic green color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Coppery-red underside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Adults usually emerge during late spring and summer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charset="0"/>
                <a:cs typeface="Helvetica" charset="0"/>
              </a:rPr>
              <a:t>Larvae are flat, white, and around one inch long</a:t>
            </a:r>
          </a:p>
        </p:txBody>
      </p:sp>
      <p:pic>
        <p:nvPicPr>
          <p:cNvPr id="3379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773883"/>
            <a:ext cx="2332037" cy="15158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18700" y="2509838"/>
            <a:ext cx="4940300" cy="441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defRPr/>
            </a:pPr>
            <a:r>
              <a:rPr lang="en-US" sz="2200" dirty="0">
                <a:solidFill>
                  <a:srgbClr val="73625A"/>
                </a:solidFill>
              </a:rPr>
              <a:t>Identifying Characteristics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50000" r="29602" b="69"/>
          <a:stretch/>
        </p:blipFill>
        <p:spPr bwMode="auto">
          <a:xfrm>
            <a:off x="163512" y="4785758"/>
            <a:ext cx="1594035" cy="15158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D8838-4C4D-428B-B6E3-8AB753D01BC5}"/>
              </a:ext>
            </a:extLst>
          </p:cNvPr>
          <p:cNvSpPr txBox="1"/>
          <p:nvPr/>
        </p:nvSpPr>
        <p:spPr>
          <a:xfrm>
            <a:off x="163512" y="4466591"/>
            <a:ext cx="4823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David </a:t>
            </a:r>
            <a:r>
              <a:rPr lang="en-US" sz="1000" dirty="0" err="1">
                <a:solidFill>
                  <a:schemeClr val="bg1"/>
                </a:solidFill>
              </a:rPr>
              <a:t>Cappaert</a:t>
            </a:r>
            <a:r>
              <a:rPr lang="en-US" sz="1000" dirty="0">
                <a:solidFill>
                  <a:schemeClr val="bg1"/>
                </a:solidFill>
              </a:rPr>
              <a:t>, Bugwood.org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7CEAC-F8BE-4BB1-86E0-6D468E5EAAE8}"/>
              </a:ext>
            </a:extLst>
          </p:cNvPr>
          <p:cNvSpPr txBox="1"/>
          <p:nvPr/>
        </p:nvSpPr>
        <p:spPr>
          <a:xfrm>
            <a:off x="1797539" y="6062247"/>
            <a:ext cx="1761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David </a:t>
            </a:r>
            <a:r>
              <a:rPr lang="en-US" sz="1000" dirty="0" err="1">
                <a:solidFill>
                  <a:schemeClr val="bg1"/>
                </a:solidFill>
              </a:rPr>
              <a:t>Cappaert</a:t>
            </a:r>
            <a:r>
              <a:rPr lang="en-US" sz="1000" dirty="0">
                <a:solidFill>
                  <a:schemeClr val="bg1"/>
                </a:solidFill>
              </a:rPr>
              <a:t>, Bugwood.org</a:t>
            </a:r>
          </a:p>
        </p:txBody>
      </p:sp>
    </p:spTree>
    <p:extLst>
      <p:ext uri="{BB962C8B-B14F-4D97-AF65-F5344CB8AC3E}">
        <p14:creationId xmlns:p14="http://schemas.microsoft.com/office/powerpoint/2010/main" val="346886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Splits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10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  <a:p>
            <a:endParaRPr lang="en-US" sz="3100" i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C74B0-C3E5-4B36-8273-DFA34B6F8452}"/>
              </a:ext>
            </a:extLst>
          </p:cNvPr>
          <p:cNvSpPr txBox="1"/>
          <p:nvPr/>
        </p:nvSpPr>
        <p:spPr>
          <a:xfrm>
            <a:off x="2388007" y="1244960"/>
            <a:ext cx="170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James W. Smith, USDA APHIS PPQ, Bugwood.org</a:t>
            </a:r>
          </a:p>
        </p:txBody>
      </p:sp>
    </p:spTree>
    <p:extLst>
      <p:ext uri="{BB962C8B-B14F-4D97-AF65-F5344CB8AC3E}">
        <p14:creationId xmlns:p14="http://schemas.microsoft.com/office/powerpoint/2010/main" val="380926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11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  <a:p>
            <a:endParaRPr lang="en-US" sz="3100" i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7C6172-CFC1-430A-94A0-4157B60E5931}"/>
              </a:ext>
            </a:extLst>
          </p:cNvPr>
          <p:cNvSpPr/>
          <p:nvPr/>
        </p:nvSpPr>
        <p:spPr>
          <a:xfrm>
            <a:off x="73025" y="398750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Tom Bain, </a:t>
            </a:r>
            <a:r>
              <a:rPr lang="en-US" sz="1000" dirty="0" err="1">
                <a:solidFill>
                  <a:schemeClr val="bg1"/>
                </a:solidFill>
              </a:rPr>
              <a:t>GeoEcology</a:t>
            </a:r>
            <a:r>
              <a:rPr lang="en-US" sz="1000" dirty="0">
                <a:solidFill>
                  <a:schemeClr val="bg1"/>
                </a:solidFill>
              </a:rPr>
              <a:t> Blog</a:t>
            </a:r>
          </a:p>
        </p:txBody>
      </p:sp>
    </p:spTree>
    <p:extLst>
      <p:ext uri="{BB962C8B-B14F-4D97-AF65-F5344CB8AC3E}">
        <p14:creationId xmlns:p14="http://schemas.microsoft.com/office/powerpoint/2010/main" val="421630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12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  <a:p>
            <a:endParaRPr lang="en-US" sz="3100" i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835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254125"/>
            <a:ext cx="4173537" cy="4167188"/>
          </a:xfrm>
        </p:spPr>
      </p:pic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428ABE-E32A-479D-B486-6E420089758E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13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951288"/>
            <a:ext cx="2370138" cy="10779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SPRING/EARLY SUMMER: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 beetles are actively feeding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2338" y="2895600"/>
            <a:ext cx="2447925" cy="1076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WINTER/FALL: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Split bark; woodpecker damage most obvious on defoliated 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65288"/>
            <a:ext cx="2384425" cy="10779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SUMMER: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Crown dieback and </a:t>
            </a:r>
            <a:r>
              <a:rPr lang="en-US" sz="16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epicormic</a:t>
            </a:r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sprouting most noticeable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6788" y="5746750"/>
            <a:ext cx="7232650" cy="7080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Cracks in bark; D-shaped holes; Wilting, yellowing leaves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  <a:p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77857950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417711" y="2670550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14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001038"/>
            <a:ext cx="7303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http://www.emeraldashborer.info/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Hungry Pests</a:t>
            </a:r>
          </a:p>
          <a:p>
            <a:pPr algn="just"/>
            <a:r>
              <a:rPr lang="en-US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http://www.hungrypests.com/the-threat/emerald-ash-borer.php</a:t>
            </a:r>
            <a:endParaRPr lang="en-US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http://www.dontmovefirewood.org/gallery-of-pests/emerald-ash-borer.html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Outsmart </a:t>
            </a:r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Invasives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Video Clip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https://www.youtube.com/watch?v=wXCynbvf4Lc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4" y="3728629"/>
            <a:ext cx="660981" cy="6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56827" y="4643403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1852549"/>
            <a:ext cx="1195353" cy="744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48" b="86879"/>
          <a:stretch/>
        </p:blipFill>
        <p:spPr>
          <a:xfrm>
            <a:off x="665000" y="1141499"/>
            <a:ext cx="486888" cy="495931"/>
          </a:xfrm>
          <a:prstGeom prst="rect">
            <a:avLst/>
          </a:prstGeom>
          <a:ln w="19050">
            <a:solidFill>
              <a:srgbClr val="73625A"/>
            </a:solidFill>
          </a:ln>
        </p:spPr>
      </p:pic>
    </p:spTree>
    <p:extLst>
      <p:ext uri="{BB962C8B-B14F-4D97-AF65-F5344CB8AC3E}">
        <p14:creationId xmlns:p14="http://schemas.microsoft.com/office/powerpoint/2010/main" val="33651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468313" y="919550"/>
            <a:ext cx="8212137" cy="5413375"/>
            <a:chOff x="662972" y="2457450"/>
            <a:chExt cx="6442678" cy="4473871"/>
          </a:xfrm>
        </p:grpSpPr>
        <p:pic>
          <p:nvPicPr>
            <p:cNvPr id="34823" name="Picture 2" descr="lifecycl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638" y="2457450"/>
              <a:ext cx="1573212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4" descr="lifecycle_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2459038"/>
              <a:ext cx="1562100" cy="10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5" descr="lifecycle_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59038"/>
              <a:ext cx="1581150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5" descr="lifecycle_6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2457450"/>
              <a:ext cx="1412875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558ED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27" name="AutoShape 7"/>
            <p:cNvSpPr>
              <a:spLocks noChangeArrowheads="1"/>
            </p:cNvSpPr>
            <p:nvPr/>
          </p:nvSpPr>
          <p:spPr bwMode="auto">
            <a:xfrm>
              <a:off x="3600450" y="2525713"/>
              <a:ext cx="433388" cy="260350"/>
            </a:xfrm>
            <a:prstGeom prst="notchedRightArrow">
              <a:avLst>
                <a:gd name="adj1" fmla="val 50000"/>
                <a:gd name="adj2" fmla="val 4161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828" name="AutoShape 8"/>
            <p:cNvSpPr>
              <a:spLocks noChangeArrowheads="1"/>
            </p:cNvSpPr>
            <p:nvPr/>
          </p:nvSpPr>
          <p:spPr bwMode="auto">
            <a:xfrm>
              <a:off x="5222875" y="2525713"/>
              <a:ext cx="434975" cy="260350"/>
            </a:xfrm>
            <a:prstGeom prst="notchedRightArrow">
              <a:avLst>
                <a:gd name="adj1" fmla="val 50000"/>
                <a:gd name="adj2" fmla="val 4176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34829" name="Picture 9" descr="lifecycle_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603625"/>
              <a:ext cx="1581150" cy="140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0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72" y="3603625"/>
              <a:ext cx="4737703" cy="332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AutoShape 11"/>
            <p:cNvSpPr>
              <a:spLocks noChangeArrowheads="1"/>
            </p:cNvSpPr>
            <p:nvPr/>
          </p:nvSpPr>
          <p:spPr bwMode="auto">
            <a:xfrm rot="5400000">
              <a:off x="6519863" y="3397250"/>
              <a:ext cx="433388" cy="261937"/>
            </a:xfrm>
            <a:prstGeom prst="notchedRightArrow">
              <a:avLst>
                <a:gd name="adj1" fmla="val 50000"/>
                <a:gd name="adj2" fmla="val 41364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832" name="AutoShape 3"/>
            <p:cNvSpPr>
              <a:spLocks noChangeArrowheads="1"/>
            </p:cNvSpPr>
            <p:nvPr/>
          </p:nvSpPr>
          <p:spPr bwMode="auto">
            <a:xfrm>
              <a:off x="1905000" y="2525713"/>
              <a:ext cx="433388" cy="260350"/>
            </a:xfrm>
            <a:prstGeom prst="notchedRightArrow">
              <a:avLst>
                <a:gd name="adj1" fmla="val 50000"/>
                <a:gd name="adj2" fmla="val 4161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Lifecycle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023839" y="986397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00684" y="970646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268702" y="985407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899834" y="2035911"/>
            <a:ext cx="607658" cy="3465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8E27D-AF34-42F5-B2FE-F983328322FE}"/>
              </a:ext>
            </a:extLst>
          </p:cNvPr>
          <p:cNvSpPr txBox="1"/>
          <p:nvPr/>
        </p:nvSpPr>
        <p:spPr>
          <a:xfrm>
            <a:off x="469082" y="6086704"/>
            <a:ext cx="4823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David </a:t>
            </a:r>
            <a:r>
              <a:rPr lang="en-US" sz="1000" dirty="0" err="1">
                <a:solidFill>
                  <a:schemeClr val="bg1"/>
                </a:solidFill>
              </a:rPr>
              <a:t>Cappaert</a:t>
            </a:r>
            <a:r>
              <a:rPr lang="en-US" sz="1000" dirty="0">
                <a:solidFill>
                  <a:schemeClr val="bg1"/>
                </a:solidFill>
              </a:rPr>
              <a:t>, Bugwood.org</a:t>
            </a:r>
          </a:p>
        </p:txBody>
      </p:sp>
    </p:spTree>
    <p:extLst>
      <p:ext uri="{BB962C8B-B14F-4D97-AF65-F5344CB8AC3E}">
        <p14:creationId xmlns:p14="http://schemas.microsoft.com/office/powerpoint/2010/main" val="8439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/>
            </a:br>
            <a:r>
              <a:rPr lang="en-US" sz="3100" i="1"/>
              <a:t>Common Host </a:t>
            </a:r>
            <a:r>
              <a:rPr lang="en-US" sz="3100" i="1" dirty="0"/>
              <a:t>Trees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46270" y="1509142"/>
            <a:ext cx="6270166" cy="2243454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All Species of North American Ash Tree* including: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Green Ash 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White Ash 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Black Ash </a:t>
            </a:r>
          </a:p>
          <a:p>
            <a:pPr marL="0" indent="0">
              <a:buFont typeface="Arial"/>
              <a:buNone/>
              <a:defRPr/>
            </a:pPr>
            <a:r>
              <a:rPr lang="en-US" sz="1600" i="1" dirty="0">
                <a:latin typeface="Helvetica" pitchFamily="34" charset="0"/>
                <a:cs typeface="Helvetica" pitchFamily="34" charset="0"/>
              </a:rPr>
              <a:t>*Please note Mountain Ash (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Sorbus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americana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) </a:t>
            </a:r>
          </a:p>
          <a:p>
            <a:pPr marL="0" indent="0">
              <a:buFont typeface="Arial"/>
              <a:buNone/>
              <a:defRPr/>
            </a:pPr>
            <a:r>
              <a:rPr lang="en-US" sz="1600" i="1" dirty="0">
                <a:latin typeface="Helvetica" pitchFamily="34" charset="0"/>
                <a:cs typeface="Helvetica" pitchFamily="34" charset="0"/>
              </a:rPr>
              <a:t>is not a true ash, thus cannot be infested with EAB</a:t>
            </a:r>
          </a:p>
          <a:p>
            <a:pPr marL="0" indent="0">
              <a:buFont typeface="Arial"/>
              <a:buNone/>
              <a:defRPr/>
            </a:pPr>
            <a:endParaRPr lang="en-US" sz="1600" i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42" y="2381983"/>
            <a:ext cx="2889344" cy="350223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76" y="3917434"/>
            <a:ext cx="1464294" cy="19549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5478642" y="2381983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White Ash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3875376" y="3917322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Green Ash</a:t>
            </a: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95017">
            <a:off x="6759811" y="576427"/>
            <a:ext cx="2168124" cy="130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546270" y="4310031"/>
            <a:ext cx="3100443" cy="1169714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1600" i="1" dirty="0">
                <a:latin typeface="Helvetica" pitchFamily="34" charset="0"/>
                <a:cs typeface="Helvetica" pitchFamily="34" charset="0"/>
              </a:rPr>
              <a:t>*In 2014, the Emerald Ash Borer was found to be completing their lifecycle in a White </a:t>
            </a:r>
            <a:r>
              <a:rPr lang="en-US" sz="1600" i="1" dirty="0" err="1">
                <a:latin typeface="Helvetica" pitchFamily="34" charset="0"/>
                <a:cs typeface="Helvetica" pitchFamily="34" charset="0"/>
              </a:rPr>
              <a:t>Fringetree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0" indent="0">
              <a:buFont typeface="Arial"/>
              <a:buNone/>
              <a:defRPr/>
            </a:pPr>
            <a:endParaRPr lang="en-US" sz="1600" i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6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Map – Range of Emerald Ash Borer</a:t>
            </a:r>
          </a:p>
          <a:p>
            <a:endParaRPr lang="en-US" sz="31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9BF74F4D-9623-4703-A80C-CE5F9E90C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24" y="806705"/>
            <a:ext cx="6888951" cy="52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Map – Range of Ash Trees</a:t>
            </a:r>
          </a:p>
          <a:p>
            <a:endParaRPr lang="en-US" sz="31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D3FD6-C270-4377-9654-CB548CD9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92" y="806705"/>
            <a:ext cx="6794415" cy="52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7" descr="EAB3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995"/>
          <a:stretch/>
        </p:blipFill>
        <p:spPr>
          <a:xfrm>
            <a:off x="605642" y="1149663"/>
            <a:ext cx="3194462" cy="4837112"/>
          </a:xfr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906818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Crown dieback (dead branches at top of tree)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Live sprouts at base of tree are called “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epicormic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 shoots,” causing trees to appear ‘bushy’ at the base of the tree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Wilting and yellowing leaves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6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</a:t>
            </a:r>
          </a:p>
          <a:p>
            <a:endParaRPr lang="en-US" sz="3100" i="1" dirty="0"/>
          </a:p>
        </p:txBody>
      </p:sp>
      <p:sp>
        <p:nvSpPr>
          <p:cNvPr id="2" name="Oval 1"/>
          <p:cNvSpPr/>
          <p:nvPr/>
        </p:nvSpPr>
        <p:spPr>
          <a:xfrm>
            <a:off x="724382" y="1365666"/>
            <a:ext cx="2989810" cy="2755072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1003510" y="1383336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EF4EE-C3FD-4D7B-815D-269FB8E3EB6A}"/>
              </a:ext>
            </a:extLst>
          </p:cNvPr>
          <p:cNvSpPr txBox="1"/>
          <p:nvPr/>
        </p:nvSpPr>
        <p:spPr>
          <a:xfrm>
            <a:off x="605642" y="5586665"/>
            <a:ext cx="233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Daniel Herms, The Ohio State University, Bugwood.org</a:t>
            </a:r>
          </a:p>
        </p:txBody>
      </p:sp>
    </p:spTree>
    <p:extLst>
      <p:ext uri="{BB962C8B-B14F-4D97-AF65-F5344CB8AC3E}">
        <p14:creationId xmlns:p14="http://schemas.microsoft.com/office/powerpoint/2010/main" val="364195520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7" descr="EAB3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995"/>
          <a:stretch/>
        </p:blipFill>
        <p:spPr>
          <a:xfrm>
            <a:off x="605642" y="1149663"/>
            <a:ext cx="3194462" cy="4837112"/>
          </a:xfr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918693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Crown dieback (dead branches at top of tree)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Live sprouts at base of tree are called “</a:t>
            </a:r>
            <a:r>
              <a:rPr lang="en-US" sz="2000" dirty="0" err="1">
                <a:latin typeface="Helvetica" pitchFamily="34" charset="0"/>
                <a:cs typeface="Helvetica" pitchFamily="34" charset="0"/>
              </a:rPr>
              <a:t>epicormic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shoots,” causing trees to appear ‘bushy’ at the base of the tree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Wilting and yellowing leaves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7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</a:t>
            </a:r>
          </a:p>
          <a:p>
            <a:endParaRPr lang="en-US" sz="3100" i="1" dirty="0"/>
          </a:p>
        </p:txBody>
      </p:sp>
      <p:sp>
        <p:nvSpPr>
          <p:cNvPr id="8" name="Oval 7"/>
          <p:cNvSpPr/>
          <p:nvPr/>
        </p:nvSpPr>
        <p:spPr>
          <a:xfrm>
            <a:off x="1235022" y="4002365"/>
            <a:ext cx="1971317" cy="181654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1160179" y="53857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1E424-2A9E-4BF4-8330-1D3CC49CC1C1}"/>
              </a:ext>
            </a:extLst>
          </p:cNvPr>
          <p:cNvSpPr txBox="1"/>
          <p:nvPr/>
        </p:nvSpPr>
        <p:spPr>
          <a:xfrm>
            <a:off x="605642" y="5586665"/>
            <a:ext cx="233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Daniel Herms, The Ohio State University, Bugwood.org</a:t>
            </a:r>
          </a:p>
        </p:txBody>
      </p:sp>
    </p:spTree>
    <p:extLst>
      <p:ext uri="{BB962C8B-B14F-4D97-AF65-F5344CB8AC3E}">
        <p14:creationId xmlns:p14="http://schemas.microsoft.com/office/powerpoint/2010/main" val="31334638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/>
          <a:stretch/>
        </p:blipFill>
        <p:spPr>
          <a:xfrm>
            <a:off x="605642" y="1149663"/>
            <a:ext cx="3194462" cy="48371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918693"/>
            <a:ext cx="4554537" cy="3951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Crown dieback (dead branches at top of tree)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Live sprouts at base of tree are called “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epicormic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 shoots,” causing trees to appear ‘bushy’ at the base of the tree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Wilting and yellowing leaves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941E0-8E68-47DC-B281-894581F5CCFB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8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</a:t>
            </a:r>
          </a:p>
          <a:p>
            <a:endParaRPr lang="en-US" sz="3100" i="1" dirty="0"/>
          </a:p>
        </p:txBody>
      </p:sp>
      <p:sp>
        <p:nvSpPr>
          <p:cNvPr id="8" name="TextBox 3"/>
          <p:cNvSpPr txBox="1"/>
          <p:nvPr/>
        </p:nvSpPr>
        <p:spPr>
          <a:xfrm>
            <a:off x="1320495" y="2951175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356120" y="2993341"/>
            <a:ext cx="1829146" cy="168553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18B5E-876F-463B-A137-AEE62D024A56}"/>
              </a:ext>
            </a:extLst>
          </p:cNvPr>
          <p:cNvSpPr txBox="1"/>
          <p:nvPr/>
        </p:nvSpPr>
        <p:spPr>
          <a:xfrm>
            <a:off x="605642" y="5586665"/>
            <a:ext cx="233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Daniel Herms, The Ohio State University, Bugwood.org</a:t>
            </a:r>
          </a:p>
        </p:txBody>
      </p:sp>
    </p:spTree>
    <p:extLst>
      <p:ext uri="{BB962C8B-B14F-4D97-AF65-F5344CB8AC3E}">
        <p14:creationId xmlns:p14="http://schemas.microsoft.com/office/powerpoint/2010/main" val="59599745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6" descr="C:\Documents and Settings\Mortonarb\My Documents\My Pictures\ash fissure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1955800" cy="2611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700"/>
            <a:ext cx="4498975" cy="45561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S-shaped galleries under outer bark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Splits or cracks in the bark above and below S-shaped galleries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Evidence of woodpecker feeding (small chips of outer bark flicked off)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Characteristic D shaped exit holes (difficult to find)</a:t>
            </a: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021138"/>
            <a:ext cx="1939925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0E4329-766C-42D4-9C91-553CB881471D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9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39943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1138"/>
            <a:ext cx="1955800" cy="228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725"/>
            <a:ext cx="195580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TextBox 7"/>
          <p:cNvSpPr txBox="1">
            <a:spLocks noChangeArrowheads="1"/>
          </p:cNvSpPr>
          <p:nvPr/>
        </p:nvSpPr>
        <p:spPr bwMode="auto">
          <a:xfrm>
            <a:off x="155575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946" name="TextBox 13"/>
          <p:cNvSpPr txBox="1">
            <a:spLocks noChangeArrowheads="1"/>
          </p:cNvSpPr>
          <p:nvPr/>
        </p:nvSpPr>
        <p:spPr bwMode="auto">
          <a:xfrm>
            <a:off x="2362200" y="34496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9947" name="TextBox 14"/>
          <p:cNvSpPr txBox="1">
            <a:spLocks noChangeArrowheads="1"/>
          </p:cNvSpPr>
          <p:nvPr/>
        </p:nvSpPr>
        <p:spPr bwMode="auto">
          <a:xfrm>
            <a:off x="155575" y="59467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2410263" y="593725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Emerald Ash Borer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  <a:p>
            <a:endParaRPr lang="en-US" sz="31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A615FE-4F58-4DC4-A19B-AE5B98DA255A}"/>
              </a:ext>
            </a:extLst>
          </p:cNvPr>
          <p:cNvSpPr txBox="1"/>
          <p:nvPr/>
        </p:nvSpPr>
        <p:spPr>
          <a:xfrm>
            <a:off x="155575" y="1236196"/>
            <a:ext cx="170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Jared </a:t>
            </a:r>
            <a:r>
              <a:rPr lang="en-US" sz="800" dirty="0" err="1">
                <a:solidFill>
                  <a:schemeClr val="bg1"/>
                </a:solidFill>
              </a:rPr>
              <a:t>Spokowsky</a:t>
            </a:r>
            <a:r>
              <a:rPr lang="en-US" sz="800" dirty="0">
                <a:solidFill>
                  <a:schemeClr val="bg1"/>
                </a:solidFill>
              </a:rPr>
              <a:t>, Indiana Department of Natural Resources, Bugwood.org</a:t>
            </a:r>
          </a:p>
        </p:txBody>
      </p:sp>
    </p:spTree>
    <p:extLst>
      <p:ext uri="{BB962C8B-B14F-4D97-AF65-F5344CB8AC3E}">
        <p14:creationId xmlns:p14="http://schemas.microsoft.com/office/powerpoint/2010/main" val="2970747767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770FB3-5CC3-4A2A-9EB7-8D2B856D1DF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AA3363-69FD-4E5A-8344-9CA91F1B1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68896F-A890-4FB8-B349-3EDFD30B0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575</TotalTime>
  <Words>657</Words>
  <Application>Microsoft Office PowerPoint</Application>
  <PresentationFormat>On-screen Show (4:3)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Georgia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Emerald Ash Borer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Moth</dc:title>
  <dc:creator>Ariel</dc:creator>
  <cp:lastModifiedBy>Benjamin Mertz</cp:lastModifiedBy>
  <cp:revision>60</cp:revision>
  <dcterms:created xsi:type="dcterms:W3CDTF">2014-07-26T20:00:34Z</dcterms:created>
  <dcterms:modified xsi:type="dcterms:W3CDTF">2019-06-25T17:53:10Z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