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6"/>
  </p:notesMasterIdLst>
  <p:sldIdLst>
    <p:sldId id="257" r:id="rId6"/>
    <p:sldId id="260" r:id="rId7"/>
    <p:sldId id="273" r:id="rId8"/>
    <p:sldId id="261" r:id="rId9"/>
    <p:sldId id="262" r:id="rId10"/>
    <p:sldId id="271" r:id="rId11"/>
    <p:sldId id="270" r:id="rId12"/>
    <p:sldId id="272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FB3A-36D8-42DC-9D0D-348DB9E9D7D5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2DA2B-7A87-4F24-87ED-FEFE406C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32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8915F-566A-46FF-A50A-DC4CF33D7D64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7550"/>
            <a:ext cx="9144000" cy="1441450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7638"/>
            <a:ext cx="13255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C_logo_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31763"/>
            <a:ext cx="138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4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D7FA904-510B-48CC-8CEB-DE0F1773C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8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D4C166A-5EC6-46CA-A064-5537DE206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4FB6CB-E860-497C-A32D-34D7879AC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7C109D-5221-4220-B68B-775041895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6F3F38-551A-4BC6-9791-E3C24EA342E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07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360C7F-6DA9-4300-A7F7-D8E2205947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73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8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99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233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9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3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28788"/>
            <a:ext cx="9144000" cy="3863975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03225"/>
            <a:ext cx="26431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NC_logo_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87350"/>
            <a:ext cx="25987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303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9463"/>
            <a:ext cx="9144000" cy="1439862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6" descr="HUT_logo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147638"/>
            <a:ext cx="13255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C_logo_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31763"/>
            <a:ext cx="138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7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825"/>
            <a:ext cx="8229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160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5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prstClr val="white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9806F98B-BC78-43F0-ABDC-A2769093E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6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4A2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4A21"/>
          </a:solidFill>
          <a:latin typeface="Helvetica" charset="0"/>
          <a:cs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Helvetic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Helvetic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Helvetic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aphis.usda.gov/publications/plant_health/2011/CG-PestAlert.pdf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hyperlink" Target="http://www.eddmaps.org/" TargetMode="External"/><Relationship Id="rId4" Type="http://schemas.openxmlformats.org/officeDocument/2006/relationships/hyperlink" Target="http://www.hungrypests.com/the-threat/citrus-greening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" panose="020B0604020202020204" pitchFamily="34" charset="0"/>
                <a:cs typeface="Helvetica" panose="020B0604020202020204" pitchFamily="34" charset="0"/>
              </a:rPr>
              <a:t>Citrus Greening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4711" y="29494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Huanglongbing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, a bacteria transmitted by Asian Citrus </a:t>
            </a: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Psyllid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, results in greenish, </a:t>
            </a: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miscolored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, </a:t>
            </a: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mishapen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, and bitter fruits on infected trees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The Asian Citrus </a:t>
            </a:r>
            <a:r>
              <a:rPr lang="en-US" altLang="en-US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Psyllid</a:t>
            </a: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 is close to the size of a gnat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3625A"/>
                </a:solidFill>
                <a:latin typeface="Helvetica" charset="0"/>
                <a:cs typeface="Helvetica" charset="0"/>
              </a:rPr>
              <a:t>Adults, eggs, larvae or pupae may be on leaves or stems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1400" y="2530475"/>
            <a:ext cx="4940300" cy="441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defRPr/>
            </a:pPr>
            <a:r>
              <a:rPr lang="en-US" sz="2200" dirty="0">
                <a:solidFill>
                  <a:srgbClr val="73625A"/>
                </a:solidFill>
              </a:rPr>
              <a:t>Identifying Characteristics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520440" cy="21195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0809"/>
            <a:ext cx="3520440" cy="21195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5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516082"/>
            <a:ext cx="7303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http://www.aphis.usda.gov/publications/plant_health/2011/CG-PestAlert.pdf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Pests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http://www.hungrypests.com/the-threat/citrus-greening.php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 defTabSz="457200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 defTabSz="457200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56827" y="3640076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2607809"/>
            <a:ext cx="1195353" cy="744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6879"/>
            <a:ext cx="762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Relationship between Bacteria and </a:t>
            </a:r>
            <a:r>
              <a:rPr lang="en-US" sz="3100" i="1" dirty="0" err="1"/>
              <a:t>Psyllid</a:t>
            </a:r>
            <a:r>
              <a:rPr lang="en-US" sz="3100" i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1905000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1905988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2439388"/>
            <a:ext cx="1309687" cy="8715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2438400" y="3052762"/>
            <a:ext cx="1219200" cy="9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3048988"/>
            <a:ext cx="1219200" cy="9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914400" y="4049113"/>
            <a:ext cx="2143125" cy="10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Tree infected with </a:t>
            </a:r>
            <a:r>
              <a:rPr lang="en-US" altLang="en-US" sz="1600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huanglongbing</a:t>
            </a: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(bacteria)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6086474" y="4030334"/>
            <a:ext cx="2143125" cy="10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Carries </a:t>
            </a:r>
            <a:r>
              <a:rPr lang="en-US" altLang="en-US" sz="1600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huanglongbing</a:t>
            </a: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to the next feeding site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3500437" y="3310925"/>
            <a:ext cx="214312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Psyllid</a:t>
            </a: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feeds on infected 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8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274" r="5893" b="-274"/>
          <a:stretch/>
        </p:blipFill>
        <p:spPr>
          <a:xfrm>
            <a:off x="1219198" y="990600"/>
            <a:ext cx="3495388" cy="2636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Common Host Trees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>
          <a:xfrm>
            <a:off x="4876800" y="2895600"/>
            <a:ext cx="3005253" cy="3414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9198" y="328163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Mandarin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9860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Meyer Lemon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3804078"/>
            <a:ext cx="3495388" cy="25061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05198" y="597165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Grapefruit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876800" y="990600"/>
            <a:ext cx="3005254" cy="1752600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Lemon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Lime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Orange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Grapefruit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Pomelo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Mandarin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Tangerine</a:t>
            </a:r>
          </a:p>
          <a:p>
            <a:pPr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Meyer Lemon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Map – Range of Citrus Greening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4400" y="870052"/>
            <a:ext cx="3982065" cy="2178718"/>
          </a:xfrm>
        </p:spPr>
        <p:txBody>
          <a:bodyPr>
            <a:noAutofit/>
          </a:bodyPr>
          <a:lstStyle/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lvl="0" defTabSz="457200">
              <a:buFontTx/>
              <a:buChar char="-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lvl="0" indent="0" defTabSz="45720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593029"/>
            <a:ext cx="194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Georgia" panose="02040502050405020303" pitchFamily="18" charset="0"/>
                <a:cs typeface="Helvetica" pitchFamily="34" charset="0"/>
              </a:rPr>
              <a:t>American Elm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328" b="18017"/>
          <a:stretch/>
        </p:blipFill>
        <p:spPr>
          <a:xfrm>
            <a:off x="1202711" y="807132"/>
            <a:ext cx="6738577" cy="5257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5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114800" y="2209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Leaves develop a yellow blotchy appearance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Sparsely leaved branches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Infected citrus trees produce fruits that are green and bitter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White waxy feeding residue from adult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psyllids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 may be present</a:t>
            </a: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49753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3549753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3"/>
          <p:cNvSpPr txBox="1"/>
          <p:nvPr/>
        </p:nvSpPr>
        <p:spPr>
          <a:xfrm>
            <a:off x="381000" y="106898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80999" y="3655046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571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6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114800" y="2209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Leaves develop a yellow blotchy appearance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Sparsely leaved branches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Infected citrus trees produce fruits that are green and bitter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White waxy feeding residue from adult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psyllids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 may be present</a:t>
            </a: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549753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3549753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3"/>
          <p:cNvSpPr txBox="1"/>
          <p:nvPr/>
        </p:nvSpPr>
        <p:spPr>
          <a:xfrm>
            <a:off x="380998" y="36576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80998" y="10668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015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3549754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4846"/>
          <a:stretch/>
        </p:blipFill>
        <p:spPr>
          <a:xfrm>
            <a:off x="380999" y="1066800"/>
            <a:ext cx="3549754" cy="2366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7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114800" y="2209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Leaves develop a yellow blotchy appearance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Sparsely leaved branches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Infected citrus trees produce fruits that are green and bitter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White waxy feeding residue from adult </a:t>
            </a:r>
            <a:r>
              <a:rPr lang="en-US" altLang="en-US" sz="2000" dirty="0" err="1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psyllids</a:t>
            </a: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 may be present</a:t>
            </a:r>
            <a:endParaRPr lang="en-US" altLang="en-US" sz="2400" dirty="0">
              <a:solidFill>
                <a:schemeClr val="bg1">
                  <a:lumMod val="85000"/>
                </a:schemeClr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80998" y="36576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80998" y="10668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43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3549754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4846"/>
          <a:stretch/>
        </p:blipFill>
        <p:spPr>
          <a:xfrm>
            <a:off x="380999" y="1066800"/>
            <a:ext cx="3549754" cy="2366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8295DB-0E3E-4766-A653-A8923E015854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8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31752" name="Content Placeholder 5"/>
          <p:cNvSpPr txBox="1">
            <a:spLocks/>
          </p:cNvSpPr>
          <p:nvPr/>
        </p:nvSpPr>
        <p:spPr bwMode="auto">
          <a:xfrm>
            <a:off x="4114800" y="2209800"/>
            <a:ext cx="4498975" cy="27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Leaves develop a yellow blotchy appearance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Sparsely leaved branches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Helvetica" charset="0"/>
                <a:cs typeface="Helvetica" charset="0"/>
              </a:rPr>
              <a:t>Infected citrus trees produce fruits that are green and bitter</a:t>
            </a:r>
          </a:p>
          <a:p>
            <a:pPr marL="457200" indent="-45720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White waxy feeding residue from </a:t>
            </a:r>
            <a:r>
              <a:rPr lang="en-US" altLang="en-US" sz="2000" dirty="0" err="1">
                <a:solidFill>
                  <a:srgbClr val="73625A"/>
                </a:solidFill>
                <a:latin typeface="Helvetica" charset="0"/>
                <a:cs typeface="Helvetica" charset="0"/>
              </a:rPr>
              <a:t>psyllid</a:t>
            </a:r>
            <a:r>
              <a:rPr lang="en-US" altLang="en-US" sz="2000" dirty="0">
                <a:solidFill>
                  <a:srgbClr val="73625A"/>
                </a:solidFill>
                <a:latin typeface="Helvetica" charset="0"/>
                <a:cs typeface="Helvetica" charset="0"/>
              </a:rPr>
              <a:t> nymphs may be present</a:t>
            </a:r>
            <a:endParaRPr lang="en-US" altLang="en-US" sz="2400" dirty="0">
              <a:solidFill>
                <a:srgbClr val="73625A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What to Look For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80998" y="36576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80997" y="1066800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479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254125"/>
            <a:ext cx="4173537" cy="4167188"/>
          </a:xfr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9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963" y="5648325"/>
            <a:ext cx="5172075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200" b="1" dirty="0">
                <a:solidFill>
                  <a:prstClr val="black"/>
                </a:solidFill>
              </a:rPr>
              <a:t>YEAR-ROUND: Leaves are blotchy, defoliation, green or bitter fruits, misshapen fruits, white waxy residue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Citrus Greening</a:t>
            </a:r>
            <a:br>
              <a:rPr lang="en-US" dirty="0"/>
            </a:br>
            <a:r>
              <a:rPr lang="en-US" sz="3100" i="1" dirty="0"/>
              <a:t>What to Look For (cont.)</a:t>
            </a:r>
          </a:p>
        </p:txBody>
      </p:sp>
    </p:spTree>
    <p:extLst>
      <p:ext uri="{BB962C8B-B14F-4D97-AF65-F5344CB8AC3E}">
        <p14:creationId xmlns:p14="http://schemas.microsoft.com/office/powerpoint/2010/main" val="31932742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80130F-9F93-4738-9D67-5FD144757CA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4C9454-3AA2-4126-8DE7-3D492C480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FFDF6-DBE1-46FC-AB66-6E87C16B5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318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Helvetica</vt:lpstr>
      <vt:lpstr>1_Office Theme</vt:lpstr>
      <vt:lpstr>2_Office Theme</vt:lpstr>
      <vt:lpstr>Citrus Greening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Nature Conservancy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Longhorned Beetle</dc:title>
  <dc:creator>TNC_User</dc:creator>
  <cp:lastModifiedBy>Benjamin Mertz</cp:lastModifiedBy>
  <cp:revision>41</cp:revision>
  <dcterms:created xsi:type="dcterms:W3CDTF">2014-10-15T19:09:31Z</dcterms:created>
  <dcterms:modified xsi:type="dcterms:W3CDTF">2018-06-29T18:06:45Z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