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678" r:id="rId6"/>
    <p:sldMasterId id="2147483838" r:id="rId7"/>
    <p:sldMasterId id="2147483847" r:id="rId8"/>
    <p:sldMasterId id="2147483854" r:id="rId9"/>
    <p:sldMasterId id="2147483860" r:id="rId10"/>
  </p:sldMasterIdLst>
  <p:notesMasterIdLst>
    <p:notesMasterId r:id="rId23"/>
  </p:notesMasterIdLst>
  <p:sldIdLst>
    <p:sldId id="261" r:id="rId11"/>
    <p:sldId id="258" r:id="rId12"/>
    <p:sldId id="270" r:id="rId13"/>
    <p:sldId id="268" r:id="rId14"/>
    <p:sldId id="269" r:id="rId15"/>
    <p:sldId id="267" r:id="rId16"/>
    <p:sldId id="257" r:id="rId17"/>
    <p:sldId id="259" r:id="rId18"/>
    <p:sldId id="265" r:id="rId19"/>
    <p:sldId id="266" r:id="rId20"/>
    <p:sldId id="26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holmes" initials="r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891" autoAdjust="0"/>
  </p:normalViewPr>
  <p:slideViewPr>
    <p:cSldViewPr snapToGrid="0" snapToObjects="1">
      <p:cViewPr varScale="1">
        <p:scale>
          <a:sx n="61" d="100"/>
          <a:sy n="61" d="100"/>
        </p:scale>
        <p:origin x="67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2CC6-0925-E548-B848-D8FD4E7BB609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24273-1F01-EF46-A16E-DD5C81E9F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9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targets one </a:t>
            </a:r>
            <a:r>
              <a:rPr lang="en-US"/>
              <a:t>plant</a:t>
            </a:r>
            <a:r>
              <a:rPr lang="en-US" baseline="0"/>
              <a:t> genus (</a:t>
            </a:r>
            <a:r>
              <a:rPr lang="en-US" baseline="0" dirty="0" err="1"/>
              <a:t>Abies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34B0-78A2-AD45-B337-93D9590A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34B0-78A2-AD45-B337-93D9590A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34B0-78A2-AD45-B337-93D9590A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668634B0-78A2-AD45-B337-93D9590A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dmaps.org/" TargetMode="External"/><Relationship Id="rId5" Type="http://schemas.openxmlformats.org/officeDocument/2006/relationships/hyperlink" Target="http://www.dontmovefirewood.org/gallery-of-pests/balsam-woolly-adelgid.html" TargetMode="External"/><Relationship Id="rId4" Type="http://schemas.openxmlformats.org/officeDocument/2006/relationships/hyperlink" Target="http://www.na.fs.fed.us/pubs/fidls/bw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File:GhostFraserFi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41" y="2048534"/>
            <a:ext cx="3267635" cy="245277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Balsam Woolly </a:t>
            </a:r>
            <a:r>
              <a:rPr lang="en-US" dirty="0" err="1"/>
              <a:t>Adelgid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300781"/>
            <a:ext cx="2971800" cy="22288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4495800" y="2438400"/>
            <a:ext cx="4188542" cy="3951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/>
              <a:t>Identifying Characteristics:</a:t>
            </a:r>
          </a:p>
          <a:p>
            <a:r>
              <a:rPr lang="en-US" sz="2000" dirty="0"/>
              <a:t>1mm small wingless insect</a:t>
            </a:r>
          </a:p>
          <a:p>
            <a:r>
              <a:rPr lang="en-US" sz="2000" dirty="0"/>
              <a:t>Has 2 – 4 generations per year</a:t>
            </a:r>
          </a:p>
          <a:p>
            <a:r>
              <a:rPr lang="en-US" sz="2000" dirty="0"/>
              <a:t>Injects toxic saliva that damages tree’s vascular tissues, eventually killing the tree</a:t>
            </a:r>
          </a:p>
          <a:p>
            <a:r>
              <a:rPr lang="en-US" sz="2000" dirty="0"/>
              <a:t>Transported in crawler stage by wind, animals, and people</a:t>
            </a:r>
          </a:p>
          <a:p>
            <a:r>
              <a:rPr lang="en-US" sz="2000" dirty="0"/>
              <a:t>Creates a white, waxy covering on trees</a:t>
            </a:r>
          </a:p>
          <a:p>
            <a:endParaRPr lang="en-US" sz="2000" dirty="0"/>
          </a:p>
          <a:p>
            <a:pPr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6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r="1784"/>
          <a:stretch/>
        </p:blipFill>
        <p:spPr>
          <a:xfrm>
            <a:off x="226541" y="938851"/>
            <a:ext cx="3450984" cy="25801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14800" y="1912437"/>
            <a:ext cx="4435522" cy="3965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White, waxy threadlike “wool” covering is visually obvious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Tree symptoms vary, but includes needle loss and death of upper branches and twigs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Feeding at the base of leaf buds also causes “</a:t>
            </a:r>
            <a:r>
              <a:rPr lang="en-US" sz="2000" dirty="0" err="1">
                <a:latin typeface="Helvetica" pitchFamily="34" charset="0"/>
                <a:cs typeface="Helvetica" pitchFamily="34" charset="0"/>
              </a:rPr>
              <a:t>gouting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”, or swelling around buds</a:t>
            </a:r>
          </a:p>
          <a:p>
            <a:pPr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Balsam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What to </a:t>
            </a:r>
            <a:r>
              <a:rPr lang="en-US" sz="3100" i="1"/>
              <a:t>Look For</a:t>
            </a:r>
            <a:endParaRPr lang="en-US" sz="31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525" r="2243" b="3120"/>
          <a:stretch/>
        </p:blipFill>
        <p:spPr>
          <a:xfrm>
            <a:off x="226541" y="3719384"/>
            <a:ext cx="3450984" cy="23251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6541" y="925124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540" y="3710345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419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70" y="1253786"/>
            <a:ext cx="4174304" cy="41673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0542" y="5647823"/>
            <a:ext cx="686291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YEAR-ROUND: White woolly masses; Dying and/or dead branches and crowns.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394" y="1329893"/>
            <a:ext cx="2510913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White “wool" covered females on the bark of stems or branches.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1368488"/>
            <a:ext cx="2510913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LATE SUMMER/FALL: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Egg laying occurs from late August to late October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Balsam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What to Look For (cont.)</a:t>
            </a:r>
          </a:p>
        </p:txBody>
      </p:sp>
    </p:spTree>
    <p:extLst>
      <p:ext uri="{BB962C8B-B14F-4D97-AF65-F5344CB8AC3E}">
        <p14:creationId xmlns:p14="http://schemas.microsoft.com/office/powerpoint/2010/main" val="76673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417168" y="2419603"/>
            <a:ext cx="997264" cy="970756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12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Balsam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569460"/>
            <a:ext cx="7303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 Forest Service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http://www.na.fs.fed.us/pubs/fidls/bwa.pdf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Move Firewood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http://www.dontmovefirewood.org/gallery-of-pests/balsam-woolly-adelgid.html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25427" y="3416119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6" y="1550466"/>
            <a:ext cx="657676" cy="8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Balsam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Life Cycle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2043" y="1050328"/>
            <a:ext cx="2718486" cy="1458097"/>
            <a:chOff x="1940031" y="1556951"/>
            <a:chExt cx="2718486" cy="1458097"/>
          </a:xfrm>
        </p:grpSpPr>
        <p:sp>
          <p:nvSpPr>
            <p:cNvPr id="3" name="Rounded Rectangle 2"/>
            <p:cNvSpPr/>
            <p:nvPr/>
          </p:nvSpPr>
          <p:spPr>
            <a:xfrm>
              <a:off x="1940031" y="1556951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64745" y="1853519"/>
              <a:ext cx="26814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Honey colored eggs are laid in a clutch behind the adult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6426" y="1050327"/>
            <a:ext cx="2718486" cy="1458097"/>
            <a:chOff x="4794407" y="1581664"/>
            <a:chExt cx="2718486" cy="1458097"/>
          </a:xfrm>
        </p:grpSpPr>
        <p:sp>
          <p:nvSpPr>
            <p:cNvPr id="12" name="Rounded Rectangle 11"/>
            <p:cNvSpPr/>
            <p:nvPr/>
          </p:nvSpPr>
          <p:spPr>
            <a:xfrm>
              <a:off x="4794407" y="158166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94407" y="1853519"/>
              <a:ext cx="26814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Eggs hatch and become crawlers; search out suitable feeding site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86426" y="4521937"/>
            <a:ext cx="2718486" cy="1458097"/>
            <a:chOff x="1804087" y="3164714"/>
            <a:chExt cx="2718486" cy="1458097"/>
          </a:xfrm>
        </p:grpSpPr>
        <p:sp>
          <p:nvSpPr>
            <p:cNvPr id="9" name="Rounded Rectangle 8"/>
            <p:cNvSpPr/>
            <p:nvPr/>
          </p:nvSpPr>
          <p:spPr>
            <a:xfrm>
              <a:off x="1804087" y="316471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16444" y="3261842"/>
              <a:ext cx="2681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 crawler molts into a nymph and sinks its feeding tube into the tree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8216" y="4514894"/>
            <a:ext cx="2718486" cy="1458097"/>
            <a:chOff x="4794407" y="3134489"/>
            <a:chExt cx="2718486" cy="1458097"/>
          </a:xfrm>
        </p:grpSpPr>
        <p:sp>
          <p:nvSpPr>
            <p:cNvPr id="10" name="Rounded Rectangle 9"/>
            <p:cNvSpPr/>
            <p:nvPr/>
          </p:nvSpPr>
          <p:spPr>
            <a:xfrm>
              <a:off x="4794407" y="3134489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4407" y="3538842"/>
              <a:ext cx="2681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 nymph molts into an adult and lays eggs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31405" r="34426" b="11520"/>
          <a:stretch/>
        </p:blipFill>
        <p:spPr>
          <a:xfrm>
            <a:off x="3596272" y="2625638"/>
            <a:ext cx="1926746" cy="17907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ight Arrow 20"/>
          <p:cNvSpPr/>
          <p:nvPr/>
        </p:nvSpPr>
        <p:spPr>
          <a:xfrm>
            <a:off x="3898556" y="1248039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-10800000">
            <a:off x="4572000" y="5145958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1359232" y="370626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7051586" y="283054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Balsam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Life Cycle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2043" y="1050328"/>
            <a:ext cx="2718486" cy="1458097"/>
            <a:chOff x="1940031" y="1556951"/>
            <a:chExt cx="2718486" cy="1458097"/>
          </a:xfrm>
        </p:grpSpPr>
        <p:sp>
          <p:nvSpPr>
            <p:cNvPr id="3" name="Rounded Rectangle 2"/>
            <p:cNvSpPr/>
            <p:nvPr/>
          </p:nvSpPr>
          <p:spPr>
            <a:xfrm>
              <a:off x="1940031" y="1556951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64745" y="1853519"/>
              <a:ext cx="26814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Honey colored eggs are laid in a clutch behind the adult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6426" y="1050327"/>
            <a:ext cx="2718486" cy="1458097"/>
            <a:chOff x="4794407" y="1581664"/>
            <a:chExt cx="2718486" cy="1458097"/>
          </a:xfrm>
        </p:grpSpPr>
        <p:sp>
          <p:nvSpPr>
            <p:cNvPr id="12" name="Rounded Rectangle 11"/>
            <p:cNvSpPr/>
            <p:nvPr/>
          </p:nvSpPr>
          <p:spPr>
            <a:xfrm>
              <a:off x="4794407" y="158166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94407" y="1853519"/>
              <a:ext cx="26814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Eggs hatch and become crawlers; search out suitable feeding site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86426" y="4521937"/>
            <a:ext cx="2718486" cy="1458097"/>
            <a:chOff x="1804087" y="3164714"/>
            <a:chExt cx="2718486" cy="1458097"/>
          </a:xfrm>
        </p:grpSpPr>
        <p:sp>
          <p:nvSpPr>
            <p:cNvPr id="9" name="Rounded Rectangle 8"/>
            <p:cNvSpPr/>
            <p:nvPr/>
          </p:nvSpPr>
          <p:spPr>
            <a:xfrm>
              <a:off x="1804087" y="316471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16444" y="3261842"/>
              <a:ext cx="2681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 crawler molts into a nymph and sinks its feeding tube into the tree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8216" y="4514894"/>
            <a:ext cx="2718486" cy="1458097"/>
            <a:chOff x="4794407" y="3134489"/>
            <a:chExt cx="2718486" cy="1458097"/>
          </a:xfrm>
        </p:grpSpPr>
        <p:sp>
          <p:nvSpPr>
            <p:cNvPr id="10" name="Rounded Rectangle 9"/>
            <p:cNvSpPr/>
            <p:nvPr/>
          </p:nvSpPr>
          <p:spPr>
            <a:xfrm>
              <a:off x="4794407" y="3134489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4407" y="3538842"/>
              <a:ext cx="2681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 nymph molts into an adult and lays eggs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35" y="2670256"/>
            <a:ext cx="2593727" cy="17260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ight Arrow 20"/>
          <p:cNvSpPr/>
          <p:nvPr/>
        </p:nvSpPr>
        <p:spPr>
          <a:xfrm>
            <a:off x="3898556" y="1248039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-10800000">
            <a:off x="4572000" y="5145958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1359232" y="370626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7051586" y="283054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Balsam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Life Cycle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2043" y="1050328"/>
            <a:ext cx="2718486" cy="1458097"/>
            <a:chOff x="1940031" y="1556951"/>
            <a:chExt cx="2718486" cy="1458097"/>
          </a:xfrm>
        </p:grpSpPr>
        <p:sp>
          <p:nvSpPr>
            <p:cNvPr id="3" name="Rounded Rectangle 2"/>
            <p:cNvSpPr/>
            <p:nvPr/>
          </p:nvSpPr>
          <p:spPr>
            <a:xfrm>
              <a:off x="1940031" y="1556951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64745" y="1853519"/>
              <a:ext cx="26814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Honey colored eggs are laid in a clutch behind the adult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6426" y="1050327"/>
            <a:ext cx="2718486" cy="1458097"/>
            <a:chOff x="4794407" y="1581664"/>
            <a:chExt cx="2718486" cy="1458097"/>
          </a:xfrm>
        </p:grpSpPr>
        <p:sp>
          <p:nvSpPr>
            <p:cNvPr id="12" name="Rounded Rectangle 11"/>
            <p:cNvSpPr/>
            <p:nvPr/>
          </p:nvSpPr>
          <p:spPr>
            <a:xfrm>
              <a:off x="4794407" y="158166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94407" y="1853519"/>
              <a:ext cx="26814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Eggs hatch and become crawlers; search out suitable feeding site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86426" y="4521937"/>
            <a:ext cx="2718486" cy="1458097"/>
            <a:chOff x="1804087" y="3164714"/>
            <a:chExt cx="2718486" cy="1458097"/>
          </a:xfrm>
        </p:grpSpPr>
        <p:sp>
          <p:nvSpPr>
            <p:cNvPr id="9" name="Rounded Rectangle 8"/>
            <p:cNvSpPr/>
            <p:nvPr/>
          </p:nvSpPr>
          <p:spPr>
            <a:xfrm>
              <a:off x="1804087" y="316471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16444" y="3261842"/>
              <a:ext cx="2681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The crawler molts into a nymph and sinks its feeding tube into the tree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8216" y="4514894"/>
            <a:ext cx="2718486" cy="1458097"/>
            <a:chOff x="4794407" y="3134489"/>
            <a:chExt cx="2718486" cy="1458097"/>
          </a:xfrm>
        </p:grpSpPr>
        <p:sp>
          <p:nvSpPr>
            <p:cNvPr id="10" name="Rounded Rectangle 9"/>
            <p:cNvSpPr/>
            <p:nvPr/>
          </p:nvSpPr>
          <p:spPr>
            <a:xfrm>
              <a:off x="4794407" y="3134489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4407" y="3538842"/>
              <a:ext cx="2681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 nymph molts into an adult and lays eggs</a:t>
              </a: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898556" y="1248039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-10800000">
            <a:off x="4572000" y="5145958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1359232" y="370626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5" y="2562296"/>
            <a:ext cx="1804093" cy="1912339"/>
          </a:xfrm>
          <a:prstGeom prst="rect">
            <a:avLst/>
          </a:prstGeom>
          <a:ln>
            <a:solidFill>
              <a:srgbClr val="7362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ight Arrow 19"/>
          <p:cNvSpPr/>
          <p:nvPr/>
        </p:nvSpPr>
        <p:spPr>
          <a:xfrm rot="5400000">
            <a:off x="7051586" y="283054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4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Balsam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Life Cycle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2043" y="1050328"/>
            <a:ext cx="2718486" cy="1458097"/>
            <a:chOff x="1940031" y="1556951"/>
            <a:chExt cx="2718486" cy="1458097"/>
          </a:xfrm>
        </p:grpSpPr>
        <p:sp>
          <p:nvSpPr>
            <p:cNvPr id="3" name="Rounded Rectangle 2"/>
            <p:cNvSpPr/>
            <p:nvPr/>
          </p:nvSpPr>
          <p:spPr>
            <a:xfrm>
              <a:off x="1940031" y="1556951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64745" y="1853519"/>
              <a:ext cx="26814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Honey colored eggs are laid in a clutch behind the adult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6426" y="1050327"/>
            <a:ext cx="2718486" cy="1458097"/>
            <a:chOff x="4794407" y="1581664"/>
            <a:chExt cx="2718486" cy="1458097"/>
          </a:xfrm>
        </p:grpSpPr>
        <p:sp>
          <p:nvSpPr>
            <p:cNvPr id="12" name="Rounded Rectangle 11"/>
            <p:cNvSpPr/>
            <p:nvPr/>
          </p:nvSpPr>
          <p:spPr>
            <a:xfrm>
              <a:off x="4794407" y="158166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94407" y="1853519"/>
              <a:ext cx="26814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Eggs hatch and become crawlers; search out suitable feeding site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86426" y="4521937"/>
            <a:ext cx="2718486" cy="1458097"/>
            <a:chOff x="1804087" y="3164714"/>
            <a:chExt cx="2718486" cy="1458097"/>
          </a:xfrm>
        </p:grpSpPr>
        <p:sp>
          <p:nvSpPr>
            <p:cNvPr id="9" name="Rounded Rectangle 8"/>
            <p:cNvSpPr/>
            <p:nvPr/>
          </p:nvSpPr>
          <p:spPr>
            <a:xfrm>
              <a:off x="1804087" y="3164714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16444" y="3261842"/>
              <a:ext cx="2681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 crawler molts into a nymph and sinks its feeding tube into the tree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8216" y="4514894"/>
            <a:ext cx="2718486" cy="1458097"/>
            <a:chOff x="4794407" y="3134489"/>
            <a:chExt cx="2718486" cy="1458097"/>
          </a:xfrm>
        </p:grpSpPr>
        <p:sp>
          <p:nvSpPr>
            <p:cNvPr id="10" name="Rounded Rectangle 9"/>
            <p:cNvSpPr/>
            <p:nvPr/>
          </p:nvSpPr>
          <p:spPr>
            <a:xfrm>
              <a:off x="4794407" y="3134489"/>
              <a:ext cx="2718486" cy="14580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4407" y="3538842"/>
              <a:ext cx="2681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The nymph molts into an adult and lays eggs</a:t>
              </a: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898556" y="1248039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-10800000">
            <a:off x="4572000" y="5145958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6574" b="4583"/>
          <a:stretch/>
        </p:blipFill>
        <p:spPr>
          <a:xfrm>
            <a:off x="3577276" y="2619638"/>
            <a:ext cx="1902941" cy="17670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ight Arrow 26"/>
          <p:cNvSpPr/>
          <p:nvPr/>
        </p:nvSpPr>
        <p:spPr>
          <a:xfrm rot="16200000">
            <a:off x="1359232" y="370626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7051586" y="2830540"/>
            <a:ext cx="679622" cy="45719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4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Balsam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Common Host Trees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22" y="2872586"/>
            <a:ext cx="3338200" cy="369022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3004" y="2839716"/>
            <a:ext cx="1107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Grand fir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80" y="1007491"/>
            <a:ext cx="3369215" cy="50538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3302" y="5710403"/>
            <a:ext cx="2101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latin typeface="Helvetica" pitchFamily="34" charset="0"/>
                <a:cs typeface="Helvetica" pitchFamily="34" charset="0"/>
              </a:rPr>
              <a:t>Subalpine fir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754679" y="1007476"/>
            <a:ext cx="1926257" cy="1562609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Fraser fir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Subalpine fir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Silver fir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Grand fir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4B0-78A2-AD45-B337-93D9590AD7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Balsam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Map – Range of Balsam Woolly </a:t>
            </a:r>
            <a:r>
              <a:rPr lang="en-US" sz="3100" i="1" dirty="0" err="1"/>
              <a:t>Adelgid</a:t>
            </a:r>
            <a:endParaRPr lang="en-US" sz="31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730EA-8B5D-4562-9BDB-771127FB7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0" t="16220" r="26104" b="20796"/>
          <a:stretch/>
        </p:blipFill>
        <p:spPr>
          <a:xfrm>
            <a:off x="894440" y="841603"/>
            <a:ext cx="7351033" cy="51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14800" y="1912437"/>
            <a:ext cx="4435522" cy="3965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White, waxy threadlike “wool” covering is visually obvious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Tree symptoms vary, but includes needle loss and death of upper branches and twigs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Feeding at the base of leaf buds also causes “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gouting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”, or swelling around buds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Balsam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What to </a:t>
            </a:r>
            <a:r>
              <a:rPr lang="en-US" sz="3100" i="1"/>
              <a:t>Look For</a:t>
            </a:r>
            <a:endParaRPr lang="en-US" sz="31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2" r="26732"/>
          <a:stretch/>
        </p:blipFill>
        <p:spPr>
          <a:xfrm>
            <a:off x="226541" y="938851"/>
            <a:ext cx="3480486" cy="49923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6541" y="925124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005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1" y="938851"/>
            <a:ext cx="3480485" cy="51602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14800" y="1912437"/>
            <a:ext cx="4435522" cy="3965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White, waxy threadlike “wool” covering is visually obvious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Tree symptoms vary, but includes needle loss and death of upper branches and twigs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Feeding at the base of leaf buds also causes “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gouting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”, or swelling around buds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Balsam Woolly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Adelgid</a:t>
            </a:r>
            <a:br>
              <a:rPr lang="en-US" dirty="0"/>
            </a:br>
            <a:r>
              <a:rPr lang="en-US" sz="3100" i="1" dirty="0"/>
              <a:t>What to </a:t>
            </a:r>
            <a:r>
              <a:rPr lang="en-US" sz="3100" i="1"/>
              <a:t>Look For</a:t>
            </a:r>
            <a:endParaRPr lang="en-US" sz="31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6541" y="925124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2066463"/>
      </p:ext>
    </p:extLst>
  </p:cSld>
  <p:clrMapOvr>
    <a:masterClrMapping/>
  </p:clrMapOvr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8D2B0C-B6B1-41AF-9899-9B1908B62BD6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E9FED7-A48E-4377-A0F0-170A143E3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4D8A7C-498A-4574-A130-2A8DD41536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276</TotalTime>
  <Words>528</Words>
  <Application>Microsoft Office PowerPoint</Application>
  <PresentationFormat>On-screen Show (4:3)</PresentationFormat>
  <Paragraphs>89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Helvetica</vt:lpstr>
      <vt:lpstr>HTHC treeline footer</vt:lpstr>
      <vt:lpstr>Office Theme</vt:lpstr>
      <vt:lpstr>2_Office Theme</vt:lpstr>
      <vt:lpstr>18_Office Theme</vt:lpstr>
      <vt:lpstr>19_Office Theme</vt:lpstr>
      <vt:lpstr>20_Office Theme</vt:lpstr>
      <vt:lpstr>21_Office Theme</vt:lpstr>
      <vt:lpstr>Balsam Woolly Adelgid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Balsam Woolly Adelgid</dc:title>
  <dc:creator>Ariel</dc:creator>
  <cp:lastModifiedBy>Benjamin Mertz</cp:lastModifiedBy>
  <cp:revision>53</cp:revision>
  <dcterms:created xsi:type="dcterms:W3CDTF">2014-07-29T18:11:15Z</dcterms:created>
  <dcterms:modified xsi:type="dcterms:W3CDTF">2018-06-29T17:54:34Z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</Properties>
</file>