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2" r:id="rId5"/>
    <p:sldMasterId id="2147483680" r:id="rId6"/>
    <p:sldMasterId id="2147483840" r:id="rId7"/>
    <p:sldMasterId id="2147483849" r:id="rId8"/>
    <p:sldMasterId id="2147483856" r:id="rId9"/>
    <p:sldMasterId id="2147483862" r:id="rId10"/>
    <p:sldMasterId id="2147483954" r:id="rId11"/>
  </p:sldMasterIdLst>
  <p:notesMasterIdLst>
    <p:notesMasterId r:id="rId24"/>
  </p:notesMasterIdLst>
  <p:sldIdLst>
    <p:sldId id="257" r:id="rId12"/>
    <p:sldId id="258" r:id="rId13"/>
    <p:sldId id="264" r:id="rId14"/>
    <p:sldId id="263" r:id="rId15"/>
    <p:sldId id="262" r:id="rId16"/>
    <p:sldId id="277" r:id="rId17"/>
    <p:sldId id="278" r:id="rId18"/>
    <p:sldId id="279" r:id="rId19"/>
    <p:sldId id="280" r:id="rId20"/>
    <p:sldId id="281" r:id="rId21"/>
    <p:sldId id="266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0084" autoAdjust="0"/>
  </p:normalViewPr>
  <p:slideViewPr>
    <p:cSldViewPr snapToGrid="0" snapToObjects="1">
      <p:cViewPr varScale="1">
        <p:scale>
          <a:sx n="59" d="100"/>
          <a:sy n="59" d="100"/>
        </p:scale>
        <p:origin x="86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F4D9-B0BC-2A4A-99BC-A0CBB6F7CEF4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4691-DE69-1C45-BB3A-8E6A24CE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32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8915F-566A-46FF-A50A-DC4CF33D7D64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7CADF4-1194-434C-BCA6-9ADFCF2AD497}" type="slidenum">
              <a:rPr lang="pt-BR" altLang="en-US" smtClean="0"/>
              <a:pPr eaLnBrk="1" hangingPunct="1"/>
              <a:t>3</a:t>
            </a:fld>
            <a:endParaRPr lang="pt-BR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Targets 15 different </a:t>
            </a:r>
            <a:r>
              <a:rPr lang="en-US"/>
              <a:t>plant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8915F-566A-46FF-A50A-DC4CF33D7D64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8915F-566A-46FF-A50A-DC4CF33D7D64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8915F-566A-46FF-A50A-DC4CF33D7D64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8915F-566A-46FF-A50A-DC4CF33D7D64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2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6F3F38-551A-4BC6-9791-E3C24EA34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34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1" name="Picture 10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28788"/>
            <a:ext cx="9144000" cy="3863975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HUT_logo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03225"/>
            <a:ext cx="26431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NC_logo_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87350"/>
            <a:ext cx="25987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9366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9463"/>
            <a:ext cx="9144000" cy="1439862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HUT_logo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47638"/>
            <a:ext cx="13255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NC_logo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31763"/>
            <a:ext cx="138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514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7550"/>
            <a:ext cx="9144000" cy="1441450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HUT_logo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47638"/>
            <a:ext cx="13255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NC_logo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31763"/>
            <a:ext cx="138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145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D7FA904-510B-48CC-8CEB-DE0F1773C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75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D4C166A-5EC6-46CA-A064-5537DE206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88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24FB6CB-E860-497C-A32D-34D7879AC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6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B7C109D-5221-4220-B68B-775041895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9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6F3F38-551A-4BC6-9791-E3C24EA342E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441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360C7F-6DA9-4300-A7F7-D8E22059479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717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0BC88B-C18D-8E49-8F97-23C2586A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95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825"/>
            <a:ext cx="8229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160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5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prstClr val="white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9806F98B-BC78-43F0-ABDC-A2769093E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4A2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Helvetic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Helvetic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Helvetic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dmaps.org/" TargetMode="External"/><Relationship Id="rId3" Type="http://schemas.openxmlformats.org/officeDocument/2006/relationships/image" Target="../media/image23.jpg"/><Relationship Id="rId7" Type="http://schemas.openxmlformats.org/officeDocument/2006/relationships/hyperlink" Target="https://www.youtube.com/watch?v=nIN4lmfuQnk" TargetMode="Externa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Relationship Id="rId6" Type="http://schemas.openxmlformats.org/officeDocument/2006/relationships/hyperlink" Target="http://www.dontmovefirewood.org/gallery-of-pests/asian-long-horned-beetle.html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www.hungrypests.com/the-threat/asian-longhorned-beetle.php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asianlonghornedbeetle.com/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Asian </a:t>
            </a:r>
            <a:r>
              <a:rPr lang="en-US" sz="3800" dirty="0" err="1">
                <a:latin typeface="Helvetica" panose="020B0604020202020204" pitchFamily="34" charset="0"/>
                <a:cs typeface="Helvetica" panose="020B0604020202020204" pitchFamily="34" charset="0"/>
              </a:rPr>
              <a:t>Longhorned</a:t>
            </a:r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 Beetle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0911" y="2536095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7869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Identifying Characteristics:</a:t>
            </a:r>
            <a:endParaRPr lang="en-US" altLang="en-US" sz="22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Large 1” – 1 ½” long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Shiny black outer wings with around 20 white spots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Very long white and black striped antennae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Six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Can have blue-</a:t>
            </a:r>
            <a:r>
              <a:rPr lang="en-US" altLang="en-US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ish</a:t>
            </a: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Beetles most often seen in late summer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2" y="2663910"/>
            <a:ext cx="3192142" cy="301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b="904"/>
          <a:stretch/>
        </p:blipFill>
        <p:spPr>
          <a:xfrm>
            <a:off x="184068" y="3954487"/>
            <a:ext cx="3770418" cy="26466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http://www.forestryimages.org/images/768x512/32250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r="6978"/>
          <a:stretch/>
        </p:blipFill>
        <p:spPr bwMode="auto">
          <a:xfrm>
            <a:off x="184068" y="950774"/>
            <a:ext cx="3770418" cy="28361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295DB-0E3E-4766-A653-A8923E015854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10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1752" name="Content Placeholder 5"/>
          <p:cNvSpPr txBox="1">
            <a:spLocks/>
          </p:cNvSpPr>
          <p:nvPr/>
        </p:nvSpPr>
        <p:spPr bwMode="auto">
          <a:xfrm>
            <a:off x="4572000" y="1828800"/>
            <a:ext cx="4498975" cy="2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Crown of tree declines first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Feeding galleries under bark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Exit holes are perfectly round, and the diameter of a pencil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Infestation can cause patches of trunk to appear black and covered in sap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Sawdust (</a:t>
            </a:r>
            <a:r>
              <a:rPr lang="en-US" altLang="en-US" sz="2000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frass</a:t>
            </a: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) can accumulate on branches and at the base of the tree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24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73182" y="931718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73181" y="3954487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879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3" y="1254125"/>
            <a:ext cx="4173537" cy="4167188"/>
          </a:xfr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11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963" y="5648325"/>
            <a:ext cx="5172075" cy="430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prstClr val="black"/>
                </a:solidFill>
              </a:rPr>
              <a:t>YEAR-ROUND: </a:t>
            </a:r>
            <a:r>
              <a:rPr lang="en-US" sz="2200" b="1" dirty="0" err="1">
                <a:solidFill>
                  <a:prstClr val="black"/>
                </a:solidFill>
              </a:rPr>
              <a:t>Frass</a:t>
            </a:r>
            <a:r>
              <a:rPr lang="en-US" sz="2200" b="1" dirty="0">
                <a:solidFill>
                  <a:prstClr val="black"/>
                </a:solidFill>
              </a:rPr>
              <a:t>; Exit Holes; Black ‘Sap’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5538" y="1525588"/>
            <a:ext cx="1903412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LATE SUMMER: Beetles most likely to be seen on trees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7563" y="2722563"/>
            <a:ext cx="1903412" cy="14779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WINTER/FALL: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</a:rPr>
              <a:t>Tree damage (e.g., exit holes) most obvious on defoliated trees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</p:txBody>
      </p:sp>
    </p:spTree>
    <p:extLst>
      <p:ext uri="{BB962C8B-B14F-4D97-AF65-F5344CB8AC3E}">
        <p14:creationId xmlns:p14="http://schemas.microsoft.com/office/powerpoint/2010/main" val="400963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417711" y="2670550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12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001038"/>
            <a:ext cx="7303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http://asianlonghornedbeetle.com/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Hungry Pests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http://www.hungrypests.com/the-threat/asian-longhorned-beetle.php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Move 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http://www.dontmovefirewood.org/gallery-of-pests/asian-long-horned-beetle.html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Outsmart </a:t>
            </a:r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Invasives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Video Clip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https://www.youtube.com/watch?v=nIN4lmfuQnk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4" y="3728629"/>
            <a:ext cx="660981" cy="65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56827" y="4643403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" y="1852549"/>
            <a:ext cx="1195353" cy="744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60" b="79247"/>
          <a:stretch/>
        </p:blipFill>
        <p:spPr>
          <a:xfrm>
            <a:off x="602717" y="1014584"/>
            <a:ext cx="644750" cy="6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9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Identification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7273" r="5811" b="52727"/>
          <a:stretch/>
        </p:blipFill>
        <p:spPr>
          <a:xfrm>
            <a:off x="234789" y="1454560"/>
            <a:ext cx="8472520" cy="4417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583445" y="1758798"/>
            <a:ext cx="10982" cy="36563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533359" y="2310037"/>
            <a:ext cx="430887" cy="2546531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Helvetica" charset="0"/>
                <a:cs typeface="Helvetica" charset="0"/>
              </a:rPr>
              <a:t>.75 - 1.5 inch body length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8194" y="4940135"/>
            <a:ext cx="171004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Shiny Black 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8667" y="1168082"/>
            <a:ext cx="219455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Blue-</a:t>
            </a:r>
            <a:r>
              <a:rPr lang="en-US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ish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Legs and Feet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0075" y="1161335"/>
            <a:ext cx="219265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White Banded Antenna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0395" y="1952514"/>
            <a:ext cx="178130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Bright White Spots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508167" y="1475859"/>
            <a:ext cx="370500" cy="428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61703" y="2260291"/>
            <a:ext cx="715870" cy="1323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220249" y="1475859"/>
            <a:ext cx="1092478" cy="1417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363190" y="4156365"/>
            <a:ext cx="855004" cy="783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6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38"/>
            <a:ext cx="9180513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245474" y="6403850"/>
            <a:ext cx="4413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11906A-95F2-4979-9CD9-0A61A1325F68}" type="slidenum">
              <a:rPr lang="en-US" altLang="en-US" smtClean="0">
                <a:solidFill>
                  <a:schemeClr val="bg1">
                    <a:lumMod val="50000"/>
                  </a:schemeClr>
                </a:solidFill>
                <a:cs typeface="Helvetica" charset="0"/>
              </a:rPr>
              <a:pPr eaLnBrk="1" hangingPunct="1"/>
              <a:t>3</a:t>
            </a:fld>
            <a:endParaRPr lang="en-US" altLang="en-US">
              <a:solidFill>
                <a:schemeClr val="bg1">
                  <a:lumMod val="50000"/>
                </a:schemeClr>
              </a:solidFill>
              <a:cs typeface="Helvetica" charset="0"/>
            </a:endParaRPr>
          </a:p>
        </p:txBody>
      </p:sp>
      <p:sp>
        <p:nvSpPr>
          <p:cNvPr id="28676" name="Rectangle 20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C95416-5F47-42C2-8344-7678F7359BA0}" type="slidenum">
              <a:rPr lang="en-US" altLang="en-US" sz="1400">
                <a:solidFill>
                  <a:schemeClr val="bg2"/>
                </a:solidFill>
              </a:rPr>
              <a:pPr algn="r" eaLnBrk="1" hangingPunct="1"/>
              <a:t>3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3750" y="-19204"/>
            <a:ext cx="916775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Lifecycle</a:t>
            </a:r>
          </a:p>
          <a:p>
            <a:endParaRPr lang="en-US" sz="3100" i="1" dirty="0"/>
          </a:p>
        </p:txBody>
      </p:sp>
      <p:sp>
        <p:nvSpPr>
          <p:cNvPr id="2" name="Right Arrow 1"/>
          <p:cNvSpPr/>
          <p:nvPr/>
        </p:nvSpPr>
        <p:spPr>
          <a:xfrm rot="-2760000">
            <a:off x="2389821" y="2013994"/>
            <a:ext cx="724395" cy="30345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-60000">
            <a:off x="4091050" y="1177494"/>
            <a:ext cx="724395" cy="30345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400000">
            <a:off x="5784185" y="1703257"/>
            <a:ext cx="724395" cy="30345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-6600000">
            <a:off x="2195493" y="3868440"/>
            <a:ext cx="722376" cy="30175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-14040000">
            <a:off x="6090108" y="4476558"/>
            <a:ext cx="724395" cy="30345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-10860000">
            <a:off x="4420214" y="5398915"/>
            <a:ext cx="724395" cy="30345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0" y="1063997"/>
            <a:ext cx="3164612" cy="23704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Common Host Trees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961778" y="1063997"/>
            <a:ext cx="4841056" cy="2391726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Maples*</a:t>
            </a:r>
          </a:p>
          <a:p>
            <a:pPr>
              <a:defRPr/>
            </a:pPr>
            <a:r>
              <a:rPr lang="en-US" b="1" dirty="0">
                <a:latin typeface="Helvetica" pitchFamily="34" charset="0"/>
                <a:cs typeface="Helvetica" pitchFamily="34" charset="0"/>
              </a:rPr>
              <a:t>Willows*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Aspen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Birch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Elm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Box Elder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Buckeye</a:t>
            </a:r>
          </a:p>
          <a:p>
            <a:pPr>
              <a:defRPr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Horsechestnut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Katsura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London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Planetree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Mountain Ash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Poplar (Cottonwood)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Ash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7355975" y="3127698"/>
            <a:ext cx="20208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400" b="1" i="1" dirty="0">
                <a:solidFill>
                  <a:srgbClr val="73625A"/>
                </a:solidFill>
                <a:latin typeface="Helvetica" charset="0"/>
                <a:cs typeface="Helvetica" charset="0"/>
              </a:rPr>
              <a:t>*Most Preferred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0" y="3694896"/>
            <a:ext cx="2514856" cy="26411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6" y="3695586"/>
            <a:ext cx="3297320" cy="2640483"/>
          </a:xfrm>
          <a:prstGeom prst="rect">
            <a:avLst/>
          </a:prstGeom>
          <a:ln>
            <a:solidFill>
              <a:srgbClr val="73625A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130" y="1063997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30" y="5997515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9986" y="369489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Birch</a:t>
            </a:r>
          </a:p>
        </p:txBody>
      </p:sp>
    </p:spTree>
    <p:extLst>
      <p:ext uri="{BB962C8B-B14F-4D97-AF65-F5344CB8AC3E}">
        <p14:creationId xmlns:p14="http://schemas.microsoft.com/office/powerpoint/2010/main" val="223130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Map – Range of Asian </a:t>
            </a:r>
            <a:r>
              <a:rPr lang="en-US" sz="3100" i="1" dirty="0" err="1"/>
              <a:t>Longhorned</a:t>
            </a:r>
            <a:r>
              <a:rPr lang="en-US" sz="3100" i="1" dirty="0"/>
              <a:t> Beetle</a:t>
            </a:r>
          </a:p>
          <a:p>
            <a:endParaRPr lang="en-US" sz="31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4400" y="870052"/>
            <a:ext cx="3982065" cy="2178718"/>
          </a:xfrm>
        </p:spPr>
        <p:txBody>
          <a:bodyPr>
            <a:noAutofit/>
          </a:bodyPr>
          <a:lstStyle/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0" lvl="0" indent="0" defTabSz="45720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593029"/>
            <a:ext cx="194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Georgia" panose="02040502050405020303" pitchFamily="18" charset="0"/>
                <a:cs typeface="Helvetica" pitchFamily="34" charset="0"/>
              </a:rPr>
              <a:t>American Elm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B38FE-1FDE-4707-A328-E0904E17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59" y="833860"/>
            <a:ext cx="8412682" cy="51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8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295DB-0E3E-4766-A653-A8923E015854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6</a:t>
            </a:fld>
            <a:endParaRPr lang="en-US" altLang="en-US" dirty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1752" name="Content Placeholder 5"/>
          <p:cNvSpPr txBox="1">
            <a:spLocks/>
          </p:cNvSpPr>
          <p:nvPr/>
        </p:nvSpPr>
        <p:spPr bwMode="auto">
          <a:xfrm>
            <a:off x="4572000" y="1828800"/>
            <a:ext cx="4498975" cy="2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Crown of tree declines first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Feeding galleries under bark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Exit holes are perfectly round, and the diameter of a pencil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Infestation can cause patches of trunk to appear black and covered in sap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Sawdust (</a:t>
            </a:r>
            <a:r>
              <a:rPr lang="en-US" altLang="en-US" sz="2000" dirty="0" err="1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frass</a:t>
            </a: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) can accumulate on branches and at the base of the tree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20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0" y="931064"/>
            <a:ext cx="3770414" cy="565562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3"/>
          <p:cNvSpPr txBox="1"/>
          <p:nvPr/>
        </p:nvSpPr>
        <p:spPr>
          <a:xfrm>
            <a:off x="207820" y="931064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540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" r="3770" b="13652"/>
          <a:stretch/>
        </p:blipFill>
        <p:spPr>
          <a:xfrm>
            <a:off x="149432" y="931718"/>
            <a:ext cx="3812968" cy="28687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2500" r="165" b="2500"/>
          <a:stretch/>
        </p:blipFill>
        <p:spPr>
          <a:xfrm>
            <a:off x="149432" y="3973263"/>
            <a:ext cx="3812968" cy="26561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295DB-0E3E-4766-A653-A8923E015854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7</a:t>
            </a:fld>
            <a:endParaRPr lang="en-US" altLang="en-US" dirty="0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1752" name="Content Placeholder 5"/>
          <p:cNvSpPr txBox="1">
            <a:spLocks/>
          </p:cNvSpPr>
          <p:nvPr/>
        </p:nvSpPr>
        <p:spPr bwMode="auto">
          <a:xfrm>
            <a:off x="4572000" y="1828800"/>
            <a:ext cx="4498975" cy="2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Crown of tree declines first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Feeding galleries under bark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Exit holes are perfectly round, and the diameter of a pencil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Infestation can cause patches of trunk to appear black and covered in sap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Sawdust (</a:t>
            </a:r>
            <a:r>
              <a:rPr lang="en-US" altLang="en-US" sz="2000" dirty="0" err="1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frass</a:t>
            </a: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) can accumulate on branches and at the base of the tree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24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49432" y="931718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49431" y="3966048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352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b="331"/>
          <a:stretch/>
        </p:blipFill>
        <p:spPr>
          <a:xfrm>
            <a:off x="184068" y="931718"/>
            <a:ext cx="3778332" cy="28687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295DB-0E3E-4766-A653-A8923E015854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8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pic>
        <p:nvPicPr>
          <p:cNvPr id="6" name="Picture 6" descr="NJ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2222" r="5833" b="24445"/>
          <a:stretch>
            <a:fillRect/>
          </a:stretch>
        </p:blipFill>
        <p:spPr bwMode="auto">
          <a:xfrm>
            <a:off x="184068" y="3973263"/>
            <a:ext cx="3770418" cy="26561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572000" y="1828800"/>
            <a:ext cx="4498975" cy="2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Crown of tree declines first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Feeding galleries under bark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Exit holes are perfectly round, and the diameter of a pencil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Infestation can cause patches of trunk to appear black and covered in sap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Sawdust (</a:t>
            </a:r>
            <a:r>
              <a:rPr lang="en-US" altLang="en-US" sz="2000" dirty="0" err="1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frass</a:t>
            </a: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) can accumulate on branches and at the base of the tree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24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73182" y="931718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73181" y="3973263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7342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295DB-0E3E-4766-A653-A8923E015854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9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1752" name="Content Placeholder 5"/>
          <p:cNvSpPr txBox="1">
            <a:spLocks/>
          </p:cNvSpPr>
          <p:nvPr/>
        </p:nvSpPr>
        <p:spPr bwMode="auto">
          <a:xfrm>
            <a:off x="4572000" y="1828800"/>
            <a:ext cx="4498975" cy="2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Crown of tree declines first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Feeding galleries under bark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Exit holes are perfectly round, and the diameter of a pencil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Infestation can cause patches of trunk to appear black and covered in sap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Sawdust (</a:t>
            </a:r>
            <a:r>
              <a:rPr lang="en-US" altLang="en-US" sz="2000" dirty="0" err="1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frass</a:t>
            </a:r>
            <a:r>
              <a:rPr lang="en-US" altLang="en-US" sz="2000" dirty="0">
                <a:solidFill>
                  <a:prstClr val="white">
                    <a:lumMod val="85000"/>
                  </a:prstClr>
                </a:solidFill>
                <a:latin typeface="Helvetica" charset="0"/>
                <a:cs typeface="Helvetica" charset="0"/>
              </a:rPr>
              <a:t>) can accumulate on branches and at the base of the tree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altLang="en-US" sz="24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Asian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Longhorned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Beetle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1"/>
          <a:stretch/>
        </p:blipFill>
        <p:spPr>
          <a:xfrm rot="16200000">
            <a:off x="-768666" y="1889849"/>
            <a:ext cx="5675886" cy="37704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3"/>
          <p:cNvSpPr txBox="1"/>
          <p:nvPr/>
        </p:nvSpPr>
        <p:spPr>
          <a:xfrm>
            <a:off x="173182" y="931718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7468172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B5C8A2-2988-4907-8D97-D09B768C1583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E0DCD71-4CF7-4633-BFAB-192EE52BA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867100-DECE-4B25-B0B0-ECFAC5300C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512</TotalTime>
  <Words>517</Words>
  <Application>Microsoft Office PowerPoint</Application>
  <PresentationFormat>On-screen Show (4:3)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Georgia</vt:lpstr>
      <vt:lpstr>Helvetica</vt:lpstr>
      <vt:lpstr>HTHC treeline footer</vt:lpstr>
      <vt:lpstr>Office Theme</vt:lpstr>
      <vt:lpstr>2_Office Theme</vt:lpstr>
      <vt:lpstr>18_Office Theme</vt:lpstr>
      <vt:lpstr>19_Office Theme</vt:lpstr>
      <vt:lpstr>20_Office Theme</vt:lpstr>
      <vt:lpstr>21_Office Theme</vt:lpstr>
      <vt:lpstr>1_Office Theme</vt:lpstr>
      <vt:lpstr>Asian Longhorned Beetle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 Longhorned Beetle</dc:title>
  <dc:creator>Ariel</dc:creator>
  <cp:lastModifiedBy>Benjamin Mertz</cp:lastModifiedBy>
  <cp:revision>73</cp:revision>
  <dcterms:created xsi:type="dcterms:W3CDTF">2014-07-26T20:00:34Z</dcterms:created>
  <dcterms:modified xsi:type="dcterms:W3CDTF">2018-06-29T17:52:00Z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  <property fmtid="{D5CDD505-2E9C-101B-9397-08002B2CF9AE}" pid="3" name="GeoRegionTerms">
    <vt:lpwstr/>
  </property>
  <property fmtid="{D5CDD505-2E9C-101B-9397-08002B2CF9AE}" pid="4" name="TaxKeyword">
    <vt:lpwstr/>
  </property>
  <property fmtid="{D5CDD505-2E9C-101B-9397-08002B2CF9AE}" pid="5" name="ConservationTerms">
    <vt:lpwstr/>
  </property>
  <property fmtid="{D5CDD505-2E9C-101B-9397-08002B2CF9AE}" pid="6" name="DepartmentalTerms">
    <vt:lpwstr/>
  </property>
</Properties>
</file>