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2.xml" ContentType="application/vnd.openxmlformats-officedocument.presentationml.slide+xml"/>
  <Override PartName="/ppt/slides/slide15.xml" ContentType="application/vnd.openxmlformats-officedocument.presentationml.slide+xml"/>
  <Override PartName="/ppt/slides/slide4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4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30.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8.xml" ContentType="application/vnd.openxmlformats-officedocument.presentationml.notesSlide+xml"/>
  <Override PartName="/ppt/notesSlides/notesSlide47.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3"/>
  </p:notesMasterIdLst>
  <p:sldIdLst>
    <p:sldId id="256" r:id="rId2"/>
    <p:sldId id="257" r:id="rId3"/>
    <p:sldId id="305" r:id="rId4"/>
    <p:sldId id="274" r:id="rId5"/>
    <p:sldId id="275" r:id="rId6"/>
    <p:sldId id="276" r:id="rId7"/>
    <p:sldId id="258" r:id="rId8"/>
    <p:sldId id="278" r:id="rId9"/>
    <p:sldId id="279" r:id="rId10"/>
    <p:sldId id="280" r:id="rId11"/>
    <p:sldId id="281" r:id="rId12"/>
    <p:sldId id="282" r:id="rId13"/>
    <p:sldId id="283" r:id="rId14"/>
    <p:sldId id="284" r:id="rId15"/>
    <p:sldId id="259" r:id="rId16"/>
    <p:sldId id="286" r:id="rId17"/>
    <p:sldId id="287" r:id="rId18"/>
    <p:sldId id="288" r:id="rId19"/>
    <p:sldId id="289" r:id="rId20"/>
    <p:sldId id="264" r:id="rId21"/>
    <p:sldId id="297" r:id="rId22"/>
    <p:sldId id="298" r:id="rId23"/>
    <p:sldId id="299" r:id="rId24"/>
    <p:sldId id="300" r:id="rId25"/>
    <p:sldId id="301" r:id="rId26"/>
    <p:sldId id="302" r:id="rId27"/>
    <p:sldId id="303" r:id="rId28"/>
    <p:sldId id="304" r:id="rId29"/>
    <p:sldId id="269" r:id="rId30"/>
    <p:sldId id="293" r:id="rId31"/>
    <p:sldId id="294" r:id="rId32"/>
    <p:sldId id="295" r:id="rId33"/>
    <p:sldId id="296" r:id="rId34"/>
    <p:sldId id="268" r:id="rId35"/>
    <p:sldId id="290" r:id="rId36"/>
    <p:sldId id="291" r:id="rId37"/>
    <p:sldId id="292" r:id="rId38"/>
    <p:sldId id="260" r:id="rId39"/>
    <p:sldId id="261" r:id="rId40"/>
    <p:sldId id="262" r:id="rId41"/>
    <p:sldId id="263" r:id="rId42"/>
    <p:sldId id="265" r:id="rId43"/>
    <p:sldId id="266" r:id="rId44"/>
    <p:sldId id="267" r:id="rId45"/>
    <p:sldId id="306" r:id="rId46"/>
    <p:sldId id="307" r:id="rId47"/>
    <p:sldId id="308" r:id="rId48"/>
    <p:sldId id="271" r:id="rId49"/>
    <p:sldId id="270" r:id="rId50"/>
    <p:sldId id="309" r:id="rId51"/>
    <p:sldId id="272" r:id="rId52"/>
  </p:sldIdLst>
  <p:sldSz cx="9144000" cy="5143500" type="screen16x9"/>
  <p:notesSz cx="6858000" cy="9144000"/>
  <p:embeddedFontLst>
    <p:embeddedFont>
      <p:font typeface="Lato" panose="020B0604020202020204" charset="0"/>
      <p:regular r:id="rId54"/>
      <p:bold r:id="rId55"/>
      <p:italic r:id="rId56"/>
      <p:boldItalic r:id="rId57"/>
    </p:embeddedFont>
    <p:embeddedFont>
      <p:font typeface="Whitney Office"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942"/>
    <a:srgbClr val="49A94C"/>
    <a:srgbClr val="007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778" y="77"/>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1460184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b="0" i="0" kern="1200" dirty="0">
                <a:solidFill>
                  <a:schemeClr val="tx1"/>
                </a:solidFill>
                <a:effectLst/>
                <a:latin typeface="+mn-lt"/>
                <a:ea typeface="+mn-ea"/>
                <a:cs typeface="+mn-cs"/>
              </a:rPr>
              <a:t>In the red oak group, symptoms are characterized by a wilting and bronzing of the foliage, starting at the tree top and tips of branches, and spreading rapidly throughout the entire crown. Symptoms develop beginning in May and continue throughout the growing season. Individual leaves turn bronze progressively, from the tip to the base, sometimes leaving a small area of green tissue at the base around the midrib (French &amp; </a:t>
            </a:r>
            <a:r>
              <a:rPr lang="en-US" sz="1100" b="0" i="0" kern="1200" dirty="0" err="1">
                <a:solidFill>
                  <a:schemeClr val="tx1"/>
                </a:solidFill>
                <a:effectLst/>
                <a:latin typeface="+mn-lt"/>
                <a:ea typeface="+mn-ea"/>
                <a:cs typeface="+mn-cs"/>
              </a:rPr>
              <a:t>Stienstra</a:t>
            </a:r>
            <a:r>
              <a:rPr lang="en-US" sz="1100" b="0" i="0" kern="1200" dirty="0">
                <a:solidFill>
                  <a:schemeClr val="tx1"/>
                </a:solidFill>
                <a:effectLst/>
                <a:latin typeface="+mn-lt"/>
                <a:ea typeface="+mn-ea"/>
                <a:cs typeface="+mn-cs"/>
              </a:rPr>
              <a:t>, 1980) (figure 3). Leaves in all stages of </a:t>
            </a:r>
            <a:r>
              <a:rPr lang="en-US" sz="1100" b="0" i="0" kern="1200" dirty="0" err="1">
                <a:solidFill>
                  <a:schemeClr val="tx1"/>
                </a:solidFill>
                <a:effectLst/>
                <a:latin typeface="+mn-lt"/>
                <a:ea typeface="+mn-ea"/>
                <a:cs typeface="+mn-cs"/>
              </a:rPr>
              <a:t>discolouration</a:t>
            </a:r>
            <a:r>
              <a:rPr lang="en-US" sz="1100" b="0" i="0" kern="1200" dirty="0">
                <a:solidFill>
                  <a:schemeClr val="tx1"/>
                </a:solidFill>
                <a:effectLst/>
                <a:latin typeface="+mn-lt"/>
                <a:ea typeface="+mn-ea"/>
                <a:cs typeface="+mn-cs"/>
              </a:rPr>
              <a:t>, including green leaves, are shed more or less continuously as the disease progresses. Some diffuse staining may be observed in the outermost sapwood, where the fungus has induced the tree to produce gums and </a:t>
            </a:r>
            <a:r>
              <a:rPr lang="en-US" sz="1100" b="0" i="0" kern="1200" dirty="0" err="1">
                <a:solidFill>
                  <a:schemeClr val="tx1"/>
                </a:solidFill>
                <a:effectLst/>
                <a:latin typeface="+mn-lt"/>
                <a:ea typeface="+mn-ea"/>
                <a:cs typeface="+mn-cs"/>
              </a:rPr>
              <a:t>tyloses</a:t>
            </a:r>
            <a:r>
              <a:rPr lang="en-US" sz="1100" b="0" i="0" kern="1200" dirty="0">
                <a:solidFill>
                  <a:schemeClr val="tx1"/>
                </a:solidFill>
                <a:effectLst/>
                <a:latin typeface="+mn-lt"/>
                <a:ea typeface="+mn-ea"/>
                <a:cs typeface="+mn-cs"/>
              </a:rPr>
              <a:t> which </a:t>
            </a:r>
            <a:r>
              <a:rPr lang="en-US" sz="1100" b="0" i="0" kern="1200" dirty="0" err="1">
                <a:solidFill>
                  <a:schemeClr val="tx1"/>
                </a:solidFill>
                <a:effectLst/>
                <a:latin typeface="+mn-lt"/>
                <a:ea typeface="+mn-ea"/>
                <a:cs typeface="+mn-cs"/>
              </a:rPr>
              <a:t>discolour</a:t>
            </a:r>
            <a:r>
              <a:rPr lang="en-US" sz="1100" b="0" i="0" kern="1200" dirty="0">
                <a:solidFill>
                  <a:schemeClr val="tx1"/>
                </a:solidFill>
                <a:effectLst/>
                <a:latin typeface="+mn-lt"/>
                <a:ea typeface="+mn-ea"/>
                <a:cs typeface="+mn-cs"/>
              </a:rPr>
              <a:t> the wood (French &amp; </a:t>
            </a:r>
            <a:r>
              <a:rPr lang="en-US" sz="1100" b="0" i="0" kern="1200" dirty="0" err="1">
                <a:solidFill>
                  <a:schemeClr val="tx1"/>
                </a:solidFill>
                <a:effectLst/>
                <a:latin typeface="+mn-lt"/>
                <a:ea typeface="+mn-ea"/>
                <a:cs typeface="+mn-cs"/>
              </a:rPr>
              <a:t>Stienstra</a:t>
            </a:r>
            <a:r>
              <a:rPr lang="en-US" sz="1100" b="0" i="0" kern="1200" dirty="0">
                <a:solidFill>
                  <a:schemeClr val="tx1"/>
                </a:solidFill>
                <a:effectLst/>
                <a:latin typeface="+mn-lt"/>
                <a:ea typeface="+mn-ea"/>
                <a:cs typeface="+mn-cs"/>
              </a:rPr>
              <a:t>, 1980).</a:t>
            </a:r>
          </a:p>
          <a:p>
            <a:r>
              <a:rPr lang="en-US" sz="1100" b="0" i="0" kern="1200" dirty="0">
                <a:solidFill>
                  <a:schemeClr val="tx1"/>
                </a:solidFill>
                <a:effectLst/>
                <a:latin typeface="+mn-lt"/>
                <a:ea typeface="+mn-ea"/>
                <a:cs typeface="+mn-cs"/>
              </a:rPr>
              <a:t>The fungus produces </a:t>
            </a:r>
            <a:r>
              <a:rPr lang="en-US" sz="1100" b="0" i="0" kern="1200" dirty="0" err="1">
                <a:solidFill>
                  <a:schemeClr val="tx1"/>
                </a:solidFill>
                <a:effectLst/>
                <a:latin typeface="+mn-lt"/>
                <a:ea typeface="+mn-ea"/>
                <a:cs typeface="+mn-cs"/>
              </a:rPr>
              <a:t>endoconidia</a:t>
            </a:r>
            <a:r>
              <a:rPr lang="en-US" sz="1100" b="0" i="0" kern="1200" dirty="0">
                <a:solidFill>
                  <a:schemeClr val="tx1"/>
                </a:solidFill>
                <a:effectLst/>
                <a:latin typeface="+mn-lt"/>
                <a:ea typeface="+mn-ea"/>
                <a:cs typeface="+mn-cs"/>
              </a:rPr>
              <a:t> in gray or tan mats beneath the bark of infected, dying or dead trees (figure 2). In some trees, more commonly red oaks, </a:t>
            </a:r>
            <a:r>
              <a:rPr lang="en-US" sz="1100" b="0" i="0" kern="1200" dirty="0" err="1">
                <a:solidFill>
                  <a:schemeClr val="tx1"/>
                </a:solidFill>
                <a:effectLst/>
                <a:latin typeface="+mn-lt"/>
                <a:ea typeface="+mn-ea"/>
                <a:cs typeface="+mn-cs"/>
              </a:rPr>
              <a:t>mycelial</a:t>
            </a:r>
            <a:r>
              <a:rPr lang="en-US" sz="1100" b="0" i="0" kern="1200" dirty="0">
                <a:solidFill>
                  <a:schemeClr val="tx1"/>
                </a:solidFill>
                <a:effectLst/>
                <a:latin typeface="+mn-lt"/>
                <a:ea typeface="+mn-ea"/>
                <a:cs typeface="+mn-cs"/>
              </a:rPr>
              <a:t> growths within these mats enlarge to form cushion-shaped structures called pressure pads which can exert sufficient pressure to raise and split the bark. A fruity </a:t>
            </a:r>
            <a:r>
              <a:rPr lang="en-US" sz="1100" b="0" i="0" kern="1200" dirty="0" err="1">
                <a:solidFill>
                  <a:schemeClr val="tx1"/>
                </a:solidFill>
                <a:effectLst/>
                <a:latin typeface="+mn-lt"/>
                <a:ea typeface="+mn-ea"/>
                <a:cs typeface="+mn-cs"/>
              </a:rPr>
              <a:t>odour</a:t>
            </a:r>
            <a:r>
              <a:rPr lang="en-US" sz="1100" b="0" i="0" kern="1200" dirty="0">
                <a:solidFill>
                  <a:schemeClr val="tx1"/>
                </a:solidFill>
                <a:effectLst/>
                <a:latin typeface="+mn-lt"/>
                <a:ea typeface="+mn-ea"/>
                <a:cs typeface="+mn-cs"/>
              </a:rPr>
              <a:t> which attracts insects is produced by the mats. Trees of all ages may be affected and usually die the same season that the symptoms appear.</a:t>
            </a:r>
          </a:p>
          <a:p>
            <a:r>
              <a:rPr lang="en-US" sz="1100" b="0" i="0" kern="1200" dirty="0">
                <a:solidFill>
                  <a:schemeClr val="tx1"/>
                </a:solidFill>
                <a:effectLst/>
                <a:latin typeface="+mn-lt"/>
                <a:ea typeface="+mn-ea"/>
                <a:cs typeface="+mn-cs"/>
              </a:rPr>
              <a:t>Members of the white oak group are more resistant to oak wilt and may live several years before they die. Some may even recover from infection. Some white oaks may carry the fungus with no foliar symptoms of disease. Generally, however, bronzing is less pronounced and defoliation is reduced in the white oaks, frequently occurring only on a few branches of affected trees. Leaves turn brown from the leaf tip toward the leaf base and </a:t>
            </a:r>
            <a:r>
              <a:rPr lang="en-US" sz="1100" b="0" i="0" kern="1200" dirty="0" err="1">
                <a:solidFill>
                  <a:schemeClr val="tx1"/>
                </a:solidFill>
                <a:effectLst/>
                <a:latin typeface="+mn-lt"/>
                <a:ea typeface="+mn-ea"/>
                <a:cs typeface="+mn-cs"/>
              </a:rPr>
              <a:t>discolouration</a:t>
            </a:r>
            <a:r>
              <a:rPr lang="en-US" sz="1100" b="0" i="0" kern="1200" dirty="0">
                <a:solidFill>
                  <a:schemeClr val="tx1"/>
                </a:solidFill>
                <a:effectLst/>
                <a:latin typeface="+mn-lt"/>
                <a:ea typeface="+mn-ea"/>
                <a:cs typeface="+mn-cs"/>
              </a:rPr>
              <a:t> patterns resemble those due to normal fall </a:t>
            </a:r>
            <a:r>
              <a:rPr lang="en-US" sz="1100" b="0" i="0" kern="1200" dirty="0" err="1">
                <a:solidFill>
                  <a:schemeClr val="tx1"/>
                </a:solidFill>
                <a:effectLst/>
                <a:latin typeface="+mn-lt"/>
                <a:ea typeface="+mn-ea"/>
                <a:cs typeface="+mn-cs"/>
              </a:rPr>
              <a:t>colour</a:t>
            </a:r>
            <a:r>
              <a:rPr lang="en-US" sz="1100" b="0" i="0" kern="1200" dirty="0">
                <a:solidFill>
                  <a:schemeClr val="tx1"/>
                </a:solidFill>
                <a:effectLst/>
                <a:latin typeface="+mn-lt"/>
                <a:ea typeface="+mn-ea"/>
                <a:cs typeface="+mn-cs"/>
              </a:rPr>
              <a:t> changes (French &amp; </a:t>
            </a:r>
            <a:r>
              <a:rPr lang="en-US" sz="1100" b="0" i="0" kern="1200" dirty="0" err="1">
                <a:solidFill>
                  <a:schemeClr val="tx1"/>
                </a:solidFill>
                <a:effectLst/>
                <a:latin typeface="+mn-lt"/>
                <a:ea typeface="+mn-ea"/>
                <a:cs typeface="+mn-cs"/>
              </a:rPr>
              <a:t>Stienstra</a:t>
            </a:r>
            <a:r>
              <a:rPr lang="en-US" sz="1100" b="0" i="0" kern="1200" dirty="0">
                <a:solidFill>
                  <a:schemeClr val="tx1"/>
                </a:solidFill>
                <a:effectLst/>
                <a:latin typeface="+mn-lt"/>
                <a:ea typeface="+mn-ea"/>
                <a:cs typeface="+mn-cs"/>
              </a:rPr>
              <a:t>, 1980). Distinct staining or streaking is often observed in the xylem of affected branches of white oaks (figure 4), less frequently in red oaks.</a:t>
            </a:r>
          </a:p>
          <a:p>
            <a:pPr lvl="0" rtl="0">
              <a:spcBef>
                <a:spcPts val="0"/>
              </a:spcBef>
              <a:buNone/>
            </a:pPr>
            <a:endParaRPr lang="en-US" dirty="0"/>
          </a:p>
          <a:p>
            <a:pPr lvl="0" rtl="0">
              <a:spcBef>
                <a:spcPts val="0"/>
              </a:spcBef>
              <a:buNone/>
            </a:pPr>
            <a:r>
              <a:rPr lang="en-US" dirty="0"/>
              <a:t>ILLINOIS</a:t>
            </a:r>
            <a:r>
              <a:rPr lang="en-US" baseline="0" dirty="0"/>
              <a:t> AT RISK!</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Another strain of fungus carried by PSHB</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Sudden</a:t>
            </a:r>
            <a:r>
              <a:rPr lang="en-US" baseline="0" dirty="0"/>
              <a:t> Oak Death</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NOTE – this is not exudation,</a:t>
            </a:r>
            <a:r>
              <a:rPr lang="en-US" baseline="0" dirty="0"/>
              <a:t> but commonly mistaken</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Gypsy Moth</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Asian Citrus</a:t>
            </a:r>
            <a:r>
              <a:rPr lang="en-US" baseline="0" dirty="0"/>
              <a:t> Psyllid or Emerald Ash Borer</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ALB or EAB</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Emerald Ash Borer, Asian </a:t>
            </a:r>
            <a:r>
              <a:rPr lang="en-US" dirty="0" err="1"/>
              <a:t>longhorned</a:t>
            </a:r>
            <a:r>
              <a:rPr lang="en-US" dirty="0"/>
              <a:t> beetle, Balsam woolly </a:t>
            </a:r>
            <a:r>
              <a:rPr lang="en-US" dirty="0" err="1"/>
              <a:t>adelgid</a:t>
            </a:r>
            <a:r>
              <a:rPr lang="en-US" dirty="0"/>
              <a:t>, citrus greening (</a:t>
            </a:r>
            <a:r>
              <a:rPr lang="en-US" dirty="0" err="1"/>
              <a:t>huanglongbing</a:t>
            </a:r>
            <a:r>
              <a:rPr lang="en-US" dirty="0"/>
              <a:t>), gold-spotted oak borer, gypsy moth (European, Asian and Rosy), hemlock woolly </a:t>
            </a:r>
            <a:r>
              <a:rPr lang="en-US" dirty="0" err="1"/>
              <a:t>adelgid</a:t>
            </a:r>
            <a:r>
              <a:rPr lang="en-US" dirty="0"/>
              <a:t>, oak wilt, </a:t>
            </a:r>
            <a:r>
              <a:rPr lang="en-US" dirty="0" err="1"/>
              <a:t>polyphagous</a:t>
            </a:r>
            <a:r>
              <a:rPr lang="en-US" dirty="0"/>
              <a:t> </a:t>
            </a:r>
            <a:r>
              <a:rPr lang="en-US" dirty="0" err="1"/>
              <a:t>shothole</a:t>
            </a:r>
            <a:r>
              <a:rPr lang="en-US" dirty="0"/>
              <a:t> borer, </a:t>
            </a:r>
            <a:r>
              <a:rPr lang="en-US" dirty="0" err="1"/>
              <a:t>sirex</a:t>
            </a:r>
            <a:r>
              <a:rPr lang="en-US" dirty="0"/>
              <a:t> </a:t>
            </a:r>
            <a:r>
              <a:rPr lang="en-US" dirty="0" err="1"/>
              <a:t>woodwasp</a:t>
            </a:r>
            <a:r>
              <a:rPr lang="en-US" dirty="0"/>
              <a:t>, sudden oak death, thousand cankers disease, viburnum leaf beetle, winter moth</a:t>
            </a:r>
            <a:endParaRPr lang="en" dirty="0">
              <a:solidFill>
                <a:schemeClr val="dk1"/>
              </a:solidFill>
              <a:highlight>
                <a:srgbClr val="FFFFFF"/>
              </a:highlight>
            </a:endParaRPr>
          </a:p>
          <a:p>
            <a:pPr lvl="0">
              <a:spcBef>
                <a:spcPts val="0"/>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Sometimes like a contained, bordered</a:t>
            </a:r>
            <a:r>
              <a:rPr lang="en-US" baseline="0" dirty="0"/>
              <a:t> blemish, sometimes more irregular in shape.</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Thousand Cankers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Polyphagous</a:t>
            </a:r>
            <a:r>
              <a:rPr lang="en-US" baseline="0" dirty="0"/>
              <a:t> </a:t>
            </a:r>
            <a:r>
              <a:rPr lang="en-US" baseline="0" dirty="0" err="1"/>
              <a:t>Shothole</a:t>
            </a:r>
            <a:r>
              <a:rPr lang="en-US" baseline="0" dirty="0"/>
              <a:t> Borer</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atin typeface="Whitney Office" pitchFamily="2" charset="0"/>
              </a:defRPr>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3" name="Shape 13"/>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atin typeface="Whitney Office" pitchFamily="2" charset="0"/>
              </a:defRPr>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4" name="Shape 1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dirty="0"/>
          </a:p>
        </p:txBody>
      </p:sp>
      <p:sp>
        <p:nvSpPr>
          <p:cNvPr id="48" name="Shape 48"/>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atin typeface="Whitney Office" pitchFamily="2" charset="0"/>
              </a:defRPr>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dirty="0"/>
          </a:p>
        </p:txBody>
      </p:sp>
      <p:sp>
        <p:nvSpPr>
          <p:cNvPr id="17" name="Shape 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atin typeface="Whitney Office" pitchFamily="2"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0" name="Shape 20"/>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atin typeface="Whitney Office" pitchFamily="2"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1" name="Shape 2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4" name="Shape 2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dirty="0"/>
          </a:p>
        </p:txBody>
      </p:sp>
      <p:sp>
        <p:nvSpPr>
          <p:cNvPr id="25" name="Shape 2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dirty="0"/>
          </a:p>
        </p:txBody>
      </p:sp>
      <p:sp>
        <p:nvSpPr>
          <p:cNvPr id="32" name="Shape 32"/>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dirty="0"/>
          </a:p>
        </p:txBody>
      </p:sp>
      <p:sp>
        <p:nvSpPr>
          <p:cNvPr id="36" name="Shape 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dirty="0"/>
          </a:p>
        </p:txBody>
      </p:sp>
      <p:sp>
        <p:nvSpPr>
          <p:cNvPr id="40" name="Shape 40"/>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1" name="Shape 41"/>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42" name="Shape 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5" name="Shape 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dirty="0"/>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
        <p:nvSpPr>
          <p:cNvPr id="9" name="Shape 9"/>
          <p:cNvSpPr/>
          <p:nvPr/>
        </p:nvSpPr>
        <p:spPr>
          <a:xfrm>
            <a:off x="-100" y="4677950"/>
            <a:ext cx="9144000" cy="465600"/>
          </a:xfrm>
          <a:prstGeom prst="rect">
            <a:avLst/>
          </a:prstGeom>
          <a:solidFill>
            <a:srgbClr val="00703C"/>
          </a:solid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0" name="Shape 10"/>
          <p:cNvSpPr/>
          <p:nvPr/>
        </p:nvSpPr>
        <p:spPr>
          <a:xfrm>
            <a:off x="0" y="4617725"/>
            <a:ext cx="9144000" cy="80100"/>
          </a:xfrm>
          <a:prstGeom prst="rect">
            <a:avLst/>
          </a:prstGeom>
          <a:solidFill>
            <a:srgbClr val="49A942"/>
          </a:solidFill>
          <a:ln w="9525" cap="flat" cmpd="sng">
            <a:solidFill>
              <a:srgbClr val="B6D7A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Whitney Office" pitchFamily="2" charset="0"/>
          <a:ea typeface="Whitney Office" pitchFamily="2" charset="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Whitney Office" pitchFamily="2" charset="0"/>
          <a:ea typeface="Whitney Office" pitchFamily="2" charset="0"/>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811525" y="744575"/>
            <a:ext cx="8020800" cy="2052600"/>
          </a:xfrm>
          <a:prstGeom prst="rect">
            <a:avLst/>
          </a:prstGeom>
        </p:spPr>
        <p:txBody>
          <a:bodyPr lIns="91425" tIns="91425" rIns="91425" bIns="91425" anchor="b" anchorCtr="0">
            <a:noAutofit/>
          </a:bodyPr>
          <a:lstStyle/>
          <a:p>
            <a:pPr lvl="0" algn="l">
              <a:spcBef>
                <a:spcPts val="0"/>
              </a:spcBef>
              <a:buNone/>
            </a:pPr>
            <a:r>
              <a:rPr lang="en" sz="6500" b="1" dirty="0">
                <a:ea typeface="Lato"/>
                <a:cs typeface="Lato"/>
                <a:sym typeface="Lato"/>
              </a:rPr>
              <a:t>Early </a:t>
            </a:r>
          </a:p>
          <a:p>
            <a:pPr lvl="0" algn="l">
              <a:spcBef>
                <a:spcPts val="0"/>
              </a:spcBef>
              <a:buNone/>
            </a:pPr>
            <a:r>
              <a:rPr lang="en" sz="6500" b="1" dirty="0">
                <a:ea typeface="Lato"/>
                <a:cs typeface="Lato"/>
                <a:sym typeface="Lato"/>
              </a:rPr>
              <a:t>Pest Detection</a:t>
            </a:r>
          </a:p>
        </p:txBody>
      </p:sp>
      <p:sp>
        <p:nvSpPr>
          <p:cNvPr id="57" name="Shape 57"/>
          <p:cNvSpPr txBox="1">
            <a:spLocks noGrp="1"/>
          </p:cNvSpPr>
          <p:nvPr>
            <p:ph type="subTitle" idx="1"/>
          </p:nvPr>
        </p:nvSpPr>
        <p:spPr>
          <a:xfrm>
            <a:off x="902975" y="2910325"/>
            <a:ext cx="2709000" cy="792600"/>
          </a:xfrm>
          <a:prstGeom prst="rect">
            <a:avLst/>
          </a:prstGeom>
        </p:spPr>
        <p:txBody>
          <a:bodyPr lIns="91425" tIns="91425" rIns="91425" bIns="91425" anchor="t" anchorCtr="0">
            <a:noAutofit/>
          </a:bodyPr>
          <a:lstStyle/>
          <a:p>
            <a:pPr lvl="0" algn="l">
              <a:spcBef>
                <a:spcPts val="0"/>
              </a:spcBef>
              <a:buNone/>
            </a:pPr>
            <a:r>
              <a:rPr lang="en-US" sz="2400" dirty="0"/>
              <a:t>Summer 2018</a:t>
            </a:r>
          </a:p>
          <a:p>
            <a:pPr lvl="0" algn="l">
              <a:spcBef>
                <a:spcPts val="0"/>
              </a:spcBef>
              <a:buNone/>
            </a:pPr>
            <a:endParaRPr lang="en" sz="2400" dirty="0"/>
          </a:p>
        </p:txBody>
      </p:sp>
      <p:cxnSp>
        <p:nvCxnSpPr>
          <p:cNvPr id="58" name="Shape 58"/>
          <p:cNvCxnSpPr/>
          <p:nvPr/>
        </p:nvCxnSpPr>
        <p:spPr>
          <a:xfrm>
            <a:off x="902975" y="2834125"/>
            <a:ext cx="5372100" cy="1200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6252675" y="1076275"/>
            <a:ext cx="2316500" cy="34815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690331" y="1289370"/>
            <a:ext cx="3065044" cy="242398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578502" y="1545928"/>
            <a:ext cx="3220908" cy="2466907"/>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775849" y="1427517"/>
            <a:ext cx="2979525" cy="228583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or reddish ooze around cankers</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6066475" y="1808712"/>
            <a:ext cx="2688900" cy="2016675"/>
          </a:xfrm>
          <a:prstGeom prst="rect">
            <a:avLst/>
          </a:prstGeom>
          <a:noFill/>
          <a:ln w="9525" cap="flat" cmpd="sng">
            <a:solidFill>
              <a:srgbClr val="000000"/>
            </a:solidFill>
            <a:prstDash val="solid"/>
            <a:round/>
            <a:headEnd type="none" w="med" len="med"/>
            <a:tailEnd type="none" w="med" len="med"/>
          </a:ln>
        </p:spPr>
      </p:pic>
      <p:sp>
        <p:nvSpPr>
          <p:cNvPr id="2" name="TextBox 1"/>
          <p:cNvSpPr txBox="1"/>
          <p:nvPr/>
        </p:nvSpPr>
        <p:spPr>
          <a:xfrm>
            <a:off x="6066475" y="3927319"/>
            <a:ext cx="2688900" cy="430887"/>
          </a:xfrm>
          <a:prstGeom prst="rect">
            <a:avLst/>
          </a:prstGeom>
          <a:noFill/>
        </p:spPr>
        <p:txBody>
          <a:bodyPr wrap="square" rtlCol="0">
            <a:spAutoFit/>
          </a:bodyPr>
          <a:lstStyle/>
          <a:p>
            <a:r>
              <a:rPr lang="en-US" sz="1100" dirty="0">
                <a:solidFill>
                  <a:srgbClr val="FF0000"/>
                </a:solidFill>
              </a:rPr>
              <a:t>*Note: These are egg masses, but may be confused with exudation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or pest eggs are typically found on the bark of twigs and branches, around crevices, or around existing wounds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4953950" y="1362591"/>
            <a:ext cx="3858549" cy="2687921"/>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chemeClr val="dk1"/>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4953950" y="1422881"/>
            <a:ext cx="3858549" cy="2567341"/>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rgbClr val="EEEEEE"/>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rgbClr val="000000"/>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5840961" y="1314449"/>
            <a:ext cx="2770187" cy="325442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rgbClr val="EEEEEE"/>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rgbClr val="000000"/>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5027088" y="1314450"/>
            <a:ext cx="3712272" cy="278420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rgbClr val="EEEEEE"/>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1"/>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4953950" y="1336557"/>
            <a:ext cx="3858549" cy="273999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191" y="1472338"/>
            <a:ext cx="2692504" cy="1472463"/>
          </a:xfrm>
          <a:prstGeom prst="rect">
            <a:avLst/>
          </a:prstGeom>
          <a:ln w="28575">
            <a:solidFill>
              <a:srgbClr val="FF0000"/>
            </a:solidFill>
          </a:ln>
        </p:spPr>
      </p:pic>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Pest Detection Protocol</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454" y="394587"/>
            <a:ext cx="2683638" cy="1515775"/>
          </a:xfrm>
          <a:prstGeom prst="rect">
            <a:avLst/>
          </a:prstGeom>
          <a:ln w="28575">
            <a:solidFill>
              <a:srgbClr val="FF0000"/>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546" y="864936"/>
            <a:ext cx="2025545" cy="1109548"/>
          </a:xfrm>
          <a:prstGeom prst="rect">
            <a:avLst/>
          </a:prstGeom>
          <a:ln w="25400">
            <a:solidFill>
              <a:srgbClr val="FFFF00"/>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575" y="3534429"/>
            <a:ext cx="2330459" cy="1444885"/>
          </a:xfrm>
          <a:prstGeom prst="rect">
            <a:avLst/>
          </a:prstGeom>
          <a:ln w="28575">
            <a:solidFill>
              <a:srgbClr val="FF0000"/>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5845" y="3239902"/>
            <a:ext cx="2319214" cy="1739411"/>
          </a:xfrm>
          <a:prstGeom prst="rect">
            <a:avLst/>
          </a:prstGeom>
          <a:ln w="25400">
            <a:solidFill>
              <a:srgbClr val="FFFF00"/>
            </a:solidFill>
          </a:ln>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4326" y="3097740"/>
            <a:ext cx="1600920" cy="1176835"/>
          </a:xfrm>
          <a:prstGeom prst="rect">
            <a:avLst/>
          </a:prstGeom>
          <a:ln w="28575">
            <a:solidFill>
              <a:srgbClr val="FF0000"/>
            </a:solid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1295" y="3784155"/>
            <a:ext cx="1608931" cy="1042999"/>
          </a:xfrm>
          <a:prstGeom prst="rect">
            <a:avLst/>
          </a:prstGeom>
          <a:ln w="28575">
            <a:solidFill>
              <a:srgbClr val="FF0000"/>
            </a:solidFill>
          </a:ln>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6339" y="2537826"/>
            <a:ext cx="1469134" cy="1101851"/>
          </a:xfrm>
          <a:prstGeom prst="rect">
            <a:avLst/>
          </a:prstGeom>
          <a:ln w="25400">
            <a:solidFill>
              <a:srgbClr val="FFFF00"/>
            </a:solidFill>
          </a:ln>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626" y="3420885"/>
            <a:ext cx="1905227" cy="1150137"/>
          </a:xfrm>
          <a:prstGeom prst="rect">
            <a:avLst/>
          </a:prstGeom>
          <a:ln w="25400">
            <a:solidFill>
              <a:srgbClr val="00B050"/>
            </a:solidFill>
          </a:ln>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370" y="2467600"/>
            <a:ext cx="1463040" cy="1045464"/>
          </a:xfrm>
          <a:prstGeom prst="rect">
            <a:avLst/>
          </a:prstGeom>
          <a:ln w="25400">
            <a:solidFill>
              <a:srgbClr val="00B050"/>
            </a:solidFill>
          </a:ln>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342900" y="1017896"/>
            <a:ext cx="1587564" cy="1190673"/>
          </a:xfrm>
          <a:prstGeom prst="rect">
            <a:avLst/>
          </a:prstGeom>
          <a:ln w="28575">
            <a:solidFill>
              <a:srgbClr val="FF0000"/>
            </a:solidFill>
          </a:ln>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5922" y="1419710"/>
            <a:ext cx="1009837" cy="1346449"/>
          </a:xfrm>
          <a:prstGeom prst="rect">
            <a:avLst/>
          </a:prstGeom>
          <a:ln w="25400">
            <a:solidFill>
              <a:srgbClr val="FFFF00"/>
            </a:solidFill>
          </a:ln>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30464" y="1017896"/>
            <a:ext cx="1490313" cy="993542"/>
          </a:xfrm>
          <a:prstGeom prst="rect">
            <a:avLst/>
          </a:prstGeom>
          <a:ln w="25400">
            <a:solidFill>
              <a:srgbClr val="FFFF00"/>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dirty="0">
                <a:solidFill>
                  <a:schemeClr val="dk1"/>
                </a:solidFill>
              </a:rPr>
              <a:t>Found on or just below the bark, or on foliage</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alphaModFix/>
          </a:blip>
          <a:stretch>
            <a:fillRect/>
          </a:stretch>
        </p:blipFill>
        <p:spPr>
          <a:xfrm>
            <a:off x="5528400" y="1394450"/>
            <a:ext cx="3260374" cy="26746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chemeClr val="tx1"/>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44971"/>
            <a:ext cx="3260374" cy="21735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6006096" y="1105175"/>
            <a:ext cx="2670836" cy="34799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49216"/>
            <a:ext cx="3260374" cy="21650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44971"/>
            <a:ext cx="3260374" cy="21735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6376938" y="1197110"/>
            <a:ext cx="2280254" cy="32104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rPr>
              <a:t>0: None</a:t>
            </a:r>
          </a:p>
          <a:p>
            <a:pPr marL="914400" lvl="1" indent="-323850" rtl="0">
              <a:spcBef>
                <a:spcPts val="0"/>
              </a:spcBef>
              <a:spcAft>
                <a:spcPts val="0"/>
              </a:spcAft>
              <a:buClr>
                <a:schemeClr val="dk1"/>
              </a:buClr>
              <a:buSzPct val="100000"/>
              <a:buChar char="○"/>
            </a:pPr>
            <a:r>
              <a:rPr lang="en" sz="1500" dirty="0">
                <a:solidFill>
                  <a:srgbClr val="EEEEEE"/>
                </a:solidFill>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000000"/>
                </a:solidFill>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628261" y="1394450"/>
            <a:ext cx="3060652" cy="2674624"/>
          </a:xfrm>
          <a:prstGeom prst="rect">
            <a:avLst/>
          </a:prstGeom>
          <a:noFill/>
          <a:ln>
            <a:noFill/>
          </a:ln>
        </p:spPr>
      </p:pic>
      <p:sp>
        <p:nvSpPr>
          <p:cNvPr id="2" name="Oval 1"/>
          <p:cNvSpPr/>
          <p:nvPr/>
        </p:nvSpPr>
        <p:spPr>
          <a:xfrm>
            <a:off x="5710069" y="1440675"/>
            <a:ext cx="1466987" cy="11972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55584"/>
            <a:ext cx="3260374" cy="21523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293099"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The shape deformation or blotchy discoloration of buds or </a:t>
            </a:r>
            <a:r>
              <a:rPr lang="en-US" dirty="0">
                <a:solidFill>
                  <a:schemeClr val="dk1"/>
                </a:solidFill>
              </a:rPr>
              <a:t>fruits</a:t>
            </a:r>
            <a:endParaRPr lang="en" dirty="0">
              <a:solidFill>
                <a:schemeClr val="dk1"/>
              </a:solidFill>
            </a:endParaRP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extLst>
              <a:ext uri="{28A0092B-C50C-407E-A947-70E740481C1C}">
                <a14:useLocalDpi xmlns:a14="http://schemas.microsoft.com/office/drawing/2010/main" val="0"/>
              </a:ext>
            </a:extLst>
          </a:blip>
          <a:stretch>
            <a:fillRect/>
          </a:stretch>
        </p:blipFill>
        <p:spPr>
          <a:xfrm>
            <a:off x="4604799" y="1120250"/>
            <a:ext cx="4207700" cy="3155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highlight>
                  <a:srgbClr val="FFFFFF"/>
                </a:highlight>
              </a:rPr>
              <a:t>Tunnels through bark caused by insects exiting the tree</a:t>
            </a:r>
          </a:p>
          <a:p>
            <a:pPr marL="457200" lvl="0" indent="-228600">
              <a:spcBef>
                <a:spcPts val="0"/>
              </a:spcBef>
              <a:spcAft>
                <a:spcPts val="0"/>
              </a:spcAft>
              <a:buClr>
                <a:schemeClr val="dk1"/>
              </a:buClr>
              <a:buChar char="●"/>
            </a:pPr>
            <a:r>
              <a:rPr lang="en" dirty="0">
                <a:solidFill>
                  <a:schemeClr val="dk1"/>
                </a:solidFill>
                <a:highlight>
                  <a:srgbClr val="FFFFFF"/>
                </a:highlight>
              </a:rPr>
              <a:t>Shape and size of the holes are indicative of the type of </a:t>
            </a:r>
            <a:r>
              <a:rPr lang="en-US" dirty="0">
                <a:solidFill>
                  <a:schemeClr val="dk1"/>
                </a:solidFill>
                <a:highlight>
                  <a:srgbClr val="FFFFFF"/>
                </a:highlight>
              </a:rPr>
              <a:t>insect</a:t>
            </a:r>
            <a:endParaRPr lang="en" dirty="0">
              <a:solidFill>
                <a:schemeClr val="dk1"/>
              </a:solidFill>
              <a:highlight>
                <a:srgbClr val="FFFFFF"/>
              </a:highlight>
            </a:endParaRP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alphaModFix/>
          </a:blip>
          <a:stretch>
            <a:fillRect/>
          </a:stretch>
        </p:blipFill>
        <p:spPr>
          <a:xfrm>
            <a:off x="4905374" y="1269600"/>
            <a:ext cx="3907125" cy="2845727"/>
          </a:xfrm>
          <a:prstGeom prst="rect">
            <a:avLst/>
          </a:prstGeom>
          <a:noFill/>
          <a:ln w="952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12941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0: None</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0: None</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extLst>
              <a:ext uri="{28A0092B-C50C-407E-A947-70E740481C1C}">
                <a14:useLocalDpi xmlns:a14="http://schemas.microsoft.com/office/drawing/2010/main" val="0"/>
              </a:ext>
            </a:extLst>
          </a:blip>
          <a:stretch>
            <a:fillRect/>
          </a:stretch>
        </p:blipFill>
        <p:spPr>
          <a:xfrm>
            <a:off x="4604799" y="1295571"/>
            <a:ext cx="4207700" cy="28051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0: None</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extLst>
              <a:ext uri="{28A0092B-C50C-407E-A947-70E740481C1C}">
                <a14:useLocalDpi xmlns:a14="http://schemas.microsoft.com/office/drawing/2010/main" val="0"/>
              </a:ext>
            </a:extLst>
          </a:blip>
          <a:stretch>
            <a:fillRect/>
          </a:stretch>
        </p:blipFill>
        <p:spPr>
          <a:xfrm>
            <a:off x="4978974" y="1120250"/>
            <a:ext cx="3459350" cy="3155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0: None</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alphaModFix/>
          </a:blip>
          <a:stretch>
            <a:fillRect/>
          </a:stretch>
        </p:blipFill>
        <p:spPr>
          <a:xfrm>
            <a:off x="5473242" y="1475486"/>
            <a:ext cx="2819561" cy="2543928"/>
          </a:xfrm>
          <a:prstGeom prst="rect">
            <a:avLst/>
          </a:prstGeom>
          <a:noFill/>
          <a:ln>
            <a:noFill/>
          </a:ln>
        </p:spPr>
      </p:pic>
      <p:sp>
        <p:nvSpPr>
          <p:cNvPr id="163" name="Shape 163"/>
          <p:cNvSpPr txBox="1"/>
          <p:nvPr/>
        </p:nvSpPr>
        <p:spPr>
          <a:xfrm>
            <a:off x="6211403" y="4019468"/>
            <a:ext cx="2081400" cy="250200"/>
          </a:xfrm>
          <a:prstGeom prst="rect">
            <a:avLst/>
          </a:prstGeom>
          <a:noFill/>
          <a:ln>
            <a:noFill/>
          </a:ln>
        </p:spPr>
        <p:txBody>
          <a:bodyPr lIns="91425" tIns="91425" rIns="91425" bIns="91425" anchor="ctr" anchorCtr="0">
            <a:noAutofit/>
          </a:bodyPr>
          <a:lstStyle/>
          <a:p>
            <a:pPr lvl="0" rtl="0">
              <a:spcBef>
                <a:spcPts val="0"/>
              </a:spcBef>
              <a:buNone/>
            </a:pPr>
            <a:r>
              <a:rPr lang="en" sz="900" dirty="0"/>
              <a:t>Photo from Forestry Commission UK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54" name="Shape 154"/>
          <p:cNvPicPr preferRelativeResize="0"/>
          <p:nvPr/>
        </p:nvPicPr>
        <p:blipFill>
          <a:blip r:embed="rId3">
            <a:extLst>
              <a:ext uri="{28A0092B-C50C-407E-A947-70E740481C1C}">
                <a14:useLocalDpi xmlns:a14="http://schemas.microsoft.com/office/drawing/2010/main" val="0"/>
              </a:ext>
            </a:extLst>
          </a:blip>
          <a:stretch>
            <a:fillRect/>
          </a:stretch>
        </p:blipFill>
        <p:spPr>
          <a:xfrm>
            <a:off x="5229842" y="1092017"/>
            <a:ext cx="3582658" cy="3157641"/>
          </a:xfrm>
          <a:prstGeom prst="rect">
            <a:avLst/>
          </a:prstGeom>
          <a:noFill/>
          <a:ln>
            <a:noFill/>
          </a:ln>
        </p:spPr>
      </p:pic>
      <p:sp>
        <p:nvSpPr>
          <p:cNvPr id="8" name="Shape 128"/>
          <p:cNvSpPr txBox="1">
            <a:spLocks/>
          </p:cNvSpPr>
          <p:nvPr/>
        </p:nvSpPr>
        <p:spPr>
          <a:xfrm>
            <a:off x="311700" y="1000075"/>
            <a:ext cx="4833581"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buFontTx/>
              <a:buChar char="●"/>
              <a:tabLst/>
              <a:defRPr/>
            </a:pPr>
            <a:r>
              <a:rPr lang="en-US" sz="1900" dirty="0">
                <a:latin typeface="Whitney Office" pitchFamily="2" charset="0"/>
              </a:rPr>
              <a:t>Portions of the leaf missing due to insect feeding</a:t>
            </a:r>
          </a:p>
          <a:p>
            <a:pPr marL="457200" marR="0" lvl="0" indent="-349250" algn="l" defTabSz="914400" rtl="0" eaLnBrk="1" fontAlgn="auto" latinLnBrk="0" hangingPunct="1">
              <a:lnSpc>
                <a:spcPct val="115000"/>
              </a:lnSpc>
              <a:spcBef>
                <a:spcPts val="0"/>
              </a:spcBef>
              <a:spcAft>
                <a:spcPts val="0"/>
              </a:spcAft>
              <a:buClr>
                <a:schemeClr val="dk1"/>
              </a:buClr>
              <a:buSzPct val="100000"/>
              <a:buFontTx/>
              <a:buChar char="●"/>
              <a:tabLst/>
              <a:defRPr/>
            </a:pPr>
            <a:r>
              <a:rPr lang="en-US" sz="1900" dirty="0">
                <a:latin typeface="Whitney Office" pitchFamily="2" charset="0"/>
              </a:rPr>
              <a:t>Can occur on the outer edges or inner parts (usually near midrib or veins) of leaves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
        <p:nvSpPr>
          <p:cNvPr id="7" name="Shape 128"/>
          <p:cNvSpPr txBox="1">
            <a:spLocks/>
          </p:cNvSpPr>
          <p:nvPr/>
        </p:nvSpPr>
        <p:spPr>
          <a:xfrm>
            <a:off x="311700" y="1000075"/>
            <a:ext cx="4822726"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tabLst/>
              <a:defRPr/>
            </a:pPr>
            <a:r>
              <a:rPr lang="en-US" sz="1900" dirty="0">
                <a:latin typeface="Whitney Office" pitchFamily="2" charset="0"/>
              </a:rPr>
              <a:t>Defoliation Classes</a:t>
            </a:r>
          </a:p>
          <a:p>
            <a:pPr marL="457200" lvl="1" indent="-349250">
              <a:lnSpc>
                <a:spcPct val="115000"/>
              </a:lnSpc>
              <a:buClr>
                <a:schemeClr val="dk1"/>
              </a:buClr>
              <a:buSzPct val="100000"/>
              <a:buFontTx/>
              <a:buChar char="●"/>
            </a:pPr>
            <a:r>
              <a:rPr lang="en-US" sz="1900" dirty="0">
                <a:latin typeface="Whitney Office" pitchFamily="2" charset="0"/>
              </a:rPr>
              <a:t>0: None</a:t>
            </a:r>
          </a:p>
          <a:p>
            <a:pPr marL="457200" lvl="1" indent="-349250">
              <a:lnSpc>
                <a:spcPct val="115000"/>
              </a:lnSpc>
              <a:buClr>
                <a:schemeClr val="dk1"/>
              </a:buClr>
              <a:buSzPct val="100000"/>
              <a:buFontTx/>
              <a:buChar char="●"/>
            </a:pPr>
            <a:r>
              <a:rPr lang="en-US" sz="1900" dirty="0">
                <a:solidFill>
                  <a:schemeClr val="tx2"/>
                </a:solidFill>
                <a:latin typeface="Whitney Office" pitchFamily="2" charset="0"/>
              </a:rPr>
              <a:t>1: Holes on leaves are near outer edge of leaf</a:t>
            </a:r>
          </a:p>
          <a:p>
            <a:pPr marL="457200" lvl="1" indent="-349250">
              <a:lnSpc>
                <a:spcPct val="115000"/>
              </a:lnSpc>
              <a:buClr>
                <a:schemeClr val="dk1"/>
              </a:buClr>
              <a:buSzPct val="100000"/>
              <a:buFontTx/>
              <a:buChar char="●"/>
            </a:pPr>
            <a:r>
              <a:rPr lang="en-US" sz="1900" dirty="0">
                <a:solidFill>
                  <a:schemeClr val="tx2"/>
                </a:solidFill>
                <a:latin typeface="Whitney Office" pitchFamily="2" charset="0"/>
              </a:rPr>
              <a:t>2: Holes are closer to the central vein (midrib) of the leaf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54" name="Shape 154"/>
          <p:cNvPicPr preferRelativeResize="0"/>
          <p:nvPr/>
        </p:nvPicPr>
        <p:blipFill>
          <a:blip r:embed="rId3">
            <a:extLst>
              <a:ext uri="{28A0092B-C50C-407E-A947-70E740481C1C}">
                <a14:useLocalDpi xmlns:a14="http://schemas.microsoft.com/office/drawing/2010/main" val="0"/>
              </a:ext>
            </a:extLst>
          </a:blip>
          <a:stretch>
            <a:fillRect/>
          </a:stretch>
        </p:blipFill>
        <p:spPr>
          <a:xfrm>
            <a:off x="5286396" y="1497496"/>
            <a:ext cx="3526104" cy="2350736"/>
          </a:xfrm>
          <a:prstGeom prst="rect">
            <a:avLst/>
          </a:prstGeom>
          <a:noFill/>
          <a:ln>
            <a:noFill/>
          </a:ln>
        </p:spPr>
      </p:pic>
      <p:sp>
        <p:nvSpPr>
          <p:cNvPr id="7" name="Shape 128"/>
          <p:cNvSpPr txBox="1">
            <a:spLocks/>
          </p:cNvSpPr>
          <p:nvPr/>
        </p:nvSpPr>
        <p:spPr>
          <a:xfrm>
            <a:off x="311700" y="1000075"/>
            <a:ext cx="4822726"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tabLst/>
              <a:defRPr/>
            </a:pPr>
            <a:r>
              <a:rPr lang="en-US" sz="1900" dirty="0">
                <a:latin typeface="Whitney Office" pitchFamily="2" charset="0"/>
              </a:rPr>
              <a:t>Defoliation Classes</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0: None</a:t>
            </a:r>
          </a:p>
          <a:p>
            <a:pPr marL="457200" lvl="1" indent="-349250">
              <a:lnSpc>
                <a:spcPct val="115000"/>
              </a:lnSpc>
              <a:buClr>
                <a:schemeClr val="dk1"/>
              </a:buClr>
              <a:buSzPct val="100000"/>
              <a:buFontTx/>
              <a:buChar char="●"/>
            </a:pPr>
            <a:r>
              <a:rPr lang="en-US" sz="1900" dirty="0">
                <a:latin typeface="Whitney Office" pitchFamily="2" charset="0"/>
              </a:rPr>
              <a:t>1: Holes on leaves are near outer edge of leaf</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2: Holes are closer to the central vein (midrib) of the leaf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54" name="Shape 154"/>
          <p:cNvPicPr preferRelativeResize="0"/>
          <p:nvPr/>
        </p:nvPicPr>
        <p:blipFill>
          <a:blip r:embed="rId3">
            <a:extLst>
              <a:ext uri="{28A0092B-C50C-407E-A947-70E740481C1C}">
                <a14:useLocalDpi xmlns:a14="http://schemas.microsoft.com/office/drawing/2010/main" val="0"/>
              </a:ext>
            </a:extLst>
          </a:blip>
          <a:stretch>
            <a:fillRect/>
          </a:stretch>
        </p:blipFill>
        <p:spPr>
          <a:xfrm>
            <a:off x="5889930" y="1123474"/>
            <a:ext cx="2319035" cy="3098781"/>
          </a:xfrm>
          <a:prstGeom prst="rect">
            <a:avLst/>
          </a:prstGeom>
          <a:noFill/>
          <a:ln>
            <a:noFill/>
          </a:ln>
        </p:spPr>
      </p:pic>
      <p:sp>
        <p:nvSpPr>
          <p:cNvPr id="7" name="Shape 128"/>
          <p:cNvSpPr txBox="1">
            <a:spLocks/>
          </p:cNvSpPr>
          <p:nvPr/>
        </p:nvSpPr>
        <p:spPr>
          <a:xfrm>
            <a:off x="311700" y="1000075"/>
            <a:ext cx="4822726"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tabLst/>
              <a:defRPr/>
            </a:pPr>
            <a:r>
              <a:rPr lang="en-US" sz="1900" dirty="0">
                <a:latin typeface="Whitney Office" pitchFamily="2" charset="0"/>
              </a:rPr>
              <a:t>Defoliation Classes</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0: None</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1: Holes on leaves are near outer edge of leaf</a:t>
            </a:r>
          </a:p>
          <a:p>
            <a:pPr marL="457200" lvl="1" indent="-349250">
              <a:lnSpc>
                <a:spcPct val="115000"/>
              </a:lnSpc>
              <a:buClr>
                <a:schemeClr val="dk1"/>
              </a:buClr>
              <a:buSzPct val="100000"/>
              <a:buFontTx/>
              <a:buChar char="●"/>
            </a:pPr>
            <a:r>
              <a:rPr lang="en-US" sz="1900" dirty="0">
                <a:latin typeface="Whitney Office" pitchFamily="2" charset="0"/>
              </a:rPr>
              <a:t>2: Holes are closer to the central vein (midrib) of the leaf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Frass</a:t>
            </a:r>
          </a:p>
        </p:txBody>
      </p:sp>
      <p:sp>
        <p:nvSpPr>
          <p:cNvPr id="88" name="Shape 88"/>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Powdery excrement formed by insects chewing on bark, stems, and leaves</a:t>
            </a:r>
          </a:p>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Typically found in crevices or at the base of the trunk</a:t>
            </a:r>
          </a:p>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Similar in appearance to sawdust</a:t>
            </a:r>
          </a:p>
        </p:txBody>
      </p:sp>
      <p:cxnSp>
        <p:nvCxnSpPr>
          <p:cNvPr id="89" name="Shape 89"/>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90" name="Shape 90"/>
          <p:cNvPicPr preferRelativeResize="0"/>
          <p:nvPr/>
        </p:nvPicPr>
        <p:blipFill>
          <a:blip r:embed="rId3">
            <a:extLst>
              <a:ext uri="{28A0092B-C50C-407E-A947-70E740481C1C}">
                <a14:useLocalDpi xmlns:a14="http://schemas.microsoft.com/office/drawing/2010/main" val="0"/>
              </a:ext>
            </a:extLst>
          </a:blip>
          <a:stretch>
            <a:fillRect/>
          </a:stretch>
        </p:blipFill>
        <p:spPr>
          <a:xfrm>
            <a:off x="5554557" y="1047275"/>
            <a:ext cx="2567833" cy="3521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Epicormic Sprouts</a:t>
            </a:r>
          </a:p>
        </p:txBody>
      </p:sp>
      <p:sp>
        <p:nvSpPr>
          <p:cNvPr id="96" name="Shape 96"/>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Weak branch attachment growing at the base of the tree, along the trunk, or on branches</a:t>
            </a:r>
          </a:p>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Can be caused by topping (over-pruning the top of a tree), insect infestation, or other disease</a:t>
            </a:r>
          </a:p>
        </p:txBody>
      </p:sp>
      <p:cxnSp>
        <p:nvCxnSpPr>
          <p:cNvPr id="97" name="Shape 97"/>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98" name="Shape 98"/>
          <p:cNvPicPr preferRelativeResize="0"/>
          <p:nvPr/>
        </p:nvPicPr>
        <p:blipFill>
          <a:blip r:embed="rId3">
            <a:extLst>
              <a:ext uri="{28A0092B-C50C-407E-A947-70E740481C1C}">
                <a14:useLocalDpi xmlns:a14="http://schemas.microsoft.com/office/drawing/2010/main" val="0"/>
              </a:ext>
            </a:extLst>
          </a:blip>
          <a:stretch>
            <a:fillRect/>
          </a:stretch>
        </p:blipFill>
        <p:spPr>
          <a:xfrm>
            <a:off x="5787588" y="1047275"/>
            <a:ext cx="2346549" cy="3519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a:spcBef>
                <a:spcPts val="0"/>
              </a:spcBef>
              <a:spcAft>
                <a:spcPts val="0"/>
              </a:spcAft>
              <a:buClr>
                <a:schemeClr val="dk1"/>
              </a:buClr>
              <a:buChar char="●"/>
            </a:pPr>
            <a:r>
              <a:rPr lang="en" dirty="0">
                <a:solidFill>
                  <a:schemeClr val="dk1"/>
                </a:solidFill>
                <a:highlight>
                  <a:srgbClr val="FFFFFF"/>
                </a:highlight>
              </a:rPr>
              <a:t>Ex. of the appearances of exit holes: </a:t>
            </a:r>
          </a:p>
          <a:p>
            <a:pPr marL="914400" lvl="1" indent="-342900">
              <a:spcBef>
                <a:spcPts val="0"/>
              </a:spcBef>
              <a:spcAft>
                <a:spcPts val="0"/>
              </a:spcAft>
              <a:buClr>
                <a:schemeClr val="dk1"/>
              </a:buClr>
              <a:buSzPct val="100000"/>
              <a:buChar char="○"/>
            </a:pPr>
            <a:r>
              <a:rPr lang="en" sz="1800" dirty="0">
                <a:solidFill>
                  <a:schemeClr val="tx1"/>
                </a:solidFill>
                <a:highlight>
                  <a:srgbClr val="FFFFFF"/>
                </a:highlight>
                <a:latin typeface="Whitney Office" pitchFamily="2" charset="0"/>
              </a:rPr>
              <a:t>Small, D-shaped exit holes</a:t>
            </a:r>
          </a:p>
          <a:p>
            <a:pPr marL="914400" lvl="1" indent="-342900">
              <a:spcBef>
                <a:spcPts val="0"/>
              </a:spcBef>
              <a:spcAft>
                <a:spcPts val="0"/>
              </a:spcAft>
              <a:buClr>
                <a:schemeClr val="dk1"/>
              </a:buClr>
              <a:buSzPct val="100000"/>
              <a:buChar char="○"/>
            </a:pPr>
            <a:r>
              <a:rPr lang="en" sz="1800" dirty="0">
                <a:solidFill>
                  <a:schemeClr val="bg2">
                    <a:lumMod val="20000"/>
                    <a:lumOff val="80000"/>
                  </a:schemeClr>
                </a:solidFill>
                <a:highlight>
                  <a:srgbClr val="FFFFFF"/>
                </a:highlight>
                <a:latin typeface="Whitney Office" pitchFamily="2" charset="0"/>
              </a:rPr>
              <a:t>Multiple exit holes the size of a pen tip</a:t>
            </a:r>
          </a:p>
          <a:p>
            <a:pPr marL="914400" lvl="1" indent="-342900">
              <a:spcBef>
                <a:spcPts val="0"/>
              </a:spcBef>
              <a:spcAft>
                <a:spcPts val="0"/>
              </a:spcAft>
              <a:buClr>
                <a:schemeClr val="dk1"/>
              </a:buClr>
              <a:buSzPct val="100000"/>
              <a:buChar char="○"/>
            </a:pPr>
            <a:r>
              <a:rPr lang="en" sz="1800" dirty="0">
                <a:solidFill>
                  <a:schemeClr val="bg2">
                    <a:lumMod val="20000"/>
                    <a:lumOff val="80000"/>
                  </a:schemeClr>
                </a:solidFill>
                <a:highlight>
                  <a:srgbClr val="FFFFFF"/>
                </a:highlight>
                <a:latin typeface="Whitney Office" pitchFamily="2" charset="0"/>
              </a:rPr>
              <a:t>Tiny holes surrounded by cankers</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extLst>
              <a:ext uri="{28A0092B-C50C-407E-A947-70E740481C1C}">
                <a14:useLocalDpi xmlns:a14="http://schemas.microsoft.com/office/drawing/2010/main" val="0"/>
              </a:ext>
            </a:extLst>
          </a:blip>
          <a:stretch>
            <a:fillRect/>
          </a:stretch>
        </p:blipFill>
        <p:spPr>
          <a:xfrm>
            <a:off x="4905374" y="1361550"/>
            <a:ext cx="3907125" cy="2661826"/>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Woodpecker Damage</a:t>
            </a:r>
          </a:p>
        </p:txBody>
      </p:sp>
      <p:sp>
        <p:nvSpPr>
          <p:cNvPr id="104" name="Shape 104"/>
          <p:cNvSpPr txBox="1">
            <a:spLocks noGrp="1"/>
          </p:cNvSpPr>
          <p:nvPr>
            <p:ph type="body" idx="1"/>
          </p:nvPr>
        </p:nvSpPr>
        <p:spPr>
          <a:xfrm>
            <a:off x="311700" y="1152475"/>
            <a:ext cx="3903684"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highlight>
                  <a:srgbClr val="FFFFFF"/>
                </a:highlight>
              </a:rPr>
              <a:t>Holes drilled into the bark</a:t>
            </a:r>
          </a:p>
          <a:p>
            <a:pPr marL="457200" lvl="0" indent="-349250" rtl="0">
              <a:spcBef>
                <a:spcPts val="0"/>
              </a:spcBef>
              <a:spcAft>
                <a:spcPts val="0"/>
              </a:spcAft>
              <a:buClr>
                <a:schemeClr val="dk1"/>
              </a:buClr>
              <a:buSzPct val="100000"/>
              <a:buChar char="●"/>
            </a:pPr>
            <a:r>
              <a:rPr lang="en" sz="1900" dirty="0">
                <a:solidFill>
                  <a:schemeClr val="dk1"/>
                </a:solidFill>
                <a:highlight>
                  <a:srgbClr val="FFFFFF"/>
                </a:highlight>
              </a:rPr>
              <a:t>Large sections of missing outer bark along the trunk (blonding)</a:t>
            </a:r>
          </a:p>
          <a:p>
            <a:pPr marL="457200" lvl="0" indent="-349250" rtl="0">
              <a:spcBef>
                <a:spcPts val="0"/>
              </a:spcBef>
              <a:spcAft>
                <a:spcPts val="0"/>
              </a:spcAft>
              <a:buClr>
                <a:schemeClr val="dk1"/>
              </a:buClr>
              <a:buSzPct val="100000"/>
              <a:buChar char="●"/>
            </a:pPr>
            <a:r>
              <a:rPr lang="en" sz="1900" dirty="0">
                <a:solidFill>
                  <a:schemeClr val="dk1"/>
                </a:solidFill>
                <a:highlight>
                  <a:srgbClr val="FFFFFF"/>
                </a:highlight>
              </a:rPr>
              <a:t>Yellow-bellied Sapsuckers (a type of woodpecker) drill holes in close proximity, forming neat horizontal rows – not of concern</a:t>
            </a:r>
          </a:p>
        </p:txBody>
      </p:sp>
      <p:cxnSp>
        <p:nvCxnSpPr>
          <p:cNvPr id="105" name="Shape 10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06" name="Shape 106"/>
          <p:cNvPicPr preferRelativeResize="0"/>
          <p:nvPr/>
        </p:nvPicPr>
        <p:blipFill rotWithShape="1">
          <a:blip r:embed="rId3">
            <a:extLst>
              <a:ext uri="{28A0092B-C50C-407E-A947-70E740481C1C}">
                <a14:useLocalDpi xmlns:a14="http://schemas.microsoft.com/office/drawing/2010/main" val="0"/>
              </a:ext>
            </a:extLst>
          </a:blip>
          <a:srcRect t="2329" b="21074"/>
          <a:stretch/>
        </p:blipFill>
        <p:spPr>
          <a:xfrm>
            <a:off x="4778365" y="1152475"/>
            <a:ext cx="3222635" cy="1956097"/>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365" y="3161466"/>
            <a:ext cx="2116632" cy="1407409"/>
          </a:xfrm>
          <a:prstGeom prst="rect">
            <a:avLst/>
          </a:prstGeom>
        </p:spPr>
      </p:pic>
      <p:sp>
        <p:nvSpPr>
          <p:cNvPr id="4" name="TextBox 3">
            <a:extLst>
              <a:ext uri="{FF2B5EF4-FFF2-40B4-BE49-F238E27FC236}">
                <a16:creationId xmlns:a16="http://schemas.microsoft.com/office/drawing/2014/main" id="{84621C71-9192-4B7A-97A5-77EC6AC4F035}"/>
              </a:ext>
            </a:extLst>
          </p:cNvPr>
          <p:cNvSpPr txBox="1"/>
          <p:nvPr/>
        </p:nvSpPr>
        <p:spPr>
          <a:xfrm>
            <a:off x="6949158" y="4045655"/>
            <a:ext cx="2116632" cy="523220"/>
          </a:xfrm>
          <a:prstGeom prst="rect">
            <a:avLst/>
          </a:prstGeom>
          <a:noFill/>
        </p:spPr>
        <p:txBody>
          <a:bodyPr wrap="square" rtlCol="0">
            <a:spAutoFit/>
          </a:bodyPr>
          <a:lstStyle/>
          <a:p>
            <a:r>
              <a:rPr lang="en-US" dirty="0">
                <a:latin typeface="Whitney Office" pitchFamily="2" charset="0"/>
              </a:rPr>
              <a:t>Left: Sapsucker marks left on a tree</a:t>
            </a:r>
          </a:p>
        </p:txBody>
      </p:sp>
      <p:sp>
        <p:nvSpPr>
          <p:cNvPr id="9" name="TextBox 8">
            <a:extLst>
              <a:ext uri="{FF2B5EF4-FFF2-40B4-BE49-F238E27FC236}">
                <a16:creationId xmlns:a16="http://schemas.microsoft.com/office/drawing/2014/main" id="{312663F2-464F-4F84-AD94-B27CC1911907}"/>
              </a:ext>
            </a:extLst>
          </p:cNvPr>
          <p:cNvSpPr txBox="1"/>
          <p:nvPr/>
        </p:nvSpPr>
        <p:spPr>
          <a:xfrm>
            <a:off x="6942684" y="3161466"/>
            <a:ext cx="2116632" cy="523220"/>
          </a:xfrm>
          <a:prstGeom prst="rect">
            <a:avLst/>
          </a:prstGeom>
          <a:noFill/>
        </p:spPr>
        <p:txBody>
          <a:bodyPr wrap="square" rtlCol="0">
            <a:spAutoFit/>
          </a:bodyPr>
          <a:lstStyle/>
          <a:p>
            <a:r>
              <a:rPr lang="en-US" dirty="0">
                <a:latin typeface="Whitney Office" pitchFamily="2" charset="0"/>
              </a:rPr>
              <a:t>Above: </a:t>
            </a:r>
            <a:r>
              <a:rPr lang="en-US" dirty="0" err="1">
                <a:latin typeface="Whitney Office" pitchFamily="2" charset="0"/>
              </a:rPr>
              <a:t>Blonding</a:t>
            </a:r>
            <a:r>
              <a:rPr lang="en-US" dirty="0">
                <a:latin typeface="Whitney Office" pitchFamily="2" charset="0"/>
              </a:rPr>
              <a:t> on an ash tree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S-Shaped Galleries</a:t>
            </a:r>
          </a:p>
        </p:txBody>
      </p:sp>
      <p:sp>
        <p:nvSpPr>
          <p:cNvPr id="112" name="Shape 112"/>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Winding tunnels and pathways caused by feeding insects that are found beneath the bark</a:t>
            </a:r>
          </a:p>
        </p:txBody>
      </p:sp>
      <p:cxnSp>
        <p:nvCxnSpPr>
          <p:cNvPr id="113" name="Shape 11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14" name="Shape 114"/>
          <p:cNvPicPr preferRelativeResize="0"/>
          <p:nvPr/>
        </p:nvPicPr>
        <p:blipFill>
          <a:blip r:embed="rId3">
            <a:extLst>
              <a:ext uri="{28A0092B-C50C-407E-A947-70E740481C1C}">
                <a14:useLocalDpi xmlns:a14="http://schemas.microsoft.com/office/drawing/2010/main" val="0"/>
              </a:ext>
            </a:extLst>
          </a:blip>
          <a:stretch>
            <a:fillRect/>
          </a:stretch>
        </p:blipFill>
        <p:spPr>
          <a:xfrm>
            <a:off x="4903501" y="1206670"/>
            <a:ext cx="3909000" cy="2891684"/>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748" y="3071627"/>
            <a:ext cx="2245872" cy="149724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Bark Fissures/Cracks</a:t>
            </a:r>
          </a:p>
        </p:txBody>
      </p:sp>
      <p:sp>
        <p:nvSpPr>
          <p:cNvPr id="128" name="Shape 128"/>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Splits in the bark along the bole (trunk)</a:t>
            </a:r>
          </a:p>
          <a:p>
            <a:pPr marL="457200" lvl="0" indent="-349250" rtl="0">
              <a:spcBef>
                <a:spcPts val="0"/>
              </a:spcBef>
              <a:spcAft>
                <a:spcPts val="0"/>
              </a:spcAft>
              <a:buClr>
                <a:schemeClr val="dk1"/>
              </a:buClr>
              <a:buSzPct val="100000"/>
              <a:buChar char="●"/>
            </a:pPr>
            <a:r>
              <a:rPr lang="en" sz="1900" dirty="0">
                <a:solidFill>
                  <a:schemeClr val="dk1"/>
                </a:solidFill>
              </a:rPr>
              <a:t>Often vertical</a:t>
            </a:r>
          </a:p>
          <a:p>
            <a:pPr marL="457200" lvl="0" indent="-349250" rtl="0">
              <a:spcBef>
                <a:spcPts val="0"/>
              </a:spcBef>
              <a:spcAft>
                <a:spcPts val="0"/>
              </a:spcAft>
              <a:buClr>
                <a:schemeClr val="dk1"/>
              </a:buClr>
              <a:buSzPct val="100000"/>
              <a:buChar char="●"/>
            </a:pPr>
            <a:r>
              <a:rPr lang="en" sz="1900" dirty="0">
                <a:solidFill>
                  <a:schemeClr val="dk1"/>
                </a:solidFill>
              </a:rPr>
              <a:t>Tissue underneath has been damaged</a:t>
            </a:r>
          </a:p>
        </p:txBody>
      </p:sp>
      <p:cxnSp>
        <p:nvCxnSpPr>
          <p:cNvPr id="129" name="Shape 129"/>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30" name="Shape 130"/>
          <p:cNvPicPr preferRelativeResize="0"/>
          <p:nvPr/>
        </p:nvPicPr>
        <p:blipFill>
          <a:blip r:embed="rId3">
            <a:extLst>
              <a:ext uri="{28A0092B-C50C-407E-A947-70E740481C1C}">
                <a14:useLocalDpi xmlns:a14="http://schemas.microsoft.com/office/drawing/2010/main" val="0"/>
              </a:ext>
            </a:extLst>
          </a:blip>
          <a:stretch>
            <a:fillRect/>
          </a:stretch>
        </p:blipFill>
        <p:spPr>
          <a:xfrm>
            <a:off x="5855958" y="1047275"/>
            <a:ext cx="2340332" cy="3510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Cankers/</a:t>
            </a:r>
            <a:r>
              <a:rPr lang="en-US" sz="3000" dirty="0"/>
              <a:t>Dead Bark</a:t>
            </a:r>
            <a:endParaRPr lang="en" sz="3000" dirty="0"/>
          </a:p>
        </p:txBody>
      </p:sp>
      <p:sp>
        <p:nvSpPr>
          <p:cNvPr id="136" name="Shape 136"/>
          <p:cNvSpPr txBox="1">
            <a:spLocks noGrp="1"/>
          </p:cNvSpPr>
          <p:nvPr>
            <p:ph type="body" idx="1"/>
          </p:nvPr>
        </p:nvSpPr>
        <p:spPr>
          <a:xfrm>
            <a:off x="311700" y="1000075"/>
            <a:ext cx="4408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A local, often sunken, depression of dead plant tissue found on a twig, branch, or trunk</a:t>
            </a:r>
          </a:p>
        </p:txBody>
      </p:sp>
      <p:cxnSp>
        <p:nvCxnSpPr>
          <p:cNvPr id="137" name="Shape 137"/>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38" name="Shape 138"/>
          <p:cNvPicPr preferRelativeResize="0"/>
          <p:nvPr/>
        </p:nvPicPr>
        <p:blipFill>
          <a:blip r:embed="rId3">
            <a:extLst>
              <a:ext uri="{28A0092B-C50C-407E-A947-70E740481C1C}">
                <a14:useLocalDpi xmlns:a14="http://schemas.microsoft.com/office/drawing/2010/main" val="0"/>
              </a:ext>
            </a:extLst>
          </a:blip>
          <a:stretch>
            <a:fillRect/>
          </a:stretch>
        </p:blipFill>
        <p:spPr>
          <a:xfrm>
            <a:off x="4936785" y="1099199"/>
            <a:ext cx="3834551" cy="2873411"/>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731" y="2191642"/>
            <a:ext cx="1712538" cy="228338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Galls </a:t>
            </a:r>
            <a:r>
              <a:rPr lang="en-US" sz="3000" dirty="0"/>
              <a:t>on Twigs/Branches/Leaves</a:t>
            </a:r>
            <a:endParaRPr lang="en" sz="3000" dirty="0"/>
          </a:p>
        </p:txBody>
      </p:sp>
      <p:sp>
        <p:nvSpPr>
          <p:cNvPr id="144" name="Shape 144"/>
          <p:cNvSpPr txBox="1">
            <a:spLocks noGrp="1"/>
          </p:cNvSpPr>
          <p:nvPr>
            <p:ph type="body" idx="1"/>
          </p:nvPr>
        </p:nvSpPr>
        <p:spPr>
          <a:xfrm>
            <a:off x="311700" y="1000075"/>
            <a:ext cx="4408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A swelling or growth of plant tissue that has developed as the result of feeding activity of insect or mites</a:t>
            </a:r>
          </a:p>
        </p:txBody>
      </p:sp>
      <p:cxnSp>
        <p:nvCxnSpPr>
          <p:cNvPr id="145" name="Shape 14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46" name="Shape 146"/>
          <p:cNvPicPr preferRelativeResize="0"/>
          <p:nvPr/>
        </p:nvPicPr>
        <p:blipFill>
          <a:blip r:embed="rId3">
            <a:extLst>
              <a:ext uri="{28A0092B-C50C-407E-A947-70E740481C1C}">
                <a14:useLocalDpi xmlns:a14="http://schemas.microsoft.com/office/drawing/2010/main" val="0"/>
              </a:ext>
            </a:extLst>
          </a:blip>
          <a:stretch>
            <a:fillRect/>
          </a:stretch>
        </p:blipFill>
        <p:spPr>
          <a:xfrm>
            <a:off x="5011573" y="1485269"/>
            <a:ext cx="3769898" cy="2827424"/>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709" y="2431678"/>
            <a:ext cx="1254010" cy="188101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582" y="2713196"/>
            <a:ext cx="2150579" cy="161013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A047-1565-4450-AB25-CFC0F65F4734}"/>
              </a:ext>
            </a:extLst>
          </p:cNvPr>
          <p:cNvSpPr>
            <a:spLocks noGrp="1"/>
          </p:cNvSpPr>
          <p:nvPr>
            <p:ph type="title"/>
          </p:nvPr>
        </p:nvSpPr>
        <p:spPr>
          <a:xfrm>
            <a:off x="311700" y="445025"/>
            <a:ext cx="5247852" cy="572700"/>
          </a:xfrm>
        </p:spPr>
        <p:txBody>
          <a:bodyPr/>
          <a:lstStyle/>
          <a:p>
            <a:r>
              <a:rPr lang="en-US" dirty="0"/>
              <a:t>Fine Twig Dieback/Dead Twigs</a:t>
            </a:r>
          </a:p>
        </p:txBody>
      </p:sp>
      <p:sp>
        <p:nvSpPr>
          <p:cNvPr id="3" name="Text Placeholder 2">
            <a:extLst>
              <a:ext uri="{FF2B5EF4-FFF2-40B4-BE49-F238E27FC236}">
                <a16:creationId xmlns:a16="http://schemas.microsoft.com/office/drawing/2014/main" id="{D51325A0-8396-4856-BDF6-8A4C1D2B71AF}"/>
              </a:ext>
            </a:extLst>
          </p:cNvPr>
          <p:cNvSpPr>
            <a:spLocks noGrp="1"/>
          </p:cNvSpPr>
          <p:nvPr>
            <p:ph type="body" idx="1"/>
          </p:nvPr>
        </p:nvSpPr>
        <p:spPr>
          <a:xfrm>
            <a:off x="311700" y="1463039"/>
            <a:ext cx="4260300" cy="3105835"/>
          </a:xfrm>
        </p:spPr>
        <p:txBody>
          <a:bodyPr/>
          <a:lstStyle/>
          <a:p>
            <a:pPr marL="398463" lvl="0" indent="-280988">
              <a:spcAft>
                <a:spcPts val="0"/>
              </a:spcAft>
              <a:buClr>
                <a:schemeClr val="dk1"/>
              </a:buClr>
              <a:buFont typeface="Courier New" panose="02070309020205020404" pitchFamily="49" charset="0"/>
              <a:buChar char="o"/>
            </a:pPr>
            <a:r>
              <a:rPr lang="en-US" dirty="0">
                <a:solidFill>
                  <a:schemeClr val="dk1"/>
                </a:solidFill>
                <a:cs typeface="Arial" panose="020B0604020202020204" pitchFamily="34" charset="0"/>
              </a:rPr>
              <a:t>Fine twigs are the support structures for the leaves, buds, flowers, and fruit of a tree</a:t>
            </a:r>
          </a:p>
          <a:p>
            <a:pPr marL="398463" lvl="0" indent="-280988">
              <a:spcAft>
                <a:spcPts val="0"/>
              </a:spcAft>
              <a:buClr>
                <a:schemeClr val="dk1"/>
              </a:buClr>
              <a:buFont typeface="Courier New" panose="02070309020205020404" pitchFamily="49" charset="0"/>
              <a:buChar char="o"/>
            </a:pPr>
            <a:r>
              <a:rPr lang="en-US" dirty="0">
                <a:solidFill>
                  <a:schemeClr val="dk1"/>
                </a:solidFill>
                <a:cs typeface="Arial" panose="020B0604020202020204" pitchFamily="34" charset="0"/>
              </a:rPr>
              <a:t>Dieback indicates the death of these structures</a:t>
            </a:r>
          </a:p>
          <a:p>
            <a:pPr marL="398463" indent="-280988">
              <a:spcAft>
                <a:spcPts val="0"/>
              </a:spcAft>
              <a:buClr>
                <a:schemeClr val="dk1"/>
              </a:buClr>
              <a:buFont typeface="Courier New" panose="02070309020205020404" pitchFamily="49" charset="0"/>
              <a:buChar char="o"/>
            </a:pPr>
            <a:r>
              <a:rPr lang="en-US" dirty="0">
                <a:solidFill>
                  <a:schemeClr val="dk1"/>
                </a:solidFill>
                <a:cs typeface="Arial" panose="020B0604020202020204" pitchFamily="34" charset="0"/>
              </a:rPr>
              <a:t>A symptom for some pests or disease is the dieback of fine twigs, often starting at the top of the tree and working down</a:t>
            </a:r>
          </a:p>
        </p:txBody>
      </p:sp>
      <p:pic>
        <p:nvPicPr>
          <p:cNvPr id="4" name="Picture 3" descr="A group of people walking down a street next to a tree&#10;&#10;Description generated with very high confidence">
            <a:extLst>
              <a:ext uri="{FF2B5EF4-FFF2-40B4-BE49-F238E27FC236}">
                <a16:creationId xmlns:a16="http://schemas.microsoft.com/office/drawing/2014/main" id="{CFB286BB-C049-4D7B-BF05-1209E12484F8}"/>
              </a:ext>
            </a:extLst>
          </p:cNvPr>
          <p:cNvPicPr>
            <a:picLocks noChangeAspect="1"/>
          </p:cNvPicPr>
          <p:nvPr/>
        </p:nvPicPr>
        <p:blipFill rotWithShape="1">
          <a:blip r:embed="rId2"/>
          <a:srcRect l="6959" b="11168"/>
          <a:stretch/>
        </p:blipFill>
        <p:spPr>
          <a:xfrm>
            <a:off x="5732560" y="445025"/>
            <a:ext cx="3099740" cy="3946004"/>
          </a:xfrm>
          <a:prstGeom prst="rect">
            <a:avLst/>
          </a:prstGeom>
        </p:spPr>
      </p:pic>
      <p:sp>
        <p:nvSpPr>
          <p:cNvPr id="5" name="Rectangle 4">
            <a:extLst>
              <a:ext uri="{FF2B5EF4-FFF2-40B4-BE49-F238E27FC236}">
                <a16:creationId xmlns:a16="http://schemas.microsoft.com/office/drawing/2014/main" id="{609EBAB4-C5D7-4EDF-B3D9-0665544D80A4}"/>
              </a:ext>
            </a:extLst>
          </p:cNvPr>
          <p:cNvSpPr/>
          <p:nvPr/>
        </p:nvSpPr>
        <p:spPr>
          <a:xfrm>
            <a:off x="5732560" y="4191583"/>
            <a:ext cx="1866885"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rPr>
              <a:t>USFS / HTHC Staff Photo</a:t>
            </a:r>
          </a:p>
        </p:txBody>
      </p:sp>
    </p:spTree>
    <p:extLst>
      <p:ext uri="{BB962C8B-B14F-4D97-AF65-F5344CB8AC3E}">
        <p14:creationId xmlns:p14="http://schemas.microsoft.com/office/powerpoint/2010/main" val="2140742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3A20-2659-4F83-9DD6-79C73EED4009}"/>
              </a:ext>
            </a:extLst>
          </p:cNvPr>
          <p:cNvSpPr>
            <a:spLocks noGrp="1"/>
          </p:cNvSpPr>
          <p:nvPr>
            <p:ph type="title"/>
          </p:nvPr>
        </p:nvSpPr>
        <p:spPr/>
        <p:txBody>
          <a:bodyPr/>
          <a:lstStyle/>
          <a:p>
            <a:r>
              <a:rPr lang="en-US" dirty="0"/>
              <a:t>Leaf Discoloration (Deciduous)</a:t>
            </a:r>
          </a:p>
        </p:txBody>
      </p:sp>
      <p:sp>
        <p:nvSpPr>
          <p:cNvPr id="3" name="Text Placeholder 2">
            <a:extLst>
              <a:ext uri="{FF2B5EF4-FFF2-40B4-BE49-F238E27FC236}">
                <a16:creationId xmlns:a16="http://schemas.microsoft.com/office/drawing/2014/main" id="{CF13BCAB-48D3-4170-BD99-3C0AEFAA2D30}"/>
              </a:ext>
            </a:extLst>
          </p:cNvPr>
          <p:cNvSpPr>
            <a:spLocks noGrp="1"/>
          </p:cNvSpPr>
          <p:nvPr>
            <p:ph type="body" idx="1"/>
          </p:nvPr>
        </p:nvSpPr>
        <p:spPr>
          <a:xfrm>
            <a:off x="311700" y="1152475"/>
            <a:ext cx="4260300" cy="3416400"/>
          </a:xfrm>
        </p:spPr>
        <p:txBody>
          <a:bodyPr/>
          <a:lstStyle/>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Damaged, dying, or stressed leaves will change color outside of the normal autumn fall.</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This can be caused by disease, nutrient imbalance, or drought</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Discolored leaves cannot photosynthesize, depriving the tree of energy</a:t>
            </a:r>
          </a:p>
          <a:p>
            <a:endParaRPr lang="en-US" sz="2400" dirty="0"/>
          </a:p>
        </p:txBody>
      </p:sp>
      <p:pic>
        <p:nvPicPr>
          <p:cNvPr id="4" name="Picture 3">
            <a:extLst>
              <a:ext uri="{FF2B5EF4-FFF2-40B4-BE49-F238E27FC236}">
                <a16:creationId xmlns:a16="http://schemas.microsoft.com/office/drawing/2014/main" id="{FDA9DF43-B4A8-47FD-A15C-B668C08C7FD8}"/>
              </a:ext>
            </a:extLst>
          </p:cNvPr>
          <p:cNvPicPr>
            <a:picLocks noChangeAspect="1"/>
          </p:cNvPicPr>
          <p:nvPr/>
        </p:nvPicPr>
        <p:blipFill>
          <a:blip r:embed="rId2"/>
          <a:stretch>
            <a:fillRect/>
          </a:stretch>
        </p:blipFill>
        <p:spPr>
          <a:xfrm>
            <a:off x="4921828" y="1027375"/>
            <a:ext cx="3910472" cy="2657899"/>
          </a:xfrm>
          <a:prstGeom prst="rect">
            <a:avLst/>
          </a:prstGeom>
        </p:spPr>
      </p:pic>
      <p:sp>
        <p:nvSpPr>
          <p:cNvPr id="5" name="TextBox 4">
            <a:extLst>
              <a:ext uri="{FF2B5EF4-FFF2-40B4-BE49-F238E27FC236}">
                <a16:creationId xmlns:a16="http://schemas.microsoft.com/office/drawing/2014/main" id="{9C5DECA6-4EA6-40B0-941E-8A336BB0ADF7}"/>
              </a:ext>
            </a:extLst>
          </p:cNvPr>
          <p:cNvSpPr txBox="1"/>
          <p:nvPr/>
        </p:nvSpPr>
        <p:spPr>
          <a:xfrm>
            <a:off x="5198611" y="3685274"/>
            <a:ext cx="3064404" cy="276999"/>
          </a:xfrm>
          <a:prstGeom prst="rect">
            <a:avLst/>
          </a:prstGeom>
          <a:noFill/>
        </p:spPr>
        <p:txBody>
          <a:bodyPr wrap="square" rtlCol="0">
            <a:spAutoFit/>
          </a:bodyPr>
          <a:lstStyle/>
          <a:p>
            <a:pPr algn="ctr"/>
            <a:r>
              <a:rPr lang="en-US" sz="1200" i="1" dirty="0">
                <a:latin typeface="Whitney Office" pitchFamily="2" charset="0"/>
                <a:cs typeface="Arial" panose="020B0604020202020204" pitchFamily="34" charset="0"/>
              </a:rPr>
              <a:t>Bacterial leaf scorch on a maple leaf</a:t>
            </a:r>
          </a:p>
        </p:txBody>
      </p:sp>
      <p:sp>
        <p:nvSpPr>
          <p:cNvPr id="6" name="Rectangle 5">
            <a:extLst>
              <a:ext uri="{FF2B5EF4-FFF2-40B4-BE49-F238E27FC236}">
                <a16:creationId xmlns:a16="http://schemas.microsoft.com/office/drawing/2014/main" id="{3EE3B893-EAA5-418E-B8F3-B634322E9784}"/>
              </a:ext>
            </a:extLst>
          </p:cNvPr>
          <p:cNvSpPr/>
          <p:nvPr/>
        </p:nvSpPr>
        <p:spPr>
          <a:xfrm>
            <a:off x="4921828" y="3460050"/>
            <a:ext cx="3429000" cy="215444"/>
          </a:xfrm>
          <a:prstGeom prst="rect">
            <a:avLst/>
          </a:prstGeom>
        </p:spPr>
        <p:txBody>
          <a:bodyPr>
            <a:spAutoFit/>
          </a:bodyPr>
          <a:lstStyle/>
          <a:p>
            <a:r>
              <a:rPr lang="en-US" sz="800" dirty="0">
                <a:solidFill>
                  <a:schemeClr val="bg1"/>
                </a:solidFill>
                <a:latin typeface="Arial" panose="020B0604020202020204" pitchFamily="34" charset="0"/>
                <a:cs typeface="Arial" panose="020B0604020202020204" pitchFamily="34" charset="0"/>
              </a:rPr>
              <a:t>John Hartman, University of Kentucky, Bugwood.org</a:t>
            </a:r>
          </a:p>
        </p:txBody>
      </p:sp>
    </p:spTree>
    <p:extLst>
      <p:ext uri="{BB962C8B-B14F-4D97-AF65-F5344CB8AC3E}">
        <p14:creationId xmlns:p14="http://schemas.microsoft.com/office/powerpoint/2010/main" val="3282333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C09E-E92C-4039-9E94-D5ADF80C938E}"/>
              </a:ext>
            </a:extLst>
          </p:cNvPr>
          <p:cNvSpPr>
            <a:spLocks noGrp="1"/>
          </p:cNvSpPr>
          <p:nvPr>
            <p:ph type="title"/>
          </p:nvPr>
        </p:nvSpPr>
        <p:spPr/>
        <p:txBody>
          <a:bodyPr/>
          <a:lstStyle/>
          <a:p>
            <a:r>
              <a:rPr lang="en-US" dirty="0"/>
              <a:t>Needle Discoloration</a:t>
            </a:r>
          </a:p>
        </p:txBody>
      </p:sp>
      <p:sp>
        <p:nvSpPr>
          <p:cNvPr id="3" name="Text Placeholder 2">
            <a:extLst>
              <a:ext uri="{FF2B5EF4-FFF2-40B4-BE49-F238E27FC236}">
                <a16:creationId xmlns:a16="http://schemas.microsoft.com/office/drawing/2014/main" id="{507BB17A-B9C0-4EE6-91C8-BC108D238A11}"/>
              </a:ext>
            </a:extLst>
          </p:cNvPr>
          <p:cNvSpPr>
            <a:spLocks noGrp="1"/>
          </p:cNvSpPr>
          <p:nvPr>
            <p:ph type="body" idx="1"/>
          </p:nvPr>
        </p:nvSpPr>
        <p:spPr>
          <a:xfrm>
            <a:off x="311700" y="1152475"/>
            <a:ext cx="4260300" cy="3416400"/>
          </a:xfrm>
        </p:spPr>
        <p:txBody>
          <a:bodyPr/>
          <a:lstStyle/>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Damaged, dying, or stressed needles will change color</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This can be caused by disease, nutrient imbalance, or drought</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Discolored needles cannot photosynthesize, depriving the tree of energy</a:t>
            </a:r>
          </a:p>
          <a:p>
            <a:endParaRPr lang="en-US" sz="2400" dirty="0"/>
          </a:p>
        </p:txBody>
      </p:sp>
      <p:pic>
        <p:nvPicPr>
          <p:cNvPr id="4" name="Picture 3" descr="A picture containing indoor, sitting, wooden&#10;&#10;Description generated with high confidence">
            <a:extLst>
              <a:ext uri="{FF2B5EF4-FFF2-40B4-BE49-F238E27FC236}">
                <a16:creationId xmlns:a16="http://schemas.microsoft.com/office/drawing/2014/main" id="{17115E27-2491-4489-979D-E7AB0EB0E7FC}"/>
              </a:ext>
            </a:extLst>
          </p:cNvPr>
          <p:cNvPicPr>
            <a:picLocks noChangeAspect="1"/>
          </p:cNvPicPr>
          <p:nvPr/>
        </p:nvPicPr>
        <p:blipFill rotWithShape="1">
          <a:blip r:embed="rId2">
            <a:extLst>
              <a:ext uri="{28A0092B-C50C-407E-A947-70E740481C1C}">
                <a14:useLocalDpi xmlns:a14="http://schemas.microsoft.com/office/drawing/2010/main" val="0"/>
              </a:ext>
            </a:extLst>
          </a:blip>
          <a:srcRect b="25833"/>
          <a:stretch/>
        </p:blipFill>
        <p:spPr>
          <a:xfrm>
            <a:off x="4897355" y="567834"/>
            <a:ext cx="4091539" cy="2275949"/>
          </a:xfrm>
          <a:prstGeom prst="rect">
            <a:avLst/>
          </a:prstGeom>
        </p:spPr>
      </p:pic>
      <p:sp>
        <p:nvSpPr>
          <p:cNvPr id="5" name="TextBox 4">
            <a:extLst>
              <a:ext uri="{FF2B5EF4-FFF2-40B4-BE49-F238E27FC236}">
                <a16:creationId xmlns:a16="http://schemas.microsoft.com/office/drawing/2014/main" id="{80A234C4-113B-4CD6-AC5C-7250FFB3D04B}"/>
              </a:ext>
            </a:extLst>
          </p:cNvPr>
          <p:cNvSpPr txBox="1"/>
          <p:nvPr/>
        </p:nvSpPr>
        <p:spPr>
          <a:xfrm>
            <a:off x="4899899" y="2505229"/>
            <a:ext cx="2911438" cy="33855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Penn State Department of Plant Pathology and Environmental Microbiology Archives, PSU, Bugwood.org</a:t>
            </a:r>
          </a:p>
        </p:txBody>
      </p:sp>
      <p:sp>
        <p:nvSpPr>
          <p:cNvPr id="6" name="TextBox 5">
            <a:extLst>
              <a:ext uri="{FF2B5EF4-FFF2-40B4-BE49-F238E27FC236}">
                <a16:creationId xmlns:a16="http://schemas.microsoft.com/office/drawing/2014/main" id="{B59B80F0-978E-428A-A830-EE5B186BD838}"/>
              </a:ext>
            </a:extLst>
          </p:cNvPr>
          <p:cNvSpPr txBox="1"/>
          <p:nvPr/>
        </p:nvSpPr>
        <p:spPr>
          <a:xfrm>
            <a:off x="5539979" y="2822717"/>
            <a:ext cx="3099740" cy="276999"/>
          </a:xfrm>
          <a:prstGeom prst="rect">
            <a:avLst/>
          </a:prstGeom>
          <a:noFill/>
        </p:spPr>
        <p:txBody>
          <a:bodyPr wrap="square" rtlCol="0">
            <a:spAutoFit/>
          </a:bodyPr>
          <a:lstStyle/>
          <a:p>
            <a:pPr algn="ctr"/>
            <a:r>
              <a:rPr lang="en-US" sz="1200" i="1" dirty="0">
                <a:latin typeface="Whitney Office" pitchFamily="2" charset="0"/>
                <a:cs typeface="Arial" panose="020B0604020202020204" pitchFamily="34" charset="0"/>
              </a:rPr>
              <a:t>Discolored hemlock needles</a:t>
            </a:r>
          </a:p>
        </p:txBody>
      </p:sp>
    </p:spTree>
    <p:extLst>
      <p:ext uri="{BB962C8B-B14F-4D97-AF65-F5344CB8AC3E}">
        <p14:creationId xmlns:p14="http://schemas.microsoft.com/office/powerpoint/2010/main" val="4284458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US" sz="3000" dirty="0"/>
              <a:t>Wilted or Browning Leaves</a:t>
            </a:r>
            <a:endParaRPr lang="en" sz="3000" dirty="0"/>
          </a:p>
        </p:txBody>
      </p:sp>
      <p:sp>
        <p:nvSpPr>
          <p:cNvPr id="178" name="Shape 178"/>
          <p:cNvSpPr txBox="1">
            <a:spLocks noGrp="1"/>
          </p:cNvSpPr>
          <p:nvPr>
            <p:ph type="body" idx="1"/>
          </p:nvPr>
        </p:nvSpPr>
        <p:spPr>
          <a:xfrm>
            <a:off x="311700" y="1000075"/>
            <a:ext cx="3917400" cy="34164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A weakness of leaf rigidity or loss of color due to the reduction of internal water pressure</a:t>
            </a:r>
          </a:p>
          <a:p>
            <a:pPr marL="457200" lvl="0" indent="-228600" rtl="0">
              <a:spcBef>
                <a:spcPts val="0"/>
              </a:spcBef>
              <a:spcAft>
                <a:spcPts val="0"/>
              </a:spcAft>
              <a:buClr>
                <a:schemeClr val="dk1"/>
              </a:buClr>
              <a:buChar char="●"/>
            </a:pPr>
            <a:r>
              <a:rPr lang="en" dirty="0">
                <a:solidFill>
                  <a:schemeClr val="dk1"/>
                </a:solidFill>
              </a:rPr>
              <a:t>Typically results from insect damage, environmental or chemical stress, root damage, or poor soil conditions</a:t>
            </a:r>
          </a:p>
        </p:txBody>
      </p:sp>
      <p:cxnSp>
        <p:nvCxnSpPr>
          <p:cNvPr id="179" name="Shape 179"/>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
        <p:nvSpPr>
          <p:cNvPr id="181" name="Shape 181"/>
          <p:cNvSpPr txBox="1"/>
          <p:nvPr/>
        </p:nvSpPr>
        <p:spPr>
          <a:xfrm>
            <a:off x="7732700" y="4123217"/>
            <a:ext cx="1316100" cy="228133"/>
          </a:xfrm>
          <a:prstGeom prst="rect">
            <a:avLst/>
          </a:prstGeom>
          <a:noFill/>
          <a:ln>
            <a:noFill/>
          </a:ln>
        </p:spPr>
        <p:txBody>
          <a:bodyPr lIns="91425" tIns="91425" rIns="91425" bIns="91425" anchor="t" anchorCtr="0">
            <a:noAutofit/>
          </a:bodyPr>
          <a:lstStyle/>
          <a:p>
            <a:pPr lvl="0">
              <a:spcBef>
                <a:spcPts val="0"/>
              </a:spcBef>
              <a:buNone/>
            </a:pPr>
            <a:r>
              <a:rPr lang="en" sz="900" dirty="0"/>
              <a:t>Photo by Julia Pike</a:t>
            </a:r>
          </a:p>
        </p:txBody>
      </p:sp>
      <p:pic>
        <p:nvPicPr>
          <p:cNvPr id="7" name="Picture 6" descr="13624895_1267730023267657_519398180_n.jpg"/>
          <p:cNvPicPr>
            <a:picLocks noChangeAspect="1"/>
          </p:cNvPicPr>
          <p:nvPr/>
        </p:nvPicPr>
        <p:blipFill>
          <a:blip r:embed="rId3"/>
          <a:stretch>
            <a:fillRect/>
          </a:stretch>
        </p:blipFill>
        <p:spPr>
          <a:xfrm>
            <a:off x="4229101" y="1136803"/>
            <a:ext cx="4583400" cy="304183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Premature Leaf Loss</a:t>
            </a:r>
          </a:p>
        </p:txBody>
      </p:sp>
      <p:sp>
        <p:nvSpPr>
          <p:cNvPr id="169" name="Shape 169"/>
          <p:cNvSpPr txBox="1">
            <a:spLocks noGrp="1"/>
          </p:cNvSpPr>
          <p:nvPr>
            <p:ph type="body" idx="1"/>
          </p:nvPr>
        </p:nvSpPr>
        <p:spPr>
          <a:xfrm>
            <a:off x="311700" y="1000075"/>
            <a:ext cx="3990585" cy="14400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The loss of leaves prior to expected seasonal declines</a:t>
            </a:r>
          </a:p>
        </p:txBody>
      </p:sp>
      <p:cxnSp>
        <p:nvCxnSpPr>
          <p:cNvPr id="170" name="Shape 170"/>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71" name="Shape 171"/>
          <p:cNvPicPr preferRelativeResize="0"/>
          <p:nvPr/>
        </p:nvPicPr>
        <p:blipFill>
          <a:blip r:embed="rId3">
            <a:extLst>
              <a:ext uri="{28A0092B-C50C-407E-A947-70E740481C1C}">
                <a14:useLocalDpi xmlns:a14="http://schemas.microsoft.com/office/drawing/2010/main" val="0"/>
              </a:ext>
            </a:extLst>
          </a:blip>
          <a:stretch>
            <a:fillRect/>
          </a:stretch>
        </p:blipFill>
        <p:spPr>
          <a:xfrm>
            <a:off x="4302285" y="1345311"/>
            <a:ext cx="4510215" cy="27162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a:spcBef>
                <a:spcPts val="0"/>
              </a:spcBef>
              <a:spcAft>
                <a:spcPts val="0"/>
              </a:spcAft>
              <a:buClr>
                <a:schemeClr val="dk1"/>
              </a:buClr>
              <a:buChar char="●"/>
            </a:pPr>
            <a:r>
              <a:rPr lang="en" dirty="0">
                <a:solidFill>
                  <a:schemeClr val="dk1"/>
                </a:solidFill>
                <a:highlight>
                  <a:srgbClr val="FFFFFF"/>
                </a:highlight>
              </a:rPr>
              <a:t>Ex. of the appearances of exit holes: </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Small, D-shaped exit holes</a:t>
            </a:r>
          </a:p>
          <a:p>
            <a:pPr marL="914400" lvl="1" indent="-342900">
              <a:spcBef>
                <a:spcPts val="0"/>
              </a:spcBef>
              <a:spcAft>
                <a:spcPts val="0"/>
              </a:spcAft>
              <a:buClr>
                <a:schemeClr val="dk1"/>
              </a:buClr>
              <a:buSzPct val="100000"/>
              <a:buChar char="○"/>
            </a:pPr>
            <a:r>
              <a:rPr lang="en" sz="1800" dirty="0">
                <a:solidFill>
                  <a:schemeClr val="tx1"/>
                </a:solidFill>
                <a:highlight>
                  <a:srgbClr val="FFFFFF"/>
                </a:highlight>
                <a:latin typeface="Whitney Office" pitchFamily="2" charset="0"/>
              </a:rPr>
              <a:t>Multiple exit holes the size of a pen tip</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Tiny holes surrounded by cankers</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extLst>
              <a:ext uri="{28A0092B-C50C-407E-A947-70E740481C1C}">
                <a14:useLocalDpi xmlns:a14="http://schemas.microsoft.com/office/drawing/2010/main" val="0"/>
              </a:ext>
            </a:extLst>
          </a:blip>
          <a:stretch>
            <a:fillRect/>
          </a:stretch>
        </p:blipFill>
        <p:spPr>
          <a:xfrm>
            <a:off x="4905374" y="1428821"/>
            <a:ext cx="3907125" cy="252728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A61E-CDA0-4AFF-BB4B-1024BA563E86}"/>
              </a:ext>
            </a:extLst>
          </p:cNvPr>
          <p:cNvSpPr>
            <a:spLocks noGrp="1"/>
          </p:cNvSpPr>
          <p:nvPr>
            <p:ph type="title"/>
          </p:nvPr>
        </p:nvSpPr>
        <p:spPr/>
        <p:txBody>
          <a:bodyPr/>
          <a:lstStyle/>
          <a:p>
            <a:r>
              <a:rPr lang="en-US" dirty="0"/>
              <a:t>Notes/Extra Information</a:t>
            </a:r>
          </a:p>
        </p:txBody>
      </p:sp>
      <p:sp>
        <p:nvSpPr>
          <p:cNvPr id="3" name="Text Placeholder 2">
            <a:extLst>
              <a:ext uri="{FF2B5EF4-FFF2-40B4-BE49-F238E27FC236}">
                <a16:creationId xmlns:a16="http://schemas.microsoft.com/office/drawing/2014/main" id="{024C3B87-513B-4651-83E9-498F40D3443B}"/>
              </a:ext>
            </a:extLst>
          </p:cNvPr>
          <p:cNvSpPr>
            <a:spLocks noGrp="1"/>
          </p:cNvSpPr>
          <p:nvPr>
            <p:ph type="body" idx="1"/>
          </p:nvPr>
        </p:nvSpPr>
        <p:spPr/>
        <p:txBody>
          <a:bodyPr/>
          <a:lstStyle/>
          <a:p>
            <a:pPr marL="285750" indent="-285750">
              <a:buFont typeface="Arial" panose="020B0604020202020204" pitchFamily="34" charset="0"/>
              <a:buChar char="•"/>
            </a:pPr>
            <a:r>
              <a:rPr lang="en-US" dirty="0"/>
              <a:t>If at any point during a pest check, you need to record an ‘other’ category, type what you saw here</a:t>
            </a:r>
          </a:p>
          <a:p>
            <a:pPr marL="285750" indent="-285750">
              <a:buFont typeface="Arial" panose="020B0604020202020204" pitchFamily="34" charset="0"/>
              <a:buChar char="•"/>
            </a:pPr>
            <a:r>
              <a:rPr lang="en-US" dirty="0"/>
              <a:t>This is also where you can include any information that may be useful for your program – it </a:t>
            </a:r>
            <a:r>
              <a:rPr lang="en-US"/>
              <a:t>is open-ended!</a:t>
            </a:r>
          </a:p>
        </p:txBody>
      </p:sp>
    </p:spTree>
    <p:extLst>
      <p:ext uri="{BB962C8B-B14F-4D97-AF65-F5344CB8AC3E}">
        <p14:creationId xmlns:p14="http://schemas.microsoft.com/office/powerpoint/2010/main" val="967702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311700" y="971650"/>
            <a:ext cx="8520600" cy="845700"/>
          </a:xfrm>
          <a:prstGeom prst="rect">
            <a:avLst/>
          </a:prstGeom>
        </p:spPr>
        <p:txBody>
          <a:bodyPr lIns="91425" tIns="91425" rIns="91425" bIns="91425" anchor="b" anchorCtr="0">
            <a:noAutofit/>
          </a:bodyPr>
          <a:lstStyle/>
          <a:p>
            <a:pPr lvl="0" algn="l" rtl="0">
              <a:spcBef>
                <a:spcPts val="0"/>
              </a:spcBef>
              <a:buNone/>
            </a:pPr>
            <a:r>
              <a:rPr lang="en" sz="4800" b="1"/>
              <a:t>THANK YOU!</a:t>
            </a:r>
          </a:p>
        </p:txBody>
      </p:sp>
      <p:cxnSp>
        <p:nvCxnSpPr>
          <p:cNvPr id="187" name="Shape 187"/>
          <p:cNvCxnSpPr/>
          <p:nvPr/>
        </p:nvCxnSpPr>
        <p:spPr>
          <a:xfrm>
            <a:off x="337200" y="1817350"/>
            <a:ext cx="8469600" cy="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a:spcBef>
                <a:spcPts val="0"/>
              </a:spcBef>
              <a:spcAft>
                <a:spcPts val="0"/>
              </a:spcAft>
              <a:buClr>
                <a:schemeClr val="dk1"/>
              </a:buClr>
              <a:buChar char="●"/>
            </a:pPr>
            <a:r>
              <a:rPr lang="en" dirty="0">
                <a:solidFill>
                  <a:schemeClr val="dk1"/>
                </a:solidFill>
                <a:highlight>
                  <a:srgbClr val="FFFFFF"/>
                </a:highlight>
              </a:rPr>
              <a:t>Ex. of the appearances of exit holes: </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Small, D-shaped exit holes</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Multiple exit holes the size of a pen tip</a:t>
            </a:r>
          </a:p>
          <a:p>
            <a:pPr marL="914400" lvl="1" indent="-342900">
              <a:spcBef>
                <a:spcPts val="0"/>
              </a:spcBef>
              <a:spcAft>
                <a:spcPts val="0"/>
              </a:spcAft>
              <a:buClr>
                <a:schemeClr val="dk1"/>
              </a:buClr>
              <a:buSzPct val="100000"/>
              <a:buChar char="○"/>
            </a:pPr>
            <a:r>
              <a:rPr lang="en" sz="1800" dirty="0">
                <a:solidFill>
                  <a:schemeClr val="tx1"/>
                </a:solidFill>
                <a:highlight>
                  <a:srgbClr val="FFFFFF"/>
                </a:highlight>
                <a:latin typeface="Whitney Office" pitchFamily="2" charset="0"/>
              </a:rPr>
              <a:t>Tiny holes surrounded by cankers</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extLst>
              <a:ext uri="{28A0092B-C50C-407E-A947-70E740481C1C}">
                <a14:useLocalDpi xmlns:a14="http://schemas.microsoft.com/office/drawing/2010/main" val="0"/>
              </a:ext>
            </a:extLst>
          </a:blip>
          <a:stretch>
            <a:fillRect/>
          </a:stretch>
        </p:blipFill>
        <p:spPr>
          <a:xfrm>
            <a:off x="4905374" y="1390088"/>
            <a:ext cx="3907125" cy="26047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Substance that oozes from a damaged area on the tree</a:t>
            </a:r>
          </a:p>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Often sticky, powdery, or slick, and causes discoloration of the bark</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alphaModFix/>
          </a:blip>
          <a:stretch>
            <a:fillRect/>
          </a:stretch>
        </p:blipFill>
        <p:spPr>
          <a:xfrm>
            <a:off x="6066475" y="1076275"/>
            <a:ext cx="2688900" cy="34815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chemeClr val="dk1"/>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591651" y="1440673"/>
            <a:ext cx="3229504" cy="2272677"/>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chemeClr val="tx1"/>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6066475" y="1808712"/>
            <a:ext cx="2688900" cy="201667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05E945CFA1E4409B821D294E3CD47B" ma:contentTypeVersion="1" ma:contentTypeDescription="Create a new document." ma:contentTypeScope="" ma:versionID="a11a90b06085d9339e23b55fb6e9834b">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978F019-56BD-4EAE-B5C0-57077DF30118}"/>
</file>

<file path=customXml/itemProps2.xml><?xml version="1.0" encoding="utf-8"?>
<ds:datastoreItem xmlns:ds="http://schemas.openxmlformats.org/officeDocument/2006/customXml" ds:itemID="{1AD10558-AE93-4EE5-BF4A-02C0F0F77C61}"/>
</file>

<file path=customXml/itemProps3.xml><?xml version="1.0" encoding="utf-8"?>
<ds:datastoreItem xmlns:ds="http://schemas.openxmlformats.org/officeDocument/2006/customXml" ds:itemID="{D983FA86-BD37-49E3-B947-3827BB8B816D}"/>
</file>

<file path=docProps/app.xml><?xml version="1.0" encoding="utf-8"?>
<Properties xmlns="http://schemas.openxmlformats.org/officeDocument/2006/extended-properties" xmlns:vt="http://schemas.openxmlformats.org/officeDocument/2006/docPropsVTypes">
  <TotalTime>1452</TotalTime>
  <Words>2627</Words>
  <Application>Microsoft Office PowerPoint</Application>
  <PresentationFormat>On-screen Show (16:9)</PresentationFormat>
  <Paragraphs>307</Paragraphs>
  <Slides>51</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Whitney Office</vt:lpstr>
      <vt:lpstr>Arial</vt:lpstr>
      <vt:lpstr>Courier New</vt:lpstr>
      <vt:lpstr>Lato</vt:lpstr>
      <vt:lpstr>simple-light-2</vt:lpstr>
      <vt:lpstr>Early  Pest Detection</vt:lpstr>
      <vt:lpstr>Pest Detection Protocol</vt:lpstr>
      <vt:lpstr>Exit Holes</vt:lpstr>
      <vt:lpstr>Exit Holes</vt:lpstr>
      <vt:lpstr>Exit Holes</vt:lpstr>
      <vt:lpstr>Exit Holes</vt:lpstr>
      <vt:lpstr>Exudation</vt:lpstr>
      <vt:lpstr>Exudation</vt:lpstr>
      <vt:lpstr>Exudation</vt:lpstr>
      <vt:lpstr>Exudation</vt:lpstr>
      <vt:lpstr>Exudation</vt:lpstr>
      <vt:lpstr>Exudation</vt:lpstr>
      <vt:lpstr>Exudation</vt:lpstr>
      <vt:lpstr>Exudation</vt:lpstr>
      <vt:lpstr>Egg Sites/Eggs</vt:lpstr>
      <vt:lpstr>Egg Sites/Eggs</vt:lpstr>
      <vt:lpstr>Egg Sites/Eggs</vt:lpstr>
      <vt:lpstr>Egg Sites/Eggs</vt:lpstr>
      <vt:lpstr>Egg Sites/Eggs</vt:lpstr>
      <vt:lpstr>Adult Insects, Larvae, Pupa</vt:lpstr>
      <vt:lpstr>Adult Insects, Larvae, Pupa</vt:lpstr>
      <vt:lpstr>Adult Insects, Larvae, Pupa</vt:lpstr>
      <vt:lpstr>Adult Insects, Larvae, Pupa</vt:lpstr>
      <vt:lpstr>Adult Insects, Larvae, Pupa</vt:lpstr>
      <vt:lpstr>Adult Insects, Larvae, Pupa</vt:lpstr>
      <vt:lpstr>Adult Insects, Larvae, Pupa</vt:lpstr>
      <vt:lpstr>Adult Insects, Larvae, Pupa</vt:lpstr>
      <vt:lpstr>Adult Insects, Larvae, Pupa</vt:lpstr>
      <vt:lpstr>Damaged Fruits/Tree Buds</vt:lpstr>
      <vt:lpstr>Damaged Fruits/Tree Buds</vt:lpstr>
      <vt:lpstr>Damaged Fruits/Tree Buds</vt:lpstr>
      <vt:lpstr>Damaged Fruits/Tree Buds</vt:lpstr>
      <vt:lpstr>Damaged Fruits/Tree Buds</vt:lpstr>
      <vt:lpstr>Holes in Leaves</vt:lpstr>
      <vt:lpstr>Holes in Leaves</vt:lpstr>
      <vt:lpstr>Holes in Leaves</vt:lpstr>
      <vt:lpstr>Holes in Leaves</vt:lpstr>
      <vt:lpstr>Frass</vt:lpstr>
      <vt:lpstr>Epicormic Sprouts</vt:lpstr>
      <vt:lpstr>Woodpecker Damage</vt:lpstr>
      <vt:lpstr>S-Shaped Galleries</vt:lpstr>
      <vt:lpstr>Bark Fissures/Cracks</vt:lpstr>
      <vt:lpstr>Cankers/Dead Bark</vt:lpstr>
      <vt:lpstr>Galls on Twigs/Branches/Leaves</vt:lpstr>
      <vt:lpstr>Fine Twig Dieback/Dead Twigs</vt:lpstr>
      <vt:lpstr>Leaf Discoloration (Deciduous)</vt:lpstr>
      <vt:lpstr>Needle Discoloration</vt:lpstr>
      <vt:lpstr>Wilted or Browning Leaves</vt:lpstr>
      <vt:lpstr>Premature Leaf Loss</vt:lpstr>
      <vt:lpstr>Notes/Extra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Pest Detection</dc:title>
  <dc:creator>rholmes</dc:creator>
  <cp:lastModifiedBy>Benjamin Mertz</cp:lastModifiedBy>
  <cp:revision>47</cp:revision>
  <dcterms:created xsi:type="dcterms:W3CDTF">2016-07-17T16:43:58Z</dcterms:created>
  <dcterms:modified xsi:type="dcterms:W3CDTF">2019-04-26T15:55:21Z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0x010100E505E945CFA1E4409B821D294E3CD47B</vt:lpwstr>
  </property>
</Properties>
</file>