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s/slide16.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14.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42.xml" ContentType="application/vnd.openxmlformats-officedocument.presentationml.slide+xml"/>
  <Override PartName="/ppt/slides/slide15.xml" ContentType="application/vnd.openxmlformats-officedocument.presentationml.slide+xml"/>
  <Override PartName="/ppt/slides/slide40.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7.xml" ContentType="application/vnd.openxmlformats-officedocument.presentationml.slide+xml"/>
  <Override PartName="/ppt/slides/slide4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8.xml" ContentType="application/vnd.openxmlformats-officedocument.presentationml.slide+xml"/>
  <Override PartName="/ppt/slides/slide18.xml" ContentType="application/vnd.openxmlformats-officedocument.presentationml.slide+xml"/>
  <Override PartName="/ppt/slides/slide30.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33.xml" ContentType="application/vnd.openxmlformats-officedocument.presentationml.slide+xml"/>
  <Override PartName="/ppt/slides/slide29.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8.xml" ContentType="application/vnd.openxmlformats-officedocument.presentationml.notesSlide+xml"/>
  <Override PartName="/ppt/notesSlides/notesSlide47.xml" ContentType="application/vnd.openxmlformats-officedocument.presentationml.notesSlide+xml"/>
  <Override PartName="/ppt/notesSlides/notesSlide43.xml" ContentType="application/vnd.openxmlformats-officedocument.presentationml.notesSlide+xml"/>
  <Override PartName="/ppt/notesSlides/notesSlide46.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notesSlides/notesSlide5.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12.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3"/>
  </p:notesMasterIdLst>
  <p:sldIdLst>
    <p:sldId id="256" r:id="rId2"/>
    <p:sldId id="257" r:id="rId3"/>
    <p:sldId id="305" r:id="rId4"/>
    <p:sldId id="274" r:id="rId5"/>
    <p:sldId id="275" r:id="rId6"/>
    <p:sldId id="276" r:id="rId7"/>
    <p:sldId id="258" r:id="rId8"/>
    <p:sldId id="278" r:id="rId9"/>
    <p:sldId id="279" r:id="rId10"/>
    <p:sldId id="280" r:id="rId11"/>
    <p:sldId id="281" r:id="rId12"/>
    <p:sldId id="282" r:id="rId13"/>
    <p:sldId id="283" r:id="rId14"/>
    <p:sldId id="284" r:id="rId15"/>
    <p:sldId id="259" r:id="rId16"/>
    <p:sldId id="286" r:id="rId17"/>
    <p:sldId id="287" r:id="rId18"/>
    <p:sldId id="288" r:id="rId19"/>
    <p:sldId id="289" r:id="rId20"/>
    <p:sldId id="264" r:id="rId21"/>
    <p:sldId id="297" r:id="rId22"/>
    <p:sldId id="298" r:id="rId23"/>
    <p:sldId id="299" r:id="rId24"/>
    <p:sldId id="300" r:id="rId25"/>
    <p:sldId id="301" r:id="rId26"/>
    <p:sldId id="302" r:id="rId27"/>
    <p:sldId id="303" r:id="rId28"/>
    <p:sldId id="304" r:id="rId29"/>
    <p:sldId id="269" r:id="rId30"/>
    <p:sldId id="293" r:id="rId31"/>
    <p:sldId id="294" r:id="rId32"/>
    <p:sldId id="295" r:id="rId33"/>
    <p:sldId id="296" r:id="rId34"/>
    <p:sldId id="268" r:id="rId35"/>
    <p:sldId id="290" r:id="rId36"/>
    <p:sldId id="291" r:id="rId37"/>
    <p:sldId id="292" r:id="rId38"/>
    <p:sldId id="260" r:id="rId39"/>
    <p:sldId id="261" r:id="rId40"/>
    <p:sldId id="262" r:id="rId41"/>
    <p:sldId id="263" r:id="rId42"/>
    <p:sldId id="265" r:id="rId43"/>
    <p:sldId id="266" r:id="rId44"/>
    <p:sldId id="267" r:id="rId45"/>
    <p:sldId id="306" r:id="rId46"/>
    <p:sldId id="307" r:id="rId47"/>
    <p:sldId id="308" r:id="rId48"/>
    <p:sldId id="271" r:id="rId49"/>
    <p:sldId id="270" r:id="rId50"/>
    <p:sldId id="309" r:id="rId51"/>
    <p:sldId id="272" r:id="rId52"/>
  </p:sldIdLst>
  <p:sldSz cx="9144000" cy="5143500" type="screen16x9"/>
  <p:notesSz cx="6858000" cy="9144000"/>
  <p:embeddedFontLst>
    <p:embeddedFont>
      <p:font typeface="Lato" panose="020B0604020202020204" charset="0"/>
      <p:regular r:id="rId54"/>
      <p:bold r:id="rId55"/>
      <p:italic r:id="rId56"/>
      <p:boldItalic r:id="rId57"/>
    </p:embeddedFont>
    <p:embeddedFont>
      <p:font typeface="Whitney Office" pitchFamily="2"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A942"/>
    <a:srgbClr val="49A94C"/>
    <a:srgbClr val="0070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4" d="100"/>
          <a:sy n="104" d="100"/>
        </p:scale>
        <p:origin x="778" y="77"/>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viewProps" Target="viewProps.xml"/><Relationship Id="rId68"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customXml" Target="../customXml/item1.xml"/><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114601842"/>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Shape 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 name="Shape 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r>
              <a:rPr lang="en-US" sz="1100" b="0" i="0" kern="1200" dirty="0">
                <a:solidFill>
                  <a:schemeClr val="tx1"/>
                </a:solidFill>
                <a:effectLst/>
                <a:latin typeface="+mn-lt"/>
                <a:ea typeface="+mn-ea"/>
                <a:cs typeface="+mn-cs"/>
              </a:rPr>
              <a:t>In the red oak group, symptoms are characterized by a wilting and bronzing of the foliage, starting at the tree top and tips of branches, and spreading rapidly throughout the entire crown. Symptoms develop beginning in May and continue throughout the growing season. Individual leaves turn bronze progressively, from the tip to the base, sometimes leaving a small area of green tissue at the base around the midrib (French &amp; </a:t>
            </a:r>
            <a:r>
              <a:rPr lang="en-US" sz="1100" b="0" i="0" kern="1200" dirty="0" err="1">
                <a:solidFill>
                  <a:schemeClr val="tx1"/>
                </a:solidFill>
                <a:effectLst/>
                <a:latin typeface="+mn-lt"/>
                <a:ea typeface="+mn-ea"/>
                <a:cs typeface="+mn-cs"/>
              </a:rPr>
              <a:t>Stienstra</a:t>
            </a:r>
            <a:r>
              <a:rPr lang="en-US" sz="1100" b="0" i="0" kern="1200" dirty="0">
                <a:solidFill>
                  <a:schemeClr val="tx1"/>
                </a:solidFill>
                <a:effectLst/>
                <a:latin typeface="+mn-lt"/>
                <a:ea typeface="+mn-ea"/>
                <a:cs typeface="+mn-cs"/>
              </a:rPr>
              <a:t>, 1980) (figure 3). Leaves in all stages of </a:t>
            </a:r>
            <a:r>
              <a:rPr lang="en-US" sz="1100" b="0" i="0" kern="1200" dirty="0" err="1">
                <a:solidFill>
                  <a:schemeClr val="tx1"/>
                </a:solidFill>
                <a:effectLst/>
                <a:latin typeface="+mn-lt"/>
                <a:ea typeface="+mn-ea"/>
                <a:cs typeface="+mn-cs"/>
              </a:rPr>
              <a:t>discolouration</a:t>
            </a:r>
            <a:r>
              <a:rPr lang="en-US" sz="1100" b="0" i="0" kern="1200" dirty="0">
                <a:solidFill>
                  <a:schemeClr val="tx1"/>
                </a:solidFill>
                <a:effectLst/>
                <a:latin typeface="+mn-lt"/>
                <a:ea typeface="+mn-ea"/>
                <a:cs typeface="+mn-cs"/>
              </a:rPr>
              <a:t>, including green leaves, are shed more or less continuously as the disease progresses. Some diffuse staining may be observed in the outermost sapwood, where the fungus has induced the tree to produce gums and </a:t>
            </a:r>
            <a:r>
              <a:rPr lang="en-US" sz="1100" b="0" i="0" kern="1200" dirty="0" err="1">
                <a:solidFill>
                  <a:schemeClr val="tx1"/>
                </a:solidFill>
                <a:effectLst/>
                <a:latin typeface="+mn-lt"/>
                <a:ea typeface="+mn-ea"/>
                <a:cs typeface="+mn-cs"/>
              </a:rPr>
              <a:t>tyloses</a:t>
            </a:r>
            <a:r>
              <a:rPr lang="en-US" sz="1100" b="0" i="0" kern="1200" dirty="0">
                <a:solidFill>
                  <a:schemeClr val="tx1"/>
                </a:solidFill>
                <a:effectLst/>
                <a:latin typeface="+mn-lt"/>
                <a:ea typeface="+mn-ea"/>
                <a:cs typeface="+mn-cs"/>
              </a:rPr>
              <a:t> which </a:t>
            </a:r>
            <a:r>
              <a:rPr lang="en-US" sz="1100" b="0" i="0" kern="1200" dirty="0" err="1">
                <a:solidFill>
                  <a:schemeClr val="tx1"/>
                </a:solidFill>
                <a:effectLst/>
                <a:latin typeface="+mn-lt"/>
                <a:ea typeface="+mn-ea"/>
                <a:cs typeface="+mn-cs"/>
              </a:rPr>
              <a:t>discolour</a:t>
            </a:r>
            <a:r>
              <a:rPr lang="en-US" sz="1100" b="0" i="0" kern="1200" dirty="0">
                <a:solidFill>
                  <a:schemeClr val="tx1"/>
                </a:solidFill>
                <a:effectLst/>
                <a:latin typeface="+mn-lt"/>
                <a:ea typeface="+mn-ea"/>
                <a:cs typeface="+mn-cs"/>
              </a:rPr>
              <a:t> the wood (French &amp; </a:t>
            </a:r>
            <a:r>
              <a:rPr lang="en-US" sz="1100" b="0" i="0" kern="1200" dirty="0" err="1">
                <a:solidFill>
                  <a:schemeClr val="tx1"/>
                </a:solidFill>
                <a:effectLst/>
                <a:latin typeface="+mn-lt"/>
                <a:ea typeface="+mn-ea"/>
                <a:cs typeface="+mn-cs"/>
              </a:rPr>
              <a:t>Stienstra</a:t>
            </a:r>
            <a:r>
              <a:rPr lang="en-US" sz="1100" b="0" i="0" kern="1200" dirty="0">
                <a:solidFill>
                  <a:schemeClr val="tx1"/>
                </a:solidFill>
                <a:effectLst/>
                <a:latin typeface="+mn-lt"/>
                <a:ea typeface="+mn-ea"/>
                <a:cs typeface="+mn-cs"/>
              </a:rPr>
              <a:t>, 1980).</a:t>
            </a:r>
          </a:p>
          <a:p>
            <a:r>
              <a:rPr lang="en-US" sz="1100" b="0" i="0" kern="1200" dirty="0">
                <a:solidFill>
                  <a:schemeClr val="tx1"/>
                </a:solidFill>
                <a:effectLst/>
                <a:latin typeface="+mn-lt"/>
                <a:ea typeface="+mn-ea"/>
                <a:cs typeface="+mn-cs"/>
              </a:rPr>
              <a:t>The fungus produces </a:t>
            </a:r>
            <a:r>
              <a:rPr lang="en-US" sz="1100" b="0" i="0" kern="1200" dirty="0" err="1">
                <a:solidFill>
                  <a:schemeClr val="tx1"/>
                </a:solidFill>
                <a:effectLst/>
                <a:latin typeface="+mn-lt"/>
                <a:ea typeface="+mn-ea"/>
                <a:cs typeface="+mn-cs"/>
              </a:rPr>
              <a:t>endoconidia</a:t>
            </a:r>
            <a:r>
              <a:rPr lang="en-US" sz="1100" b="0" i="0" kern="1200" dirty="0">
                <a:solidFill>
                  <a:schemeClr val="tx1"/>
                </a:solidFill>
                <a:effectLst/>
                <a:latin typeface="+mn-lt"/>
                <a:ea typeface="+mn-ea"/>
                <a:cs typeface="+mn-cs"/>
              </a:rPr>
              <a:t> in gray or tan mats beneath the bark of infected, dying or dead trees (figure 2). In some trees, more commonly red oaks, </a:t>
            </a:r>
            <a:r>
              <a:rPr lang="en-US" sz="1100" b="0" i="0" kern="1200" dirty="0" err="1">
                <a:solidFill>
                  <a:schemeClr val="tx1"/>
                </a:solidFill>
                <a:effectLst/>
                <a:latin typeface="+mn-lt"/>
                <a:ea typeface="+mn-ea"/>
                <a:cs typeface="+mn-cs"/>
              </a:rPr>
              <a:t>mycelial</a:t>
            </a:r>
            <a:r>
              <a:rPr lang="en-US" sz="1100" b="0" i="0" kern="1200" dirty="0">
                <a:solidFill>
                  <a:schemeClr val="tx1"/>
                </a:solidFill>
                <a:effectLst/>
                <a:latin typeface="+mn-lt"/>
                <a:ea typeface="+mn-ea"/>
                <a:cs typeface="+mn-cs"/>
              </a:rPr>
              <a:t> growths within these mats enlarge to form cushion-shaped structures called pressure pads which can exert sufficient pressure to raise and split the bark. A fruity </a:t>
            </a:r>
            <a:r>
              <a:rPr lang="en-US" sz="1100" b="0" i="0" kern="1200" dirty="0" err="1">
                <a:solidFill>
                  <a:schemeClr val="tx1"/>
                </a:solidFill>
                <a:effectLst/>
                <a:latin typeface="+mn-lt"/>
                <a:ea typeface="+mn-ea"/>
                <a:cs typeface="+mn-cs"/>
              </a:rPr>
              <a:t>odour</a:t>
            </a:r>
            <a:r>
              <a:rPr lang="en-US" sz="1100" b="0" i="0" kern="1200" dirty="0">
                <a:solidFill>
                  <a:schemeClr val="tx1"/>
                </a:solidFill>
                <a:effectLst/>
                <a:latin typeface="+mn-lt"/>
                <a:ea typeface="+mn-ea"/>
                <a:cs typeface="+mn-cs"/>
              </a:rPr>
              <a:t> which attracts insects is produced by the mats. Trees of all ages may be affected and usually die the same season that the symptoms appear.</a:t>
            </a:r>
          </a:p>
          <a:p>
            <a:r>
              <a:rPr lang="en-US" sz="1100" b="0" i="0" kern="1200" dirty="0">
                <a:solidFill>
                  <a:schemeClr val="tx1"/>
                </a:solidFill>
                <a:effectLst/>
                <a:latin typeface="+mn-lt"/>
                <a:ea typeface="+mn-ea"/>
                <a:cs typeface="+mn-cs"/>
              </a:rPr>
              <a:t>Members of the white oak group are more resistant to oak wilt and may live several years before they die. Some may even recover from infection. Some white oaks may carry the fungus with no foliar symptoms of disease. Generally, however, bronzing is less pronounced and defoliation is reduced in the white oaks, frequently occurring only on a few branches of affected trees. Leaves turn brown from the leaf tip toward the leaf base and </a:t>
            </a:r>
            <a:r>
              <a:rPr lang="en-US" sz="1100" b="0" i="0" kern="1200" dirty="0" err="1">
                <a:solidFill>
                  <a:schemeClr val="tx1"/>
                </a:solidFill>
                <a:effectLst/>
                <a:latin typeface="+mn-lt"/>
                <a:ea typeface="+mn-ea"/>
                <a:cs typeface="+mn-cs"/>
              </a:rPr>
              <a:t>discolouration</a:t>
            </a:r>
            <a:r>
              <a:rPr lang="en-US" sz="1100" b="0" i="0" kern="1200" dirty="0">
                <a:solidFill>
                  <a:schemeClr val="tx1"/>
                </a:solidFill>
                <a:effectLst/>
                <a:latin typeface="+mn-lt"/>
                <a:ea typeface="+mn-ea"/>
                <a:cs typeface="+mn-cs"/>
              </a:rPr>
              <a:t> patterns resemble those due to normal fall </a:t>
            </a:r>
            <a:r>
              <a:rPr lang="en-US" sz="1100" b="0" i="0" kern="1200" dirty="0" err="1">
                <a:solidFill>
                  <a:schemeClr val="tx1"/>
                </a:solidFill>
                <a:effectLst/>
                <a:latin typeface="+mn-lt"/>
                <a:ea typeface="+mn-ea"/>
                <a:cs typeface="+mn-cs"/>
              </a:rPr>
              <a:t>colour</a:t>
            </a:r>
            <a:r>
              <a:rPr lang="en-US" sz="1100" b="0" i="0" kern="1200" dirty="0">
                <a:solidFill>
                  <a:schemeClr val="tx1"/>
                </a:solidFill>
                <a:effectLst/>
                <a:latin typeface="+mn-lt"/>
                <a:ea typeface="+mn-ea"/>
                <a:cs typeface="+mn-cs"/>
              </a:rPr>
              <a:t> changes (French &amp; </a:t>
            </a:r>
            <a:r>
              <a:rPr lang="en-US" sz="1100" b="0" i="0" kern="1200" dirty="0" err="1">
                <a:solidFill>
                  <a:schemeClr val="tx1"/>
                </a:solidFill>
                <a:effectLst/>
                <a:latin typeface="+mn-lt"/>
                <a:ea typeface="+mn-ea"/>
                <a:cs typeface="+mn-cs"/>
              </a:rPr>
              <a:t>Stienstra</a:t>
            </a:r>
            <a:r>
              <a:rPr lang="en-US" sz="1100" b="0" i="0" kern="1200" dirty="0">
                <a:solidFill>
                  <a:schemeClr val="tx1"/>
                </a:solidFill>
                <a:effectLst/>
                <a:latin typeface="+mn-lt"/>
                <a:ea typeface="+mn-ea"/>
                <a:cs typeface="+mn-cs"/>
              </a:rPr>
              <a:t>, 1980). Distinct staining or streaking is often observed in the xylem of affected branches of white oaks (figure 4), less frequently in red oaks.</a:t>
            </a:r>
          </a:p>
          <a:p>
            <a:pPr lvl="0" rtl="0">
              <a:spcBef>
                <a:spcPts val="0"/>
              </a:spcBef>
              <a:buNone/>
            </a:pPr>
            <a:endParaRPr lang="en-US" dirty="0"/>
          </a:p>
          <a:p>
            <a:pPr lvl="0" rtl="0">
              <a:spcBef>
                <a:spcPts val="0"/>
              </a:spcBef>
              <a:buNone/>
            </a:pPr>
            <a:r>
              <a:rPr lang="en-US" dirty="0"/>
              <a:t>ILLINOIS</a:t>
            </a:r>
            <a:r>
              <a:rPr lang="en-US" baseline="0" dirty="0"/>
              <a:t> AT RISK!</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a:t>Another strain of fungus carried by PSHB</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a:t>Sudden</a:t>
            </a:r>
            <a:r>
              <a:rPr lang="en-US" baseline="0" dirty="0"/>
              <a:t> Oak Death</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a:t>NOTE – this is not exudation,</a:t>
            </a:r>
            <a:r>
              <a:rPr lang="en-US" baseline="0" dirty="0"/>
              <a:t> but commonly mistaken</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 name="Shape 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 name="Shape 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 name="Shape 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a:t>Gypsy Moth</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 name="Shape 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a:t>Asian Citrus</a:t>
            </a:r>
            <a:r>
              <a:rPr lang="en-US" baseline="0" dirty="0"/>
              <a:t> Psyllid or Emerald Ash Borer</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 name="Shape 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a:t>ALB or EAB</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Emerald Ash Borer, Asian </a:t>
            </a:r>
            <a:r>
              <a:rPr lang="en-US" dirty="0" err="1"/>
              <a:t>longhorned</a:t>
            </a:r>
            <a:r>
              <a:rPr lang="en-US" dirty="0"/>
              <a:t> beetle, Balsam woolly </a:t>
            </a:r>
            <a:r>
              <a:rPr lang="en-US" dirty="0" err="1"/>
              <a:t>adelgid</a:t>
            </a:r>
            <a:r>
              <a:rPr lang="en-US" dirty="0"/>
              <a:t>, citrus greening (</a:t>
            </a:r>
            <a:r>
              <a:rPr lang="en-US" dirty="0" err="1"/>
              <a:t>huanglongbing</a:t>
            </a:r>
            <a:r>
              <a:rPr lang="en-US" dirty="0"/>
              <a:t>), gold-spotted oak borer, gypsy moth (European, Asian and Rosy), hemlock woolly </a:t>
            </a:r>
            <a:r>
              <a:rPr lang="en-US" dirty="0" err="1"/>
              <a:t>adelgid</a:t>
            </a:r>
            <a:r>
              <a:rPr lang="en-US" dirty="0"/>
              <a:t>, oak wilt, </a:t>
            </a:r>
            <a:r>
              <a:rPr lang="en-US" dirty="0" err="1"/>
              <a:t>polyphagous</a:t>
            </a:r>
            <a:r>
              <a:rPr lang="en-US" dirty="0"/>
              <a:t> </a:t>
            </a:r>
            <a:r>
              <a:rPr lang="en-US" dirty="0" err="1"/>
              <a:t>shothole</a:t>
            </a:r>
            <a:r>
              <a:rPr lang="en-US" dirty="0"/>
              <a:t> borer, </a:t>
            </a:r>
            <a:r>
              <a:rPr lang="en-US" dirty="0" err="1"/>
              <a:t>sirex</a:t>
            </a:r>
            <a:r>
              <a:rPr lang="en-US" dirty="0"/>
              <a:t> </a:t>
            </a:r>
            <a:r>
              <a:rPr lang="en-US" dirty="0" err="1"/>
              <a:t>woodwasp</a:t>
            </a:r>
            <a:r>
              <a:rPr lang="en-US" dirty="0"/>
              <a:t>, sudden oak death, thousand cankers disease, viburnum leaf beetle, winter moth</a:t>
            </a:r>
            <a:endParaRPr lang="en" dirty="0">
              <a:solidFill>
                <a:schemeClr val="dk1"/>
              </a:solidFill>
              <a:highlight>
                <a:srgbClr val="FFFFFF"/>
              </a:highlight>
            </a:endParaRPr>
          </a:p>
          <a:p>
            <a:pPr lvl="0">
              <a:spcBef>
                <a:spcPts val="0"/>
              </a:spcBef>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a:t>Sometimes like a contained, bordered</a:t>
            </a:r>
            <a:r>
              <a:rPr lang="en-US" baseline="0" dirty="0"/>
              <a:t> blemish, sometimes more irregular in shape.</a:t>
            </a: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 name="Shape 1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 name="Shape 1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a:t>Thousand Cankers</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a:t>Polyphagous</a:t>
            </a:r>
            <a:r>
              <a:rPr lang="en-US" baseline="0" dirty="0"/>
              <a:t> </a:t>
            </a:r>
            <a:r>
              <a:rPr lang="en-US" baseline="0" dirty="0" err="1"/>
              <a:t>Shothole</a:t>
            </a:r>
            <a:r>
              <a:rPr lang="en-US" baseline="0" dirty="0"/>
              <a:t> Borer</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1"/>
        <p:cNvGrpSpPr/>
        <p:nvPr/>
      </p:nvGrpSpPr>
      <p:grpSpPr>
        <a:xfrm>
          <a:off x="0" y="0"/>
          <a:ext cx="0" cy="0"/>
          <a:chOff x="0" y="0"/>
          <a:chExt cx="0" cy="0"/>
        </a:xfrm>
      </p:grpSpPr>
      <p:sp>
        <p:nvSpPr>
          <p:cNvPr id="12" name="Shape 12"/>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atin typeface="Whitney Office" pitchFamily="2" charset="0"/>
              </a:defRPr>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dirty="0"/>
          </a:p>
        </p:txBody>
      </p:sp>
      <p:sp>
        <p:nvSpPr>
          <p:cNvPr id="13" name="Shape 13"/>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atin typeface="Whitney Office" pitchFamily="2" charset="0"/>
              </a:defRPr>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dirty="0"/>
          </a:p>
        </p:txBody>
      </p:sp>
      <p:sp>
        <p:nvSpPr>
          <p:cNvPr id="14" name="Shape 1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48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dirty="0"/>
          </a:p>
        </p:txBody>
      </p:sp>
      <p:sp>
        <p:nvSpPr>
          <p:cNvPr id="48" name="Shape 48"/>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0"/>
        <p:cNvGrpSpPr/>
        <p:nvPr/>
      </p:nvGrpSpPr>
      <p:grpSpPr>
        <a:xfrm>
          <a:off x="0" y="0"/>
          <a:ext cx="0" cy="0"/>
          <a:chOff x="0" y="0"/>
          <a:chExt cx="0" cy="0"/>
        </a:xfrm>
      </p:grpSpPr>
      <p:sp>
        <p:nvSpPr>
          <p:cNvPr id="51" name="Shape 5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atin typeface="Whitney Office" pitchFamily="2" charset="0"/>
              </a:defRPr>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dirty="0"/>
          </a:p>
        </p:txBody>
      </p:sp>
      <p:sp>
        <p:nvSpPr>
          <p:cNvPr id="17" name="Shape 1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atin typeface="Whitney Office" pitchFamily="2"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20" name="Shape 20"/>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atin typeface="Whitney Office" pitchFamily="2"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21" name="Shape 2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24" name="Shape 24"/>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dirty="0"/>
          </a:p>
        </p:txBody>
      </p:sp>
      <p:sp>
        <p:nvSpPr>
          <p:cNvPr id="25" name="Shape 25"/>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6" name="Shape 2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29" name="Shape 2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dirty="0"/>
          </a:p>
        </p:txBody>
      </p:sp>
      <p:sp>
        <p:nvSpPr>
          <p:cNvPr id="32" name="Shape 32"/>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3" name="Shape 3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dirty="0"/>
          </a:p>
        </p:txBody>
      </p:sp>
      <p:sp>
        <p:nvSpPr>
          <p:cNvPr id="36" name="Shape 3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7"/>
        <p:cNvGrpSpPr/>
        <p:nvPr/>
      </p:nvGrpSpPr>
      <p:grpSpPr>
        <a:xfrm>
          <a:off x="0" y="0"/>
          <a:ext cx="0" cy="0"/>
          <a:chOff x="0" y="0"/>
          <a:chExt cx="0" cy="0"/>
        </a:xfrm>
      </p:grpSpPr>
      <p:sp>
        <p:nvSpPr>
          <p:cNvPr id="38" name="Shape 38"/>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9" name="Shape 39"/>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dirty="0"/>
          </a:p>
        </p:txBody>
      </p:sp>
      <p:sp>
        <p:nvSpPr>
          <p:cNvPr id="40" name="Shape 40"/>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41" name="Shape 41"/>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42" name="Shape 4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3"/>
        <p:cNvGrpSpPr/>
        <p:nvPr/>
      </p:nvGrpSpPr>
      <p:grpSpPr>
        <a:xfrm>
          <a:off x="0" y="0"/>
          <a:ext cx="0" cy="0"/>
          <a:chOff x="0" y="0"/>
          <a:chExt cx="0" cy="0"/>
        </a:xfrm>
      </p:grpSpPr>
      <p:sp>
        <p:nvSpPr>
          <p:cNvPr id="44" name="Shape 44"/>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5" name="Shape 4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dirty="0"/>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dirty="0"/>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pPr lvl="0" algn="r">
                <a:spcBef>
                  <a:spcPts val="0"/>
                </a:spcBef>
                <a:buNone/>
              </a:pPr>
              <a:t>‹#›</a:t>
            </a:fld>
            <a:endParaRPr lang="en" sz="1000">
              <a:solidFill>
                <a:schemeClr val="dk2"/>
              </a:solidFill>
            </a:endParaRPr>
          </a:p>
        </p:txBody>
      </p:sp>
      <p:sp>
        <p:nvSpPr>
          <p:cNvPr id="9" name="Shape 9"/>
          <p:cNvSpPr/>
          <p:nvPr/>
        </p:nvSpPr>
        <p:spPr>
          <a:xfrm>
            <a:off x="-100" y="4677950"/>
            <a:ext cx="9144000" cy="465600"/>
          </a:xfrm>
          <a:prstGeom prst="rect">
            <a:avLst/>
          </a:prstGeom>
          <a:solidFill>
            <a:srgbClr val="00703C"/>
          </a:solidFill>
          <a:ln w="9525" cap="flat" cmpd="sng">
            <a:solidFill>
              <a:srgbClr val="6AA84F"/>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10" name="Shape 10"/>
          <p:cNvSpPr/>
          <p:nvPr/>
        </p:nvSpPr>
        <p:spPr>
          <a:xfrm>
            <a:off x="0" y="4617725"/>
            <a:ext cx="9144000" cy="80100"/>
          </a:xfrm>
          <a:prstGeom prst="rect">
            <a:avLst/>
          </a:prstGeom>
          <a:solidFill>
            <a:srgbClr val="49A942"/>
          </a:solidFill>
          <a:ln w="9525" cap="flat" cmpd="sng">
            <a:solidFill>
              <a:srgbClr val="B6D7A8"/>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Whitney Office" pitchFamily="2" charset="0"/>
          <a:ea typeface="Whitney Office" pitchFamily="2" charset="0"/>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Whitney Office" pitchFamily="2" charset="0"/>
          <a:ea typeface="Whitney Office" pitchFamily="2" charset="0"/>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5" Type="http://schemas.openxmlformats.org/officeDocument/2006/relationships/image" Target="../media/image13.jp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 Id="rId14" Type="http://schemas.openxmlformats.org/officeDocument/2006/relationships/image" Target="../media/image12.jp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46.jpg"/></Relationships>
</file>

<file path=ppt/slides/_rels/slide4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48.jpg"/></Relationships>
</file>

<file path=ppt/slides/_rels/slide4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51.jpg"/></Relationships>
</file>

<file path=ppt/slides/_rels/slide4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54.jpg"/><Relationship Id="rId4" Type="http://schemas.openxmlformats.org/officeDocument/2006/relationships/image" Target="../media/image53.jpg"/></Relationships>
</file>

<file path=ppt/slides/_rels/slide4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Shape 56"/>
          <p:cNvSpPr txBox="1">
            <a:spLocks noGrp="1"/>
          </p:cNvSpPr>
          <p:nvPr>
            <p:ph type="ctrTitle"/>
          </p:nvPr>
        </p:nvSpPr>
        <p:spPr>
          <a:xfrm>
            <a:off x="811525" y="744575"/>
            <a:ext cx="8020800" cy="2052600"/>
          </a:xfrm>
          <a:prstGeom prst="rect">
            <a:avLst/>
          </a:prstGeom>
        </p:spPr>
        <p:txBody>
          <a:bodyPr lIns="91425" tIns="91425" rIns="91425" bIns="91425" anchor="b" anchorCtr="0">
            <a:noAutofit/>
          </a:bodyPr>
          <a:lstStyle/>
          <a:p>
            <a:pPr lvl="0" algn="l">
              <a:spcBef>
                <a:spcPts val="0"/>
              </a:spcBef>
              <a:buNone/>
            </a:pPr>
            <a:r>
              <a:rPr lang="en" sz="6500" b="1" dirty="0">
                <a:ea typeface="Lato"/>
                <a:cs typeface="Lato"/>
                <a:sym typeface="Lato"/>
              </a:rPr>
              <a:t>Early </a:t>
            </a:r>
          </a:p>
          <a:p>
            <a:pPr lvl="0" algn="l">
              <a:spcBef>
                <a:spcPts val="0"/>
              </a:spcBef>
              <a:buNone/>
            </a:pPr>
            <a:r>
              <a:rPr lang="en" sz="6500" b="1" dirty="0">
                <a:ea typeface="Lato"/>
                <a:cs typeface="Lato"/>
                <a:sym typeface="Lato"/>
              </a:rPr>
              <a:t>Pest Detection</a:t>
            </a:r>
          </a:p>
        </p:txBody>
      </p:sp>
      <p:sp>
        <p:nvSpPr>
          <p:cNvPr id="57" name="Shape 57"/>
          <p:cNvSpPr txBox="1">
            <a:spLocks noGrp="1"/>
          </p:cNvSpPr>
          <p:nvPr>
            <p:ph type="subTitle" idx="1"/>
          </p:nvPr>
        </p:nvSpPr>
        <p:spPr>
          <a:xfrm>
            <a:off x="902975" y="2910325"/>
            <a:ext cx="2709000" cy="792600"/>
          </a:xfrm>
          <a:prstGeom prst="rect">
            <a:avLst/>
          </a:prstGeom>
        </p:spPr>
        <p:txBody>
          <a:bodyPr lIns="91425" tIns="91425" rIns="91425" bIns="91425" anchor="t" anchorCtr="0">
            <a:noAutofit/>
          </a:bodyPr>
          <a:lstStyle/>
          <a:p>
            <a:pPr lvl="0" algn="l">
              <a:spcBef>
                <a:spcPts val="0"/>
              </a:spcBef>
              <a:buNone/>
            </a:pPr>
            <a:r>
              <a:rPr lang="en-US" sz="2400" dirty="0"/>
              <a:t>Summer 2018</a:t>
            </a:r>
          </a:p>
          <a:p>
            <a:pPr lvl="0" algn="l">
              <a:spcBef>
                <a:spcPts val="0"/>
              </a:spcBef>
              <a:buNone/>
            </a:pPr>
            <a:endParaRPr lang="en" sz="2400" dirty="0"/>
          </a:p>
        </p:txBody>
      </p:sp>
      <p:cxnSp>
        <p:nvCxnSpPr>
          <p:cNvPr id="58" name="Shape 58"/>
          <p:cNvCxnSpPr/>
          <p:nvPr/>
        </p:nvCxnSpPr>
        <p:spPr>
          <a:xfrm>
            <a:off x="902975" y="2834125"/>
            <a:ext cx="5372100" cy="12000"/>
          </a:xfrm>
          <a:prstGeom prst="straightConnector1">
            <a:avLst/>
          </a:prstGeom>
          <a:noFill/>
          <a:ln w="9525" cap="flat" cmpd="sng">
            <a:solidFill>
              <a:schemeClr val="dk2"/>
            </a:solidFill>
            <a:prstDash val="solid"/>
            <a:round/>
            <a:headEnd type="none" w="lg" len="lg"/>
            <a:tailEnd type="none" w="lg" len="lg"/>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a:t>Exudation</a:t>
            </a:r>
          </a:p>
        </p:txBody>
      </p:sp>
      <p:sp>
        <p:nvSpPr>
          <p:cNvPr id="72" name="Shape 72"/>
          <p:cNvSpPr txBox="1">
            <a:spLocks noGrp="1"/>
          </p:cNvSpPr>
          <p:nvPr>
            <p:ph type="body" idx="1"/>
          </p:nvPr>
        </p:nvSpPr>
        <p:spPr>
          <a:xfrm>
            <a:off x="311700" y="1076275"/>
            <a:ext cx="5529000" cy="3416400"/>
          </a:xfrm>
          <a:prstGeom prst="rect">
            <a:avLst/>
          </a:prstGeom>
        </p:spPr>
        <p:txBody>
          <a:bodyPr lIns="91425" tIns="91425" rIns="91425" bIns="91425" anchor="t" anchorCtr="0">
            <a:noAutofit/>
          </a:bodyPr>
          <a:lstStyle/>
          <a:p>
            <a:pPr marL="457200" lvl="0" indent="-330200" rtl="0">
              <a:spcBef>
                <a:spcPts val="0"/>
              </a:spcBef>
              <a:spcAft>
                <a:spcPts val="0"/>
              </a:spcAft>
              <a:buClr>
                <a:schemeClr val="dk1"/>
              </a:buClr>
              <a:buSzPct val="100000"/>
              <a:buChar char="●"/>
            </a:pPr>
            <a:r>
              <a:rPr lang="en" sz="1600" dirty="0">
                <a:solidFill>
                  <a:schemeClr val="dk1"/>
                </a:solidFill>
                <a:highlight>
                  <a:srgbClr val="FFFFFF"/>
                </a:highlight>
              </a:rPr>
              <a:t>Exudation takes many forms: </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rPr>
              <a:t>Red or black staining “ooze”</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rPr>
              <a:t>Black fungal mat present below cracked bark</a:t>
            </a:r>
          </a:p>
          <a:p>
            <a:pPr marL="914400" lvl="1" indent="-330200" rtl="0">
              <a:spcBef>
                <a:spcPts val="0"/>
              </a:spcBef>
              <a:spcAft>
                <a:spcPts val="0"/>
              </a:spcAft>
              <a:buClr>
                <a:schemeClr val="dk1"/>
              </a:buClr>
              <a:buSzPct val="100000"/>
              <a:buChar char="○"/>
            </a:pPr>
            <a:r>
              <a:rPr lang="en" sz="1600" dirty="0">
                <a:solidFill>
                  <a:srgbClr val="000000"/>
                </a:solidFill>
                <a:highlight>
                  <a:srgbClr val="FFFFFF"/>
                </a:highlight>
              </a:rPr>
              <a:t>Brown fungal mat present in sapwood</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rPr>
              <a:t>Wet or dry discoloration around exit holes</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rPr>
              <a:t>White powdery substance around exit holes</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rPr>
              <a:t>Black or reddish ooze around cankers</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rPr>
              <a:t>White woolly egg masses, undersides of leaves</a:t>
            </a:r>
          </a:p>
        </p:txBody>
      </p:sp>
      <p:cxnSp>
        <p:nvCxnSpPr>
          <p:cNvPr id="73" name="Shape 73"/>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74" name="Shape 74"/>
          <p:cNvPicPr preferRelativeResize="0"/>
          <p:nvPr/>
        </p:nvPicPr>
        <p:blipFill>
          <a:blip r:embed="rId3">
            <a:extLst>
              <a:ext uri="{28A0092B-C50C-407E-A947-70E740481C1C}">
                <a14:useLocalDpi xmlns:a14="http://schemas.microsoft.com/office/drawing/2010/main" val="0"/>
              </a:ext>
            </a:extLst>
          </a:blip>
          <a:stretch>
            <a:fillRect/>
          </a:stretch>
        </p:blipFill>
        <p:spPr>
          <a:xfrm>
            <a:off x="6252675" y="1076275"/>
            <a:ext cx="2316500" cy="3481550"/>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a:t>Exudation</a:t>
            </a:r>
          </a:p>
        </p:txBody>
      </p:sp>
      <p:sp>
        <p:nvSpPr>
          <p:cNvPr id="72" name="Shape 72"/>
          <p:cNvSpPr txBox="1">
            <a:spLocks noGrp="1"/>
          </p:cNvSpPr>
          <p:nvPr>
            <p:ph type="body" idx="1"/>
          </p:nvPr>
        </p:nvSpPr>
        <p:spPr>
          <a:xfrm>
            <a:off x="311700" y="1076275"/>
            <a:ext cx="5529000" cy="3416400"/>
          </a:xfrm>
          <a:prstGeom prst="rect">
            <a:avLst/>
          </a:prstGeom>
        </p:spPr>
        <p:txBody>
          <a:bodyPr lIns="91425" tIns="91425" rIns="91425" bIns="91425" anchor="t" anchorCtr="0">
            <a:noAutofit/>
          </a:bodyPr>
          <a:lstStyle/>
          <a:p>
            <a:pPr marL="457200" lvl="0" indent="-330200" rtl="0">
              <a:spcBef>
                <a:spcPts val="0"/>
              </a:spcBef>
              <a:spcAft>
                <a:spcPts val="0"/>
              </a:spcAft>
              <a:buClr>
                <a:schemeClr val="dk1"/>
              </a:buClr>
              <a:buSzPct val="100000"/>
              <a:buChar char="●"/>
            </a:pPr>
            <a:r>
              <a:rPr lang="en" sz="1600" dirty="0">
                <a:solidFill>
                  <a:schemeClr val="dk1"/>
                </a:solidFill>
                <a:highlight>
                  <a:srgbClr val="FFFFFF"/>
                </a:highlight>
              </a:rPr>
              <a:t>Exudation takes many forms: </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Red or black staining “ooze”</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Black fungal mat present below cracked bark</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Brown fungal mat present in sapwood</a:t>
            </a:r>
          </a:p>
          <a:p>
            <a:pPr marL="914400" lvl="1" indent="-330200" rtl="0">
              <a:spcBef>
                <a:spcPts val="0"/>
              </a:spcBef>
              <a:spcAft>
                <a:spcPts val="0"/>
              </a:spcAft>
              <a:buClr>
                <a:schemeClr val="dk1"/>
              </a:buClr>
              <a:buSzPct val="100000"/>
              <a:buChar char="○"/>
            </a:pPr>
            <a:r>
              <a:rPr lang="en" sz="1600" dirty="0">
                <a:solidFill>
                  <a:srgbClr val="000000"/>
                </a:solidFill>
                <a:highlight>
                  <a:srgbClr val="FFFFFF"/>
                </a:highlight>
                <a:latin typeface="Whitney Office" pitchFamily="2" charset="0"/>
              </a:rPr>
              <a:t>Wet or dry discoloration around exit holes</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White powdery substance around exit holes</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Black or reddish ooze around cankers</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White woolly egg masses, undersides of leaves</a:t>
            </a:r>
          </a:p>
        </p:txBody>
      </p:sp>
      <p:cxnSp>
        <p:nvCxnSpPr>
          <p:cNvPr id="73" name="Shape 73"/>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74" name="Shape 74"/>
          <p:cNvPicPr preferRelativeResize="0"/>
          <p:nvPr/>
        </p:nvPicPr>
        <p:blipFill>
          <a:blip r:embed="rId3">
            <a:extLst>
              <a:ext uri="{28A0092B-C50C-407E-A947-70E740481C1C}">
                <a14:useLocalDpi xmlns:a14="http://schemas.microsoft.com/office/drawing/2010/main" val="0"/>
              </a:ext>
            </a:extLst>
          </a:blip>
          <a:stretch>
            <a:fillRect/>
          </a:stretch>
        </p:blipFill>
        <p:spPr>
          <a:xfrm>
            <a:off x="5690331" y="1289370"/>
            <a:ext cx="3065044" cy="2423980"/>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a:t>Exudation</a:t>
            </a:r>
          </a:p>
        </p:txBody>
      </p:sp>
      <p:sp>
        <p:nvSpPr>
          <p:cNvPr id="72" name="Shape 72"/>
          <p:cNvSpPr txBox="1">
            <a:spLocks noGrp="1"/>
          </p:cNvSpPr>
          <p:nvPr>
            <p:ph type="body" idx="1"/>
          </p:nvPr>
        </p:nvSpPr>
        <p:spPr>
          <a:xfrm>
            <a:off x="311700" y="1076275"/>
            <a:ext cx="5529000" cy="3416400"/>
          </a:xfrm>
          <a:prstGeom prst="rect">
            <a:avLst/>
          </a:prstGeom>
        </p:spPr>
        <p:txBody>
          <a:bodyPr lIns="91425" tIns="91425" rIns="91425" bIns="91425" anchor="t" anchorCtr="0">
            <a:noAutofit/>
          </a:bodyPr>
          <a:lstStyle/>
          <a:p>
            <a:pPr marL="457200" lvl="0" indent="-330200" rtl="0">
              <a:spcBef>
                <a:spcPts val="0"/>
              </a:spcBef>
              <a:spcAft>
                <a:spcPts val="0"/>
              </a:spcAft>
              <a:buClr>
                <a:schemeClr val="dk1"/>
              </a:buClr>
              <a:buSzPct val="100000"/>
              <a:buChar char="●"/>
            </a:pPr>
            <a:r>
              <a:rPr lang="en" sz="1600" dirty="0">
                <a:solidFill>
                  <a:schemeClr val="dk1"/>
                </a:solidFill>
                <a:highlight>
                  <a:srgbClr val="FFFFFF"/>
                </a:highlight>
              </a:rPr>
              <a:t>Exudation takes many forms: </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rPr>
              <a:t>Red or black staining “ooze”</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rPr>
              <a:t>Black fungal mat present below cracked bark</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rPr>
              <a:t>Brown fungal mat present in sapwood</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rPr>
              <a:t>Wet or dry discoloration around exit holes</a:t>
            </a:r>
          </a:p>
          <a:p>
            <a:pPr marL="914400" lvl="1" indent="-330200" rtl="0">
              <a:spcBef>
                <a:spcPts val="0"/>
              </a:spcBef>
              <a:spcAft>
                <a:spcPts val="0"/>
              </a:spcAft>
              <a:buClr>
                <a:schemeClr val="dk1"/>
              </a:buClr>
              <a:buSzPct val="100000"/>
              <a:buChar char="○"/>
            </a:pPr>
            <a:r>
              <a:rPr lang="en" sz="1600" dirty="0">
                <a:solidFill>
                  <a:srgbClr val="000000"/>
                </a:solidFill>
                <a:highlight>
                  <a:srgbClr val="FFFFFF"/>
                </a:highlight>
              </a:rPr>
              <a:t>White powdery substance around exit holes</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rPr>
              <a:t>Black or reddish ooze around cankers</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rPr>
              <a:t>White woolly egg masses, undersides of leaves</a:t>
            </a:r>
          </a:p>
        </p:txBody>
      </p:sp>
      <p:cxnSp>
        <p:nvCxnSpPr>
          <p:cNvPr id="73" name="Shape 73"/>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74" name="Shape 74"/>
          <p:cNvPicPr preferRelativeResize="0"/>
          <p:nvPr/>
        </p:nvPicPr>
        <p:blipFill>
          <a:blip r:embed="rId3">
            <a:extLst>
              <a:ext uri="{28A0092B-C50C-407E-A947-70E740481C1C}">
                <a14:useLocalDpi xmlns:a14="http://schemas.microsoft.com/office/drawing/2010/main" val="0"/>
              </a:ext>
            </a:extLst>
          </a:blip>
          <a:stretch>
            <a:fillRect/>
          </a:stretch>
        </p:blipFill>
        <p:spPr>
          <a:xfrm>
            <a:off x="5578502" y="1545928"/>
            <a:ext cx="3220908" cy="2466907"/>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a:t>Exudation</a:t>
            </a:r>
          </a:p>
        </p:txBody>
      </p:sp>
      <p:sp>
        <p:nvSpPr>
          <p:cNvPr id="72" name="Shape 72"/>
          <p:cNvSpPr txBox="1">
            <a:spLocks noGrp="1"/>
          </p:cNvSpPr>
          <p:nvPr>
            <p:ph type="body" idx="1"/>
          </p:nvPr>
        </p:nvSpPr>
        <p:spPr>
          <a:xfrm>
            <a:off x="311700" y="1076275"/>
            <a:ext cx="5529000" cy="3416400"/>
          </a:xfrm>
          <a:prstGeom prst="rect">
            <a:avLst/>
          </a:prstGeom>
        </p:spPr>
        <p:txBody>
          <a:bodyPr lIns="91425" tIns="91425" rIns="91425" bIns="91425" anchor="t" anchorCtr="0">
            <a:noAutofit/>
          </a:bodyPr>
          <a:lstStyle/>
          <a:p>
            <a:pPr marL="457200" lvl="0" indent="-330200" rtl="0">
              <a:spcBef>
                <a:spcPts val="0"/>
              </a:spcBef>
              <a:spcAft>
                <a:spcPts val="0"/>
              </a:spcAft>
              <a:buClr>
                <a:schemeClr val="dk1"/>
              </a:buClr>
              <a:buSzPct val="100000"/>
              <a:buChar char="●"/>
            </a:pPr>
            <a:r>
              <a:rPr lang="en" sz="1600" dirty="0">
                <a:solidFill>
                  <a:schemeClr val="dk1"/>
                </a:solidFill>
                <a:highlight>
                  <a:srgbClr val="FFFFFF"/>
                </a:highlight>
              </a:rPr>
              <a:t>Exudation takes many forms: </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Red or black staining “ooze”</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Black fungal mat present below cracked bark</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Brown fungal mat present in sapwood</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Wet or dry discoloration around exit holes</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White powdery substance around exit holes</a:t>
            </a:r>
          </a:p>
          <a:p>
            <a:pPr marL="914400" lvl="1" indent="-330200" rtl="0">
              <a:spcBef>
                <a:spcPts val="0"/>
              </a:spcBef>
              <a:spcAft>
                <a:spcPts val="0"/>
              </a:spcAft>
              <a:buClr>
                <a:schemeClr val="dk1"/>
              </a:buClr>
              <a:buSzPct val="100000"/>
              <a:buChar char="○"/>
            </a:pPr>
            <a:r>
              <a:rPr lang="en" sz="1600" dirty="0">
                <a:solidFill>
                  <a:srgbClr val="000000"/>
                </a:solidFill>
                <a:highlight>
                  <a:srgbClr val="FFFFFF"/>
                </a:highlight>
                <a:latin typeface="Whitney Office" pitchFamily="2" charset="0"/>
              </a:rPr>
              <a:t>Black or reddish ooze around cankers</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White woolly egg masses, undersides of leaves</a:t>
            </a:r>
          </a:p>
        </p:txBody>
      </p:sp>
      <p:cxnSp>
        <p:nvCxnSpPr>
          <p:cNvPr id="73" name="Shape 73"/>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74" name="Shape 74"/>
          <p:cNvPicPr preferRelativeResize="0"/>
          <p:nvPr/>
        </p:nvPicPr>
        <p:blipFill>
          <a:blip r:embed="rId3">
            <a:extLst>
              <a:ext uri="{28A0092B-C50C-407E-A947-70E740481C1C}">
                <a14:useLocalDpi xmlns:a14="http://schemas.microsoft.com/office/drawing/2010/main" val="0"/>
              </a:ext>
            </a:extLst>
          </a:blip>
          <a:stretch>
            <a:fillRect/>
          </a:stretch>
        </p:blipFill>
        <p:spPr>
          <a:xfrm>
            <a:off x="5775849" y="1427517"/>
            <a:ext cx="2979525" cy="2285834"/>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a:t>Exudation</a:t>
            </a:r>
          </a:p>
        </p:txBody>
      </p:sp>
      <p:sp>
        <p:nvSpPr>
          <p:cNvPr id="72" name="Shape 72"/>
          <p:cNvSpPr txBox="1">
            <a:spLocks noGrp="1"/>
          </p:cNvSpPr>
          <p:nvPr>
            <p:ph type="body" idx="1"/>
          </p:nvPr>
        </p:nvSpPr>
        <p:spPr>
          <a:xfrm>
            <a:off x="311700" y="1076275"/>
            <a:ext cx="5529000" cy="3416400"/>
          </a:xfrm>
          <a:prstGeom prst="rect">
            <a:avLst/>
          </a:prstGeom>
        </p:spPr>
        <p:txBody>
          <a:bodyPr lIns="91425" tIns="91425" rIns="91425" bIns="91425" anchor="t" anchorCtr="0">
            <a:noAutofit/>
          </a:bodyPr>
          <a:lstStyle/>
          <a:p>
            <a:pPr marL="457200" lvl="0" indent="-330200" rtl="0">
              <a:spcBef>
                <a:spcPts val="0"/>
              </a:spcBef>
              <a:spcAft>
                <a:spcPts val="0"/>
              </a:spcAft>
              <a:buClr>
                <a:schemeClr val="dk1"/>
              </a:buClr>
              <a:buSzPct val="100000"/>
              <a:buChar char="●"/>
            </a:pPr>
            <a:r>
              <a:rPr lang="en" sz="1600" dirty="0">
                <a:solidFill>
                  <a:schemeClr val="dk1"/>
                </a:solidFill>
                <a:highlight>
                  <a:srgbClr val="FFFFFF"/>
                </a:highlight>
              </a:rPr>
              <a:t>Exudation takes many forms: </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rPr>
              <a:t>Red or black staining “ooze”</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rPr>
              <a:t>Black fungal mat present below cracked bark</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rPr>
              <a:t>Brown fungal mat present in sapwood</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rPr>
              <a:t>Wet or dry discoloration around exit holes</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rPr>
              <a:t>White powdery substance around exit holes</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rPr>
              <a:t>Black or reddish ooze around cankers</a:t>
            </a:r>
          </a:p>
          <a:p>
            <a:pPr marL="914400" lvl="1" indent="-330200" rtl="0">
              <a:spcBef>
                <a:spcPts val="0"/>
              </a:spcBef>
              <a:spcAft>
                <a:spcPts val="0"/>
              </a:spcAft>
              <a:buClr>
                <a:schemeClr val="dk1"/>
              </a:buClr>
              <a:buSzPct val="100000"/>
              <a:buChar char="○"/>
            </a:pPr>
            <a:r>
              <a:rPr lang="en" sz="1600" dirty="0">
                <a:solidFill>
                  <a:srgbClr val="000000"/>
                </a:solidFill>
                <a:highlight>
                  <a:srgbClr val="FFFFFF"/>
                </a:highlight>
              </a:rPr>
              <a:t>White woolly egg masses, undersides of leaves*</a:t>
            </a:r>
          </a:p>
        </p:txBody>
      </p:sp>
      <p:cxnSp>
        <p:nvCxnSpPr>
          <p:cNvPr id="73" name="Shape 73"/>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74" name="Shape 74"/>
          <p:cNvPicPr preferRelativeResize="0"/>
          <p:nvPr/>
        </p:nvPicPr>
        <p:blipFill>
          <a:blip r:embed="rId3">
            <a:extLst>
              <a:ext uri="{28A0092B-C50C-407E-A947-70E740481C1C}">
                <a14:useLocalDpi xmlns:a14="http://schemas.microsoft.com/office/drawing/2010/main" val="0"/>
              </a:ext>
            </a:extLst>
          </a:blip>
          <a:stretch>
            <a:fillRect/>
          </a:stretch>
        </p:blipFill>
        <p:spPr>
          <a:xfrm>
            <a:off x="6066475" y="1808712"/>
            <a:ext cx="2688900" cy="2016675"/>
          </a:xfrm>
          <a:prstGeom prst="rect">
            <a:avLst/>
          </a:prstGeom>
          <a:noFill/>
          <a:ln w="9525" cap="flat" cmpd="sng">
            <a:solidFill>
              <a:srgbClr val="000000"/>
            </a:solidFill>
            <a:prstDash val="solid"/>
            <a:round/>
            <a:headEnd type="none" w="med" len="med"/>
            <a:tailEnd type="none" w="med" len="med"/>
          </a:ln>
        </p:spPr>
      </p:pic>
      <p:sp>
        <p:nvSpPr>
          <p:cNvPr id="2" name="TextBox 1"/>
          <p:cNvSpPr txBox="1"/>
          <p:nvPr/>
        </p:nvSpPr>
        <p:spPr>
          <a:xfrm>
            <a:off x="6066475" y="3927319"/>
            <a:ext cx="2688900" cy="430887"/>
          </a:xfrm>
          <a:prstGeom prst="rect">
            <a:avLst/>
          </a:prstGeom>
          <a:noFill/>
        </p:spPr>
        <p:txBody>
          <a:bodyPr wrap="square" rtlCol="0">
            <a:spAutoFit/>
          </a:bodyPr>
          <a:lstStyle/>
          <a:p>
            <a:r>
              <a:rPr lang="en-US" sz="1100" dirty="0">
                <a:solidFill>
                  <a:srgbClr val="FF0000"/>
                </a:solidFill>
              </a:rPr>
              <a:t>*Note: These are egg masses, but may be confused with exudation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dirty="0"/>
              <a:t>Egg </a:t>
            </a:r>
            <a:r>
              <a:rPr lang="en-US" sz="3000" dirty="0"/>
              <a:t>Sites/Eggs</a:t>
            </a:r>
            <a:endParaRPr lang="en" sz="3000" dirty="0"/>
          </a:p>
        </p:txBody>
      </p:sp>
      <p:sp>
        <p:nvSpPr>
          <p:cNvPr id="80" name="Shape 80"/>
          <p:cNvSpPr txBox="1">
            <a:spLocks noGrp="1"/>
          </p:cNvSpPr>
          <p:nvPr>
            <p:ph type="body" idx="1"/>
          </p:nvPr>
        </p:nvSpPr>
        <p:spPr>
          <a:xfrm>
            <a:off x="311700" y="1152475"/>
            <a:ext cx="4591800" cy="3416400"/>
          </a:xfrm>
          <a:prstGeom prst="rect">
            <a:avLst/>
          </a:prstGeom>
        </p:spPr>
        <p:txBody>
          <a:bodyPr lIns="91425" tIns="91425" rIns="91425" bIns="91425" anchor="t" anchorCtr="0">
            <a:noAutofit/>
          </a:bodyPr>
          <a:lstStyle/>
          <a:p>
            <a:pPr marL="457200" lvl="0" indent="-336550" rtl="0">
              <a:spcBef>
                <a:spcPts val="0"/>
              </a:spcBef>
              <a:spcAft>
                <a:spcPts val="0"/>
              </a:spcAft>
              <a:buClr>
                <a:schemeClr val="dk1"/>
              </a:buClr>
              <a:buSzPct val="100000"/>
              <a:buChar char="●"/>
            </a:pPr>
            <a:r>
              <a:rPr lang="en" sz="1700" dirty="0">
                <a:solidFill>
                  <a:schemeClr val="dk1"/>
                </a:solidFill>
                <a:highlight>
                  <a:srgbClr val="FFFFFF"/>
                </a:highlight>
              </a:rPr>
              <a:t>Insect or pest eggs are typically found on the bark of twigs and branches, around crevices, or around existing wounds</a:t>
            </a:r>
          </a:p>
        </p:txBody>
      </p:sp>
      <p:cxnSp>
        <p:nvCxnSpPr>
          <p:cNvPr id="81" name="Shape 81"/>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82" name="Shape 82"/>
          <p:cNvPicPr preferRelativeResize="0"/>
          <p:nvPr/>
        </p:nvPicPr>
        <p:blipFill>
          <a:blip r:embed="rId3">
            <a:extLst>
              <a:ext uri="{28A0092B-C50C-407E-A947-70E740481C1C}">
                <a14:useLocalDpi xmlns:a14="http://schemas.microsoft.com/office/drawing/2010/main" val="0"/>
              </a:ext>
            </a:extLst>
          </a:blip>
          <a:stretch>
            <a:fillRect/>
          </a:stretch>
        </p:blipFill>
        <p:spPr>
          <a:xfrm>
            <a:off x="4953950" y="1362591"/>
            <a:ext cx="3858549" cy="2687921"/>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a:r>
              <a:rPr lang="en" sz="3000" dirty="0"/>
              <a:t>Egg </a:t>
            </a:r>
            <a:r>
              <a:rPr lang="en-US" sz="3000" dirty="0"/>
              <a:t>Sites/Eggs</a:t>
            </a:r>
            <a:endParaRPr lang="en" sz="3000" dirty="0"/>
          </a:p>
        </p:txBody>
      </p:sp>
      <p:sp>
        <p:nvSpPr>
          <p:cNvPr id="80" name="Shape 80"/>
          <p:cNvSpPr txBox="1">
            <a:spLocks noGrp="1"/>
          </p:cNvSpPr>
          <p:nvPr>
            <p:ph type="body" idx="1"/>
          </p:nvPr>
        </p:nvSpPr>
        <p:spPr>
          <a:xfrm>
            <a:off x="311700" y="1152475"/>
            <a:ext cx="4591800" cy="3416400"/>
          </a:xfrm>
          <a:prstGeom prst="rect">
            <a:avLst/>
          </a:prstGeom>
        </p:spPr>
        <p:txBody>
          <a:bodyPr lIns="91425" tIns="91425" rIns="91425" bIns="91425" anchor="t" anchorCtr="0">
            <a:noAutofit/>
          </a:bodyPr>
          <a:lstStyle/>
          <a:p>
            <a:pPr marL="457200" lvl="0" indent="-336550" rtl="0">
              <a:spcBef>
                <a:spcPts val="0"/>
              </a:spcBef>
              <a:spcAft>
                <a:spcPts val="0"/>
              </a:spcAft>
              <a:buClr>
                <a:schemeClr val="dk1"/>
              </a:buClr>
              <a:buSzPct val="100000"/>
              <a:buChar char="●"/>
            </a:pPr>
            <a:r>
              <a:rPr lang="en" sz="1700" dirty="0">
                <a:solidFill>
                  <a:schemeClr val="dk1"/>
                </a:solidFill>
                <a:highlight>
                  <a:srgbClr val="FFFFFF"/>
                </a:highlight>
              </a:rPr>
              <a:t>Insect eggs have a variety of appearances and can be found at various locations on the tree:</a:t>
            </a:r>
          </a:p>
          <a:p>
            <a:pPr marL="914400" lvl="1" indent="-336550" rtl="0">
              <a:spcBef>
                <a:spcPts val="0"/>
              </a:spcBef>
              <a:spcAft>
                <a:spcPts val="0"/>
              </a:spcAft>
              <a:buClr>
                <a:schemeClr val="dk1"/>
              </a:buClr>
              <a:buSzPct val="100000"/>
              <a:buChar char="○"/>
            </a:pPr>
            <a:r>
              <a:rPr lang="en" sz="1700" dirty="0">
                <a:solidFill>
                  <a:schemeClr val="dk1"/>
                </a:solidFill>
                <a:highlight>
                  <a:srgbClr val="FFFFFF"/>
                </a:highlight>
                <a:latin typeface="Whitney Office" pitchFamily="2" charset="0"/>
              </a:rPr>
              <a:t>Waxy, woolly white egg masses at needle base</a:t>
            </a:r>
          </a:p>
          <a:p>
            <a:pPr marL="914400" lvl="1" indent="-336550" rtl="0">
              <a:spcBef>
                <a:spcPts val="0"/>
              </a:spcBef>
              <a:spcAft>
                <a:spcPts val="0"/>
              </a:spcAft>
              <a:buClr>
                <a:schemeClr val="dk1"/>
              </a:buClr>
              <a:buSzPct val="100000"/>
              <a:buChar char="○"/>
            </a:pPr>
            <a:r>
              <a:rPr lang="en" sz="1700" dirty="0">
                <a:solidFill>
                  <a:schemeClr val="tx2"/>
                </a:solidFill>
                <a:highlight>
                  <a:srgbClr val="FFFFFF"/>
                </a:highlight>
                <a:latin typeface="Whitney Office" pitchFamily="2" charset="0"/>
              </a:rPr>
              <a:t>Fluffy brown egg masses on trunk</a:t>
            </a:r>
          </a:p>
          <a:p>
            <a:pPr marL="914400" lvl="1" indent="-336550" rtl="0">
              <a:spcBef>
                <a:spcPts val="0"/>
              </a:spcBef>
              <a:spcAft>
                <a:spcPts val="0"/>
              </a:spcAft>
              <a:buClr>
                <a:schemeClr val="dk1"/>
              </a:buClr>
              <a:buSzPct val="100000"/>
              <a:buChar char="○"/>
            </a:pPr>
            <a:r>
              <a:rPr lang="en" sz="1700" dirty="0">
                <a:solidFill>
                  <a:schemeClr val="tx2"/>
                </a:solidFill>
                <a:highlight>
                  <a:srgbClr val="FFFFFF"/>
                </a:highlight>
                <a:latin typeface="Whitney Office" pitchFamily="2" charset="0"/>
              </a:rPr>
              <a:t>Clusters of small oval eggs</a:t>
            </a:r>
          </a:p>
          <a:p>
            <a:pPr marL="914400" lvl="1" indent="-336550" rtl="0">
              <a:spcBef>
                <a:spcPts val="0"/>
              </a:spcBef>
              <a:spcAft>
                <a:spcPts val="0"/>
              </a:spcAft>
              <a:buClr>
                <a:schemeClr val="dk1"/>
              </a:buClr>
              <a:buSzPct val="100000"/>
              <a:buChar char="○"/>
            </a:pPr>
            <a:r>
              <a:rPr lang="en" sz="1700" dirty="0">
                <a:solidFill>
                  <a:schemeClr val="tx2"/>
                </a:solidFill>
                <a:highlight>
                  <a:srgbClr val="FFFFFF"/>
                </a:highlight>
                <a:latin typeface="Whitney Office" pitchFamily="2" charset="0"/>
              </a:rPr>
              <a:t>Shallow, round discolored ‘divots’</a:t>
            </a:r>
          </a:p>
        </p:txBody>
      </p:sp>
      <p:cxnSp>
        <p:nvCxnSpPr>
          <p:cNvPr id="81" name="Shape 81"/>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82" name="Shape 82"/>
          <p:cNvPicPr preferRelativeResize="0"/>
          <p:nvPr/>
        </p:nvPicPr>
        <p:blipFill>
          <a:blip r:embed="rId3">
            <a:extLst>
              <a:ext uri="{28A0092B-C50C-407E-A947-70E740481C1C}">
                <a14:useLocalDpi xmlns:a14="http://schemas.microsoft.com/office/drawing/2010/main" val="0"/>
              </a:ext>
            </a:extLst>
          </a:blip>
          <a:stretch>
            <a:fillRect/>
          </a:stretch>
        </p:blipFill>
        <p:spPr>
          <a:xfrm>
            <a:off x="4953950" y="1422881"/>
            <a:ext cx="3858549" cy="2567341"/>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a:r>
              <a:rPr lang="en" sz="3000" dirty="0"/>
              <a:t>Egg </a:t>
            </a:r>
            <a:r>
              <a:rPr lang="en-US" sz="3000" dirty="0"/>
              <a:t>Sites/Eggs</a:t>
            </a:r>
            <a:endParaRPr lang="en" sz="3000" dirty="0"/>
          </a:p>
        </p:txBody>
      </p:sp>
      <p:sp>
        <p:nvSpPr>
          <p:cNvPr id="80" name="Shape 80"/>
          <p:cNvSpPr txBox="1">
            <a:spLocks noGrp="1"/>
          </p:cNvSpPr>
          <p:nvPr>
            <p:ph type="body" idx="1"/>
          </p:nvPr>
        </p:nvSpPr>
        <p:spPr>
          <a:xfrm>
            <a:off x="311700" y="1152475"/>
            <a:ext cx="4591800" cy="3416400"/>
          </a:xfrm>
          <a:prstGeom prst="rect">
            <a:avLst/>
          </a:prstGeom>
        </p:spPr>
        <p:txBody>
          <a:bodyPr lIns="91425" tIns="91425" rIns="91425" bIns="91425" anchor="t" anchorCtr="0">
            <a:noAutofit/>
          </a:bodyPr>
          <a:lstStyle/>
          <a:p>
            <a:pPr marL="457200" lvl="0" indent="-336550" rtl="0">
              <a:spcBef>
                <a:spcPts val="0"/>
              </a:spcBef>
              <a:spcAft>
                <a:spcPts val="0"/>
              </a:spcAft>
              <a:buClr>
                <a:schemeClr val="dk1"/>
              </a:buClr>
              <a:buSzPct val="100000"/>
              <a:buChar char="●"/>
            </a:pPr>
            <a:r>
              <a:rPr lang="en" sz="1700" dirty="0">
                <a:solidFill>
                  <a:schemeClr val="dk1"/>
                </a:solidFill>
                <a:highlight>
                  <a:srgbClr val="FFFFFF"/>
                </a:highlight>
              </a:rPr>
              <a:t>Insect eggs have a variety of appearances and can be found at various locations on the tree:</a:t>
            </a:r>
          </a:p>
          <a:p>
            <a:pPr marL="914400" lvl="1" indent="-336550" rtl="0">
              <a:spcBef>
                <a:spcPts val="0"/>
              </a:spcBef>
              <a:spcAft>
                <a:spcPts val="0"/>
              </a:spcAft>
              <a:buClr>
                <a:schemeClr val="dk1"/>
              </a:buClr>
              <a:buSzPct val="100000"/>
              <a:buChar char="○"/>
            </a:pPr>
            <a:r>
              <a:rPr lang="en" sz="1700" dirty="0">
                <a:solidFill>
                  <a:srgbClr val="EEEEEE"/>
                </a:solidFill>
                <a:highlight>
                  <a:srgbClr val="FFFFFF"/>
                </a:highlight>
                <a:latin typeface="Whitney Office" pitchFamily="2" charset="0"/>
              </a:rPr>
              <a:t>Waxy, woolly white egg masses at needle base</a:t>
            </a:r>
          </a:p>
          <a:p>
            <a:pPr marL="914400" lvl="1" indent="-336550" rtl="0">
              <a:spcBef>
                <a:spcPts val="0"/>
              </a:spcBef>
              <a:spcAft>
                <a:spcPts val="0"/>
              </a:spcAft>
              <a:buClr>
                <a:schemeClr val="dk1"/>
              </a:buClr>
              <a:buSzPct val="100000"/>
              <a:buChar char="○"/>
            </a:pPr>
            <a:r>
              <a:rPr lang="en" sz="1700" dirty="0">
                <a:solidFill>
                  <a:srgbClr val="000000"/>
                </a:solidFill>
                <a:highlight>
                  <a:srgbClr val="FFFFFF"/>
                </a:highlight>
                <a:latin typeface="Whitney Office" pitchFamily="2" charset="0"/>
              </a:rPr>
              <a:t>Fluffy brown egg masses on trunk</a:t>
            </a:r>
          </a:p>
          <a:p>
            <a:pPr marL="914400" lvl="1" indent="-336550" rtl="0">
              <a:spcBef>
                <a:spcPts val="0"/>
              </a:spcBef>
              <a:spcAft>
                <a:spcPts val="0"/>
              </a:spcAft>
              <a:buClr>
                <a:schemeClr val="dk1"/>
              </a:buClr>
              <a:buSzPct val="100000"/>
              <a:buChar char="○"/>
            </a:pPr>
            <a:r>
              <a:rPr lang="en" sz="1700" dirty="0">
                <a:solidFill>
                  <a:schemeClr val="tx2"/>
                </a:solidFill>
                <a:highlight>
                  <a:srgbClr val="FFFFFF"/>
                </a:highlight>
                <a:latin typeface="Whitney Office" pitchFamily="2" charset="0"/>
              </a:rPr>
              <a:t>Clusters of small oval eggs</a:t>
            </a:r>
          </a:p>
          <a:p>
            <a:pPr marL="914400" lvl="1" indent="-336550" rtl="0">
              <a:spcBef>
                <a:spcPts val="0"/>
              </a:spcBef>
              <a:spcAft>
                <a:spcPts val="0"/>
              </a:spcAft>
              <a:buClr>
                <a:schemeClr val="dk1"/>
              </a:buClr>
              <a:buSzPct val="100000"/>
              <a:buChar char="○"/>
            </a:pPr>
            <a:r>
              <a:rPr lang="en" sz="1700" dirty="0">
                <a:solidFill>
                  <a:schemeClr val="tx2"/>
                </a:solidFill>
                <a:highlight>
                  <a:srgbClr val="FFFFFF"/>
                </a:highlight>
                <a:latin typeface="Whitney Office" pitchFamily="2" charset="0"/>
              </a:rPr>
              <a:t>Shallow, round discolored ‘divots’</a:t>
            </a:r>
          </a:p>
        </p:txBody>
      </p:sp>
      <p:cxnSp>
        <p:nvCxnSpPr>
          <p:cNvPr id="81" name="Shape 81"/>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82" name="Shape 82"/>
          <p:cNvPicPr preferRelativeResize="0"/>
          <p:nvPr/>
        </p:nvPicPr>
        <p:blipFill>
          <a:blip r:embed="rId3">
            <a:extLst>
              <a:ext uri="{28A0092B-C50C-407E-A947-70E740481C1C}">
                <a14:useLocalDpi xmlns:a14="http://schemas.microsoft.com/office/drawing/2010/main" val="0"/>
              </a:ext>
            </a:extLst>
          </a:blip>
          <a:stretch>
            <a:fillRect/>
          </a:stretch>
        </p:blipFill>
        <p:spPr>
          <a:xfrm>
            <a:off x="5840961" y="1314449"/>
            <a:ext cx="2770187" cy="3254425"/>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a:r>
              <a:rPr lang="en" sz="3000" dirty="0"/>
              <a:t>Egg </a:t>
            </a:r>
            <a:r>
              <a:rPr lang="en-US" sz="3000" dirty="0"/>
              <a:t>Sites/Eggs</a:t>
            </a:r>
            <a:endParaRPr lang="en" sz="3000" dirty="0"/>
          </a:p>
        </p:txBody>
      </p:sp>
      <p:sp>
        <p:nvSpPr>
          <p:cNvPr id="80" name="Shape 80"/>
          <p:cNvSpPr txBox="1">
            <a:spLocks noGrp="1"/>
          </p:cNvSpPr>
          <p:nvPr>
            <p:ph type="body" idx="1"/>
          </p:nvPr>
        </p:nvSpPr>
        <p:spPr>
          <a:xfrm>
            <a:off x="311700" y="1152475"/>
            <a:ext cx="4591800" cy="3416400"/>
          </a:xfrm>
          <a:prstGeom prst="rect">
            <a:avLst/>
          </a:prstGeom>
        </p:spPr>
        <p:txBody>
          <a:bodyPr lIns="91425" tIns="91425" rIns="91425" bIns="91425" anchor="t" anchorCtr="0">
            <a:noAutofit/>
          </a:bodyPr>
          <a:lstStyle/>
          <a:p>
            <a:pPr marL="457200" lvl="0" indent="-336550" rtl="0">
              <a:spcBef>
                <a:spcPts val="0"/>
              </a:spcBef>
              <a:spcAft>
                <a:spcPts val="0"/>
              </a:spcAft>
              <a:buClr>
                <a:schemeClr val="dk1"/>
              </a:buClr>
              <a:buSzPct val="100000"/>
              <a:buChar char="●"/>
            </a:pPr>
            <a:r>
              <a:rPr lang="en" sz="1700" dirty="0">
                <a:solidFill>
                  <a:schemeClr val="dk1"/>
                </a:solidFill>
                <a:highlight>
                  <a:srgbClr val="FFFFFF"/>
                </a:highlight>
              </a:rPr>
              <a:t>Insect eggs have a variety of appearances and can be found at various locations on the tree:</a:t>
            </a:r>
          </a:p>
          <a:p>
            <a:pPr marL="914400" lvl="1" indent="-336550" rtl="0">
              <a:spcBef>
                <a:spcPts val="0"/>
              </a:spcBef>
              <a:spcAft>
                <a:spcPts val="0"/>
              </a:spcAft>
              <a:buClr>
                <a:schemeClr val="dk1"/>
              </a:buClr>
              <a:buSzPct val="100000"/>
              <a:buChar char="○"/>
            </a:pPr>
            <a:r>
              <a:rPr lang="en" sz="1700" dirty="0">
                <a:solidFill>
                  <a:srgbClr val="EEEEEE"/>
                </a:solidFill>
                <a:highlight>
                  <a:srgbClr val="FFFFFF"/>
                </a:highlight>
                <a:latin typeface="Whitney Office" pitchFamily="2" charset="0"/>
              </a:rPr>
              <a:t>Waxy, woolly white egg masses at needle base</a:t>
            </a:r>
          </a:p>
          <a:p>
            <a:pPr marL="914400" lvl="1" indent="-336550" rtl="0">
              <a:spcBef>
                <a:spcPts val="0"/>
              </a:spcBef>
              <a:spcAft>
                <a:spcPts val="0"/>
              </a:spcAft>
              <a:buClr>
                <a:schemeClr val="dk1"/>
              </a:buClr>
              <a:buSzPct val="100000"/>
              <a:buChar char="○"/>
            </a:pPr>
            <a:r>
              <a:rPr lang="en" sz="1700" dirty="0">
                <a:solidFill>
                  <a:schemeClr val="tx2"/>
                </a:solidFill>
                <a:highlight>
                  <a:srgbClr val="FFFFFF"/>
                </a:highlight>
                <a:latin typeface="Whitney Office" pitchFamily="2" charset="0"/>
              </a:rPr>
              <a:t>Fluffy brown egg masses on trunk</a:t>
            </a:r>
          </a:p>
          <a:p>
            <a:pPr marL="914400" lvl="1" indent="-336550" rtl="0">
              <a:spcBef>
                <a:spcPts val="0"/>
              </a:spcBef>
              <a:spcAft>
                <a:spcPts val="0"/>
              </a:spcAft>
              <a:buClr>
                <a:schemeClr val="dk1"/>
              </a:buClr>
              <a:buSzPct val="100000"/>
              <a:buChar char="○"/>
            </a:pPr>
            <a:r>
              <a:rPr lang="en" sz="1700" dirty="0">
                <a:solidFill>
                  <a:srgbClr val="000000"/>
                </a:solidFill>
                <a:highlight>
                  <a:srgbClr val="FFFFFF"/>
                </a:highlight>
                <a:latin typeface="Whitney Office" pitchFamily="2" charset="0"/>
              </a:rPr>
              <a:t>Clusters of small oval eggs</a:t>
            </a:r>
          </a:p>
          <a:p>
            <a:pPr marL="914400" lvl="1" indent="-336550" rtl="0">
              <a:spcBef>
                <a:spcPts val="0"/>
              </a:spcBef>
              <a:spcAft>
                <a:spcPts val="0"/>
              </a:spcAft>
              <a:buClr>
                <a:schemeClr val="dk1"/>
              </a:buClr>
              <a:buSzPct val="100000"/>
              <a:buChar char="○"/>
            </a:pPr>
            <a:r>
              <a:rPr lang="en" sz="1700" dirty="0">
                <a:solidFill>
                  <a:schemeClr val="tx2"/>
                </a:solidFill>
                <a:highlight>
                  <a:srgbClr val="FFFFFF"/>
                </a:highlight>
                <a:latin typeface="Whitney Office" pitchFamily="2" charset="0"/>
              </a:rPr>
              <a:t>Shallow, round discolored ‘divots’</a:t>
            </a:r>
          </a:p>
        </p:txBody>
      </p:sp>
      <p:cxnSp>
        <p:nvCxnSpPr>
          <p:cNvPr id="81" name="Shape 81"/>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82" name="Shape 82"/>
          <p:cNvPicPr preferRelativeResize="0"/>
          <p:nvPr/>
        </p:nvPicPr>
        <p:blipFill>
          <a:blip r:embed="rId3">
            <a:extLst>
              <a:ext uri="{28A0092B-C50C-407E-A947-70E740481C1C}">
                <a14:useLocalDpi xmlns:a14="http://schemas.microsoft.com/office/drawing/2010/main" val="0"/>
              </a:ext>
            </a:extLst>
          </a:blip>
          <a:stretch>
            <a:fillRect/>
          </a:stretch>
        </p:blipFill>
        <p:spPr>
          <a:xfrm>
            <a:off x="5027088" y="1314450"/>
            <a:ext cx="3712272" cy="2784204"/>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a:r>
              <a:rPr lang="en" sz="3000" dirty="0"/>
              <a:t>Egg </a:t>
            </a:r>
            <a:r>
              <a:rPr lang="en-US" sz="3000" dirty="0"/>
              <a:t>Sites/Eggs</a:t>
            </a:r>
            <a:endParaRPr lang="en" sz="3000" dirty="0"/>
          </a:p>
        </p:txBody>
      </p:sp>
      <p:sp>
        <p:nvSpPr>
          <p:cNvPr id="80" name="Shape 80"/>
          <p:cNvSpPr txBox="1">
            <a:spLocks noGrp="1"/>
          </p:cNvSpPr>
          <p:nvPr>
            <p:ph type="body" idx="1"/>
          </p:nvPr>
        </p:nvSpPr>
        <p:spPr>
          <a:xfrm>
            <a:off x="311700" y="1152475"/>
            <a:ext cx="4591800" cy="3416400"/>
          </a:xfrm>
          <a:prstGeom prst="rect">
            <a:avLst/>
          </a:prstGeom>
        </p:spPr>
        <p:txBody>
          <a:bodyPr lIns="91425" tIns="91425" rIns="91425" bIns="91425" anchor="t" anchorCtr="0">
            <a:noAutofit/>
          </a:bodyPr>
          <a:lstStyle/>
          <a:p>
            <a:pPr marL="457200" lvl="0" indent="-336550" rtl="0">
              <a:spcBef>
                <a:spcPts val="0"/>
              </a:spcBef>
              <a:spcAft>
                <a:spcPts val="0"/>
              </a:spcAft>
              <a:buClr>
                <a:schemeClr val="dk1"/>
              </a:buClr>
              <a:buSzPct val="100000"/>
              <a:buChar char="●"/>
            </a:pPr>
            <a:r>
              <a:rPr lang="en" sz="1700" dirty="0">
                <a:solidFill>
                  <a:schemeClr val="dk1"/>
                </a:solidFill>
                <a:highlight>
                  <a:srgbClr val="FFFFFF"/>
                </a:highlight>
              </a:rPr>
              <a:t>Insect eggs have a variety of appearances and can be found at various locations on the tree:</a:t>
            </a:r>
          </a:p>
          <a:p>
            <a:pPr marL="914400" lvl="1" indent="-336550" rtl="0">
              <a:spcBef>
                <a:spcPts val="0"/>
              </a:spcBef>
              <a:spcAft>
                <a:spcPts val="0"/>
              </a:spcAft>
              <a:buClr>
                <a:schemeClr val="dk1"/>
              </a:buClr>
              <a:buSzPct val="100000"/>
              <a:buChar char="○"/>
            </a:pPr>
            <a:r>
              <a:rPr lang="en" sz="1700" dirty="0">
                <a:solidFill>
                  <a:srgbClr val="EEEEEE"/>
                </a:solidFill>
                <a:highlight>
                  <a:srgbClr val="FFFFFF"/>
                </a:highlight>
                <a:latin typeface="Whitney Office" pitchFamily="2" charset="0"/>
              </a:rPr>
              <a:t>Waxy, woolly white egg masses at needle base</a:t>
            </a:r>
          </a:p>
          <a:p>
            <a:pPr marL="914400" lvl="1" indent="-336550" rtl="0">
              <a:spcBef>
                <a:spcPts val="0"/>
              </a:spcBef>
              <a:spcAft>
                <a:spcPts val="0"/>
              </a:spcAft>
              <a:buClr>
                <a:schemeClr val="dk1"/>
              </a:buClr>
              <a:buSzPct val="100000"/>
              <a:buChar char="○"/>
            </a:pPr>
            <a:r>
              <a:rPr lang="en" sz="1700" dirty="0">
                <a:solidFill>
                  <a:schemeClr val="tx2"/>
                </a:solidFill>
                <a:highlight>
                  <a:srgbClr val="FFFFFF"/>
                </a:highlight>
                <a:latin typeface="Whitney Office" pitchFamily="2" charset="0"/>
              </a:rPr>
              <a:t>Fluffy brown egg masses on trunk</a:t>
            </a:r>
          </a:p>
          <a:p>
            <a:pPr marL="914400" lvl="1" indent="-336550" rtl="0">
              <a:spcBef>
                <a:spcPts val="0"/>
              </a:spcBef>
              <a:spcAft>
                <a:spcPts val="0"/>
              </a:spcAft>
              <a:buClr>
                <a:schemeClr val="dk1"/>
              </a:buClr>
              <a:buSzPct val="100000"/>
              <a:buChar char="○"/>
            </a:pPr>
            <a:r>
              <a:rPr lang="en" sz="1700" dirty="0">
                <a:solidFill>
                  <a:schemeClr val="tx2"/>
                </a:solidFill>
                <a:highlight>
                  <a:srgbClr val="FFFFFF"/>
                </a:highlight>
                <a:latin typeface="Whitney Office" pitchFamily="2" charset="0"/>
              </a:rPr>
              <a:t>Clusters of small oval eggs</a:t>
            </a:r>
          </a:p>
          <a:p>
            <a:pPr marL="914400" lvl="1" indent="-336550" rtl="0">
              <a:spcBef>
                <a:spcPts val="0"/>
              </a:spcBef>
              <a:spcAft>
                <a:spcPts val="0"/>
              </a:spcAft>
              <a:buClr>
                <a:schemeClr val="dk1"/>
              </a:buClr>
              <a:buSzPct val="100000"/>
              <a:buChar char="○"/>
            </a:pPr>
            <a:r>
              <a:rPr lang="en" sz="1700" dirty="0">
                <a:solidFill>
                  <a:schemeClr val="tx1"/>
                </a:solidFill>
                <a:highlight>
                  <a:srgbClr val="FFFFFF"/>
                </a:highlight>
                <a:latin typeface="Whitney Office" pitchFamily="2" charset="0"/>
              </a:rPr>
              <a:t>Shallow, round discolored ‘divots’</a:t>
            </a:r>
          </a:p>
        </p:txBody>
      </p:sp>
      <p:cxnSp>
        <p:nvCxnSpPr>
          <p:cNvPr id="81" name="Shape 81"/>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82" name="Shape 82"/>
          <p:cNvPicPr preferRelativeResize="0"/>
          <p:nvPr/>
        </p:nvPicPr>
        <p:blipFill>
          <a:blip r:embed="rId3">
            <a:extLst>
              <a:ext uri="{28A0092B-C50C-407E-A947-70E740481C1C}">
                <a14:useLocalDpi xmlns:a14="http://schemas.microsoft.com/office/drawing/2010/main" val="0"/>
              </a:ext>
            </a:extLst>
          </a:blip>
          <a:stretch>
            <a:fillRect/>
          </a:stretch>
        </p:blipFill>
        <p:spPr>
          <a:xfrm>
            <a:off x="4953950" y="1336557"/>
            <a:ext cx="3858549" cy="2739990"/>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1191" y="1472338"/>
            <a:ext cx="2692504" cy="1472463"/>
          </a:xfrm>
          <a:prstGeom prst="rect">
            <a:avLst/>
          </a:prstGeom>
          <a:ln w="28575">
            <a:solidFill>
              <a:srgbClr val="FF0000"/>
            </a:solidFill>
          </a:ln>
        </p:spPr>
      </p:pic>
      <p:sp>
        <p:nvSpPr>
          <p:cNvPr id="63" name="Shape 63"/>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a:spcBef>
                <a:spcPts val="0"/>
              </a:spcBef>
              <a:buNone/>
            </a:pPr>
            <a:r>
              <a:rPr lang="en" sz="3000" dirty="0"/>
              <a:t>Pest Detection Protocol</a:t>
            </a:r>
          </a:p>
        </p:txBody>
      </p:sp>
      <p:cxnSp>
        <p:nvCxnSpPr>
          <p:cNvPr id="65" name="Shape 65"/>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5454" y="394587"/>
            <a:ext cx="2683638" cy="1515775"/>
          </a:xfrm>
          <a:prstGeom prst="rect">
            <a:avLst/>
          </a:prstGeom>
          <a:ln w="28575">
            <a:solidFill>
              <a:srgbClr val="FF0000"/>
            </a:solid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9546" y="864936"/>
            <a:ext cx="2025545" cy="1109548"/>
          </a:xfrm>
          <a:prstGeom prst="rect">
            <a:avLst/>
          </a:prstGeom>
          <a:ln w="25400">
            <a:solidFill>
              <a:srgbClr val="FFFF00"/>
            </a:solidFill>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2575" y="3534429"/>
            <a:ext cx="2330459" cy="1444885"/>
          </a:xfrm>
          <a:prstGeom prst="rect">
            <a:avLst/>
          </a:prstGeom>
          <a:ln w="28575">
            <a:solidFill>
              <a:srgbClr val="FF0000"/>
            </a:solidFill>
          </a:ln>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45845" y="3239902"/>
            <a:ext cx="2319214" cy="1739411"/>
          </a:xfrm>
          <a:prstGeom prst="rect">
            <a:avLst/>
          </a:prstGeom>
          <a:ln w="25400">
            <a:solidFill>
              <a:srgbClr val="FFFF00"/>
            </a:solidFill>
          </a:ln>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4326" y="3097740"/>
            <a:ext cx="1600920" cy="1176835"/>
          </a:xfrm>
          <a:prstGeom prst="rect">
            <a:avLst/>
          </a:prstGeom>
          <a:ln w="28575">
            <a:solidFill>
              <a:srgbClr val="FF0000"/>
            </a:solidFill>
          </a:ln>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71295" y="3784155"/>
            <a:ext cx="1608931" cy="1042999"/>
          </a:xfrm>
          <a:prstGeom prst="rect">
            <a:avLst/>
          </a:prstGeom>
          <a:ln w="28575">
            <a:solidFill>
              <a:srgbClr val="FF0000"/>
            </a:solidFill>
          </a:ln>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76339" y="2537826"/>
            <a:ext cx="1469134" cy="1101851"/>
          </a:xfrm>
          <a:prstGeom prst="rect">
            <a:avLst/>
          </a:prstGeom>
          <a:ln w="25400">
            <a:solidFill>
              <a:srgbClr val="FFFF00"/>
            </a:solidFill>
          </a:ln>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0626" y="3420885"/>
            <a:ext cx="1905227" cy="1150137"/>
          </a:xfrm>
          <a:prstGeom prst="rect">
            <a:avLst/>
          </a:prstGeom>
          <a:ln w="25400">
            <a:solidFill>
              <a:srgbClr val="00B050"/>
            </a:solidFill>
          </a:ln>
        </p:spPr>
      </p:pic>
      <p:pic>
        <p:nvPicPr>
          <p:cNvPr id="10" name="Pictur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2370" y="2467600"/>
            <a:ext cx="1463040" cy="1045464"/>
          </a:xfrm>
          <a:prstGeom prst="rect">
            <a:avLst/>
          </a:prstGeom>
          <a:ln w="25400">
            <a:solidFill>
              <a:srgbClr val="00B050"/>
            </a:solidFill>
          </a:ln>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V="1">
            <a:off x="342900" y="1017896"/>
            <a:ext cx="1587564" cy="1190673"/>
          </a:xfrm>
          <a:prstGeom prst="rect">
            <a:avLst/>
          </a:prstGeom>
          <a:ln w="28575">
            <a:solidFill>
              <a:srgbClr val="FF0000"/>
            </a:solidFill>
          </a:ln>
        </p:spPr>
      </p:pic>
      <p:pic>
        <p:nvPicPr>
          <p:cNvPr id="13" name="Picture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35922" y="1419710"/>
            <a:ext cx="1009837" cy="1346449"/>
          </a:xfrm>
          <a:prstGeom prst="rect">
            <a:avLst/>
          </a:prstGeom>
          <a:ln w="25400">
            <a:solidFill>
              <a:srgbClr val="FFFF00"/>
            </a:solidFill>
          </a:ln>
        </p:spPr>
      </p:pic>
      <p:pic>
        <p:nvPicPr>
          <p:cNvPr id="14" name="Picture 1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30464" y="1017896"/>
            <a:ext cx="1490313" cy="993542"/>
          </a:xfrm>
          <a:prstGeom prst="rect">
            <a:avLst/>
          </a:prstGeom>
          <a:ln w="25400">
            <a:solidFill>
              <a:srgbClr val="FFFF00"/>
            </a:solid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dirty="0"/>
              <a:t>Adult Insects, Larvae, Pupa</a:t>
            </a:r>
          </a:p>
        </p:txBody>
      </p:sp>
      <p:sp>
        <p:nvSpPr>
          <p:cNvPr id="120" name="Shape 120"/>
          <p:cNvSpPr txBox="1">
            <a:spLocks noGrp="1"/>
          </p:cNvSpPr>
          <p:nvPr>
            <p:ph type="body" idx="1"/>
          </p:nvPr>
        </p:nvSpPr>
        <p:spPr>
          <a:xfrm>
            <a:off x="311700" y="1000075"/>
            <a:ext cx="5140500" cy="3416400"/>
          </a:xfrm>
          <a:prstGeom prst="rect">
            <a:avLst/>
          </a:prstGeom>
        </p:spPr>
        <p:txBody>
          <a:bodyPr lIns="91425" tIns="91425" rIns="91425" bIns="91425" anchor="t" anchorCtr="0">
            <a:noAutofit/>
          </a:bodyPr>
          <a:lstStyle/>
          <a:p>
            <a:pPr marL="457200" lvl="0" indent="-323850" rtl="0">
              <a:spcBef>
                <a:spcPts val="0"/>
              </a:spcBef>
              <a:spcAft>
                <a:spcPts val="0"/>
              </a:spcAft>
              <a:buClr>
                <a:schemeClr val="dk1"/>
              </a:buClr>
              <a:buSzPct val="100000"/>
              <a:buChar char="●"/>
            </a:pPr>
            <a:r>
              <a:rPr lang="en" dirty="0">
                <a:solidFill>
                  <a:schemeClr val="dk1"/>
                </a:solidFill>
              </a:rPr>
              <a:t>Found on or just below the bark, or on foliage</a:t>
            </a:r>
          </a:p>
        </p:txBody>
      </p:sp>
      <p:cxnSp>
        <p:nvCxnSpPr>
          <p:cNvPr id="121" name="Shape 121"/>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122" name="Shape 122"/>
          <p:cNvPicPr preferRelativeResize="0"/>
          <p:nvPr/>
        </p:nvPicPr>
        <p:blipFill>
          <a:blip r:embed="rId3">
            <a:alphaModFix/>
          </a:blip>
          <a:stretch>
            <a:fillRect/>
          </a:stretch>
        </p:blipFill>
        <p:spPr>
          <a:xfrm>
            <a:off x="5528400" y="1394450"/>
            <a:ext cx="3260374" cy="26746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a:t>Adult Insects, Larvae, Pupa</a:t>
            </a:r>
          </a:p>
        </p:txBody>
      </p:sp>
      <p:sp>
        <p:nvSpPr>
          <p:cNvPr id="120" name="Shape 120"/>
          <p:cNvSpPr txBox="1">
            <a:spLocks noGrp="1"/>
          </p:cNvSpPr>
          <p:nvPr>
            <p:ph type="body" idx="1"/>
          </p:nvPr>
        </p:nvSpPr>
        <p:spPr>
          <a:xfrm>
            <a:off x="311700" y="1000075"/>
            <a:ext cx="5140500" cy="3416400"/>
          </a:xfrm>
          <a:prstGeom prst="rect">
            <a:avLst/>
          </a:prstGeom>
        </p:spPr>
        <p:txBody>
          <a:bodyPr lIns="91425" tIns="91425" rIns="91425" bIns="91425" anchor="t" anchorCtr="0">
            <a:noAutofit/>
          </a:bodyPr>
          <a:lstStyle/>
          <a:p>
            <a:pPr marL="457200" lvl="0" indent="-323850" rtl="0">
              <a:spcBef>
                <a:spcPts val="0"/>
              </a:spcBef>
              <a:spcAft>
                <a:spcPts val="0"/>
              </a:spcAft>
              <a:buClr>
                <a:schemeClr val="dk1"/>
              </a:buClr>
              <a:buSzPct val="100000"/>
              <a:buChar char="●"/>
            </a:pPr>
            <a:r>
              <a:rPr lang="en" sz="1500" dirty="0">
                <a:solidFill>
                  <a:schemeClr val="dk1"/>
                </a:solidFill>
              </a:rPr>
              <a:t>Assigned Numbers</a:t>
            </a:r>
          </a:p>
          <a:p>
            <a:pPr marL="914400" lvl="1" indent="-323850" rtl="0">
              <a:spcBef>
                <a:spcPts val="0"/>
              </a:spcBef>
              <a:spcAft>
                <a:spcPts val="0"/>
              </a:spcAft>
              <a:buClr>
                <a:schemeClr val="dk1"/>
              </a:buClr>
              <a:buSzPct val="100000"/>
              <a:buChar char="○"/>
            </a:pPr>
            <a:r>
              <a:rPr lang="en" sz="1500" dirty="0">
                <a:solidFill>
                  <a:schemeClr val="tx1"/>
                </a:solidFill>
                <a:latin typeface="Whitney Office" pitchFamily="2" charset="0"/>
              </a:rPr>
              <a:t>0: None</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1: Moth with white to light brown wings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2: Black beetle with white spots and long antennae</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3: Small emerald green beetle</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4: small brown beetle with orange spots on its outer wings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5: Caterpillar with three sets of blue spots, six sets of red spots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6: Tiny brown beetle (PSHB)</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7: Bright green winged insect (Citrus psyllid)</a:t>
            </a:r>
          </a:p>
        </p:txBody>
      </p:sp>
      <p:cxnSp>
        <p:nvCxnSpPr>
          <p:cNvPr id="121" name="Shape 121"/>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a:t>Adult Insects, Larvae, Pupa</a:t>
            </a:r>
          </a:p>
        </p:txBody>
      </p:sp>
      <p:sp>
        <p:nvSpPr>
          <p:cNvPr id="120" name="Shape 120"/>
          <p:cNvSpPr txBox="1">
            <a:spLocks noGrp="1"/>
          </p:cNvSpPr>
          <p:nvPr>
            <p:ph type="body" idx="1"/>
          </p:nvPr>
        </p:nvSpPr>
        <p:spPr>
          <a:xfrm>
            <a:off x="311700" y="1000075"/>
            <a:ext cx="5140500" cy="3416400"/>
          </a:xfrm>
          <a:prstGeom prst="rect">
            <a:avLst/>
          </a:prstGeom>
        </p:spPr>
        <p:txBody>
          <a:bodyPr lIns="91425" tIns="91425" rIns="91425" bIns="91425" anchor="t" anchorCtr="0">
            <a:noAutofit/>
          </a:bodyPr>
          <a:lstStyle/>
          <a:p>
            <a:pPr marL="457200" lvl="0" indent="-323850" rtl="0">
              <a:spcBef>
                <a:spcPts val="0"/>
              </a:spcBef>
              <a:spcAft>
                <a:spcPts val="0"/>
              </a:spcAft>
              <a:buClr>
                <a:schemeClr val="dk1"/>
              </a:buClr>
              <a:buSzPct val="100000"/>
              <a:buChar char="●"/>
            </a:pPr>
            <a:r>
              <a:rPr lang="en" sz="1500" dirty="0">
                <a:solidFill>
                  <a:schemeClr val="dk1"/>
                </a:solidFill>
              </a:rPr>
              <a:t>Assigned Numbers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0: None</a:t>
            </a:r>
          </a:p>
          <a:p>
            <a:pPr marL="914400" lvl="1" indent="-323850" rtl="0">
              <a:spcBef>
                <a:spcPts val="0"/>
              </a:spcBef>
              <a:spcAft>
                <a:spcPts val="0"/>
              </a:spcAft>
              <a:buClr>
                <a:schemeClr val="dk1"/>
              </a:buClr>
              <a:buSzPct val="100000"/>
              <a:buChar char="○"/>
            </a:pPr>
            <a:r>
              <a:rPr lang="en" sz="1500" dirty="0">
                <a:solidFill>
                  <a:srgbClr val="000000"/>
                </a:solidFill>
                <a:latin typeface="Whitney Office" pitchFamily="2" charset="0"/>
              </a:rPr>
              <a:t>1: Moth with white to light brown wings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2: Black beetle with white spots and long antennae</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3: Small emerald green beetle</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4: small brown beetle with orange spots on its outer wings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5: Caterpillar with three sets of blue spots, six sets of red spots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6: Tiny brown beetle (PSHB)</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7: Bright green winged insect (Citrus psyllid)</a:t>
            </a:r>
          </a:p>
        </p:txBody>
      </p:sp>
      <p:cxnSp>
        <p:nvCxnSpPr>
          <p:cNvPr id="121" name="Shape 121"/>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122" name="Shape 122"/>
          <p:cNvPicPr preferRelativeResize="0"/>
          <p:nvPr/>
        </p:nvPicPr>
        <p:blipFill>
          <a:blip r:embed="rId3">
            <a:extLst>
              <a:ext uri="{28A0092B-C50C-407E-A947-70E740481C1C}">
                <a14:useLocalDpi xmlns:a14="http://schemas.microsoft.com/office/drawing/2010/main" val="0"/>
              </a:ext>
            </a:extLst>
          </a:blip>
          <a:stretch>
            <a:fillRect/>
          </a:stretch>
        </p:blipFill>
        <p:spPr>
          <a:xfrm>
            <a:off x="5528400" y="1644971"/>
            <a:ext cx="3260374" cy="217358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a:t>Adult Insects, Larvae, Pupa</a:t>
            </a:r>
          </a:p>
        </p:txBody>
      </p:sp>
      <p:sp>
        <p:nvSpPr>
          <p:cNvPr id="120" name="Shape 120"/>
          <p:cNvSpPr txBox="1">
            <a:spLocks noGrp="1"/>
          </p:cNvSpPr>
          <p:nvPr>
            <p:ph type="body" idx="1"/>
          </p:nvPr>
        </p:nvSpPr>
        <p:spPr>
          <a:xfrm>
            <a:off x="311700" y="1000075"/>
            <a:ext cx="5140500" cy="3416400"/>
          </a:xfrm>
          <a:prstGeom prst="rect">
            <a:avLst/>
          </a:prstGeom>
        </p:spPr>
        <p:txBody>
          <a:bodyPr lIns="91425" tIns="91425" rIns="91425" bIns="91425" anchor="t" anchorCtr="0">
            <a:noAutofit/>
          </a:bodyPr>
          <a:lstStyle/>
          <a:p>
            <a:pPr marL="457200" lvl="0" indent="-323850" rtl="0">
              <a:spcBef>
                <a:spcPts val="0"/>
              </a:spcBef>
              <a:spcAft>
                <a:spcPts val="0"/>
              </a:spcAft>
              <a:buClr>
                <a:schemeClr val="dk1"/>
              </a:buClr>
              <a:buSzPct val="100000"/>
              <a:buChar char="●"/>
            </a:pPr>
            <a:r>
              <a:rPr lang="en" sz="1500" dirty="0">
                <a:solidFill>
                  <a:schemeClr val="dk1"/>
                </a:solidFill>
              </a:rPr>
              <a:t>Assigned Numbers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0: None</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1: Moth with white to light brown wings</a:t>
            </a:r>
          </a:p>
          <a:p>
            <a:pPr marL="914400" lvl="1" indent="-323850" rtl="0">
              <a:spcBef>
                <a:spcPts val="0"/>
              </a:spcBef>
              <a:spcAft>
                <a:spcPts val="0"/>
              </a:spcAft>
              <a:buClr>
                <a:schemeClr val="dk1"/>
              </a:buClr>
              <a:buSzPct val="100000"/>
              <a:buChar char="○"/>
            </a:pPr>
            <a:r>
              <a:rPr lang="en" sz="1500" dirty="0">
                <a:solidFill>
                  <a:srgbClr val="000000"/>
                </a:solidFill>
                <a:latin typeface="Whitney Office" pitchFamily="2" charset="0"/>
              </a:rPr>
              <a:t>2: Black beetle with white spots and long antennae</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3: Small emerald green beetle</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4: small brown beetle with orange spots on its outer wings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5: Caterpillar with three sets of blue spots, six sets of red spots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6: Tiny brown beetle (PSHB)</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7: Bright green winged insect (Citrus psyllid)</a:t>
            </a:r>
          </a:p>
        </p:txBody>
      </p:sp>
      <p:cxnSp>
        <p:nvCxnSpPr>
          <p:cNvPr id="121" name="Shape 121"/>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122" name="Shape 122"/>
          <p:cNvPicPr preferRelativeResize="0"/>
          <p:nvPr/>
        </p:nvPicPr>
        <p:blipFill>
          <a:blip r:embed="rId3">
            <a:extLst>
              <a:ext uri="{28A0092B-C50C-407E-A947-70E740481C1C}">
                <a14:useLocalDpi xmlns:a14="http://schemas.microsoft.com/office/drawing/2010/main" val="0"/>
              </a:ext>
            </a:extLst>
          </a:blip>
          <a:stretch>
            <a:fillRect/>
          </a:stretch>
        </p:blipFill>
        <p:spPr>
          <a:xfrm>
            <a:off x="6006096" y="1105175"/>
            <a:ext cx="2670836" cy="347998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a:t>Adult Insects, Larvae, Pupa</a:t>
            </a:r>
          </a:p>
        </p:txBody>
      </p:sp>
      <p:sp>
        <p:nvSpPr>
          <p:cNvPr id="120" name="Shape 120"/>
          <p:cNvSpPr txBox="1">
            <a:spLocks noGrp="1"/>
          </p:cNvSpPr>
          <p:nvPr>
            <p:ph type="body" idx="1"/>
          </p:nvPr>
        </p:nvSpPr>
        <p:spPr>
          <a:xfrm>
            <a:off x="311700" y="1000075"/>
            <a:ext cx="5140500" cy="3416400"/>
          </a:xfrm>
          <a:prstGeom prst="rect">
            <a:avLst/>
          </a:prstGeom>
        </p:spPr>
        <p:txBody>
          <a:bodyPr lIns="91425" tIns="91425" rIns="91425" bIns="91425" anchor="t" anchorCtr="0">
            <a:noAutofit/>
          </a:bodyPr>
          <a:lstStyle/>
          <a:p>
            <a:pPr marL="457200" lvl="0" indent="-323850" rtl="0">
              <a:spcBef>
                <a:spcPts val="0"/>
              </a:spcBef>
              <a:spcAft>
                <a:spcPts val="0"/>
              </a:spcAft>
              <a:buClr>
                <a:schemeClr val="dk1"/>
              </a:buClr>
              <a:buSzPct val="100000"/>
              <a:buChar char="●"/>
            </a:pPr>
            <a:r>
              <a:rPr lang="en" sz="1500" dirty="0">
                <a:solidFill>
                  <a:schemeClr val="dk1"/>
                </a:solidFill>
              </a:rPr>
              <a:t>Assigned Numbers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0: None</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1: Moth with white to light brown wings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2: Black beetle with white spots and long antennae</a:t>
            </a:r>
          </a:p>
          <a:p>
            <a:pPr marL="914400" lvl="1" indent="-323850" rtl="0">
              <a:spcBef>
                <a:spcPts val="0"/>
              </a:spcBef>
              <a:spcAft>
                <a:spcPts val="0"/>
              </a:spcAft>
              <a:buClr>
                <a:schemeClr val="dk1"/>
              </a:buClr>
              <a:buSzPct val="100000"/>
              <a:buChar char="○"/>
            </a:pPr>
            <a:r>
              <a:rPr lang="en" sz="1500" dirty="0">
                <a:solidFill>
                  <a:srgbClr val="000000"/>
                </a:solidFill>
                <a:latin typeface="Whitney Office" pitchFamily="2" charset="0"/>
              </a:rPr>
              <a:t>3: Small emerald green beetle</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4: small brown beetle with orange spots on its outer wings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5: Caterpillar with three sets of blue spots, six sets of red spots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6: Tiny brown beetle (PSHB)</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7: Bright green winged insect (Citrus psyllid)</a:t>
            </a:r>
          </a:p>
        </p:txBody>
      </p:sp>
      <p:cxnSp>
        <p:nvCxnSpPr>
          <p:cNvPr id="121" name="Shape 121"/>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122" name="Shape 122"/>
          <p:cNvPicPr preferRelativeResize="0"/>
          <p:nvPr/>
        </p:nvPicPr>
        <p:blipFill>
          <a:blip r:embed="rId3">
            <a:extLst>
              <a:ext uri="{28A0092B-C50C-407E-A947-70E740481C1C}">
                <a14:useLocalDpi xmlns:a14="http://schemas.microsoft.com/office/drawing/2010/main" val="0"/>
              </a:ext>
            </a:extLst>
          </a:blip>
          <a:stretch>
            <a:fillRect/>
          </a:stretch>
        </p:blipFill>
        <p:spPr>
          <a:xfrm>
            <a:off x="5528400" y="1649216"/>
            <a:ext cx="3260374" cy="216509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a:t>Adult Insects, Larvae, Pupa</a:t>
            </a:r>
          </a:p>
        </p:txBody>
      </p:sp>
      <p:sp>
        <p:nvSpPr>
          <p:cNvPr id="120" name="Shape 120"/>
          <p:cNvSpPr txBox="1">
            <a:spLocks noGrp="1"/>
          </p:cNvSpPr>
          <p:nvPr>
            <p:ph type="body" idx="1"/>
          </p:nvPr>
        </p:nvSpPr>
        <p:spPr>
          <a:xfrm>
            <a:off x="311700" y="1000075"/>
            <a:ext cx="5140500" cy="3416400"/>
          </a:xfrm>
          <a:prstGeom prst="rect">
            <a:avLst/>
          </a:prstGeom>
        </p:spPr>
        <p:txBody>
          <a:bodyPr lIns="91425" tIns="91425" rIns="91425" bIns="91425" anchor="t" anchorCtr="0">
            <a:noAutofit/>
          </a:bodyPr>
          <a:lstStyle/>
          <a:p>
            <a:pPr marL="457200" lvl="0" indent="-323850" rtl="0">
              <a:spcBef>
                <a:spcPts val="0"/>
              </a:spcBef>
              <a:spcAft>
                <a:spcPts val="0"/>
              </a:spcAft>
              <a:buClr>
                <a:schemeClr val="dk1"/>
              </a:buClr>
              <a:buSzPct val="100000"/>
              <a:buChar char="●"/>
            </a:pPr>
            <a:r>
              <a:rPr lang="en" sz="1500" dirty="0">
                <a:solidFill>
                  <a:schemeClr val="dk1"/>
                </a:solidFill>
              </a:rPr>
              <a:t>Assigned Numbers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0: None</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1: Moth with white to light brown wings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2: Black beetle with white spots and long antennae</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3: Small emerald green beetle</a:t>
            </a:r>
          </a:p>
          <a:p>
            <a:pPr marL="914400" lvl="1" indent="-323850" rtl="0">
              <a:spcBef>
                <a:spcPts val="0"/>
              </a:spcBef>
              <a:spcAft>
                <a:spcPts val="0"/>
              </a:spcAft>
              <a:buClr>
                <a:schemeClr val="dk1"/>
              </a:buClr>
              <a:buSzPct val="100000"/>
              <a:buChar char="○"/>
            </a:pPr>
            <a:r>
              <a:rPr lang="en" sz="1500" dirty="0">
                <a:solidFill>
                  <a:srgbClr val="000000"/>
                </a:solidFill>
                <a:latin typeface="Whitney Office" pitchFamily="2" charset="0"/>
              </a:rPr>
              <a:t>4: small brown beetle with orange spots on its outer wings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5: Caterpillar with three sets of blue spots, six sets of red spots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6: Tiny brown beetle (PSHB)</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7: Bright green winged insect (Citrus psyllid)</a:t>
            </a:r>
          </a:p>
        </p:txBody>
      </p:sp>
      <p:cxnSp>
        <p:nvCxnSpPr>
          <p:cNvPr id="121" name="Shape 121"/>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122" name="Shape 122"/>
          <p:cNvPicPr preferRelativeResize="0"/>
          <p:nvPr/>
        </p:nvPicPr>
        <p:blipFill>
          <a:blip r:embed="rId3">
            <a:extLst>
              <a:ext uri="{28A0092B-C50C-407E-A947-70E740481C1C}">
                <a14:useLocalDpi xmlns:a14="http://schemas.microsoft.com/office/drawing/2010/main" val="0"/>
              </a:ext>
            </a:extLst>
          </a:blip>
          <a:stretch>
            <a:fillRect/>
          </a:stretch>
        </p:blipFill>
        <p:spPr>
          <a:xfrm>
            <a:off x="5528400" y="1644971"/>
            <a:ext cx="3260374" cy="217358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a:t>Adult Insects, Larvae, Pupa</a:t>
            </a:r>
          </a:p>
        </p:txBody>
      </p:sp>
      <p:sp>
        <p:nvSpPr>
          <p:cNvPr id="120" name="Shape 120"/>
          <p:cNvSpPr txBox="1">
            <a:spLocks noGrp="1"/>
          </p:cNvSpPr>
          <p:nvPr>
            <p:ph type="body" idx="1"/>
          </p:nvPr>
        </p:nvSpPr>
        <p:spPr>
          <a:xfrm>
            <a:off x="311700" y="1000075"/>
            <a:ext cx="5140500" cy="3416400"/>
          </a:xfrm>
          <a:prstGeom prst="rect">
            <a:avLst/>
          </a:prstGeom>
        </p:spPr>
        <p:txBody>
          <a:bodyPr lIns="91425" tIns="91425" rIns="91425" bIns="91425" anchor="t" anchorCtr="0">
            <a:noAutofit/>
          </a:bodyPr>
          <a:lstStyle/>
          <a:p>
            <a:pPr marL="457200" lvl="0" indent="-323850" rtl="0">
              <a:spcBef>
                <a:spcPts val="0"/>
              </a:spcBef>
              <a:spcAft>
                <a:spcPts val="0"/>
              </a:spcAft>
              <a:buClr>
                <a:schemeClr val="dk1"/>
              </a:buClr>
              <a:buSzPct val="100000"/>
              <a:buChar char="●"/>
            </a:pPr>
            <a:r>
              <a:rPr lang="en" sz="1500" dirty="0">
                <a:solidFill>
                  <a:schemeClr val="dk1"/>
                </a:solidFill>
              </a:rPr>
              <a:t>Assigned Numbers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0: None</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1: Moth with white to light brown wings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2: Black beetle with white spots and long antennae</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3: Small emerald green beetle</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4: small brown beetle with orange spots on its outer wings</a:t>
            </a:r>
          </a:p>
          <a:p>
            <a:pPr marL="914400" lvl="1" indent="-323850" rtl="0">
              <a:spcBef>
                <a:spcPts val="0"/>
              </a:spcBef>
              <a:spcAft>
                <a:spcPts val="0"/>
              </a:spcAft>
              <a:buClr>
                <a:schemeClr val="dk1"/>
              </a:buClr>
              <a:buSzPct val="100000"/>
              <a:buChar char="○"/>
            </a:pPr>
            <a:r>
              <a:rPr lang="en" sz="1500" dirty="0">
                <a:solidFill>
                  <a:srgbClr val="000000"/>
                </a:solidFill>
                <a:latin typeface="Whitney Office" pitchFamily="2" charset="0"/>
              </a:rPr>
              <a:t>5: Caterpillar with three sets of blue spots, six sets of red spots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6: Tiny brown beetle (PSHB)</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7: Bright green winged insect (Citrus psyllid)</a:t>
            </a:r>
          </a:p>
        </p:txBody>
      </p:sp>
      <p:cxnSp>
        <p:nvCxnSpPr>
          <p:cNvPr id="121" name="Shape 121"/>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122" name="Shape 122"/>
          <p:cNvPicPr preferRelativeResize="0"/>
          <p:nvPr/>
        </p:nvPicPr>
        <p:blipFill>
          <a:blip r:embed="rId3">
            <a:extLst>
              <a:ext uri="{28A0092B-C50C-407E-A947-70E740481C1C}">
                <a14:useLocalDpi xmlns:a14="http://schemas.microsoft.com/office/drawing/2010/main" val="0"/>
              </a:ext>
            </a:extLst>
          </a:blip>
          <a:stretch>
            <a:fillRect/>
          </a:stretch>
        </p:blipFill>
        <p:spPr>
          <a:xfrm>
            <a:off x="6376938" y="1197110"/>
            <a:ext cx="2280254" cy="321044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a:t>Adult Insects, Larvae, Pupa</a:t>
            </a:r>
          </a:p>
        </p:txBody>
      </p:sp>
      <p:sp>
        <p:nvSpPr>
          <p:cNvPr id="120" name="Shape 120"/>
          <p:cNvSpPr txBox="1">
            <a:spLocks noGrp="1"/>
          </p:cNvSpPr>
          <p:nvPr>
            <p:ph type="body" idx="1"/>
          </p:nvPr>
        </p:nvSpPr>
        <p:spPr>
          <a:xfrm>
            <a:off x="311700" y="1000075"/>
            <a:ext cx="5140500" cy="3416400"/>
          </a:xfrm>
          <a:prstGeom prst="rect">
            <a:avLst/>
          </a:prstGeom>
        </p:spPr>
        <p:txBody>
          <a:bodyPr lIns="91425" tIns="91425" rIns="91425" bIns="91425" anchor="t" anchorCtr="0">
            <a:noAutofit/>
          </a:bodyPr>
          <a:lstStyle/>
          <a:p>
            <a:pPr marL="457200" lvl="0" indent="-323850" rtl="0">
              <a:spcBef>
                <a:spcPts val="0"/>
              </a:spcBef>
              <a:spcAft>
                <a:spcPts val="0"/>
              </a:spcAft>
              <a:buClr>
                <a:schemeClr val="dk1"/>
              </a:buClr>
              <a:buSzPct val="100000"/>
              <a:buChar char="●"/>
            </a:pPr>
            <a:r>
              <a:rPr lang="en" sz="1500" dirty="0">
                <a:solidFill>
                  <a:schemeClr val="dk1"/>
                </a:solidFill>
              </a:rPr>
              <a:t>Assigned Numbers</a:t>
            </a:r>
          </a:p>
          <a:p>
            <a:pPr marL="914400" lvl="1" indent="-323850" rtl="0">
              <a:spcBef>
                <a:spcPts val="0"/>
              </a:spcBef>
              <a:spcAft>
                <a:spcPts val="0"/>
              </a:spcAft>
              <a:buClr>
                <a:schemeClr val="dk1"/>
              </a:buClr>
              <a:buSzPct val="100000"/>
              <a:buChar char="○"/>
            </a:pPr>
            <a:r>
              <a:rPr lang="en" sz="1500" dirty="0">
                <a:solidFill>
                  <a:srgbClr val="EEEEEE"/>
                </a:solidFill>
              </a:rPr>
              <a:t>0: None</a:t>
            </a:r>
          </a:p>
          <a:p>
            <a:pPr marL="914400" lvl="1" indent="-323850" rtl="0">
              <a:spcBef>
                <a:spcPts val="0"/>
              </a:spcBef>
              <a:spcAft>
                <a:spcPts val="0"/>
              </a:spcAft>
              <a:buClr>
                <a:schemeClr val="dk1"/>
              </a:buClr>
              <a:buSzPct val="100000"/>
              <a:buChar char="○"/>
            </a:pPr>
            <a:r>
              <a:rPr lang="en" sz="1500" dirty="0">
                <a:solidFill>
                  <a:srgbClr val="EEEEEE"/>
                </a:solidFill>
              </a:rPr>
              <a:t>1: Moth with white to light brown wings</a:t>
            </a:r>
          </a:p>
          <a:p>
            <a:pPr marL="914400" lvl="1" indent="-323850" rtl="0">
              <a:spcBef>
                <a:spcPts val="0"/>
              </a:spcBef>
              <a:spcAft>
                <a:spcPts val="0"/>
              </a:spcAft>
              <a:buClr>
                <a:schemeClr val="dk1"/>
              </a:buClr>
              <a:buSzPct val="100000"/>
              <a:buChar char="○"/>
            </a:pPr>
            <a:r>
              <a:rPr lang="en" sz="1500" dirty="0">
                <a:solidFill>
                  <a:srgbClr val="EEEEEE"/>
                </a:solidFill>
              </a:rPr>
              <a:t>2: Black beetle with white spots and long antennae</a:t>
            </a:r>
          </a:p>
          <a:p>
            <a:pPr marL="914400" lvl="1" indent="-323850" rtl="0">
              <a:spcBef>
                <a:spcPts val="0"/>
              </a:spcBef>
              <a:spcAft>
                <a:spcPts val="0"/>
              </a:spcAft>
              <a:buClr>
                <a:schemeClr val="dk1"/>
              </a:buClr>
              <a:buSzPct val="100000"/>
              <a:buChar char="○"/>
            </a:pPr>
            <a:r>
              <a:rPr lang="en" sz="1500" dirty="0">
                <a:solidFill>
                  <a:srgbClr val="EEEEEE"/>
                </a:solidFill>
              </a:rPr>
              <a:t>3: Small emerald green beetle</a:t>
            </a:r>
          </a:p>
          <a:p>
            <a:pPr marL="914400" lvl="1" indent="-323850" rtl="0">
              <a:spcBef>
                <a:spcPts val="0"/>
              </a:spcBef>
              <a:spcAft>
                <a:spcPts val="0"/>
              </a:spcAft>
              <a:buClr>
                <a:schemeClr val="dk1"/>
              </a:buClr>
              <a:buSzPct val="100000"/>
              <a:buChar char="○"/>
            </a:pPr>
            <a:r>
              <a:rPr lang="en" sz="1500" dirty="0">
                <a:solidFill>
                  <a:srgbClr val="EEEEEE"/>
                </a:solidFill>
              </a:rPr>
              <a:t>4: small brown beetle with orange spots on its outer wings</a:t>
            </a:r>
          </a:p>
          <a:p>
            <a:pPr marL="914400" lvl="1" indent="-323850" rtl="0">
              <a:spcBef>
                <a:spcPts val="0"/>
              </a:spcBef>
              <a:spcAft>
                <a:spcPts val="0"/>
              </a:spcAft>
              <a:buClr>
                <a:schemeClr val="dk1"/>
              </a:buClr>
              <a:buSzPct val="100000"/>
              <a:buChar char="○"/>
            </a:pPr>
            <a:r>
              <a:rPr lang="en" sz="1500" dirty="0">
                <a:solidFill>
                  <a:srgbClr val="EEEEEE"/>
                </a:solidFill>
              </a:rPr>
              <a:t>5: Caterpillar with three sets of blue spots, six sets of red spots</a:t>
            </a:r>
          </a:p>
          <a:p>
            <a:pPr marL="914400" lvl="1" indent="-323850" rtl="0">
              <a:spcBef>
                <a:spcPts val="0"/>
              </a:spcBef>
              <a:spcAft>
                <a:spcPts val="0"/>
              </a:spcAft>
              <a:buClr>
                <a:schemeClr val="dk1"/>
              </a:buClr>
              <a:buSzPct val="100000"/>
              <a:buChar char="○"/>
            </a:pPr>
            <a:r>
              <a:rPr lang="en" sz="1500" dirty="0">
                <a:solidFill>
                  <a:srgbClr val="000000"/>
                </a:solidFill>
              </a:rPr>
              <a:t>6: Tiny brown beetle (PSHB)</a:t>
            </a:r>
          </a:p>
          <a:p>
            <a:pPr marL="914400" lvl="1" indent="-323850" rtl="0">
              <a:spcBef>
                <a:spcPts val="0"/>
              </a:spcBef>
              <a:spcAft>
                <a:spcPts val="0"/>
              </a:spcAft>
              <a:buClr>
                <a:schemeClr val="dk1"/>
              </a:buClr>
              <a:buSzPct val="100000"/>
              <a:buChar char="○"/>
            </a:pPr>
            <a:r>
              <a:rPr lang="en" sz="1500" dirty="0">
                <a:solidFill>
                  <a:srgbClr val="EEEEEE"/>
                </a:solidFill>
              </a:rPr>
              <a:t>7: Bright green winged insect (Citrus psyllid)</a:t>
            </a:r>
          </a:p>
        </p:txBody>
      </p:sp>
      <p:cxnSp>
        <p:nvCxnSpPr>
          <p:cNvPr id="121" name="Shape 121"/>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122" name="Shape 122"/>
          <p:cNvPicPr preferRelativeResize="0"/>
          <p:nvPr/>
        </p:nvPicPr>
        <p:blipFill>
          <a:blip r:embed="rId3">
            <a:extLst>
              <a:ext uri="{28A0092B-C50C-407E-A947-70E740481C1C}">
                <a14:useLocalDpi xmlns:a14="http://schemas.microsoft.com/office/drawing/2010/main" val="0"/>
              </a:ext>
            </a:extLst>
          </a:blip>
          <a:stretch>
            <a:fillRect/>
          </a:stretch>
        </p:blipFill>
        <p:spPr>
          <a:xfrm>
            <a:off x="5628261" y="1394450"/>
            <a:ext cx="3060652" cy="2674624"/>
          </a:xfrm>
          <a:prstGeom prst="rect">
            <a:avLst/>
          </a:prstGeom>
          <a:noFill/>
          <a:ln>
            <a:noFill/>
          </a:ln>
        </p:spPr>
      </p:pic>
      <p:sp>
        <p:nvSpPr>
          <p:cNvPr id="2" name="Oval 1"/>
          <p:cNvSpPr/>
          <p:nvPr/>
        </p:nvSpPr>
        <p:spPr>
          <a:xfrm>
            <a:off x="5710069" y="1440675"/>
            <a:ext cx="1466987" cy="11972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a:t>Adult Insects, Larvae, Pupa</a:t>
            </a:r>
          </a:p>
        </p:txBody>
      </p:sp>
      <p:sp>
        <p:nvSpPr>
          <p:cNvPr id="120" name="Shape 120"/>
          <p:cNvSpPr txBox="1">
            <a:spLocks noGrp="1"/>
          </p:cNvSpPr>
          <p:nvPr>
            <p:ph type="body" idx="1"/>
          </p:nvPr>
        </p:nvSpPr>
        <p:spPr>
          <a:xfrm>
            <a:off x="311700" y="1000075"/>
            <a:ext cx="5140500" cy="3416400"/>
          </a:xfrm>
          <a:prstGeom prst="rect">
            <a:avLst/>
          </a:prstGeom>
        </p:spPr>
        <p:txBody>
          <a:bodyPr lIns="91425" tIns="91425" rIns="91425" bIns="91425" anchor="t" anchorCtr="0">
            <a:noAutofit/>
          </a:bodyPr>
          <a:lstStyle/>
          <a:p>
            <a:pPr marL="457200" lvl="0" indent="-323850" rtl="0">
              <a:spcBef>
                <a:spcPts val="0"/>
              </a:spcBef>
              <a:spcAft>
                <a:spcPts val="0"/>
              </a:spcAft>
              <a:buClr>
                <a:schemeClr val="dk1"/>
              </a:buClr>
              <a:buSzPct val="100000"/>
              <a:buChar char="●"/>
            </a:pPr>
            <a:r>
              <a:rPr lang="en" sz="1500" dirty="0">
                <a:solidFill>
                  <a:schemeClr val="dk1"/>
                </a:solidFill>
              </a:rPr>
              <a:t>Assigned Numbers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0: None</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1: Moth with white to light brown wings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2: Black beetle with white spots and long antennae</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3: Small emerald green beetle</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4: small brown beetle with orange spots on its outer wings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5: Caterpillar with three sets of blue spots, six sets of red spots</a:t>
            </a:r>
          </a:p>
          <a:p>
            <a:pPr marL="914400" lvl="1" indent="-323850" rtl="0">
              <a:spcBef>
                <a:spcPts val="0"/>
              </a:spcBef>
              <a:spcAft>
                <a:spcPts val="0"/>
              </a:spcAft>
              <a:buClr>
                <a:schemeClr val="dk1"/>
              </a:buClr>
              <a:buSzPct val="100000"/>
              <a:buChar char="○"/>
            </a:pPr>
            <a:r>
              <a:rPr lang="en" sz="1500" dirty="0">
                <a:solidFill>
                  <a:srgbClr val="EEEEEE"/>
                </a:solidFill>
                <a:latin typeface="Whitney Office" pitchFamily="2" charset="0"/>
              </a:rPr>
              <a:t>6: Tiny brown beetle (PSHB)</a:t>
            </a:r>
          </a:p>
          <a:p>
            <a:pPr marL="914400" lvl="1" indent="-323850" rtl="0">
              <a:spcBef>
                <a:spcPts val="0"/>
              </a:spcBef>
              <a:spcAft>
                <a:spcPts val="0"/>
              </a:spcAft>
              <a:buClr>
                <a:schemeClr val="dk1"/>
              </a:buClr>
              <a:buSzPct val="100000"/>
              <a:buChar char="○"/>
            </a:pPr>
            <a:r>
              <a:rPr lang="en" sz="1500" dirty="0">
                <a:solidFill>
                  <a:srgbClr val="000000"/>
                </a:solidFill>
                <a:latin typeface="Whitney Office" pitchFamily="2" charset="0"/>
              </a:rPr>
              <a:t>7: Bright green winged insect (Citrus psyllid)</a:t>
            </a:r>
          </a:p>
        </p:txBody>
      </p:sp>
      <p:cxnSp>
        <p:nvCxnSpPr>
          <p:cNvPr id="121" name="Shape 121"/>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122" name="Shape 122"/>
          <p:cNvPicPr preferRelativeResize="0"/>
          <p:nvPr/>
        </p:nvPicPr>
        <p:blipFill>
          <a:blip r:embed="rId3">
            <a:extLst>
              <a:ext uri="{28A0092B-C50C-407E-A947-70E740481C1C}">
                <a14:useLocalDpi xmlns:a14="http://schemas.microsoft.com/office/drawing/2010/main" val="0"/>
              </a:ext>
            </a:extLst>
          </a:blip>
          <a:stretch>
            <a:fillRect/>
          </a:stretch>
        </p:blipFill>
        <p:spPr>
          <a:xfrm>
            <a:off x="5528400" y="1655584"/>
            <a:ext cx="3260374" cy="215235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a:r>
              <a:rPr lang="en-US" sz="3000" dirty="0"/>
              <a:t>Damaged Fruits/Tree Buds</a:t>
            </a:r>
            <a:endParaRPr lang="en" sz="3000" dirty="0"/>
          </a:p>
        </p:txBody>
      </p:sp>
      <p:sp>
        <p:nvSpPr>
          <p:cNvPr id="160" name="Shape 160"/>
          <p:cNvSpPr txBox="1">
            <a:spLocks noGrp="1"/>
          </p:cNvSpPr>
          <p:nvPr>
            <p:ph type="body" idx="1"/>
          </p:nvPr>
        </p:nvSpPr>
        <p:spPr>
          <a:xfrm>
            <a:off x="311700" y="1000075"/>
            <a:ext cx="4293099" cy="2201100"/>
          </a:xfrm>
          <a:prstGeom prst="rect">
            <a:avLst/>
          </a:prstGeom>
        </p:spPr>
        <p:txBody>
          <a:bodyPr lIns="91425" tIns="91425" rIns="91425" bIns="91425" anchor="t" anchorCtr="0">
            <a:noAutofit/>
          </a:bodyPr>
          <a:lstStyle/>
          <a:p>
            <a:pPr marL="457200" lvl="0" indent="-228600" rtl="0">
              <a:spcBef>
                <a:spcPts val="0"/>
              </a:spcBef>
              <a:spcAft>
                <a:spcPts val="0"/>
              </a:spcAft>
              <a:buClr>
                <a:schemeClr val="dk1"/>
              </a:buClr>
              <a:buChar char="●"/>
            </a:pPr>
            <a:r>
              <a:rPr lang="en" dirty="0">
                <a:solidFill>
                  <a:schemeClr val="dk1"/>
                </a:solidFill>
              </a:rPr>
              <a:t>The shape deformation or blotchy discoloration of buds or </a:t>
            </a:r>
            <a:r>
              <a:rPr lang="en-US" dirty="0">
                <a:solidFill>
                  <a:schemeClr val="dk1"/>
                </a:solidFill>
              </a:rPr>
              <a:t>fruits</a:t>
            </a:r>
            <a:endParaRPr lang="en" dirty="0">
              <a:solidFill>
                <a:schemeClr val="dk1"/>
              </a:solidFill>
            </a:endParaRPr>
          </a:p>
        </p:txBody>
      </p:sp>
      <p:cxnSp>
        <p:nvCxnSpPr>
          <p:cNvPr id="161" name="Shape 161"/>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162" name="Shape 162"/>
          <p:cNvPicPr preferRelativeResize="0"/>
          <p:nvPr/>
        </p:nvPicPr>
        <p:blipFill>
          <a:blip r:embed="rId3">
            <a:extLst>
              <a:ext uri="{28A0092B-C50C-407E-A947-70E740481C1C}">
                <a14:useLocalDpi xmlns:a14="http://schemas.microsoft.com/office/drawing/2010/main" val="0"/>
              </a:ext>
            </a:extLst>
          </a:blip>
          <a:stretch>
            <a:fillRect/>
          </a:stretch>
        </p:blipFill>
        <p:spPr>
          <a:xfrm>
            <a:off x="4604799" y="1120250"/>
            <a:ext cx="4207700" cy="31557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a:spcBef>
                <a:spcPts val="0"/>
              </a:spcBef>
              <a:buNone/>
            </a:pPr>
            <a:r>
              <a:rPr lang="en" sz="3000" dirty="0"/>
              <a:t>Exit Holes</a:t>
            </a:r>
          </a:p>
        </p:txBody>
      </p:sp>
      <p:sp>
        <p:nvSpPr>
          <p:cNvPr id="64" name="Shape 64"/>
          <p:cNvSpPr txBox="1">
            <a:spLocks noGrp="1"/>
          </p:cNvSpPr>
          <p:nvPr>
            <p:ph type="body" idx="1"/>
          </p:nvPr>
        </p:nvSpPr>
        <p:spPr>
          <a:xfrm>
            <a:off x="311700" y="1152475"/>
            <a:ext cx="4351800" cy="3416400"/>
          </a:xfrm>
          <a:prstGeom prst="rect">
            <a:avLst/>
          </a:prstGeom>
        </p:spPr>
        <p:txBody>
          <a:bodyPr lIns="91425" tIns="91425" rIns="91425" bIns="91425" anchor="t" anchorCtr="0">
            <a:noAutofit/>
          </a:bodyPr>
          <a:lstStyle/>
          <a:p>
            <a:pPr marL="457200" lvl="0" indent="-228600" rtl="0">
              <a:spcBef>
                <a:spcPts val="0"/>
              </a:spcBef>
              <a:spcAft>
                <a:spcPts val="0"/>
              </a:spcAft>
              <a:buClr>
                <a:schemeClr val="dk1"/>
              </a:buClr>
              <a:buChar char="●"/>
            </a:pPr>
            <a:r>
              <a:rPr lang="en" dirty="0">
                <a:solidFill>
                  <a:schemeClr val="dk1"/>
                </a:solidFill>
                <a:highlight>
                  <a:srgbClr val="FFFFFF"/>
                </a:highlight>
              </a:rPr>
              <a:t>Tunnels through bark caused by insects exiting the tree</a:t>
            </a:r>
          </a:p>
          <a:p>
            <a:pPr marL="457200" lvl="0" indent="-228600">
              <a:spcBef>
                <a:spcPts val="0"/>
              </a:spcBef>
              <a:spcAft>
                <a:spcPts val="0"/>
              </a:spcAft>
              <a:buClr>
                <a:schemeClr val="dk1"/>
              </a:buClr>
              <a:buChar char="●"/>
            </a:pPr>
            <a:r>
              <a:rPr lang="en" dirty="0">
                <a:solidFill>
                  <a:schemeClr val="dk1"/>
                </a:solidFill>
                <a:highlight>
                  <a:srgbClr val="FFFFFF"/>
                </a:highlight>
              </a:rPr>
              <a:t>Shape and size of the holes are indicative of the type of </a:t>
            </a:r>
            <a:r>
              <a:rPr lang="en-US" dirty="0">
                <a:solidFill>
                  <a:schemeClr val="dk1"/>
                </a:solidFill>
                <a:highlight>
                  <a:srgbClr val="FFFFFF"/>
                </a:highlight>
              </a:rPr>
              <a:t>insect</a:t>
            </a:r>
            <a:endParaRPr lang="en" dirty="0">
              <a:solidFill>
                <a:schemeClr val="dk1"/>
              </a:solidFill>
              <a:highlight>
                <a:srgbClr val="FFFFFF"/>
              </a:highlight>
            </a:endParaRPr>
          </a:p>
        </p:txBody>
      </p:sp>
      <p:cxnSp>
        <p:nvCxnSpPr>
          <p:cNvPr id="65" name="Shape 65"/>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66" name="Shape 66"/>
          <p:cNvPicPr preferRelativeResize="0"/>
          <p:nvPr/>
        </p:nvPicPr>
        <p:blipFill>
          <a:blip r:embed="rId3">
            <a:alphaModFix/>
          </a:blip>
          <a:stretch>
            <a:fillRect/>
          </a:stretch>
        </p:blipFill>
        <p:spPr>
          <a:xfrm>
            <a:off x="4905374" y="1269600"/>
            <a:ext cx="3907125" cy="2845727"/>
          </a:xfrm>
          <a:prstGeom prst="rect">
            <a:avLst/>
          </a:prstGeom>
          <a:noFill/>
          <a:ln w="9525" cap="flat" cmpd="sng">
            <a:solidFill>
              <a:srgbClr val="000000"/>
            </a:solidFill>
            <a:prstDash val="solid"/>
            <a:round/>
            <a:headEnd type="none" w="med" len="med"/>
            <a:tailEnd type="none" w="med" len="med"/>
          </a:ln>
        </p:spPr>
      </p:pic>
    </p:spTree>
    <p:extLst>
      <p:ext uri="{BB962C8B-B14F-4D97-AF65-F5344CB8AC3E}">
        <p14:creationId xmlns:p14="http://schemas.microsoft.com/office/powerpoint/2010/main" val="1294103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a:r>
              <a:rPr lang="en-US" sz="3000" dirty="0"/>
              <a:t>Damaged Fruits/Tree Buds</a:t>
            </a:r>
            <a:endParaRPr lang="en" sz="3000" dirty="0"/>
          </a:p>
        </p:txBody>
      </p:sp>
      <p:sp>
        <p:nvSpPr>
          <p:cNvPr id="160" name="Shape 160"/>
          <p:cNvSpPr txBox="1">
            <a:spLocks noGrp="1"/>
          </p:cNvSpPr>
          <p:nvPr>
            <p:ph type="body" idx="1"/>
          </p:nvPr>
        </p:nvSpPr>
        <p:spPr>
          <a:xfrm>
            <a:off x="311700" y="1000075"/>
            <a:ext cx="4614600" cy="2201100"/>
          </a:xfrm>
          <a:prstGeom prst="rect">
            <a:avLst/>
          </a:prstGeom>
        </p:spPr>
        <p:txBody>
          <a:bodyPr lIns="91425" tIns="91425" rIns="91425" bIns="91425" anchor="t" anchorCtr="0">
            <a:noAutofit/>
          </a:bodyPr>
          <a:lstStyle/>
          <a:p>
            <a:pPr marL="457200" lvl="0" indent="-228600" rtl="0">
              <a:spcBef>
                <a:spcPts val="0"/>
              </a:spcBef>
              <a:spcAft>
                <a:spcPts val="0"/>
              </a:spcAft>
              <a:buClr>
                <a:schemeClr val="dk1"/>
              </a:buClr>
              <a:buChar char="●"/>
            </a:pPr>
            <a:r>
              <a:rPr lang="en" dirty="0">
                <a:solidFill>
                  <a:schemeClr val="dk1"/>
                </a:solidFill>
              </a:rPr>
              <a:t>Damage Classes</a:t>
            </a:r>
          </a:p>
          <a:p>
            <a:pPr marL="914400" lvl="1" indent="-228600" rtl="0">
              <a:spcBef>
                <a:spcPts val="0"/>
              </a:spcBef>
              <a:spcAft>
                <a:spcPts val="0"/>
              </a:spcAft>
              <a:buClr>
                <a:schemeClr val="dk1"/>
              </a:buClr>
              <a:buChar char="○"/>
            </a:pPr>
            <a:r>
              <a:rPr lang="en" sz="1800" dirty="0">
                <a:solidFill>
                  <a:schemeClr val="dk1"/>
                </a:solidFill>
                <a:latin typeface="Whitney Office" pitchFamily="2" charset="0"/>
              </a:rPr>
              <a:t>0: None</a:t>
            </a:r>
          </a:p>
          <a:p>
            <a:pPr marL="914400" lvl="1" indent="-228600" rtl="0">
              <a:spcBef>
                <a:spcPts val="0"/>
              </a:spcBef>
              <a:spcAft>
                <a:spcPts val="0"/>
              </a:spcAft>
              <a:buClr>
                <a:schemeClr val="dk1"/>
              </a:buClr>
              <a:buChar char="○"/>
            </a:pPr>
            <a:r>
              <a:rPr lang="en" sz="1800" dirty="0">
                <a:solidFill>
                  <a:srgbClr val="EEEEEE"/>
                </a:solidFill>
                <a:latin typeface="Whitney Office" pitchFamily="2" charset="0"/>
              </a:rPr>
              <a:t>1: Misshapen fruits</a:t>
            </a:r>
          </a:p>
          <a:p>
            <a:pPr marL="914400" lvl="1" indent="-228600" rtl="0">
              <a:spcBef>
                <a:spcPts val="0"/>
              </a:spcBef>
              <a:spcAft>
                <a:spcPts val="0"/>
              </a:spcAft>
              <a:buClr>
                <a:schemeClr val="dk1"/>
              </a:buClr>
              <a:buChar char="○"/>
            </a:pPr>
            <a:r>
              <a:rPr lang="en" sz="1800" dirty="0">
                <a:solidFill>
                  <a:srgbClr val="EEEEEE"/>
                </a:solidFill>
                <a:latin typeface="Whitney Office" pitchFamily="2" charset="0"/>
              </a:rPr>
              <a:t>2: Discolored fruits</a:t>
            </a:r>
          </a:p>
          <a:p>
            <a:pPr marL="914400" lvl="1" indent="-228600" rtl="0">
              <a:spcBef>
                <a:spcPts val="0"/>
              </a:spcBef>
              <a:spcAft>
                <a:spcPts val="0"/>
              </a:spcAft>
              <a:buClr>
                <a:schemeClr val="dk1"/>
              </a:buClr>
              <a:buChar char="○"/>
            </a:pPr>
            <a:r>
              <a:rPr lang="en" sz="1800" dirty="0">
                <a:solidFill>
                  <a:srgbClr val="EEEEEE"/>
                </a:solidFill>
                <a:latin typeface="Whitney Office" pitchFamily="2" charset="0"/>
              </a:rPr>
              <a:t>3: Buds appear shriveled</a:t>
            </a:r>
          </a:p>
        </p:txBody>
      </p:sp>
      <p:cxnSp>
        <p:nvCxnSpPr>
          <p:cNvPr id="161" name="Shape 161"/>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a:r>
              <a:rPr lang="en-US" sz="3000" dirty="0"/>
              <a:t>Damaged Fruits/Tree Buds</a:t>
            </a:r>
            <a:endParaRPr lang="en" sz="3000" dirty="0"/>
          </a:p>
        </p:txBody>
      </p:sp>
      <p:sp>
        <p:nvSpPr>
          <p:cNvPr id="160" name="Shape 160"/>
          <p:cNvSpPr txBox="1">
            <a:spLocks noGrp="1"/>
          </p:cNvSpPr>
          <p:nvPr>
            <p:ph type="body" idx="1"/>
          </p:nvPr>
        </p:nvSpPr>
        <p:spPr>
          <a:xfrm>
            <a:off x="311700" y="1000075"/>
            <a:ext cx="4614600" cy="2201100"/>
          </a:xfrm>
          <a:prstGeom prst="rect">
            <a:avLst/>
          </a:prstGeom>
        </p:spPr>
        <p:txBody>
          <a:bodyPr lIns="91425" tIns="91425" rIns="91425" bIns="91425" anchor="t" anchorCtr="0">
            <a:noAutofit/>
          </a:bodyPr>
          <a:lstStyle/>
          <a:p>
            <a:pPr marL="457200" lvl="0" indent="-228600" rtl="0">
              <a:spcBef>
                <a:spcPts val="0"/>
              </a:spcBef>
              <a:spcAft>
                <a:spcPts val="0"/>
              </a:spcAft>
              <a:buClr>
                <a:schemeClr val="dk1"/>
              </a:buClr>
              <a:buChar char="●"/>
            </a:pPr>
            <a:r>
              <a:rPr lang="en" dirty="0">
                <a:solidFill>
                  <a:schemeClr val="dk1"/>
                </a:solidFill>
              </a:rPr>
              <a:t>Damage Classes</a:t>
            </a:r>
          </a:p>
          <a:p>
            <a:pPr marL="914400" lvl="1" indent="-228600" rtl="0">
              <a:spcBef>
                <a:spcPts val="0"/>
              </a:spcBef>
              <a:spcAft>
                <a:spcPts val="0"/>
              </a:spcAft>
              <a:buClr>
                <a:schemeClr val="dk1"/>
              </a:buClr>
              <a:buChar char="○"/>
            </a:pPr>
            <a:r>
              <a:rPr lang="en" sz="1800" dirty="0">
                <a:solidFill>
                  <a:srgbClr val="EEEEEE"/>
                </a:solidFill>
                <a:latin typeface="Whitney Office" pitchFamily="2" charset="0"/>
              </a:rPr>
              <a:t>0: None</a:t>
            </a:r>
          </a:p>
          <a:p>
            <a:pPr marL="914400" lvl="1" indent="-228600" rtl="0">
              <a:spcBef>
                <a:spcPts val="0"/>
              </a:spcBef>
              <a:spcAft>
                <a:spcPts val="0"/>
              </a:spcAft>
              <a:buClr>
                <a:schemeClr val="dk1"/>
              </a:buClr>
              <a:buChar char="○"/>
            </a:pPr>
            <a:r>
              <a:rPr lang="en" sz="1800" dirty="0">
                <a:solidFill>
                  <a:schemeClr val="dk1"/>
                </a:solidFill>
                <a:latin typeface="Whitney Office" pitchFamily="2" charset="0"/>
              </a:rPr>
              <a:t>1: Misshapen fruits</a:t>
            </a:r>
          </a:p>
          <a:p>
            <a:pPr marL="914400" lvl="1" indent="-228600" rtl="0">
              <a:spcBef>
                <a:spcPts val="0"/>
              </a:spcBef>
              <a:spcAft>
                <a:spcPts val="0"/>
              </a:spcAft>
              <a:buClr>
                <a:schemeClr val="dk1"/>
              </a:buClr>
              <a:buChar char="○"/>
            </a:pPr>
            <a:r>
              <a:rPr lang="en" sz="1800" dirty="0">
                <a:solidFill>
                  <a:srgbClr val="EEEEEE"/>
                </a:solidFill>
                <a:latin typeface="Whitney Office" pitchFamily="2" charset="0"/>
              </a:rPr>
              <a:t>2: Discolored fruits</a:t>
            </a:r>
          </a:p>
          <a:p>
            <a:pPr marL="914400" lvl="1" indent="-228600" rtl="0">
              <a:spcBef>
                <a:spcPts val="0"/>
              </a:spcBef>
              <a:spcAft>
                <a:spcPts val="0"/>
              </a:spcAft>
              <a:buClr>
                <a:schemeClr val="dk1"/>
              </a:buClr>
              <a:buChar char="○"/>
            </a:pPr>
            <a:r>
              <a:rPr lang="en" sz="1800" dirty="0">
                <a:solidFill>
                  <a:srgbClr val="EEEEEE"/>
                </a:solidFill>
                <a:latin typeface="Whitney Office" pitchFamily="2" charset="0"/>
              </a:rPr>
              <a:t>3: Buds appear shriveled</a:t>
            </a:r>
          </a:p>
        </p:txBody>
      </p:sp>
      <p:cxnSp>
        <p:nvCxnSpPr>
          <p:cNvPr id="161" name="Shape 161"/>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162" name="Shape 162"/>
          <p:cNvPicPr preferRelativeResize="0"/>
          <p:nvPr/>
        </p:nvPicPr>
        <p:blipFill>
          <a:blip r:embed="rId3">
            <a:extLst>
              <a:ext uri="{28A0092B-C50C-407E-A947-70E740481C1C}">
                <a14:useLocalDpi xmlns:a14="http://schemas.microsoft.com/office/drawing/2010/main" val="0"/>
              </a:ext>
            </a:extLst>
          </a:blip>
          <a:stretch>
            <a:fillRect/>
          </a:stretch>
        </p:blipFill>
        <p:spPr>
          <a:xfrm>
            <a:off x="4604799" y="1295571"/>
            <a:ext cx="4207700" cy="280513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a:r>
              <a:rPr lang="en-US" sz="3000" dirty="0"/>
              <a:t>Damaged Fruits/Tree Buds</a:t>
            </a:r>
            <a:endParaRPr lang="en" sz="3000" dirty="0"/>
          </a:p>
        </p:txBody>
      </p:sp>
      <p:sp>
        <p:nvSpPr>
          <p:cNvPr id="160" name="Shape 160"/>
          <p:cNvSpPr txBox="1">
            <a:spLocks noGrp="1"/>
          </p:cNvSpPr>
          <p:nvPr>
            <p:ph type="body" idx="1"/>
          </p:nvPr>
        </p:nvSpPr>
        <p:spPr>
          <a:xfrm>
            <a:off x="311700" y="1000075"/>
            <a:ext cx="4614600" cy="2201100"/>
          </a:xfrm>
          <a:prstGeom prst="rect">
            <a:avLst/>
          </a:prstGeom>
        </p:spPr>
        <p:txBody>
          <a:bodyPr lIns="91425" tIns="91425" rIns="91425" bIns="91425" anchor="t" anchorCtr="0">
            <a:noAutofit/>
          </a:bodyPr>
          <a:lstStyle/>
          <a:p>
            <a:pPr marL="457200" lvl="0" indent="-228600" rtl="0">
              <a:spcBef>
                <a:spcPts val="0"/>
              </a:spcBef>
              <a:spcAft>
                <a:spcPts val="0"/>
              </a:spcAft>
              <a:buClr>
                <a:schemeClr val="dk1"/>
              </a:buClr>
              <a:buChar char="●"/>
            </a:pPr>
            <a:r>
              <a:rPr lang="en" dirty="0">
                <a:solidFill>
                  <a:schemeClr val="dk1"/>
                </a:solidFill>
              </a:rPr>
              <a:t>Damage Classes</a:t>
            </a:r>
          </a:p>
          <a:p>
            <a:pPr marL="914400" lvl="1" indent="-228600" rtl="0">
              <a:spcBef>
                <a:spcPts val="0"/>
              </a:spcBef>
              <a:spcAft>
                <a:spcPts val="0"/>
              </a:spcAft>
              <a:buClr>
                <a:schemeClr val="dk1"/>
              </a:buClr>
              <a:buChar char="○"/>
            </a:pPr>
            <a:r>
              <a:rPr lang="en" sz="1800" dirty="0">
                <a:solidFill>
                  <a:srgbClr val="EEEEEE"/>
                </a:solidFill>
                <a:latin typeface="Whitney Office" pitchFamily="2" charset="0"/>
              </a:rPr>
              <a:t>0: None</a:t>
            </a:r>
          </a:p>
          <a:p>
            <a:pPr marL="914400" lvl="1" indent="-228600" rtl="0">
              <a:spcBef>
                <a:spcPts val="0"/>
              </a:spcBef>
              <a:spcAft>
                <a:spcPts val="0"/>
              </a:spcAft>
              <a:buClr>
                <a:schemeClr val="dk1"/>
              </a:buClr>
              <a:buChar char="○"/>
            </a:pPr>
            <a:r>
              <a:rPr lang="en" sz="1800" dirty="0">
                <a:solidFill>
                  <a:srgbClr val="EEEEEE"/>
                </a:solidFill>
                <a:latin typeface="Whitney Office" pitchFamily="2" charset="0"/>
              </a:rPr>
              <a:t>1: Misshapen fruits</a:t>
            </a:r>
          </a:p>
          <a:p>
            <a:pPr marL="914400" lvl="1" indent="-228600" rtl="0">
              <a:spcBef>
                <a:spcPts val="0"/>
              </a:spcBef>
              <a:spcAft>
                <a:spcPts val="0"/>
              </a:spcAft>
              <a:buClr>
                <a:schemeClr val="dk1"/>
              </a:buClr>
              <a:buChar char="○"/>
            </a:pPr>
            <a:r>
              <a:rPr lang="en" sz="1800" dirty="0">
                <a:solidFill>
                  <a:schemeClr val="dk1"/>
                </a:solidFill>
                <a:latin typeface="Whitney Office" pitchFamily="2" charset="0"/>
              </a:rPr>
              <a:t>2: Discolored fruits</a:t>
            </a:r>
          </a:p>
          <a:p>
            <a:pPr marL="914400" lvl="1" indent="-228600" rtl="0">
              <a:spcBef>
                <a:spcPts val="0"/>
              </a:spcBef>
              <a:spcAft>
                <a:spcPts val="0"/>
              </a:spcAft>
              <a:buClr>
                <a:schemeClr val="dk1"/>
              </a:buClr>
              <a:buChar char="○"/>
            </a:pPr>
            <a:r>
              <a:rPr lang="en" sz="1800" dirty="0">
                <a:solidFill>
                  <a:srgbClr val="EEEEEE"/>
                </a:solidFill>
                <a:latin typeface="Whitney Office" pitchFamily="2" charset="0"/>
              </a:rPr>
              <a:t>3: Buds appear shriveled</a:t>
            </a:r>
          </a:p>
        </p:txBody>
      </p:sp>
      <p:cxnSp>
        <p:nvCxnSpPr>
          <p:cNvPr id="161" name="Shape 161"/>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162" name="Shape 162"/>
          <p:cNvPicPr preferRelativeResize="0"/>
          <p:nvPr/>
        </p:nvPicPr>
        <p:blipFill>
          <a:blip r:embed="rId3">
            <a:extLst>
              <a:ext uri="{28A0092B-C50C-407E-A947-70E740481C1C}">
                <a14:useLocalDpi xmlns:a14="http://schemas.microsoft.com/office/drawing/2010/main" val="0"/>
              </a:ext>
            </a:extLst>
          </a:blip>
          <a:stretch>
            <a:fillRect/>
          </a:stretch>
        </p:blipFill>
        <p:spPr>
          <a:xfrm>
            <a:off x="4978974" y="1120250"/>
            <a:ext cx="3459350" cy="31557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US" sz="3000" dirty="0"/>
              <a:t>Damaged Fruits/Tree Buds</a:t>
            </a:r>
            <a:endParaRPr lang="en" sz="3000" dirty="0"/>
          </a:p>
        </p:txBody>
      </p:sp>
      <p:sp>
        <p:nvSpPr>
          <p:cNvPr id="160" name="Shape 160"/>
          <p:cNvSpPr txBox="1">
            <a:spLocks noGrp="1"/>
          </p:cNvSpPr>
          <p:nvPr>
            <p:ph type="body" idx="1"/>
          </p:nvPr>
        </p:nvSpPr>
        <p:spPr>
          <a:xfrm>
            <a:off x="311700" y="1000075"/>
            <a:ext cx="4614600" cy="2201100"/>
          </a:xfrm>
          <a:prstGeom prst="rect">
            <a:avLst/>
          </a:prstGeom>
        </p:spPr>
        <p:txBody>
          <a:bodyPr lIns="91425" tIns="91425" rIns="91425" bIns="91425" anchor="t" anchorCtr="0">
            <a:noAutofit/>
          </a:bodyPr>
          <a:lstStyle/>
          <a:p>
            <a:pPr marL="457200" lvl="0" indent="-228600" rtl="0">
              <a:spcBef>
                <a:spcPts val="0"/>
              </a:spcBef>
              <a:spcAft>
                <a:spcPts val="0"/>
              </a:spcAft>
              <a:buClr>
                <a:schemeClr val="dk1"/>
              </a:buClr>
              <a:buChar char="●"/>
            </a:pPr>
            <a:r>
              <a:rPr lang="en" dirty="0">
                <a:solidFill>
                  <a:schemeClr val="dk1"/>
                </a:solidFill>
              </a:rPr>
              <a:t>Damage Classes</a:t>
            </a:r>
          </a:p>
          <a:p>
            <a:pPr marL="914400" lvl="1" indent="-228600" rtl="0">
              <a:spcBef>
                <a:spcPts val="0"/>
              </a:spcBef>
              <a:spcAft>
                <a:spcPts val="0"/>
              </a:spcAft>
              <a:buClr>
                <a:schemeClr val="dk1"/>
              </a:buClr>
              <a:buChar char="○"/>
            </a:pPr>
            <a:r>
              <a:rPr lang="en" sz="1800" dirty="0">
                <a:solidFill>
                  <a:srgbClr val="EEEEEE"/>
                </a:solidFill>
                <a:latin typeface="Whitney Office" pitchFamily="2" charset="0"/>
              </a:rPr>
              <a:t>0: None</a:t>
            </a:r>
          </a:p>
          <a:p>
            <a:pPr marL="914400" lvl="1" indent="-228600" rtl="0">
              <a:spcBef>
                <a:spcPts val="0"/>
              </a:spcBef>
              <a:spcAft>
                <a:spcPts val="0"/>
              </a:spcAft>
              <a:buClr>
                <a:schemeClr val="dk1"/>
              </a:buClr>
              <a:buChar char="○"/>
            </a:pPr>
            <a:r>
              <a:rPr lang="en" sz="1800" dirty="0">
                <a:solidFill>
                  <a:srgbClr val="EEEEEE"/>
                </a:solidFill>
                <a:latin typeface="Whitney Office" pitchFamily="2" charset="0"/>
              </a:rPr>
              <a:t>1: Misshapen fruits</a:t>
            </a:r>
          </a:p>
          <a:p>
            <a:pPr marL="914400" lvl="1" indent="-228600" rtl="0">
              <a:spcBef>
                <a:spcPts val="0"/>
              </a:spcBef>
              <a:spcAft>
                <a:spcPts val="0"/>
              </a:spcAft>
              <a:buClr>
                <a:schemeClr val="dk1"/>
              </a:buClr>
              <a:buChar char="○"/>
            </a:pPr>
            <a:r>
              <a:rPr lang="en" sz="1800" dirty="0">
                <a:solidFill>
                  <a:srgbClr val="EEEEEE"/>
                </a:solidFill>
                <a:latin typeface="Whitney Office" pitchFamily="2" charset="0"/>
              </a:rPr>
              <a:t>2: Discolored fruits</a:t>
            </a:r>
          </a:p>
          <a:p>
            <a:pPr marL="914400" lvl="1" indent="-228600" rtl="0">
              <a:spcBef>
                <a:spcPts val="0"/>
              </a:spcBef>
              <a:spcAft>
                <a:spcPts val="0"/>
              </a:spcAft>
              <a:buClr>
                <a:schemeClr val="dk1"/>
              </a:buClr>
              <a:buChar char="○"/>
            </a:pPr>
            <a:r>
              <a:rPr lang="en" sz="1800" dirty="0">
                <a:solidFill>
                  <a:schemeClr val="dk1"/>
                </a:solidFill>
                <a:latin typeface="Whitney Office" pitchFamily="2" charset="0"/>
              </a:rPr>
              <a:t>3: Buds appear shriveled</a:t>
            </a:r>
          </a:p>
        </p:txBody>
      </p:sp>
      <p:cxnSp>
        <p:nvCxnSpPr>
          <p:cNvPr id="161" name="Shape 161"/>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162" name="Shape 162"/>
          <p:cNvPicPr preferRelativeResize="0"/>
          <p:nvPr/>
        </p:nvPicPr>
        <p:blipFill>
          <a:blip r:embed="rId3">
            <a:alphaModFix/>
          </a:blip>
          <a:stretch>
            <a:fillRect/>
          </a:stretch>
        </p:blipFill>
        <p:spPr>
          <a:xfrm>
            <a:off x="5473242" y="1475486"/>
            <a:ext cx="2819561" cy="2543928"/>
          </a:xfrm>
          <a:prstGeom prst="rect">
            <a:avLst/>
          </a:prstGeom>
          <a:noFill/>
          <a:ln>
            <a:noFill/>
          </a:ln>
        </p:spPr>
      </p:pic>
      <p:sp>
        <p:nvSpPr>
          <p:cNvPr id="163" name="Shape 163"/>
          <p:cNvSpPr txBox="1"/>
          <p:nvPr/>
        </p:nvSpPr>
        <p:spPr>
          <a:xfrm>
            <a:off x="6211403" y="4019468"/>
            <a:ext cx="2081400" cy="250200"/>
          </a:xfrm>
          <a:prstGeom prst="rect">
            <a:avLst/>
          </a:prstGeom>
          <a:noFill/>
          <a:ln>
            <a:noFill/>
          </a:ln>
        </p:spPr>
        <p:txBody>
          <a:bodyPr lIns="91425" tIns="91425" rIns="91425" bIns="91425" anchor="ctr" anchorCtr="0">
            <a:noAutofit/>
          </a:bodyPr>
          <a:lstStyle/>
          <a:p>
            <a:pPr lvl="0" rtl="0">
              <a:spcBef>
                <a:spcPts val="0"/>
              </a:spcBef>
              <a:buNone/>
            </a:pPr>
            <a:r>
              <a:rPr lang="en" sz="900" dirty="0"/>
              <a:t>Photo from Forestry Commission UK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US" sz="3000" dirty="0"/>
              <a:t>Holes in Leaves</a:t>
            </a:r>
            <a:endParaRPr lang="en" sz="3000" dirty="0"/>
          </a:p>
        </p:txBody>
      </p:sp>
      <p:cxnSp>
        <p:nvCxnSpPr>
          <p:cNvPr id="153" name="Shape 153"/>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154" name="Shape 154"/>
          <p:cNvPicPr preferRelativeResize="0"/>
          <p:nvPr/>
        </p:nvPicPr>
        <p:blipFill>
          <a:blip r:embed="rId3">
            <a:extLst>
              <a:ext uri="{28A0092B-C50C-407E-A947-70E740481C1C}">
                <a14:useLocalDpi xmlns:a14="http://schemas.microsoft.com/office/drawing/2010/main" val="0"/>
              </a:ext>
            </a:extLst>
          </a:blip>
          <a:stretch>
            <a:fillRect/>
          </a:stretch>
        </p:blipFill>
        <p:spPr>
          <a:xfrm>
            <a:off x="5229842" y="1092017"/>
            <a:ext cx="3582658" cy="3157641"/>
          </a:xfrm>
          <a:prstGeom prst="rect">
            <a:avLst/>
          </a:prstGeom>
          <a:noFill/>
          <a:ln>
            <a:noFill/>
          </a:ln>
        </p:spPr>
      </p:pic>
      <p:sp>
        <p:nvSpPr>
          <p:cNvPr id="8" name="Shape 128"/>
          <p:cNvSpPr txBox="1">
            <a:spLocks/>
          </p:cNvSpPr>
          <p:nvPr/>
        </p:nvSpPr>
        <p:spPr>
          <a:xfrm>
            <a:off x="311700" y="1000075"/>
            <a:ext cx="4833581" cy="3416400"/>
          </a:xfrm>
          <a:prstGeom prst="rect">
            <a:avLst/>
          </a:prstGeom>
          <a:noFill/>
          <a:ln>
            <a:noFill/>
          </a:ln>
        </p:spPr>
        <p:txBody>
          <a:bodyPr lIns="91425" tIns="91425" rIns="91425" bIns="91425" anchor="t" anchorCtr="0">
            <a:noAutofit/>
          </a:bodyPr>
          <a:lstStyle/>
          <a:p>
            <a:pPr marL="457200" marR="0" lvl="0" indent="-349250" algn="l" defTabSz="914400" rtl="0" eaLnBrk="1" fontAlgn="auto" latinLnBrk="0" hangingPunct="1">
              <a:lnSpc>
                <a:spcPct val="115000"/>
              </a:lnSpc>
              <a:spcBef>
                <a:spcPts val="0"/>
              </a:spcBef>
              <a:spcAft>
                <a:spcPts val="0"/>
              </a:spcAft>
              <a:buClr>
                <a:schemeClr val="dk1"/>
              </a:buClr>
              <a:buSzPct val="100000"/>
              <a:buFontTx/>
              <a:buChar char="●"/>
              <a:tabLst/>
              <a:defRPr/>
            </a:pPr>
            <a:r>
              <a:rPr lang="en-US" sz="1900" dirty="0">
                <a:latin typeface="Whitney Office" pitchFamily="2" charset="0"/>
              </a:rPr>
              <a:t>Portions of the leaf missing due to insect feeding</a:t>
            </a:r>
          </a:p>
          <a:p>
            <a:pPr marL="457200" marR="0" lvl="0" indent="-349250" algn="l" defTabSz="914400" rtl="0" eaLnBrk="1" fontAlgn="auto" latinLnBrk="0" hangingPunct="1">
              <a:lnSpc>
                <a:spcPct val="115000"/>
              </a:lnSpc>
              <a:spcBef>
                <a:spcPts val="0"/>
              </a:spcBef>
              <a:spcAft>
                <a:spcPts val="0"/>
              </a:spcAft>
              <a:buClr>
                <a:schemeClr val="dk1"/>
              </a:buClr>
              <a:buSzPct val="100000"/>
              <a:buFontTx/>
              <a:buChar char="●"/>
              <a:tabLst/>
              <a:defRPr/>
            </a:pPr>
            <a:r>
              <a:rPr lang="en-US" sz="1900" dirty="0">
                <a:latin typeface="Whitney Office" pitchFamily="2" charset="0"/>
              </a:rPr>
              <a:t>Can occur on the outer edges or inner parts (usually near midrib or veins) of leaves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a:r>
              <a:rPr lang="en-US" sz="3000" dirty="0"/>
              <a:t>Holes in Leaves</a:t>
            </a:r>
            <a:endParaRPr lang="en" sz="3000" dirty="0"/>
          </a:p>
        </p:txBody>
      </p:sp>
      <p:cxnSp>
        <p:nvCxnSpPr>
          <p:cNvPr id="153" name="Shape 153"/>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sp>
        <p:nvSpPr>
          <p:cNvPr id="7" name="Shape 128"/>
          <p:cNvSpPr txBox="1">
            <a:spLocks/>
          </p:cNvSpPr>
          <p:nvPr/>
        </p:nvSpPr>
        <p:spPr>
          <a:xfrm>
            <a:off x="311700" y="1000075"/>
            <a:ext cx="4822726" cy="3416400"/>
          </a:xfrm>
          <a:prstGeom prst="rect">
            <a:avLst/>
          </a:prstGeom>
          <a:noFill/>
          <a:ln>
            <a:noFill/>
          </a:ln>
        </p:spPr>
        <p:txBody>
          <a:bodyPr lIns="91425" tIns="91425" rIns="91425" bIns="91425" anchor="t" anchorCtr="0">
            <a:noAutofit/>
          </a:bodyPr>
          <a:lstStyle/>
          <a:p>
            <a:pPr marL="457200" marR="0" lvl="0" indent="-349250" algn="l" defTabSz="914400" rtl="0" eaLnBrk="1" fontAlgn="auto" latinLnBrk="0" hangingPunct="1">
              <a:lnSpc>
                <a:spcPct val="115000"/>
              </a:lnSpc>
              <a:spcBef>
                <a:spcPts val="0"/>
              </a:spcBef>
              <a:spcAft>
                <a:spcPts val="0"/>
              </a:spcAft>
              <a:buClr>
                <a:schemeClr val="dk1"/>
              </a:buClr>
              <a:buSzPct val="100000"/>
              <a:tabLst/>
              <a:defRPr/>
            </a:pPr>
            <a:r>
              <a:rPr lang="en-US" sz="1900" dirty="0">
                <a:latin typeface="Whitney Office" pitchFamily="2" charset="0"/>
              </a:rPr>
              <a:t>Defoliation Classes</a:t>
            </a:r>
          </a:p>
          <a:p>
            <a:pPr marL="457200" lvl="1" indent="-349250">
              <a:lnSpc>
                <a:spcPct val="115000"/>
              </a:lnSpc>
              <a:buClr>
                <a:schemeClr val="dk1"/>
              </a:buClr>
              <a:buSzPct val="100000"/>
              <a:buFontTx/>
              <a:buChar char="●"/>
            </a:pPr>
            <a:r>
              <a:rPr lang="en-US" sz="1900" dirty="0">
                <a:latin typeface="Whitney Office" pitchFamily="2" charset="0"/>
              </a:rPr>
              <a:t>0: None</a:t>
            </a:r>
          </a:p>
          <a:p>
            <a:pPr marL="457200" lvl="1" indent="-349250">
              <a:lnSpc>
                <a:spcPct val="115000"/>
              </a:lnSpc>
              <a:buClr>
                <a:schemeClr val="dk1"/>
              </a:buClr>
              <a:buSzPct val="100000"/>
              <a:buFontTx/>
              <a:buChar char="●"/>
            </a:pPr>
            <a:r>
              <a:rPr lang="en-US" sz="1900" dirty="0">
                <a:solidFill>
                  <a:schemeClr val="tx2"/>
                </a:solidFill>
                <a:latin typeface="Whitney Office" pitchFamily="2" charset="0"/>
              </a:rPr>
              <a:t>1: Holes on leaves are near outer edge of leaf</a:t>
            </a:r>
          </a:p>
          <a:p>
            <a:pPr marL="457200" lvl="1" indent="-349250">
              <a:lnSpc>
                <a:spcPct val="115000"/>
              </a:lnSpc>
              <a:buClr>
                <a:schemeClr val="dk1"/>
              </a:buClr>
              <a:buSzPct val="100000"/>
              <a:buFontTx/>
              <a:buChar char="●"/>
            </a:pPr>
            <a:r>
              <a:rPr lang="en-US" sz="1900" dirty="0">
                <a:solidFill>
                  <a:schemeClr val="tx2"/>
                </a:solidFill>
                <a:latin typeface="Whitney Office" pitchFamily="2" charset="0"/>
              </a:rPr>
              <a:t>2: Holes are closer to the central vein (midrib) of the leaf</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a:r>
              <a:rPr lang="en-US" sz="3000" dirty="0"/>
              <a:t>Holes in Leaves</a:t>
            </a:r>
            <a:endParaRPr lang="en" sz="3000" dirty="0"/>
          </a:p>
        </p:txBody>
      </p:sp>
      <p:cxnSp>
        <p:nvCxnSpPr>
          <p:cNvPr id="153" name="Shape 153"/>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154" name="Shape 154"/>
          <p:cNvPicPr preferRelativeResize="0"/>
          <p:nvPr/>
        </p:nvPicPr>
        <p:blipFill>
          <a:blip r:embed="rId3">
            <a:extLst>
              <a:ext uri="{28A0092B-C50C-407E-A947-70E740481C1C}">
                <a14:useLocalDpi xmlns:a14="http://schemas.microsoft.com/office/drawing/2010/main" val="0"/>
              </a:ext>
            </a:extLst>
          </a:blip>
          <a:stretch>
            <a:fillRect/>
          </a:stretch>
        </p:blipFill>
        <p:spPr>
          <a:xfrm>
            <a:off x="5286396" y="1497496"/>
            <a:ext cx="3526104" cy="2350736"/>
          </a:xfrm>
          <a:prstGeom prst="rect">
            <a:avLst/>
          </a:prstGeom>
          <a:noFill/>
          <a:ln>
            <a:noFill/>
          </a:ln>
        </p:spPr>
      </p:pic>
      <p:sp>
        <p:nvSpPr>
          <p:cNvPr id="7" name="Shape 128"/>
          <p:cNvSpPr txBox="1">
            <a:spLocks/>
          </p:cNvSpPr>
          <p:nvPr/>
        </p:nvSpPr>
        <p:spPr>
          <a:xfrm>
            <a:off x="311700" y="1000075"/>
            <a:ext cx="4822726" cy="3416400"/>
          </a:xfrm>
          <a:prstGeom prst="rect">
            <a:avLst/>
          </a:prstGeom>
          <a:noFill/>
          <a:ln>
            <a:noFill/>
          </a:ln>
        </p:spPr>
        <p:txBody>
          <a:bodyPr lIns="91425" tIns="91425" rIns="91425" bIns="91425" anchor="t" anchorCtr="0">
            <a:noAutofit/>
          </a:bodyPr>
          <a:lstStyle/>
          <a:p>
            <a:pPr marL="457200" marR="0" lvl="0" indent="-349250" algn="l" defTabSz="914400" rtl="0" eaLnBrk="1" fontAlgn="auto" latinLnBrk="0" hangingPunct="1">
              <a:lnSpc>
                <a:spcPct val="115000"/>
              </a:lnSpc>
              <a:spcBef>
                <a:spcPts val="0"/>
              </a:spcBef>
              <a:spcAft>
                <a:spcPts val="0"/>
              </a:spcAft>
              <a:buClr>
                <a:schemeClr val="dk1"/>
              </a:buClr>
              <a:buSzPct val="100000"/>
              <a:tabLst/>
              <a:defRPr/>
            </a:pPr>
            <a:r>
              <a:rPr lang="en-US" sz="1900" dirty="0">
                <a:latin typeface="Whitney Office" pitchFamily="2" charset="0"/>
              </a:rPr>
              <a:t>Defoliation Classes</a:t>
            </a:r>
          </a:p>
          <a:p>
            <a:pPr marL="457200" lvl="1" indent="-349250">
              <a:lnSpc>
                <a:spcPct val="115000"/>
              </a:lnSpc>
              <a:buClr>
                <a:schemeClr val="dk1"/>
              </a:buClr>
              <a:buSzPct val="100000"/>
              <a:buFontTx/>
              <a:buChar char="●"/>
            </a:pPr>
            <a:r>
              <a:rPr lang="en-US" sz="1900" dirty="0">
                <a:solidFill>
                  <a:srgbClr val="EEEEEE"/>
                </a:solidFill>
                <a:latin typeface="Whitney Office" pitchFamily="2" charset="0"/>
              </a:rPr>
              <a:t>0: None</a:t>
            </a:r>
          </a:p>
          <a:p>
            <a:pPr marL="457200" lvl="1" indent="-349250">
              <a:lnSpc>
                <a:spcPct val="115000"/>
              </a:lnSpc>
              <a:buClr>
                <a:schemeClr val="dk1"/>
              </a:buClr>
              <a:buSzPct val="100000"/>
              <a:buFontTx/>
              <a:buChar char="●"/>
            </a:pPr>
            <a:r>
              <a:rPr lang="en-US" sz="1900" dirty="0">
                <a:latin typeface="Whitney Office" pitchFamily="2" charset="0"/>
              </a:rPr>
              <a:t>1: Holes on leaves are near outer edge of leaf</a:t>
            </a:r>
          </a:p>
          <a:p>
            <a:pPr marL="457200" lvl="1" indent="-349250">
              <a:lnSpc>
                <a:spcPct val="115000"/>
              </a:lnSpc>
              <a:buClr>
                <a:schemeClr val="dk1"/>
              </a:buClr>
              <a:buSzPct val="100000"/>
              <a:buFontTx/>
              <a:buChar char="●"/>
            </a:pPr>
            <a:r>
              <a:rPr lang="en-US" sz="1900" dirty="0">
                <a:solidFill>
                  <a:srgbClr val="EEEEEE"/>
                </a:solidFill>
                <a:latin typeface="Whitney Office" pitchFamily="2" charset="0"/>
              </a:rPr>
              <a:t>2: Holes are closer to the central vein (midrib) of the leaf</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a:r>
              <a:rPr lang="en-US" sz="3000" dirty="0"/>
              <a:t>Holes in Leaves</a:t>
            </a:r>
            <a:endParaRPr lang="en" sz="3000" dirty="0"/>
          </a:p>
        </p:txBody>
      </p:sp>
      <p:cxnSp>
        <p:nvCxnSpPr>
          <p:cNvPr id="153" name="Shape 153"/>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154" name="Shape 154"/>
          <p:cNvPicPr preferRelativeResize="0"/>
          <p:nvPr/>
        </p:nvPicPr>
        <p:blipFill>
          <a:blip r:embed="rId3">
            <a:extLst>
              <a:ext uri="{28A0092B-C50C-407E-A947-70E740481C1C}">
                <a14:useLocalDpi xmlns:a14="http://schemas.microsoft.com/office/drawing/2010/main" val="0"/>
              </a:ext>
            </a:extLst>
          </a:blip>
          <a:stretch>
            <a:fillRect/>
          </a:stretch>
        </p:blipFill>
        <p:spPr>
          <a:xfrm>
            <a:off x="5889930" y="1123474"/>
            <a:ext cx="2319035" cy="3098781"/>
          </a:xfrm>
          <a:prstGeom prst="rect">
            <a:avLst/>
          </a:prstGeom>
          <a:noFill/>
          <a:ln>
            <a:noFill/>
          </a:ln>
        </p:spPr>
      </p:pic>
      <p:sp>
        <p:nvSpPr>
          <p:cNvPr id="7" name="Shape 128"/>
          <p:cNvSpPr txBox="1">
            <a:spLocks/>
          </p:cNvSpPr>
          <p:nvPr/>
        </p:nvSpPr>
        <p:spPr>
          <a:xfrm>
            <a:off x="311700" y="1000075"/>
            <a:ext cx="4822726" cy="3416400"/>
          </a:xfrm>
          <a:prstGeom prst="rect">
            <a:avLst/>
          </a:prstGeom>
          <a:noFill/>
          <a:ln>
            <a:noFill/>
          </a:ln>
        </p:spPr>
        <p:txBody>
          <a:bodyPr lIns="91425" tIns="91425" rIns="91425" bIns="91425" anchor="t" anchorCtr="0">
            <a:noAutofit/>
          </a:bodyPr>
          <a:lstStyle/>
          <a:p>
            <a:pPr marL="457200" marR="0" lvl="0" indent="-349250" algn="l" defTabSz="914400" rtl="0" eaLnBrk="1" fontAlgn="auto" latinLnBrk="0" hangingPunct="1">
              <a:lnSpc>
                <a:spcPct val="115000"/>
              </a:lnSpc>
              <a:spcBef>
                <a:spcPts val="0"/>
              </a:spcBef>
              <a:spcAft>
                <a:spcPts val="0"/>
              </a:spcAft>
              <a:buClr>
                <a:schemeClr val="dk1"/>
              </a:buClr>
              <a:buSzPct val="100000"/>
              <a:tabLst/>
              <a:defRPr/>
            </a:pPr>
            <a:r>
              <a:rPr lang="en-US" sz="1900" dirty="0">
                <a:latin typeface="Whitney Office" pitchFamily="2" charset="0"/>
              </a:rPr>
              <a:t>Defoliation Classes</a:t>
            </a:r>
          </a:p>
          <a:p>
            <a:pPr marL="457200" lvl="1" indent="-349250">
              <a:lnSpc>
                <a:spcPct val="115000"/>
              </a:lnSpc>
              <a:buClr>
                <a:schemeClr val="dk1"/>
              </a:buClr>
              <a:buSzPct val="100000"/>
              <a:buFontTx/>
              <a:buChar char="●"/>
            </a:pPr>
            <a:r>
              <a:rPr lang="en-US" sz="1900" dirty="0">
                <a:solidFill>
                  <a:srgbClr val="EEEEEE"/>
                </a:solidFill>
                <a:latin typeface="Whitney Office" pitchFamily="2" charset="0"/>
              </a:rPr>
              <a:t>0: None</a:t>
            </a:r>
          </a:p>
          <a:p>
            <a:pPr marL="457200" lvl="1" indent="-349250">
              <a:lnSpc>
                <a:spcPct val="115000"/>
              </a:lnSpc>
              <a:buClr>
                <a:schemeClr val="dk1"/>
              </a:buClr>
              <a:buSzPct val="100000"/>
              <a:buFontTx/>
              <a:buChar char="●"/>
            </a:pPr>
            <a:r>
              <a:rPr lang="en-US" sz="1900" dirty="0">
                <a:solidFill>
                  <a:srgbClr val="EEEEEE"/>
                </a:solidFill>
                <a:latin typeface="Whitney Office" pitchFamily="2" charset="0"/>
              </a:rPr>
              <a:t>1: Holes on leaves are near outer edge of leaf</a:t>
            </a:r>
          </a:p>
          <a:p>
            <a:pPr marL="457200" lvl="1" indent="-349250">
              <a:lnSpc>
                <a:spcPct val="115000"/>
              </a:lnSpc>
              <a:buClr>
                <a:schemeClr val="dk1"/>
              </a:buClr>
              <a:buSzPct val="100000"/>
              <a:buFontTx/>
              <a:buChar char="●"/>
            </a:pPr>
            <a:r>
              <a:rPr lang="en-US" sz="1900" dirty="0">
                <a:latin typeface="Whitney Office" pitchFamily="2" charset="0"/>
              </a:rPr>
              <a:t>2: Holes are closer to the central vein (midrib) of the leaf</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dirty="0"/>
              <a:t>Frass</a:t>
            </a:r>
          </a:p>
        </p:txBody>
      </p:sp>
      <p:sp>
        <p:nvSpPr>
          <p:cNvPr id="88" name="Shape 88"/>
          <p:cNvSpPr txBox="1">
            <a:spLocks noGrp="1"/>
          </p:cNvSpPr>
          <p:nvPr>
            <p:ph type="body" idx="1"/>
          </p:nvPr>
        </p:nvSpPr>
        <p:spPr>
          <a:xfrm>
            <a:off x="311700" y="1152475"/>
            <a:ext cx="4591800" cy="3416400"/>
          </a:xfrm>
          <a:prstGeom prst="rect">
            <a:avLst/>
          </a:prstGeom>
        </p:spPr>
        <p:txBody>
          <a:bodyPr lIns="91425" tIns="91425" rIns="91425" bIns="91425" anchor="t" anchorCtr="0">
            <a:noAutofit/>
          </a:bodyPr>
          <a:lstStyle/>
          <a:p>
            <a:pPr marL="457200" lvl="0" indent="-349250" rtl="0">
              <a:spcBef>
                <a:spcPts val="0"/>
              </a:spcBef>
              <a:spcAft>
                <a:spcPts val="0"/>
              </a:spcAft>
              <a:buClr>
                <a:schemeClr val="dk1"/>
              </a:buClr>
              <a:buSzPct val="100000"/>
              <a:buChar char="●"/>
            </a:pPr>
            <a:r>
              <a:rPr lang="en" sz="1900">
                <a:solidFill>
                  <a:schemeClr val="dk1"/>
                </a:solidFill>
                <a:highlight>
                  <a:srgbClr val="FFFFFF"/>
                </a:highlight>
              </a:rPr>
              <a:t>Powdery excrement formed by insects chewing on bark, stems, and leaves</a:t>
            </a:r>
          </a:p>
          <a:p>
            <a:pPr marL="457200" lvl="0" indent="-349250" rtl="0">
              <a:spcBef>
                <a:spcPts val="0"/>
              </a:spcBef>
              <a:spcAft>
                <a:spcPts val="0"/>
              </a:spcAft>
              <a:buClr>
                <a:schemeClr val="dk1"/>
              </a:buClr>
              <a:buSzPct val="100000"/>
              <a:buChar char="●"/>
            </a:pPr>
            <a:r>
              <a:rPr lang="en" sz="1900">
                <a:solidFill>
                  <a:schemeClr val="dk1"/>
                </a:solidFill>
                <a:highlight>
                  <a:srgbClr val="FFFFFF"/>
                </a:highlight>
              </a:rPr>
              <a:t>Typically found in crevices or at the base of the trunk</a:t>
            </a:r>
          </a:p>
          <a:p>
            <a:pPr marL="457200" lvl="0" indent="-349250" rtl="0">
              <a:spcBef>
                <a:spcPts val="0"/>
              </a:spcBef>
              <a:spcAft>
                <a:spcPts val="0"/>
              </a:spcAft>
              <a:buClr>
                <a:schemeClr val="dk1"/>
              </a:buClr>
              <a:buSzPct val="100000"/>
              <a:buChar char="●"/>
            </a:pPr>
            <a:r>
              <a:rPr lang="en" sz="1900">
                <a:solidFill>
                  <a:schemeClr val="dk1"/>
                </a:solidFill>
                <a:highlight>
                  <a:srgbClr val="FFFFFF"/>
                </a:highlight>
              </a:rPr>
              <a:t>Similar in appearance to sawdust</a:t>
            </a:r>
          </a:p>
        </p:txBody>
      </p:sp>
      <p:cxnSp>
        <p:nvCxnSpPr>
          <p:cNvPr id="89" name="Shape 89"/>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90" name="Shape 90"/>
          <p:cNvPicPr preferRelativeResize="0"/>
          <p:nvPr/>
        </p:nvPicPr>
        <p:blipFill>
          <a:blip r:embed="rId3">
            <a:extLst>
              <a:ext uri="{28A0092B-C50C-407E-A947-70E740481C1C}">
                <a14:useLocalDpi xmlns:a14="http://schemas.microsoft.com/office/drawing/2010/main" val="0"/>
              </a:ext>
            </a:extLst>
          </a:blip>
          <a:stretch>
            <a:fillRect/>
          </a:stretch>
        </p:blipFill>
        <p:spPr>
          <a:xfrm>
            <a:off x="5554557" y="1047275"/>
            <a:ext cx="2567833" cy="35216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a:t>Epicormic Sprouts</a:t>
            </a:r>
          </a:p>
        </p:txBody>
      </p:sp>
      <p:sp>
        <p:nvSpPr>
          <p:cNvPr id="96" name="Shape 96"/>
          <p:cNvSpPr txBox="1">
            <a:spLocks noGrp="1"/>
          </p:cNvSpPr>
          <p:nvPr>
            <p:ph type="body" idx="1"/>
          </p:nvPr>
        </p:nvSpPr>
        <p:spPr>
          <a:xfrm>
            <a:off x="311700" y="1152475"/>
            <a:ext cx="4591800" cy="3416400"/>
          </a:xfrm>
          <a:prstGeom prst="rect">
            <a:avLst/>
          </a:prstGeom>
        </p:spPr>
        <p:txBody>
          <a:bodyPr lIns="91425" tIns="91425" rIns="91425" bIns="91425" anchor="t" anchorCtr="0">
            <a:noAutofit/>
          </a:bodyPr>
          <a:lstStyle/>
          <a:p>
            <a:pPr marL="457200" lvl="0" indent="-349250" rtl="0">
              <a:spcBef>
                <a:spcPts val="0"/>
              </a:spcBef>
              <a:spcAft>
                <a:spcPts val="0"/>
              </a:spcAft>
              <a:buClr>
                <a:schemeClr val="dk1"/>
              </a:buClr>
              <a:buSzPct val="100000"/>
              <a:buChar char="●"/>
            </a:pPr>
            <a:r>
              <a:rPr lang="en" sz="1900">
                <a:solidFill>
                  <a:schemeClr val="dk1"/>
                </a:solidFill>
                <a:highlight>
                  <a:srgbClr val="FFFFFF"/>
                </a:highlight>
              </a:rPr>
              <a:t>Weak branch attachment growing at the base of the tree, along the trunk, or on branches</a:t>
            </a:r>
          </a:p>
          <a:p>
            <a:pPr marL="457200" lvl="0" indent="-349250" rtl="0">
              <a:spcBef>
                <a:spcPts val="0"/>
              </a:spcBef>
              <a:spcAft>
                <a:spcPts val="0"/>
              </a:spcAft>
              <a:buClr>
                <a:schemeClr val="dk1"/>
              </a:buClr>
              <a:buSzPct val="100000"/>
              <a:buChar char="●"/>
            </a:pPr>
            <a:r>
              <a:rPr lang="en" sz="1900">
                <a:solidFill>
                  <a:schemeClr val="dk1"/>
                </a:solidFill>
                <a:highlight>
                  <a:srgbClr val="FFFFFF"/>
                </a:highlight>
              </a:rPr>
              <a:t>Can be caused by topping (over-pruning the top of a tree), insect infestation, or other disease</a:t>
            </a:r>
          </a:p>
        </p:txBody>
      </p:sp>
      <p:cxnSp>
        <p:nvCxnSpPr>
          <p:cNvPr id="97" name="Shape 97"/>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98" name="Shape 98"/>
          <p:cNvPicPr preferRelativeResize="0"/>
          <p:nvPr/>
        </p:nvPicPr>
        <p:blipFill>
          <a:blip r:embed="rId3">
            <a:extLst>
              <a:ext uri="{28A0092B-C50C-407E-A947-70E740481C1C}">
                <a14:useLocalDpi xmlns:a14="http://schemas.microsoft.com/office/drawing/2010/main" val="0"/>
              </a:ext>
            </a:extLst>
          </a:blip>
          <a:stretch>
            <a:fillRect/>
          </a:stretch>
        </p:blipFill>
        <p:spPr>
          <a:xfrm>
            <a:off x="5787588" y="1047275"/>
            <a:ext cx="2346549" cy="35198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a:spcBef>
                <a:spcPts val="0"/>
              </a:spcBef>
              <a:buNone/>
            </a:pPr>
            <a:r>
              <a:rPr lang="en" sz="3000" dirty="0"/>
              <a:t>Exit Holes</a:t>
            </a:r>
          </a:p>
        </p:txBody>
      </p:sp>
      <p:sp>
        <p:nvSpPr>
          <p:cNvPr id="64" name="Shape 64"/>
          <p:cNvSpPr txBox="1">
            <a:spLocks noGrp="1"/>
          </p:cNvSpPr>
          <p:nvPr>
            <p:ph type="body" idx="1"/>
          </p:nvPr>
        </p:nvSpPr>
        <p:spPr>
          <a:xfrm>
            <a:off x="311700" y="1152475"/>
            <a:ext cx="4351800" cy="3416400"/>
          </a:xfrm>
          <a:prstGeom prst="rect">
            <a:avLst/>
          </a:prstGeom>
        </p:spPr>
        <p:txBody>
          <a:bodyPr lIns="91425" tIns="91425" rIns="91425" bIns="91425" anchor="t" anchorCtr="0">
            <a:noAutofit/>
          </a:bodyPr>
          <a:lstStyle/>
          <a:p>
            <a:pPr marL="457200" lvl="0" indent="-228600">
              <a:spcBef>
                <a:spcPts val="0"/>
              </a:spcBef>
              <a:spcAft>
                <a:spcPts val="0"/>
              </a:spcAft>
              <a:buClr>
                <a:schemeClr val="dk1"/>
              </a:buClr>
              <a:buChar char="●"/>
            </a:pPr>
            <a:r>
              <a:rPr lang="en" dirty="0">
                <a:solidFill>
                  <a:schemeClr val="dk1"/>
                </a:solidFill>
                <a:highlight>
                  <a:srgbClr val="FFFFFF"/>
                </a:highlight>
              </a:rPr>
              <a:t>Ex. of the appearances of exit holes: </a:t>
            </a:r>
          </a:p>
          <a:p>
            <a:pPr marL="914400" lvl="1" indent="-342900">
              <a:spcBef>
                <a:spcPts val="0"/>
              </a:spcBef>
              <a:spcAft>
                <a:spcPts val="0"/>
              </a:spcAft>
              <a:buClr>
                <a:schemeClr val="dk1"/>
              </a:buClr>
              <a:buSzPct val="100000"/>
              <a:buChar char="○"/>
            </a:pPr>
            <a:r>
              <a:rPr lang="en" sz="1800" dirty="0">
                <a:solidFill>
                  <a:schemeClr val="tx1"/>
                </a:solidFill>
                <a:highlight>
                  <a:srgbClr val="FFFFFF"/>
                </a:highlight>
                <a:latin typeface="Whitney Office" pitchFamily="2" charset="0"/>
              </a:rPr>
              <a:t>Small, D-shaped exit holes</a:t>
            </a:r>
          </a:p>
          <a:p>
            <a:pPr marL="914400" lvl="1" indent="-342900">
              <a:spcBef>
                <a:spcPts val="0"/>
              </a:spcBef>
              <a:spcAft>
                <a:spcPts val="0"/>
              </a:spcAft>
              <a:buClr>
                <a:schemeClr val="dk1"/>
              </a:buClr>
              <a:buSzPct val="100000"/>
              <a:buChar char="○"/>
            </a:pPr>
            <a:r>
              <a:rPr lang="en" sz="1800" dirty="0">
                <a:solidFill>
                  <a:schemeClr val="bg2">
                    <a:lumMod val="20000"/>
                    <a:lumOff val="80000"/>
                  </a:schemeClr>
                </a:solidFill>
                <a:highlight>
                  <a:srgbClr val="FFFFFF"/>
                </a:highlight>
                <a:latin typeface="Whitney Office" pitchFamily="2" charset="0"/>
              </a:rPr>
              <a:t>Multiple exit holes the size of a pen tip</a:t>
            </a:r>
          </a:p>
          <a:p>
            <a:pPr marL="914400" lvl="1" indent="-342900">
              <a:spcBef>
                <a:spcPts val="0"/>
              </a:spcBef>
              <a:spcAft>
                <a:spcPts val="0"/>
              </a:spcAft>
              <a:buClr>
                <a:schemeClr val="dk1"/>
              </a:buClr>
              <a:buSzPct val="100000"/>
              <a:buChar char="○"/>
            </a:pPr>
            <a:r>
              <a:rPr lang="en" sz="1800" dirty="0">
                <a:solidFill>
                  <a:schemeClr val="bg2">
                    <a:lumMod val="20000"/>
                    <a:lumOff val="80000"/>
                  </a:schemeClr>
                </a:solidFill>
                <a:highlight>
                  <a:srgbClr val="FFFFFF"/>
                </a:highlight>
                <a:latin typeface="Whitney Office" pitchFamily="2" charset="0"/>
              </a:rPr>
              <a:t>Tiny holes surrounded by cankers</a:t>
            </a:r>
          </a:p>
        </p:txBody>
      </p:sp>
      <p:cxnSp>
        <p:nvCxnSpPr>
          <p:cNvPr id="65" name="Shape 65"/>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66" name="Shape 66"/>
          <p:cNvPicPr preferRelativeResize="0"/>
          <p:nvPr/>
        </p:nvPicPr>
        <p:blipFill>
          <a:blip r:embed="rId3">
            <a:extLst>
              <a:ext uri="{28A0092B-C50C-407E-A947-70E740481C1C}">
                <a14:useLocalDpi xmlns:a14="http://schemas.microsoft.com/office/drawing/2010/main" val="0"/>
              </a:ext>
            </a:extLst>
          </a:blip>
          <a:stretch>
            <a:fillRect/>
          </a:stretch>
        </p:blipFill>
        <p:spPr>
          <a:xfrm>
            <a:off x="4905374" y="1361550"/>
            <a:ext cx="3907125" cy="2661826"/>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a:t>Woodpecker Damage</a:t>
            </a:r>
          </a:p>
        </p:txBody>
      </p:sp>
      <p:sp>
        <p:nvSpPr>
          <p:cNvPr id="104" name="Shape 104"/>
          <p:cNvSpPr txBox="1">
            <a:spLocks noGrp="1"/>
          </p:cNvSpPr>
          <p:nvPr>
            <p:ph type="body" idx="1"/>
          </p:nvPr>
        </p:nvSpPr>
        <p:spPr>
          <a:xfrm>
            <a:off x="311700" y="1152475"/>
            <a:ext cx="3903684" cy="3416400"/>
          </a:xfrm>
          <a:prstGeom prst="rect">
            <a:avLst/>
          </a:prstGeom>
        </p:spPr>
        <p:txBody>
          <a:bodyPr lIns="91425" tIns="91425" rIns="91425" bIns="91425" anchor="t" anchorCtr="0">
            <a:noAutofit/>
          </a:bodyPr>
          <a:lstStyle/>
          <a:p>
            <a:pPr marL="457200" lvl="0" indent="-349250" rtl="0">
              <a:spcBef>
                <a:spcPts val="0"/>
              </a:spcBef>
              <a:spcAft>
                <a:spcPts val="0"/>
              </a:spcAft>
              <a:buClr>
                <a:schemeClr val="dk1"/>
              </a:buClr>
              <a:buSzPct val="100000"/>
              <a:buChar char="●"/>
            </a:pPr>
            <a:r>
              <a:rPr lang="en" sz="1900" dirty="0">
                <a:solidFill>
                  <a:schemeClr val="dk1"/>
                </a:solidFill>
                <a:highlight>
                  <a:srgbClr val="FFFFFF"/>
                </a:highlight>
              </a:rPr>
              <a:t>Holes drilled into the bark</a:t>
            </a:r>
          </a:p>
          <a:p>
            <a:pPr marL="457200" lvl="0" indent="-349250" rtl="0">
              <a:spcBef>
                <a:spcPts val="0"/>
              </a:spcBef>
              <a:spcAft>
                <a:spcPts val="0"/>
              </a:spcAft>
              <a:buClr>
                <a:schemeClr val="dk1"/>
              </a:buClr>
              <a:buSzPct val="100000"/>
              <a:buChar char="●"/>
            </a:pPr>
            <a:r>
              <a:rPr lang="en" sz="1900" dirty="0">
                <a:solidFill>
                  <a:schemeClr val="dk1"/>
                </a:solidFill>
                <a:highlight>
                  <a:srgbClr val="FFFFFF"/>
                </a:highlight>
              </a:rPr>
              <a:t>Large sections of missing outer bark along the trunk (blonding)</a:t>
            </a:r>
          </a:p>
          <a:p>
            <a:pPr marL="457200" lvl="0" indent="-349250" rtl="0">
              <a:spcBef>
                <a:spcPts val="0"/>
              </a:spcBef>
              <a:spcAft>
                <a:spcPts val="0"/>
              </a:spcAft>
              <a:buClr>
                <a:schemeClr val="dk1"/>
              </a:buClr>
              <a:buSzPct val="100000"/>
              <a:buChar char="●"/>
            </a:pPr>
            <a:r>
              <a:rPr lang="en" sz="1900" dirty="0">
                <a:solidFill>
                  <a:schemeClr val="dk1"/>
                </a:solidFill>
                <a:highlight>
                  <a:srgbClr val="FFFFFF"/>
                </a:highlight>
              </a:rPr>
              <a:t>Yellow-bellied Sapsuckers (a type of woodpecker) drill holes in close proximity, forming neat horizontal rows – not of concern</a:t>
            </a:r>
          </a:p>
        </p:txBody>
      </p:sp>
      <p:cxnSp>
        <p:nvCxnSpPr>
          <p:cNvPr id="105" name="Shape 105"/>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106" name="Shape 106"/>
          <p:cNvPicPr preferRelativeResize="0"/>
          <p:nvPr/>
        </p:nvPicPr>
        <p:blipFill rotWithShape="1">
          <a:blip r:embed="rId3">
            <a:extLst>
              <a:ext uri="{28A0092B-C50C-407E-A947-70E740481C1C}">
                <a14:useLocalDpi xmlns:a14="http://schemas.microsoft.com/office/drawing/2010/main" val="0"/>
              </a:ext>
            </a:extLst>
          </a:blip>
          <a:srcRect t="2329" b="21074"/>
          <a:stretch/>
        </p:blipFill>
        <p:spPr>
          <a:xfrm>
            <a:off x="4778365" y="1152475"/>
            <a:ext cx="3222635" cy="1956097"/>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8365" y="3161466"/>
            <a:ext cx="2116632" cy="1407409"/>
          </a:xfrm>
          <a:prstGeom prst="rect">
            <a:avLst/>
          </a:prstGeom>
        </p:spPr>
      </p:pic>
      <p:sp>
        <p:nvSpPr>
          <p:cNvPr id="4" name="TextBox 3">
            <a:extLst>
              <a:ext uri="{FF2B5EF4-FFF2-40B4-BE49-F238E27FC236}">
                <a16:creationId xmlns:a16="http://schemas.microsoft.com/office/drawing/2014/main" id="{84621C71-9192-4B7A-97A5-77EC6AC4F035}"/>
              </a:ext>
            </a:extLst>
          </p:cNvPr>
          <p:cNvSpPr txBox="1"/>
          <p:nvPr/>
        </p:nvSpPr>
        <p:spPr>
          <a:xfrm>
            <a:off x="6949158" y="4045655"/>
            <a:ext cx="2116632" cy="523220"/>
          </a:xfrm>
          <a:prstGeom prst="rect">
            <a:avLst/>
          </a:prstGeom>
          <a:noFill/>
        </p:spPr>
        <p:txBody>
          <a:bodyPr wrap="square" rtlCol="0">
            <a:spAutoFit/>
          </a:bodyPr>
          <a:lstStyle/>
          <a:p>
            <a:r>
              <a:rPr lang="en-US" dirty="0">
                <a:latin typeface="Whitney Office" pitchFamily="2" charset="0"/>
              </a:rPr>
              <a:t>Left: Sapsucker marks left on a tree</a:t>
            </a:r>
          </a:p>
        </p:txBody>
      </p:sp>
      <p:sp>
        <p:nvSpPr>
          <p:cNvPr id="9" name="TextBox 8">
            <a:extLst>
              <a:ext uri="{FF2B5EF4-FFF2-40B4-BE49-F238E27FC236}">
                <a16:creationId xmlns:a16="http://schemas.microsoft.com/office/drawing/2014/main" id="{312663F2-464F-4F84-AD94-B27CC1911907}"/>
              </a:ext>
            </a:extLst>
          </p:cNvPr>
          <p:cNvSpPr txBox="1"/>
          <p:nvPr/>
        </p:nvSpPr>
        <p:spPr>
          <a:xfrm>
            <a:off x="6942684" y="3161466"/>
            <a:ext cx="2116632" cy="523220"/>
          </a:xfrm>
          <a:prstGeom prst="rect">
            <a:avLst/>
          </a:prstGeom>
          <a:noFill/>
        </p:spPr>
        <p:txBody>
          <a:bodyPr wrap="square" rtlCol="0">
            <a:spAutoFit/>
          </a:bodyPr>
          <a:lstStyle/>
          <a:p>
            <a:r>
              <a:rPr lang="en-US" dirty="0">
                <a:latin typeface="Whitney Office" pitchFamily="2" charset="0"/>
              </a:rPr>
              <a:t>Above: </a:t>
            </a:r>
            <a:r>
              <a:rPr lang="en-US" dirty="0" err="1">
                <a:latin typeface="Whitney Office" pitchFamily="2" charset="0"/>
              </a:rPr>
              <a:t>Blonding</a:t>
            </a:r>
            <a:r>
              <a:rPr lang="en-US" dirty="0">
                <a:latin typeface="Whitney Office" pitchFamily="2" charset="0"/>
              </a:rPr>
              <a:t> on an ash tree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a:t>S-Shaped Galleries</a:t>
            </a:r>
          </a:p>
        </p:txBody>
      </p:sp>
      <p:sp>
        <p:nvSpPr>
          <p:cNvPr id="112" name="Shape 112"/>
          <p:cNvSpPr txBox="1">
            <a:spLocks noGrp="1"/>
          </p:cNvSpPr>
          <p:nvPr>
            <p:ph type="body" idx="1"/>
          </p:nvPr>
        </p:nvSpPr>
        <p:spPr>
          <a:xfrm>
            <a:off x="311700" y="1152475"/>
            <a:ext cx="4591800" cy="3416400"/>
          </a:xfrm>
          <a:prstGeom prst="rect">
            <a:avLst/>
          </a:prstGeom>
        </p:spPr>
        <p:txBody>
          <a:bodyPr lIns="91425" tIns="91425" rIns="91425" bIns="91425" anchor="t" anchorCtr="0">
            <a:noAutofit/>
          </a:bodyPr>
          <a:lstStyle/>
          <a:p>
            <a:pPr marL="457200" lvl="0" indent="-349250" rtl="0">
              <a:spcBef>
                <a:spcPts val="0"/>
              </a:spcBef>
              <a:spcAft>
                <a:spcPts val="0"/>
              </a:spcAft>
              <a:buClr>
                <a:schemeClr val="dk1"/>
              </a:buClr>
              <a:buSzPct val="100000"/>
              <a:buChar char="●"/>
            </a:pPr>
            <a:r>
              <a:rPr lang="en" sz="1900" dirty="0">
                <a:solidFill>
                  <a:schemeClr val="dk1"/>
                </a:solidFill>
              </a:rPr>
              <a:t>Winding tunnels and pathways caused by feeding insects that are found beneath the bark</a:t>
            </a:r>
          </a:p>
        </p:txBody>
      </p:sp>
      <p:cxnSp>
        <p:nvCxnSpPr>
          <p:cNvPr id="113" name="Shape 113"/>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114" name="Shape 114"/>
          <p:cNvPicPr preferRelativeResize="0"/>
          <p:nvPr/>
        </p:nvPicPr>
        <p:blipFill>
          <a:blip r:embed="rId3">
            <a:extLst>
              <a:ext uri="{28A0092B-C50C-407E-A947-70E740481C1C}">
                <a14:useLocalDpi xmlns:a14="http://schemas.microsoft.com/office/drawing/2010/main" val="0"/>
              </a:ext>
            </a:extLst>
          </a:blip>
          <a:stretch>
            <a:fillRect/>
          </a:stretch>
        </p:blipFill>
        <p:spPr>
          <a:xfrm>
            <a:off x="4903501" y="1206670"/>
            <a:ext cx="3909000" cy="2891684"/>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748" y="3071627"/>
            <a:ext cx="2245872" cy="1497248"/>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a:t>Bark Fissures/Cracks</a:t>
            </a:r>
          </a:p>
        </p:txBody>
      </p:sp>
      <p:sp>
        <p:nvSpPr>
          <p:cNvPr id="128" name="Shape 128"/>
          <p:cNvSpPr txBox="1">
            <a:spLocks noGrp="1"/>
          </p:cNvSpPr>
          <p:nvPr>
            <p:ph type="body" idx="1"/>
          </p:nvPr>
        </p:nvSpPr>
        <p:spPr>
          <a:xfrm>
            <a:off x="311700" y="1000075"/>
            <a:ext cx="5140500" cy="3416400"/>
          </a:xfrm>
          <a:prstGeom prst="rect">
            <a:avLst/>
          </a:prstGeom>
        </p:spPr>
        <p:txBody>
          <a:bodyPr lIns="91425" tIns="91425" rIns="91425" bIns="91425" anchor="t" anchorCtr="0">
            <a:noAutofit/>
          </a:bodyPr>
          <a:lstStyle/>
          <a:p>
            <a:pPr marL="457200" lvl="0" indent="-349250" rtl="0">
              <a:spcBef>
                <a:spcPts val="0"/>
              </a:spcBef>
              <a:spcAft>
                <a:spcPts val="0"/>
              </a:spcAft>
              <a:buClr>
                <a:schemeClr val="dk1"/>
              </a:buClr>
              <a:buSzPct val="100000"/>
              <a:buChar char="●"/>
            </a:pPr>
            <a:r>
              <a:rPr lang="en" sz="1900" dirty="0">
                <a:solidFill>
                  <a:schemeClr val="dk1"/>
                </a:solidFill>
              </a:rPr>
              <a:t>Splits in the bark along the bole (trunk)</a:t>
            </a:r>
          </a:p>
          <a:p>
            <a:pPr marL="457200" lvl="0" indent="-349250" rtl="0">
              <a:spcBef>
                <a:spcPts val="0"/>
              </a:spcBef>
              <a:spcAft>
                <a:spcPts val="0"/>
              </a:spcAft>
              <a:buClr>
                <a:schemeClr val="dk1"/>
              </a:buClr>
              <a:buSzPct val="100000"/>
              <a:buChar char="●"/>
            </a:pPr>
            <a:r>
              <a:rPr lang="en" sz="1900" dirty="0">
                <a:solidFill>
                  <a:schemeClr val="dk1"/>
                </a:solidFill>
              </a:rPr>
              <a:t>Often vertical</a:t>
            </a:r>
          </a:p>
          <a:p>
            <a:pPr marL="457200" lvl="0" indent="-349250" rtl="0">
              <a:spcBef>
                <a:spcPts val="0"/>
              </a:spcBef>
              <a:spcAft>
                <a:spcPts val="0"/>
              </a:spcAft>
              <a:buClr>
                <a:schemeClr val="dk1"/>
              </a:buClr>
              <a:buSzPct val="100000"/>
              <a:buChar char="●"/>
            </a:pPr>
            <a:r>
              <a:rPr lang="en" sz="1900" dirty="0">
                <a:solidFill>
                  <a:schemeClr val="dk1"/>
                </a:solidFill>
              </a:rPr>
              <a:t>Tissue underneath has been damaged</a:t>
            </a:r>
          </a:p>
        </p:txBody>
      </p:sp>
      <p:cxnSp>
        <p:nvCxnSpPr>
          <p:cNvPr id="129" name="Shape 129"/>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130" name="Shape 130"/>
          <p:cNvPicPr preferRelativeResize="0"/>
          <p:nvPr/>
        </p:nvPicPr>
        <p:blipFill>
          <a:blip r:embed="rId3">
            <a:extLst>
              <a:ext uri="{28A0092B-C50C-407E-A947-70E740481C1C}">
                <a14:useLocalDpi xmlns:a14="http://schemas.microsoft.com/office/drawing/2010/main" val="0"/>
              </a:ext>
            </a:extLst>
          </a:blip>
          <a:stretch>
            <a:fillRect/>
          </a:stretch>
        </p:blipFill>
        <p:spPr>
          <a:xfrm>
            <a:off x="5855958" y="1047275"/>
            <a:ext cx="2340332" cy="351049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dirty="0"/>
              <a:t>Cankers/</a:t>
            </a:r>
            <a:r>
              <a:rPr lang="en-US" sz="3000" dirty="0"/>
              <a:t>Dead Bark</a:t>
            </a:r>
            <a:endParaRPr lang="en" sz="3000" dirty="0"/>
          </a:p>
        </p:txBody>
      </p:sp>
      <p:sp>
        <p:nvSpPr>
          <p:cNvPr id="136" name="Shape 136"/>
          <p:cNvSpPr txBox="1">
            <a:spLocks noGrp="1"/>
          </p:cNvSpPr>
          <p:nvPr>
            <p:ph type="body" idx="1"/>
          </p:nvPr>
        </p:nvSpPr>
        <p:spPr>
          <a:xfrm>
            <a:off x="311700" y="1000075"/>
            <a:ext cx="4408800" cy="3416400"/>
          </a:xfrm>
          <a:prstGeom prst="rect">
            <a:avLst/>
          </a:prstGeom>
        </p:spPr>
        <p:txBody>
          <a:bodyPr lIns="91425" tIns="91425" rIns="91425" bIns="91425" anchor="t" anchorCtr="0">
            <a:noAutofit/>
          </a:bodyPr>
          <a:lstStyle/>
          <a:p>
            <a:pPr marL="457200" lvl="0" indent="-349250" rtl="0">
              <a:spcBef>
                <a:spcPts val="0"/>
              </a:spcBef>
              <a:spcAft>
                <a:spcPts val="0"/>
              </a:spcAft>
              <a:buClr>
                <a:schemeClr val="dk1"/>
              </a:buClr>
              <a:buSzPct val="100000"/>
              <a:buChar char="●"/>
            </a:pPr>
            <a:r>
              <a:rPr lang="en" sz="1900" dirty="0">
                <a:solidFill>
                  <a:schemeClr val="dk1"/>
                </a:solidFill>
              </a:rPr>
              <a:t>A local, often sunken, depression of dead plant tissue found on a twig, branch, or trunk</a:t>
            </a:r>
          </a:p>
        </p:txBody>
      </p:sp>
      <p:cxnSp>
        <p:nvCxnSpPr>
          <p:cNvPr id="137" name="Shape 137"/>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138" name="Shape 138"/>
          <p:cNvPicPr preferRelativeResize="0"/>
          <p:nvPr/>
        </p:nvPicPr>
        <p:blipFill>
          <a:blip r:embed="rId3">
            <a:extLst>
              <a:ext uri="{28A0092B-C50C-407E-A947-70E740481C1C}">
                <a14:useLocalDpi xmlns:a14="http://schemas.microsoft.com/office/drawing/2010/main" val="0"/>
              </a:ext>
            </a:extLst>
          </a:blip>
          <a:stretch>
            <a:fillRect/>
          </a:stretch>
        </p:blipFill>
        <p:spPr>
          <a:xfrm>
            <a:off x="4936785" y="1099199"/>
            <a:ext cx="3834551" cy="2873411"/>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5731" y="2191642"/>
            <a:ext cx="1712538" cy="2283383"/>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dirty="0"/>
              <a:t>Galls </a:t>
            </a:r>
            <a:r>
              <a:rPr lang="en-US" sz="3000" dirty="0"/>
              <a:t>on Twigs/Branches/Leaves</a:t>
            </a:r>
            <a:endParaRPr lang="en" sz="3000" dirty="0"/>
          </a:p>
        </p:txBody>
      </p:sp>
      <p:sp>
        <p:nvSpPr>
          <p:cNvPr id="144" name="Shape 144"/>
          <p:cNvSpPr txBox="1">
            <a:spLocks noGrp="1"/>
          </p:cNvSpPr>
          <p:nvPr>
            <p:ph type="body" idx="1"/>
          </p:nvPr>
        </p:nvSpPr>
        <p:spPr>
          <a:xfrm>
            <a:off x="311700" y="1000075"/>
            <a:ext cx="4408800" cy="3416400"/>
          </a:xfrm>
          <a:prstGeom prst="rect">
            <a:avLst/>
          </a:prstGeom>
        </p:spPr>
        <p:txBody>
          <a:bodyPr lIns="91425" tIns="91425" rIns="91425" bIns="91425" anchor="t" anchorCtr="0">
            <a:noAutofit/>
          </a:bodyPr>
          <a:lstStyle/>
          <a:p>
            <a:pPr marL="457200" lvl="0" indent="-349250" rtl="0">
              <a:spcBef>
                <a:spcPts val="0"/>
              </a:spcBef>
              <a:spcAft>
                <a:spcPts val="0"/>
              </a:spcAft>
              <a:buClr>
                <a:schemeClr val="dk1"/>
              </a:buClr>
              <a:buSzPct val="100000"/>
              <a:buChar char="●"/>
            </a:pPr>
            <a:r>
              <a:rPr lang="en" sz="1900" dirty="0">
                <a:solidFill>
                  <a:schemeClr val="dk1"/>
                </a:solidFill>
              </a:rPr>
              <a:t>A swelling or growth of plant tissue that has developed as the result of feeding activity of insect or mites</a:t>
            </a:r>
          </a:p>
        </p:txBody>
      </p:sp>
      <p:cxnSp>
        <p:nvCxnSpPr>
          <p:cNvPr id="145" name="Shape 145"/>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146" name="Shape 146"/>
          <p:cNvPicPr preferRelativeResize="0"/>
          <p:nvPr/>
        </p:nvPicPr>
        <p:blipFill>
          <a:blip r:embed="rId3">
            <a:extLst>
              <a:ext uri="{28A0092B-C50C-407E-A947-70E740481C1C}">
                <a14:useLocalDpi xmlns:a14="http://schemas.microsoft.com/office/drawing/2010/main" val="0"/>
              </a:ext>
            </a:extLst>
          </a:blip>
          <a:stretch>
            <a:fillRect/>
          </a:stretch>
        </p:blipFill>
        <p:spPr>
          <a:xfrm>
            <a:off x="5011573" y="1485269"/>
            <a:ext cx="3769898" cy="2827424"/>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4709" y="2431678"/>
            <a:ext cx="1254010" cy="188101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7582" y="2713196"/>
            <a:ext cx="2150579" cy="161013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BA047-1565-4450-AB25-CFC0F65F4734}"/>
              </a:ext>
            </a:extLst>
          </p:cNvPr>
          <p:cNvSpPr>
            <a:spLocks noGrp="1"/>
          </p:cNvSpPr>
          <p:nvPr>
            <p:ph type="title"/>
          </p:nvPr>
        </p:nvSpPr>
        <p:spPr>
          <a:xfrm>
            <a:off x="311700" y="445025"/>
            <a:ext cx="5247852" cy="572700"/>
          </a:xfrm>
        </p:spPr>
        <p:txBody>
          <a:bodyPr/>
          <a:lstStyle/>
          <a:p>
            <a:r>
              <a:rPr lang="en-US" dirty="0"/>
              <a:t>Fine Twig Dieback/Dead Twigs</a:t>
            </a:r>
          </a:p>
        </p:txBody>
      </p:sp>
      <p:sp>
        <p:nvSpPr>
          <p:cNvPr id="3" name="Text Placeholder 2">
            <a:extLst>
              <a:ext uri="{FF2B5EF4-FFF2-40B4-BE49-F238E27FC236}">
                <a16:creationId xmlns:a16="http://schemas.microsoft.com/office/drawing/2014/main" id="{D51325A0-8396-4856-BDF6-8A4C1D2B71AF}"/>
              </a:ext>
            </a:extLst>
          </p:cNvPr>
          <p:cNvSpPr>
            <a:spLocks noGrp="1"/>
          </p:cNvSpPr>
          <p:nvPr>
            <p:ph type="body" idx="1"/>
          </p:nvPr>
        </p:nvSpPr>
        <p:spPr>
          <a:xfrm>
            <a:off x="311700" y="1463039"/>
            <a:ext cx="4260300" cy="3105835"/>
          </a:xfrm>
        </p:spPr>
        <p:txBody>
          <a:bodyPr/>
          <a:lstStyle/>
          <a:p>
            <a:pPr marL="398463" lvl="0" indent="-280988">
              <a:spcAft>
                <a:spcPts val="0"/>
              </a:spcAft>
              <a:buClr>
                <a:schemeClr val="dk1"/>
              </a:buClr>
              <a:buFont typeface="Courier New" panose="02070309020205020404" pitchFamily="49" charset="0"/>
              <a:buChar char="o"/>
            </a:pPr>
            <a:r>
              <a:rPr lang="en-US" dirty="0">
                <a:solidFill>
                  <a:schemeClr val="dk1"/>
                </a:solidFill>
                <a:cs typeface="Arial" panose="020B0604020202020204" pitchFamily="34" charset="0"/>
              </a:rPr>
              <a:t>Fine twigs are the support structures for the leaves, buds, flowers, and fruit of a tree</a:t>
            </a:r>
          </a:p>
          <a:p>
            <a:pPr marL="398463" lvl="0" indent="-280988">
              <a:spcAft>
                <a:spcPts val="0"/>
              </a:spcAft>
              <a:buClr>
                <a:schemeClr val="dk1"/>
              </a:buClr>
              <a:buFont typeface="Courier New" panose="02070309020205020404" pitchFamily="49" charset="0"/>
              <a:buChar char="o"/>
            </a:pPr>
            <a:r>
              <a:rPr lang="en-US" dirty="0">
                <a:solidFill>
                  <a:schemeClr val="dk1"/>
                </a:solidFill>
                <a:cs typeface="Arial" panose="020B0604020202020204" pitchFamily="34" charset="0"/>
              </a:rPr>
              <a:t>Dieback indicates the death of these structures</a:t>
            </a:r>
          </a:p>
          <a:p>
            <a:pPr marL="398463" indent="-280988">
              <a:spcAft>
                <a:spcPts val="0"/>
              </a:spcAft>
              <a:buClr>
                <a:schemeClr val="dk1"/>
              </a:buClr>
              <a:buFont typeface="Courier New" panose="02070309020205020404" pitchFamily="49" charset="0"/>
              <a:buChar char="o"/>
            </a:pPr>
            <a:r>
              <a:rPr lang="en-US" dirty="0">
                <a:solidFill>
                  <a:schemeClr val="dk1"/>
                </a:solidFill>
                <a:cs typeface="Arial" panose="020B0604020202020204" pitchFamily="34" charset="0"/>
              </a:rPr>
              <a:t>A symptom for some pests or disease is the dieback of fine twigs, often starting at the top of the tree and working down</a:t>
            </a:r>
          </a:p>
        </p:txBody>
      </p:sp>
      <p:pic>
        <p:nvPicPr>
          <p:cNvPr id="4" name="Picture 3" descr="A group of people walking down a street next to a tree&#10;&#10;Description generated with very high confidence">
            <a:extLst>
              <a:ext uri="{FF2B5EF4-FFF2-40B4-BE49-F238E27FC236}">
                <a16:creationId xmlns:a16="http://schemas.microsoft.com/office/drawing/2014/main" id="{CFB286BB-C049-4D7B-BF05-1209E12484F8}"/>
              </a:ext>
            </a:extLst>
          </p:cNvPr>
          <p:cNvPicPr>
            <a:picLocks noChangeAspect="1"/>
          </p:cNvPicPr>
          <p:nvPr/>
        </p:nvPicPr>
        <p:blipFill rotWithShape="1">
          <a:blip r:embed="rId2"/>
          <a:srcRect l="6959" b="11168"/>
          <a:stretch/>
        </p:blipFill>
        <p:spPr>
          <a:xfrm>
            <a:off x="5732560" y="445025"/>
            <a:ext cx="3099740" cy="3946004"/>
          </a:xfrm>
          <a:prstGeom prst="rect">
            <a:avLst/>
          </a:prstGeom>
        </p:spPr>
      </p:pic>
      <p:sp>
        <p:nvSpPr>
          <p:cNvPr id="5" name="Rectangle 4">
            <a:extLst>
              <a:ext uri="{FF2B5EF4-FFF2-40B4-BE49-F238E27FC236}">
                <a16:creationId xmlns:a16="http://schemas.microsoft.com/office/drawing/2014/main" id="{609EBAB4-C5D7-4EDF-B3D9-0665544D80A4}"/>
              </a:ext>
            </a:extLst>
          </p:cNvPr>
          <p:cNvSpPr/>
          <p:nvPr/>
        </p:nvSpPr>
        <p:spPr>
          <a:xfrm>
            <a:off x="5732560" y="4191583"/>
            <a:ext cx="1866885" cy="215444"/>
          </a:xfrm>
          <a:prstGeom prst="rect">
            <a:avLst/>
          </a:prstGeom>
        </p:spPr>
        <p:txBody>
          <a:bodyPr wrap="square">
            <a:spAutoFit/>
          </a:bodyPr>
          <a:lstStyle/>
          <a:p>
            <a:r>
              <a:rPr lang="en-US" sz="800" dirty="0">
                <a:solidFill>
                  <a:schemeClr val="bg1"/>
                </a:solidFill>
                <a:latin typeface="Arial" panose="020B0604020202020204" pitchFamily="34" charset="0"/>
                <a:cs typeface="Arial" panose="020B0604020202020204" pitchFamily="34" charset="0"/>
              </a:rPr>
              <a:t>USFS / HTHC Staff Photo</a:t>
            </a:r>
          </a:p>
        </p:txBody>
      </p:sp>
    </p:spTree>
    <p:extLst>
      <p:ext uri="{BB962C8B-B14F-4D97-AF65-F5344CB8AC3E}">
        <p14:creationId xmlns:p14="http://schemas.microsoft.com/office/powerpoint/2010/main" val="21407428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93A20-2659-4F83-9DD6-79C73EED4009}"/>
              </a:ext>
            </a:extLst>
          </p:cNvPr>
          <p:cNvSpPr>
            <a:spLocks noGrp="1"/>
          </p:cNvSpPr>
          <p:nvPr>
            <p:ph type="title"/>
          </p:nvPr>
        </p:nvSpPr>
        <p:spPr/>
        <p:txBody>
          <a:bodyPr/>
          <a:lstStyle/>
          <a:p>
            <a:r>
              <a:rPr lang="en-US" dirty="0"/>
              <a:t>Leaf Discoloration (Deciduous)</a:t>
            </a:r>
          </a:p>
        </p:txBody>
      </p:sp>
      <p:sp>
        <p:nvSpPr>
          <p:cNvPr id="3" name="Text Placeholder 2">
            <a:extLst>
              <a:ext uri="{FF2B5EF4-FFF2-40B4-BE49-F238E27FC236}">
                <a16:creationId xmlns:a16="http://schemas.microsoft.com/office/drawing/2014/main" id="{CF13BCAB-48D3-4170-BD99-3C0AEFAA2D30}"/>
              </a:ext>
            </a:extLst>
          </p:cNvPr>
          <p:cNvSpPr>
            <a:spLocks noGrp="1"/>
          </p:cNvSpPr>
          <p:nvPr>
            <p:ph type="body" idx="1"/>
          </p:nvPr>
        </p:nvSpPr>
        <p:spPr>
          <a:xfrm>
            <a:off x="311700" y="1152475"/>
            <a:ext cx="4260300" cy="3416400"/>
          </a:xfrm>
        </p:spPr>
        <p:txBody>
          <a:bodyPr/>
          <a:lstStyle/>
          <a:p>
            <a:pPr marL="398463" lvl="0" indent="-280988">
              <a:lnSpc>
                <a:spcPct val="100000"/>
              </a:lnSpc>
              <a:spcAft>
                <a:spcPts val="0"/>
              </a:spcAft>
              <a:buClr>
                <a:prstClr val="black"/>
              </a:buClr>
              <a:buSzTx/>
              <a:buFont typeface="Courier New" panose="02070309020205020404" pitchFamily="49" charset="0"/>
              <a:buChar char="o"/>
            </a:pPr>
            <a:r>
              <a:rPr lang="en-US" kern="1200" dirty="0">
                <a:solidFill>
                  <a:prstClr val="black"/>
                </a:solidFill>
                <a:ea typeface="+mn-ea"/>
                <a:cs typeface="Arial" panose="020B0604020202020204" pitchFamily="34" charset="0"/>
              </a:rPr>
              <a:t>Damaged, dying, or stressed leaves will change color outside of the normal autumn fall.</a:t>
            </a:r>
          </a:p>
          <a:p>
            <a:pPr marL="398463" lvl="0" indent="-280988">
              <a:lnSpc>
                <a:spcPct val="100000"/>
              </a:lnSpc>
              <a:spcAft>
                <a:spcPts val="0"/>
              </a:spcAft>
              <a:buClr>
                <a:prstClr val="black"/>
              </a:buClr>
              <a:buSzTx/>
              <a:buFont typeface="Courier New" panose="02070309020205020404" pitchFamily="49" charset="0"/>
              <a:buChar char="o"/>
            </a:pPr>
            <a:r>
              <a:rPr lang="en-US" kern="1200" dirty="0">
                <a:solidFill>
                  <a:prstClr val="black"/>
                </a:solidFill>
                <a:ea typeface="+mn-ea"/>
                <a:cs typeface="Arial" panose="020B0604020202020204" pitchFamily="34" charset="0"/>
              </a:rPr>
              <a:t>This can be caused by disease, nutrient imbalance, or drought</a:t>
            </a:r>
          </a:p>
          <a:p>
            <a:pPr marL="398463" lvl="0" indent="-280988">
              <a:lnSpc>
                <a:spcPct val="100000"/>
              </a:lnSpc>
              <a:spcAft>
                <a:spcPts val="0"/>
              </a:spcAft>
              <a:buClr>
                <a:prstClr val="black"/>
              </a:buClr>
              <a:buSzTx/>
              <a:buFont typeface="Courier New" panose="02070309020205020404" pitchFamily="49" charset="0"/>
              <a:buChar char="o"/>
            </a:pPr>
            <a:r>
              <a:rPr lang="en-US" kern="1200" dirty="0">
                <a:solidFill>
                  <a:prstClr val="black"/>
                </a:solidFill>
                <a:ea typeface="+mn-ea"/>
                <a:cs typeface="Arial" panose="020B0604020202020204" pitchFamily="34" charset="0"/>
              </a:rPr>
              <a:t>Discolored leaves cannot photosynthesize, depriving the tree of energy</a:t>
            </a:r>
          </a:p>
          <a:p>
            <a:endParaRPr lang="en-US" sz="2400" dirty="0"/>
          </a:p>
        </p:txBody>
      </p:sp>
      <p:pic>
        <p:nvPicPr>
          <p:cNvPr id="4" name="Picture 3">
            <a:extLst>
              <a:ext uri="{FF2B5EF4-FFF2-40B4-BE49-F238E27FC236}">
                <a16:creationId xmlns:a16="http://schemas.microsoft.com/office/drawing/2014/main" id="{FDA9DF43-B4A8-47FD-A15C-B668C08C7FD8}"/>
              </a:ext>
            </a:extLst>
          </p:cNvPr>
          <p:cNvPicPr>
            <a:picLocks noChangeAspect="1"/>
          </p:cNvPicPr>
          <p:nvPr/>
        </p:nvPicPr>
        <p:blipFill>
          <a:blip r:embed="rId2"/>
          <a:stretch>
            <a:fillRect/>
          </a:stretch>
        </p:blipFill>
        <p:spPr>
          <a:xfrm>
            <a:off x="4921828" y="1027375"/>
            <a:ext cx="3910472" cy="2657899"/>
          </a:xfrm>
          <a:prstGeom prst="rect">
            <a:avLst/>
          </a:prstGeom>
        </p:spPr>
      </p:pic>
      <p:sp>
        <p:nvSpPr>
          <p:cNvPr id="5" name="TextBox 4">
            <a:extLst>
              <a:ext uri="{FF2B5EF4-FFF2-40B4-BE49-F238E27FC236}">
                <a16:creationId xmlns:a16="http://schemas.microsoft.com/office/drawing/2014/main" id="{9C5DECA6-4EA6-40B0-941E-8A336BB0ADF7}"/>
              </a:ext>
            </a:extLst>
          </p:cNvPr>
          <p:cNvSpPr txBox="1"/>
          <p:nvPr/>
        </p:nvSpPr>
        <p:spPr>
          <a:xfrm>
            <a:off x="5198611" y="3685274"/>
            <a:ext cx="3064404" cy="276999"/>
          </a:xfrm>
          <a:prstGeom prst="rect">
            <a:avLst/>
          </a:prstGeom>
          <a:noFill/>
        </p:spPr>
        <p:txBody>
          <a:bodyPr wrap="square" rtlCol="0">
            <a:spAutoFit/>
          </a:bodyPr>
          <a:lstStyle/>
          <a:p>
            <a:pPr algn="ctr"/>
            <a:r>
              <a:rPr lang="en-US" sz="1200" i="1" dirty="0">
                <a:latin typeface="Whitney Office" pitchFamily="2" charset="0"/>
                <a:cs typeface="Arial" panose="020B0604020202020204" pitchFamily="34" charset="0"/>
              </a:rPr>
              <a:t>Bacterial leaf scorch on a maple leaf</a:t>
            </a:r>
          </a:p>
        </p:txBody>
      </p:sp>
      <p:sp>
        <p:nvSpPr>
          <p:cNvPr id="6" name="Rectangle 5">
            <a:extLst>
              <a:ext uri="{FF2B5EF4-FFF2-40B4-BE49-F238E27FC236}">
                <a16:creationId xmlns:a16="http://schemas.microsoft.com/office/drawing/2014/main" id="{3EE3B893-EAA5-418E-B8F3-B634322E9784}"/>
              </a:ext>
            </a:extLst>
          </p:cNvPr>
          <p:cNvSpPr/>
          <p:nvPr/>
        </p:nvSpPr>
        <p:spPr>
          <a:xfrm>
            <a:off x="4921828" y="3460050"/>
            <a:ext cx="3429000" cy="215444"/>
          </a:xfrm>
          <a:prstGeom prst="rect">
            <a:avLst/>
          </a:prstGeom>
        </p:spPr>
        <p:txBody>
          <a:bodyPr>
            <a:spAutoFit/>
          </a:bodyPr>
          <a:lstStyle/>
          <a:p>
            <a:r>
              <a:rPr lang="en-US" sz="800" dirty="0">
                <a:solidFill>
                  <a:schemeClr val="bg1"/>
                </a:solidFill>
                <a:latin typeface="Arial" panose="020B0604020202020204" pitchFamily="34" charset="0"/>
                <a:cs typeface="Arial" panose="020B0604020202020204" pitchFamily="34" charset="0"/>
              </a:rPr>
              <a:t>John Hartman, University of Kentucky, Bugwood.org</a:t>
            </a:r>
          </a:p>
        </p:txBody>
      </p:sp>
    </p:spTree>
    <p:extLst>
      <p:ext uri="{BB962C8B-B14F-4D97-AF65-F5344CB8AC3E}">
        <p14:creationId xmlns:p14="http://schemas.microsoft.com/office/powerpoint/2010/main" val="32823339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7C09E-E92C-4039-9E94-D5ADF80C938E}"/>
              </a:ext>
            </a:extLst>
          </p:cNvPr>
          <p:cNvSpPr>
            <a:spLocks noGrp="1"/>
          </p:cNvSpPr>
          <p:nvPr>
            <p:ph type="title"/>
          </p:nvPr>
        </p:nvSpPr>
        <p:spPr/>
        <p:txBody>
          <a:bodyPr/>
          <a:lstStyle/>
          <a:p>
            <a:r>
              <a:rPr lang="en-US" dirty="0"/>
              <a:t>Needle Discoloration</a:t>
            </a:r>
          </a:p>
        </p:txBody>
      </p:sp>
      <p:sp>
        <p:nvSpPr>
          <p:cNvPr id="3" name="Text Placeholder 2">
            <a:extLst>
              <a:ext uri="{FF2B5EF4-FFF2-40B4-BE49-F238E27FC236}">
                <a16:creationId xmlns:a16="http://schemas.microsoft.com/office/drawing/2014/main" id="{507BB17A-B9C0-4EE6-91C8-BC108D238A11}"/>
              </a:ext>
            </a:extLst>
          </p:cNvPr>
          <p:cNvSpPr>
            <a:spLocks noGrp="1"/>
          </p:cNvSpPr>
          <p:nvPr>
            <p:ph type="body" idx="1"/>
          </p:nvPr>
        </p:nvSpPr>
        <p:spPr>
          <a:xfrm>
            <a:off x="311700" y="1152475"/>
            <a:ext cx="4260300" cy="3416400"/>
          </a:xfrm>
        </p:spPr>
        <p:txBody>
          <a:bodyPr/>
          <a:lstStyle/>
          <a:p>
            <a:pPr marL="398463" lvl="0" indent="-280988">
              <a:lnSpc>
                <a:spcPct val="100000"/>
              </a:lnSpc>
              <a:spcAft>
                <a:spcPts val="0"/>
              </a:spcAft>
              <a:buClr>
                <a:prstClr val="black"/>
              </a:buClr>
              <a:buSzTx/>
              <a:buFont typeface="Courier New" panose="02070309020205020404" pitchFamily="49" charset="0"/>
              <a:buChar char="o"/>
            </a:pPr>
            <a:r>
              <a:rPr lang="en-US" kern="1200" dirty="0">
                <a:solidFill>
                  <a:prstClr val="black"/>
                </a:solidFill>
                <a:ea typeface="+mn-ea"/>
                <a:cs typeface="Arial" panose="020B0604020202020204" pitchFamily="34" charset="0"/>
              </a:rPr>
              <a:t>Damaged, dying, or stressed needles will change color</a:t>
            </a:r>
          </a:p>
          <a:p>
            <a:pPr marL="398463" lvl="0" indent="-280988">
              <a:lnSpc>
                <a:spcPct val="100000"/>
              </a:lnSpc>
              <a:spcAft>
                <a:spcPts val="0"/>
              </a:spcAft>
              <a:buClr>
                <a:prstClr val="black"/>
              </a:buClr>
              <a:buSzTx/>
              <a:buFont typeface="Courier New" panose="02070309020205020404" pitchFamily="49" charset="0"/>
              <a:buChar char="o"/>
            </a:pPr>
            <a:r>
              <a:rPr lang="en-US" kern="1200" dirty="0">
                <a:solidFill>
                  <a:prstClr val="black"/>
                </a:solidFill>
                <a:ea typeface="+mn-ea"/>
                <a:cs typeface="Arial" panose="020B0604020202020204" pitchFamily="34" charset="0"/>
              </a:rPr>
              <a:t>This can be caused by disease, nutrient imbalance, or drought</a:t>
            </a:r>
          </a:p>
          <a:p>
            <a:pPr marL="398463" lvl="0" indent="-280988">
              <a:lnSpc>
                <a:spcPct val="100000"/>
              </a:lnSpc>
              <a:spcAft>
                <a:spcPts val="0"/>
              </a:spcAft>
              <a:buClr>
                <a:prstClr val="black"/>
              </a:buClr>
              <a:buSzTx/>
              <a:buFont typeface="Courier New" panose="02070309020205020404" pitchFamily="49" charset="0"/>
              <a:buChar char="o"/>
            </a:pPr>
            <a:r>
              <a:rPr lang="en-US" kern="1200" dirty="0">
                <a:solidFill>
                  <a:prstClr val="black"/>
                </a:solidFill>
                <a:ea typeface="+mn-ea"/>
                <a:cs typeface="Arial" panose="020B0604020202020204" pitchFamily="34" charset="0"/>
              </a:rPr>
              <a:t>Discolored needles cannot photosynthesize, depriving the tree of energy</a:t>
            </a:r>
          </a:p>
          <a:p>
            <a:endParaRPr lang="en-US" sz="2400" dirty="0"/>
          </a:p>
        </p:txBody>
      </p:sp>
      <p:pic>
        <p:nvPicPr>
          <p:cNvPr id="4" name="Picture 3" descr="A picture containing indoor, sitting, wooden&#10;&#10;Description generated with high confidence">
            <a:extLst>
              <a:ext uri="{FF2B5EF4-FFF2-40B4-BE49-F238E27FC236}">
                <a16:creationId xmlns:a16="http://schemas.microsoft.com/office/drawing/2014/main" id="{17115E27-2491-4489-979D-E7AB0EB0E7FC}"/>
              </a:ext>
            </a:extLst>
          </p:cNvPr>
          <p:cNvPicPr>
            <a:picLocks noChangeAspect="1"/>
          </p:cNvPicPr>
          <p:nvPr/>
        </p:nvPicPr>
        <p:blipFill rotWithShape="1">
          <a:blip r:embed="rId2">
            <a:extLst>
              <a:ext uri="{28A0092B-C50C-407E-A947-70E740481C1C}">
                <a14:useLocalDpi xmlns:a14="http://schemas.microsoft.com/office/drawing/2010/main" val="0"/>
              </a:ext>
            </a:extLst>
          </a:blip>
          <a:srcRect b="25833"/>
          <a:stretch/>
        </p:blipFill>
        <p:spPr>
          <a:xfrm>
            <a:off x="4897355" y="567834"/>
            <a:ext cx="4091539" cy="2275949"/>
          </a:xfrm>
          <a:prstGeom prst="rect">
            <a:avLst/>
          </a:prstGeom>
        </p:spPr>
      </p:pic>
      <p:sp>
        <p:nvSpPr>
          <p:cNvPr id="5" name="TextBox 4">
            <a:extLst>
              <a:ext uri="{FF2B5EF4-FFF2-40B4-BE49-F238E27FC236}">
                <a16:creationId xmlns:a16="http://schemas.microsoft.com/office/drawing/2014/main" id="{80A234C4-113B-4CD6-AC5C-7250FFB3D04B}"/>
              </a:ext>
            </a:extLst>
          </p:cNvPr>
          <p:cNvSpPr txBox="1"/>
          <p:nvPr/>
        </p:nvSpPr>
        <p:spPr>
          <a:xfrm>
            <a:off x="4899899" y="2505229"/>
            <a:ext cx="2911438" cy="338554"/>
          </a:xfrm>
          <a:prstGeom prst="rect">
            <a:avLst/>
          </a:prstGeom>
          <a:noFill/>
        </p:spPr>
        <p:txBody>
          <a:bodyPr wrap="square" rtlCol="0">
            <a:spAutoFit/>
          </a:bodyPr>
          <a:lstStyle/>
          <a:p>
            <a:r>
              <a:rPr lang="en-US" sz="800" dirty="0">
                <a:solidFill>
                  <a:schemeClr val="bg1"/>
                </a:solidFill>
                <a:latin typeface="Arial" panose="020B0604020202020204" pitchFamily="34" charset="0"/>
                <a:cs typeface="Arial" panose="020B0604020202020204" pitchFamily="34" charset="0"/>
              </a:rPr>
              <a:t>Penn State Department of Plant Pathology and Environmental Microbiology Archives, PSU, Bugwood.org</a:t>
            </a:r>
          </a:p>
        </p:txBody>
      </p:sp>
      <p:sp>
        <p:nvSpPr>
          <p:cNvPr id="6" name="TextBox 5">
            <a:extLst>
              <a:ext uri="{FF2B5EF4-FFF2-40B4-BE49-F238E27FC236}">
                <a16:creationId xmlns:a16="http://schemas.microsoft.com/office/drawing/2014/main" id="{B59B80F0-978E-428A-A830-EE5B186BD838}"/>
              </a:ext>
            </a:extLst>
          </p:cNvPr>
          <p:cNvSpPr txBox="1"/>
          <p:nvPr/>
        </p:nvSpPr>
        <p:spPr>
          <a:xfrm>
            <a:off x="5539979" y="2822717"/>
            <a:ext cx="3099740" cy="276999"/>
          </a:xfrm>
          <a:prstGeom prst="rect">
            <a:avLst/>
          </a:prstGeom>
          <a:noFill/>
        </p:spPr>
        <p:txBody>
          <a:bodyPr wrap="square" rtlCol="0">
            <a:spAutoFit/>
          </a:bodyPr>
          <a:lstStyle/>
          <a:p>
            <a:pPr algn="ctr"/>
            <a:r>
              <a:rPr lang="en-US" sz="1200" i="1" dirty="0">
                <a:latin typeface="Whitney Office" pitchFamily="2" charset="0"/>
                <a:cs typeface="Arial" panose="020B0604020202020204" pitchFamily="34" charset="0"/>
              </a:rPr>
              <a:t>Discolored hemlock needles</a:t>
            </a:r>
          </a:p>
        </p:txBody>
      </p:sp>
    </p:spTree>
    <p:extLst>
      <p:ext uri="{BB962C8B-B14F-4D97-AF65-F5344CB8AC3E}">
        <p14:creationId xmlns:p14="http://schemas.microsoft.com/office/powerpoint/2010/main" val="42844583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US" sz="3000" dirty="0"/>
              <a:t>Wilted or Browning Leaves</a:t>
            </a:r>
            <a:endParaRPr lang="en" sz="3000" dirty="0"/>
          </a:p>
        </p:txBody>
      </p:sp>
      <p:sp>
        <p:nvSpPr>
          <p:cNvPr id="178" name="Shape 178"/>
          <p:cNvSpPr txBox="1">
            <a:spLocks noGrp="1"/>
          </p:cNvSpPr>
          <p:nvPr>
            <p:ph type="body" idx="1"/>
          </p:nvPr>
        </p:nvSpPr>
        <p:spPr>
          <a:xfrm>
            <a:off x="311700" y="1000075"/>
            <a:ext cx="3917400" cy="3416400"/>
          </a:xfrm>
          <a:prstGeom prst="rect">
            <a:avLst/>
          </a:prstGeom>
        </p:spPr>
        <p:txBody>
          <a:bodyPr lIns="91425" tIns="91425" rIns="91425" bIns="91425" anchor="t" anchorCtr="0">
            <a:noAutofit/>
          </a:bodyPr>
          <a:lstStyle/>
          <a:p>
            <a:pPr marL="457200" lvl="0" indent="-228600" rtl="0">
              <a:spcBef>
                <a:spcPts val="0"/>
              </a:spcBef>
              <a:spcAft>
                <a:spcPts val="0"/>
              </a:spcAft>
              <a:buClr>
                <a:schemeClr val="dk1"/>
              </a:buClr>
              <a:buChar char="●"/>
            </a:pPr>
            <a:r>
              <a:rPr lang="en" dirty="0">
                <a:solidFill>
                  <a:schemeClr val="dk1"/>
                </a:solidFill>
              </a:rPr>
              <a:t>A weakness of leaf rigidity or loss of color due to the reduction of internal water pressure</a:t>
            </a:r>
          </a:p>
          <a:p>
            <a:pPr marL="457200" lvl="0" indent="-228600" rtl="0">
              <a:spcBef>
                <a:spcPts val="0"/>
              </a:spcBef>
              <a:spcAft>
                <a:spcPts val="0"/>
              </a:spcAft>
              <a:buClr>
                <a:schemeClr val="dk1"/>
              </a:buClr>
              <a:buChar char="●"/>
            </a:pPr>
            <a:r>
              <a:rPr lang="en" dirty="0">
                <a:solidFill>
                  <a:schemeClr val="dk1"/>
                </a:solidFill>
              </a:rPr>
              <a:t>Typically results from insect damage, environmental or chemical stress, root damage, or poor soil conditions</a:t>
            </a:r>
          </a:p>
        </p:txBody>
      </p:sp>
      <p:cxnSp>
        <p:nvCxnSpPr>
          <p:cNvPr id="179" name="Shape 179"/>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sp>
        <p:nvSpPr>
          <p:cNvPr id="181" name="Shape 181"/>
          <p:cNvSpPr txBox="1"/>
          <p:nvPr/>
        </p:nvSpPr>
        <p:spPr>
          <a:xfrm>
            <a:off x="7732700" y="4123217"/>
            <a:ext cx="1316100" cy="228133"/>
          </a:xfrm>
          <a:prstGeom prst="rect">
            <a:avLst/>
          </a:prstGeom>
          <a:noFill/>
          <a:ln>
            <a:noFill/>
          </a:ln>
        </p:spPr>
        <p:txBody>
          <a:bodyPr lIns="91425" tIns="91425" rIns="91425" bIns="91425" anchor="t" anchorCtr="0">
            <a:noAutofit/>
          </a:bodyPr>
          <a:lstStyle/>
          <a:p>
            <a:pPr lvl="0">
              <a:spcBef>
                <a:spcPts val="0"/>
              </a:spcBef>
              <a:buNone/>
            </a:pPr>
            <a:r>
              <a:rPr lang="en" sz="900" dirty="0"/>
              <a:t>Photo by Julia Pike</a:t>
            </a:r>
          </a:p>
        </p:txBody>
      </p:sp>
      <p:pic>
        <p:nvPicPr>
          <p:cNvPr id="7" name="Picture 6" descr="13624895_1267730023267657_519398180_n.jpg"/>
          <p:cNvPicPr>
            <a:picLocks noChangeAspect="1"/>
          </p:cNvPicPr>
          <p:nvPr/>
        </p:nvPicPr>
        <p:blipFill>
          <a:blip r:embed="rId3"/>
          <a:stretch>
            <a:fillRect/>
          </a:stretch>
        </p:blipFill>
        <p:spPr>
          <a:xfrm>
            <a:off x="4229101" y="1136803"/>
            <a:ext cx="4583400" cy="304183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a:t>Premature Leaf Loss</a:t>
            </a:r>
          </a:p>
        </p:txBody>
      </p:sp>
      <p:sp>
        <p:nvSpPr>
          <p:cNvPr id="169" name="Shape 169"/>
          <p:cNvSpPr txBox="1">
            <a:spLocks noGrp="1"/>
          </p:cNvSpPr>
          <p:nvPr>
            <p:ph type="body" idx="1"/>
          </p:nvPr>
        </p:nvSpPr>
        <p:spPr>
          <a:xfrm>
            <a:off x="311700" y="1000075"/>
            <a:ext cx="3990585" cy="1440000"/>
          </a:xfrm>
          <a:prstGeom prst="rect">
            <a:avLst/>
          </a:prstGeom>
        </p:spPr>
        <p:txBody>
          <a:bodyPr lIns="91425" tIns="91425" rIns="91425" bIns="91425" anchor="t" anchorCtr="0">
            <a:noAutofit/>
          </a:bodyPr>
          <a:lstStyle/>
          <a:p>
            <a:pPr marL="457200" lvl="0" indent="-349250" rtl="0">
              <a:spcBef>
                <a:spcPts val="0"/>
              </a:spcBef>
              <a:spcAft>
                <a:spcPts val="0"/>
              </a:spcAft>
              <a:buClr>
                <a:schemeClr val="dk1"/>
              </a:buClr>
              <a:buSzPct val="100000"/>
              <a:buChar char="●"/>
            </a:pPr>
            <a:r>
              <a:rPr lang="en" sz="1900" dirty="0">
                <a:solidFill>
                  <a:schemeClr val="dk1"/>
                </a:solidFill>
              </a:rPr>
              <a:t>The loss of leaves prior to expected seasonal declines</a:t>
            </a:r>
          </a:p>
        </p:txBody>
      </p:sp>
      <p:cxnSp>
        <p:nvCxnSpPr>
          <p:cNvPr id="170" name="Shape 170"/>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171" name="Shape 171"/>
          <p:cNvPicPr preferRelativeResize="0"/>
          <p:nvPr/>
        </p:nvPicPr>
        <p:blipFill>
          <a:blip r:embed="rId3">
            <a:extLst>
              <a:ext uri="{28A0092B-C50C-407E-A947-70E740481C1C}">
                <a14:useLocalDpi xmlns:a14="http://schemas.microsoft.com/office/drawing/2010/main" val="0"/>
              </a:ext>
            </a:extLst>
          </a:blip>
          <a:stretch>
            <a:fillRect/>
          </a:stretch>
        </p:blipFill>
        <p:spPr>
          <a:xfrm>
            <a:off x="4302285" y="1345311"/>
            <a:ext cx="4510215" cy="271622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a:spcBef>
                <a:spcPts val="0"/>
              </a:spcBef>
              <a:buNone/>
            </a:pPr>
            <a:r>
              <a:rPr lang="en" sz="3000" dirty="0"/>
              <a:t>Exit Holes</a:t>
            </a:r>
          </a:p>
        </p:txBody>
      </p:sp>
      <p:sp>
        <p:nvSpPr>
          <p:cNvPr id="64" name="Shape 64"/>
          <p:cNvSpPr txBox="1">
            <a:spLocks noGrp="1"/>
          </p:cNvSpPr>
          <p:nvPr>
            <p:ph type="body" idx="1"/>
          </p:nvPr>
        </p:nvSpPr>
        <p:spPr>
          <a:xfrm>
            <a:off x="311700" y="1152475"/>
            <a:ext cx="4351800" cy="3416400"/>
          </a:xfrm>
          <a:prstGeom prst="rect">
            <a:avLst/>
          </a:prstGeom>
        </p:spPr>
        <p:txBody>
          <a:bodyPr lIns="91425" tIns="91425" rIns="91425" bIns="91425" anchor="t" anchorCtr="0">
            <a:noAutofit/>
          </a:bodyPr>
          <a:lstStyle/>
          <a:p>
            <a:pPr marL="457200" lvl="0" indent="-228600">
              <a:spcBef>
                <a:spcPts val="0"/>
              </a:spcBef>
              <a:spcAft>
                <a:spcPts val="0"/>
              </a:spcAft>
              <a:buClr>
                <a:schemeClr val="dk1"/>
              </a:buClr>
              <a:buChar char="●"/>
            </a:pPr>
            <a:r>
              <a:rPr lang="en" dirty="0">
                <a:solidFill>
                  <a:schemeClr val="dk1"/>
                </a:solidFill>
                <a:highlight>
                  <a:srgbClr val="FFFFFF"/>
                </a:highlight>
              </a:rPr>
              <a:t>Ex. of the appearances of exit holes: </a:t>
            </a:r>
          </a:p>
          <a:p>
            <a:pPr marL="914400" lvl="1" indent="-342900">
              <a:spcBef>
                <a:spcPts val="0"/>
              </a:spcBef>
              <a:spcAft>
                <a:spcPts val="0"/>
              </a:spcAft>
              <a:buClr>
                <a:schemeClr val="dk1"/>
              </a:buClr>
              <a:buSzPct val="100000"/>
              <a:buChar char="○"/>
            </a:pPr>
            <a:r>
              <a:rPr lang="en" sz="1800" dirty="0">
                <a:solidFill>
                  <a:schemeClr val="tx2"/>
                </a:solidFill>
                <a:highlight>
                  <a:srgbClr val="FFFFFF"/>
                </a:highlight>
                <a:latin typeface="Whitney Office" pitchFamily="2" charset="0"/>
              </a:rPr>
              <a:t>Small, D-shaped exit holes</a:t>
            </a:r>
          </a:p>
          <a:p>
            <a:pPr marL="914400" lvl="1" indent="-342900">
              <a:spcBef>
                <a:spcPts val="0"/>
              </a:spcBef>
              <a:spcAft>
                <a:spcPts val="0"/>
              </a:spcAft>
              <a:buClr>
                <a:schemeClr val="dk1"/>
              </a:buClr>
              <a:buSzPct val="100000"/>
              <a:buChar char="○"/>
            </a:pPr>
            <a:r>
              <a:rPr lang="en" sz="1800" dirty="0">
                <a:solidFill>
                  <a:schemeClr val="tx1"/>
                </a:solidFill>
                <a:highlight>
                  <a:srgbClr val="FFFFFF"/>
                </a:highlight>
                <a:latin typeface="Whitney Office" pitchFamily="2" charset="0"/>
              </a:rPr>
              <a:t>Multiple exit holes the size of a pen tip</a:t>
            </a:r>
          </a:p>
          <a:p>
            <a:pPr marL="914400" lvl="1" indent="-342900">
              <a:spcBef>
                <a:spcPts val="0"/>
              </a:spcBef>
              <a:spcAft>
                <a:spcPts val="0"/>
              </a:spcAft>
              <a:buClr>
                <a:schemeClr val="dk1"/>
              </a:buClr>
              <a:buSzPct val="100000"/>
              <a:buChar char="○"/>
            </a:pPr>
            <a:r>
              <a:rPr lang="en" sz="1800" dirty="0">
                <a:solidFill>
                  <a:schemeClr val="tx2"/>
                </a:solidFill>
                <a:highlight>
                  <a:srgbClr val="FFFFFF"/>
                </a:highlight>
                <a:latin typeface="Whitney Office" pitchFamily="2" charset="0"/>
              </a:rPr>
              <a:t>Tiny holes surrounded by cankers</a:t>
            </a:r>
          </a:p>
        </p:txBody>
      </p:sp>
      <p:cxnSp>
        <p:nvCxnSpPr>
          <p:cNvPr id="65" name="Shape 65"/>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66" name="Shape 66"/>
          <p:cNvPicPr preferRelativeResize="0"/>
          <p:nvPr/>
        </p:nvPicPr>
        <p:blipFill>
          <a:blip r:embed="rId3">
            <a:extLst>
              <a:ext uri="{28A0092B-C50C-407E-A947-70E740481C1C}">
                <a14:useLocalDpi xmlns:a14="http://schemas.microsoft.com/office/drawing/2010/main" val="0"/>
              </a:ext>
            </a:extLst>
          </a:blip>
          <a:stretch>
            <a:fillRect/>
          </a:stretch>
        </p:blipFill>
        <p:spPr>
          <a:xfrm>
            <a:off x="4905374" y="1428821"/>
            <a:ext cx="3907125" cy="2527285"/>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EA61E-CDA0-4AFF-BB4B-1024BA563E86}"/>
              </a:ext>
            </a:extLst>
          </p:cNvPr>
          <p:cNvSpPr>
            <a:spLocks noGrp="1"/>
          </p:cNvSpPr>
          <p:nvPr>
            <p:ph type="title"/>
          </p:nvPr>
        </p:nvSpPr>
        <p:spPr/>
        <p:txBody>
          <a:bodyPr/>
          <a:lstStyle/>
          <a:p>
            <a:r>
              <a:rPr lang="en-US" dirty="0"/>
              <a:t>Notes/Extra Information</a:t>
            </a:r>
          </a:p>
        </p:txBody>
      </p:sp>
      <p:sp>
        <p:nvSpPr>
          <p:cNvPr id="3" name="Text Placeholder 2">
            <a:extLst>
              <a:ext uri="{FF2B5EF4-FFF2-40B4-BE49-F238E27FC236}">
                <a16:creationId xmlns:a16="http://schemas.microsoft.com/office/drawing/2014/main" id="{024C3B87-513B-4651-83E9-498F40D3443B}"/>
              </a:ext>
            </a:extLst>
          </p:cNvPr>
          <p:cNvSpPr>
            <a:spLocks noGrp="1"/>
          </p:cNvSpPr>
          <p:nvPr>
            <p:ph type="body" idx="1"/>
          </p:nvPr>
        </p:nvSpPr>
        <p:spPr/>
        <p:txBody>
          <a:bodyPr/>
          <a:lstStyle/>
          <a:p>
            <a:pPr marL="285750" indent="-285750">
              <a:buFont typeface="Arial" panose="020B0604020202020204" pitchFamily="34" charset="0"/>
              <a:buChar char="•"/>
            </a:pPr>
            <a:r>
              <a:rPr lang="en-US" dirty="0"/>
              <a:t>If at any point during a pest check, you need to record an ‘other’ category, type what you saw here</a:t>
            </a:r>
          </a:p>
          <a:p>
            <a:pPr marL="285750" indent="-285750">
              <a:buFont typeface="Arial" panose="020B0604020202020204" pitchFamily="34" charset="0"/>
              <a:buChar char="•"/>
            </a:pPr>
            <a:r>
              <a:rPr lang="en-US" dirty="0"/>
              <a:t>This is also where you can include any information that may be useful for your program – it </a:t>
            </a:r>
            <a:r>
              <a:rPr lang="en-US"/>
              <a:t>is open-ended!</a:t>
            </a:r>
          </a:p>
        </p:txBody>
      </p:sp>
    </p:spTree>
    <p:extLst>
      <p:ext uri="{BB962C8B-B14F-4D97-AF65-F5344CB8AC3E}">
        <p14:creationId xmlns:p14="http://schemas.microsoft.com/office/powerpoint/2010/main" val="9677025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ctrTitle"/>
          </p:nvPr>
        </p:nvSpPr>
        <p:spPr>
          <a:xfrm>
            <a:off x="311700" y="971650"/>
            <a:ext cx="8520600" cy="845700"/>
          </a:xfrm>
          <a:prstGeom prst="rect">
            <a:avLst/>
          </a:prstGeom>
        </p:spPr>
        <p:txBody>
          <a:bodyPr lIns="91425" tIns="91425" rIns="91425" bIns="91425" anchor="b" anchorCtr="0">
            <a:noAutofit/>
          </a:bodyPr>
          <a:lstStyle/>
          <a:p>
            <a:pPr lvl="0" algn="l" rtl="0">
              <a:spcBef>
                <a:spcPts val="0"/>
              </a:spcBef>
              <a:buNone/>
            </a:pPr>
            <a:r>
              <a:rPr lang="en" sz="4800" b="1"/>
              <a:t>THANK YOU!</a:t>
            </a:r>
          </a:p>
        </p:txBody>
      </p:sp>
      <p:cxnSp>
        <p:nvCxnSpPr>
          <p:cNvPr id="187" name="Shape 187"/>
          <p:cNvCxnSpPr/>
          <p:nvPr/>
        </p:nvCxnSpPr>
        <p:spPr>
          <a:xfrm>
            <a:off x="337200" y="1817350"/>
            <a:ext cx="8469600" cy="0"/>
          </a:xfrm>
          <a:prstGeom prst="straightConnector1">
            <a:avLst/>
          </a:prstGeom>
          <a:noFill/>
          <a:ln w="9525" cap="flat" cmpd="sng">
            <a:solidFill>
              <a:schemeClr val="dk2"/>
            </a:solidFill>
            <a:prstDash val="solid"/>
            <a:round/>
            <a:headEnd type="none" w="lg" len="lg"/>
            <a:tailEnd type="none" w="lg" len="lg"/>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a:spcBef>
                <a:spcPts val="0"/>
              </a:spcBef>
              <a:buNone/>
            </a:pPr>
            <a:r>
              <a:rPr lang="en" sz="3000"/>
              <a:t>Exit Holes</a:t>
            </a:r>
          </a:p>
        </p:txBody>
      </p:sp>
      <p:sp>
        <p:nvSpPr>
          <p:cNvPr id="64" name="Shape 64"/>
          <p:cNvSpPr txBox="1">
            <a:spLocks noGrp="1"/>
          </p:cNvSpPr>
          <p:nvPr>
            <p:ph type="body" idx="1"/>
          </p:nvPr>
        </p:nvSpPr>
        <p:spPr>
          <a:xfrm>
            <a:off x="311700" y="1152475"/>
            <a:ext cx="4351800" cy="3416400"/>
          </a:xfrm>
          <a:prstGeom prst="rect">
            <a:avLst/>
          </a:prstGeom>
        </p:spPr>
        <p:txBody>
          <a:bodyPr lIns="91425" tIns="91425" rIns="91425" bIns="91425" anchor="t" anchorCtr="0">
            <a:noAutofit/>
          </a:bodyPr>
          <a:lstStyle/>
          <a:p>
            <a:pPr marL="457200" lvl="0" indent="-228600">
              <a:spcBef>
                <a:spcPts val="0"/>
              </a:spcBef>
              <a:spcAft>
                <a:spcPts val="0"/>
              </a:spcAft>
              <a:buClr>
                <a:schemeClr val="dk1"/>
              </a:buClr>
              <a:buChar char="●"/>
            </a:pPr>
            <a:r>
              <a:rPr lang="en" dirty="0">
                <a:solidFill>
                  <a:schemeClr val="dk1"/>
                </a:solidFill>
                <a:highlight>
                  <a:srgbClr val="FFFFFF"/>
                </a:highlight>
              </a:rPr>
              <a:t>Ex. of the appearances of exit holes: </a:t>
            </a:r>
          </a:p>
          <a:p>
            <a:pPr marL="914400" lvl="1" indent="-342900">
              <a:spcBef>
                <a:spcPts val="0"/>
              </a:spcBef>
              <a:spcAft>
                <a:spcPts val="0"/>
              </a:spcAft>
              <a:buClr>
                <a:schemeClr val="dk1"/>
              </a:buClr>
              <a:buSzPct val="100000"/>
              <a:buChar char="○"/>
            </a:pPr>
            <a:r>
              <a:rPr lang="en" sz="1800" dirty="0">
                <a:solidFill>
                  <a:schemeClr val="tx2"/>
                </a:solidFill>
                <a:highlight>
                  <a:srgbClr val="FFFFFF"/>
                </a:highlight>
                <a:latin typeface="Whitney Office" pitchFamily="2" charset="0"/>
              </a:rPr>
              <a:t>Small, D-shaped exit holes</a:t>
            </a:r>
          </a:p>
          <a:p>
            <a:pPr marL="914400" lvl="1" indent="-342900">
              <a:spcBef>
                <a:spcPts val="0"/>
              </a:spcBef>
              <a:spcAft>
                <a:spcPts val="0"/>
              </a:spcAft>
              <a:buClr>
                <a:schemeClr val="dk1"/>
              </a:buClr>
              <a:buSzPct val="100000"/>
              <a:buChar char="○"/>
            </a:pPr>
            <a:r>
              <a:rPr lang="en" sz="1800" dirty="0">
                <a:solidFill>
                  <a:schemeClr val="tx2"/>
                </a:solidFill>
                <a:highlight>
                  <a:srgbClr val="FFFFFF"/>
                </a:highlight>
                <a:latin typeface="Whitney Office" pitchFamily="2" charset="0"/>
              </a:rPr>
              <a:t>Multiple exit holes the size of a pen tip</a:t>
            </a:r>
          </a:p>
          <a:p>
            <a:pPr marL="914400" lvl="1" indent="-342900">
              <a:spcBef>
                <a:spcPts val="0"/>
              </a:spcBef>
              <a:spcAft>
                <a:spcPts val="0"/>
              </a:spcAft>
              <a:buClr>
                <a:schemeClr val="dk1"/>
              </a:buClr>
              <a:buSzPct val="100000"/>
              <a:buChar char="○"/>
            </a:pPr>
            <a:r>
              <a:rPr lang="en" sz="1800" dirty="0">
                <a:solidFill>
                  <a:schemeClr val="tx1"/>
                </a:solidFill>
                <a:highlight>
                  <a:srgbClr val="FFFFFF"/>
                </a:highlight>
                <a:latin typeface="Whitney Office" pitchFamily="2" charset="0"/>
              </a:rPr>
              <a:t>Tiny holes surrounded by cankers</a:t>
            </a:r>
          </a:p>
        </p:txBody>
      </p:sp>
      <p:cxnSp>
        <p:nvCxnSpPr>
          <p:cNvPr id="65" name="Shape 65"/>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66" name="Shape 66"/>
          <p:cNvPicPr preferRelativeResize="0"/>
          <p:nvPr/>
        </p:nvPicPr>
        <p:blipFill>
          <a:blip r:embed="rId3">
            <a:extLst>
              <a:ext uri="{28A0092B-C50C-407E-A947-70E740481C1C}">
                <a14:useLocalDpi xmlns:a14="http://schemas.microsoft.com/office/drawing/2010/main" val="0"/>
              </a:ext>
            </a:extLst>
          </a:blip>
          <a:stretch>
            <a:fillRect/>
          </a:stretch>
        </p:blipFill>
        <p:spPr>
          <a:xfrm>
            <a:off x="4905374" y="1390088"/>
            <a:ext cx="3907125" cy="2604750"/>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dirty="0"/>
              <a:t>Exudation</a:t>
            </a:r>
          </a:p>
        </p:txBody>
      </p:sp>
      <p:sp>
        <p:nvSpPr>
          <p:cNvPr id="72" name="Shape 72"/>
          <p:cNvSpPr txBox="1">
            <a:spLocks noGrp="1"/>
          </p:cNvSpPr>
          <p:nvPr>
            <p:ph type="body" idx="1"/>
          </p:nvPr>
        </p:nvSpPr>
        <p:spPr>
          <a:xfrm>
            <a:off x="311700" y="1076275"/>
            <a:ext cx="5529000" cy="3416400"/>
          </a:xfrm>
          <a:prstGeom prst="rect">
            <a:avLst/>
          </a:prstGeom>
        </p:spPr>
        <p:txBody>
          <a:bodyPr lIns="91425" tIns="91425" rIns="91425" bIns="91425" anchor="t" anchorCtr="0">
            <a:noAutofit/>
          </a:bodyPr>
          <a:lstStyle/>
          <a:p>
            <a:pPr marL="457200" lvl="0" indent="-330200" rtl="0">
              <a:spcBef>
                <a:spcPts val="0"/>
              </a:spcBef>
              <a:spcAft>
                <a:spcPts val="0"/>
              </a:spcAft>
              <a:buClr>
                <a:schemeClr val="dk1"/>
              </a:buClr>
              <a:buSzPct val="100000"/>
              <a:buChar char="●"/>
            </a:pPr>
            <a:r>
              <a:rPr lang="en" sz="1600" dirty="0">
                <a:solidFill>
                  <a:schemeClr val="dk1"/>
                </a:solidFill>
                <a:highlight>
                  <a:srgbClr val="FFFFFF"/>
                </a:highlight>
              </a:rPr>
              <a:t>Substance that oozes from a damaged area on the tree</a:t>
            </a:r>
          </a:p>
          <a:p>
            <a:pPr marL="457200" lvl="0" indent="-330200" rtl="0">
              <a:spcBef>
                <a:spcPts val="0"/>
              </a:spcBef>
              <a:spcAft>
                <a:spcPts val="0"/>
              </a:spcAft>
              <a:buClr>
                <a:schemeClr val="dk1"/>
              </a:buClr>
              <a:buSzPct val="100000"/>
              <a:buChar char="●"/>
            </a:pPr>
            <a:r>
              <a:rPr lang="en" sz="1600" dirty="0">
                <a:solidFill>
                  <a:schemeClr val="dk1"/>
                </a:solidFill>
                <a:highlight>
                  <a:srgbClr val="FFFFFF"/>
                </a:highlight>
              </a:rPr>
              <a:t>Often sticky, powdery, or slick, and causes discoloration of the bark</a:t>
            </a:r>
          </a:p>
        </p:txBody>
      </p:sp>
      <p:cxnSp>
        <p:nvCxnSpPr>
          <p:cNvPr id="73" name="Shape 73"/>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74" name="Shape 74"/>
          <p:cNvPicPr preferRelativeResize="0"/>
          <p:nvPr/>
        </p:nvPicPr>
        <p:blipFill>
          <a:blip r:embed="rId3">
            <a:alphaModFix/>
          </a:blip>
          <a:stretch>
            <a:fillRect/>
          </a:stretch>
        </p:blipFill>
        <p:spPr>
          <a:xfrm>
            <a:off x="6066475" y="1076275"/>
            <a:ext cx="2688900" cy="3481550"/>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a:t>Exudation</a:t>
            </a:r>
          </a:p>
        </p:txBody>
      </p:sp>
      <p:sp>
        <p:nvSpPr>
          <p:cNvPr id="72" name="Shape 72"/>
          <p:cNvSpPr txBox="1">
            <a:spLocks noGrp="1"/>
          </p:cNvSpPr>
          <p:nvPr>
            <p:ph type="body" idx="1"/>
          </p:nvPr>
        </p:nvSpPr>
        <p:spPr>
          <a:xfrm>
            <a:off x="311700" y="1076275"/>
            <a:ext cx="5529000" cy="3416400"/>
          </a:xfrm>
          <a:prstGeom prst="rect">
            <a:avLst/>
          </a:prstGeom>
        </p:spPr>
        <p:txBody>
          <a:bodyPr lIns="91425" tIns="91425" rIns="91425" bIns="91425" anchor="t" anchorCtr="0">
            <a:noAutofit/>
          </a:bodyPr>
          <a:lstStyle/>
          <a:p>
            <a:pPr marL="457200" lvl="0" indent="-330200" rtl="0">
              <a:spcBef>
                <a:spcPts val="0"/>
              </a:spcBef>
              <a:spcAft>
                <a:spcPts val="0"/>
              </a:spcAft>
              <a:buClr>
                <a:schemeClr val="dk1"/>
              </a:buClr>
              <a:buSzPct val="100000"/>
              <a:buChar char="●"/>
            </a:pPr>
            <a:r>
              <a:rPr lang="en" sz="1600" dirty="0">
                <a:solidFill>
                  <a:schemeClr val="dk1"/>
                </a:solidFill>
                <a:highlight>
                  <a:srgbClr val="FFFFFF"/>
                </a:highlight>
              </a:rPr>
              <a:t>Exudation takes many forms: </a:t>
            </a:r>
          </a:p>
          <a:p>
            <a:pPr marL="914400" lvl="1" indent="-330200" rtl="0">
              <a:spcBef>
                <a:spcPts val="0"/>
              </a:spcBef>
              <a:spcAft>
                <a:spcPts val="0"/>
              </a:spcAft>
              <a:buClr>
                <a:schemeClr val="dk1"/>
              </a:buClr>
              <a:buSzPct val="100000"/>
              <a:buChar char="○"/>
            </a:pPr>
            <a:r>
              <a:rPr lang="en" sz="1600" dirty="0">
                <a:solidFill>
                  <a:schemeClr val="dk1"/>
                </a:solidFill>
                <a:highlight>
                  <a:srgbClr val="FFFFFF"/>
                </a:highlight>
                <a:latin typeface="Whitney Office" pitchFamily="2" charset="0"/>
              </a:rPr>
              <a:t>Red or black staining “ooze”</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Black fungal mat present below cracked bark</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Brown fungal mat present in sapwood</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Wet or dry discoloration around exit holes</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White powdery substance around exit holes</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Black or reddish ooze around cankers</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White woolly egg masses, undersides of leaves</a:t>
            </a:r>
          </a:p>
        </p:txBody>
      </p:sp>
      <p:cxnSp>
        <p:nvCxnSpPr>
          <p:cNvPr id="73" name="Shape 73"/>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74" name="Shape 74"/>
          <p:cNvPicPr preferRelativeResize="0"/>
          <p:nvPr/>
        </p:nvPicPr>
        <p:blipFill>
          <a:blip r:embed="rId3">
            <a:extLst>
              <a:ext uri="{28A0092B-C50C-407E-A947-70E740481C1C}">
                <a14:useLocalDpi xmlns:a14="http://schemas.microsoft.com/office/drawing/2010/main" val="0"/>
              </a:ext>
            </a:extLst>
          </a:blip>
          <a:stretch>
            <a:fillRect/>
          </a:stretch>
        </p:blipFill>
        <p:spPr>
          <a:xfrm>
            <a:off x="5591651" y="1440673"/>
            <a:ext cx="3229504" cy="2272677"/>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en" sz="3000"/>
              <a:t>Exudation</a:t>
            </a:r>
          </a:p>
        </p:txBody>
      </p:sp>
      <p:sp>
        <p:nvSpPr>
          <p:cNvPr id="72" name="Shape 72"/>
          <p:cNvSpPr txBox="1">
            <a:spLocks noGrp="1"/>
          </p:cNvSpPr>
          <p:nvPr>
            <p:ph type="body" idx="1"/>
          </p:nvPr>
        </p:nvSpPr>
        <p:spPr>
          <a:xfrm>
            <a:off x="311700" y="1076275"/>
            <a:ext cx="5529000" cy="3416400"/>
          </a:xfrm>
          <a:prstGeom prst="rect">
            <a:avLst/>
          </a:prstGeom>
        </p:spPr>
        <p:txBody>
          <a:bodyPr lIns="91425" tIns="91425" rIns="91425" bIns="91425" anchor="t" anchorCtr="0">
            <a:noAutofit/>
          </a:bodyPr>
          <a:lstStyle/>
          <a:p>
            <a:pPr marL="457200" lvl="0" indent="-330200" rtl="0">
              <a:spcBef>
                <a:spcPts val="0"/>
              </a:spcBef>
              <a:spcAft>
                <a:spcPts val="0"/>
              </a:spcAft>
              <a:buClr>
                <a:schemeClr val="dk1"/>
              </a:buClr>
              <a:buSzPct val="100000"/>
              <a:buChar char="●"/>
            </a:pPr>
            <a:r>
              <a:rPr lang="en" sz="1600" dirty="0">
                <a:solidFill>
                  <a:schemeClr val="dk1"/>
                </a:solidFill>
                <a:highlight>
                  <a:srgbClr val="FFFFFF"/>
                </a:highlight>
              </a:rPr>
              <a:t>Exudation takes many forms: </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Red or black staining “ooze”</a:t>
            </a:r>
          </a:p>
          <a:p>
            <a:pPr marL="914400" lvl="1" indent="-330200" rtl="0">
              <a:spcBef>
                <a:spcPts val="0"/>
              </a:spcBef>
              <a:spcAft>
                <a:spcPts val="0"/>
              </a:spcAft>
              <a:buClr>
                <a:schemeClr val="dk1"/>
              </a:buClr>
              <a:buSzPct val="100000"/>
              <a:buChar char="○"/>
            </a:pPr>
            <a:r>
              <a:rPr lang="en" sz="1600" dirty="0">
                <a:solidFill>
                  <a:schemeClr val="tx1"/>
                </a:solidFill>
                <a:highlight>
                  <a:srgbClr val="FFFFFF"/>
                </a:highlight>
                <a:latin typeface="Whitney Office" pitchFamily="2" charset="0"/>
              </a:rPr>
              <a:t>Black fungal mat present below cracked bark</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Brown fungal mat present in sapwood</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Wet or dry discoloration around exit holes</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White powdery substance around exit holes</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Black or reddish ooze around cankers</a:t>
            </a:r>
          </a:p>
          <a:p>
            <a:pPr marL="914400" lvl="1" indent="-330200" rtl="0">
              <a:spcBef>
                <a:spcPts val="0"/>
              </a:spcBef>
              <a:spcAft>
                <a:spcPts val="0"/>
              </a:spcAft>
              <a:buClr>
                <a:schemeClr val="dk1"/>
              </a:buClr>
              <a:buSzPct val="100000"/>
              <a:buChar char="○"/>
            </a:pPr>
            <a:r>
              <a:rPr lang="en" sz="1600" dirty="0">
                <a:solidFill>
                  <a:srgbClr val="EEEEEE"/>
                </a:solidFill>
                <a:highlight>
                  <a:srgbClr val="FFFFFF"/>
                </a:highlight>
                <a:latin typeface="Whitney Office" pitchFamily="2" charset="0"/>
              </a:rPr>
              <a:t>White woolly egg masses, undersides of leaves</a:t>
            </a:r>
          </a:p>
        </p:txBody>
      </p:sp>
      <p:cxnSp>
        <p:nvCxnSpPr>
          <p:cNvPr id="73" name="Shape 73"/>
          <p:cNvCxnSpPr/>
          <p:nvPr/>
        </p:nvCxnSpPr>
        <p:spPr>
          <a:xfrm>
            <a:off x="342900" y="994400"/>
            <a:ext cx="8469600" cy="0"/>
          </a:xfrm>
          <a:prstGeom prst="straightConnector1">
            <a:avLst/>
          </a:prstGeom>
          <a:noFill/>
          <a:ln w="9525" cap="flat" cmpd="sng">
            <a:solidFill>
              <a:schemeClr val="dk2"/>
            </a:solidFill>
            <a:prstDash val="solid"/>
            <a:round/>
            <a:headEnd type="none" w="lg" len="lg"/>
            <a:tailEnd type="none" w="lg" len="lg"/>
          </a:ln>
        </p:spPr>
      </p:cxnSp>
      <p:pic>
        <p:nvPicPr>
          <p:cNvPr id="74" name="Shape 74"/>
          <p:cNvPicPr preferRelativeResize="0"/>
          <p:nvPr/>
        </p:nvPicPr>
        <p:blipFill>
          <a:blip r:embed="rId3">
            <a:extLst>
              <a:ext uri="{28A0092B-C50C-407E-A947-70E740481C1C}">
                <a14:useLocalDpi xmlns:a14="http://schemas.microsoft.com/office/drawing/2010/main" val="0"/>
              </a:ext>
            </a:extLst>
          </a:blip>
          <a:stretch>
            <a:fillRect/>
          </a:stretch>
        </p:blipFill>
        <p:spPr>
          <a:xfrm>
            <a:off x="6066475" y="1808712"/>
            <a:ext cx="2688900" cy="2016675"/>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505E945CFA1E4409B821D294E3CD47B" ma:contentTypeVersion="1" ma:contentTypeDescription="Create a new document." ma:contentTypeScope="" ma:versionID="a11a90b06085d9339e23b55fb6e9834b">
  <xsd:schema xmlns:xsd="http://www.w3.org/2001/XMLSchema" xmlns:xs="http://www.w3.org/2001/XMLSchema" xmlns:p="http://schemas.microsoft.com/office/2006/metadata/properties" xmlns:ns1="http://schemas.microsoft.com/sharepoint/v3" targetNamespace="http://schemas.microsoft.com/office/2006/metadata/properties" ma:root="true" ma:fieldsID="6f0d331ebd68627ead16f146830ec63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316F6A80-8BAA-46BB-9614-3F7A703183F2}"/>
</file>

<file path=customXml/itemProps2.xml><?xml version="1.0" encoding="utf-8"?>
<ds:datastoreItem xmlns:ds="http://schemas.openxmlformats.org/officeDocument/2006/customXml" ds:itemID="{AB701205-A847-4C54-BAF1-B8AF8EAB25D1}"/>
</file>

<file path=customXml/itemProps3.xml><?xml version="1.0" encoding="utf-8"?>
<ds:datastoreItem xmlns:ds="http://schemas.openxmlformats.org/officeDocument/2006/customXml" ds:itemID="{2EC4D009-1296-4A6E-B465-6EC906771E6B}"/>
</file>

<file path=docProps/app.xml><?xml version="1.0" encoding="utf-8"?>
<Properties xmlns="http://schemas.openxmlformats.org/officeDocument/2006/extended-properties" xmlns:vt="http://schemas.openxmlformats.org/officeDocument/2006/docPropsVTypes">
  <TotalTime>1452</TotalTime>
  <Words>2627</Words>
  <Application>Microsoft Office PowerPoint</Application>
  <PresentationFormat>On-screen Show (16:9)</PresentationFormat>
  <Paragraphs>307</Paragraphs>
  <Slides>51</Slides>
  <Notes>47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Whitney Office</vt:lpstr>
      <vt:lpstr>Arial</vt:lpstr>
      <vt:lpstr>Courier New</vt:lpstr>
      <vt:lpstr>Lato</vt:lpstr>
      <vt:lpstr>simple-light-2</vt:lpstr>
      <vt:lpstr>Early  Pest Detection</vt:lpstr>
      <vt:lpstr>Pest Detection Protocol</vt:lpstr>
      <vt:lpstr>Exit Holes</vt:lpstr>
      <vt:lpstr>Exit Holes</vt:lpstr>
      <vt:lpstr>Exit Holes</vt:lpstr>
      <vt:lpstr>Exit Holes</vt:lpstr>
      <vt:lpstr>Exudation</vt:lpstr>
      <vt:lpstr>Exudation</vt:lpstr>
      <vt:lpstr>Exudation</vt:lpstr>
      <vt:lpstr>Exudation</vt:lpstr>
      <vt:lpstr>Exudation</vt:lpstr>
      <vt:lpstr>Exudation</vt:lpstr>
      <vt:lpstr>Exudation</vt:lpstr>
      <vt:lpstr>Exudation</vt:lpstr>
      <vt:lpstr>Egg Sites/Eggs</vt:lpstr>
      <vt:lpstr>Egg Sites/Eggs</vt:lpstr>
      <vt:lpstr>Egg Sites/Eggs</vt:lpstr>
      <vt:lpstr>Egg Sites/Eggs</vt:lpstr>
      <vt:lpstr>Egg Sites/Eggs</vt:lpstr>
      <vt:lpstr>Adult Insects, Larvae, Pupa</vt:lpstr>
      <vt:lpstr>Adult Insects, Larvae, Pupa</vt:lpstr>
      <vt:lpstr>Adult Insects, Larvae, Pupa</vt:lpstr>
      <vt:lpstr>Adult Insects, Larvae, Pupa</vt:lpstr>
      <vt:lpstr>Adult Insects, Larvae, Pupa</vt:lpstr>
      <vt:lpstr>Adult Insects, Larvae, Pupa</vt:lpstr>
      <vt:lpstr>Adult Insects, Larvae, Pupa</vt:lpstr>
      <vt:lpstr>Adult Insects, Larvae, Pupa</vt:lpstr>
      <vt:lpstr>Adult Insects, Larvae, Pupa</vt:lpstr>
      <vt:lpstr>Damaged Fruits/Tree Buds</vt:lpstr>
      <vt:lpstr>Damaged Fruits/Tree Buds</vt:lpstr>
      <vt:lpstr>Damaged Fruits/Tree Buds</vt:lpstr>
      <vt:lpstr>Damaged Fruits/Tree Buds</vt:lpstr>
      <vt:lpstr>Damaged Fruits/Tree Buds</vt:lpstr>
      <vt:lpstr>Holes in Leaves</vt:lpstr>
      <vt:lpstr>Holes in Leaves</vt:lpstr>
      <vt:lpstr>Holes in Leaves</vt:lpstr>
      <vt:lpstr>Holes in Leaves</vt:lpstr>
      <vt:lpstr>Frass</vt:lpstr>
      <vt:lpstr>Epicormic Sprouts</vt:lpstr>
      <vt:lpstr>Woodpecker Damage</vt:lpstr>
      <vt:lpstr>S-Shaped Galleries</vt:lpstr>
      <vt:lpstr>Bark Fissures/Cracks</vt:lpstr>
      <vt:lpstr>Cankers/Dead Bark</vt:lpstr>
      <vt:lpstr>Galls on Twigs/Branches/Leaves</vt:lpstr>
      <vt:lpstr>Fine Twig Dieback/Dead Twigs</vt:lpstr>
      <vt:lpstr>Leaf Discoloration (Deciduous)</vt:lpstr>
      <vt:lpstr>Needle Discoloration</vt:lpstr>
      <vt:lpstr>Wilted or Browning Leaves</vt:lpstr>
      <vt:lpstr>Premature Leaf Loss</vt:lpstr>
      <vt:lpstr>Notes/Extra Information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Pest Detection</dc:title>
  <dc:creator>rholmes</dc:creator>
  <cp:lastModifiedBy>Benjamin Mertz</cp:lastModifiedBy>
  <cp:revision>47</cp:revision>
  <dcterms:created xsi:type="dcterms:W3CDTF">2016-07-17T16:43:58Z</dcterms:created>
  <dcterms:modified xsi:type="dcterms:W3CDTF">2019-04-26T15:55:21Z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0x010100E505E945CFA1E4409B821D294E3CD47B</vt:lpwstr>
  </property>
</Properties>
</file>