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</p:sldMasterIdLst>
  <p:notesMasterIdLst>
    <p:notesMasterId r:id="rId19"/>
  </p:notesMasterIdLst>
  <p:sldIdLst>
    <p:sldId id="256" r:id="rId4"/>
    <p:sldId id="268" r:id="rId5"/>
    <p:sldId id="257" r:id="rId6"/>
    <p:sldId id="258" r:id="rId7"/>
    <p:sldId id="266" r:id="rId8"/>
    <p:sldId id="267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3A94C8D-A0B8-44BE-B8DA-7178A3722AC1}">
          <p14:sldIdLst>
            <p14:sldId id="256"/>
            <p14:sldId id="268"/>
            <p14:sldId id="257"/>
            <p14:sldId id="258"/>
            <p14:sldId id="266"/>
            <p14:sldId id="267"/>
            <p14:sldId id="259"/>
            <p14:sldId id="260"/>
          </p14:sldIdLst>
        </p14:section>
        <p14:section name="Running Projects" id="{B202D6B2-E2BE-484C-A3DC-13A7F511D793}">
          <p14:sldIdLst>
            <p14:sldId id="261"/>
            <p14:sldId id="262"/>
            <p14:sldId id="263"/>
            <p14:sldId id="264"/>
            <p14:sldId id="265"/>
          </p14:sldIdLst>
        </p14:section>
        <p14:section name="Participants" id="{CF80596C-4D3B-4D0F-9D14-20DE2C035EBE}">
          <p14:sldIdLst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5C19"/>
    <a:srgbClr val="C5351C"/>
    <a:srgbClr val="D2BFAA"/>
    <a:srgbClr val="0096D6"/>
    <a:srgbClr val="23487A"/>
    <a:srgbClr val="E4E6D7"/>
    <a:srgbClr val="A0C04D"/>
    <a:srgbClr val="00703C"/>
    <a:srgbClr val="F7E7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 showGuides="1">
      <p:cViewPr>
        <p:scale>
          <a:sx n="96" d="100"/>
          <a:sy n="96" d="100"/>
        </p:scale>
        <p:origin x="-102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ustomXml" Target="../customXml/item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E42BC-22FF-45C7-AAD4-F8D920EA921A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D5930-875B-435F-B677-46AFF9155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65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07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A0C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39C72-8292-4184-BD8F-D7A80D5F1C7C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8262-20D8-4B66-9A37-6CE382401F6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674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39C72-8292-4184-BD8F-D7A80D5F1C7C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8262-20D8-4B66-9A37-6CE382401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35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07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A0C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39C72-8292-4184-BD8F-D7A80D5F1C7C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8262-20D8-4B66-9A37-6CE382401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49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34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39C72-8292-4184-BD8F-D7A80D5F1C7C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8262-20D8-4B66-9A37-6CE382401F6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365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39C72-8292-4184-BD8F-D7A80D5F1C7C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8262-20D8-4B66-9A37-6CE382401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46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34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39C72-8292-4184-BD8F-D7A80D5F1C7C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8262-20D8-4B66-9A37-6CE382401F6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847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39C72-8292-4184-BD8F-D7A80D5F1C7C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8262-20D8-4B66-9A37-6CE382401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25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39C72-8292-4184-BD8F-D7A80D5F1C7C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8262-20D8-4B66-9A37-6CE382401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12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39C72-8292-4184-BD8F-D7A80D5F1C7C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8262-20D8-4B66-9A37-6CE382401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49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34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39C72-8292-4184-BD8F-D7A80D5F1C7C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8262-20D8-4B66-9A37-6CE382401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664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234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5339C72-8292-4184-BD8F-D7A80D5F1C7C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2B8262-20D8-4B66-9A37-6CE382401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70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39C72-8292-4184-BD8F-D7A80D5F1C7C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8262-20D8-4B66-9A37-6CE382401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35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234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rgbClr val="E4E6D7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39C72-8292-4184-BD8F-D7A80D5F1C7C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8262-20D8-4B66-9A37-6CE382401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655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39C72-8292-4184-BD8F-D7A80D5F1C7C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8262-20D8-4B66-9A37-6CE382401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81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34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39C72-8292-4184-BD8F-D7A80D5F1C7C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8262-20D8-4B66-9A37-6CE382401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598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C53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C85C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39C72-8292-4184-BD8F-D7A80D5F1C7C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8262-20D8-4B66-9A37-6CE382401F6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1975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39C72-8292-4184-BD8F-D7A80D5F1C7C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8262-20D8-4B66-9A37-6CE382401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210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C53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C85C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39C72-8292-4184-BD8F-D7A80D5F1C7C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8262-20D8-4B66-9A37-6CE382401F6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7212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39C72-8292-4184-BD8F-D7A80D5F1C7C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8262-20D8-4B66-9A37-6CE382401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865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39C72-8292-4184-BD8F-D7A80D5F1C7C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8262-20D8-4B66-9A37-6CE382401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016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39C72-8292-4184-BD8F-D7A80D5F1C7C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8262-20D8-4B66-9A37-6CE382401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689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C53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C85C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39C72-8292-4184-BD8F-D7A80D5F1C7C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8262-20D8-4B66-9A37-6CE382401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07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07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A0C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39C72-8292-4184-BD8F-D7A80D5F1C7C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8262-20D8-4B66-9A37-6CE382401F6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5155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C53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C85C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5339C72-8292-4184-BD8F-D7A80D5F1C7C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2B8262-20D8-4B66-9A37-6CE382401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587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C53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rgbClr val="C85C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rgbClr val="D2BFAA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39C72-8292-4184-BD8F-D7A80D5F1C7C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8262-20D8-4B66-9A37-6CE382401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829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39C72-8292-4184-BD8F-D7A80D5F1C7C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8262-20D8-4B66-9A37-6CE382401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882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C53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C85C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39C72-8292-4184-BD8F-D7A80D5F1C7C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8262-20D8-4B66-9A37-6CE382401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78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39C72-8292-4184-BD8F-D7A80D5F1C7C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8262-20D8-4B66-9A37-6CE382401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4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39C72-8292-4184-BD8F-D7A80D5F1C7C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8262-20D8-4B66-9A37-6CE382401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25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39C72-8292-4184-BD8F-D7A80D5F1C7C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8262-20D8-4B66-9A37-6CE382401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93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07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A0C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39C72-8292-4184-BD8F-D7A80D5F1C7C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8262-20D8-4B66-9A37-6CE382401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0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007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A0C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5339C72-8292-4184-BD8F-D7A80D5F1C7C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2B8262-20D8-4B66-9A37-6CE382401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3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15076"/>
            <a:ext cx="12188825" cy="1905000"/>
          </a:xfrm>
          <a:prstGeom prst="rect">
            <a:avLst/>
          </a:prstGeom>
          <a:solidFill>
            <a:srgbClr val="007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rgbClr val="A0C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rgbClr val="F7E7C8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39C72-8292-4184-BD8F-D7A80D5F1C7C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8262-20D8-4B66-9A37-6CE382401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81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007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rgbClr val="A0C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5339C72-8292-4184-BD8F-D7A80D5F1C7C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32B8262-20D8-4B66-9A37-6CE382401F6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67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34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5339C72-8292-4184-BD8F-D7A80D5F1C7C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32B8262-20D8-4B66-9A37-6CE382401F6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702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C53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rgbClr val="C85C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5339C72-8292-4184-BD8F-D7A80D5F1C7C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32B8262-20D8-4B66-9A37-6CE382401F6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21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E8FF4-CE55-4739-9C35-D9B2EB7E6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/>
          <a:p>
            <a:pPr algn="ctr"/>
            <a:r>
              <a:rPr lang="en-US" dirty="0"/>
              <a:t>Healthy Trees, Healthy Cities Web Dashboard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589574-A643-451B-B2DE-457A3B7204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280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CAFB44-B202-47C2-AD72-6646DAE54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Home Page</a:t>
            </a:r>
          </a:p>
        </p:txBody>
      </p:sp>
      <p:pic>
        <p:nvPicPr>
          <p:cNvPr id="7" name="Content Placeholder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2150BE0-0476-4EA8-BBC8-DFDFB5CF49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508" y="971734"/>
            <a:ext cx="5578886" cy="4913256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39EAE1-39A3-4306-A7E3-BAD23DF45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is where you can access and edit your project.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options you see are dependent on your status in the project – Project Leaders will see options to add trees, assign trees, and manage participants. Participants will just see information about the trees they’ve been assigned.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020F76-6BA8-4BE0-B0A2-EF3D670569C5}"/>
              </a:ext>
            </a:extLst>
          </p:cNvPr>
          <p:cNvSpPr txBox="1"/>
          <p:nvPr/>
        </p:nvSpPr>
        <p:spPr>
          <a:xfrm>
            <a:off x="5431266" y="87599"/>
            <a:ext cx="3622502" cy="664012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Use these links to manage trees and participants in your project. A separate slide in this presentation explains each one.</a:t>
            </a:r>
          </a:p>
        </p:txBody>
      </p: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49AD8B60-F71A-41E9-A7EC-AEAB5CEFD7F6}"/>
              </a:ext>
            </a:extLst>
          </p:cNvPr>
          <p:cNvCxnSpPr>
            <a:cxnSpLocks/>
            <a:stCxn id="34" idx="2"/>
            <a:endCxn id="38" idx="3"/>
          </p:cNvCxnSpPr>
          <p:nvPr/>
        </p:nvCxnSpPr>
        <p:spPr>
          <a:xfrm rot="5400000">
            <a:off x="6068397" y="1301115"/>
            <a:ext cx="1723624" cy="624617"/>
          </a:xfrm>
          <a:prstGeom prst="bentConnector2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169C9F7F-1A9F-481A-9EB8-7829C4936339}"/>
              </a:ext>
            </a:extLst>
          </p:cNvPr>
          <p:cNvSpPr/>
          <p:nvPr/>
        </p:nvSpPr>
        <p:spPr>
          <a:xfrm>
            <a:off x="5300079" y="3018101"/>
            <a:ext cx="3619331" cy="85367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4A014B6-E3EE-4954-9957-F134C86DB1F1}"/>
              </a:ext>
            </a:extLst>
          </p:cNvPr>
          <p:cNvSpPr/>
          <p:nvPr/>
        </p:nvSpPr>
        <p:spPr>
          <a:xfrm>
            <a:off x="5300080" y="2129777"/>
            <a:ext cx="1317820" cy="69091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07D47C3-8540-4B99-80A8-5EB7A5ADCE9F}"/>
              </a:ext>
            </a:extLst>
          </p:cNvPr>
          <p:cNvSpPr txBox="1"/>
          <p:nvPr/>
        </p:nvSpPr>
        <p:spPr>
          <a:xfrm>
            <a:off x="4363673" y="5642392"/>
            <a:ext cx="2497619" cy="112371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Basic project stats are displayed here. A “checked” tree has had a health check, pest check, or stewardship activity recorded on the app.</a:t>
            </a:r>
          </a:p>
        </p:txBody>
      </p: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13DD4A15-CB7E-4364-8853-558F6840A406}"/>
              </a:ext>
            </a:extLst>
          </p:cNvPr>
          <p:cNvCxnSpPr>
            <a:cxnSpLocks/>
            <a:stCxn id="44" idx="1"/>
            <a:endCxn id="36" idx="1"/>
          </p:cNvCxnSpPr>
          <p:nvPr/>
        </p:nvCxnSpPr>
        <p:spPr>
          <a:xfrm rot="10800000" flipH="1">
            <a:off x="4363673" y="3444936"/>
            <a:ext cx="936406" cy="2759312"/>
          </a:xfrm>
          <a:prstGeom prst="bentConnector3">
            <a:avLst>
              <a:gd name="adj1" fmla="val -12420"/>
            </a:avLst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9ECEF638-47E4-4EAA-AC64-D3D755F30029}"/>
              </a:ext>
            </a:extLst>
          </p:cNvPr>
          <p:cNvSpPr/>
          <p:nvPr/>
        </p:nvSpPr>
        <p:spPr>
          <a:xfrm>
            <a:off x="5300078" y="3903641"/>
            <a:ext cx="3619331" cy="155869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41D16E5-7AE1-45CE-BCBB-309100D1637A}"/>
              </a:ext>
            </a:extLst>
          </p:cNvPr>
          <p:cNvSpPr txBox="1"/>
          <p:nvPr/>
        </p:nvSpPr>
        <p:spPr>
          <a:xfrm>
            <a:off x="8919410" y="5693470"/>
            <a:ext cx="3176337" cy="112371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The most common species in your project are listed here – along with the average health score of the trees. This is meant to be a quick snapshot - more info about individual trees is in the other pages of your project.</a:t>
            </a:r>
          </a:p>
        </p:txBody>
      </p: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9F089788-9E7E-465A-AAA2-28CE1E129DB9}"/>
              </a:ext>
            </a:extLst>
          </p:cNvPr>
          <p:cNvCxnSpPr>
            <a:cxnSpLocks/>
            <a:stCxn id="43" idx="0"/>
            <a:endCxn id="42" idx="3"/>
          </p:cNvCxnSpPr>
          <p:nvPr/>
        </p:nvCxnSpPr>
        <p:spPr>
          <a:xfrm rot="16200000" flipV="1">
            <a:off x="9208254" y="4394145"/>
            <a:ext cx="1010481" cy="1588170"/>
          </a:xfrm>
          <a:prstGeom prst="bentConnector2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8ECEC72-C017-45B1-B196-8A96708B0D5F}"/>
              </a:ext>
            </a:extLst>
          </p:cNvPr>
          <p:cNvSpPr txBox="1"/>
          <p:nvPr/>
        </p:nvSpPr>
        <p:spPr>
          <a:xfrm>
            <a:off x="4138047" y="191351"/>
            <a:ext cx="1080461" cy="2381637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Click here to generate a link to your project’s data. The server will grab all your project data, then send you an email with the data in a few minutes.</a:t>
            </a:r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54488B47-89C6-4C1F-A275-D3BE6662E13C}"/>
              </a:ext>
            </a:extLst>
          </p:cNvPr>
          <p:cNvCxnSpPr>
            <a:cxnSpLocks/>
            <a:stCxn id="31" idx="2"/>
            <a:endCxn id="45" idx="1"/>
          </p:cNvCxnSpPr>
          <p:nvPr/>
        </p:nvCxnSpPr>
        <p:spPr>
          <a:xfrm rot="16200000" flipH="1">
            <a:off x="4815975" y="2435291"/>
            <a:ext cx="346409" cy="621802"/>
          </a:xfrm>
          <a:prstGeom prst="bentConnector2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6FAC52FC-0349-4421-861A-8449DE46A10E}"/>
              </a:ext>
            </a:extLst>
          </p:cNvPr>
          <p:cNvSpPr/>
          <p:nvPr/>
        </p:nvSpPr>
        <p:spPr>
          <a:xfrm>
            <a:off x="5300080" y="2852563"/>
            <a:ext cx="1317820" cy="13366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CCA5D39-E706-488D-ADE6-8AA292233EEB}"/>
              </a:ext>
            </a:extLst>
          </p:cNvPr>
          <p:cNvSpPr txBox="1"/>
          <p:nvPr/>
        </p:nvSpPr>
        <p:spPr>
          <a:xfrm>
            <a:off x="9225462" y="81938"/>
            <a:ext cx="2870285" cy="664012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Your project’s name and description. Need to edit these? Click on ‘Manage Project’ which brings you back to the Project Setup page.</a:t>
            </a:r>
          </a:p>
        </p:txBody>
      </p: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6295C5C1-FB77-4ACC-8FC2-CDFE96B166F9}"/>
              </a:ext>
            </a:extLst>
          </p:cNvPr>
          <p:cNvCxnSpPr>
            <a:cxnSpLocks/>
            <a:stCxn id="61" idx="2"/>
            <a:endCxn id="63" idx="3"/>
          </p:cNvCxnSpPr>
          <p:nvPr/>
        </p:nvCxnSpPr>
        <p:spPr>
          <a:xfrm rot="5400000">
            <a:off x="9596804" y="1580079"/>
            <a:ext cx="1897931" cy="229672"/>
          </a:xfrm>
          <a:prstGeom prst="bentConnector2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3DCCF6C3-1A72-4C75-8F30-089C604C5073}"/>
              </a:ext>
            </a:extLst>
          </p:cNvPr>
          <p:cNvSpPr/>
          <p:nvPr/>
        </p:nvSpPr>
        <p:spPr>
          <a:xfrm>
            <a:off x="8959273" y="2055277"/>
            <a:ext cx="1471660" cy="117720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60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CAFB44-B202-47C2-AD72-6646DAE54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Trees to Project Page</a:t>
            </a:r>
            <a:br>
              <a:rPr lang="en-US" dirty="0"/>
            </a:br>
            <a:r>
              <a:rPr lang="en-US" dirty="0"/>
              <a:t>(Project Leaders Only)</a:t>
            </a:r>
          </a:p>
        </p:txBody>
      </p:sp>
      <p:pic>
        <p:nvPicPr>
          <p:cNvPr id="8" name="Content Placeholder 7" descr="A screenshot of a computer screen&#10;&#10;Description generated with very high confidence">
            <a:extLst>
              <a:ext uri="{FF2B5EF4-FFF2-40B4-BE49-F238E27FC236}">
                <a16:creationId xmlns:a16="http://schemas.microsoft.com/office/drawing/2014/main" id="{9C28E193-7B10-4A18-85CA-8DA77DF15E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68"/>
          <a:stretch/>
        </p:blipFill>
        <p:spPr>
          <a:xfrm>
            <a:off x="5711081" y="301771"/>
            <a:ext cx="4641796" cy="6072396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39EAE1-39A3-4306-A7E3-BAD23DF45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Access this through a project’s home page.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page is solely for adding trees to your project – managing trees is on another page.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trees by using the polygon tool in the map to draw a shape around those you’re interested in, or by selecting trees using the spreadsheet below the map.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Only trees that are in the HTHC database are available here –If you have inventory data you’d like to add to HTHC, contact us!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can also use the mobile app to add trees – as soon as a tree is added via the app, it will appear in the dashboard.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8ECEC72-C017-45B1-B196-8A96708B0D5F}"/>
              </a:ext>
            </a:extLst>
          </p:cNvPr>
          <p:cNvSpPr txBox="1"/>
          <p:nvPr/>
        </p:nvSpPr>
        <p:spPr>
          <a:xfrm>
            <a:off x="4138047" y="191351"/>
            <a:ext cx="1080461" cy="2381637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The map will display any trees in HTHC’s database in your project’s general area. As you add trees to your project, they will disappear from the map.</a:t>
            </a:r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54488B47-89C6-4C1F-A275-D3BE6662E13C}"/>
              </a:ext>
            </a:extLst>
          </p:cNvPr>
          <p:cNvCxnSpPr>
            <a:cxnSpLocks/>
            <a:stCxn id="31" idx="3"/>
            <a:endCxn id="45" idx="1"/>
          </p:cNvCxnSpPr>
          <p:nvPr/>
        </p:nvCxnSpPr>
        <p:spPr>
          <a:xfrm>
            <a:off x="5218508" y="1382170"/>
            <a:ext cx="459014" cy="957096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6FAC52FC-0349-4421-861A-8449DE46A10E}"/>
              </a:ext>
            </a:extLst>
          </p:cNvPr>
          <p:cNvSpPr/>
          <p:nvPr/>
        </p:nvSpPr>
        <p:spPr>
          <a:xfrm>
            <a:off x="5677522" y="1083076"/>
            <a:ext cx="4807005" cy="251237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8CA8A05-B988-43CF-9452-24497B92E6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1" t="5625" r="8584" b="27432"/>
          <a:stretch/>
        </p:blipFill>
        <p:spPr>
          <a:xfrm>
            <a:off x="7553269" y="1276913"/>
            <a:ext cx="1076719" cy="35710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ADE6C26-3765-4F80-B945-E71BB52E5B30}"/>
              </a:ext>
            </a:extLst>
          </p:cNvPr>
          <p:cNvSpPr txBox="1"/>
          <p:nvPr/>
        </p:nvSpPr>
        <p:spPr>
          <a:xfrm>
            <a:off x="10654339" y="86094"/>
            <a:ext cx="1080461" cy="664012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Use the hand button to pan on the map. </a:t>
            </a:r>
          </a:p>
        </p:txBody>
      </p: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67C0690D-B3F4-4B57-8F3A-63CD873C3F11}"/>
              </a:ext>
            </a:extLst>
          </p:cNvPr>
          <p:cNvCxnSpPr>
            <a:cxnSpLocks/>
            <a:stCxn id="33" idx="2"/>
            <a:endCxn id="39" idx="0"/>
          </p:cNvCxnSpPr>
          <p:nvPr/>
        </p:nvCxnSpPr>
        <p:spPr>
          <a:xfrm rot="5400000">
            <a:off x="9189792" y="-727866"/>
            <a:ext cx="526806" cy="3482750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856BE7FD-5B07-4A87-8CE3-17483D81E0CB}"/>
              </a:ext>
            </a:extLst>
          </p:cNvPr>
          <p:cNvSpPr/>
          <p:nvPr/>
        </p:nvSpPr>
        <p:spPr>
          <a:xfrm>
            <a:off x="7553268" y="1276912"/>
            <a:ext cx="317103" cy="35710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E7E56AD-FBF1-4E60-9A57-E935FA4D90AF}"/>
              </a:ext>
            </a:extLst>
          </p:cNvPr>
          <p:cNvSpPr txBox="1"/>
          <p:nvPr/>
        </p:nvSpPr>
        <p:spPr>
          <a:xfrm>
            <a:off x="10832328" y="1455464"/>
            <a:ext cx="1080461" cy="1888688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Click the polygon button to start drawing a polygon around the trees you want to add to your project. </a:t>
            </a:r>
          </a:p>
        </p:txBody>
      </p: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3FD17544-8FD6-4CFB-A5D3-C418A542C759}"/>
              </a:ext>
            </a:extLst>
          </p:cNvPr>
          <p:cNvCxnSpPr>
            <a:cxnSpLocks/>
            <a:stCxn id="40" idx="1"/>
            <a:endCxn id="47" idx="2"/>
          </p:cNvCxnSpPr>
          <p:nvPr/>
        </p:nvCxnSpPr>
        <p:spPr>
          <a:xfrm rot="10800000">
            <a:off x="8049986" y="1634016"/>
            <a:ext cx="2782342" cy="765792"/>
          </a:xfrm>
          <a:prstGeom prst="bentConnector2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559A186B-53FA-439E-A387-596158C215D8}"/>
              </a:ext>
            </a:extLst>
          </p:cNvPr>
          <p:cNvSpPr/>
          <p:nvPr/>
        </p:nvSpPr>
        <p:spPr>
          <a:xfrm>
            <a:off x="7891434" y="1276912"/>
            <a:ext cx="317103" cy="35710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8A69B69-BF83-48FB-A6F5-07FB4E0D7193}"/>
              </a:ext>
            </a:extLst>
          </p:cNvPr>
          <p:cNvSpPr txBox="1"/>
          <p:nvPr/>
        </p:nvSpPr>
        <p:spPr>
          <a:xfrm>
            <a:off x="4150174" y="3139586"/>
            <a:ext cx="1474012" cy="1586448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When you’ve selected trees by either the map or the spreadsheet, click ‘Add to Project’ to include them in your project. </a:t>
            </a:r>
          </a:p>
        </p:txBody>
      </p: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932BBA2A-B6CA-41DB-ABDA-6B46F9A5352C}"/>
              </a:ext>
            </a:extLst>
          </p:cNvPr>
          <p:cNvCxnSpPr>
            <a:cxnSpLocks/>
            <a:stCxn id="48" idx="3"/>
          </p:cNvCxnSpPr>
          <p:nvPr/>
        </p:nvCxnSpPr>
        <p:spPr>
          <a:xfrm flipV="1">
            <a:off x="5624186" y="3699640"/>
            <a:ext cx="1929082" cy="233170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C95C4B48-E474-4852-9D21-049E45943A50}"/>
              </a:ext>
            </a:extLst>
          </p:cNvPr>
          <p:cNvSpPr/>
          <p:nvPr/>
        </p:nvSpPr>
        <p:spPr>
          <a:xfrm>
            <a:off x="7759840" y="3595455"/>
            <a:ext cx="582804" cy="16514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6D20436-25DC-4B91-B211-BC98C5DA8594}"/>
              </a:ext>
            </a:extLst>
          </p:cNvPr>
          <p:cNvSpPr txBox="1"/>
          <p:nvPr/>
        </p:nvSpPr>
        <p:spPr>
          <a:xfrm>
            <a:off x="10977100" y="3591198"/>
            <a:ext cx="1080461" cy="2048887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Use filters to limit what trees are visible in the spreadsheet, or search for specific species or tree names using the search bars.</a:t>
            </a:r>
          </a:p>
        </p:txBody>
      </p: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596F898B-9FBF-4463-BB52-7BD69F03D8B4}"/>
              </a:ext>
            </a:extLst>
          </p:cNvPr>
          <p:cNvCxnSpPr>
            <a:cxnSpLocks/>
            <a:stCxn id="55" idx="1"/>
            <a:endCxn id="57" idx="3"/>
          </p:cNvCxnSpPr>
          <p:nvPr/>
        </p:nvCxnSpPr>
        <p:spPr>
          <a:xfrm rot="10800000">
            <a:off x="8699382" y="4293360"/>
            <a:ext cx="2277718" cy="322282"/>
          </a:xfrm>
          <a:prstGeom prst="bentConnector3">
            <a:avLst>
              <a:gd name="adj1" fmla="val 13504"/>
            </a:avLst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9F1279A4-DB46-40AE-8525-A00092D03243}"/>
              </a:ext>
            </a:extLst>
          </p:cNvPr>
          <p:cNvSpPr/>
          <p:nvPr/>
        </p:nvSpPr>
        <p:spPr>
          <a:xfrm>
            <a:off x="6095999" y="4093856"/>
            <a:ext cx="2603383" cy="39900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Connector: Elbow 63">
            <a:extLst>
              <a:ext uri="{FF2B5EF4-FFF2-40B4-BE49-F238E27FC236}">
                <a16:creationId xmlns:a16="http://schemas.microsoft.com/office/drawing/2014/main" id="{4FE1A9DD-33CD-453C-9D69-7FF1A6EF192E}"/>
              </a:ext>
            </a:extLst>
          </p:cNvPr>
          <p:cNvCxnSpPr>
            <a:cxnSpLocks/>
            <a:stCxn id="55" idx="2"/>
            <a:endCxn id="65" idx="3"/>
          </p:cNvCxnSpPr>
          <p:nvPr/>
        </p:nvCxnSpPr>
        <p:spPr>
          <a:xfrm rot="5400000">
            <a:off x="10567406" y="5057120"/>
            <a:ext cx="366960" cy="1532890"/>
          </a:xfrm>
          <a:prstGeom prst="bentConnector2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8572D79B-4BCE-4176-9B18-C68B9DC280A0}"/>
              </a:ext>
            </a:extLst>
          </p:cNvPr>
          <p:cNvSpPr/>
          <p:nvPr/>
        </p:nvSpPr>
        <p:spPr>
          <a:xfrm>
            <a:off x="6096000" y="5906196"/>
            <a:ext cx="3888441" cy="20169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235B858-1C11-48CF-B2F6-114BA94C7E0A}"/>
              </a:ext>
            </a:extLst>
          </p:cNvPr>
          <p:cNvSpPr txBox="1"/>
          <p:nvPr/>
        </p:nvSpPr>
        <p:spPr>
          <a:xfrm>
            <a:off x="4194540" y="4798880"/>
            <a:ext cx="1474012" cy="1038582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Select trees using the checkboxes. The box in the top row will select all trees in the spreadsheet.</a:t>
            </a:r>
          </a:p>
        </p:txBody>
      </p:sp>
      <p:cxnSp>
        <p:nvCxnSpPr>
          <p:cNvPr id="72" name="Connector: Elbow 71">
            <a:extLst>
              <a:ext uri="{FF2B5EF4-FFF2-40B4-BE49-F238E27FC236}">
                <a16:creationId xmlns:a16="http://schemas.microsoft.com/office/drawing/2014/main" id="{7DBEBDFB-07CB-432A-B89D-D85EB126CDAC}"/>
              </a:ext>
            </a:extLst>
          </p:cNvPr>
          <p:cNvCxnSpPr>
            <a:cxnSpLocks/>
            <a:stCxn id="71" idx="3"/>
            <a:endCxn id="73" idx="1"/>
          </p:cNvCxnSpPr>
          <p:nvPr/>
        </p:nvCxnSpPr>
        <p:spPr>
          <a:xfrm flipV="1">
            <a:off x="5668552" y="5311180"/>
            <a:ext cx="456248" cy="6991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40E5339F-92E3-4EC2-B350-AA75E60D9161}"/>
              </a:ext>
            </a:extLst>
          </p:cNvPr>
          <p:cNvSpPr/>
          <p:nvPr/>
        </p:nvSpPr>
        <p:spPr>
          <a:xfrm>
            <a:off x="6124800" y="4754360"/>
            <a:ext cx="196800" cy="111364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36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CAFB44-B202-47C2-AD72-6646DAE54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Participants Page (Project Leaders Only)</a:t>
            </a:r>
          </a:p>
        </p:txBody>
      </p:sp>
      <p:pic>
        <p:nvPicPr>
          <p:cNvPr id="8" name="Content Placeholder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85EFBFE-BB52-44E7-8455-7AB9A591E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800600" y="1534617"/>
            <a:ext cx="6492875" cy="3652242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39EAE1-39A3-4306-A7E3-BAD23DF45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the ‘Add Users to Project’ button to find and add people to your project.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Only people with HTHC accounts can be added to a project – so be sure volunteers or field staff sign up.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can also sort users in your project into Teams – and then assign trees based on teams that contain multiple users.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can also add notes about users – for example, if a user has good tree ID skills!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020F76-6BA8-4BE0-B0A2-EF3D670569C5}"/>
              </a:ext>
            </a:extLst>
          </p:cNvPr>
          <p:cNvSpPr txBox="1"/>
          <p:nvPr/>
        </p:nvSpPr>
        <p:spPr>
          <a:xfrm>
            <a:off x="5431266" y="87599"/>
            <a:ext cx="3622502" cy="664012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Once you have added users, you can sort them into team. Trees can be assigned to teams or individual users – but checking trees works best in teams!</a:t>
            </a:r>
          </a:p>
        </p:txBody>
      </p: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49AD8B60-F71A-41E9-A7EC-AEAB5CEFD7F6}"/>
              </a:ext>
            </a:extLst>
          </p:cNvPr>
          <p:cNvCxnSpPr>
            <a:cxnSpLocks/>
            <a:stCxn id="34" idx="2"/>
            <a:endCxn id="38" idx="3"/>
          </p:cNvCxnSpPr>
          <p:nvPr/>
        </p:nvCxnSpPr>
        <p:spPr>
          <a:xfrm rot="5400000">
            <a:off x="6044694" y="1694020"/>
            <a:ext cx="2140232" cy="255414"/>
          </a:xfrm>
          <a:prstGeom prst="bentConnector2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C4A014B6-E3EE-4954-9957-F134C86DB1F1}"/>
              </a:ext>
            </a:extLst>
          </p:cNvPr>
          <p:cNvSpPr/>
          <p:nvPr/>
        </p:nvSpPr>
        <p:spPr>
          <a:xfrm>
            <a:off x="5669283" y="2825009"/>
            <a:ext cx="1317820" cy="13366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8ECEC72-C017-45B1-B196-8A96708B0D5F}"/>
              </a:ext>
            </a:extLst>
          </p:cNvPr>
          <p:cNvSpPr txBox="1"/>
          <p:nvPr/>
        </p:nvSpPr>
        <p:spPr>
          <a:xfrm>
            <a:off x="4138047" y="191351"/>
            <a:ext cx="1080461" cy="2733288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Add users to your project. A drop-down will open – search for users by name (first or last). The user must have an HTHC account before they can be added to a project.</a:t>
            </a:r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54488B47-89C6-4C1F-A275-D3BE6662E13C}"/>
              </a:ext>
            </a:extLst>
          </p:cNvPr>
          <p:cNvCxnSpPr>
            <a:cxnSpLocks/>
            <a:stCxn id="31" idx="3"/>
            <a:endCxn id="45" idx="1"/>
          </p:cNvCxnSpPr>
          <p:nvPr/>
        </p:nvCxnSpPr>
        <p:spPr>
          <a:xfrm>
            <a:off x="5218508" y="1557995"/>
            <a:ext cx="450775" cy="1152719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6FAC52FC-0349-4421-861A-8449DE46A10E}"/>
              </a:ext>
            </a:extLst>
          </p:cNvPr>
          <p:cNvSpPr/>
          <p:nvPr/>
        </p:nvSpPr>
        <p:spPr>
          <a:xfrm>
            <a:off x="5669283" y="2643880"/>
            <a:ext cx="1317820" cy="13366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CCA5D39-E706-488D-ADE6-8AA292233EEB}"/>
              </a:ext>
            </a:extLst>
          </p:cNvPr>
          <p:cNvSpPr txBox="1"/>
          <p:nvPr/>
        </p:nvSpPr>
        <p:spPr>
          <a:xfrm>
            <a:off x="9225462" y="81938"/>
            <a:ext cx="2870285" cy="851297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Click on ‘Options’ in the Manage column to Add Notes about a participant, edit their Team, give them Project Leader status, or to remove them from your project.</a:t>
            </a:r>
          </a:p>
        </p:txBody>
      </p: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6295C5C1-FB77-4ACC-8FC2-CDFE96B166F9}"/>
              </a:ext>
            </a:extLst>
          </p:cNvPr>
          <p:cNvCxnSpPr>
            <a:cxnSpLocks/>
            <a:stCxn id="61" idx="2"/>
            <a:endCxn id="63" idx="0"/>
          </p:cNvCxnSpPr>
          <p:nvPr/>
        </p:nvCxnSpPr>
        <p:spPr>
          <a:xfrm rot="5400000">
            <a:off x="9378015" y="2029229"/>
            <a:ext cx="2378584" cy="186596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3DCCF6C3-1A72-4C75-8F30-089C604C5073}"/>
              </a:ext>
            </a:extLst>
          </p:cNvPr>
          <p:cNvSpPr/>
          <p:nvPr/>
        </p:nvSpPr>
        <p:spPr>
          <a:xfrm>
            <a:off x="10158292" y="3311819"/>
            <a:ext cx="631433" cy="85292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56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265375B-4D65-4F35-9DC0-D6B7F1245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458" y="469201"/>
            <a:ext cx="6486861" cy="57128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4CAFB44-B202-47C2-AD72-6646DAE54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Project Trees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39EAE1-39A3-4306-A7E3-BAD23DF45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HTHC Web Dashboard only displays a small part of the data the Mobile app can collect about your trees.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can download the data associated with your project’s trees at any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downloads include a full history of past visits to your tree – whether done by a project member or not.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data can be imported into </a:t>
            </a:r>
            <a:r>
              <a:rPr lang="en-US" dirty="0" err="1"/>
              <a:t>iTree</a:t>
            </a:r>
            <a:r>
              <a:rPr lang="en-US" dirty="0"/>
              <a:t> Eco (v6) to run their analyses.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020F76-6BA8-4BE0-B0A2-EF3D670569C5}"/>
              </a:ext>
            </a:extLst>
          </p:cNvPr>
          <p:cNvSpPr txBox="1"/>
          <p:nvPr/>
        </p:nvSpPr>
        <p:spPr>
          <a:xfrm>
            <a:off x="9337638" y="3325651"/>
            <a:ext cx="2717513" cy="851297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Click here to download your tree data. A link will be emailed to the email associated with your account a few minutes after you click.</a:t>
            </a:r>
          </a:p>
        </p:txBody>
      </p: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49AD8B60-F71A-41E9-A7EC-AEAB5CEFD7F6}"/>
              </a:ext>
            </a:extLst>
          </p:cNvPr>
          <p:cNvCxnSpPr>
            <a:cxnSpLocks/>
            <a:stCxn id="34" idx="1"/>
            <a:endCxn id="38" idx="3"/>
          </p:cNvCxnSpPr>
          <p:nvPr/>
        </p:nvCxnSpPr>
        <p:spPr>
          <a:xfrm rot="10800000">
            <a:off x="6244826" y="2730478"/>
            <a:ext cx="3092812" cy="1020822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C4A014B6-E3EE-4954-9957-F134C86DB1F1}"/>
              </a:ext>
            </a:extLst>
          </p:cNvPr>
          <p:cNvSpPr/>
          <p:nvPr/>
        </p:nvSpPr>
        <p:spPr>
          <a:xfrm>
            <a:off x="4927006" y="2663644"/>
            <a:ext cx="1317820" cy="13366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10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DCC4E6A-A5F6-417A-A966-89D4394847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8" r="8730"/>
          <a:stretch/>
        </p:blipFill>
        <p:spPr>
          <a:xfrm>
            <a:off x="4948649" y="995601"/>
            <a:ext cx="6461369" cy="467857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4CAFB44-B202-47C2-AD72-6646DAE54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Participants – My Account Page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39EAE1-39A3-4306-A7E3-BAD23DF45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Participants can be added to projects by project leaders – if you want to join an HTHC project, contact the project leader.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can see projects you’ve been added to on your My Account page.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can access trees you’ve been assigned by clicking on ‘My Trees’.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020F76-6BA8-4BE0-B0A2-EF3D670569C5}"/>
              </a:ext>
            </a:extLst>
          </p:cNvPr>
          <p:cNvSpPr txBox="1"/>
          <p:nvPr/>
        </p:nvSpPr>
        <p:spPr>
          <a:xfrm>
            <a:off x="4497784" y="341767"/>
            <a:ext cx="2717513" cy="8512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If you’ve been added to projects, you can access them here to see project info, and your stats for the project – how many trees you’ve checked, etc.</a:t>
            </a:r>
          </a:p>
        </p:txBody>
      </p: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49AD8B60-F71A-41E9-A7EC-AEAB5CEFD7F6}"/>
              </a:ext>
            </a:extLst>
          </p:cNvPr>
          <p:cNvCxnSpPr>
            <a:cxnSpLocks/>
            <a:stCxn id="34" idx="1"/>
            <a:endCxn id="38" idx="1"/>
          </p:cNvCxnSpPr>
          <p:nvPr/>
        </p:nvCxnSpPr>
        <p:spPr>
          <a:xfrm rot="10800000" flipH="1" flipV="1">
            <a:off x="4497783" y="767415"/>
            <a:ext cx="637667" cy="2791303"/>
          </a:xfrm>
          <a:prstGeom prst="bentConnector3">
            <a:avLst>
              <a:gd name="adj1" fmla="val -35849"/>
            </a:avLst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C4A014B6-E3EE-4954-9957-F134C86DB1F1}"/>
              </a:ext>
            </a:extLst>
          </p:cNvPr>
          <p:cNvSpPr/>
          <p:nvPr/>
        </p:nvSpPr>
        <p:spPr>
          <a:xfrm>
            <a:off x="5135451" y="3191983"/>
            <a:ext cx="1782585" cy="73347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976EAF-E80E-4998-9132-C2879D61C72E}"/>
              </a:ext>
            </a:extLst>
          </p:cNvPr>
          <p:cNvSpPr txBox="1"/>
          <p:nvPr/>
        </p:nvSpPr>
        <p:spPr>
          <a:xfrm>
            <a:off x="8361986" y="3429000"/>
            <a:ext cx="2717513" cy="47672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You can see trees assigned to you in any project by clicking here. </a:t>
            </a: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D9CEA2E0-FB7B-48BC-BABD-F0F135350932}"/>
              </a:ext>
            </a:extLst>
          </p:cNvPr>
          <p:cNvCxnSpPr>
            <a:cxnSpLocks/>
            <a:stCxn id="18" idx="1"/>
            <a:endCxn id="20" idx="3"/>
          </p:cNvCxnSpPr>
          <p:nvPr/>
        </p:nvCxnSpPr>
        <p:spPr>
          <a:xfrm rot="10800000" flipV="1">
            <a:off x="6918034" y="3667363"/>
            <a:ext cx="1443952" cy="414418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E648E9AD-6338-43EB-BD23-41DD2F31FE00}"/>
              </a:ext>
            </a:extLst>
          </p:cNvPr>
          <p:cNvSpPr/>
          <p:nvPr/>
        </p:nvSpPr>
        <p:spPr>
          <a:xfrm>
            <a:off x="5135449" y="3984367"/>
            <a:ext cx="1782585" cy="19482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90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B2DFB-6DD9-420D-97DC-A21C20043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Participants – My Trees Page</a:t>
            </a:r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22769451-FD19-4A7F-BF69-F0715816E2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941" y="256189"/>
            <a:ext cx="4773680" cy="634562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23A20B-83C4-481D-AEE3-74B7EF8347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Participants can view trees they’ve been assigned in Projects, or trees they have inventoried while signed in on the HTHC Mobile App.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Participants can also download the data associated with these trees.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F2DD87-0324-492A-8EA9-DA5010BECD90}"/>
              </a:ext>
            </a:extLst>
          </p:cNvPr>
          <p:cNvSpPr txBox="1"/>
          <p:nvPr/>
        </p:nvSpPr>
        <p:spPr>
          <a:xfrm>
            <a:off x="4423595" y="111468"/>
            <a:ext cx="2092202" cy="28944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Download trees by clicking here.</a:t>
            </a: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E4645CFC-1C94-46EF-A5AD-2B363F3FCC3B}"/>
              </a:ext>
            </a:extLst>
          </p:cNvPr>
          <p:cNvCxnSpPr>
            <a:cxnSpLocks/>
            <a:stCxn id="7" idx="1"/>
            <a:endCxn id="9" idx="1"/>
          </p:cNvCxnSpPr>
          <p:nvPr/>
        </p:nvCxnSpPr>
        <p:spPr>
          <a:xfrm rot="10800000" flipH="1" flipV="1">
            <a:off x="4423594" y="256189"/>
            <a:ext cx="1868563" cy="940378"/>
          </a:xfrm>
          <a:prstGeom prst="bentConnector3">
            <a:avLst>
              <a:gd name="adj1" fmla="val -12234"/>
            </a:avLst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002A443-60BB-498B-9E35-38E07931E935}"/>
              </a:ext>
            </a:extLst>
          </p:cNvPr>
          <p:cNvSpPr/>
          <p:nvPr/>
        </p:nvSpPr>
        <p:spPr>
          <a:xfrm>
            <a:off x="6292158" y="1134701"/>
            <a:ext cx="724278" cy="12373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3FCE21-8370-4B2D-9BE8-ABD83FAADA89}"/>
              </a:ext>
            </a:extLst>
          </p:cNvPr>
          <p:cNvSpPr txBox="1"/>
          <p:nvPr/>
        </p:nvSpPr>
        <p:spPr>
          <a:xfrm>
            <a:off x="4145816" y="1258432"/>
            <a:ext cx="1590864" cy="8512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View stats like the # of trees assigned to you, the # you’ve checked, and the # remaining.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A594783E-17B7-4416-A4DB-BBAE61585035}"/>
              </a:ext>
            </a:extLst>
          </p:cNvPr>
          <p:cNvCxnSpPr>
            <a:cxnSpLocks/>
            <a:stCxn id="17" idx="3"/>
            <a:endCxn id="19" idx="1"/>
          </p:cNvCxnSpPr>
          <p:nvPr/>
        </p:nvCxnSpPr>
        <p:spPr>
          <a:xfrm flipV="1">
            <a:off x="5736680" y="1647201"/>
            <a:ext cx="555477" cy="36880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3080C7FD-CBED-44ED-B040-B07CF8648293}"/>
              </a:ext>
            </a:extLst>
          </p:cNvPr>
          <p:cNvSpPr/>
          <p:nvPr/>
        </p:nvSpPr>
        <p:spPr>
          <a:xfrm>
            <a:off x="6292157" y="1403154"/>
            <a:ext cx="3783335" cy="48809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0CB11DD-3323-4084-9E79-B7E6FBCEB2F9}"/>
              </a:ext>
            </a:extLst>
          </p:cNvPr>
          <p:cNvSpPr txBox="1"/>
          <p:nvPr/>
        </p:nvSpPr>
        <p:spPr>
          <a:xfrm>
            <a:off x="10577621" y="821996"/>
            <a:ext cx="1590864" cy="10385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View the trees assigned to you in a map. Tap on a tree’s point to see some basic info about it.</a:t>
            </a:r>
          </a:p>
        </p:txBody>
      </p: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FD17F682-CC34-4331-A70D-0A17D219AC50}"/>
              </a:ext>
            </a:extLst>
          </p:cNvPr>
          <p:cNvCxnSpPr>
            <a:cxnSpLocks/>
            <a:stCxn id="28" idx="2"/>
            <a:endCxn id="30" idx="3"/>
          </p:cNvCxnSpPr>
          <p:nvPr/>
        </p:nvCxnSpPr>
        <p:spPr>
          <a:xfrm rot="5400000">
            <a:off x="10324760" y="2148543"/>
            <a:ext cx="1336259" cy="760328"/>
          </a:xfrm>
          <a:prstGeom prst="bentConnector2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E23BCD05-265F-4B7C-BD12-B499DBE78401}"/>
              </a:ext>
            </a:extLst>
          </p:cNvPr>
          <p:cNvSpPr/>
          <p:nvPr/>
        </p:nvSpPr>
        <p:spPr>
          <a:xfrm>
            <a:off x="5761194" y="1891247"/>
            <a:ext cx="4851531" cy="261117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D1D83D0-605F-4090-B2A3-EBBE19799E2A}"/>
              </a:ext>
            </a:extLst>
          </p:cNvPr>
          <p:cNvSpPr txBox="1"/>
          <p:nvPr/>
        </p:nvSpPr>
        <p:spPr>
          <a:xfrm>
            <a:off x="4145816" y="3961224"/>
            <a:ext cx="1580274" cy="122586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View tree data in a spreadsheet here. You can also sort by the fields displayed or search for specific trees.</a:t>
            </a:r>
          </a:p>
        </p:txBody>
      </p: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CAF88B4C-A155-4897-8FD4-A84DE595FC45}"/>
              </a:ext>
            </a:extLst>
          </p:cNvPr>
          <p:cNvCxnSpPr>
            <a:cxnSpLocks/>
            <a:stCxn id="44" idx="2"/>
            <a:endCxn id="46" idx="1"/>
          </p:cNvCxnSpPr>
          <p:nvPr/>
        </p:nvCxnSpPr>
        <p:spPr>
          <a:xfrm rot="16200000" flipH="1">
            <a:off x="5139673" y="4983371"/>
            <a:ext cx="417800" cy="825241"/>
          </a:xfrm>
          <a:prstGeom prst="bentConnector2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DC29B151-7260-4E47-B00C-4BBE96ABFD2E}"/>
              </a:ext>
            </a:extLst>
          </p:cNvPr>
          <p:cNvSpPr/>
          <p:nvPr/>
        </p:nvSpPr>
        <p:spPr>
          <a:xfrm>
            <a:off x="5761194" y="4709592"/>
            <a:ext cx="4851531" cy="179059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71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8E2015-5E78-45A1-930F-979B11F4D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Presentation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B3C6D5-8702-4F34-9228-478C93D058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This presentation is meant to guide you through all the features and pages found in the Healthy Trees, Healthy Cities (HTHC) web-based dashboard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2779DE-D2FE-41FF-9768-0E295B84E26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Pages in Green explain general pages in HTHC – how to find resources and navigate through the dashboard</a:t>
            </a:r>
          </a:p>
          <a:p>
            <a:endParaRPr lang="en-US" dirty="0"/>
          </a:p>
          <a:p>
            <a:r>
              <a:rPr lang="en-US" dirty="0"/>
              <a:t>Pages in Blue highlight pages involved in setting up and running projects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976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CAFB44-B202-47C2-AD72-6646DAE54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Page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6CB8B77-C1B7-4BEC-AE16-7DCD928532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963" y="279685"/>
            <a:ext cx="6508377" cy="6298629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39EAE1-39A3-4306-A7E3-BAD23DF45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home page offers a lot of info about Healthy Trees, Healthy Cities (HTHC)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By scrolling down the page, you can see stats about HTHC – the number of species logged, number of trees, and users, and basics about the mobile app and dashboard’s core features.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 the top of the page is the navigation bar, which you’ll use to log in, access resources, and find your projects.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62E8FDC-B1A6-4E9B-8DC8-9E250E7DE443}"/>
              </a:ext>
            </a:extLst>
          </p:cNvPr>
          <p:cNvSpPr/>
          <p:nvPr/>
        </p:nvSpPr>
        <p:spPr>
          <a:xfrm>
            <a:off x="4961963" y="685800"/>
            <a:ext cx="6508377" cy="363071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18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CAFB44-B202-47C2-AD72-6646DAE54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Navigation Bar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39EAE1-39A3-4306-A7E3-BAD23DF45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home page offers a lot of info about Healthy Trees, Healthy Cities (HTHC)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By scrolling down the page, you can see stats about HTHC – the number of species logged, number of trees, and users, and basics about the mobile app and dashboard’s core features.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 the top of the page is the navigation bar, which you’ll use to log in, access resources, and find your projects.</a:t>
            </a:r>
          </a:p>
        </p:txBody>
      </p:sp>
      <p:pic>
        <p:nvPicPr>
          <p:cNvPr id="7" name="Content Placeholder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F4BCCCD-A8AC-4E73-AB87-F398517E7A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404" y="2171938"/>
            <a:ext cx="8007596" cy="172343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717E6B-BCEE-4729-B9AB-65B3BCDDBE13}"/>
              </a:ext>
            </a:extLst>
          </p:cNvPr>
          <p:cNvSpPr txBox="1"/>
          <p:nvPr/>
        </p:nvSpPr>
        <p:spPr>
          <a:xfrm>
            <a:off x="4184404" y="430306"/>
            <a:ext cx="1785075" cy="1328023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Lead to the HTHC Facebook and Twitter pages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4893A7-77BC-4EFA-A6A1-7499990739CD}"/>
              </a:ext>
            </a:extLst>
          </p:cNvPr>
          <p:cNvSpPr txBox="1"/>
          <p:nvPr/>
        </p:nvSpPr>
        <p:spPr>
          <a:xfrm>
            <a:off x="7080004" y="430306"/>
            <a:ext cx="1911596" cy="1123712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Need to contact us with a question about the dashboard? Click here to open an email to </a:t>
            </a:r>
            <a:r>
              <a:rPr lang="en-US" sz="1200" dirty="0" err="1"/>
              <a:t>Bugwood</a:t>
            </a:r>
            <a:r>
              <a:rPr lang="en-US" sz="1200" dirty="0"/>
              <a:t>, the developer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3702FA-BF23-42FD-8924-A2AC0600FCAD}"/>
              </a:ext>
            </a:extLst>
          </p:cNvPr>
          <p:cNvSpPr txBox="1"/>
          <p:nvPr/>
        </p:nvSpPr>
        <p:spPr>
          <a:xfrm>
            <a:off x="9823204" y="430306"/>
            <a:ext cx="1911596" cy="1328023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Click here to login or to sign up for an account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E3080DB8-806F-4F26-AA1A-26C21295945D}"/>
              </a:ext>
            </a:extLst>
          </p:cNvPr>
          <p:cNvCxnSpPr>
            <a:cxnSpLocks/>
            <a:stCxn id="10" idx="2"/>
            <a:endCxn id="62" idx="0"/>
          </p:cNvCxnSpPr>
          <p:nvPr/>
        </p:nvCxnSpPr>
        <p:spPr>
          <a:xfrm rot="5400000">
            <a:off x="4386345" y="2099260"/>
            <a:ext cx="1031529" cy="349667"/>
          </a:xfrm>
          <a:prstGeom prst="bentConnector3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1C01CE10-2EAB-4CEC-9953-46CA6F48D63E}"/>
              </a:ext>
            </a:extLst>
          </p:cNvPr>
          <p:cNvCxnSpPr>
            <a:cxnSpLocks/>
            <a:stCxn id="10" idx="2"/>
            <a:endCxn id="61" idx="0"/>
          </p:cNvCxnSpPr>
          <p:nvPr/>
        </p:nvCxnSpPr>
        <p:spPr>
          <a:xfrm rot="16200000" flipH="1">
            <a:off x="4561274" y="2273996"/>
            <a:ext cx="1031529" cy="193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6EE822BB-C2E3-4B72-A73E-620953143740}"/>
              </a:ext>
            </a:extLst>
          </p:cNvPr>
          <p:cNvCxnSpPr>
            <a:cxnSpLocks/>
            <a:stCxn id="11" idx="2"/>
            <a:endCxn id="26" idx="0"/>
          </p:cNvCxnSpPr>
          <p:nvPr/>
        </p:nvCxnSpPr>
        <p:spPr>
          <a:xfrm rot="16200000" flipH="1">
            <a:off x="8620402" y="969417"/>
            <a:ext cx="1284719" cy="2453919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85BFBCC2-9BC1-4E8C-97C0-134A51142DFB}"/>
              </a:ext>
            </a:extLst>
          </p:cNvPr>
          <p:cNvSpPr/>
          <p:nvPr/>
        </p:nvSpPr>
        <p:spPr>
          <a:xfrm>
            <a:off x="9911751" y="2838737"/>
            <a:ext cx="1155940" cy="17468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D1F0BCBA-C536-4D51-9C4B-7927E9A09A73}"/>
              </a:ext>
            </a:extLst>
          </p:cNvPr>
          <p:cNvCxnSpPr>
            <a:cxnSpLocks/>
            <a:stCxn id="12" idx="2"/>
            <a:endCxn id="32" idx="0"/>
          </p:cNvCxnSpPr>
          <p:nvPr/>
        </p:nvCxnSpPr>
        <p:spPr>
          <a:xfrm rot="16200000" flipH="1">
            <a:off x="10549920" y="1987411"/>
            <a:ext cx="1080408" cy="622244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303D4E43-C50B-481E-A9B1-533B978E3570}"/>
              </a:ext>
            </a:extLst>
          </p:cNvPr>
          <p:cNvSpPr/>
          <p:nvPr/>
        </p:nvSpPr>
        <p:spPr>
          <a:xfrm>
            <a:off x="11067691" y="2838737"/>
            <a:ext cx="667110" cy="17468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020F76-6BA8-4BE0-B0A2-EF3D670569C5}"/>
              </a:ext>
            </a:extLst>
          </p:cNvPr>
          <p:cNvSpPr txBox="1"/>
          <p:nvPr/>
        </p:nvSpPr>
        <p:spPr>
          <a:xfrm>
            <a:off x="4799755" y="4861076"/>
            <a:ext cx="1911596" cy="1328023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Home button returns you to the HTHC home page</a:t>
            </a:r>
          </a:p>
        </p:txBody>
      </p: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49AD8B60-F71A-41E9-A7EC-AEAB5CEFD7F6}"/>
              </a:ext>
            </a:extLst>
          </p:cNvPr>
          <p:cNvCxnSpPr>
            <a:cxnSpLocks/>
            <a:stCxn id="34" idx="0"/>
            <a:endCxn id="38" idx="2"/>
          </p:cNvCxnSpPr>
          <p:nvPr/>
        </p:nvCxnSpPr>
        <p:spPr>
          <a:xfrm rot="5400000" flipH="1" flipV="1">
            <a:off x="7168454" y="2092635"/>
            <a:ext cx="1355541" cy="4181343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169C9F7F-1A9F-481A-9EB8-7829C4936339}"/>
              </a:ext>
            </a:extLst>
          </p:cNvPr>
          <p:cNvSpPr/>
          <p:nvPr/>
        </p:nvSpPr>
        <p:spPr>
          <a:xfrm>
            <a:off x="11102768" y="3281972"/>
            <a:ext cx="667110" cy="22356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D8DE5D0-5FB1-477D-B931-D25582895F78}"/>
              </a:ext>
            </a:extLst>
          </p:cNvPr>
          <p:cNvSpPr/>
          <p:nvPr/>
        </p:nvSpPr>
        <p:spPr>
          <a:xfrm>
            <a:off x="10242409" y="3281971"/>
            <a:ext cx="825282" cy="22356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4A014B6-E3EE-4954-9957-F134C86DB1F1}"/>
              </a:ext>
            </a:extLst>
          </p:cNvPr>
          <p:cNvSpPr/>
          <p:nvPr/>
        </p:nvSpPr>
        <p:spPr>
          <a:xfrm>
            <a:off x="9730575" y="3281971"/>
            <a:ext cx="412641" cy="22356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07D47C3-8540-4B99-80A8-5EB7A5ADCE9F}"/>
              </a:ext>
            </a:extLst>
          </p:cNvPr>
          <p:cNvSpPr txBox="1"/>
          <p:nvPr/>
        </p:nvSpPr>
        <p:spPr>
          <a:xfrm>
            <a:off x="7189845" y="4863865"/>
            <a:ext cx="4845003" cy="1464231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Click here to access HTHC resources – training materials, presentations, and videos designed to assist you in checking your tree’s health, understanding pests, or performing stewardship on your tree. Each of these offers a drop-down with more specific choices.</a:t>
            </a:r>
          </a:p>
        </p:txBody>
      </p: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E1E0C711-58B8-489A-9EBF-23FB1F34D1A0}"/>
              </a:ext>
            </a:extLst>
          </p:cNvPr>
          <p:cNvCxnSpPr>
            <a:cxnSpLocks/>
            <a:stCxn id="44" idx="0"/>
            <a:endCxn id="37" idx="2"/>
          </p:cNvCxnSpPr>
          <p:nvPr/>
        </p:nvCxnSpPr>
        <p:spPr>
          <a:xfrm rot="5400000" flipH="1" flipV="1">
            <a:off x="9454533" y="3663349"/>
            <a:ext cx="1358330" cy="1042703"/>
          </a:xfrm>
          <a:prstGeom prst="bentConnector3">
            <a:avLst>
              <a:gd name="adj1" fmla="val 32218"/>
            </a:avLst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13DD4A15-CB7E-4364-8853-558F6840A406}"/>
              </a:ext>
            </a:extLst>
          </p:cNvPr>
          <p:cNvCxnSpPr>
            <a:cxnSpLocks/>
            <a:stCxn id="44" idx="0"/>
            <a:endCxn id="36" idx="2"/>
          </p:cNvCxnSpPr>
          <p:nvPr/>
        </p:nvCxnSpPr>
        <p:spPr>
          <a:xfrm rot="5400000" flipH="1" flipV="1">
            <a:off x="9845170" y="3272712"/>
            <a:ext cx="1358330" cy="1823976"/>
          </a:xfrm>
          <a:prstGeom prst="bentConnector3">
            <a:avLst>
              <a:gd name="adj1" fmla="val 32218"/>
            </a:avLst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619459FE-3BFA-49EB-BD5F-201636782C28}"/>
              </a:ext>
            </a:extLst>
          </p:cNvPr>
          <p:cNvSpPr/>
          <p:nvPr/>
        </p:nvSpPr>
        <p:spPr>
          <a:xfrm>
            <a:off x="4933739" y="2789858"/>
            <a:ext cx="286792" cy="22356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66BB3DB-68E8-42EA-9F50-C41AC2F086EE}"/>
              </a:ext>
            </a:extLst>
          </p:cNvPr>
          <p:cNvSpPr/>
          <p:nvPr/>
        </p:nvSpPr>
        <p:spPr>
          <a:xfrm>
            <a:off x="4583879" y="2789858"/>
            <a:ext cx="286792" cy="22356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34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id="{4358D1AC-7A4E-4DD0-8924-DCA6EF2414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" r="5647"/>
          <a:stretch/>
        </p:blipFill>
        <p:spPr>
          <a:xfrm>
            <a:off x="4350328" y="1077576"/>
            <a:ext cx="7550728" cy="171156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4CAFB44-B202-47C2-AD72-6646DAE54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HTHC Resources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39EAE1-39A3-4306-A7E3-BAD23DF45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HTHC has many resources chosen to help you steward trees, train others, and learn about trees.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the ‘Resources’ tab on the navigation bar to access these resources.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020F76-6BA8-4BE0-B0A2-EF3D670569C5}"/>
              </a:ext>
            </a:extLst>
          </p:cNvPr>
          <p:cNvSpPr txBox="1"/>
          <p:nvPr/>
        </p:nvSpPr>
        <p:spPr>
          <a:xfrm>
            <a:off x="7399422" y="97897"/>
            <a:ext cx="2717513" cy="664012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Clicking on ‘Resources’ will bring up a drop-down of link to resource pages on the HTHC Web Dashboard site</a:t>
            </a:r>
          </a:p>
        </p:txBody>
      </p: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49AD8B60-F71A-41E9-A7EC-AEAB5CEFD7F6}"/>
              </a:ext>
            </a:extLst>
          </p:cNvPr>
          <p:cNvCxnSpPr>
            <a:cxnSpLocks/>
            <a:stCxn id="34" idx="1"/>
            <a:endCxn id="38" idx="0"/>
          </p:cNvCxnSpPr>
          <p:nvPr/>
        </p:nvCxnSpPr>
        <p:spPr>
          <a:xfrm rot="10800000" flipH="1" flipV="1">
            <a:off x="7399421" y="429903"/>
            <a:ext cx="3277543" cy="1230362"/>
          </a:xfrm>
          <a:prstGeom prst="bentConnector4">
            <a:avLst>
              <a:gd name="adj1" fmla="val -6975"/>
              <a:gd name="adj2" fmla="val 63492"/>
            </a:avLst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C4A014B6-E3EE-4954-9957-F134C86DB1F1}"/>
              </a:ext>
            </a:extLst>
          </p:cNvPr>
          <p:cNvSpPr/>
          <p:nvPr/>
        </p:nvSpPr>
        <p:spPr>
          <a:xfrm>
            <a:off x="10402644" y="1660265"/>
            <a:ext cx="548641" cy="12192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29E379-4E8C-4B85-8E58-AE10712FCDE9}"/>
              </a:ext>
            </a:extLst>
          </p:cNvPr>
          <p:cNvSpPr txBox="1"/>
          <p:nvPr/>
        </p:nvSpPr>
        <p:spPr>
          <a:xfrm>
            <a:off x="4737243" y="2884914"/>
            <a:ext cx="2717513" cy="851297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Report A Pest: Brings a page with links to sites for reporting evidence of significant forest pests and diseases. If you think you found evidence of a pest, report it!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31094A7E-73CF-47C4-AF7D-233084F95648}"/>
              </a:ext>
            </a:extLst>
          </p:cNvPr>
          <p:cNvCxnSpPr>
            <a:cxnSpLocks/>
            <a:stCxn id="17" idx="3"/>
            <a:endCxn id="19" idx="0"/>
          </p:cNvCxnSpPr>
          <p:nvPr/>
        </p:nvCxnSpPr>
        <p:spPr>
          <a:xfrm flipV="1">
            <a:off x="7454756" y="1914972"/>
            <a:ext cx="2837326" cy="1395591"/>
          </a:xfrm>
          <a:prstGeom prst="bentConnector4">
            <a:avLst>
              <a:gd name="adj1" fmla="val 45166"/>
              <a:gd name="adj2" fmla="val 116380"/>
            </a:avLst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1D115EA9-B7D1-40E1-A91B-8D2CDE5E7C85}"/>
              </a:ext>
            </a:extLst>
          </p:cNvPr>
          <p:cNvSpPr/>
          <p:nvPr/>
        </p:nvSpPr>
        <p:spPr>
          <a:xfrm>
            <a:off x="10017761" y="1914972"/>
            <a:ext cx="548641" cy="12192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C1DF261-5509-448E-BFAA-C3C56F530DEF}"/>
              </a:ext>
            </a:extLst>
          </p:cNvPr>
          <p:cNvSpPr txBox="1"/>
          <p:nvPr/>
        </p:nvSpPr>
        <p:spPr>
          <a:xfrm>
            <a:off x="4737242" y="4185104"/>
            <a:ext cx="2717513" cy="1038582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Publications: Links to page with several useful publications from HTHC and others, with info on Best Management Practices for trees, how to choose a tree for a planting site, and scheduling tree care.</a:t>
            </a:r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C2F24E1B-5BED-4632-8884-6BA7172E7ED1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7454755" y="2157874"/>
            <a:ext cx="2563005" cy="2546521"/>
          </a:xfrm>
          <a:prstGeom prst="bentConnector3">
            <a:avLst>
              <a:gd name="adj1" fmla="val 79221"/>
            </a:avLst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4A383CFB-F02F-48EB-9665-8E93EF876E1A}"/>
              </a:ext>
            </a:extLst>
          </p:cNvPr>
          <p:cNvSpPr/>
          <p:nvPr/>
        </p:nvSpPr>
        <p:spPr>
          <a:xfrm>
            <a:off x="10017761" y="2099307"/>
            <a:ext cx="548641" cy="12192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A3B02A-1190-4618-9476-616C00748BB2}"/>
              </a:ext>
            </a:extLst>
          </p:cNvPr>
          <p:cNvSpPr txBox="1"/>
          <p:nvPr/>
        </p:nvSpPr>
        <p:spPr>
          <a:xfrm>
            <a:off x="4737243" y="5672579"/>
            <a:ext cx="2717513" cy="1038582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Downloads: Links for PDFs or PowerPoint presentations for Best Management Practices, Tree Planting and Stewardship, Pest Wallet Cards, and the Pest Presentations HTHC uses for trainings.</a:t>
            </a:r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C617B3AB-69B5-4239-93CC-4975EC3E3EA8}"/>
              </a:ext>
            </a:extLst>
          </p:cNvPr>
          <p:cNvCxnSpPr>
            <a:cxnSpLocks/>
            <a:stCxn id="32" idx="3"/>
            <a:endCxn id="36" idx="2"/>
          </p:cNvCxnSpPr>
          <p:nvPr/>
        </p:nvCxnSpPr>
        <p:spPr>
          <a:xfrm flipV="1">
            <a:off x="7454756" y="2398257"/>
            <a:ext cx="2837325" cy="3793613"/>
          </a:xfrm>
          <a:prstGeom prst="bentConnector2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189E2A51-9CCE-45AC-B680-A4F73DDE89DB}"/>
              </a:ext>
            </a:extLst>
          </p:cNvPr>
          <p:cNvSpPr/>
          <p:nvPr/>
        </p:nvSpPr>
        <p:spPr>
          <a:xfrm>
            <a:off x="10017760" y="2276337"/>
            <a:ext cx="548641" cy="12192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47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177665C4-99E0-4B58-A50F-4656B6E42C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2" t="2010" r="12627" b="-2010"/>
          <a:stretch/>
        </p:blipFill>
        <p:spPr>
          <a:xfrm>
            <a:off x="4350328" y="1078237"/>
            <a:ext cx="7550728" cy="161939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4CAFB44-B202-47C2-AD72-6646DAE54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HTHC Videos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39EAE1-39A3-4306-A7E3-BAD23DF45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HTHC has many resources chosen to help you steward trees, train others, and learn about trees.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the ‘Resources’ tab on the navigation bar to access these resources.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020F76-6BA8-4BE0-B0A2-EF3D670569C5}"/>
              </a:ext>
            </a:extLst>
          </p:cNvPr>
          <p:cNvSpPr txBox="1"/>
          <p:nvPr/>
        </p:nvSpPr>
        <p:spPr>
          <a:xfrm>
            <a:off x="7399422" y="97897"/>
            <a:ext cx="2717513" cy="664012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Clicking on ‘Videos’ will bring up a drop-down of link to resource pages on the HTHC Web Dashboard site</a:t>
            </a:r>
          </a:p>
        </p:txBody>
      </p: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49AD8B60-F71A-41E9-A7EC-AEAB5CEFD7F6}"/>
              </a:ext>
            </a:extLst>
          </p:cNvPr>
          <p:cNvCxnSpPr>
            <a:cxnSpLocks/>
            <a:stCxn id="34" idx="3"/>
            <a:endCxn id="38" idx="0"/>
          </p:cNvCxnSpPr>
          <p:nvPr/>
        </p:nvCxnSpPr>
        <p:spPr>
          <a:xfrm>
            <a:off x="10116935" y="429903"/>
            <a:ext cx="1429298" cy="1266938"/>
          </a:xfrm>
          <a:prstGeom prst="bentConnector2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C4A014B6-E3EE-4954-9957-F134C86DB1F1}"/>
              </a:ext>
            </a:extLst>
          </p:cNvPr>
          <p:cNvSpPr/>
          <p:nvPr/>
        </p:nvSpPr>
        <p:spPr>
          <a:xfrm>
            <a:off x="11271912" y="1696841"/>
            <a:ext cx="548641" cy="12192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29E379-4E8C-4B85-8E58-AE10712FCDE9}"/>
              </a:ext>
            </a:extLst>
          </p:cNvPr>
          <p:cNvSpPr txBox="1"/>
          <p:nvPr/>
        </p:nvSpPr>
        <p:spPr>
          <a:xfrm>
            <a:off x="4737243" y="2884914"/>
            <a:ext cx="2717513" cy="851297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Tree Care Videos: Links to a page with embedded vides on best practices for planting, pruning, and stewarding your trees.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31094A7E-73CF-47C4-AF7D-233084F95648}"/>
              </a:ext>
            </a:extLst>
          </p:cNvPr>
          <p:cNvCxnSpPr>
            <a:cxnSpLocks/>
            <a:stCxn id="17" idx="3"/>
            <a:endCxn id="19" idx="1"/>
          </p:cNvCxnSpPr>
          <p:nvPr/>
        </p:nvCxnSpPr>
        <p:spPr>
          <a:xfrm flipV="1">
            <a:off x="7454756" y="2038347"/>
            <a:ext cx="3268515" cy="1272216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1D115EA9-B7D1-40E1-A91B-8D2CDE5E7C85}"/>
              </a:ext>
            </a:extLst>
          </p:cNvPr>
          <p:cNvSpPr/>
          <p:nvPr/>
        </p:nvSpPr>
        <p:spPr>
          <a:xfrm>
            <a:off x="10723271" y="1977387"/>
            <a:ext cx="822962" cy="12192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C1DF261-5509-448E-BFAA-C3C56F530DEF}"/>
              </a:ext>
            </a:extLst>
          </p:cNvPr>
          <p:cNvSpPr txBox="1"/>
          <p:nvPr/>
        </p:nvSpPr>
        <p:spPr>
          <a:xfrm>
            <a:off x="4737242" y="4185104"/>
            <a:ext cx="2717513" cy="851297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Pest ID Videos: Links to page with videos explaining the threat posed by several significant forest pests, and how to look for them in your trees.</a:t>
            </a:r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C2F24E1B-5BED-4632-8884-6BA7172E7ED1}"/>
              </a:ext>
            </a:extLst>
          </p:cNvPr>
          <p:cNvCxnSpPr>
            <a:cxnSpLocks/>
            <a:stCxn id="25" idx="3"/>
            <a:endCxn id="27" idx="2"/>
          </p:cNvCxnSpPr>
          <p:nvPr/>
        </p:nvCxnSpPr>
        <p:spPr>
          <a:xfrm flipV="1">
            <a:off x="7454755" y="2289044"/>
            <a:ext cx="3679997" cy="2321709"/>
          </a:xfrm>
          <a:prstGeom prst="bentConnector2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4A383CFB-F02F-48EB-9665-8E93EF876E1A}"/>
              </a:ext>
            </a:extLst>
          </p:cNvPr>
          <p:cNvSpPr/>
          <p:nvPr/>
        </p:nvSpPr>
        <p:spPr>
          <a:xfrm>
            <a:off x="10723271" y="2167124"/>
            <a:ext cx="822962" cy="12192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69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3140029-D668-493A-BBA3-205D19BC5D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917" y="731838"/>
            <a:ext cx="5600241" cy="52578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4CAFB44-B202-47C2-AD72-6646DAE54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Login Page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39EAE1-39A3-4306-A7E3-BAD23DF45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Here you can either login to your HTHC account or sign-up for one by creating a profile.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you have an account with </a:t>
            </a:r>
            <a:r>
              <a:rPr lang="en-US" dirty="0" err="1"/>
              <a:t>EDDMapS</a:t>
            </a:r>
            <a:r>
              <a:rPr lang="en-US" dirty="0"/>
              <a:t>, or any of their apps, you don’t need to create a new profile for HTHC. You can just sign in!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Signing in will give you access to your projects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020F76-6BA8-4BE0-B0A2-EF3D670569C5}"/>
              </a:ext>
            </a:extLst>
          </p:cNvPr>
          <p:cNvSpPr txBox="1"/>
          <p:nvPr/>
        </p:nvSpPr>
        <p:spPr>
          <a:xfrm>
            <a:off x="4158524" y="67826"/>
            <a:ext cx="3622502" cy="664012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Sign in by filling out your username and password. Most often, your username is the email you used when you initially signed up.</a:t>
            </a:r>
          </a:p>
        </p:txBody>
      </p: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49AD8B60-F71A-41E9-A7EC-AEAB5CEFD7F6}"/>
              </a:ext>
            </a:extLst>
          </p:cNvPr>
          <p:cNvCxnSpPr>
            <a:cxnSpLocks/>
            <a:stCxn id="34" idx="2"/>
            <a:endCxn id="38" idx="0"/>
          </p:cNvCxnSpPr>
          <p:nvPr/>
        </p:nvCxnSpPr>
        <p:spPr>
          <a:xfrm rot="16200000" flipH="1">
            <a:off x="5673054" y="1028558"/>
            <a:ext cx="2632834" cy="2039393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169C9F7F-1A9F-481A-9EB8-7829C4936339}"/>
              </a:ext>
            </a:extLst>
          </p:cNvPr>
          <p:cNvSpPr/>
          <p:nvPr/>
        </p:nvSpPr>
        <p:spPr>
          <a:xfrm>
            <a:off x="7591245" y="4392079"/>
            <a:ext cx="833412" cy="20507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4A014B6-E3EE-4954-9957-F134C86DB1F1}"/>
              </a:ext>
            </a:extLst>
          </p:cNvPr>
          <p:cNvSpPr/>
          <p:nvPr/>
        </p:nvSpPr>
        <p:spPr>
          <a:xfrm>
            <a:off x="5486379" y="3364672"/>
            <a:ext cx="5045577" cy="79326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07D47C3-8540-4B99-80A8-5EB7A5ADCE9F}"/>
              </a:ext>
            </a:extLst>
          </p:cNvPr>
          <p:cNvSpPr txBox="1"/>
          <p:nvPr/>
        </p:nvSpPr>
        <p:spPr>
          <a:xfrm>
            <a:off x="5024615" y="6155871"/>
            <a:ext cx="2497619" cy="510778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Forgot the password to your account? Click here to get it reset.</a:t>
            </a:r>
          </a:p>
        </p:txBody>
      </p: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13DD4A15-CB7E-4364-8853-558F6840A406}"/>
              </a:ext>
            </a:extLst>
          </p:cNvPr>
          <p:cNvCxnSpPr>
            <a:cxnSpLocks/>
            <a:stCxn id="44" idx="0"/>
            <a:endCxn id="36" idx="1"/>
          </p:cNvCxnSpPr>
          <p:nvPr/>
        </p:nvCxnSpPr>
        <p:spPr>
          <a:xfrm rot="5400000" flipH="1" flipV="1">
            <a:off x="6101709" y="4666335"/>
            <a:ext cx="1661253" cy="1317820"/>
          </a:xfrm>
          <a:prstGeom prst="bentConnector2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9ECEF638-47E4-4EAA-AC64-D3D755F30029}"/>
              </a:ext>
            </a:extLst>
          </p:cNvPr>
          <p:cNvSpPr/>
          <p:nvPr/>
        </p:nvSpPr>
        <p:spPr>
          <a:xfrm>
            <a:off x="7591245" y="4597156"/>
            <a:ext cx="833412" cy="20507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41D16E5-7AE1-45CE-BCBB-309100D1637A}"/>
              </a:ext>
            </a:extLst>
          </p:cNvPr>
          <p:cNvSpPr txBox="1"/>
          <p:nvPr/>
        </p:nvSpPr>
        <p:spPr>
          <a:xfrm>
            <a:off x="9053768" y="6155871"/>
            <a:ext cx="2168581" cy="510778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New to HTHC (and </a:t>
            </a:r>
            <a:r>
              <a:rPr lang="en-US" sz="1200" dirty="0" err="1"/>
              <a:t>EDDMapS</a:t>
            </a:r>
            <a:r>
              <a:rPr lang="en-US" sz="1200" dirty="0"/>
              <a:t>)? Create a profile here.</a:t>
            </a:r>
          </a:p>
        </p:txBody>
      </p: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9F089788-9E7E-465A-AAA2-28CE1E129DB9}"/>
              </a:ext>
            </a:extLst>
          </p:cNvPr>
          <p:cNvCxnSpPr>
            <a:cxnSpLocks/>
            <a:stCxn id="43" idx="0"/>
            <a:endCxn id="42" idx="3"/>
          </p:cNvCxnSpPr>
          <p:nvPr/>
        </p:nvCxnSpPr>
        <p:spPr>
          <a:xfrm rot="16200000" flipV="1">
            <a:off x="8553270" y="4571082"/>
            <a:ext cx="1456177" cy="1713402"/>
          </a:xfrm>
          <a:prstGeom prst="bentConnector2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866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51D3FD4-876E-47E3-B97B-FE244E688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107" y="702128"/>
            <a:ext cx="5600240" cy="565173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4CAFB44-B202-47C2-AD72-6646DAE54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Account Page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39EAE1-39A3-4306-A7E3-BAD23DF45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Once you’re logged in, you can navigate to your My Account Page (the button at the top right)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Here, you can find projects you have created or joined.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can also find trees you have been assigned in these projects (My Trees).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you are a project leader, you can create new projects by clicking on the Setup Project button.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020F76-6BA8-4BE0-B0A2-EF3D670569C5}"/>
              </a:ext>
            </a:extLst>
          </p:cNvPr>
          <p:cNvSpPr txBox="1"/>
          <p:nvPr/>
        </p:nvSpPr>
        <p:spPr>
          <a:xfrm>
            <a:off x="4158524" y="67826"/>
            <a:ext cx="3622502" cy="664012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Your My Account page will show you any projects you have created or joined. You can be a part of or create as many projects as you like!</a:t>
            </a:r>
          </a:p>
        </p:txBody>
      </p: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49AD8B60-F71A-41E9-A7EC-AEAB5CEFD7F6}"/>
              </a:ext>
            </a:extLst>
          </p:cNvPr>
          <p:cNvCxnSpPr>
            <a:cxnSpLocks/>
            <a:stCxn id="34" idx="2"/>
            <a:endCxn id="38" idx="1"/>
          </p:cNvCxnSpPr>
          <p:nvPr/>
        </p:nvCxnSpPr>
        <p:spPr>
          <a:xfrm rot="5400000">
            <a:off x="4601637" y="1806382"/>
            <a:ext cx="2442683" cy="293594"/>
          </a:xfrm>
          <a:prstGeom prst="bentConnector4">
            <a:avLst>
              <a:gd name="adj1" fmla="val 29870"/>
              <a:gd name="adj2" fmla="val 177863"/>
            </a:avLst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169C9F7F-1A9F-481A-9EB8-7829C4936339}"/>
              </a:ext>
            </a:extLst>
          </p:cNvPr>
          <p:cNvSpPr/>
          <p:nvPr/>
        </p:nvSpPr>
        <p:spPr>
          <a:xfrm>
            <a:off x="5676181" y="4167793"/>
            <a:ext cx="833412" cy="16790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4A014B6-E3EE-4954-9957-F134C86DB1F1}"/>
              </a:ext>
            </a:extLst>
          </p:cNvPr>
          <p:cNvSpPr/>
          <p:nvPr/>
        </p:nvSpPr>
        <p:spPr>
          <a:xfrm>
            <a:off x="5676181" y="2191109"/>
            <a:ext cx="1317821" cy="196682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07D47C3-8540-4B99-80A8-5EB7A5ADCE9F}"/>
              </a:ext>
            </a:extLst>
          </p:cNvPr>
          <p:cNvSpPr txBox="1"/>
          <p:nvPr/>
        </p:nvSpPr>
        <p:spPr>
          <a:xfrm>
            <a:off x="4286711" y="6243672"/>
            <a:ext cx="3031222" cy="51077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Click here to see any trees that have been assigned to you by your project leaders.</a:t>
            </a:r>
          </a:p>
        </p:txBody>
      </p: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13DD4A15-CB7E-4364-8853-558F6840A406}"/>
              </a:ext>
            </a:extLst>
          </p:cNvPr>
          <p:cNvCxnSpPr>
            <a:cxnSpLocks/>
            <a:stCxn id="44" idx="0"/>
            <a:endCxn id="36" idx="1"/>
          </p:cNvCxnSpPr>
          <p:nvPr/>
        </p:nvCxnSpPr>
        <p:spPr>
          <a:xfrm rot="16200000" flipV="1">
            <a:off x="4743290" y="5184639"/>
            <a:ext cx="1991925" cy="126141"/>
          </a:xfrm>
          <a:prstGeom prst="bentConnector4">
            <a:avLst>
              <a:gd name="adj1" fmla="val 47893"/>
              <a:gd name="adj2" fmla="val 818934"/>
            </a:avLst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9ECEF638-47E4-4EAA-AC64-D3D755F30029}"/>
              </a:ext>
            </a:extLst>
          </p:cNvPr>
          <p:cNvSpPr/>
          <p:nvPr/>
        </p:nvSpPr>
        <p:spPr>
          <a:xfrm>
            <a:off x="5676181" y="4368085"/>
            <a:ext cx="833412" cy="16790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41D16E5-7AE1-45CE-BCBB-309100D1637A}"/>
              </a:ext>
            </a:extLst>
          </p:cNvPr>
          <p:cNvSpPr txBox="1"/>
          <p:nvPr/>
        </p:nvSpPr>
        <p:spPr>
          <a:xfrm>
            <a:off x="8430223" y="3820903"/>
            <a:ext cx="2168581" cy="71508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If you have project leader status, you can create new projects by clicking here.</a:t>
            </a:r>
          </a:p>
        </p:txBody>
      </p: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9F089788-9E7E-465A-AAA2-28CE1E129DB9}"/>
              </a:ext>
            </a:extLst>
          </p:cNvPr>
          <p:cNvCxnSpPr>
            <a:cxnSpLocks/>
            <a:stCxn id="43" idx="1"/>
            <a:endCxn id="42" idx="3"/>
          </p:cNvCxnSpPr>
          <p:nvPr/>
        </p:nvCxnSpPr>
        <p:spPr>
          <a:xfrm rot="10800000" flipV="1">
            <a:off x="6509593" y="4178447"/>
            <a:ext cx="1920630" cy="273591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46CF4AF9-E213-4F79-BB63-B05A3E41C990}"/>
              </a:ext>
            </a:extLst>
          </p:cNvPr>
          <p:cNvSpPr txBox="1"/>
          <p:nvPr/>
        </p:nvSpPr>
        <p:spPr>
          <a:xfrm>
            <a:off x="8150044" y="141449"/>
            <a:ext cx="3622502" cy="476726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Once you are logged in, clicking here on any page will bring you back to your My Account landing page.</a:t>
            </a:r>
          </a:p>
        </p:txBody>
      </p: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1BC1A250-6644-4513-80ED-771280DD078C}"/>
              </a:ext>
            </a:extLst>
          </p:cNvPr>
          <p:cNvCxnSpPr>
            <a:cxnSpLocks/>
            <a:stCxn id="45" idx="2"/>
            <a:endCxn id="48" idx="0"/>
          </p:cNvCxnSpPr>
          <p:nvPr/>
        </p:nvCxnSpPr>
        <p:spPr>
          <a:xfrm rot="16200000" flipH="1">
            <a:off x="9722790" y="856679"/>
            <a:ext cx="477011" cy="1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90ED3F29-9ADA-4D28-8F3A-C63A5CC22A68}"/>
              </a:ext>
            </a:extLst>
          </p:cNvPr>
          <p:cNvSpPr/>
          <p:nvPr/>
        </p:nvSpPr>
        <p:spPr>
          <a:xfrm>
            <a:off x="9653798" y="1095186"/>
            <a:ext cx="614995" cy="13480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473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CAFB44-B202-47C2-AD72-6646DAE54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Setup Page</a:t>
            </a:r>
          </a:p>
        </p:txBody>
      </p:sp>
      <p:pic>
        <p:nvPicPr>
          <p:cNvPr id="7" name="Content Placeholder 6" descr="A screenshot of a computer screen&#10;&#10;Description generated with very high confidence">
            <a:extLst>
              <a:ext uri="{FF2B5EF4-FFF2-40B4-BE49-F238E27FC236}">
                <a16:creationId xmlns:a16="http://schemas.microsoft.com/office/drawing/2014/main" id="{D130C3C0-2255-4C0D-BDEE-F9D3D96D30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0" t="6996" r="23758" b="10788"/>
          <a:stretch/>
        </p:blipFill>
        <p:spPr>
          <a:xfrm>
            <a:off x="5602481" y="553684"/>
            <a:ext cx="4799326" cy="5750632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39EAE1-39A3-4306-A7E3-BAD23DF45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Access this page via your ‘My Account’ page.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first step for setting up an HTHC project is choosing your general area – you’ll add trees to your project later.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Project pages can be made public-facing, or kept private.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020F76-6BA8-4BE0-B0A2-EF3D670569C5}"/>
              </a:ext>
            </a:extLst>
          </p:cNvPr>
          <p:cNvSpPr txBox="1"/>
          <p:nvPr/>
        </p:nvSpPr>
        <p:spPr>
          <a:xfrm>
            <a:off x="4158523" y="67825"/>
            <a:ext cx="1438151" cy="2048887"/>
          </a:xfrm>
          <a:prstGeom prst="roundRect">
            <a:avLst>
              <a:gd name="adj" fmla="val 12852"/>
            </a:avLst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Choose a project’s general area using the map and search bar here. The general area is where you’ll grab trees from, so be sure it includes the entire geographic scope of your project.</a:t>
            </a:r>
          </a:p>
        </p:txBody>
      </p: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49AD8B60-F71A-41E9-A7EC-AEAB5CEFD7F6}"/>
              </a:ext>
            </a:extLst>
          </p:cNvPr>
          <p:cNvCxnSpPr>
            <a:cxnSpLocks/>
            <a:stCxn id="34" idx="3"/>
            <a:endCxn id="38" idx="0"/>
          </p:cNvCxnSpPr>
          <p:nvPr/>
        </p:nvCxnSpPr>
        <p:spPr>
          <a:xfrm>
            <a:off x="5596674" y="1092269"/>
            <a:ext cx="2405470" cy="328568"/>
          </a:xfrm>
          <a:prstGeom prst="bentConnector2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169C9F7F-1A9F-481A-9EB8-7829C4936339}"/>
              </a:ext>
            </a:extLst>
          </p:cNvPr>
          <p:cNvSpPr/>
          <p:nvPr/>
        </p:nvSpPr>
        <p:spPr>
          <a:xfrm>
            <a:off x="5938976" y="4394696"/>
            <a:ext cx="4077219" cy="25120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4A014B6-E3EE-4954-9957-F134C86DB1F1}"/>
              </a:ext>
            </a:extLst>
          </p:cNvPr>
          <p:cNvSpPr/>
          <p:nvPr/>
        </p:nvSpPr>
        <p:spPr>
          <a:xfrm>
            <a:off x="5866228" y="1420837"/>
            <a:ext cx="4271832" cy="286870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07D47C3-8540-4B99-80A8-5EB7A5ADCE9F}"/>
              </a:ext>
            </a:extLst>
          </p:cNvPr>
          <p:cNvSpPr txBox="1"/>
          <p:nvPr/>
        </p:nvSpPr>
        <p:spPr>
          <a:xfrm>
            <a:off x="4208816" y="3049416"/>
            <a:ext cx="1337564" cy="1123712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Choose a name for your project – visible to you and anyone you share it with.</a:t>
            </a:r>
          </a:p>
        </p:txBody>
      </p: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13DD4A15-CB7E-4364-8853-558F6840A406}"/>
              </a:ext>
            </a:extLst>
          </p:cNvPr>
          <p:cNvCxnSpPr>
            <a:cxnSpLocks/>
            <a:stCxn id="44" idx="3"/>
            <a:endCxn id="36" idx="1"/>
          </p:cNvCxnSpPr>
          <p:nvPr/>
        </p:nvCxnSpPr>
        <p:spPr>
          <a:xfrm>
            <a:off x="5546380" y="3611272"/>
            <a:ext cx="392596" cy="909026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9ECEF638-47E4-4EAA-AC64-D3D755F30029}"/>
              </a:ext>
            </a:extLst>
          </p:cNvPr>
          <p:cNvSpPr/>
          <p:nvPr/>
        </p:nvSpPr>
        <p:spPr>
          <a:xfrm>
            <a:off x="5938977" y="4672862"/>
            <a:ext cx="4077219" cy="54169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41D16E5-7AE1-45CE-BCBB-309100D1637A}"/>
              </a:ext>
            </a:extLst>
          </p:cNvPr>
          <p:cNvSpPr txBox="1"/>
          <p:nvPr/>
        </p:nvSpPr>
        <p:spPr>
          <a:xfrm>
            <a:off x="10577384" y="3155252"/>
            <a:ext cx="1453977" cy="1706285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Give your project a description – it’s purpose, scope, </a:t>
            </a:r>
            <a:r>
              <a:rPr lang="en-US" sz="1200" dirty="0" err="1"/>
              <a:t>etc</a:t>
            </a:r>
            <a:r>
              <a:rPr lang="en-US" sz="1200" dirty="0"/>
              <a:t>, to help project participants understand its significance.</a:t>
            </a:r>
          </a:p>
        </p:txBody>
      </p: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9F089788-9E7E-465A-AAA2-28CE1E129DB9}"/>
              </a:ext>
            </a:extLst>
          </p:cNvPr>
          <p:cNvCxnSpPr>
            <a:cxnSpLocks/>
            <a:stCxn id="43" idx="1"/>
            <a:endCxn id="42" idx="3"/>
          </p:cNvCxnSpPr>
          <p:nvPr/>
        </p:nvCxnSpPr>
        <p:spPr>
          <a:xfrm rot="10800000" flipV="1">
            <a:off x="10016196" y="4008395"/>
            <a:ext cx="561188" cy="935312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E1001FB4-4F5E-4F35-A852-A794C093CFDA}"/>
              </a:ext>
            </a:extLst>
          </p:cNvPr>
          <p:cNvSpPr/>
          <p:nvPr/>
        </p:nvSpPr>
        <p:spPr>
          <a:xfrm>
            <a:off x="5938976" y="5237412"/>
            <a:ext cx="4077219" cy="25120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53ADA6B-1B99-49B2-9FAC-8AF1ABD89F4D}"/>
              </a:ext>
            </a:extLst>
          </p:cNvPr>
          <p:cNvSpPr txBox="1"/>
          <p:nvPr/>
        </p:nvSpPr>
        <p:spPr>
          <a:xfrm>
            <a:off x="4239074" y="4365171"/>
            <a:ext cx="1337563" cy="2246888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Select your project’s city. If your city isn’t listed in the drop-down, contact us so we can add it! HTHC is always happy to start working in new locations!</a:t>
            </a:r>
          </a:p>
        </p:txBody>
      </p: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2982D673-3AC7-43D9-B657-8AC4E639E405}"/>
              </a:ext>
            </a:extLst>
          </p:cNvPr>
          <p:cNvCxnSpPr>
            <a:cxnSpLocks/>
            <a:stCxn id="51" idx="3"/>
            <a:endCxn id="50" idx="1"/>
          </p:cNvCxnSpPr>
          <p:nvPr/>
        </p:nvCxnSpPr>
        <p:spPr>
          <a:xfrm flipV="1">
            <a:off x="5576637" y="5363014"/>
            <a:ext cx="362339" cy="125601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09CE5F26-7CFE-4345-B0C1-3FB53A1C355E}"/>
              </a:ext>
            </a:extLst>
          </p:cNvPr>
          <p:cNvSpPr/>
          <p:nvPr/>
        </p:nvSpPr>
        <p:spPr>
          <a:xfrm>
            <a:off x="5938976" y="5505429"/>
            <a:ext cx="719402" cy="46904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8EDD7A6-61AC-48F5-A969-3E1122606D83}"/>
              </a:ext>
            </a:extLst>
          </p:cNvPr>
          <p:cNvSpPr txBox="1"/>
          <p:nvPr/>
        </p:nvSpPr>
        <p:spPr>
          <a:xfrm>
            <a:off x="10603227" y="4966405"/>
            <a:ext cx="1453977" cy="151894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Choose the focus of your project – Health Checks, Stewardship, or Pest Detection – or any combination.</a:t>
            </a:r>
          </a:p>
        </p:txBody>
      </p:sp>
      <p:cxnSp>
        <p:nvCxnSpPr>
          <p:cNvPr id="63" name="Connector: Elbow 62">
            <a:extLst>
              <a:ext uri="{FF2B5EF4-FFF2-40B4-BE49-F238E27FC236}">
                <a16:creationId xmlns:a16="http://schemas.microsoft.com/office/drawing/2014/main" id="{6C7494CC-BE71-40F0-A397-27A971317AD0}"/>
              </a:ext>
            </a:extLst>
          </p:cNvPr>
          <p:cNvCxnSpPr>
            <a:cxnSpLocks/>
            <a:stCxn id="62" idx="1"/>
            <a:endCxn id="61" idx="3"/>
          </p:cNvCxnSpPr>
          <p:nvPr/>
        </p:nvCxnSpPr>
        <p:spPr>
          <a:xfrm rot="10800000" flipV="1">
            <a:off x="6658379" y="5725874"/>
            <a:ext cx="3944849" cy="14077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34976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1_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2_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05E945CFA1E4409B821D294E3CD47B" ma:contentTypeVersion="1" ma:contentTypeDescription="Create a new document." ma:contentTypeScope="" ma:versionID="a11a90b06085d9339e23b55fb6e9834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f0d331ebd68627ead16f146830ec63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B3371E0-ECAA-445A-9EDB-669F70912A3E}"/>
</file>

<file path=customXml/itemProps2.xml><?xml version="1.0" encoding="utf-8"?>
<ds:datastoreItem xmlns:ds="http://schemas.openxmlformats.org/officeDocument/2006/customXml" ds:itemID="{D59F97BE-D724-45AC-BF27-1E6051D349E0}"/>
</file>

<file path=customXml/itemProps3.xml><?xml version="1.0" encoding="utf-8"?>
<ds:datastoreItem xmlns:ds="http://schemas.openxmlformats.org/officeDocument/2006/customXml" ds:itemID="{F11A5D3E-E86A-48AD-8745-371D0B3F743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</TotalTime>
  <Words>2008</Words>
  <Application>Microsoft Office PowerPoint</Application>
  <PresentationFormat>Widescreen</PresentationFormat>
  <Paragraphs>104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Retrospect</vt:lpstr>
      <vt:lpstr>1_Retrospect</vt:lpstr>
      <vt:lpstr>2_Retrospect</vt:lpstr>
      <vt:lpstr>Healthy Trees, Healthy Cities Web Dashboard</vt:lpstr>
      <vt:lpstr>This Presentation</vt:lpstr>
      <vt:lpstr>Home Page</vt:lpstr>
      <vt:lpstr>Navigation Bar</vt:lpstr>
      <vt:lpstr>HTHC Resources</vt:lpstr>
      <vt:lpstr>HTHC Videos</vt:lpstr>
      <vt:lpstr>Login Page</vt:lpstr>
      <vt:lpstr>My Account Page</vt:lpstr>
      <vt:lpstr>Project Setup Page</vt:lpstr>
      <vt:lpstr>Project Home Page</vt:lpstr>
      <vt:lpstr>Add Trees to Project Page (Project Leaders Only)</vt:lpstr>
      <vt:lpstr>Manage Participants Page (Project Leaders Only)</vt:lpstr>
      <vt:lpstr>Download Project Trees</vt:lpstr>
      <vt:lpstr>Participants – My Account Page</vt:lpstr>
      <vt:lpstr>Participants – My Trees Page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Trees, Healthy Cities Web Dashboard</dc:title>
  <dc:creator>Benjamin Mertz</dc:creator>
  <cp:lastModifiedBy>Benjamin Mertz</cp:lastModifiedBy>
  <cp:revision>43</cp:revision>
  <dcterms:created xsi:type="dcterms:W3CDTF">2019-03-27T13:28:59Z</dcterms:created>
  <dcterms:modified xsi:type="dcterms:W3CDTF">2019-09-16T15:25:59Z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0x010100E505E945CFA1E4409B821D294E3CD47B</vt:lpwstr>
  </property>
</Properties>
</file>