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9" r:id="rId4"/>
    <p:sldId id="260" r:id="rId5"/>
    <p:sldId id="261" r:id="rId6"/>
    <p:sldId id="258" r:id="rId7"/>
    <p:sldId id="262" r:id="rId8"/>
    <p:sldId id="264" r:id="rId9"/>
    <p:sldId id="265" r:id="rId10"/>
    <p:sldId id="266" r:id="rId11"/>
    <p:sldId id="267" r:id="rId12"/>
    <p:sldId id="268" r:id="rId13"/>
    <p:sldId id="269" r:id="rId14"/>
    <p:sldId id="270" r:id="rId15"/>
    <p:sldId id="271" r:id="rId16"/>
    <p:sldId id="272" r:id="rId17"/>
    <p:sldId id="273" r:id="rId18"/>
    <p:sldId id="274" r:id="rId1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8" d="100"/>
          <a:sy n="78" d="100"/>
        </p:scale>
        <p:origin x="1998" y="10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2C6F92-19D2-4BF1-858B-F0DF620F2F2B}"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51536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C6F92-19D2-4BF1-858B-F0DF620F2F2B}"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239828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C6F92-19D2-4BF1-858B-F0DF620F2F2B}"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92674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2C6F92-19D2-4BF1-858B-F0DF620F2F2B}"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24260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2C6F92-19D2-4BF1-858B-F0DF620F2F2B}"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187887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2C6F92-19D2-4BF1-858B-F0DF620F2F2B}"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1142846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2C6F92-19D2-4BF1-858B-F0DF620F2F2B}"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31996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2C6F92-19D2-4BF1-858B-F0DF620F2F2B}"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389921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2C6F92-19D2-4BF1-858B-F0DF620F2F2B}"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2752349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62C6F92-19D2-4BF1-858B-F0DF620F2F2B}"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233519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62C6F92-19D2-4BF1-858B-F0DF620F2F2B}"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30752-4C91-4C0B-8FFA-6BEE76F4D1BF}" type="slidenum">
              <a:rPr lang="en-US" smtClean="0"/>
              <a:t>‹#›</a:t>
            </a:fld>
            <a:endParaRPr lang="en-US"/>
          </a:p>
        </p:txBody>
      </p:sp>
    </p:spTree>
    <p:extLst>
      <p:ext uri="{BB962C8B-B14F-4D97-AF65-F5344CB8AC3E}">
        <p14:creationId xmlns:p14="http://schemas.microsoft.com/office/powerpoint/2010/main" val="69362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62C6F92-19D2-4BF1-858B-F0DF620F2F2B}" type="datetimeFigureOut">
              <a:rPr lang="en-US" smtClean="0"/>
              <a:t>9/16/2019</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C7F30752-4C91-4C0B-8FFA-6BEE76F4D1BF}" type="slidenum">
              <a:rPr lang="en-US" smtClean="0"/>
              <a:t>‹#›</a:t>
            </a:fld>
            <a:endParaRPr lang="en-US"/>
          </a:p>
        </p:txBody>
      </p:sp>
    </p:spTree>
    <p:extLst>
      <p:ext uri="{BB962C8B-B14F-4D97-AF65-F5344CB8AC3E}">
        <p14:creationId xmlns:p14="http://schemas.microsoft.com/office/powerpoint/2010/main" val="22740991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holmes@tnc.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hthc@tnc.org"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holmes@tnc.or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D59086-86AC-4073-A4B5-E334D878A32A}"/>
              </a:ext>
            </a:extLst>
          </p:cNvPr>
          <p:cNvSpPr/>
          <p:nvPr/>
        </p:nvSpPr>
        <p:spPr>
          <a:xfrm>
            <a:off x="365760" y="1542677"/>
            <a:ext cx="3522952" cy="6884642"/>
          </a:xfrm>
          <a:prstGeom prst="rect">
            <a:avLst/>
          </a:prstGeom>
        </p:spPr>
        <p:txBody>
          <a:bodyPr wrap="square">
            <a:spAutoFit/>
          </a:bodyPr>
          <a:lstStyle/>
          <a:p>
            <a:pPr>
              <a:spcBef>
                <a:spcPts val="1600"/>
              </a:spcBef>
              <a:spcAft>
                <a:spcPts val="400"/>
              </a:spcAft>
            </a:pPr>
            <a:r>
              <a:rPr lang="en-US" sz="1300" b="1" kern="0" dirty="0">
                <a:solidFill>
                  <a:srgbClr val="3E762A"/>
                </a:solidFill>
                <a:latin typeface="Calibri Light" panose="020F0302020204030204" pitchFamily="34" charset="0"/>
                <a:ea typeface="Times New Roman" panose="02020603050405020304" pitchFamily="18" charset="0"/>
                <a:cs typeface="Times New Roman" panose="02020603050405020304" pitchFamily="18" charset="0"/>
              </a:rPr>
              <a:t>What the dashboard does</a:t>
            </a:r>
          </a:p>
          <a:p>
            <a:pPr>
              <a:lnSpc>
                <a:spcPct val="125000"/>
              </a:lnSpc>
              <a:spcAft>
                <a:spcPts val="800"/>
              </a:spcAft>
            </a:pPr>
            <a:r>
              <a:rPr lang="en-US" sz="1300" dirty="0">
                <a:latin typeface="Calibri" panose="020F0502020204030204" pitchFamily="34" charset="0"/>
                <a:ea typeface="Times New Roman" panose="02020603050405020304" pitchFamily="18" charset="0"/>
                <a:cs typeface="Times New Roman" panose="02020603050405020304" pitchFamily="18" charset="0"/>
              </a:rPr>
              <a:t>The HTHC dashboard is designed to make it simple for people using the Healthy Trees, Healthy Cities (HTHC) app to manage projects. Its easy-to-use format allows you to create a project, add trees to it, assign trees to staff or volunteers individually or as teams, track completion, and to download the data you’ve collected. </a:t>
            </a:r>
          </a:p>
          <a:p>
            <a:pPr>
              <a:lnSpc>
                <a:spcPct val="125000"/>
              </a:lnSpc>
              <a:spcAft>
                <a:spcPts val="800"/>
              </a:spcAft>
            </a:pPr>
            <a:r>
              <a:rPr lang="en-US" sz="1300" dirty="0">
                <a:latin typeface="Calibri" panose="020F0502020204030204" pitchFamily="34" charset="0"/>
                <a:ea typeface="Times New Roman" panose="02020603050405020304" pitchFamily="18" charset="0"/>
                <a:cs typeface="Times New Roman" panose="02020603050405020304" pitchFamily="18" charset="0"/>
              </a:rPr>
              <a:t>This document guides you through making a demo project, and in the process, shows off how to use each of the features found in the dashboard. Once you’ve used this document, you’ll be ready to use the dashboard to create and manage your own projects! For any questions or comments, reach out to hthc@tnc.org. </a:t>
            </a:r>
          </a:p>
          <a:p>
            <a:pPr>
              <a:lnSpc>
                <a:spcPct val="125000"/>
              </a:lnSpc>
              <a:spcAft>
                <a:spcPts val="800"/>
              </a:spcAft>
            </a:pPr>
            <a:r>
              <a:rPr lang="en-US" sz="1300" dirty="0">
                <a:latin typeface="Calibri" panose="020F0502020204030204" pitchFamily="34" charset="0"/>
                <a:ea typeface="Times New Roman" panose="02020603050405020304" pitchFamily="18" charset="0"/>
                <a:cs typeface="Times New Roman" panose="02020603050405020304" pitchFamily="18" charset="0"/>
              </a:rPr>
              <a:t>Creating projects in the HTHC dashboard is only available to those with ‘Project Leader’ status in the dashboard. Please contact Rachel Holmes, </a:t>
            </a:r>
            <a:r>
              <a:rPr lang="en-US" sz="1300" dirty="0">
                <a:latin typeface="Calibri" panose="020F0502020204030204" pitchFamily="34" charset="0"/>
                <a:ea typeface="Times New Roman" panose="02020603050405020304" pitchFamily="18" charset="0"/>
                <a:cs typeface="Times New Roman" panose="02020603050405020304" pitchFamily="18" charset="0"/>
                <a:hlinkClick r:id="rId2"/>
              </a:rPr>
              <a:t>rholmes@tnc.org</a:t>
            </a:r>
            <a:r>
              <a:rPr lang="en-US" sz="1300" dirty="0">
                <a:latin typeface="Calibri" panose="020F0502020204030204" pitchFamily="34" charset="0"/>
                <a:ea typeface="Times New Roman" panose="02020603050405020304" pitchFamily="18" charset="0"/>
                <a:cs typeface="Times New Roman" panose="02020603050405020304" pitchFamily="18" charset="0"/>
              </a:rPr>
              <a:t>, to gain </a:t>
            </a:r>
            <a:r>
              <a:rPr lang="en-US" sz="1300">
                <a:latin typeface="Calibri" panose="020F0502020204030204" pitchFamily="34" charset="0"/>
                <a:ea typeface="Times New Roman" panose="02020603050405020304" pitchFamily="18" charset="0"/>
                <a:cs typeface="Times New Roman" panose="02020603050405020304" pitchFamily="18" charset="0"/>
              </a:rPr>
              <a:t>this status. </a:t>
            </a:r>
            <a:endParaRPr lang="en-US" sz="13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25000"/>
              </a:lnSpc>
              <a:spcAft>
                <a:spcPts val="800"/>
              </a:spcAft>
            </a:pPr>
            <a:r>
              <a:rPr lang="en-US" sz="1300" dirty="0">
                <a:latin typeface="Calibri" panose="020F0502020204030204" pitchFamily="34" charset="0"/>
                <a:ea typeface="Times New Roman" panose="02020603050405020304" pitchFamily="18" charset="0"/>
                <a:cs typeface="Times New Roman" panose="02020603050405020304" pitchFamily="18" charset="0"/>
              </a:rPr>
              <a:t>If you experience an error, or another issue, email </a:t>
            </a:r>
            <a:r>
              <a:rPr lang="en-US" sz="1300" b="1" dirty="0">
                <a:latin typeface="Calibri" panose="020F0502020204030204" pitchFamily="34" charset="0"/>
                <a:ea typeface="Times New Roman" panose="02020603050405020304" pitchFamily="18" charset="0"/>
                <a:cs typeface="Times New Roman" panose="02020603050405020304" pitchFamily="18" charset="0"/>
                <a:hlinkClick r:id="rId2"/>
              </a:rPr>
              <a:t>rholmes@tnc.org</a:t>
            </a:r>
            <a:r>
              <a:rPr lang="en-US" sz="1300" b="1" dirty="0">
                <a:latin typeface="Calibri" panose="020F0502020204030204" pitchFamily="34" charset="0"/>
                <a:ea typeface="Times New Roman" panose="02020603050405020304" pitchFamily="18" charset="0"/>
                <a:cs typeface="Times New Roman" panose="02020603050405020304" pitchFamily="18" charset="0"/>
              </a:rPr>
              <a:t> . Describe what you were doing when the error occurred and if possible, include a screenshot of the error. This will help us greatly in our continued development of the dashboard!</a:t>
            </a:r>
            <a:endParaRPr lang="en-US" sz="13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76CCBFF9-4098-44F4-8DB7-9B391F7013AC}"/>
              </a:ext>
            </a:extLst>
          </p:cNvPr>
          <p:cNvSpPr txBox="1">
            <a:spLocks/>
          </p:cNvSpPr>
          <p:nvPr/>
        </p:nvSpPr>
        <p:spPr>
          <a:xfrm>
            <a:off x="471488" y="486836"/>
            <a:ext cx="5915025" cy="1055841"/>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600" dirty="0"/>
              <a:t>Using the Healthy Trees, Healthy Cities Dashboard</a:t>
            </a:r>
          </a:p>
        </p:txBody>
      </p:sp>
    </p:spTree>
    <p:extLst>
      <p:ext uri="{BB962C8B-B14F-4D97-AF65-F5344CB8AC3E}">
        <p14:creationId xmlns:p14="http://schemas.microsoft.com/office/powerpoint/2010/main" val="229505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Trees to a Project</a:t>
            </a:r>
          </a:p>
        </p:txBody>
      </p:sp>
      <p:sp>
        <p:nvSpPr>
          <p:cNvPr id="12" name="Oval 11">
            <a:extLst>
              <a:ext uri="{FF2B5EF4-FFF2-40B4-BE49-F238E27FC236}">
                <a16:creationId xmlns:a16="http://schemas.microsoft.com/office/drawing/2014/main" id="{D457BF48-6FC7-40EF-9535-E04ED3EC49AE}"/>
              </a:ext>
            </a:extLst>
          </p:cNvPr>
          <p:cNvSpPr/>
          <p:nvPr/>
        </p:nvSpPr>
        <p:spPr>
          <a:xfrm>
            <a:off x="4771234" y="2524946"/>
            <a:ext cx="430530" cy="4514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3" name="Straight Arrow Connector 12">
            <a:extLst>
              <a:ext uri="{FF2B5EF4-FFF2-40B4-BE49-F238E27FC236}">
                <a16:creationId xmlns:a16="http://schemas.microsoft.com/office/drawing/2014/main" id="{09C3F235-1445-40AE-8FB7-9DDA05E7DE5E}"/>
              </a:ext>
            </a:extLst>
          </p:cNvPr>
          <p:cNvCxnSpPr>
            <a:cxnSpLocks/>
          </p:cNvCxnSpPr>
          <p:nvPr/>
        </p:nvCxnSpPr>
        <p:spPr>
          <a:xfrm flipV="1">
            <a:off x="3737113" y="2777676"/>
            <a:ext cx="1034121" cy="6493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generated with very high confidence">
            <a:extLst>
              <a:ext uri="{FF2B5EF4-FFF2-40B4-BE49-F238E27FC236}">
                <a16:creationId xmlns:a16="http://schemas.microsoft.com/office/drawing/2014/main" id="{06324F3D-95C9-4634-BFC9-DA414BCBCA77}"/>
              </a:ext>
            </a:extLst>
          </p:cNvPr>
          <p:cNvPicPr>
            <a:picLocks noChangeAspect="1"/>
          </p:cNvPicPr>
          <p:nvPr/>
        </p:nvPicPr>
        <p:blipFill rotWithShape="1">
          <a:blip r:embed="rId2">
            <a:extLst>
              <a:ext uri="{28A0092B-C50C-407E-A947-70E740481C1C}">
                <a14:useLocalDpi xmlns:a14="http://schemas.microsoft.com/office/drawing/2010/main" val="0"/>
              </a:ext>
            </a:extLst>
          </a:blip>
          <a:srcRect b="34199"/>
          <a:stretch/>
        </p:blipFill>
        <p:spPr>
          <a:xfrm>
            <a:off x="442495" y="1275890"/>
            <a:ext cx="5973009" cy="4337731"/>
          </a:xfrm>
          <a:prstGeom prst="rect">
            <a:avLst/>
          </a:prstGeom>
        </p:spPr>
      </p:pic>
      <p:sp>
        <p:nvSpPr>
          <p:cNvPr id="9" name="TextBox 8">
            <a:extLst>
              <a:ext uri="{FF2B5EF4-FFF2-40B4-BE49-F238E27FC236}">
                <a16:creationId xmlns:a16="http://schemas.microsoft.com/office/drawing/2014/main" id="{7D977361-5CCF-4A9D-9F2D-AF29D34C732E}"/>
              </a:ext>
            </a:extLst>
          </p:cNvPr>
          <p:cNvSpPr txBox="1"/>
          <p:nvPr/>
        </p:nvSpPr>
        <p:spPr>
          <a:xfrm>
            <a:off x="296185" y="5852160"/>
            <a:ext cx="2780970" cy="2492990"/>
          </a:xfrm>
          <a:prstGeom prst="rect">
            <a:avLst/>
          </a:prstGeom>
          <a:noFill/>
        </p:spPr>
        <p:txBody>
          <a:bodyPr wrap="square" rtlCol="0">
            <a:spAutoFit/>
          </a:bodyPr>
          <a:lstStyle/>
          <a:p>
            <a:pPr marL="285750" indent="-285750">
              <a:buFont typeface="Arial" panose="020B0604020202020204" pitchFamily="34" charset="0"/>
              <a:buChar char="•"/>
            </a:pPr>
            <a:r>
              <a:rPr lang="en-US" sz="1300" dirty="0"/>
              <a:t>Now that you’ve zoomed in on Fort Totten, you can see some individual trees, and a circle with 7 trees hidden underneath it –where the NYC Urban Field Station is.</a:t>
            </a:r>
          </a:p>
          <a:p>
            <a:pPr marL="285750" indent="-285750">
              <a:buFont typeface="Arial" panose="020B0604020202020204" pitchFamily="34" charset="0"/>
              <a:buChar char="•"/>
            </a:pPr>
            <a:r>
              <a:rPr lang="en-US" sz="1300" dirty="0"/>
              <a:t>Red markers indicate trees that </a:t>
            </a:r>
            <a:r>
              <a:rPr lang="en-US" sz="1300" b="1" dirty="0"/>
              <a:t>haven’t been added to your project yet.</a:t>
            </a:r>
          </a:p>
          <a:p>
            <a:pPr marL="285750" indent="-285750">
              <a:buFont typeface="Arial" panose="020B0604020202020204" pitchFamily="34" charset="0"/>
              <a:buChar char="•"/>
            </a:pPr>
            <a:r>
              <a:rPr lang="en-US" sz="1300" dirty="0"/>
              <a:t>Blue markers are trees </a:t>
            </a:r>
            <a:r>
              <a:rPr lang="en-US" sz="1300" b="1" dirty="0"/>
              <a:t>that you have added </a:t>
            </a:r>
            <a:r>
              <a:rPr lang="en-US" sz="1300" dirty="0"/>
              <a:t>(you’ll see some blue soon!).</a:t>
            </a:r>
          </a:p>
        </p:txBody>
      </p:sp>
      <p:sp>
        <p:nvSpPr>
          <p:cNvPr id="10" name="TextBox 9">
            <a:extLst>
              <a:ext uri="{FF2B5EF4-FFF2-40B4-BE49-F238E27FC236}">
                <a16:creationId xmlns:a16="http://schemas.microsoft.com/office/drawing/2014/main" id="{11D0ADC5-2A06-44E0-AEE4-3A1931F02338}"/>
              </a:ext>
            </a:extLst>
          </p:cNvPr>
          <p:cNvSpPr txBox="1"/>
          <p:nvPr/>
        </p:nvSpPr>
        <p:spPr>
          <a:xfrm>
            <a:off x="3780845" y="5822745"/>
            <a:ext cx="2780970" cy="1292662"/>
          </a:xfrm>
          <a:prstGeom prst="rect">
            <a:avLst/>
          </a:prstGeom>
          <a:noFill/>
        </p:spPr>
        <p:txBody>
          <a:bodyPr wrap="square" rtlCol="0">
            <a:spAutoFit/>
          </a:bodyPr>
          <a:lstStyle/>
          <a:p>
            <a:pPr marL="285750" indent="-285750">
              <a:buFont typeface="Arial" panose="020B0604020202020204" pitchFamily="34" charset="0"/>
              <a:buChar char="•"/>
            </a:pPr>
            <a:r>
              <a:rPr lang="en-US" sz="1300" dirty="0"/>
              <a:t>You can also click on any tree marker to get a pop-up with info about that tree</a:t>
            </a:r>
          </a:p>
          <a:p>
            <a:pPr marL="285750" indent="-285750">
              <a:buFont typeface="Arial" panose="020B0604020202020204" pitchFamily="34" charset="0"/>
              <a:buChar char="•"/>
            </a:pPr>
            <a:r>
              <a:rPr lang="en-US" sz="1300" b="1" dirty="0"/>
              <a:t>Click on the circle representing 7 (or more) trees to zoom in </a:t>
            </a:r>
            <a:r>
              <a:rPr lang="en-US" sz="1300" dirty="0"/>
              <a:t>and see all the trees there. </a:t>
            </a:r>
          </a:p>
        </p:txBody>
      </p:sp>
      <p:sp>
        <p:nvSpPr>
          <p:cNvPr id="3" name="Oval 2">
            <a:extLst>
              <a:ext uri="{FF2B5EF4-FFF2-40B4-BE49-F238E27FC236}">
                <a16:creationId xmlns:a16="http://schemas.microsoft.com/office/drawing/2014/main" id="{5FCC0104-E319-49BB-8B6E-FDE72A3AF21B}"/>
              </a:ext>
            </a:extLst>
          </p:cNvPr>
          <p:cNvSpPr/>
          <p:nvPr/>
        </p:nvSpPr>
        <p:spPr>
          <a:xfrm>
            <a:off x="3646677" y="3454547"/>
            <a:ext cx="533436" cy="5124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04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Trees to a Project</a:t>
            </a:r>
          </a:p>
        </p:txBody>
      </p:sp>
      <p:pic>
        <p:nvPicPr>
          <p:cNvPr id="5" name="Picture 4" descr="A screenshot of a map&#10;&#10;Description generated with very high confidence">
            <a:extLst>
              <a:ext uri="{FF2B5EF4-FFF2-40B4-BE49-F238E27FC236}">
                <a16:creationId xmlns:a16="http://schemas.microsoft.com/office/drawing/2014/main" id="{3DA3A8EA-42D6-44BC-B0E7-35249C95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377285"/>
            <a:ext cx="6492240" cy="3194715"/>
          </a:xfrm>
          <a:prstGeom prst="rect">
            <a:avLst/>
          </a:prstGeom>
          <a:effectLst>
            <a:softEdge rad="12700"/>
          </a:effectLst>
        </p:spPr>
      </p:pic>
      <p:sp>
        <p:nvSpPr>
          <p:cNvPr id="6" name="TextBox 5">
            <a:extLst>
              <a:ext uri="{FF2B5EF4-FFF2-40B4-BE49-F238E27FC236}">
                <a16:creationId xmlns:a16="http://schemas.microsoft.com/office/drawing/2014/main" id="{411EEC54-4952-45F9-9076-75E3E5D45378}"/>
              </a:ext>
            </a:extLst>
          </p:cNvPr>
          <p:cNvSpPr txBox="1"/>
          <p:nvPr/>
        </p:nvSpPr>
        <p:spPr>
          <a:xfrm>
            <a:off x="389613" y="2828448"/>
            <a:ext cx="2059387" cy="292388"/>
          </a:xfrm>
          <a:prstGeom prst="rect">
            <a:avLst/>
          </a:prstGeom>
          <a:solidFill>
            <a:schemeClr val="bg2"/>
          </a:solidFill>
          <a:effectLst>
            <a:softEdge rad="31750"/>
          </a:effectLst>
        </p:spPr>
        <p:txBody>
          <a:bodyPr wrap="square" rtlCol="0">
            <a:spAutoFit/>
          </a:bodyPr>
          <a:lstStyle/>
          <a:p>
            <a:r>
              <a:rPr lang="en-US" sz="1300" dirty="0"/>
              <a:t>Rotate the map 90 degrees</a:t>
            </a:r>
          </a:p>
        </p:txBody>
      </p:sp>
      <p:sp>
        <p:nvSpPr>
          <p:cNvPr id="11" name="TextBox 10">
            <a:extLst>
              <a:ext uri="{FF2B5EF4-FFF2-40B4-BE49-F238E27FC236}">
                <a16:creationId xmlns:a16="http://schemas.microsoft.com/office/drawing/2014/main" id="{1D3A1FAB-6447-4447-A57F-E7E8D58FA169}"/>
              </a:ext>
            </a:extLst>
          </p:cNvPr>
          <p:cNvSpPr txBox="1"/>
          <p:nvPr/>
        </p:nvSpPr>
        <p:spPr>
          <a:xfrm>
            <a:off x="542014" y="3903199"/>
            <a:ext cx="2059387" cy="292388"/>
          </a:xfrm>
          <a:prstGeom prst="rect">
            <a:avLst/>
          </a:prstGeom>
          <a:solidFill>
            <a:schemeClr val="bg2"/>
          </a:solidFill>
          <a:effectLst>
            <a:softEdge rad="31750"/>
          </a:effectLst>
        </p:spPr>
        <p:txBody>
          <a:bodyPr wrap="square" rtlCol="0">
            <a:spAutoFit/>
          </a:bodyPr>
          <a:lstStyle/>
          <a:p>
            <a:r>
              <a:rPr lang="en-US" sz="1300" dirty="0"/>
              <a:t>Switch out of tilted view</a:t>
            </a:r>
          </a:p>
        </p:txBody>
      </p:sp>
      <p:sp>
        <p:nvSpPr>
          <p:cNvPr id="14" name="TextBox 13">
            <a:extLst>
              <a:ext uri="{FF2B5EF4-FFF2-40B4-BE49-F238E27FC236}">
                <a16:creationId xmlns:a16="http://schemas.microsoft.com/office/drawing/2014/main" id="{79B4B966-695B-420F-94D9-A1E959503F75}"/>
              </a:ext>
            </a:extLst>
          </p:cNvPr>
          <p:cNvSpPr txBox="1"/>
          <p:nvPr/>
        </p:nvSpPr>
        <p:spPr>
          <a:xfrm>
            <a:off x="182880" y="1328850"/>
            <a:ext cx="1741336" cy="492443"/>
          </a:xfrm>
          <a:prstGeom prst="rect">
            <a:avLst/>
          </a:prstGeom>
          <a:solidFill>
            <a:schemeClr val="bg2"/>
          </a:solidFill>
          <a:effectLst>
            <a:softEdge rad="31750"/>
          </a:effectLst>
        </p:spPr>
        <p:txBody>
          <a:bodyPr wrap="square" rtlCol="0">
            <a:spAutoFit/>
          </a:bodyPr>
          <a:lstStyle/>
          <a:p>
            <a:pPr algn="ctr"/>
            <a:r>
              <a:rPr lang="en-US" sz="1300" dirty="0"/>
              <a:t>Toggle between Map and Satellite view</a:t>
            </a:r>
          </a:p>
        </p:txBody>
      </p:sp>
      <p:sp>
        <p:nvSpPr>
          <p:cNvPr id="15" name="TextBox 14">
            <a:extLst>
              <a:ext uri="{FF2B5EF4-FFF2-40B4-BE49-F238E27FC236}">
                <a16:creationId xmlns:a16="http://schemas.microsoft.com/office/drawing/2014/main" id="{6E5ABEE7-A0FD-4092-BF92-04FC997F5DB9}"/>
              </a:ext>
            </a:extLst>
          </p:cNvPr>
          <p:cNvSpPr txBox="1"/>
          <p:nvPr/>
        </p:nvSpPr>
        <p:spPr>
          <a:xfrm>
            <a:off x="2951258" y="1245887"/>
            <a:ext cx="2248895" cy="292388"/>
          </a:xfrm>
          <a:prstGeom prst="rect">
            <a:avLst/>
          </a:prstGeom>
          <a:solidFill>
            <a:schemeClr val="bg2"/>
          </a:solidFill>
          <a:effectLst>
            <a:softEdge rad="31750"/>
          </a:effectLst>
        </p:spPr>
        <p:txBody>
          <a:bodyPr wrap="square" rtlCol="0">
            <a:spAutoFit/>
          </a:bodyPr>
          <a:lstStyle/>
          <a:p>
            <a:r>
              <a:rPr lang="en-US" sz="1300" dirty="0"/>
              <a:t>Draw a polygon around trees</a:t>
            </a:r>
          </a:p>
        </p:txBody>
      </p:sp>
      <p:sp>
        <p:nvSpPr>
          <p:cNvPr id="16" name="TextBox 15">
            <a:extLst>
              <a:ext uri="{FF2B5EF4-FFF2-40B4-BE49-F238E27FC236}">
                <a16:creationId xmlns:a16="http://schemas.microsoft.com/office/drawing/2014/main" id="{9CCB69CA-8B2C-428E-968D-D3BA0948D830}"/>
              </a:ext>
            </a:extLst>
          </p:cNvPr>
          <p:cNvSpPr txBox="1"/>
          <p:nvPr/>
        </p:nvSpPr>
        <p:spPr>
          <a:xfrm>
            <a:off x="2267446" y="1827743"/>
            <a:ext cx="809709" cy="292388"/>
          </a:xfrm>
          <a:prstGeom prst="rect">
            <a:avLst/>
          </a:prstGeom>
          <a:solidFill>
            <a:schemeClr val="bg2"/>
          </a:solidFill>
          <a:effectLst>
            <a:softEdge rad="31750"/>
          </a:effectLst>
        </p:spPr>
        <p:txBody>
          <a:bodyPr wrap="square" rtlCol="0">
            <a:spAutoFit/>
          </a:bodyPr>
          <a:lstStyle/>
          <a:p>
            <a:r>
              <a:rPr lang="en-US" sz="1300" dirty="0"/>
              <a:t>Pan map</a:t>
            </a:r>
          </a:p>
        </p:txBody>
      </p:sp>
      <p:sp>
        <p:nvSpPr>
          <p:cNvPr id="17" name="TextBox 16">
            <a:extLst>
              <a:ext uri="{FF2B5EF4-FFF2-40B4-BE49-F238E27FC236}">
                <a16:creationId xmlns:a16="http://schemas.microsoft.com/office/drawing/2014/main" id="{EB3A8276-CED4-4FE7-8556-B1401EE93CDA}"/>
              </a:ext>
            </a:extLst>
          </p:cNvPr>
          <p:cNvSpPr txBox="1"/>
          <p:nvPr/>
        </p:nvSpPr>
        <p:spPr>
          <a:xfrm>
            <a:off x="4764157" y="2369392"/>
            <a:ext cx="1843378" cy="292388"/>
          </a:xfrm>
          <a:prstGeom prst="rect">
            <a:avLst/>
          </a:prstGeom>
          <a:solidFill>
            <a:schemeClr val="bg2"/>
          </a:solidFill>
          <a:effectLst>
            <a:softEdge rad="31750"/>
          </a:effectLst>
        </p:spPr>
        <p:txBody>
          <a:bodyPr wrap="square" rtlCol="0">
            <a:spAutoFit/>
          </a:bodyPr>
          <a:lstStyle/>
          <a:p>
            <a:r>
              <a:rPr lang="en-US" sz="1300" dirty="0"/>
              <a:t>View map in full screen</a:t>
            </a:r>
          </a:p>
        </p:txBody>
      </p:sp>
      <p:sp>
        <p:nvSpPr>
          <p:cNvPr id="18" name="TextBox 17">
            <a:extLst>
              <a:ext uri="{FF2B5EF4-FFF2-40B4-BE49-F238E27FC236}">
                <a16:creationId xmlns:a16="http://schemas.microsoft.com/office/drawing/2014/main" id="{076E01F6-62F1-4CBE-9511-7E998CEA6BF4}"/>
              </a:ext>
            </a:extLst>
          </p:cNvPr>
          <p:cNvSpPr txBox="1"/>
          <p:nvPr/>
        </p:nvSpPr>
        <p:spPr>
          <a:xfrm>
            <a:off x="5455920" y="3990663"/>
            <a:ext cx="1151615" cy="292388"/>
          </a:xfrm>
          <a:prstGeom prst="rect">
            <a:avLst/>
          </a:prstGeom>
          <a:solidFill>
            <a:schemeClr val="bg2"/>
          </a:solidFill>
          <a:effectLst>
            <a:softEdge rad="31750"/>
          </a:effectLst>
        </p:spPr>
        <p:txBody>
          <a:bodyPr wrap="square" rtlCol="0">
            <a:spAutoFit/>
          </a:bodyPr>
          <a:lstStyle/>
          <a:p>
            <a:r>
              <a:rPr lang="en-US" sz="1300" dirty="0"/>
              <a:t>Zoom In/Out</a:t>
            </a:r>
          </a:p>
        </p:txBody>
      </p:sp>
      <p:sp>
        <p:nvSpPr>
          <p:cNvPr id="19" name="TextBox 18">
            <a:extLst>
              <a:ext uri="{FF2B5EF4-FFF2-40B4-BE49-F238E27FC236}">
                <a16:creationId xmlns:a16="http://schemas.microsoft.com/office/drawing/2014/main" id="{2EAEDC32-77E4-4F7D-B044-0294DE049F5C}"/>
              </a:ext>
            </a:extLst>
          </p:cNvPr>
          <p:cNvSpPr txBox="1"/>
          <p:nvPr/>
        </p:nvSpPr>
        <p:spPr>
          <a:xfrm>
            <a:off x="2800184" y="4488430"/>
            <a:ext cx="2399969" cy="292388"/>
          </a:xfrm>
          <a:prstGeom prst="rect">
            <a:avLst/>
          </a:prstGeom>
          <a:solidFill>
            <a:schemeClr val="bg2"/>
          </a:solidFill>
          <a:effectLst>
            <a:softEdge rad="31750"/>
          </a:effectLst>
        </p:spPr>
        <p:txBody>
          <a:bodyPr wrap="square" rtlCol="0">
            <a:spAutoFit/>
          </a:bodyPr>
          <a:lstStyle/>
          <a:p>
            <a:r>
              <a:rPr lang="en-US" sz="1300" dirty="0"/>
              <a:t>Add trees in polygon to the map</a:t>
            </a:r>
          </a:p>
        </p:txBody>
      </p:sp>
      <p:sp>
        <p:nvSpPr>
          <p:cNvPr id="20" name="TextBox 19">
            <a:extLst>
              <a:ext uri="{FF2B5EF4-FFF2-40B4-BE49-F238E27FC236}">
                <a16:creationId xmlns:a16="http://schemas.microsoft.com/office/drawing/2014/main" id="{A205157F-F4FD-4C31-920A-7A98A24F4D18}"/>
              </a:ext>
            </a:extLst>
          </p:cNvPr>
          <p:cNvSpPr txBox="1"/>
          <p:nvPr/>
        </p:nvSpPr>
        <p:spPr>
          <a:xfrm>
            <a:off x="4695535" y="1660482"/>
            <a:ext cx="1690978" cy="292388"/>
          </a:xfrm>
          <a:prstGeom prst="rect">
            <a:avLst/>
          </a:prstGeom>
          <a:solidFill>
            <a:schemeClr val="bg2"/>
          </a:solidFill>
          <a:effectLst>
            <a:softEdge rad="31750"/>
          </a:effectLst>
        </p:spPr>
        <p:txBody>
          <a:bodyPr wrap="square" rtlCol="0">
            <a:spAutoFit/>
          </a:bodyPr>
          <a:lstStyle/>
          <a:p>
            <a:r>
              <a:rPr lang="en-US" sz="1300" dirty="0"/>
              <a:t>Undo current polygon</a:t>
            </a:r>
          </a:p>
        </p:txBody>
      </p:sp>
      <p:cxnSp>
        <p:nvCxnSpPr>
          <p:cNvPr id="21" name="Straight Arrow Connector 20">
            <a:extLst>
              <a:ext uri="{FF2B5EF4-FFF2-40B4-BE49-F238E27FC236}">
                <a16:creationId xmlns:a16="http://schemas.microsoft.com/office/drawing/2014/main" id="{66C50330-1A09-443C-B91A-61F6FF5C6B59}"/>
              </a:ext>
            </a:extLst>
          </p:cNvPr>
          <p:cNvCxnSpPr>
            <a:cxnSpLocks/>
            <a:stCxn id="17" idx="0"/>
          </p:cNvCxnSpPr>
          <p:nvPr/>
        </p:nvCxnSpPr>
        <p:spPr>
          <a:xfrm flipV="1">
            <a:off x="5685846" y="2236067"/>
            <a:ext cx="826272" cy="1333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913D1BE-0516-47A6-A973-AB79B6BFC051}"/>
              </a:ext>
            </a:extLst>
          </p:cNvPr>
          <p:cNvCxnSpPr>
            <a:cxnSpLocks/>
            <a:stCxn id="6" idx="2"/>
          </p:cNvCxnSpPr>
          <p:nvPr/>
        </p:nvCxnSpPr>
        <p:spPr>
          <a:xfrm flipH="1">
            <a:off x="294199" y="3120836"/>
            <a:ext cx="1125108" cy="3180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BFA5FE-2BA0-4F38-99B3-D1D1C1F11118}"/>
              </a:ext>
            </a:extLst>
          </p:cNvPr>
          <p:cNvCxnSpPr>
            <a:cxnSpLocks/>
            <a:stCxn id="11" idx="1"/>
          </p:cNvCxnSpPr>
          <p:nvPr/>
        </p:nvCxnSpPr>
        <p:spPr>
          <a:xfrm flipH="1" flipV="1">
            <a:off x="356858" y="3826303"/>
            <a:ext cx="185156" cy="2230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C01259-7478-4292-A649-D172A460CB1F}"/>
              </a:ext>
            </a:extLst>
          </p:cNvPr>
          <p:cNvCxnSpPr>
            <a:cxnSpLocks/>
            <a:stCxn id="19" idx="0"/>
          </p:cNvCxnSpPr>
          <p:nvPr/>
        </p:nvCxnSpPr>
        <p:spPr>
          <a:xfrm flipH="1" flipV="1">
            <a:off x="3429001" y="4195588"/>
            <a:ext cx="571168" cy="2928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2AE1D1A-3D88-498A-BB11-9D4AF90327FE}"/>
              </a:ext>
            </a:extLst>
          </p:cNvPr>
          <p:cNvCxnSpPr>
            <a:cxnSpLocks/>
            <a:stCxn id="16" idx="3"/>
          </p:cNvCxnSpPr>
          <p:nvPr/>
        </p:nvCxnSpPr>
        <p:spPr>
          <a:xfrm>
            <a:off x="3077155" y="1973937"/>
            <a:ext cx="230588" cy="1892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2440986-755A-42D6-9550-945276F38372}"/>
              </a:ext>
            </a:extLst>
          </p:cNvPr>
          <p:cNvCxnSpPr>
            <a:cxnSpLocks/>
          </p:cNvCxnSpPr>
          <p:nvPr/>
        </p:nvCxnSpPr>
        <p:spPr>
          <a:xfrm flipH="1">
            <a:off x="3413100" y="1538275"/>
            <a:ext cx="662605" cy="5818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5D7FBDC-BFB5-4B3F-BA30-6F37C26940AD}"/>
              </a:ext>
            </a:extLst>
          </p:cNvPr>
          <p:cNvCxnSpPr>
            <a:cxnSpLocks/>
            <a:stCxn id="20" idx="1"/>
          </p:cNvCxnSpPr>
          <p:nvPr/>
        </p:nvCxnSpPr>
        <p:spPr>
          <a:xfrm flipH="1">
            <a:off x="3641699" y="1806676"/>
            <a:ext cx="1053836" cy="3134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4979DF2-93F2-4A48-8B2B-12FCABCFD65F}"/>
              </a:ext>
            </a:extLst>
          </p:cNvPr>
          <p:cNvCxnSpPr>
            <a:cxnSpLocks/>
            <a:stCxn id="14" idx="2"/>
          </p:cNvCxnSpPr>
          <p:nvPr/>
        </p:nvCxnSpPr>
        <p:spPr>
          <a:xfrm flipH="1">
            <a:off x="530750" y="1821293"/>
            <a:ext cx="522798" cy="3077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E9171B5-858F-4E7E-9CD1-E798E7D18B6F}"/>
              </a:ext>
            </a:extLst>
          </p:cNvPr>
          <p:cNvCxnSpPr>
            <a:cxnSpLocks/>
            <a:stCxn id="18" idx="0"/>
          </p:cNvCxnSpPr>
          <p:nvPr/>
        </p:nvCxnSpPr>
        <p:spPr>
          <a:xfrm flipV="1">
            <a:off x="6031728" y="3753016"/>
            <a:ext cx="469414" cy="2376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2A4AB01-FA4C-4AC9-A5DB-C0C388AC1188}"/>
              </a:ext>
            </a:extLst>
          </p:cNvPr>
          <p:cNvSpPr txBox="1"/>
          <p:nvPr/>
        </p:nvSpPr>
        <p:spPr>
          <a:xfrm>
            <a:off x="170288" y="5523458"/>
            <a:ext cx="3137455" cy="3293209"/>
          </a:xfrm>
          <a:prstGeom prst="rect">
            <a:avLst/>
          </a:prstGeom>
          <a:noFill/>
        </p:spPr>
        <p:txBody>
          <a:bodyPr wrap="square" rtlCol="0">
            <a:spAutoFit/>
          </a:bodyPr>
          <a:lstStyle/>
          <a:p>
            <a:r>
              <a:rPr lang="en-US" sz="1300" b="1" dirty="0"/>
              <a:t>Panning/changing the map views</a:t>
            </a:r>
          </a:p>
          <a:p>
            <a:pPr marL="285750" indent="-285750">
              <a:buFont typeface="Arial" panose="020B0604020202020204" pitchFamily="34" charset="0"/>
              <a:buChar char="•"/>
            </a:pPr>
            <a:r>
              <a:rPr lang="en-US" sz="1300" dirty="0"/>
              <a:t>The Google map may automatically switch to a tilted or angled view when zoomed in – you can use the button at bottom left to switch it back. </a:t>
            </a:r>
          </a:p>
          <a:p>
            <a:pPr marL="285750" indent="-285750">
              <a:buFont typeface="Arial" panose="020B0604020202020204" pitchFamily="34" charset="0"/>
              <a:buChar char="•"/>
            </a:pPr>
            <a:r>
              <a:rPr lang="en-US" sz="1300" dirty="0"/>
              <a:t>You can rotate the view of the map 90 degrees using the curved arrow button at bottom left, but only while in tilted view.</a:t>
            </a:r>
          </a:p>
          <a:p>
            <a:pPr marL="285750" indent="-285750">
              <a:buFont typeface="Arial" panose="020B0604020202020204" pitchFamily="34" charset="0"/>
              <a:buChar char="•"/>
            </a:pPr>
            <a:r>
              <a:rPr lang="en-US" sz="1300" dirty="0"/>
              <a:t>Switch between map view and satellite view at the upper left.</a:t>
            </a:r>
          </a:p>
          <a:p>
            <a:pPr marL="285750" indent="-285750">
              <a:buFont typeface="Arial" panose="020B0604020202020204" pitchFamily="34" charset="0"/>
              <a:buChar char="•"/>
            </a:pPr>
            <a:r>
              <a:rPr lang="en-US" sz="1300" dirty="0"/>
              <a:t>The button at the upper right will toggle the map into full screen mode</a:t>
            </a:r>
          </a:p>
          <a:p>
            <a:pPr marL="285750" indent="-285750">
              <a:buFont typeface="Arial" panose="020B0604020202020204" pitchFamily="34" charset="0"/>
              <a:buChar char="•"/>
            </a:pPr>
            <a:r>
              <a:rPr lang="en-US" sz="1300" dirty="0"/>
              <a:t>Zoom in and out with your </a:t>
            </a:r>
            <a:r>
              <a:rPr lang="en-US" sz="1300" dirty="0" err="1"/>
              <a:t>mousewheel</a:t>
            </a:r>
            <a:r>
              <a:rPr lang="en-US" sz="1300" dirty="0"/>
              <a:t> or the buttons at bottom right</a:t>
            </a:r>
          </a:p>
        </p:txBody>
      </p:sp>
      <p:sp>
        <p:nvSpPr>
          <p:cNvPr id="52" name="Rectangle 51">
            <a:extLst>
              <a:ext uri="{FF2B5EF4-FFF2-40B4-BE49-F238E27FC236}">
                <a16:creationId xmlns:a16="http://schemas.microsoft.com/office/drawing/2014/main" id="{6564A39C-BC83-4326-8840-D9866AFED908}"/>
              </a:ext>
            </a:extLst>
          </p:cNvPr>
          <p:cNvSpPr/>
          <p:nvPr/>
        </p:nvSpPr>
        <p:spPr>
          <a:xfrm>
            <a:off x="76487" y="4900823"/>
            <a:ext cx="6424655" cy="492443"/>
          </a:xfrm>
          <a:prstGeom prst="rect">
            <a:avLst/>
          </a:prstGeom>
        </p:spPr>
        <p:txBody>
          <a:bodyPr wrap="square">
            <a:spAutoFit/>
          </a:bodyPr>
          <a:lstStyle/>
          <a:p>
            <a:pPr algn="ctr"/>
            <a:r>
              <a:rPr lang="en-US" sz="1300" dirty="0"/>
              <a:t>You should be able to see all trees in Fort Totten now. We’ll use the map’s tools for the next step, so take a minute to familiarize yourself with them</a:t>
            </a:r>
          </a:p>
        </p:txBody>
      </p:sp>
      <p:sp>
        <p:nvSpPr>
          <p:cNvPr id="53" name="TextBox 52">
            <a:extLst>
              <a:ext uri="{FF2B5EF4-FFF2-40B4-BE49-F238E27FC236}">
                <a16:creationId xmlns:a16="http://schemas.microsoft.com/office/drawing/2014/main" id="{12D39C63-ADF8-4742-90C1-D11E0F091A54}"/>
              </a:ext>
            </a:extLst>
          </p:cNvPr>
          <p:cNvSpPr txBox="1"/>
          <p:nvPr/>
        </p:nvSpPr>
        <p:spPr>
          <a:xfrm>
            <a:off x="3519113" y="5534428"/>
            <a:ext cx="3137455" cy="3293209"/>
          </a:xfrm>
          <a:prstGeom prst="rect">
            <a:avLst/>
          </a:prstGeom>
          <a:noFill/>
        </p:spPr>
        <p:txBody>
          <a:bodyPr wrap="square" rtlCol="0">
            <a:spAutoFit/>
          </a:bodyPr>
          <a:lstStyle/>
          <a:p>
            <a:r>
              <a:rPr lang="en-US" sz="1300" b="1" dirty="0"/>
              <a:t>Using the add trees tool</a:t>
            </a:r>
          </a:p>
          <a:p>
            <a:pPr marL="285750" indent="-285750">
              <a:buFont typeface="Arial" panose="020B0604020202020204" pitchFamily="34" charset="0"/>
              <a:buChar char="•"/>
            </a:pPr>
            <a:r>
              <a:rPr lang="en-US" sz="1300" dirty="0"/>
              <a:t>Add trees by drawing a polygon around any number of trees</a:t>
            </a:r>
          </a:p>
          <a:p>
            <a:pPr marL="285750" indent="-285750">
              <a:buFont typeface="Arial" panose="020B0604020202020204" pitchFamily="34" charset="0"/>
              <a:buChar char="•"/>
            </a:pPr>
            <a:r>
              <a:rPr lang="en-US" sz="1300" dirty="0"/>
              <a:t>From one at a time to block by block, to grabbing all of a city’s trees at once!</a:t>
            </a:r>
          </a:p>
          <a:p>
            <a:pPr marL="285750" indent="-285750">
              <a:buFont typeface="Arial" panose="020B0604020202020204" pitchFamily="34" charset="0"/>
              <a:buChar char="•"/>
            </a:pPr>
            <a:r>
              <a:rPr lang="en-US" sz="1300" dirty="0"/>
              <a:t>The polygon tool is located at the top center of the map</a:t>
            </a:r>
          </a:p>
          <a:p>
            <a:pPr marL="285750" indent="-285750">
              <a:buFont typeface="Arial" panose="020B0604020202020204" pitchFamily="34" charset="0"/>
              <a:buChar char="•"/>
            </a:pPr>
            <a:r>
              <a:rPr lang="en-US" sz="1300" dirty="0"/>
              <a:t>If you don’t like the polygon you’re making, use the trashcan button just right of the polygon button to delete it (this WILL NOT delete any trees from the database!)</a:t>
            </a:r>
          </a:p>
          <a:p>
            <a:pPr marL="285750" indent="-285750">
              <a:buFont typeface="Arial" panose="020B0604020202020204" pitchFamily="34" charset="0"/>
              <a:buChar char="•"/>
            </a:pPr>
            <a:r>
              <a:rPr lang="en-US" sz="1300" dirty="0"/>
              <a:t>Once you’ve completed a polygon, click the ‘Add to Project button just below the map to add the trees to your project</a:t>
            </a:r>
          </a:p>
        </p:txBody>
      </p:sp>
    </p:spTree>
    <p:extLst>
      <p:ext uri="{BB962C8B-B14F-4D97-AF65-F5344CB8AC3E}">
        <p14:creationId xmlns:p14="http://schemas.microsoft.com/office/powerpoint/2010/main" val="69312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Trees to a Project</a:t>
            </a:r>
          </a:p>
        </p:txBody>
      </p:sp>
      <p:sp>
        <p:nvSpPr>
          <p:cNvPr id="52" name="Rectangle 51">
            <a:extLst>
              <a:ext uri="{FF2B5EF4-FFF2-40B4-BE49-F238E27FC236}">
                <a16:creationId xmlns:a16="http://schemas.microsoft.com/office/drawing/2014/main" id="{6564A39C-BC83-4326-8840-D9866AFED908}"/>
              </a:ext>
            </a:extLst>
          </p:cNvPr>
          <p:cNvSpPr/>
          <p:nvPr/>
        </p:nvSpPr>
        <p:spPr>
          <a:xfrm>
            <a:off x="306785" y="1102161"/>
            <a:ext cx="6424655" cy="492443"/>
          </a:xfrm>
          <a:prstGeom prst="rect">
            <a:avLst/>
          </a:prstGeom>
        </p:spPr>
        <p:txBody>
          <a:bodyPr wrap="square">
            <a:spAutoFit/>
          </a:bodyPr>
          <a:lstStyle/>
          <a:p>
            <a:pPr algn="ctr"/>
            <a:r>
              <a:rPr lang="en-US" sz="1300" dirty="0"/>
              <a:t>Time to add some trees to your project! Draw a polygon around the main cluster of trees, then hit Add to Project! </a:t>
            </a:r>
          </a:p>
        </p:txBody>
      </p:sp>
      <p:pic>
        <p:nvPicPr>
          <p:cNvPr id="4" name="Picture 3" descr="A close up of a map&#10;&#10;Description generated with high confidence">
            <a:extLst>
              <a:ext uri="{FF2B5EF4-FFF2-40B4-BE49-F238E27FC236}">
                <a16:creationId xmlns:a16="http://schemas.microsoft.com/office/drawing/2014/main" id="{64CB05FB-1FA8-491F-AEAA-03DC1EAD1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017"/>
            <a:ext cx="6858000" cy="1997090"/>
          </a:xfrm>
          <a:prstGeom prst="rect">
            <a:avLst/>
          </a:prstGeom>
        </p:spPr>
      </p:pic>
      <p:pic>
        <p:nvPicPr>
          <p:cNvPr id="8" name="Picture 7" descr="A picture containing tree, screenshot&#10;&#10;Description generated with high confidence">
            <a:extLst>
              <a:ext uri="{FF2B5EF4-FFF2-40B4-BE49-F238E27FC236}">
                <a16:creationId xmlns:a16="http://schemas.microsoft.com/office/drawing/2014/main" id="{C1560D48-66C1-4B45-9A6E-F095CF1D5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84487"/>
            <a:ext cx="6858000" cy="2037496"/>
          </a:xfrm>
          <a:prstGeom prst="rect">
            <a:avLst/>
          </a:prstGeom>
        </p:spPr>
      </p:pic>
      <p:cxnSp>
        <p:nvCxnSpPr>
          <p:cNvPr id="10" name="Straight Arrow Connector 9">
            <a:extLst>
              <a:ext uri="{FF2B5EF4-FFF2-40B4-BE49-F238E27FC236}">
                <a16:creationId xmlns:a16="http://schemas.microsoft.com/office/drawing/2014/main" id="{110391BF-61EA-4C1F-925A-46C01BB3B12E}"/>
              </a:ext>
            </a:extLst>
          </p:cNvPr>
          <p:cNvCxnSpPr>
            <a:cxnSpLocks/>
          </p:cNvCxnSpPr>
          <p:nvPr/>
        </p:nvCxnSpPr>
        <p:spPr>
          <a:xfrm>
            <a:off x="3429000" y="4187844"/>
            <a:ext cx="0" cy="56525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7761DBD-371F-44D6-AC18-912A087870A3}"/>
              </a:ext>
            </a:extLst>
          </p:cNvPr>
          <p:cNvCxnSpPr>
            <a:cxnSpLocks/>
            <a:stCxn id="25" idx="2"/>
          </p:cNvCxnSpPr>
          <p:nvPr/>
        </p:nvCxnSpPr>
        <p:spPr>
          <a:xfrm>
            <a:off x="3381078" y="2172241"/>
            <a:ext cx="27825" cy="4453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384323-72F9-45D3-8B99-6EAD62A916BF}"/>
              </a:ext>
            </a:extLst>
          </p:cNvPr>
          <p:cNvSpPr txBox="1"/>
          <p:nvPr/>
        </p:nvSpPr>
        <p:spPr>
          <a:xfrm>
            <a:off x="2386099" y="1679798"/>
            <a:ext cx="1989958" cy="492443"/>
          </a:xfrm>
          <a:prstGeom prst="rect">
            <a:avLst/>
          </a:prstGeom>
          <a:noFill/>
        </p:spPr>
        <p:txBody>
          <a:bodyPr wrap="square" rtlCol="0">
            <a:spAutoFit/>
          </a:bodyPr>
          <a:lstStyle/>
          <a:p>
            <a:pPr algn="ctr"/>
            <a:r>
              <a:rPr lang="en-US" sz="1300" dirty="0"/>
              <a:t>Use the polygon tool to draw around the trees</a:t>
            </a:r>
          </a:p>
        </p:txBody>
      </p:sp>
      <p:cxnSp>
        <p:nvCxnSpPr>
          <p:cNvPr id="44" name="Straight Arrow Connector 43">
            <a:extLst>
              <a:ext uri="{FF2B5EF4-FFF2-40B4-BE49-F238E27FC236}">
                <a16:creationId xmlns:a16="http://schemas.microsoft.com/office/drawing/2014/main" id="{A9F69229-80C4-4835-BCB6-867BDA8A9E19}"/>
              </a:ext>
            </a:extLst>
          </p:cNvPr>
          <p:cNvCxnSpPr>
            <a:cxnSpLocks/>
            <a:stCxn id="46" idx="1"/>
          </p:cNvCxnSpPr>
          <p:nvPr/>
        </p:nvCxnSpPr>
        <p:spPr>
          <a:xfrm flipH="1" flipV="1">
            <a:off x="3592286" y="3830773"/>
            <a:ext cx="520286" cy="4345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7898207-DDAA-4633-9897-854E684B6425}"/>
              </a:ext>
            </a:extLst>
          </p:cNvPr>
          <p:cNvSpPr txBox="1"/>
          <p:nvPr/>
        </p:nvSpPr>
        <p:spPr>
          <a:xfrm>
            <a:off x="4112572" y="4119107"/>
            <a:ext cx="1883277" cy="292388"/>
          </a:xfrm>
          <a:prstGeom prst="rect">
            <a:avLst/>
          </a:prstGeom>
          <a:noFill/>
        </p:spPr>
        <p:txBody>
          <a:bodyPr wrap="square" rtlCol="0">
            <a:spAutoFit/>
          </a:bodyPr>
          <a:lstStyle/>
          <a:p>
            <a:pPr algn="ctr"/>
            <a:r>
              <a:rPr lang="en-US" sz="1300" dirty="0"/>
              <a:t>Then hit ‘Add to Project’</a:t>
            </a:r>
          </a:p>
        </p:txBody>
      </p:sp>
      <p:cxnSp>
        <p:nvCxnSpPr>
          <p:cNvPr id="49" name="Straight Arrow Connector 48">
            <a:extLst>
              <a:ext uri="{FF2B5EF4-FFF2-40B4-BE49-F238E27FC236}">
                <a16:creationId xmlns:a16="http://schemas.microsoft.com/office/drawing/2014/main" id="{A402358A-78C3-441F-BBB6-FB5E9B0F38E0}"/>
              </a:ext>
            </a:extLst>
          </p:cNvPr>
          <p:cNvCxnSpPr>
            <a:cxnSpLocks/>
            <a:stCxn id="50" idx="0"/>
          </p:cNvCxnSpPr>
          <p:nvPr/>
        </p:nvCxnSpPr>
        <p:spPr>
          <a:xfrm flipH="1" flipV="1">
            <a:off x="3664133" y="6262393"/>
            <a:ext cx="1705764" cy="99097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AA66E65-AB47-495C-85F0-F2A394281946}"/>
              </a:ext>
            </a:extLst>
          </p:cNvPr>
          <p:cNvSpPr txBox="1"/>
          <p:nvPr/>
        </p:nvSpPr>
        <p:spPr>
          <a:xfrm>
            <a:off x="4428258" y="7253371"/>
            <a:ext cx="1883277" cy="692497"/>
          </a:xfrm>
          <a:prstGeom prst="rect">
            <a:avLst/>
          </a:prstGeom>
          <a:noFill/>
        </p:spPr>
        <p:txBody>
          <a:bodyPr wrap="square" rtlCol="0">
            <a:spAutoFit/>
          </a:bodyPr>
          <a:lstStyle/>
          <a:p>
            <a:pPr algn="ctr"/>
            <a:r>
              <a:rPr lang="en-US" sz="1300" dirty="0"/>
              <a:t>Blue points indicate trees that have been added to the project</a:t>
            </a:r>
          </a:p>
        </p:txBody>
      </p:sp>
      <p:cxnSp>
        <p:nvCxnSpPr>
          <p:cNvPr id="54" name="Straight Arrow Connector 53">
            <a:extLst>
              <a:ext uri="{FF2B5EF4-FFF2-40B4-BE49-F238E27FC236}">
                <a16:creationId xmlns:a16="http://schemas.microsoft.com/office/drawing/2014/main" id="{B8DF349E-CD4A-407C-A9CB-94C5E5ED0CC6}"/>
              </a:ext>
            </a:extLst>
          </p:cNvPr>
          <p:cNvCxnSpPr>
            <a:cxnSpLocks/>
            <a:stCxn id="55" idx="0"/>
          </p:cNvCxnSpPr>
          <p:nvPr/>
        </p:nvCxnSpPr>
        <p:spPr>
          <a:xfrm flipV="1">
            <a:off x="1627388" y="5858691"/>
            <a:ext cx="697801" cy="13900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16D4F2A-1C4F-4E9E-B260-6F931B5E006F}"/>
              </a:ext>
            </a:extLst>
          </p:cNvPr>
          <p:cNvSpPr txBox="1"/>
          <p:nvPr/>
        </p:nvSpPr>
        <p:spPr>
          <a:xfrm>
            <a:off x="685749" y="7248726"/>
            <a:ext cx="1883277" cy="692497"/>
          </a:xfrm>
          <a:prstGeom prst="rect">
            <a:avLst/>
          </a:prstGeom>
          <a:noFill/>
        </p:spPr>
        <p:txBody>
          <a:bodyPr wrap="square" rtlCol="0">
            <a:spAutoFit/>
          </a:bodyPr>
          <a:lstStyle/>
          <a:p>
            <a:pPr algn="ctr"/>
            <a:r>
              <a:rPr lang="en-US" sz="1300" dirty="0"/>
              <a:t>Red points are trees still not included in the project</a:t>
            </a:r>
          </a:p>
        </p:txBody>
      </p:sp>
      <p:sp>
        <p:nvSpPr>
          <p:cNvPr id="15" name="TextBox 14">
            <a:extLst>
              <a:ext uri="{FF2B5EF4-FFF2-40B4-BE49-F238E27FC236}">
                <a16:creationId xmlns:a16="http://schemas.microsoft.com/office/drawing/2014/main" id="{F0A3D3D6-7748-47EB-BF40-A5FCAEFC37D9}"/>
              </a:ext>
            </a:extLst>
          </p:cNvPr>
          <p:cNvSpPr txBox="1"/>
          <p:nvPr/>
        </p:nvSpPr>
        <p:spPr>
          <a:xfrm>
            <a:off x="471489" y="8041839"/>
            <a:ext cx="6259952" cy="292388"/>
          </a:xfrm>
          <a:prstGeom prst="rect">
            <a:avLst/>
          </a:prstGeom>
          <a:noFill/>
        </p:spPr>
        <p:txBody>
          <a:bodyPr wrap="square" rtlCol="0">
            <a:spAutoFit/>
          </a:bodyPr>
          <a:lstStyle/>
          <a:p>
            <a:pPr algn="ctr"/>
            <a:r>
              <a:rPr lang="en-US" sz="1300" dirty="0"/>
              <a:t>Once you’ve added trees, </a:t>
            </a:r>
            <a:r>
              <a:rPr lang="en-US" sz="1300" b="1" dirty="0"/>
              <a:t>click on Back to Project Home, </a:t>
            </a:r>
            <a:r>
              <a:rPr lang="en-US" sz="1300" dirty="0"/>
              <a:t>located just above the map</a:t>
            </a:r>
            <a:r>
              <a:rPr lang="en-US" sz="1300" b="1" dirty="0"/>
              <a:t>.</a:t>
            </a:r>
          </a:p>
        </p:txBody>
      </p:sp>
    </p:spTree>
    <p:extLst>
      <p:ext uri="{BB962C8B-B14F-4D97-AF65-F5344CB8AC3E}">
        <p14:creationId xmlns:p14="http://schemas.microsoft.com/office/powerpoint/2010/main" val="1456143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Participants</a:t>
            </a:r>
          </a:p>
        </p:txBody>
      </p:sp>
      <p:sp>
        <p:nvSpPr>
          <p:cNvPr id="9" name="TextBox 8">
            <a:extLst>
              <a:ext uri="{FF2B5EF4-FFF2-40B4-BE49-F238E27FC236}">
                <a16:creationId xmlns:a16="http://schemas.microsoft.com/office/drawing/2014/main" id="{7D977361-5CCF-4A9D-9F2D-AF29D34C732E}"/>
              </a:ext>
            </a:extLst>
          </p:cNvPr>
          <p:cNvSpPr txBox="1"/>
          <p:nvPr/>
        </p:nvSpPr>
        <p:spPr>
          <a:xfrm>
            <a:off x="296185" y="5852160"/>
            <a:ext cx="2780970" cy="2092881"/>
          </a:xfrm>
          <a:prstGeom prst="rect">
            <a:avLst/>
          </a:prstGeom>
          <a:noFill/>
        </p:spPr>
        <p:txBody>
          <a:bodyPr wrap="square" rtlCol="0">
            <a:spAutoFit/>
          </a:bodyPr>
          <a:lstStyle/>
          <a:p>
            <a:pPr marL="285750" indent="-285750">
              <a:buFont typeface="Arial" panose="020B0604020202020204" pitchFamily="34" charset="0"/>
              <a:buChar char="•"/>
            </a:pPr>
            <a:r>
              <a:rPr lang="en-US" sz="1300" dirty="0"/>
              <a:t>Now the trees you have added to your project will appear on your project home page.</a:t>
            </a:r>
          </a:p>
          <a:p>
            <a:pPr marL="285750" indent="-285750">
              <a:buFont typeface="Arial" panose="020B0604020202020204" pitchFamily="34" charset="0"/>
              <a:buChar char="•"/>
            </a:pPr>
            <a:r>
              <a:rPr lang="en-US" sz="1300" dirty="0"/>
              <a:t>If a tree has already been given a health check, it will be counted here as ‘checked.’</a:t>
            </a:r>
          </a:p>
          <a:p>
            <a:pPr marL="285750" indent="-285750">
              <a:buFont typeface="Arial" panose="020B0604020202020204" pitchFamily="34" charset="0"/>
              <a:buChar char="•"/>
            </a:pPr>
            <a:r>
              <a:rPr lang="en-US" sz="1300" dirty="0"/>
              <a:t>You can always go back to the Add Trees to Project page to add more trees.</a:t>
            </a:r>
          </a:p>
          <a:p>
            <a:pPr marL="285750" indent="-285750">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11D0ADC5-2A06-44E0-AEE4-3A1931F02338}"/>
              </a:ext>
            </a:extLst>
          </p:cNvPr>
          <p:cNvSpPr txBox="1"/>
          <p:nvPr/>
        </p:nvSpPr>
        <p:spPr>
          <a:xfrm>
            <a:off x="3780845" y="5822745"/>
            <a:ext cx="2780970" cy="2693045"/>
          </a:xfrm>
          <a:prstGeom prst="rect">
            <a:avLst/>
          </a:prstGeom>
          <a:noFill/>
        </p:spPr>
        <p:txBody>
          <a:bodyPr wrap="square" rtlCol="0">
            <a:spAutoFit/>
          </a:bodyPr>
          <a:lstStyle/>
          <a:p>
            <a:pPr marL="285750" indent="-285750">
              <a:buFont typeface="Arial" panose="020B0604020202020204" pitchFamily="34" charset="0"/>
              <a:buChar char="•"/>
            </a:pPr>
            <a:r>
              <a:rPr lang="en-US" sz="1300" dirty="0"/>
              <a:t>Now you can learn to manage people in your project.</a:t>
            </a:r>
          </a:p>
          <a:p>
            <a:pPr marL="285750" indent="-285750">
              <a:buFont typeface="Arial" panose="020B0604020202020204" pitchFamily="34" charset="0"/>
              <a:buChar char="•"/>
            </a:pPr>
            <a:r>
              <a:rPr lang="en-US" sz="1300" dirty="0"/>
              <a:t>Once you’ve added users to a project, you can assign them trees using a map similar to how you added trees.</a:t>
            </a:r>
          </a:p>
          <a:p>
            <a:pPr marL="285750" indent="-285750">
              <a:buFont typeface="Arial" panose="020B0604020202020204" pitchFamily="34" charset="0"/>
              <a:buChar char="•"/>
            </a:pPr>
            <a:r>
              <a:rPr lang="en-US" sz="1300" dirty="0"/>
              <a:t>But first, you need to add them to your project.</a:t>
            </a:r>
          </a:p>
          <a:p>
            <a:pPr marL="285750" indent="-285750">
              <a:buFont typeface="Arial" panose="020B0604020202020204" pitchFamily="34" charset="0"/>
              <a:buChar char="•"/>
            </a:pPr>
            <a:r>
              <a:rPr lang="en-US" sz="1300" b="1" dirty="0"/>
              <a:t>Individuals can’t join your project on their own – you have to add them</a:t>
            </a:r>
            <a:r>
              <a:rPr lang="en-US" sz="1300" dirty="0"/>
              <a:t>.</a:t>
            </a:r>
          </a:p>
          <a:p>
            <a:pPr marL="285750" indent="-285750">
              <a:buFont typeface="Arial" panose="020B0604020202020204" pitchFamily="34" charset="0"/>
              <a:buChar char="•"/>
            </a:pPr>
            <a:r>
              <a:rPr lang="en-US" sz="1300" b="1" dirty="0"/>
              <a:t>Click on ‘Manage Participants’ </a:t>
            </a:r>
            <a:r>
              <a:rPr lang="en-US" sz="1300" dirty="0"/>
              <a:t>to find users to add to your project.</a:t>
            </a:r>
            <a:endParaRPr lang="en-US" sz="1300" b="1" dirty="0"/>
          </a:p>
        </p:txBody>
      </p:sp>
      <p:pic>
        <p:nvPicPr>
          <p:cNvPr id="4" name="Picture 3" descr="A screenshot of a cell phone&#10;&#10;Description generated with very high confidence">
            <a:extLst>
              <a:ext uri="{FF2B5EF4-FFF2-40B4-BE49-F238E27FC236}">
                <a16:creationId xmlns:a16="http://schemas.microsoft.com/office/drawing/2014/main" id="{3DC13D89-6C5F-49D2-83E9-8FA007719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11" y="1266568"/>
            <a:ext cx="6087377" cy="4537963"/>
          </a:xfrm>
          <a:prstGeom prst="rect">
            <a:avLst/>
          </a:prstGeom>
        </p:spPr>
      </p:pic>
      <p:sp>
        <p:nvSpPr>
          <p:cNvPr id="6" name="Oval 5">
            <a:extLst>
              <a:ext uri="{FF2B5EF4-FFF2-40B4-BE49-F238E27FC236}">
                <a16:creationId xmlns:a16="http://schemas.microsoft.com/office/drawing/2014/main" id="{810B46C7-A4CD-4010-AE07-CF8F91011DBF}"/>
              </a:ext>
            </a:extLst>
          </p:cNvPr>
          <p:cNvSpPr/>
          <p:nvPr/>
        </p:nvSpPr>
        <p:spPr>
          <a:xfrm>
            <a:off x="385311" y="2812093"/>
            <a:ext cx="1130338" cy="3068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21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Participants</a:t>
            </a:r>
          </a:p>
        </p:txBody>
      </p:sp>
      <p:sp>
        <p:nvSpPr>
          <p:cNvPr id="9" name="TextBox 8">
            <a:extLst>
              <a:ext uri="{FF2B5EF4-FFF2-40B4-BE49-F238E27FC236}">
                <a16:creationId xmlns:a16="http://schemas.microsoft.com/office/drawing/2014/main" id="{7D977361-5CCF-4A9D-9F2D-AF29D34C732E}"/>
              </a:ext>
            </a:extLst>
          </p:cNvPr>
          <p:cNvSpPr txBox="1"/>
          <p:nvPr/>
        </p:nvSpPr>
        <p:spPr>
          <a:xfrm>
            <a:off x="296185" y="4776304"/>
            <a:ext cx="2780970"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a:t>The Manage Users page is where you will add (or remove) participants to your project, sort them into teams, and add notes for a user. </a:t>
            </a:r>
          </a:p>
          <a:p>
            <a:pPr marL="285750" indent="-285750">
              <a:buFont typeface="Arial" panose="020B0604020202020204" pitchFamily="34" charset="0"/>
              <a:buChar char="•"/>
            </a:pPr>
            <a:r>
              <a:rPr lang="en-US" sz="1300" dirty="0"/>
              <a:t>The </a:t>
            </a:r>
            <a:r>
              <a:rPr lang="en-US" sz="1300" b="1" dirty="0"/>
              <a:t>Add Users to Project</a:t>
            </a:r>
            <a:r>
              <a:rPr lang="en-US" sz="1300" dirty="0"/>
              <a:t> link will bring up a search bar to find users in Healthy Trees, Healthy Cities and add them into your project.</a:t>
            </a:r>
          </a:p>
          <a:p>
            <a:pPr marL="285750" indent="-285750">
              <a:buFont typeface="Arial" panose="020B0604020202020204" pitchFamily="34" charset="0"/>
              <a:buChar char="•"/>
            </a:pPr>
            <a:r>
              <a:rPr lang="en-US" sz="1300" dirty="0"/>
              <a:t>The </a:t>
            </a:r>
            <a:r>
              <a:rPr lang="en-US" sz="1300" b="1" dirty="0"/>
              <a:t>Create Teams</a:t>
            </a:r>
            <a:r>
              <a:rPr lang="en-US" sz="1300" dirty="0"/>
              <a:t> link will open a window to create teams from participants already in your project.</a:t>
            </a:r>
          </a:p>
          <a:p>
            <a:pPr marL="285750" indent="-285750">
              <a:buFont typeface="Arial" panose="020B0604020202020204" pitchFamily="34" charset="0"/>
              <a:buChar char="•"/>
            </a:pPr>
            <a:r>
              <a:rPr lang="en-US" sz="1300" dirty="0"/>
              <a:t>Users of HTHC can be in any number of projects they want.</a:t>
            </a:r>
          </a:p>
          <a:p>
            <a:pPr marL="285750" indent="-285750">
              <a:buFont typeface="Arial" panose="020B0604020202020204" pitchFamily="34" charset="0"/>
              <a:buChar char="•"/>
            </a:pPr>
            <a:r>
              <a:rPr lang="en-US" sz="1300" dirty="0"/>
              <a:t>When you’re ready, </a:t>
            </a:r>
            <a:r>
              <a:rPr lang="en-US" sz="1300" b="1" dirty="0"/>
              <a:t>click on the ‘Add Users to Project’ link, </a:t>
            </a:r>
            <a:r>
              <a:rPr lang="en-US" sz="1300" dirty="0"/>
              <a:t>which will open a mini-window to add people to your project! </a:t>
            </a:r>
          </a:p>
          <a:p>
            <a:pPr marL="285750" indent="-285750">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11D0ADC5-2A06-44E0-AEE4-3A1931F02338}"/>
              </a:ext>
            </a:extLst>
          </p:cNvPr>
          <p:cNvSpPr txBox="1"/>
          <p:nvPr/>
        </p:nvSpPr>
        <p:spPr>
          <a:xfrm>
            <a:off x="3780847" y="4776304"/>
            <a:ext cx="2780970" cy="4093428"/>
          </a:xfrm>
          <a:prstGeom prst="rect">
            <a:avLst/>
          </a:prstGeom>
          <a:noFill/>
        </p:spPr>
        <p:txBody>
          <a:bodyPr wrap="square" rtlCol="0">
            <a:spAutoFit/>
          </a:bodyPr>
          <a:lstStyle/>
          <a:p>
            <a:pPr marL="285750" indent="-285750">
              <a:buFont typeface="Arial" panose="020B0604020202020204" pitchFamily="34" charset="0"/>
              <a:buChar char="•"/>
            </a:pPr>
            <a:r>
              <a:rPr lang="en-US" sz="1300" b="1" dirty="0"/>
              <a:t>The spreadsheet </a:t>
            </a:r>
            <a:r>
              <a:rPr lang="en-US" sz="1300" dirty="0"/>
              <a:t>(which currently has just one participant – you) will populate with participants as you add them.</a:t>
            </a:r>
          </a:p>
          <a:p>
            <a:pPr marL="285750" indent="-285750">
              <a:buFont typeface="Arial" panose="020B0604020202020204" pitchFamily="34" charset="0"/>
              <a:buChar char="•"/>
            </a:pPr>
            <a:r>
              <a:rPr lang="en-US" sz="1300" dirty="0"/>
              <a:t>Beyond their name and email, a few important columns are visible.</a:t>
            </a:r>
          </a:p>
          <a:p>
            <a:pPr marL="285750" indent="-285750">
              <a:buFont typeface="Arial" panose="020B0604020202020204" pitchFamily="34" charset="0"/>
              <a:buChar char="•"/>
            </a:pPr>
            <a:r>
              <a:rPr lang="en-US" sz="1300" b="1" dirty="0"/>
              <a:t>Team </a:t>
            </a:r>
            <a:r>
              <a:rPr lang="en-US" sz="1300" dirty="0"/>
              <a:t>will display once you have created and added participants to teams (which are optional).</a:t>
            </a:r>
          </a:p>
          <a:p>
            <a:pPr marL="285750" indent="-285750">
              <a:buFont typeface="Arial" panose="020B0604020202020204" pitchFamily="34" charset="0"/>
              <a:buChar char="•"/>
            </a:pPr>
            <a:r>
              <a:rPr lang="en-US" sz="1300" b="1" dirty="0"/>
              <a:t>Notes</a:t>
            </a:r>
            <a:r>
              <a:rPr lang="en-US" sz="1300" dirty="0"/>
              <a:t> will be checked if a participant has a note. These are meant to be internal – to help project leaders manage users by keeping track of their preferences or other issues.</a:t>
            </a:r>
          </a:p>
          <a:p>
            <a:pPr marL="285750" indent="-285750">
              <a:buFont typeface="Arial" panose="020B0604020202020204" pitchFamily="34" charset="0"/>
              <a:buChar char="•"/>
            </a:pPr>
            <a:r>
              <a:rPr lang="en-US" sz="1300" b="1" dirty="0"/>
              <a:t>Manage – </a:t>
            </a:r>
            <a:r>
              <a:rPr lang="en-US" sz="1300" dirty="0"/>
              <a:t>click on Options to add a note about participants, edit their team, or remove them from the project.</a:t>
            </a:r>
            <a:endParaRPr lang="en-US" sz="1300" b="1" dirty="0"/>
          </a:p>
        </p:txBody>
      </p:sp>
      <p:pic>
        <p:nvPicPr>
          <p:cNvPr id="4" name="Picture 3" descr="A screenshot of a social media post&#10;&#10;Description generated with very high confidence">
            <a:extLst>
              <a:ext uri="{FF2B5EF4-FFF2-40B4-BE49-F238E27FC236}">
                <a16:creationId xmlns:a16="http://schemas.microsoft.com/office/drawing/2014/main" id="{506E3C93-4365-4B78-80A6-500407511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0286"/>
            <a:ext cx="6858000" cy="3031714"/>
          </a:xfrm>
          <a:prstGeom prst="rect">
            <a:avLst/>
          </a:prstGeom>
        </p:spPr>
      </p:pic>
    </p:spTree>
    <p:extLst>
      <p:ext uri="{BB962C8B-B14F-4D97-AF65-F5344CB8AC3E}">
        <p14:creationId xmlns:p14="http://schemas.microsoft.com/office/powerpoint/2010/main" val="281798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noAutofit/>
          </a:bodyPr>
          <a:lstStyle/>
          <a:p>
            <a:r>
              <a:rPr lang="en-US" sz="2800" dirty="0"/>
              <a:t>Adding Participants and Creating Teams</a:t>
            </a:r>
          </a:p>
        </p:txBody>
      </p:sp>
      <p:sp>
        <p:nvSpPr>
          <p:cNvPr id="9" name="TextBox 8">
            <a:extLst>
              <a:ext uri="{FF2B5EF4-FFF2-40B4-BE49-F238E27FC236}">
                <a16:creationId xmlns:a16="http://schemas.microsoft.com/office/drawing/2014/main" id="{7D977361-5CCF-4A9D-9F2D-AF29D34C732E}"/>
              </a:ext>
            </a:extLst>
          </p:cNvPr>
          <p:cNvSpPr txBox="1"/>
          <p:nvPr/>
        </p:nvSpPr>
        <p:spPr>
          <a:xfrm>
            <a:off x="296186" y="4336466"/>
            <a:ext cx="3188472" cy="2693045"/>
          </a:xfrm>
          <a:prstGeom prst="rect">
            <a:avLst/>
          </a:prstGeom>
          <a:noFill/>
        </p:spPr>
        <p:txBody>
          <a:bodyPr wrap="square" rtlCol="0">
            <a:spAutoFit/>
          </a:bodyPr>
          <a:lstStyle/>
          <a:p>
            <a:pPr marL="285750" indent="-285750">
              <a:buFont typeface="Arial" panose="020B0604020202020204" pitchFamily="34" charset="0"/>
              <a:buChar char="•"/>
            </a:pPr>
            <a:r>
              <a:rPr lang="en-US" sz="1300" dirty="0"/>
              <a:t>The Add Users to Project window has two text bars to use.</a:t>
            </a:r>
          </a:p>
          <a:p>
            <a:pPr marL="285750" indent="-285750">
              <a:buFont typeface="Arial" panose="020B0604020202020204" pitchFamily="34" charset="0"/>
              <a:buChar char="•"/>
            </a:pPr>
            <a:r>
              <a:rPr lang="en-US" sz="1300" b="1" dirty="0"/>
              <a:t>Users – find users by searching for their names or emails.</a:t>
            </a:r>
          </a:p>
          <a:p>
            <a:pPr marL="285750" indent="-285750">
              <a:buFont typeface="Arial" panose="020B0604020202020204" pitchFamily="34" charset="0"/>
              <a:buChar char="•"/>
            </a:pPr>
            <a:r>
              <a:rPr lang="en-US" sz="1300" b="1" dirty="0"/>
              <a:t>Teams – Select from teams you have made.</a:t>
            </a:r>
          </a:p>
          <a:p>
            <a:pPr marL="285750" indent="-285750">
              <a:buFont typeface="Arial" panose="020B0604020202020204" pitchFamily="34" charset="0"/>
              <a:buChar char="•"/>
            </a:pPr>
            <a:r>
              <a:rPr lang="en-US" sz="1300" dirty="0"/>
              <a:t>Search for ‘Ben Mertz’ and add him to your project.</a:t>
            </a:r>
          </a:p>
          <a:p>
            <a:pPr marL="285750" indent="-285750">
              <a:buFont typeface="Arial" panose="020B0604020202020204" pitchFamily="34" charset="0"/>
              <a:buChar char="•"/>
            </a:pPr>
            <a:r>
              <a:rPr lang="en-US" sz="1300" b="1" dirty="0"/>
              <a:t>Hit Submit </a:t>
            </a:r>
            <a:r>
              <a:rPr lang="en-US" sz="1300" dirty="0"/>
              <a:t>to add them to your project.</a:t>
            </a:r>
          </a:p>
          <a:p>
            <a:pPr marL="285750" indent="-285750">
              <a:buFont typeface="Arial" panose="020B0604020202020204" pitchFamily="34" charset="0"/>
              <a:buChar char="•"/>
            </a:pPr>
            <a:r>
              <a:rPr lang="en-US" sz="1300" dirty="0"/>
              <a:t>Your project should now have two users – yourself and Ben Mertz.</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11D0ADC5-2A06-44E0-AEE4-3A1931F02338}"/>
              </a:ext>
            </a:extLst>
          </p:cNvPr>
          <p:cNvSpPr txBox="1"/>
          <p:nvPr/>
        </p:nvSpPr>
        <p:spPr>
          <a:xfrm>
            <a:off x="3484658" y="4336466"/>
            <a:ext cx="3077156" cy="2693045"/>
          </a:xfrm>
          <a:prstGeom prst="rect">
            <a:avLst/>
          </a:prstGeom>
          <a:noFill/>
        </p:spPr>
        <p:txBody>
          <a:bodyPr wrap="square" rtlCol="0">
            <a:spAutoFit/>
          </a:bodyPr>
          <a:lstStyle/>
          <a:p>
            <a:pPr marL="285750" indent="-285750">
              <a:buFont typeface="Arial" panose="020B0604020202020204" pitchFamily="34" charset="0"/>
              <a:buChar char="•"/>
            </a:pPr>
            <a:r>
              <a:rPr lang="en-US" sz="1300" dirty="0"/>
              <a:t>Now you can create a team for these users. </a:t>
            </a:r>
          </a:p>
          <a:p>
            <a:pPr marL="285750" indent="-285750">
              <a:buFont typeface="Arial" panose="020B0604020202020204" pitchFamily="34" charset="0"/>
              <a:buChar char="•"/>
            </a:pPr>
            <a:r>
              <a:rPr lang="en-US" sz="1300" dirty="0"/>
              <a:t>With a team, you can assign trees to two people who will work together to check or visit trees. (For example, a field crew of 4 checking trees block by block).</a:t>
            </a:r>
          </a:p>
          <a:p>
            <a:pPr marL="285750" indent="-285750">
              <a:buFont typeface="Arial" panose="020B0604020202020204" pitchFamily="34" charset="0"/>
              <a:buChar char="•"/>
            </a:pPr>
            <a:r>
              <a:rPr lang="en-US" sz="1300" dirty="0"/>
              <a:t>Once you have participants in your project, </a:t>
            </a:r>
            <a:r>
              <a:rPr lang="en-US" sz="1300" b="1" dirty="0"/>
              <a:t>click on Create Teams</a:t>
            </a:r>
            <a:r>
              <a:rPr lang="en-US" sz="1300" dirty="0"/>
              <a:t> and make a team for two of your participants. It can have any name you like!</a:t>
            </a:r>
          </a:p>
          <a:p>
            <a:pPr marL="285750" indent="-285750">
              <a:buFont typeface="Arial" panose="020B0604020202020204" pitchFamily="34" charset="0"/>
              <a:buChar char="•"/>
            </a:pPr>
            <a:endParaRPr lang="en-US" sz="1300" dirty="0"/>
          </a:p>
        </p:txBody>
      </p:sp>
      <p:pic>
        <p:nvPicPr>
          <p:cNvPr id="5" name="Picture 4">
            <a:extLst>
              <a:ext uri="{FF2B5EF4-FFF2-40B4-BE49-F238E27FC236}">
                <a16:creationId xmlns:a16="http://schemas.microsoft.com/office/drawing/2014/main" id="{7F2158E1-B8FC-4EAD-8736-2D465D0C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29" y="1302188"/>
            <a:ext cx="5330142" cy="2883627"/>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47EF69A8-FEC3-41A8-8BA7-B85E6FB04ADC}"/>
              </a:ext>
            </a:extLst>
          </p:cNvPr>
          <p:cNvPicPr>
            <a:picLocks noChangeAspect="1"/>
          </p:cNvPicPr>
          <p:nvPr/>
        </p:nvPicPr>
        <p:blipFill rotWithShape="1">
          <a:blip r:embed="rId3">
            <a:extLst>
              <a:ext uri="{28A0092B-C50C-407E-A947-70E740481C1C}">
                <a14:useLocalDpi xmlns:a14="http://schemas.microsoft.com/office/drawing/2010/main" val="0"/>
              </a:ext>
            </a:extLst>
          </a:blip>
          <a:srcRect b="38311"/>
          <a:stretch/>
        </p:blipFill>
        <p:spPr>
          <a:xfrm>
            <a:off x="0" y="7029511"/>
            <a:ext cx="6858000" cy="2038169"/>
          </a:xfrm>
          <a:prstGeom prst="rect">
            <a:avLst/>
          </a:prstGeom>
        </p:spPr>
      </p:pic>
    </p:spTree>
    <p:extLst>
      <p:ext uri="{BB962C8B-B14F-4D97-AF65-F5344CB8AC3E}">
        <p14:creationId xmlns:p14="http://schemas.microsoft.com/office/powerpoint/2010/main" val="165271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Managing Participants</a:t>
            </a:r>
          </a:p>
        </p:txBody>
      </p:sp>
      <p:sp>
        <p:nvSpPr>
          <p:cNvPr id="9" name="TextBox 8">
            <a:extLst>
              <a:ext uri="{FF2B5EF4-FFF2-40B4-BE49-F238E27FC236}">
                <a16:creationId xmlns:a16="http://schemas.microsoft.com/office/drawing/2014/main" id="{7D977361-5CCF-4A9D-9F2D-AF29D34C732E}"/>
              </a:ext>
            </a:extLst>
          </p:cNvPr>
          <p:cNvSpPr txBox="1"/>
          <p:nvPr/>
        </p:nvSpPr>
        <p:spPr>
          <a:xfrm>
            <a:off x="99415" y="1248355"/>
            <a:ext cx="2180797" cy="7494359"/>
          </a:xfrm>
          <a:prstGeom prst="rect">
            <a:avLst/>
          </a:prstGeom>
          <a:noFill/>
        </p:spPr>
        <p:txBody>
          <a:bodyPr wrap="square" rtlCol="0">
            <a:spAutoFit/>
          </a:bodyPr>
          <a:lstStyle/>
          <a:p>
            <a:pPr marL="285750" indent="-285750">
              <a:buFont typeface="Arial" panose="020B0604020202020204" pitchFamily="34" charset="0"/>
              <a:buChar char="•"/>
            </a:pPr>
            <a:r>
              <a:rPr lang="en-US" sz="1300" dirty="0"/>
              <a:t>The </a:t>
            </a:r>
            <a:r>
              <a:rPr lang="en-US" sz="1300" b="1" dirty="0"/>
              <a:t>Manage column</a:t>
            </a:r>
            <a:r>
              <a:rPr lang="en-US" sz="1300" dirty="0"/>
              <a:t> of the participants spreadsheet contains options for adding notes, editing the team of a user, and removing the user from a project. </a:t>
            </a:r>
          </a:p>
          <a:p>
            <a:pPr marL="285750" indent="-285750">
              <a:buFont typeface="Arial" panose="020B0604020202020204" pitchFamily="34" charset="0"/>
              <a:buChar char="•"/>
            </a:pPr>
            <a:r>
              <a:rPr lang="en-US" sz="1300" b="1" dirty="0"/>
              <a:t>Click on Options in the Manage column for Ben Mertz, </a:t>
            </a:r>
            <a:r>
              <a:rPr lang="en-US" sz="1300" dirty="0"/>
              <a:t>which will bring up the window seen at right.</a:t>
            </a:r>
            <a:endParaRPr lang="en-US" sz="1300" b="1" dirty="0"/>
          </a:p>
          <a:p>
            <a:pPr marL="285750" indent="-285750">
              <a:buFont typeface="Arial" panose="020B0604020202020204" pitchFamily="34" charset="0"/>
              <a:buChar char="•"/>
            </a:pPr>
            <a:r>
              <a:rPr lang="en-US" sz="1300" b="1" dirty="0"/>
              <a:t>Add a Note </a:t>
            </a:r>
            <a:r>
              <a:rPr lang="en-US" sz="1300" dirty="0"/>
              <a:t>for Ben. You can add any text you like here, (see bottom right screenshot). Notes aren’t directly searchable, but if a participant has a note it will be viewable in the spreadsheet.</a:t>
            </a:r>
          </a:p>
          <a:p>
            <a:pPr marL="285750" indent="-285750">
              <a:buFont typeface="Arial" panose="020B0604020202020204" pitchFamily="34" charset="0"/>
              <a:buChar char="•"/>
            </a:pPr>
            <a:r>
              <a:rPr lang="en-US" sz="1300" dirty="0"/>
              <a:t>In a project with many users and teams, the </a:t>
            </a:r>
            <a:r>
              <a:rPr lang="en-US" sz="1300" b="1" dirty="0"/>
              <a:t>Options button is also where you can switch a user to a different team or remove them from the project</a:t>
            </a:r>
            <a:r>
              <a:rPr lang="en-US" sz="1300" dirty="0"/>
              <a:t>.</a:t>
            </a:r>
          </a:p>
          <a:p>
            <a:pPr marL="285750" indent="-285750">
              <a:buFont typeface="Arial" panose="020B0604020202020204" pitchFamily="34" charset="0"/>
              <a:buChar char="•"/>
            </a:pPr>
            <a:r>
              <a:rPr lang="en-US" sz="1300" dirty="0"/>
              <a:t>Now that we have participants in our project, have a team for them, and know how to manage them,</a:t>
            </a:r>
            <a:r>
              <a:rPr lang="en-US" sz="1300" b="1" dirty="0"/>
              <a:t> let’s</a:t>
            </a:r>
            <a:r>
              <a:rPr lang="en-US" sz="1300" dirty="0"/>
              <a:t> </a:t>
            </a:r>
            <a:r>
              <a:rPr lang="en-US" sz="1300" b="1" dirty="0"/>
              <a:t>assign them some trees!</a:t>
            </a:r>
          </a:p>
          <a:p>
            <a:pPr marL="285750" indent="-285750">
              <a:buFont typeface="Arial" panose="020B0604020202020204" pitchFamily="34" charset="0"/>
              <a:buChar char="•"/>
            </a:pPr>
            <a:r>
              <a:rPr lang="en-US" sz="1300" b="1" dirty="0"/>
              <a:t>Click on Back to Project Home </a:t>
            </a:r>
            <a:r>
              <a:rPr lang="en-US" sz="1300" dirty="0"/>
              <a:t>to go back to the homepage</a:t>
            </a:r>
            <a:r>
              <a:rPr lang="en-US" sz="1300" b="1" dirty="0"/>
              <a:t>.</a:t>
            </a:r>
            <a:endParaRPr lang="en-US" sz="1300" dirty="0"/>
          </a:p>
          <a:p>
            <a:pPr marL="285750" indent="-285750">
              <a:buFont typeface="Arial" panose="020B0604020202020204" pitchFamily="34" charset="0"/>
              <a:buChar char="•"/>
            </a:pPr>
            <a:endParaRPr lang="en-US" sz="1300" dirty="0"/>
          </a:p>
        </p:txBody>
      </p:sp>
      <p:pic>
        <p:nvPicPr>
          <p:cNvPr id="5" name="Picture 4" descr="A screenshot of a cell phone&#10;&#10;Description generated with very high confidence">
            <a:extLst>
              <a:ext uri="{FF2B5EF4-FFF2-40B4-BE49-F238E27FC236}">
                <a16:creationId xmlns:a16="http://schemas.microsoft.com/office/drawing/2014/main" id="{B3DB91DF-0EDD-49C6-BA56-E50345425979}"/>
              </a:ext>
            </a:extLst>
          </p:cNvPr>
          <p:cNvPicPr>
            <a:picLocks noChangeAspect="1"/>
          </p:cNvPicPr>
          <p:nvPr/>
        </p:nvPicPr>
        <p:blipFill rotWithShape="1">
          <a:blip r:embed="rId2">
            <a:extLst>
              <a:ext uri="{28A0092B-C50C-407E-A947-70E740481C1C}">
                <a14:useLocalDpi xmlns:a14="http://schemas.microsoft.com/office/drawing/2010/main" val="0"/>
              </a:ext>
            </a:extLst>
          </a:blip>
          <a:srcRect l="23966"/>
          <a:stretch/>
        </p:blipFill>
        <p:spPr>
          <a:xfrm>
            <a:off x="2442225" y="1248355"/>
            <a:ext cx="4415775" cy="3299363"/>
          </a:xfrm>
          <a:prstGeom prst="rect">
            <a:avLst/>
          </a:prstGeom>
        </p:spPr>
      </p:pic>
      <p:pic>
        <p:nvPicPr>
          <p:cNvPr id="7" name="Picture 6" descr="A screenshot of a computer&#10;&#10;Description generated with very high confidence">
            <a:extLst>
              <a:ext uri="{FF2B5EF4-FFF2-40B4-BE49-F238E27FC236}">
                <a16:creationId xmlns:a16="http://schemas.microsoft.com/office/drawing/2014/main" id="{DC2328E4-1D45-4819-8D0D-E990DEEE6918}"/>
              </a:ext>
            </a:extLst>
          </p:cNvPr>
          <p:cNvPicPr>
            <a:picLocks noChangeAspect="1"/>
          </p:cNvPicPr>
          <p:nvPr/>
        </p:nvPicPr>
        <p:blipFill rotWithShape="1">
          <a:blip r:embed="rId3">
            <a:extLst>
              <a:ext uri="{28A0092B-C50C-407E-A947-70E740481C1C}">
                <a14:useLocalDpi xmlns:a14="http://schemas.microsoft.com/office/drawing/2010/main" val="0"/>
              </a:ext>
            </a:extLst>
          </a:blip>
          <a:srcRect l="21748" r="20218" b="33868"/>
          <a:stretch/>
        </p:blipFill>
        <p:spPr>
          <a:xfrm>
            <a:off x="2636316" y="5138978"/>
            <a:ext cx="4120587" cy="2802529"/>
          </a:xfrm>
          <a:prstGeom prst="rect">
            <a:avLst/>
          </a:prstGeom>
        </p:spPr>
      </p:pic>
    </p:spTree>
    <p:extLst>
      <p:ext uri="{BB962C8B-B14F-4D97-AF65-F5344CB8AC3E}">
        <p14:creationId xmlns:p14="http://schemas.microsoft.com/office/powerpoint/2010/main" val="296664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Managing Participants</a:t>
            </a:r>
          </a:p>
        </p:txBody>
      </p:sp>
      <p:sp>
        <p:nvSpPr>
          <p:cNvPr id="9" name="TextBox 8">
            <a:extLst>
              <a:ext uri="{FF2B5EF4-FFF2-40B4-BE49-F238E27FC236}">
                <a16:creationId xmlns:a16="http://schemas.microsoft.com/office/drawing/2014/main" id="{7D977361-5CCF-4A9D-9F2D-AF29D34C732E}"/>
              </a:ext>
            </a:extLst>
          </p:cNvPr>
          <p:cNvSpPr txBox="1"/>
          <p:nvPr/>
        </p:nvSpPr>
        <p:spPr>
          <a:xfrm>
            <a:off x="99414" y="1248355"/>
            <a:ext cx="2563399" cy="7294305"/>
          </a:xfrm>
          <a:prstGeom prst="rect">
            <a:avLst/>
          </a:prstGeom>
          <a:noFill/>
        </p:spPr>
        <p:txBody>
          <a:bodyPr wrap="square" rtlCol="0">
            <a:spAutoFit/>
          </a:bodyPr>
          <a:lstStyle/>
          <a:p>
            <a:pPr marL="285750" indent="-285750">
              <a:buFont typeface="Arial" panose="020B0604020202020204" pitchFamily="34" charset="0"/>
              <a:buChar char="•"/>
            </a:pPr>
            <a:r>
              <a:rPr lang="en-US" sz="1300" dirty="0"/>
              <a:t>At the project home page, </a:t>
            </a:r>
            <a:r>
              <a:rPr lang="en-US" sz="1300" b="1" dirty="0"/>
              <a:t>click on the link to Assign Trees to Participants/Teams.</a:t>
            </a:r>
          </a:p>
          <a:p>
            <a:pPr marL="285750" indent="-285750">
              <a:buFont typeface="Arial" panose="020B0604020202020204" pitchFamily="34" charset="0"/>
              <a:buChar char="•"/>
            </a:pPr>
            <a:r>
              <a:rPr lang="en-US" sz="1300" dirty="0"/>
              <a:t>This will open a page that looks similar to how you added trees to your project, and works in the same way. Only trees you have added to your project will be visible here.</a:t>
            </a:r>
          </a:p>
          <a:p>
            <a:pPr marL="285750" indent="-285750">
              <a:buFont typeface="Arial" panose="020B0604020202020204" pitchFamily="34" charset="0"/>
              <a:buChar char="•"/>
            </a:pPr>
            <a:r>
              <a:rPr lang="en-US" sz="1300" b="1" dirty="0"/>
              <a:t>Use the polygon tool</a:t>
            </a:r>
            <a:r>
              <a:rPr lang="en-US" sz="1300" dirty="0"/>
              <a:t> in the map to draw a polygon around any two of the trees on the map. </a:t>
            </a:r>
            <a:r>
              <a:rPr lang="en-US" sz="1300" b="1" dirty="0"/>
              <a:t>Then click on the Assign to Team button </a:t>
            </a:r>
            <a:r>
              <a:rPr lang="en-US" sz="1300" dirty="0"/>
              <a:t>just below the map.</a:t>
            </a:r>
          </a:p>
          <a:p>
            <a:pPr marL="285750" indent="-285750">
              <a:buFont typeface="Arial" panose="020B0604020202020204" pitchFamily="34" charset="0"/>
              <a:buChar char="•"/>
            </a:pPr>
            <a:r>
              <a:rPr lang="en-US" sz="1300" dirty="0"/>
              <a:t>The window that appears lets you assign trees to either a team or to individual users. </a:t>
            </a:r>
          </a:p>
          <a:p>
            <a:pPr marL="285750" indent="-285750">
              <a:buFont typeface="Arial" panose="020B0604020202020204" pitchFamily="34" charset="0"/>
              <a:buChar char="•"/>
            </a:pPr>
            <a:r>
              <a:rPr lang="en-US" sz="1300" dirty="0"/>
              <a:t>We here at Healthy Trees, Healthy Cities love working together on trees, so let’s assign these to the team we </a:t>
            </a:r>
            <a:r>
              <a:rPr lang="en-US" sz="1300" b="1" dirty="0"/>
              <a:t>created earlier by clicking on the Select Team drop-down bar</a:t>
            </a:r>
            <a:r>
              <a:rPr lang="en-US" sz="1300" dirty="0"/>
              <a:t>. Any teams you have created will appear here. </a:t>
            </a:r>
            <a:r>
              <a:rPr lang="en-US" sz="1300" b="1" dirty="0"/>
              <a:t>Select the team you created and hit Submit</a:t>
            </a:r>
            <a:r>
              <a:rPr lang="en-US" sz="1300" dirty="0"/>
              <a:t>.</a:t>
            </a:r>
          </a:p>
          <a:p>
            <a:pPr marL="285750" indent="-285750">
              <a:buFont typeface="Arial" panose="020B0604020202020204" pitchFamily="34" charset="0"/>
              <a:buChar char="•"/>
            </a:pPr>
            <a:r>
              <a:rPr lang="en-US" sz="1300" dirty="0"/>
              <a:t>You can also try assigning trees to yourself – when you do this, they will appear in your account’s </a:t>
            </a:r>
            <a:r>
              <a:rPr lang="en-US" sz="1300" b="1" dirty="0"/>
              <a:t>My Trees</a:t>
            </a:r>
            <a:r>
              <a:rPr lang="en-US" sz="1300" dirty="0"/>
              <a:t> page on the dashboard and in the app. (</a:t>
            </a:r>
            <a:r>
              <a:rPr lang="en-US" sz="1300" i="1" dirty="0"/>
              <a:t>Going live in Spring 2019).</a:t>
            </a: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p:txBody>
      </p:sp>
      <p:pic>
        <p:nvPicPr>
          <p:cNvPr id="4" name="Picture 3" descr="A screenshot of a cell phone&#10;&#10;Description generated with very high confidence">
            <a:extLst>
              <a:ext uri="{FF2B5EF4-FFF2-40B4-BE49-F238E27FC236}">
                <a16:creationId xmlns:a16="http://schemas.microsoft.com/office/drawing/2014/main" id="{3D8F8B60-EDCF-4445-8588-ACFE422E85C3}"/>
              </a:ext>
            </a:extLst>
          </p:cNvPr>
          <p:cNvPicPr>
            <a:picLocks noChangeAspect="1"/>
          </p:cNvPicPr>
          <p:nvPr/>
        </p:nvPicPr>
        <p:blipFill rotWithShape="1">
          <a:blip r:embed="rId2">
            <a:extLst>
              <a:ext uri="{28A0092B-C50C-407E-A947-70E740481C1C}">
                <a14:useLocalDpi xmlns:a14="http://schemas.microsoft.com/office/drawing/2010/main" val="0"/>
              </a:ext>
            </a:extLst>
          </a:blip>
          <a:srcRect t="17574" r="62700" b="43553"/>
          <a:stretch/>
        </p:blipFill>
        <p:spPr>
          <a:xfrm>
            <a:off x="2941653" y="1248355"/>
            <a:ext cx="3007734" cy="2051498"/>
          </a:xfrm>
          <a:prstGeom prst="rect">
            <a:avLst/>
          </a:prstGeom>
        </p:spPr>
      </p:pic>
      <p:sp>
        <p:nvSpPr>
          <p:cNvPr id="8" name="Oval 7">
            <a:extLst>
              <a:ext uri="{FF2B5EF4-FFF2-40B4-BE49-F238E27FC236}">
                <a16:creationId xmlns:a16="http://schemas.microsoft.com/office/drawing/2014/main" id="{DA152A64-16FA-4E9A-825F-A6C0C745C206}"/>
              </a:ext>
            </a:extLst>
          </p:cNvPr>
          <p:cNvSpPr/>
          <p:nvPr/>
        </p:nvSpPr>
        <p:spPr>
          <a:xfrm>
            <a:off x="2930091" y="2200415"/>
            <a:ext cx="1966000" cy="4514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 name="Straight Arrow Connector 9">
            <a:extLst>
              <a:ext uri="{FF2B5EF4-FFF2-40B4-BE49-F238E27FC236}">
                <a16:creationId xmlns:a16="http://schemas.microsoft.com/office/drawing/2014/main" id="{B8A5B1A6-57D5-472E-AF71-F367D9D7FA18}"/>
              </a:ext>
            </a:extLst>
          </p:cNvPr>
          <p:cNvCxnSpPr>
            <a:cxnSpLocks/>
          </p:cNvCxnSpPr>
          <p:nvPr/>
        </p:nvCxnSpPr>
        <p:spPr>
          <a:xfrm>
            <a:off x="2481208" y="1858945"/>
            <a:ext cx="423487" cy="473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creenshot of a video game&#10;&#10;Description generated with high confidence">
            <a:extLst>
              <a:ext uri="{FF2B5EF4-FFF2-40B4-BE49-F238E27FC236}">
                <a16:creationId xmlns:a16="http://schemas.microsoft.com/office/drawing/2014/main" id="{6F23ECD5-D129-4FD1-90EC-14DCD420330E}"/>
              </a:ext>
            </a:extLst>
          </p:cNvPr>
          <p:cNvPicPr>
            <a:picLocks noChangeAspect="1"/>
          </p:cNvPicPr>
          <p:nvPr/>
        </p:nvPicPr>
        <p:blipFill rotWithShape="1">
          <a:blip r:embed="rId3">
            <a:extLst>
              <a:ext uri="{28A0092B-C50C-407E-A947-70E740481C1C}">
                <a14:useLocalDpi xmlns:a14="http://schemas.microsoft.com/office/drawing/2010/main" val="0"/>
              </a:ext>
            </a:extLst>
          </a:blip>
          <a:srcRect t="15409"/>
          <a:stretch/>
        </p:blipFill>
        <p:spPr>
          <a:xfrm>
            <a:off x="2941653" y="3432748"/>
            <a:ext cx="3485896" cy="2728210"/>
          </a:xfrm>
          <a:prstGeom prst="rect">
            <a:avLst/>
          </a:prstGeom>
        </p:spPr>
      </p:pic>
      <p:pic>
        <p:nvPicPr>
          <p:cNvPr id="7" name="Picture 6" descr="A screenshot of a computer&#10;&#10;Description generated with very high confidence">
            <a:extLst>
              <a:ext uri="{FF2B5EF4-FFF2-40B4-BE49-F238E27FC236}">
                <a16:creationId xmlns:a16="http://schemas.microsoft.com/office/drawing/2014/main" id="{7469C292-3D37-4D36-9206-EF74C47907B1}"/>
              </a:ext>
            </a:extLst>
          </p:cNvPr>
          <p:cNvPicPr>
            <a:picLocks noChangeAspect="1"/>
          </p:cNvPicPr>
          <p:nvPr/>
        </p:nvPicPr>
        <p:blipFill rotWithShape="1">
          <a:blip r:embed="rId4">
            <a:extLst>
              <a:ext uri="{28A0092B-C50C-407E-A947-70E740481C1C}">
                <a14:useLocalDpi xmlns:a14="http://schemas.microsoft.com/office/drawing/2010/main" val="0"/>
              </a:ext>
            </a:extLst>
          </a:blip>
          <a:srcRect l="9945" r="10164" b="50000"/>
          <a:stretch/>
        </p:blipFill>
        <p:spPr>
          <a:xfrm>
            <a:off x="2895311" y="6577948"/>
            <a:ext cx="3491202" cy="2051498"/>
          </a:xfrm>
          <a:prstGeom prst="rect">
            <a:avLst/>
          </a:prstGeom>
        </p:spPr>
      </p:pic>
    </p:spTree>
    <p:extLst>
      <p:ext uri="{BB962C8B-B14F-4D97-AF65-F5344CB8AC3E}">
        <p14:creationId xmlns:p14="http://schemas.microsoft.com/office/powerpoint/2010/main" val="1789544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Downloading Data</a:t>
            </a:r>
          </a:p>
        </p:txBody>
      </p:sp>
      <p:sp>
        <p:nvSpPr>
          <p:cNvPr id="9" name="TextBox 8">
            <a:extLst>
              <a:ext uri="{FF2B5EF4-FFF2-40B4-BE49-F238E27FC236}">
                <a16:creationId xmlns:a16="http://schemas.microsoft.com/office/drawing/2014/main" id="{7D977361-5CCF-4A9D-9F2D-AF29D34C732E}"/>
              </a:ext>
            </a:extLst>
          </p:cNvPr>
          <p:cNvSpPr txBox="1"/>
          <p:nvPr/>
        </p:nvSpPr>
        <p:spPr>
          <a:xfrm>
            <a:off x="99414" y="1248355"/>
            <a:ext cx="5611838" cy="2693045"/>
          </a:xfrm>
          <a:prstGeom prst="rect">
            <a:avLst/>
          </a:prstGeom>
          <a:noFill/>
        </p:spPr>
        <p:txBody>
          <a:bodyPr wrap="square" rtlCol="0">
            <a:spAutoFit/>
          </a:bodyPr>
          <a:lstStyle/>
          <a:p>
            <a:pPr marL="285750" indent="-285750">
              <a:buFont typeface="Arial" panose="020B0604020202020204" pitchFamily="34" charset="0"/>
              <a:buChar char="•"/>
            </a:pPr>
            <a:r>
              <a:rPr lang="en-US" sz="1300" dirty="0"/>
              <a:t>The Healthy Trees, Healthy Cities dashboard is primarily focused on helping you view and manage trees in your project. For lots of reasons, you may want to do more with your data. For this, we make it simple to download the data associated with your project’s trees.</a:t>
            </a:r>
          </a:p>
          <a:p>
            <a:pPr marL="285750" indent="-285750">
              <a:buFont typeface="Arial" panose="020B0604020202020204" pitchFamily="34" charset="0"/>
              <a:buChar char="•"/>
            </a:pPr>
            <a:r>
              <a:rPr lang="en-US" sz="1300" dirty="0"/>
              <a:t>In a data download, you get all data associated with your project’s trees – species, location, </a:t>
            </a:r>
            <a:r>
              <a:rPr lang="en-US" sz="1300" dirty="0" err="1"/>
              <a:t>dbh</a:t>
            </a:r>
            <a:r>
              <a:rPr lang="en-US" sz="1300" dirty="0"/>
              <a:t>, and if it’s been visited for anything by an app user, a record of each visit.</a:t>
            </a:r>
          </a:p>
          <a:p>
            <a:pPr marL="285750" indent="-285750">
              <a:buFont typeface="Arial" panose="020B0604020202020204" pitchFamily="34" charset="0"/>
              <a:buChar char="•"/>
            </a:pPr>
            <a:r>
              <a:rPr lang="en-US" sz="1300" dirty="0"/>
              <a:t>Data downloads separate tree visits into separate records (rows in the Excel spreadsheet), so trees get a new record every time a tree care, health check, or pest detection visit occurs. </a:t>
            </a:r>
          </a:p>
          <a:p>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p:txBody>
      </p:sp>
      <p:sp>
        <p:nvSpPr>
          <p:cNvPr id="3" name="TextBox 2">
            <a:extLst>
              <a:ext uri="{FF2B5EF4-FFF2-40B4-BE49-F238E27FC236}">
                <a16:creationId xmlns:a16="http://schemas.microsoft.com/office/drawing/2014/main" id="{A64979D2-979B-46ED-8C17-206D14B5888B}"/>
              </a:ext>
            </a:extLst>
          </p:cNvPr>
          <p:cNvSpPr txBox="1"/>
          <p:nvPr/>
        </p:nvSpPr>
        <p:spPr>
          <a:xfrm>
            <a:off x="99413" y="3312826"/>
            <a:ext cx="2535561" cy="3693319"/>
          </a:xfrm>
          <a:prstGeom prst="rect">
            <a:avLst/>
          </a:prstGeom>
          <a:noFill/>
        </p:spPr>
        <p:txBody>
          <a:bodyPr wrap="square" rtlCol="0">
            <a:spAutoFit/>
          </a:bodyPr>
          <a:lstStyle/>
          <a:p>
            <a:pPr marL="285750" indent="-285750">
              <a:buFont typeface="Arial" panose="020B0604020202020204" pitchFamily="34" charset="0"/>
              <a:buChar char="•"/>
            </a:pPr>
            <a:r>
              <a:rPr lang="en-US" sz="1300" dirty="0"/>
              <a:t>To download data, navigate to your project’s homepage.</a:t>
            </a:r>
          </a:p>
          <a:p>
            <a:pPr marL="285750" indent="-285750">
              <a:buFont typeface="Arial" panose="020B0604020202020204" pitchFamily="34" charset="0"/>
              <a:buChar char="•"/>
            </a:pPr>
            <a:r>
              <a:rPr lang="en-US" sz="1300" b="1" dirty="0"/>
              <a:t>Click on the Download Project Trees link</a:t>
            </a:r>
            <a:r>
              <a:rPr lang="en-US" sz="1300" dirty="0"/>
              <a:t>. This opens a new page.</a:t>
            </a:r>
          </a:p>
          <a:p>
            <a:pPr marL="285750" indent="-285750">
              <a:buFont typeface="Arial" panose="020B0604020202020204" pitchFamily="34" charset="0"/>
              <a:buChar char="•"/>
            </a:pPr>
            <a:r>
              <a:rPr lang="en-US" sz="1300" dirty="0"/>
              <a:t>A page will load stating that your request was received. The email associated with your account will get a link to a .CSV file with your data.</a:t>
            </a:r>
          </a:p>
          <a:p>
            <a:pPr marL="285750" indent="-285750">
              <a:buFont typeface="Arial" panose="020B0604020202020204" pitchFamily="34" charset="0"/>
              <a:buChar char="•"/>
            </a:pPr>
            <a:r>
              <a:rPr lang="en-US" sz="1300" dirty="0"/>
              <a:t>A data dictionary exists to explain each field found in the downloads.</a:t>
            </a:r>
          </a:p>
          <a:p>
            <a:pPr marL="285750" indent="-285750">
              <a:buFont typeface="Arial" panose="020B0604020202020204" pitchFamily="34" charset="0"/>
              <a:buChar char="•"/>
            </a:pPr>
            <a:r>
              <a:rPr lang="en-US" sz="1300" dirty="0"/>
              <a:t>We’re also available to discuss how you can use the data collected for your needs – contact </a:t>
            </a:r>
            <a:r>
              <a:rPr lang="en-US" sz="1300" dirty="0">
                <a:hlinkClick r:id="rId2"/>
              </a:rPr>
              <a:t>hthc@tnc.org</a:t>
            </a:r>
            <a:r>
              <a:rPr lang="en-US" sz="1300" dirty="0"/>
              <a:t> for more info</a:t>
            </a:r>
          </a:p>
        </p:txBody>
      </p:sp>
      <p:pic>
        <p:nvPicPr>
          <p:cNvPr id="11" name="Picture 10" descr="A screenshot of a cell phone&#10;&#10;Description generated with very high confidence">
            <a:extLst>
              <a:ext uri="{FF2B5EF4-FFF2-40B4-BE49-F238E27FC236}">
                <a16:creationId xmlns:a16="http://schemas.microsoft.com/office/drawing/2014/main" id="{081BEACF-63B9-43E6-A0A7-F0837C49BE6F}"/>
              </a:ext>
            </a:extLst>
          </p:cNvPr>
          <p:cNvPicPr>
            <a:picLocks noChangeAspect="1"/>
          </p:cNvPicPr>
          <p:nvPr/>
        </p:nvPicPr>
        <p:blipFill rotWithShape="1">
          <a:blip r:embed="rId3">
            <a:extLst>
              <a:ext uri="{28A0092B-C50C-407E-A947-70E740481C1C}">
                <a14:useLocalDpi xmlns:a14="http://schemas.microsoft.com/office/drawing/2010/main" val="0"/>
              </a:ext>
            </a:extLst>
          </a:blip>
          <a:srcRect r="35395" b="19492"/>
          <a:stretch/>
        </p:blipFill>
        <p:spPr>
          <a:xfrm>
            <a:off x="2634974" y="3179787"/>
            <a:ext cx="3376082" cy="3086958"/>
          </a:xfrm>
          <a:prstGeom prst="rect">
            <a:avLst/>
          </a:prstGeom>
        </p:spPr>
      </p:pic>
      <p:sp>
        <p:nvSpPr>
          <p:cNvPr id="12" name="Oval 11">
            <a:extLst>
              <a:ext uri="{FF2B5EF4-FFF2-40B4-BE49-F238E27FC236}">
                <a16:creationId xmlns:a16="http://schemas.microsoft.com/office/drawing/2014/main" id="{13105E5A-AAD6-457F-B011-50DE9D18805C}"/>
              </a:ext>
            </a:extLst>
          </p:cNvPr>
          <p:cNvSpPr/>
          <p:nvPr/>
        </p:nvSpPr>
        <p:spPr>
          <a:xfrm>
            <a:off x="2878111" y="4691921"/>
            <a:ext cx="861935" cy="2323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757B48E-CA2A-43B7-A9A8-E5F74E508FD8}"/>
              </a:ext>
            </a:extLst>
          </p:cNvPr>
          <p:cNvCxnSpPr>
            <a:cxnSpLocks/>
          </p:cNvCxnSpPr>
          <p:nvPr/>
        </p:nvCxnSpPr>
        <p:spPr>
          <a:xfrm>
            <a:off x="3702158" y="6385185"/>
            <a:ext cx="0" cy="585905"/>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generated with high confidence">
            <a:extLst>
              <a:ext uri="{FF2B5EF4-FFF2-40B4-BE49-F238E27FC236}">
                <a16:creationId xmlns:a16="http://schemas.microsoft.com/office/drawing/2014/main" id="{9D02FAFB-249F-45D2-A693-0FF5B4773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924" y="7017266"/>
            <a:ext cx="4738468" cy="2014172"/>
          </a:xfrm>
          <a:prstGeom prst="rect">
            <a:avLst/>
          </a:prstGeom>
        </p:spPr>
      </p:pic>
      <p:sp>
        <p:nvSpPr>
          <p:cNvPr id="7" name="Rectangle: Rounded Corners 6">
            <a:extLst>
              <a:ext uri="{FF2B5EF4-FFF2-40B4-BE49-F238E27FC236}">
                <a16:creationId xmlns:a16="http://schemas.microsoft.com/office/drawing/2014/main" id="{7D828CBD-9119-4208-B65F-476614EC9F7F}"/>
              </a:ext>
            </a:extLst>
          </p:cNvPr>
          <p:cNvSpPr/>
          <p:nvPr/>
        </p:nvSpPr>
        <p:spPr>
          <a:xfrm>
            <a:off x="1247580" y="8024352"/>
            <a:ext cx="3056196" cy="8270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08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BF7D-E1E4-4E20-8463-BB4C8EAE18B3}"/>
              </a:ext>
            </a:extLst>
          </p:cNvPr>
          <p:cNvSpPr>
            <a:spLocks noGrp="1"/>
          </p:cNvSpPr>
          <p:nvPr>
            <p:ph type="title"/>
          </p:nvPr>
        </p:nvSpPr>
        <p:spPr>
          <a:xfrm>
            <a:off x="471488" y="486837"/>
            <a:ext cx="5915025" cy="679024"/>
          </a:xfrm>
        </p:spPr>
        <p:txBody>
          <a:bodyPr/>
          <a:lstStyle/>
          <a:p>
            <a:r>
              <a:rPr lang="en-US" dirty="0"/>
              <a:t>Setting up an Account</a:t>
            </a:r>
          </a:p>
        </p:txBody>
      </p:sp>
      <p:sp>
        <p:nvSpPr>
          <p:cNvPr id="3" name="Content Placeholder 2">
            <a:extLst>
              <a:ext uri="{FF2B5EF4-FFF2-40B4-BE49-F238E27FC236}">
                <a16:creationId xmlns:a16="http://schemas.microsoft.com/office/drawing/2014/main" id="{D51670A6-293C-443E-8188-A9F3D76976D5}"/>
              </a:ext>
            </a:extLst>
          </p:cNvPr>
          <p:cNvSpPr>
            <a:spLocks noGrp="1"/>
          </p:cNvSpPr>
          <p:nvPr>
            <p:ph idx="1"/>
          </p:nvPr>
        </p:nvSpPr>
        <p:spPr>
          <a:xfrm>
            <a:off x="407995" y="1277889"/>
            <a:ext cx="6051087" cy="3627939"/>
          </a:xfrm>
        </p:spPr>
        <p:txBody>
          <a:bodyPr>
            <a:normAutofit/>
          </a:bodyPr>
          <a:lstStyle/>
          <a:p>
            <a:r>
              <a:rPr lang="en-US" sz="1300" dirty="0"/>
              <a:t>Navigate to HTHCApp.com. The homepage has a link to the app, along with some tree photos and stats on overall usage. </a:t>
            </a:r>
          </a:p>
          <a:p>
            <a:r>
              <a:rPr lang="en-US" sz="1300" dirty="0"/>
              <a:t>On the top right of the screen, there are several useful links. The </a:t>
            </a:r>
            <a:r>
              <a:rPr lang="en-US" sz="1300" b="1" dirty="0"/>
              <a:t>Resources</a:t>
            </a:r>
            <a:r>
              <a:rPr lang="en-US" sz="1300" dirty="0"/>
              <a:t> and </a:t>
            </a:r>
            <a:r>
              <a:rPr lang="en-US" sz="1300" b="1" dirty="0"/>
              <a:t>Videos</a:t>
            </a:r>
            <a:r>
              <a:rPr lang="en-US" sz="1300" dirty="0"/>
              <a:t> links lead to training materials, pest </a:t>
            </a:r>
            <a:r>
              <a:rPr lang="en-US" sz="1300" dirty="0" err="1"/>
              <a:t>powerpoints</a:t>
            </a:r>
            <a:r>
              <a:rPr lang="en-US" sz="1300" dirty="0"/>
              <a:t>, and tutorials on subjects related to tree stewardship, tree health, and pest detection. </a:t>
            </a:r>
          </a:p>
          <a:p>
            <a:r>
              <a:rPr lang="en-US" sz="1300" dirty="0"/>
              <a:t>On the top right is the </a:t>
            </a:r>
            <a:r>
              <a:rPr lang="en-US" sz="1300" b="1" dirty="0"/>
              <a:t>Login</a:t>
            </a:r>
            <a:r>
              <a:rPr lang="en-US" sz="1300" dirty="0"/>
              <a:t> link. Click here to login or to set up a new account. </a:t>
            </a:r>
          </a:p>
          <a:p>
            <a:endParaRPr lang="en-US" dirty="0"/>
          </a:p>
        </p:txBody>
      </p:sp>
      <p:pic>
        <p:nvPicPr>
          <p:cNvPr id="5" name="Picture 4">
            <a:extLst>
              <a:ext uri="{FF2B5EF4-FFF2-40B4-BE49-F238E27FC236}">
                <a16:creationId xmlns:a16="http://schemas.microsoft.com/office/drawing/2014/main" id="{18DF59DF-FA28-452F-986A-B5DA03B661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1"/>
          <a:stretch/>
        </p:blipFill>
        <p:spPr bwMode="auto">
          <a:xfrm>
            <a:off x="471488" y="3253141"/>
            <a:ext cx="6163679" cy="4612970"/>
          </a:xfrm>
          <a:prstGeom prst="rect">
            <a:avLst/>
          </a:prstGeom>
          <a:noFill/>
          <a:ln>
            <a:noFill/>
          </a:ln>
        </p:spPr>
      </p:pic>
      <p:pic>
        <p:nvPicPr>
          <p:cNvPr id="6" name="Picture 5">
            <a:extLst>
              <a:ext uri="{FF2B5EF4-FFF2-40B4-BE49-F238E27FC236}">
                <a16:creationId xmlns:a16="http://schemas.microsoft.com/office/drawing/2014/main" id="{70289B0C-B05D-49A1-8716-5DE528BA5B01}"/>
              </a:ext>
            </a:extLst>
          </p:cNvPr>
          <p:cNvPicPr>
            <a:picLocks noChangeAspect="1"/>
          </p:cNvPicPr>
          <p:nvPr/>
        </p:nvPicPr>
        <p:blipFill rotWithShape="1">
          <a:blip r:embed="rId3">
            <a:extLst>
              <a:ext uri="{28A0092B-C50C-407E-A947-70E740481C1C}">
                <a14:useLocalDpi xmlns:a14="http://schemas.microsoft.com/office/drawing/2010/main" val="0"/>
              </a:ext>
            </a:extLst>
          </a:blip>
          <a:srcRect l="69833" b="81716"/>
          <a:stretch/>
        </p:blipFill>
        <p:spPr bwMode="auto">
          <a:xfrm>
            <a:off x="2055937" y="6190734"/>
            <a:ext cx="4579230" cy="2173760"/>
          </a:xfrm>
          <a:prstGeom prst="rect">
            <a:avLst/>
          </a:prstGeom>
          <a:noFill/>
          <a:ln>
            <a:noFill/>
          </a:ln>
          <a:extLst>
            <a:ext uri="{53640926-AAD7-44D8-BBD7-CCE9431645EC}">
              <a14:shadowObscured xmlns:a14="http://schemas.microsoft.com/office/drawing/2010/main"/>
            </a:ext>
          </a:extLst>
        </p:spPr>
      </p:pic>
      <p:cxnSp>
        <p:nvCxnSpPr>
          <p:cNvPr id="9" name="Straight Arrow Connector 8">
            <a:extLst>
              <a:ext uri="{FF2B5EF4-FFF2-40B4-BE49-F238E27FC236}">
                <a16:creationId xmlns:a16="http://schemas.microsoft.com/office/drawing/2014/main" id="{F5AB51B0-4983-4B07-9C34-556C8C7786AF}"/>
              </a:ext>
            </a:extLst>
          </p:cNvPr>
          <p:cNvCxnSpPr>
            <a:cxnSpLocks/>
            <a:stCxn id="11" idx="2"/>
          </p:cNvCxnSpPr>
          <p:nvPr/>
        </p:nvCxnSpPr>
        <p:spPr>
          <a:xfrm flipH="1">
            <a:off x="5312229" y="4095915"/>
            <a:ext cx="394538" cy="23948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D2D7CB8-0062-42EA-BDA4-91C0D76858CA}"/>
              </a:ext>
            </a:extLst>
          </p:cNvPr>
          <p:cNvSpPr/>
          <p:nvPr/>
        </p:nvSpPr>
        <p:spPr>
          <a:xfrm>
            <a:off x="4891314" y="3353676"/>
            <a:ext cx="1630906" cy="7422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55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BF7D-E1E4-4E20-8463-BB4C8EAE18B3}"/>
              </a:ext>
            </a:extLst>
          </p:cNvPr>
          <p:cNvSpPr>
            <a:spLocks noGrp="1"/>
          </p:cNvSpPr>
          <p:nvPr>
            <p:ph type="title"/>
          </p:nvPr>
        </p:nvSpPr>
        <p:spPr>
          <a:xfrm>
            <a:off x="471488" y="486837"/>
            <a:ext cx="5915025" cy="679024"/>
          </a:xfrm>
        </p:spPr>
        <p:txBody>
          <a:bodyPr/>
          <a:lstStyle/>
          <a:p>
            <a:r>
              <a:rPr lang="en-US" dirty="0"/>
              <a:t>Setting up an Account</a:t>
            </a:r>
          </a:p>
        </p:txBody>
      </p:sp>
      <p:sp>
        <p:nvSpPr>
          <p:cNvPr id="7" name="Rectangle 6">
            <a:extLst>
              <a:ext uri="{FF2B5EF4-FFF2-40B4-BE49-F238E27FC236}">
                <a16:creationId xmlns:a16="http://schemas.microsoft.com/office/drawing/2014/main" id="{AFC4A93B-5953-45C6-9A7F-77D5BF3A6918}"/>
              </a:ext>
            </a:extLst>
          </p:cNvPr>
          <p:cNvSpPr/>
          <p:nvPr/>
        </p:nvSpPr>
        <p:spPr>
          <a:xfrm>
            <a:off x="292691" y="1317119"/>
            <a:ext cx="3136310" cy="4708981"/>
          </a:xfrm>
          <a:prstGeom prst="rect">
            <a:avLst/>
          </a:prstGeom>
        </p:spPr>
        <p:txBody>
          <a:bodyPr wrap="square">
            <a:spAutoFit/>
          </a:bodyPr>
          <a:lstStyle/>
          <a:p>
            <a:pPr marL="285750" indent="-285750">
              <a:buFont typeface="Arial" panose="020B0604020202020204" pitchFamily="34" charset="0"/>
              <a:buChar char="•"/>
            </a:pPr>
            <a:r>
              <a:rPr lang="en-US" sz="1300" dirty="0"/>
              <a:t>At the login page, if you’ve already made an account, simply </a:t>
            </a:r>
            <a:r>
              <a:rPr lang="en-US" sz="1300" b="1" dirty="0"/>
              <a:t>sign in</a:t>
            </a:r>
          </a:p>
          <a:p>
            <a:pPr marL="285750" indent="-285750">
              <a:buFont typeface="Arial" panose="020B0604020202020204" pitchFamily="34" charset="0"/>
              <a:buChar char="•"/>
            </a:pPr>
            <a:r>
              <a:rPr lang="en-US" sz="1300" dirty="0"/>
              <a:t>Otherwise, click ‘</a:t>
            </a:r>
            <a:r>
              <a:rPr lang="en-US" sz="1300" b="1" dirty="0"/>
              <a:t>Create Profile</a:t>
            </a:r>
            <a:r>
              <a:rPr lang="en-US" sz="1300" dirty="0"/>
              <a:t>’ to add your account to HTHC. You’ll need to fill out the information that appears under the </a:t>
            </a:r>
            <a:r>
              <a:rPr lang="en-US" sz="1300" b="1" dirty="0"/>
              <a:t>Register </a:t>
            </a:r>
            <a:r>
              <a:rPr lang="en-US" sz="1300" dirty="0"/>
              <a:t>form (bottom right screenshot).</a:t>
            </a:r>
          </a:p>
          <a:p>
            <a:pPr marL="285750" indent="-285750">
              <a:buFont typeface="Arial" panose="020B0604020202020204" pitchFamily="34" charset="0"/>
              <a:buChar char="•"/>
            </a:pPr>
            <a:r>
              <a:rPr lang="en-US" sz="1300" dirty="0"/>
              <a:t>Some features of the dashboard are only available to users with </a:t>
            </a:r>
            <a:r>
              <a:rPr lang="en-US" sz="1300" b="1" dirty="0"/>
              <a:t>‘Project Leader’ status </a:t>
            </a:r>
            <a:r>
              <a:rPr lang="en-US" sz="1300" dirty="0"/>
              <a:t>– including all of what this tutorial discusses. If you haven’t already, reach out to </a:t>
            </a:r>
            <a:r>
              <a:rPr lang="en-US" sz="1300" dirty="0">
                <a:hlinkClick r:id="rId2"/>
              </a:rPr>
              <a:t>rholmes@tnc.org</a:t>
            </a:r>
            <a:r>
              <a:rPr lang="en-US" sz="1300" dirty="0"/>
              <a:t> to ask for this status. </a:t>
            </a:r>
          </a:p>
          <a:p>
            <a:pPr marL="285750" indent="-285750">
              <a:buFont typeface="Arial" panose="020B0604020202020204" pitchFamily="34" charset="0"/>
              <a:buChar char="•"/>
            </a:pPr>
            <a:r>
              <a:rPr lang="en-US" sz="1300" dirty="0"/>
              <a:t>As a Project Leader, you’ll be able to </a:t>
            </a:r>
            <a:r>
              <a:rPr lang="en-US" sz="1300" b="1" dirty="0"/>
              <a:t>create new projects and manage the trees and users within a project</a:t>
            </a:r>
            <a:r>
              <a:rPr lang="en-US" sz="1300" dirty="0"/>
              <a:t>.</a:t>
            </a:r>
          </a:p>
          <a:p>
            <a:pPr marL="285750" indent="-285750">
              <a:buFont typeface="Arial" panose="020B0604020202020204" pitchFamily="34" charset="0"/>
              <a:buChar char="•"/>
            </a:pPr>
            <a:r>
              <a:rPr lang="en-US" sz="1300" dirty="0"/>
              <a:t>Those with ‘Participant’ status can view less – they can join projects, have trees assigned to them, and see their own statistics, but can’t create their own projects or change the trees or users in a project. </a:t>
            </a:r>
          </a:p>
          <a:p>
            <a:pPr marL="285750" indent="-285750">
              <a:buFont typeface="Arial" panose="020B0604020202020204" pitchFamily="34" charset="0"/>
              <a:buChar char="•"/>
            </a:pPr>
            <a:endParaRPr lang="en-US" sz="1400" dirty="0"/>
          </a:p>
        </p:txBody>
      </p:sp>
      <p:pic>
        <p:nvPicPr>
          <p:cNvPr id="13" name="Picture 12" descr="A screenshot of a cell phone&#10;&#10;Description generated with very high confidence">
            <a:extLst>
              <a:ext uri="{FF2B5EF4-FFF2-40B4-BE49-F238E27FC236}">
                <a16:creationId xmlns:a16="http://schemas.microsoft.com/office/drawing/2014/main" id="{17C3E946-AA21-4CD8-8767-1D715E379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621" y="1317119"/>
            <a:ext cx="2733891" cy="3079953"/>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id="{3A489A56-1B7A-4EF4-A57B-B662E2372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622" y="4746929"/>
            <a:ext cx="2706239" cy="4104463"/>
          </a:xfrm>
          <a:prstGeom prst="rect">
            <a:avLst/>
          </a:prstGeom>
        </p:spPr>
      </p:pic>
    </p:spTree>
    <p:extLst>
      <p:ext uri="{BB962C8B-B14F-4D97-AF65-F5344CB8AC3E}">
        <p14:creationId xmlns:p14="http://schemas.microsoft.com/office/powerpoint/2010/main" val="80984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B3-6931-4359-AF41-5BEB2870182C}"/>
              </a:ext>
            </a:extLst>
          </p:cNvPr>
          <p:cNvSpPr>
            <a:spLocks noGrp="1"/>
          </p:cNvSpPr>
          <p:nvPr>
            <p:ph type="title"/>
          </p:nvPr>
        </p:nvSpPr>
        <p:spPr>
          <a:xfrm>
            <a:off x="471488" y="486837"/>
            <a:ext cx="5915025" cy="740080"/>
          </a:xfrm>
        </p:spPr>
        <p:txBody>
          <a:bodyPr/>
          <a:lstStyle/>
          <a:p>
            <a:r>
              <a:rPr lang="en-US" dirty="0"/>
              <a:t>Account Page</a:t>
            </a:r>
          </a:p>
        </p:txBody>
      </p:sp>
      <p:sp>
        <p:nvSpPr>
          <p:cNvPr id="3" name="Content Placeholder 2">
            <a:extLst>
              <a:ext uri="{FF2B5EF4-FFF2-40B4-BE49-F238E27FC236}">
                <a16:creationId xmlns:a16="http://schemas.microsoft.com/office/drawing/2014/main" id="{CAB0071A-A65A-48E5-A3B3-1F86C5EC9EB6}"/>
              </a:ext>
            </a:extLst>
          </p:cNvPr>
          <p:cNvSpPr>
            <a:spLocks noGrp="1"/>
          </p:cNvSpPr>
          <p:nvPr>
            <p:ph idx="1"/>
          </p:nvPr>
        </p:nvSpPr>
        <p:spPr>
          <a:xfrm>
            <a:off x="471489" y="1226917"/>
            <a:ext cx="3046966" cy="7009034"/>
          </a:xfrm>
        </p:spPr>
        <p:txBody>
          <a:bodyPr>
            <a:normAutofit/>
          </a:bodyPr>
          <a:lstStyle/>
          <a:p>
            <a:r>
              <a:rPr lang="en-US" sz="1300" dirty="0"/>
              <a:t>Once you’ve signed in, your </a:t>
            </a:r>
            <a:r>
              <a:rPr lang="en-US" sz="1300" b="1" dirty="0"/>
              <a:t>‘My Account’ </a:t>
            </a:r>
            <a:r>
              <a:rPr lang="en-US" sz="1300" dirty="0"/>
              <a:t>page will open. This page is your personal hub in HTHC.</a:t>
            </a:r>
          </a:p>
          <a:p>
            <a:r>
              <a:rPr lang="en-US" sz="1300" dirty="0"/>
              <a:t>Any projects you’ve created will appear here.</a:t>
            </a:r>
          </a:p>
          <a:p>
            <a:r>
              <a:rPr lang="en-US" sz="1300" dirty="0"/>
              <a:t>You can create however many you like – if you end up making a bunch, consider some creative names! </a:t>
            </a:r>
          </a:p>
          <a:p>
            <a:r>
              <a:rPr lang="en-US" sz="1300" dirty="0"/>
              <a:t>Trees can be in more than one project, so you could set up one project for field staff doing health checks, and a separate project to manage volunteers performing tree care.</a:t>
            </a:r>
          </a:p>
          <a:p>
            <a:r>
              <a:rPr lang="en-US" sz="1300" dirty="0"/>
              <a:t>Since trees can be in multiple projects, you don’t need to worry about ‘stealing’ a tree from another group.</a:t>
            </a:r>
          </a:p>
          <a:p>
            <a:r>
              <a:rPr lang="en-US" sz="1300" dirty="0"/>
              <a:t>The data added to trees stay with the tree – not the project – so any visits to a tree will be visible to any project.</a:t>
            </a:r>
          </a:p>
          <a:p>
            <a:r>
              <a:rPr lang="en-US" sz="1300" dirty="0"/>
              <a:t>Below your projects is your link to </a:t>
            </a:r>
            <a:r>
              <a:rPr lang="en-US" sz="1300" b="1" dirty="0"/>
              <a:t>‘My Trees’</a:t>
            </a:r>
            <a:r>
              <a:rPr lang="en-US" sz="1300" dirty="0"/>
              <a:t>, which will display all trees that have been assigned to you by any project you are a part of. </a:t>
            </a:r>
          </a:p>
          <a:p>
            <a:r>
              <a:rPr lang="en-US" sz="1300" b="1" dirty="0"/>
              <a:t>Click on the Setup Project link </a:t>
            </a:r>
            <a:r>
              <a:rPr lang="en-US" sz="1300" dirty="0"/>
              <a:t>(circled in red)</a:t>
            </a:r>
            <a:r>
              <a:rPr lang="en-US" sz="1300" b="1" dirty="0"/>
              <a:t> </a:t>
            </a:r>
            <a:r>
              <a:rPr lang="en-US" sz="1300" dirty="0"/>
              <a:t>to start creating your project!</a:t>
            </a:r>
          </a:p>
          <a:p>
            <a:pPr marL="0" indent="0">
              <a:buNone/>
            </a:pPr>
            <a:endParaRPr lang="en-US" sz="2000" dirty="0"/>
          </a:p>
          <a:p>
            <a:pPr marL="0" indent="0">
              <a:buNone/>
            </a:pPr>
            <a:endParaRPr lang="en-US" sz="1400" dirty="0"/>
          </a:p>
        </p:txBody>
      </p:sp>
      <p:sp>
        <p:nvSpPr>
          <p:cNvPr id="5" name="Rectangle 3">
            <a:extLst>
              <a:ext uri="{FF2B5EF4-FFF2-40B4-BE49-F238E27FC236}">
                <a16:creationId xmlns:a16="http://schemas.microsoft.com/office/drawing/2014/main" id="{A0C1611A-7943-483A-AF70-DBB5523117C8}"/>
              </a:ext>
            </a:extLst>
          </p:cNvPr>
          <p:cNvSpPr>
            <a:spLocks noChangeArrowheads="1"/>
          </p:cNvSpPr>
          <p:nvPr/>
        </p:nvSpPr>
        <p:spPr bwMode="auto">
          <a:xfrm>
            <a:off x="152400" y="1524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25392" numCol="1" anchor="ctr" anchorCtr="0" compatLnSpc="1">
            <a:prstTxWarp prst="textNoShape">
              <a:avLst/>
            </a:prstTxWarp>
            <a:spAutoFit/>
          </a:bodyPr>
          <a:lstStyle/>
          <a:p>
            <a:endParaRPr lang="en-US"/>
          </a:p>
        </p:txBody>
      </p:sp>
      <p:pic>
        <p:nvPicPr>
          <p:cNvPr id="6" name="Picture 5" descr="A screenshot of a cell phone&#10;&#10;Description generated with very high confidence">
            <a:extLst>
              <a:ext uri="{FF2B5EF4-FFF2-40B4-BE49-F238E27FC236}">
                <a16:creationId xmlns:a16="http://schemas.microsoft.com/office/drawing/2014/main" id="{A8260ED5-15D5-44F3-9EDA-AEE83CB78041}"/>
              </a:ext>
            </a:extLst>
          </p:cNvPr>
          <p:cNvPicPr>
            <a:picLocks noChangeAspect="1"/>
          </p:cNvPicPr>
          <p:nvPr/>
        </p:nvPicPr>
        <p:blipFill rotWithShape="1">
          <a:blip r:embed="rId2">
            <a:extLst>
              <a:ext uri="{28A0092B-C50C-407E-A947-70E740481C1C}">
                <a14:useLocalDpi xmlns:a14="http://schemas.microsoft.com/office/drawing/2010/main" val="0"/>
              </a:ext>
            </a:extLst>
          </a:blip>
          <a:srcRect r="48022"/>
          <a:stretch/>
        </p:blipFill>
        <p:spPr>
          <a:xfrm>
            <a:off x="3525645" y="1693771"/>
            <a:ext cx="3046966" cy="4174774"/>
          </a:xfrm>
          <a:prstGeom prst="rect">
            <a:avLst/>
          </a:prstGeom>
        </p:spPr>
      </p:pic>
      <p:sp>
        <p:nvSpPr>
          <p:cNvPr id="11" name="Oval 10">
            <a:extLst>
              <a:ext uri="{FF2B5EF4-FFF2-40B4-BE49-F238E27FC236}">
                <a16:creationId xmlns:a16="http://schemas.microsoft.com/office/drawing/2014/main" id="{08F207AA-F147-4905-A126-873969BDF2C9}"/>
              </a:ext>
            </a:extLst>
          </p:cNvPr>
          <p:cNvSpPr/>
          <p:nvPr/>
        </p:nvSpPr>
        <p:spPr>
          <a:xfrm>
            <a:off x="3765176" y="5481510"/>
            <a:ext cx="1139333" cy="2591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13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B3-6931-4359-AF41-5BEB2870182C}"/>
              </a:ext>
            </a:extLst>
          </p:cNvPr>
          <p:cNvSpPr>
            <a:spLocks noGrp="1"/>
          </p:cNvSpPr>
          <p:nvPr>
            <p:ph type="title"/>
          </p:nvPr>
        </p:nvSpPr>
        <p:spPr>
          <a:xfrm>
            <a:off x="471488" y="486837"/>
            <a:ext cx="5915025" cy="740080"/>
          </a:xfrm>
        </p:spPr>
        <p:txBody>
          <a:bodyPr/>
          <a:lstStyle/>
          <a:p>
            <a:r>
              <a:rPr lang="en-US" dirty="0"/>
              <a:t>Creating a Project</a:t>
            </a:r>
          </a:p>
        </p:txBody>
      </p:sp>
      <p:sp>
        <p:nvSpPr>
          <p:cNvPr id="3" name="Content Placeholder 2">
            <a:extLst>
              <a:ext uri="{FF2B5EF4-FFF2-40B4-BE49-F238E27FC236}">
                <a16:creationId xmlns:a16="http://schemas.microsoft.com/office/drawing/2014/main" id="{CAB0071A-A65A-48E5-A3B3-1F86C5EC9EB6}"/>
              </a:ext>
            </a:extLst>
          </p:cNvPr>
          <p:cNvSpPr>
            <a:spLocks noGrp="1"/>
          </p:cNvSpPr>
          <p:nvPr>
            <p:ph idx="1"/>
          </p:nvPr>
        </p:nvSpPr>
        <p:spPr>
          <a:xfrm>
            <a:off x="471489" y="1226917"/>
            <a:ext cx="2311904" cy="7315834"/>
          </a:xfrm>
        </p:spPr>
        <p:txBody>
          <a:bodyPr>
            <a:normAutofit/>
          </a:bodyPr>
          <a:lstStyle/>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The first step to creating a project is the setup page.</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Here, you’ll describe your project, define its general area, and specify its focus (tree stewardship, tree health, pest detection, or any combination of the three).</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You can revisit this setup page whenever you like, and edit any of the details in it, including the location.</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Projects can be involved or stay simple depending on your needs.</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They can be used just to download data for analysis, or used for managing many volunteers or field staff.</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The next few pages go over how to set up your project.</a:t>
            </a:r>
          </a:p>
          <a:p>
            <a:r>
              <a:rPr lang="en-US" sz="1300" dirty="0"/>
              <a:t>For our demo project, we’re going to focus on a place in New York City, the </a:t>
            </a:r>
            <a:r>
              <a:rPr lang="en-US" sz="1300" b="1" dirty="0"/>
              <a:t>New York City Urban Field Station</a:t>
            </a:r>
            <a:r>
              <a:rPr lang="en-US" sz="1300" dirty="0"/>
              <a:t>, where USFS researchers are, right now, diligently analyzing the data brought in by Healthy Trees, Healthy Cities. </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If you’d rather, you can follow the steps laid out here using trees in your area.</a:t>
            </a:r>
          </a:p>
        </p:txBody>
      </p:sp>
      <p:sp>
        <p:nvSpPr>
          <p:cNvPr id="5" name="Rectangle 3">
            <a:extLst>
              <a:ext uri="{FF2B5EF4-FFF2-40B4-BE49-F238E27FC236}">
                <a16:creationId xmlns:a16="http://schemas.microsoft.com/office/drawing/2014/main" id="{A0C1611A-7943-483A-AF70-DBB5523117C8}"/>
              </a:ext>
            </a:extLst>
          </p:cNvPr>
          <p:cNvSpPr>
            <a:spLocks noChangeArrowheads="1"/>
          </p:cNvSpPr>
          <p:nvPr/>
        </p:nvSpPr>
        <p:spPr bwMode="auto">
          <a:xfrm>
            <a:off x="152400" y="1524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25392" numCol="1" anchor="ctr" anchorCtr="0" compatLnSpc="1">
            <a:prstTxWarp prst="textNoShape">
              <a:avLst/>
            </a:prstTxWarp>
            <a:spAutoFit/>
          </a:bodyPr>
          <a:lstStyle/>
          <a:p>
            <a:endParaRPr lang="en-US"/>
          </a:p>
        </p:txBody>
      </p:sp>
      <p:pic>
        <p:nvPicPr>
          <p:cNvPr id="6" name="Picture 5" descr="A screenshot of a computer&#10;&#10;Description generated with very high confidence">
            <a:extLst>
              <a:ext uri="{FF2B5EF4-FFF2-40B4-BE49-F238E27FC236}">
                <a16:creationId xmlns:a16="http://schemas.microsoft.com/office/drawing/2014/main" id="{62B8248E-DCF7-4BA3-8673-B0AC387CF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687" y="1065475"/>
            <a:ext cx="4034769" cy="5453854"/>
          </a:xfrm>
          <a:prstGeom prst="rect">
            <a:avLst/>
          </a:prstGeom>
        </p:spPr>
      </p:pic>
    </p:spTree>
    <p:extLst>
      <p:ext uri="{BB962C8B-B14F-4D97-AF65-F5344CB8AC3E}">
        <p14:creationId xmlns:p14="http://schemas.microsoft.com/office/powerpoint/2010/main" val="422551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B3-6931-4359-AF41-5BEB2870182C}"/>
              </a:ext>
            </a:extLst>
          </p:cNvPr>
          <p:cNvSpPr>
            <a:spLocks noGrp="1"/>
          </p:cNvSpPr>
          <p:nvPr>
            <p:ph type="title"/>
          </p:nvPr>
        </p:nvSpPr>
        <p:spPr>
          <a:xfrm>
            <a:off x="471488" y="486837"/>
            <a:ext cx="5915025" cy="740080"/>
          </a:xfrm>
        </p:spPr>
        <p:txBody>
          <a:bodyPr/>
          <a:lstStyle/>
          <a:p>
            <a:r>
              <a:rPr lang="en-US" dirty="0"/>
              <a:t>Creating a Project</a:t>
            </a:r>
          </a:p>
        </p:txBody>
      </p:sp>
      <p:sp>
        <p:nvSpPr>
          <p:cNvPr id="3" name="Content Placeholder 2">
            <a:extLst>
              <a:ext uri="{FF2B5EF4-FFF2-40B4-BE49-F238E27FC236}">
                <a16:creationId xmlns:a16="http://schemas.microsoft.com/office/drawing/2014/main" id="{CAB0071A-A65A-48E5-A3B3-1F86C5EC9EB6}"/>
              </a:ext>
            </a:extLst>
          </p:cNvPr>
          <p:cNvSpPr>
            <a:spLocks noGrp="1"/>
          </p:cNvSpPr>
          <p:nvPr>
            <p:ph idx="1"/>
          </p:nvPr>
        </p:nvSpPr>
        <p:spPr>
          <a:xfrm>
            <a:off x="471488" y="1226916"/>
            <a:ext cx="2538150" cy="7297651"/>
          </a:xfrm>
        </p:spPr>
        <p:txBody>
          <a:bodyPr>
            <a:noAutofit/>
          </a:bodyPr>
          <a:lstStyle/>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First, let’s define the general area of your project, by using the map at the top of the page. </a:t>
            </a:r>
            <a:r>
              <a:rPr lang="en-US" altLang="en-US" sz="1300" b="1" dirty="0">
                <a:latin typeface="Calibri" panose="020F0502020204030204" pitchFamily="34" charset="0"/>
                <a:ea typeface="Times New Roman" panose="02020603050405020304" pitchFamily="18" charset="0"/>
                <a:cs typeface="Times New Roman" panose="02020603050405020304" pitchFamily="18" charset="0"/>
              </a:rPr>
              <a:t>The goal here is to set the area that the dashboard will look for trees </a:t>
            </a:r>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 you’ll actually add trees to your project later. For example, if you wanted to grab trees from parks across an entire city, you’ll want to drag a box around the entire city here.</a:t>
            </a:r>
          </a:p>
          <a:p>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For projects, </a:t>
            </a:r>
            <a:r>
              <a:rPr lang="en-US" altLang="en-US" sz="1300" b="1" dirty="0">
                <a:latin typeface="Calibri" panose="020F0502020204030204" pitchFamily="34" charset="0"/>
                <a:ea typeface="Times New Roman" panose="02020603050405020304" pitchFamily="18" charset="0"/>
                <a:cs typeface="Times New Roman" panose="02020603050405020304" pitchFamily="18" charset="0"/>
              </a:rPr>
              <a:t>it’s useful to keep this general area as small as possible</a:t>
            </a:r>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a:t>
            </a:r>
            <a:r>
              <a:rPr lang="en-US" altLang="en-US" sz="1300" b="1" dirty="0">
                <a:latin typeface="Calibri" panose="020F0502020204030204" pitchFamily="34" charset="0"/>
                <a:ea typeface="Times New Roman" panose="02020603050405020304" pitchFamily="18" charset="0"/>
                <a:cs typeface="Times New Roman" panose="02020603050405020304" pitchFamily="18" charset="0"/>
              </a:rPr>
              <a:t> </a:t>
            </a:r>
            <a:r>
              <a:rPr lang="en-US" altLang="en-US" sz="1300" dirty="0">
                <a:latin typeface="Calibri" panose="020F0502020204030204" pitchFamily="34" charset="0"/>
                <a:ea typeface="Times New Roman" panose="02020603050405020304" pitchFamily="18" charset="0"/>
                <a:cs typeface="Times New Roman" panose="02020603050405020304" pitchFamily="18" charset="0"/>
              </a:rPr>
              <a:t>so the dashboard only looks for trees in the areas you’re interested in. (It will run a bit slower if you’re looking for trees from large areas with many trees).</a:t>
            </a:r>
          </a:p>
          <a:p>
            <a:r>
              <a:rPr lang="en-US" sz="1300" b="1" dirty="0"/>
              <a:t>Above the map</a:t>
            </a:r>
            <a:r>
              <a:rPr lang="en-US" sz="1300" dirty="0"/>
              <a:t> is a search bar. Type in “NYC Urban Field Station” and then click on the Geocode button. This should take you straight to the home office of HTHC, along with great researchers from USFS, NYC Parks, and the Natural Areas Conservancy!</a:t>
            </a:r>
          </a:p>
          <a:p>
            <a:r>
              <a:rPr lang="en-US" sz="1300" dirty="0"/>
              <a:t>Once you have centered the map around the Urban Field Station, draw a box around the general area. You may need to zoom out a bit to make sure you include all of the area around the Field Station.</a:t>
            </a:r>
          </a:p>
        </p:txBody>
      </p:sp>
      <p:sp>
        <p:nvSpPr>
          <p:cNvPr id="5" name="Rectangle 3">
            <a:extLst>
              <a:ext uri="{FF2B5EF4-FFF2-40B4-BE49-F238E27FC236}">
                <a16:creationId xmlns:a16="http://schemas.microsoft.com/office/drawing/2014/main" id="{A0C1611A-7943-483A-AF70-DBB5523117C8}"/>
              </a:ext>
            </a:extLst>
          </p:cNvPr>
          <p:cNvSpPr>
            <a:spLocks noChangeArrowheads="1"/>
          </p:cNvSpPr>
          <p:nvPr/>
        </p:nvSpPr>
        <p:spPr bwMode="auto">
          <a:xfrm>
            <a:off x="152400" y="1524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25392"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7EF01D9C-AB3E-4749-87FE-D863C01278E4}"/>
              </a:ext>
            </a:extLst>
          </p:cNvPr>
          <p:cNvPicPr/>
          <p:nvPr/>
        </p:nvPicPr>
        <p:blipFill rotWithShape="1">
          <a:blip r:embed="rId2" cstate="print">
            <a:extLst>
              <a:ext uri="{28A0092B-C50C-407E-A947-70E740481C1C}">
                <a14:useLocalDpi xmlns:a14="http://schemas.microsoft.com/office/drawing/2010/main" val="0"/>
              </a:ext>
            </a:extLst>
          </a:blip>
          <a:srcRect l="11352" t="30972" r="5449" b="11193"/>
          <a:stretch/>
        </p:blipFill>
        <p:spPr bwMode="auto">
          <a:xfrm>
            <a:off x="2965376" y="6408952"/>
            <a:ext cx="3686175" cy="1736725"/>
          </a:xfrm>
          <a:prstGeom prst="rect">
            <a:avLst/>
          </a:prstGeom>
          <a:noFill/>
          <a:ln>
            <a:noFill/>
          </a:ln>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2074C121-79E5-44E7-8037-352BC7F3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957" y="2219532"/>
            <a:ext cx="3691594" cy="3196804"/>
          </a:xfrm>
          <a:prstGeom prst="rect">
            <a:avLst/>
          </a:prstGeom>
        </p:spPr>
      </p:pic>
      <p:sp>
        <p:nvSpPr>
          <p:cNvPr id="14" name="Oval 13">
            <a:extLst>
              <a:ext uri="{FF2B5EF4-FFF2-40B4-BE49-F238E27FC236}">
                <a16:creationId xmlns:a16="http://schemas.microsoft.com/office/drawing/2014/main" id="{F9E7F038-194B-46FA-8880-5482D6F02861}"/>
              </a:ext>
            </a:extLst>
          </p:cNvPr>
          <p:cNvSpPr/>
          <p:nvPr/>
        </p:nvSpPr>
        <p:spPr>
          <a:xfrm>
            <a:off x="3011733" y="2707268"/>
            <a:ext cx="1992753" cy="2954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99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8B1C-EFA2-42F6-9271-6DAC9CAE0E24}"/>
              </a:ext>
            </a:extLst>
          </p:cNvPr>
          <p:cNvSpPr>
            <a:spLocks noGrp="1"/>
          </p:cNvSpPr>
          <p:nvPr>
            <p:ph type="title"/>
          </p:nvPr>
        </p:nvSpPr>
        <p:spPr>
          <a:xfrm>
            <a:off x="471488" y="486837"/>
            <a:ext cx="5915025" cy="697908"/>
          </a:xfrm>
        </p:spPr>
        <p:txBody>
          <a:bodyPr/>
          <a:lstStyle/>
          <a:p>
            <a:r>
              <a:rPr lang="en-US" dirty="0"/>
              <a:t>Creating a Project</a:t>
            </a:r>
          </a:p>
        </p:txBody>
      </p:sp>
      <p:sp>
        <p:nvSpPr>
          <p:cNvPr id="3" name="Content Placeholder 2">
            <a:extLst>
              <a:ext uri="{FF2B5EF4-FFF2-40B4-BE49-F238E27FC236}">
                <a16:creationId xmlns:a16="http://schemas.microsoft.com/office/drawing/2014/main" id="{B2783923-E9B9-43A8-B2A7-A8F9CF9DB353}"/>
              </a:ext>
            </a:extLst>
          </p:cNvPr>
          <p:cNvSpPr txBox="1">
            <a:spLocks/>
          </p:cNvSpPr>
          <p:nvPr/>
        </p:nvSpPr>
        <p:spPr>
          <a:xfrm>
            <a:off x="471489" y="1226917"/>
            <a:ext cx="2804448" cy="7805872"/>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Calibri" panose="020F0502020204030204" pitchFamily="34" charset="0"/>
                <a:cs typeface="Times New Roman" panose="02020603050405020304" pitchFamily="18" charset="0"/>
              </a:rPr>
              <a:t>After you’ve set the broad area of your project, you’ll fill in some details. All of these are editable later – if your project’s scope changes, or you just want to fix a typo – you can do it whenever you want!</a:t>
            </a:r>
          </a:p>
          <a:p>
            <a:r>
              <a:rPr lang="en-US" sz="1400" b="1" dirty="0">
                <a:latin typeface="Calibri" panose="020F0502020204030204" pitchFamily="34" charset="0"/>
                <a:cs typeface="Times New Roman" panose="02020603050405020304" pitchFamily="18" charset="0"/>
              </a:rPr>
              <a:t>Project Name </a:t>
            </a:r>
            <a:r>
              <a:rPr lang="en-US" sz="1400" dirty="0">
                <a:latin typeface="Calibri" panose="020F0502020204030204" pitchFamily="34" charset="0"/>
                <a:cs typeface="Times New Roman" panose="02020603050405020304" pitchFamily="18" charset="0"/>
              </a:rPr>
              <a:t>- </a:t>
            </a:r>
            <a:r>
              <a:rPr lang="en-US" sz="1400" dirty="0"/>
              <a:t>This can be anything you want – and can be edited later if you need to change it. </a:t>
            </a:r>
            <a:r>
              <a:rPr lang="en-US" sz="1400" b="1" dirty="0"/>
              <a:t>For this project, call it “Fort Totten Test &lt;Your Name&gt;”.</a:t>
            </a:r>
            <a:endParaRPr lang="en-US" sz="1400" dirty="0">
              <a:latin typeface="Calibri" panose="020F0502020204030204" pitchFamily="34" charset="0"/>
              <a:cs typeface="Times New Roman" panose="02020603050405020304" pitchFamily="18" charset="0"/>
            </a:endParaRPr>
          </a:p>
          <a:p>
            <a:r>
              <a:rPr lang="en-US" sz="1400" b="1" dirty="0">
                <a:latin typeface="Calibri" panose="020F0502020204030204" pitchFamily="34" charset="0"/>
                <a:cs typeface="Times New Roman" panose="02020603050405020304" pitchFamily="18" charset="0"/>
              </a:rPr>
              <a:t>Project Description </a:t>
            </a:r>
            <a:r>
              <a:rPr lang="en-US" sz="1400" dirty="0">
                <a:latin typeface="Calibri" panose="020F0502020204030204" pitchFamily="34" charset="0"/>
                <a:cs typeface="Times New Roman" panose="02020603050405020304" pitchFamily="18" charset="0"/>
              </a:rPr>
              <a:t>- </a:t>
            </a:r>
            <a:r>
              <a:rPr lang="en-US" sz="1400" dirty="0"/>
              <a:t>This will display on the project home page and be visible to participants in the project. It’s a good place to include information on the scope of the project, your organization, or contact info for interested participants. </a:t>
            </a:r>
            <a:r>
              <a:rPr lang="en-US" sz="1400" b="1" dirty="0"/>
              <a:t>Add whatever details you like for this tutorial.</a:t>
            </a:r>
            <a:endParaRPr lang="en-US" sz="1400" dirty="0">
              <a:latin typeface="Calibri" panose="020F0502020204030204" pitchFamily="34" charset="0"/>
              <a:cs typeface="Times New Roman" panose="02020603050405020304" pitchFamily="18" charset="0"/>
            </a:endParaRPr>
          </a:p>
          <a:p>
            <a:r>
              <a:rPr lang="en-US" sz="1400" b="1" dirty="0">
                <a:latin typeface="Calibri" panose="020F0502020204030204" pitchFamily="34" charset="0"/>
                <a:cs typeface="Times New Roman" panose="02020603050405020304" pitchFamily="18" charset="0"/>
              </a:rPr>
              <a:t>City</a:t>
            </a:r>
            <a:r>
              <a:rPr lang="en-US" sz="1400" dirty="0">
                <a:latin typeface="Calibri" panose="020F0502020204030204" pitchFamily="34" charset="0"/>
                <a:cs typeface="Times New Roman" panose="02020603050405020304" pitchFamily="18" charset="0"/>
              </a:rPr>
              <a:t> – </a:t>
            </a:r>
            <a:r>
              <a:rPr lang="en-US" sz="1400" dirty="0"/>
              <a:t>Choose what city your project is located in. If your city isn’t represented here, let us know and we can add it! </a:t>
            </a:r>
            <a:r>
              <a:rPr lang="en-US" sz="1400" b="1" dirty="0"/>
              <a:t>Choose New York for this tutorial. </a:t>
            </a:r>
            <a:r>
              <a:rPr lang="en-US" sz="1400" dirty="0"/>
              <a:t>If your city isn’t listed, you can still create Projects with full functionality – the City field won’t affect the data collected.</a:t>
            </a:r>
            <a:endParaRPr lang="en-US" sz="1400" b="1" dirty="0"/>
          </a:p>
          <a:p>
            <a:r>
              <a:rPr lang="en-US" sz="1400" b="1" dirty="0">
                <a:latin typeface="Calibri" panose="020F0502020204030204" pitchFamily="34" charset="0"/>
                <a:cs typeface="Times New Roman" panose="02020603050405020304" pitchFamily="18" charset="0"/>
              </a:rPr>
              <a:t>Tree Care Activities </a:t>
            </a:r>
            <a:r>
              <a:rPr lang="en-US" sz="1400" dirty="0">
                <a:latin typeface="Calibri" panose="020F0502020204030204" pitchFamily="34" charset="0"/>
                <a:cs typeface="Times New Roman" panose="02020603050405020304" pitchFamily="18" charset="0"/>
              </a:rPr>
              <a:t>- </a:t>
            </a:r>
            <a:r>
              <a:rPr lang="en-US" sz="1400" dirty="0"/>
              <a:t>HTHC focuses on three areas: Tree Health, Tree Care, and Pest Detection. Future app functionality will allow projects to focus on just the activities they are interested in. Currently, there’s no difference between selecting all three or selecting none – but later, these will simplify data downloads to just include the requested information. </a:t>
            </a:r>
            <a:r>
              <a:rPr lang="en-US" sz="1400" b="1" dirty="0"/>
              <a:t>For this tutorial, choose all three.</a:t>
            </a:r>
            <a:endParaRPr lang="en-US" sz="1400" dirty="0"/>
          </a:p>
          <a:p>
            <a:pPr marL="0" indent="0">
              <a:buNone/>
            </a:pPr>
            <a:endParaRPr lang="en-US" sz="1300" dirty="0"/>
          </a:p>
          <a:p>
            <a:pPr lvl="1"/>
            <a:endParaRPr lang="en-US" sz="1700" dirty="0">
              <a:latin typeface="Calibri" panose="020F0502020204030204" pitchFamily="34" charset="0"/>
              <a:cs typeface="Times New Roman" panose="02020603050405020304" pitchFamily="18" charset="0"/>
            </a:endParaRPr>
          </a:p>
          <a:p>
            <a:pPr lvl="1"/>
            <a:endParaRPr lang="en-US" sz="1700" dirty="0">
              <a:latin typeface="Calibri" panose="020F0502020204030204" pitchFamily="34" charset="0"/>
              <a:cs typeface="Times New Roman" panose="02020603050405020304" pitchFamily="18" charset="0"/>
            </a:endParaRPr>
          </a:p>
          <a:p>
            <a:endParaRPr lang="en-US" sz="1400" dirty="0"/>
          </a:p>
        </p:txBody>
      </p:sp>
      <p:pic>
        <p:nvPicPr>
          <p:cNvPr id="5" name="Picture 4" descr="A screenshot of a computer&#10;&#10;Description generated with very high confidence">
            <a:extLst>
              <a:ext uri="{FF2B5EF4-FFF2-40B4-BE49-F238E27FC236}">
                <a16:creationId xmlns:a16="http://schemas.microsoft.com/office/drawing/2014/main" id="{D64BE9AE-E7EF-49CF-B05F-BF8B20AA098E}"/>
              </a:ext>
            </a:extLst>
          </p:cNvPr>
          <p:cNvPicPr>
            <a:picLocks noChangeAspect="1"/>
          </p:cNvPicPr>
          <p:nvPr/>
        </p:nvPicPr>
        <p:blipFill rotWithShape="1">
          <a:blip r:embed="rId2">
            <a:extLst>
              <a:ext uri="{28A0092B-C50C-407E-A947-70E740481C1C}">
                <a14:useLocalDpi xmlns:a14="http://schemas.microsoft.com/office/drawing/2010/main" val="0"/>
              </a:ext>
            </a:extLst>
          </a:blip>
          <a:srcRect l="4105" r="3464"/>
          <a:stretch/>
        </p:blipFill>
        <p:spPr>
          <a:xfrm>
            <a:off x="3429000" y="2135963"/>
            <a:ext cx="3331596" cy="4872074"/>
          </a:xfrm>
          <a:prstGeom prst="rect">
            <a:avLst/>
          </a:prstGeom>
        </p:spPr>
      </p:pic>
      <p:sp>
        <p:nvSpPr>
          <p:cNvPr id="7" name="TextBox 6">
            <a:extLst>
              <a:ext uri="{FF2B5EF4-FFF2-40B4-BE49-F238E27FC236}">
                <a16:creationId xmlns:a16="http://schemas.microsoft.com/office/drawing/2014/main" id="{F59D081A-1C37-4EA4-A945-06B49271EBF0}"/>
              </a:ext>
            </a:extLst>
          </p:cNvPr>
          <p:cNvSpPr txBox="1"/>
          <p:nvPr/>
        </p:nvSpPr>
        <p:spPr>
          <a:xfrm>
            <a:off x="3275937" y="7447126"/>
            <a:ext cx="3484659" cy="1077218"/>
          </a:xfrm>
          <a:prstGeom prst="rect">
            <a:avLst/>
          </a:prstGeom>
          <a:noFill/>
        </p:spPr>
        <p:txBody>
          <a:bodyPr wrap="square" rtlCol="0">
            <a:spAutoFit/>
          </a:bodyPr>
          <a:lstStyle/>
          <a:p>
            <a:pPr algn="ctr"/>
            <a:r>
              <a:rPr lang="en-US" sz="1600" dirty="0"/>
              <a:t>Once you’ve filled out everything, </a:t>
            </a:r>
            <a:r>
              <a:rPr lang="en-US" sz="1600" b="1" dirty="0"/>
              <a:t>hit Submit! </a:t>
            </a:r>
            <a:r>
              <a:rPr lang="en-US" sz="1600" dirty="0"/>
              <a:t>Now you have your first project with Healthy Trees, Healthy Cities.</a:t>
            </a:r>
          </a:p>
        </p:txBody>
      </p:sp>
    </p:spTree>
    <p:extLst>
      <p:ext uri="{BB962C8B-B14F-4D97-AF65-F5344CB8AC3E}">
        <p14:creationId xmlns:p14="http://schemas.microsoft.com/office/powerpoint/2010/main" val="87334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Project Homepage</a:t>
            </a:r>
          </a:p>
        </p:txBody>
      </p:sp>
      <p:pic>
        <p:nvPicPr>
          <p:cNvPr id="4" name="Picture 3" descr="A screenshot of a cell phone&#10;&#10;Description generated with very high confidence">
            <a:extLst>
              <a:ext uri="{FF2B5EF4-FFF2-40B4-BE49-F238E27FC236}">
                <a16:creationId xmlns:a16="http://schemas.microsoft.com/office/drawing/2014/main" id="{06A61AE8-B1F5-4F8A-8BEC-195CBBBAB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00" y="1391478"/>
            <a:ext cx="4437387" cy="2904128"/>
          </a:xfrm>
          <a:prstGeom prst="rect">
            <a:avLst/>
          </a:prstGeom>
        </p:spPr>
      </p:pic>
      <p:sp>
        <p:nvSpPr>
          <p:cNvPr id="5" name="TextBox 4">
            <a:extLst>
              <a:ext uri="{FF2B5EF4-FFF2-40B4-BE49-F238E27FC236}">
                <a16:creationId xmlns:a16="http://schemas.microsoft.com/office/drawing/2014/main" id="{BD374CFD-142E-4380-A108-D4A91BBE8545}"/>
              </a:ext>
            </a:extLst>
          </p:cNvPr>
          <p:cNvSpPr txBox="1"/>
          <p:nvPr/>
        </p:nvSpPr>
        <p:spPr>
          <a:xfrm>
            <a:off x="183813" y="1391478"/>
            <a:ext cx="1948069" cy="2893100"/>
          </a:xfrm>
          <a:prstGeom prst="rect">
            <a:avLst/>
          </a:prstGeom>
          <a:noFill/>
        </p:spPr>
        <p:txBody>
          <a:bodyPr wrap="square" rtlCol="0">
            <a:spAutoFit/>
          </a:bodyPr>
          <a:lstStyle/>
          <a:p>
            <a:r>
              <a:rPr lang="en-US" sz="1300" dirty="0"/>
              <a:t>The project page has links to all the tools for managing your project, and will display some basic statistics about it as well. For your project, it will show that you have 0 trees, and the top 10 species list will be blank – this will change as we add trees! If any tree in your project gets a health check, it will display as ‘checked’ here.</a:t>
            </a:r>
          </a:p>
        </p:txBody>
      </p:sp>
      <p:sp>
        <p:nvSpPr>
          <p:cNvPr id="6" name="TextBox 5">
            <a:extLst>
              <a:ext uri="{FF2B5EF4-FFF2-40B4-BE49-F238E27FC236}">
                <a16:creationId xmlns:a16="http://schemas.microsoft.com/office/drawing/2014/main" id="{E95345AF-0F3B-41DB-B1F5-A14F2018E35D}"/>
              </a:ext>
            </a:extLst>
          </p:cNvPr>
          <p:cNvSpPr txBox="1"/>
          <p:nvPr/>
        </p:nvSpPr>
        <p:spPr>
          <a:xfrm>
            <a:off x="151075" y="4476584"/>
            <a:ext cx="6523112" cy="2492990"/>
          </a:xfrm>
          <a:prstGeom prst="rect">
            <a:avLst/>
          </a:prstGeom>
          <a:noFill/>
        </p:spPr>
        <p:txBody>
          <a:bodyPr wrap="square" rtlCol="0">
            <a:spAutoFit/>
          </a:bodyPr>
          <a:lstStyle/>
          <a:p>
            <a:r>
              <a:rPr lang="en-US" sz="1300" b="1" dirty="0"/>
              <a:t>Add Trees </a:t>
            </a:r>
            <a:r>
              <a:rPr lang="en-US" sz="1300" dirty="0"/>
              <a:t>to Project – bring in trees from your project’s area into your project so you can download their data and assign them to participants</a:t>
            </a:r>
          </a:p>
          <a:p>
            <a:r>
              <a:rPr lang="en-US" sz="1300" b="1" dirty="0"/>
              <a:t>Assign Trees </a:t>
            </a:r>
            <a:r>
              <a:rPr lang="en-US" sz="1300" dirty="0"/>
              <a:t>to Participants/Team – Choose trees for individual members or teams in your project</a:t>
            </a:r>
          </a:p>
          <a:p>
            <a:r>
              <a:rPr lang="en-US" sz="1300" b="1" dirty="0"/>
              <a:t>Manage Project </a:t>
            </a:r>
            <a:r>
              <a:rPr lang="en-US" sz="1300" dirty="0"/>
              <a:t>– Edit any of the info you inputted during the Create a Project steps</a:t>
            </a:r>
          </a:p>
          <a:p>
            <a:r>
              <a:rPr lang="en-US" sz="1300" b="1" dirty="0"/>
              <a:t>Manage Participants </a:t>
            </a:r>
            <a:r>
              <a:rPr lang="en-US" sz="1300" dirty="0"/>
              <a:t>– Add users to your project, create teams of multiple users, and add notes about users</a:t>
            </a:r>
          </a:p>
          <a:p>
            <a:r>
              <a:rPr lang="en-US" sz="1300" b="1" dirty="0"/>
              <a:t>Download Project Trees </a:t>
            </a:r>
            <a:r>
              <a:rPr lang="en-US" sz="1300" dirty="0"/>
              <a:t>– Download an Excel spreadsheet containing all the data associated with your project’s trees</a:t>
            </a:r>
          </a:p>
          <a:p>
            <a:r>
              <a:rPr lang="en-US" sz="1300" b="1" dirty="0"/>
              <a:t>Project Stats </a:t>
            </a:r>
            <a:r>
              <a:rPr lang="en-US" sz="1300" dirty="0"/>
              <a:t>– Some basic statistics about the trees in your project. Currently focused on tree health, but future upgrades to the dashboard could allow customization of what is visible.</a:t>
            </a:r>
          </a:p>
          <a:p>
            <a:r>
              <a:rPr lang="en-US" sz="1300" b="1" dirty="0"/>
              <a:t>Top 10 Species </a:t>
            </a:r>
            <a:r>
              <a:rPr lang="en-US" sz="1300" dirty="0"/>
              <a:t>– More basic statistics about the trees in your project. </a:t>
            </a:r>
          </a:p>
        </p:txBody>
      </p:sp>
    </p:spTree>
    <p:extLst>
      <p:ext uri="{BB962C8B-B14F-4D97-AF65-F5344CB8AC3E}">
        <p14:creationId xmlns:p14="http://schemas.microsoft.com/office/powerpoint/2010/main" val="35616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F862-6674-42BC-B1E9-B04F7082AA70}"/>
              </a:ext>
            </a:extLst>
          </p:cNvPr>
          <p:cNvSpPr>
            <a:spLocks noGrp="1"/>
          </p:cNvSpPr>
          <p:nvPr>
            <p:ph type="title"/>
          </p:nvPr>
        </p:nvSpPr>
        <p:spPr>
          <a:xfrm>
            <a:off x="471488" y="486836"/>
            <a:ext cx="5915025" cy="761519"/>
          </a:xfrm>
        </p:spPr>
        <p:txBody>
          <a:bodyPr/>
          <a:lstStyle/>
          <a:p>
            <a:r>
              <a:rPr lang="en-US" dirty="0"/>
              <a:t>Adding Trees to a Project</a:t>
            </a:r>
          </a:p>
        </p:txBody>
      </p:sp>
      <p:sp>
        <p:nvSpPr>
          <p:cNvPr id="5" name="TextBox 4">
            <a:extLst>
              <a:ext uri="{FF2B5EF4-FFF2-40B4-BE49-F238E27FC236}">
                <a16:creationId xmlns:a16="http://schemas.microsoft.com/office/drawing/2014/main" id="{BD374CFD-142E-4380-A108-D4A91BBE8545}"/>
              </a:ext>
            </a:extLst>
          </p:cNvPr>
          <p:cNvSpPr txBox="1"/>
          <p:nvPr/>
        </p:nvSpPr>
        <p:spPr>
          <a:xfrm>
            <a:off x="143124" y="1478943"/>
            <a:ext cx="3132814" cy="5293757"/>
          </a:xfrm>
          <a:prstGeom prst="rect">
            <a:avLst/>
          </a:prstGeom>
          <a:noFill/>
        </p:spPr>
        <p:txBody>
          <a:bodyPr wrap="square" rtlCol="0">
            <a:spAutoFit/>
          </a:bodyPr>
          <a:lstStyle/>
          <a:p>
            <a:r>
              <a:rPr lang="en-US" sz="1300" dirty="0"/>
              <a:t>The Add Trees to Project page has two components – a map and a spreadsheet. Eventually, the spreadsheet will allow you to search for trees based on several different fields, like species, specific tree ID numbers, and others, but for now, the map is how you will add trees to your project. </a:t>
            </a:r>
          </a:p>
          <a:p>
            <a:endParaRPr lang="en-US" sz="1300" dirty="0"/>
          </a:p>
          <a:p>
            <a:pPr marL="285750" indent="-285750">
              <a:buFont typeface="Arial" panose="020B0604020202020204" pitchFamily="34" charset="0"/>
              <a:buChar char="•"/>
            </a:pPr>
            <a:r>
              <a:rPr lang="en-US" sz="1300" dirty="0"/>
              <a:t>In the map, all the trees in the database within the bounding box you made during project setup are visible.</a:t>
            </a:r>
          </a:p>
          <a:p>
            <a:pPr marL="285750" indent="-285750">
              <a:buFont typeface="Arial" panose="020B0604020202020204" pitchFamily="34" charset="0"/>
              <a:buChar char="•"/>
            </a:pPr>
            <a:r>
              <a:rPr lang="en-US" sz="1300" dirty="0"/>
              <a:t>Points of individual trees will be visible when you zoom in.</a:t>
            </a:r>
          </a:p>
          <a:p>
            <a:pPr marL="285750" indent="-285750">
              <a:buFont typeface="Arial" panose="020B0604020202020204" pitchFamily="34" charset="0"/>
              <a:buChar char="•"/>
            </a:pPr>
            <a:r>
              <a:rPr lang="en-US" sz="1300" dirty="0"/>
              <a:t>You can click on any of the red circles representing many trees to zoom in on them, or use the map’s tools to pan and zoom. </a:t>
            </a:r>
          </a:p>
          <a:p>
            <a:pPr marL="285750" indent="-285750">
              <a:buFont typeface="Arial" panose="020B0604020202020204" pitchFamily="34" charset="0"/>
              <a:buChar char="•"/>
            </a:pPr>
            <a:r>
              <a:rPr lang="en-US" sz="1300" dirty="0"/>
              <a:t>The spreadsheet will display all trees in the project</a:t>
            </a:r>
          </a:p>
          <a:p>
            <a:pPr marL="285750" indent="-285750">
              <a:buFont typeface="Arial" panose="020B0604020202020204" pitchFamily="34" charset="0"/>
              <a:buChar char="•"/>
            </a:pPr>
            <a:r>
              <a:rPr lang="en-US" sz="1300" dirty="0"/>
              <a:t>Clicking on a tree in the spreadsheet will zoom the map to that tree</a:t>
            </a:r>
          </a:p>
          <a:p>
            <a:pPr marL="285750" indent="-285750">
              <a:buFont typeface="Arial" panose="020B0604020202020204" pitchFamily="34" charset="0"/>
              <a:buChar char="•"/>
            </a:pPr>
            <a:r>
              <a:rPr lang="en-US" sz="1300" b="1" dirty="0"/>
              <a:t>Click on the circle representing Fort Totten’s trees</a:t>
            </a:r>
            <a:r>
              <a:rPr lang="en-US" sz="1300" dirty="0"/>
              <a:t>, circled on the right, to view the trees we want to add to this project</a:t>
            </a:r>
          </a:p>
          <a:p>
            <a:endParaRPr lang="en-US" sz="1300" dirty="0"/>
          </a:p>
        </p:txBody>
      </p:sp>
      <p:pic>
        <p:nvPicPr>
          <p:cNvPr id="11" name="Picture 10" descr="A screenshot of a computer&#10;&#10;Description generated with very high confidence">
            <a:extLst>
              <a:ext uri="{FF2B5EF4-FFF2-40B4-BE49-F238E27FC236}">
                <a16:creationId xmlns:a16="http://schemas.microsoft.com/office/drawing/2014/main" id="{E1D52BA4-FAC2-4EE6-8EC5-3DB173E14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938" y="1478943"/>
            <a:ext cx="3367073" cy="4654650"/>
          </a:xfrm>
          <a:prstGeom prst="rect">
            <a:avLst/>
          </a:prstGeom>
        </p:spPr>
      </p:pic>
      <p:sp>
        <p:nvSpPr>
          <p:cNvPr id="12" name="Oval 11">
            <a:extLst>
              <a:ext uri="{FF2B5EF4-FFF2-40B4-BE49-F238E27FC236}">
                <a16:creationId xmlns:a16="http://schemas.microsoft.com/office/drawing/2014/main" id="{D457BF48-6FC7-40EF-9535-E04ED3EC49AE}"/>
              </a:ext>
            </a:extLst>
          </p:cNvPr>
          <p:cNvSpPr/>
          <p:nvPr/>
        </p:nvSpPr>
        <p:spPr>
          <a:xfrm>
            <a:off x="4771234" y="2524946"/>
            <a:ext cx="430530" cy="4514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3" name="Straight Arrow Connector 12">
            <a:extLst>
              <a:ext uri="{FF2B5EF4-FFF2-40B4-BE49-F238E27FC236}">
                <a16:creationId xmlns:a16="http://schemas.microsoft.com/office/drawing/2014/main" id="{09C3F235-1445-40AE-8FB7-9DDA05E7DE5E}"/>
              </a:ext>
            </a:extLst>
          </p:cNvPr>
          <p:cNvCxnSpPr>
            <a:cxnSpLocks/>
          </p:cNvCxnSpPr>
          <p:nvPr/>
        </p:nvCxnSpPr>
        <p:spPr>
          <a:xfrm flipV="1">
            <a:off x="3737113" y="2777676"/>
            <a:ext cx="1034121" cy="6493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8623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05E945CFA1E4409B821D294E3CD47B" ma:contentTypeVersion="1" ma:contentTypeDescription="Create a new document." ma:contentTypeScope="" ma:versionID="a11a90b06085d9339e23b55fb6e9834b">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8850A03-E733-4C02-85EE-6F550C0C107A}"/>
</file>

<file path=customXml/itemProps2.xml><?xml version="1.0" encoding="utf-8"?>
<ds:datastoreItem xmlns:ds="http://schemas.openxmlformats.org/officeDocument/2006/customXml" ds:itemID="{E811861E-5604-4E8F-B576-57B013D5BE38}"/>
</file>

<file path=customXml/itemProps3.xml><?xml version="1.0" encoding="utf-8"?>
<ds:datastoreItem xmlns:ds="http://schemas.openxmlformats.org/officeDocument/2006/customXml" ds:itemID="{5778D209-2950-4D47-AE6A-7F0E6256BD03}"/>
</file>

<file path=docProps/app.xml><?xml version="1.0" encoding="utf-8"?>
<Properties xmlns="http://schemas.openxmlformats.org/officeDocument/2006/extended-properties" xmlns:vt="http://schemas.openxmlformats.org/officeDocument/2006/docPropsVTypes">
  <Template>Office Theme</Template>
  <TotalTime>1138</TotalTime>
  <Words>3233</Words>
  <Application>Microsoft Office PowerPoint</Application>
  <PresentationFormat>Letter Paper (8.5x11 in)</PresentationFormat>
  <Paragraphs>156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Setting up an Account</vt:lpstr>
      <vt:lpstr>Setting up an Account</vt:lpstr>
      <vt:lpstr>Account Page</vt:lpstr>
      <vt:lpstr>Creating a Project</vt:lpstr>
      <vt:lpstr>Creating a Project</vt:lpstr>
      <vt:lpstr>Creating a Project</vt:lpstr>
      <vt:lpstr>Project Homepage</vt:lpstr>
      <vt:lpstr>Adding Trees to a Project</vt:lpstr>
      <vt:lpstr>Adding Trees to a Project</vt:lpstr>
      <vt:lpstr>Adding Trees to a Project</vt:lpstr>
      <vt:lpstr>Adding Trees to a Project</vt:lpstr>
      <vt:lpstr>Adding Participants</vt:lpstr>
      <vt:lpstr>Adding Participants</vt:lpstr>
      <vt:lpstr>Adding Participants and Creating Teams</vt:lpstr>
      <vt:lpstr>Managing Participants</vt:lpstr>
      <vt:lpstr>Managing Participants</vt:lpstr>
      <vt:lpstr>Downloading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Mertz</dc:creator>
  <cp:lastModifiedBy>Benjamin Mertz</cp:lastModifiedBy>
  <cp:revision>77</cp:revision>
  <dcterms:created xsi:type="dcterms:W3CDTF">2018-11-02T19:01:05Z</dcterms:created>
  <dcterms:modified xsi:type="dcterms:W3CDTF">2019-09-16T15:39:12Z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0x010100E505E945CFA1E4409B821D294E3CD47B</vt:lpwstr>
  </property>
</Properties>
</file>