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5"/>
  </p:sldMasterIdLst>
  <p:notesMasterIdLst>
    <p:notesMasterId r:id="rId7"/>
  </p:notesMasterIdLst>
  <p:sldIdLst>
    <p:sldId id="257" r:id="rId6"/>
  </p:sldIdLst>
  <p:sldSz cx="42062400" cy="31089600"/>
  <p:notesSz cx="6973888" cy="9236075"/>
  <p:embeddedFontLst>
    <p:embeddedFont>
      <p:font typeface="Whitney Office" pitchFamily="2" charset="0"/>
      <p:regular r:id="rId8"/>
      <p:bold r:id="rId9"/>
      <p:italic r:id="rId10"/>
      <p:boldItalic r:id="rId11"/>
    </p:embeddedFont>
    <p:embeddedFont>
      <p:font typeface="Chronicle Office" pitchFamily="2" charset="0"/>
      <p:regular r:id="rId12"/>
      <p:bold r:id="rId13"/>
      <p:italic r:id="rId14"/>
    </p:embeddedFont>
    <p:embeddedFont>
      <p:font typeface="Oakleaf" panose="00000500000000000000" pitchFamily="2" charset="0"/>
      <p:regular r:id="rId15"/>
      <p:bold r:id="rId16"/>
      <p:italic r:id="rId17"/>
      <p:boldItalic r:id="rId18"/>
    </p:embeddedFont>
    <p:embeddedFont>
      <p:font typeface="Cambria" panose="02040503050406030204" pitchFamily="18" charset="0"/>
      <p:regular r:id="rId19"/>
      <p:bold r:id="rId20"/>
      <p:italic r:id="rId21"/>
      <p:boldItalic r:id="rId22"/>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5351C"/>
    <a:srgbClr val="49A942"/>
    <a:srgbClr val="CCECFF"/>
    <a:srgbClr val="A8FFFF"/>
    <a:srgbClr val="A8EBFF"/>
    <a:srgbClr val="D0F9FC"/>
    <a:srgbClr val="CDFF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757" autoAdjust="0"/>
  </p:normalViewPr>
  <p:slideViewPr>
    <p:cSldViewPr>
      <p:cViewPr>
        <p:scale>
          <a:sx n="20" d="100"/>
          <a:sy n="20" d="100"/>
        </p:scale>
        <p:origin x="-1382" y="670"/>
      </p:cViewPr>
      <p:guideLst>
        <p:guide orient="horz" pos="9792"/>
        <p:guide pos="13248"/>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482" y="-96"/>
      </p:cViewPr>
      <p:guideLst>
        <p:guide orient="horz" pos="2909"/>
        <p:guide pos="219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4.fntdata"/><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font" Target="fonts/font8.fntdata"/><Relationship Id="rId23"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customXml" Target="../customXml/item4.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22822" cy="46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91" tIns="46297" rIns="92591" bIns="46297" numCol="1" anchor="t" anchorCtr="0" compatLnSpc="1">
            <a:prstTxWarp prst="textNoShape">
              <a:avLst/>
            </a:prstTxWarp>
          </a:bodyPr>
          <a:lstStyle>
            <a:lvl1pPr defTabSz="925885">
              <a:defRPr sz="1200"/>
            </a:lvl1pPr>
          </a:lstStyle>
          <a:p>
            <a:pPr>
              <a:defRPr/>
            </a:pPr>
            <a:endParaRPr lang="en-US" altLang="en-US"/>
          </a:p>
        </p:txBody>
      </p:sp>
      <p:sp>
        <p:nvSpPr>
          <p:cNvPr id="3075" name="Rectangle 3"/>
          <p:cNvSpPr>
            <a:spLocks noGrp="1" noChangeArrowheads="1"/>
          </p:cNvSpPr>
          <p:nvPr>
            <p:ph type="dt" idx="1"/>
          </p:nvPr>
        </p:nvSpPr>
        <p:spPr bwMode="auto">
          <a:xfrm>
            <a:off x="3951066" y="0"/>
            <a:ext cx="3022822" cy="46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91" tIns="46297" rIns="92591" bIns="46297" numCol="1" anchor="t" anchorCtr="0" compatLnSpc="1">
            <a:prstTxWarp prst="textNoShape">
              <a:avLst/>
            </a:prstTxWarp>
          </a:bodyPr>
          <a:lstStyle>
            <a:lvl1pPr algn="r" defTabSz="925885">
              <a:defRPr sz="120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4588" y="692150"/>
            <a:ext cx="4686300"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0073" y="4387936"/>
            <a:ext cx="5113745" cy="415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91" tIns="46297" rIns="92591" bIns="4629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2" y="8773969"/>
            <a:ext cx="3022822" cy="46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91" tIns="46297" rIns="92591" bIns="46297" numCol="1" anchor="b" anchorCtr="0" compatLnSpc="1">
            <a:prstTxWarp prst="textNoShape">
              <a:avLst/>
            </a:prstTxWarp>
          </a:bodyPr>
          <a:lstStyle>
            <a:lvl1pPr defTabSz="925885">
              <a:defRPr sz="1200"/>
            </a:lvl1pPr>
          </a:lstStyle>
          <a:p>
            <a:pPr>
              <a:defRPr/>
            </a:pPr>
            <a:endParaRPr lang="en-US" altLang="en-US"/>
          </a:p>
        </p:txBody>
      </p:sp>
      <p:sp>
        <p:nvSpPr>
          <p:cNvPr id="3079" name="Rectangle 7"/>
          <p:cNvSpPr>
            <a:spLocks noGrp="1" noChangeArrowheads="1"/>
          </p:cNvSpPr>
          <p:nvPr>
            <p:ph type="sldNum" sz="quarter" idx="5"/>
          </p:nvPr>
        </p:nvSpPr>
        <p:spPr bwMode="auto">
          <a:xfrm>
            <a:off x="3951066" y="8773969"/>
            <a:ext cx="3022822" cy="46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91" tIns="46297" rIns="92591" bIns="46297" numCol="1" anchor="b" anchorCtr="0" compatLnSpc="1">
            <a:prstTxWarp prst="textNoShape">
              <a:avLst/>
            </a:prstTxWarp>
          </a:bodyPr>
          <a:lstStyle>
            <a:lvl1pPr algn="r" defTabSz="925885">
              <a:defRPr sz="1200"/>
            </a:lvl1pPr>
          </a:lstStyle>
          <a:p>
            <a:pPr>
              <a:defRPr/>
            </a:pPr>
            <a:fld id="{EBAB12BD-E2B9-413C-9373-7CAA697544A7}" type="slidenum">
              <a:rPr lang="en-US" altLang="en-US"/>
              <a:pPr>
                <a:defRPr/>
              </a:pPr>
              <a:t>‹#›</a:t>
            </a:fld>
            <a:endParaRPr lang="en-US" altLang="en-US"/>
          </a:p>
        </p:txBody>
      </p:sp>
    </p:spTree>
    <p:extLst>
      <p:ext uri="{BB962C8B-B14F-4D97-AF65-F5344CB8AC3E}">
        <p14:creationId xmlns:p14="http://schemas.microsoft.com/office/powerpoint/2010/main" val="2140460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5885">
              <a:defRPr sz="600">
                <a:solidFill>
                  <a:schemeClr val="tx1"/>
                </a:solidFill>
                <a:latin typeface="Times New Roman" pitchFamily="18" charset="0"/>
              </a:defRPr>
            </a:lvl1pPr>
            <a:lvl2pPr marL="174935" indent="-67283" defTabSz="925885">
              <a:defRPr sz="600">
                <a:solidFill>
                  <a:schemeClr val="tx1"/>
                </a:solidFill>
                <a:latin typeface="Times New Roman" pitchFamily="18" charset="0"/>
              </a:defRPr>
            </a:lvl2pPr>
            <a:lvl3pPr marL="269132" indent="-53828" defTabSz="925885">
              <a:defRPr sz="600">
                <a:solidFill>
                  <a:schemeClr val="tx1"/>
                </a:solidFill>
                <a:latin typeface="Times New Roman" pitchFamily="18" charset="0"/>
              </a:defRPr>
            </a:lvl3pPr>
            <a:lvl4pPr marL="376784" indent="-53828" defTabSz="925885">
              <a:defRPr sz="600">
                <a:solidFill>
                  <a:schemeClr val="tx1"/>
                </a:solidFill>
                <a:latin typeface="Times New Roman" pitchFamily="18" charset="0"/>
              </a:defRPr>
            </a:lvl4pPr>
            <a:lvl5pPr marL="484437" indent="-53828" defTabSz="925885">
              <a:defRPr sz="600">
                <a:solidFill>
                  <a:schemeClr val="tx1"/>
                </a:solidFill>
                <a:latin typeface="Times New Roman" pitchFamily="18" charset="0"/>
              </a:defRPr>
            </a:lvl5pPr>
            <a:lvl6pPr marL="592089" indent="-53828" defTabSz="925885" eaLnBrk="0" fontAlgn="base" hangingPunct="0">
              <a:spcBef>
                <a:spcPct val="0"/>
              </a:spcBef>
              <a:spcAft>
                <a:spcPct val="0"/>
              </a:spcAft>
              <a:defRPr sz="600">
                <a:solidFill>
                  <a:schemeClr val="tx1"/>
                </a:solidFill>
                <a:latin typeface="Times New Roman" pitchFamily="18" charset="0"/>
              </a:defRPr>
            </a:lvl6pPr>
            <a:lvl7pPr marL="699741" indent="-53828" defTabSz="925885" eaLnBrk="0" fontAlgn="base" hangingPunct="0">
              <a:spcBef>
                <a:spcPct val="0"/>
              </a:spcBef>
              <a:spcAft>
                <a:spcPct val="0"/>
              </a:spcAft>
              <a:defRPr sz="600">
                <a:solidFill>
                  <a:schemeClr val="tx1"/>
                </a:solidFill>
                <a:latin typeface="Times New Roman" pitchFamily="18" charset="0"/>
              </a:defRPr>
            </a:lvl7pPr>
            <a:lvl8pPr marL="807393" indent="-53828" defTabSz="925885" eaLnBrk="0" fontAlgn="base" hangingPunct="0">
              <a:spcBef>
                <a:spcPct val="0"/>
              </a:spcBef>
              <a:spcAft>
                <a:spcPct val="0"/>
              </a:spcAft>
              <a:defRPr sz="600">
                <a:solidFill>
                  <a:schemeClr val="tx1"/>
                </a:solidFill>
                <a:latin typeface="Times New Roman" pitchFamily="18" charset="0"/>
              </a:defRPr>
            </a:lvl8pPr>
            <a:lvl9pPr marL="915046" indent="-53828" defTabSz="925885" eaLnBrk="0" fontAlgn="base" hangingPunct="0">
              <a:spcBef>
                <a:spcPct val="0"/>
              </a:spcBef>
              <a:spcAft>
                <a:spcPct val="0"/>
              </a:spcAft>
              <a:defRPr sz="600">
                <a:solidFill>
                  <a:schemeClr val="tx1"/>
                </a:solidFill>
                <a:latin typeface="Times New Roman" pitchFamily="18" charset="0"/>
              </a:defRPr>
            </a:lvl9pPr>
          </a:lstStyle>
          <a:p>
            <a:fld id="{C354725A-DB34-4B0B-84ED-7DA5762B3FB7}" type="slidenum">
              <a:rPr lang="en-US" altLang="en-US" sz="1200"/>
              <a:pPr/>
              <a:t>1</a:t>
            </a:fld>
            <a:endParaRPr lang="en-US" altLang="en-US"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363" y="9658350"/>
            <a:ext cx="35753675"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8725" y="17618075"/>
            <a:ext cx="29444950"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1E8F1E-6CC1-4940-AB76-4BB2FB0BDD6C}" type="slidenum">
              <a:rPr lang="en-US" altLang="en-US"/>
              <a:pPr>
                <a:defRPr/>
              </a:pPr>
              <a:t>‹#›</a:t>
            </a:fld>
            <a:endParaRPr lang="en-US" altLang="en-US"/>
          </a:p>
        </p:txBody>
      </p:sp>
    </p:spTree>
    <p:extLst>
      <p:ext uri="{BB962C8B-B14F-4D97-AF65-F5344CB8AC3E}">
        <p14:creationId xmlns:p14="http://schemas.microsoft.com/office/powerpoint/2010/main" val="266980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4A7EE0-3667-4841-AB0C-1252D77453D2}" type="slidenum">
              <a:rPr lang="en-US" altLang="en-US"/>
              <a:pPr>
                <a:defRPr/>
              </a:pPr>
              <a:t>‹#›</a:t>
            </a:fld>
            <a:endParaRPr lang="en-US" altLang="en-US"/>
          </a:p>
        </p:txBody>
      </p:sp>
    </p:spTree>
    <p:extLst>
      <p:ext uri="{BB962C8B-B14F-4D97-AF65-F5344CB8AC3E}">
        <p14:creationId xmlns:p14="http://schemas.microsoft.com/office/powerpoint/2010/main" val="127108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968825" y="2763838"/>
            <a:ext cx="8937625" cy="2487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55950" y="2763838"/>
            <a:ext cx="26660475" cy="2487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37740F-95DE-408F-9FE5-5DF8FCDD5316}" type="slidenum">
              <a:rPr lang="en-US" altLang="en-US"/>
              <a:pPr>
                <a:defRPr/>
              </a:pPr>
              <a:t>‹#›</a:t>
            </a:fld>
            <a:endParaRPr lang="en-US" altLang="en-US"/>
          </a:p>
        </p:txBody>
      </p:sp>
    </p:spTree>
    <p:extLst>
      <p:ext uri="{BB962C8B-B14F-4D97-AF65-F5344CB8AC3E}">
        <p14:creationId xmlns:p14="http://schemas.microsoft.com/office/powerpoint/2010/main" val="1164463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65C535-BA81-4B37-989B-260170732399}" type="slidenum">
              <a:rPr lang="en-US" altLang="en-US"/>
              <a:pPr>
                <a:defRPr/>
              </a:pPr>
              <a:t>‹#›</a:t>
            </a:fld>
            <a:endParaRPr lang="en-US" altLang="en-US"/>
          </a:p>
        </p:txBody>
      </p:sp>
    </p:spTree>
    <p:extLst>
      <p:ext uri="{BB962C8B-B14F-4D97-AF65-F5344CB8AC3E}">
        <p14:creationId xmlns:p14="http://schemas.microsoft.com/office/powerpoint/2010/main" val="162025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38" y="19978688"/>
            <a:ext cx="35753675"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322638" y="13177838"/>
            <a:ext cx="35753675"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CE79E54-C980-4B93-BAB6-EB5ADAF778EB}" type="slidenum">
              <a:rPr lang="en-US" altLang="en-US"/>
              <a:pPr>
                <a:defRPr/>
              </a:pPr>
              <a:t>‹#›</a:t>
            </a:fld>
            <a:endParaRPr lang="en-US" altLang="en-US"/>
          </a:p>
        </p:txBody>
      </p:sp>
    </p:spTree>
    <p:extLst>
      <p:ext uri="{BB962C8B-B14F-4D97-AF65-F5344CB8AC3E}">
        <p14:creationId xmlns:p14="http://schemas.microsoft.com/office/powerpoint/2010/main" val="121712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55950" y="8980488"/>
            <a:ext cx="17799050" cy="18654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107400" y="8980488"/>
            <a:ext cx="17799050" cy="18654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370344F-CBC1-4B80-8F8E-2D82F6CF8117}" type="slidenum">
              <a:rPr lang="en-US" altLang="en-US"/>
              <a:pPr>
                <a:defRPr/>
              </a:pPr>
              <a:t>‹#›</a:t>
            </a:fld>
            <a:endParaRPr lang="en-US" altLang="en-US"/>
          </a:p>
        </p:txBody>
      </p:sp>
    </p:spTree>
    <p:extLst>
      <p:ext uri="{BB962C8B-B14F-4D97-AF65-F5344CB8AC3E}">
        <p14:creationId xmlns:p14="http://schemas.microsoft.com/office/powerpoint/2010/main" val="1499182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3438" y="1244600"/>
            <a:ext cx="37855525"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438" y="6959600"/>
            <a:ext cx="18584862"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03438" y="9859963"/>
            <a:ext cx="18584862"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750" y="6959600"/>
            <a:ext cx="18591213"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1367750" y="9859963"/>
            <a:ext cx="18591213"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5BC1CB9-8EC0-4588-A606-308A30C40F2F}" type="slidenum">
              <a:rPr lang="en-US" altLang="en-US"/>
              <a:pPr>
                <a:defRPr/>
              </a:pPr>
              <a:t>‹#›</a:t>
            </a:fld>
            <a:endParaRPr lang="en-US" altLang="en-US"/>
          </a:p>
        </p:txBody>
      </p:sp>
    </p:spTree>
    <p:extLst>
      <p:ext uri="{BB962C8B-B14F-4D97-AF65-F5344CB8AC3E}">
        <p14:creationId xmlns:p14="http://schemas.microsoft.com/office/powerpoint/2010/main" val="2313465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09D0442-2799-434E-BC31-9EE4C7D9BBE0}" type="slidenum">
              <a:rPr lang="en-US" altLang="en-US"/>
              <a:pPr>
                <a:defRPr/>
              </a:pPr>
              <a:t>‹#›</a:t>
            </a:fld>
            <a:endParaRPr lang="en-US" altLang="en-US"/>
          </a:p>
        </p:txBody>
      </p:sp>
    </p:spTree>
    <p:extLst>
      <p:ext uri="{BB962C8B-B14F-4D97-AF65-F5344CB8AC3E}">
        <p14:creationId xmlns:p14="http://schemas.microsoft.com/office/powerpoint/2010/main" val="3934016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B0C36FE-F9C2-4E9B-88C4-71C280A55E92}" type="slidenum">
              <a:rPr lang="en-US" altLang="en-US"/>
              <a:pPr>
                <a:defRPr/>
              </a:pPr>
              <a:t>‹#›</a:t>
            </a:fld>
            <a:endParaRPr lang="en-US" altLang="en-US"/>
          </a:p>
        </p:txBody>
      </p:sp>
    </p:spTree>
    <p:extLst>
      <p:ext uri="{BB962C8B-B14F-4D97-AF65-F5344CB8AC3E}">
        <p14:creationId xmlns:p14="http://schemas.microsoft.com/office/powerpoint/2010/main" val="3006260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438" y="1238250"/>
            <a:ext cx="13838237"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444913" y="1238250"/>
            <a:ext cx="2351405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438" y="6505575"/>
            <a:ext cx="13838237"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440138-1D9A-4D1B-9936-EEE358D1419F}" type="slidenum">
              <a:rPr lang="en-US" altLang="en-US"/>
              <a:pPr>
                <a:defRPr/>
              </a:pPr>
              <a:t>‹#›</a:t>
            </a:fld>
            <a:endParaRPr lang="en-US" altLang="en-US"/>
          </a:p>
        </p:txBody>
      </p:sp>
    </p:spTree>
    <p:extLst>
      <p:ext uri="{BB962C8B-B14F-4D97-AF65-F5344CB8AC3E}">
        <p14:creationId xmlns:p14="http://schemas.microsoft.com/office/powerpoint/2010/main" val="50312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3888" y="21763038"/>
            <a:ext cx="25238075"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243888" y="2778125"/>
            <a:ext cx="25238075"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243888" y="24331613"/>
            <a:ext cx="25238075"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769678A-740A-47E3-9B93-9FC9A70DA1A1}" type="slidenum">
              <a:rPr lang="en-US" altLang="en-US"/>
              <a:pPr>
                <a:defRPr/>
              </a:pPr>
              <a:t>‹#›</a:t>
            </a:fld>
            <a:endParaRPr lang="en-US" altLang="en-US"/>
          </a:p>
        </p:txBody>
      </p:sp>
    </p:spTree>
    <p:extLst>
      <p:ext uri="{BB962C8B-B14F-4D97-AF65-F5344CB8AC3E}">
        <p14:creationId xmlns:p14="http://schemas.microsoft.com/office/powerpoint/2010/main" val="3153955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alphaModFix amt="45000"/>
            <a:lum/>
          </a:blip>
          <a:srcRect/>
          <a:stretch>
            <a:fillRect t="-40000" b="-40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5950" y="2763838"/>
            <a:ext cx="357505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976" tIns="208988" rIns="417976" bIns="20898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155950" y="8980488"/>
            <a:ext cx="35750500" cy="1865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976" tIns="208988" rIns="417976" bIns="20898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155950" y="28325763"/>
            <a:ext cx="8763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976" tIns="208988" rIns="417976" bIns="208988" numCol="1" anchor="t" anchorCtr="0" compatLnSpc="1">
            <a:prstTxWarp prst="textNoShape">
              <a:avLst/>
            </a:prstTxWarp>
          </a:bodyPr>
          <a:lstStyle>
            <a:lvl1pPr defTabSz="4179888">
              <a:defRPr sz="6400"/>
            </a:lvl1pPr>
          </a:lstStyle>
          <a:p>
            <a:pPr>
              <a:defRPr/>
            </a:pPr>
            <a:endParaRPr lang="en-US" altLang="en-US"/>
          </a:p>
        </p:txBody>
      </p:sp>
      <p:sp>
        <p:nvSpPr>
          <p:cNvPr id="1029" name="Rectangle 5"/>
          <p:cNvSpPr>
            <a:spLocks noGrp="1" noChangeArrowheads="1"/>
          </p:cNvSpPr>
          <p:nvPr>
            <p:ph type="ftr" sz="quarter" idx="3"/>
          </p:nvPr>
        </p:nvSpPr>
        <p:spPr bwMode="auto">
          <a:xfrm>
            <a:off x="14370050" y="28325763"/>
            <a:ext cx="133223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976" tIns="208988" rIns="417976" bIns="208988" numCol="1" anchor="t" anchorCtr="0" compatLnSpc="1">
            <a:prstTxWarp prst="textNoShape">
              <a:avLst/>
            </a:prstTxWarp>
          </a:bodyPr>
          <a:lstStyle>
            <a:lvl1pPr algn="ctr" defTabSz="4179888">
              <a:defRPr sz="6400"/>
            </a:lvl1pPr>
          </a:lstStyle>
          <a:p>
            <a:pPr>
              <a:defRPr/>
            </a:pPr>
            <a:endParaRPr lang="en-US" altLang="en-US"/>
          </a:p>
        </p:txBody>
      </p:sp>
      <p:sp>
        <p:nvSpPr>
          <p:cNvPr id="1030" name="Rectangle 6"/>
          <p:cNvSpPr>
            <a:spLocks noGrp="1" noChangeArrowheads="1"/>
          </p:cNvSpPr>
          <p:nvPr>
            <p:ph type="sldNum" sz="quarter" idx="4"/>
          </p:nvPr>
        </p:nvSpPr>
        <p:spPr bwMode="auto">
          <a:xfrm>
            <a:off x="30143450" y="28325763"/>
            <a:ext cx="8763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17976" tIns="208988" rIns="417976" bIns="208988" numCol="1" anchor="t" anchorCtr="0" compatLnSpc="1">
            <a:prstTxWarp prst="textNoShape">
              <a:avLst/>
            </a:prstTxWarp>
          </a:bodyPr>
          <a:lstStyle>
            <a:lvl1pPr algn="r" defTabSz="4179888">
              <a:defRPr sz="6400"/>
            </a:lvl1pPr>
          </a:lstStyle>
          <a:p>
            <a:pPr>
              <a:defRPr/>
            </a:pPr>
            <a:fld id="{5EFD9897-7520-45C6-B2A9-D6EAC773E3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9888" rtl="0" eaLnBrk="0" fontAlgn="base" hangingPunct="0">
        <a:spcBef>
          <a:spcPct val="0"/>
        </a:spcBef>
        <a:spcAft>
          <a:spcPct val="0"/>
        </a:spcAft>
        <a:defRPr sz="20100">
          <a:solidFill>
            <a:schemeClr val="tx2"/>
          </a:solidFill>
          <a:latin typeface="+mj-lt"/>
          <a:ea typeface="+mj-ea"/>
          <a:cs typeface="+mj-cs"/>
        </a:defRPr>
      </a:lvl1pPr>
      <a:lvl2pPr algn="ctr" defTabSz="4179888" rtl="0" eaLnBrk="0" fontAlgn="base" hangingPunct="0">
        <a:spcBef>
          <a:spcPct val="0"/>
        </a:spcBef>
        <a:spcAft>
          <a:spcPct val="0"/>
        </a:spcAft>
        <a:defRPr sz="20100">
          <a:solidFill>
            <a:schemeClr val="tx2"/>
          </a:solidFill>
          <a:latin typeface="Times New Roman" pitchFamily="18" charset="0"/>
        </a:defRPr>
      </a:lvl2pPr>
      <a:lvl3pPr algn="ctr" defTabSz="4179888" rtl="0" eaLnBrk="0" fontAlgn="base" hangingPunct="0">
        <a:spcBef>
          <a:spcPct val="0"/>
        </a:spcBef>
        <a:spcAft>
          <a:spcPct val="0"/>
        </a:spcAft>
        <a:defRPr sz="20100">
          <a:solidFill>
            <a:schemeClr val="tx2"/>
          </a:solidFill>
          <a:latin typeface="Times New Roman" pitchFamily="18" charset="0"/>
        </a:defRPr>
      </a:lvl3pPr>
      <a:lvl4pPr algn="ctr" defTabSz="4179888" rtl="0" eaLnBrk="0" fontAlgn="base" hangingPunct="0">
        <a:spcBef>
          <a:spcPct val="0"/>
        </a:spcBef>
        <a:spcAft>
          <a:spcPct val="0"/>
        </a:spcAft>
        <a:defRPr sz="20100">
          <a:solidFill>
            <a:schemeClr val="tx2"/>
          </a:solidFill>
          <a:latin typeface="Times New Roman" pitchFamily="18" charset="0"/>
        </a:defRPr>
      </a:lvl4pPr>
      <a:lvl5pPr algn="ctr" defTabSz="4179888" rtl="0" eaLnBrk="0" fontAlgn="base" hangingPunct="0">
        <a:spcBef>
          <a:spcPct val="0"/>
        </a:spcBef>
        <a:spcAft>
          <a:spcPct val="0"/>
        </a:spcAft>
        <a:defRPr sz="20100">
          <a:solidFill>
            <a:schemeClr val="tx2"/>
          </a:solidFill>
          <a:latin typeface="Times New Roman" pitchFamily="18" charset="0"/>
        </a:defRPr>
      </a:lvl5pPr>
      <a:lvl6pPr marL="457200" algn="ctr" defTabSz="4179888" rtl="0" eaLnBrk="0" fontAlgn="base" hangingPunct="0">
        <a:spcBef>
          <a:spcPct val="0"/>
        </a:spcBef>
        <a:spcAft>
          <a:spcPct val="0"/>
        </a:spcAft>
        <a:defRPr sz="20100">
          <a:solidFill>
            <a:schemeClr val="tx2"/>
          </a:solidFill>
          <a:latin typeface="Times New Roman" pitchFamily="18" charset="0"/>
        </a:defRPr>
      </a:lvl6pPr>
      <a:lvl7pPr marL="914400" algn="ctr" defTabSz="4179888" rtl="0" eaLnBrk="0" fontAlgn="base" hangingPunct="0">
        <a:spcBef>
          <a:spcPct val="0"/>
        </a:spcBef>
        <a:spcAft>
          <a:spcPct val="0"/>
        </a:spcAft>
        <a:defRPr sz="20100">
          <a:solidFill>
            <a:schemeClr val="tx2"/>
          </a:solidFill>
          <a:latin typeface="Times New Roman" pitchFamily="18" charset="0"/>
        </a:defRPr>
      </a:lvl7pPr>
      <a:lvl8pPr marL="1371600" algn="ctr" defTabSz="4179888" rtl="0" eaLnBrk="0" fontAlgn="base" hangingPunct="0">
        <a:spcBef>
          <a:spcPct val="0"/>
        </a:spcBef>
        <a:spcAft>
          <a:spcPct val="0"/>
        </a:spcAft>
        <a:defRPr sz="20100">
          <a:solidFill>
            <a:schemeClr val="tx2"/>
          </a:solidFill>
          <a:latin typeface="Times New Roman" pitchFamily="18" charset="0"/>
        </a:defRPr>
      </a:lvl8pPr>
      <a:lvl9pPr marL="1828800" algn="ctr" defTabSz="4179888" rtl="0" eaLnBrk="0" fontAlgn="base" hangingPunct="0">
        <a:spcBef>
          <a:spcPct val="0"/>
        </a:spcBef>
        <a:spcAft>
          <a:spcPct val="0"/>
        </a:spcAft>
        <a:defRPr sz="20100">
          <a:solidFill>
            <a:schemeClr val="tx2"/>
          </a:solidFill>
          <a:latin typeface="Times New Roman" pitchFamily="18" charset="0"/>
        </a:defRPr>
      </a:lvl9pPr>
    </p:titleStyle>
    <p:bodyStyle>
      <a:lvl1pPr marL="1568450" indent="-1568450" algn="l" defTabSz="4179888" rtl="0" eaLnBrk="0" fontAlgn="base" hangingPunct="0">
        <a:spcBef>
          <a:spcPct val="20000"/>
        </a:spcBef>
        <a:spcAft>
          <a:spcPct val="0"/>
        </a:spcAft>
        <a:buChar char="•"/>
        <a:defRPr sz="14700">
          <a:solidFill>
            <a:schemeClr val="tx1"/>
          </a:solidFill>
          <a:latin typeface="+mn-lt"/>
          <a:ea typeface="+mn-ea"/>
          <a:cs typeface="+mn-cs"/>
        </a:defRPr>
      </a:lvl1pPr>
      <a:lvl2pPr marL="3395663" indent="-1306513" algn="l" defTabSz="4179888" rtl="0" eaLnBrk="0" fontAlgn="base" hangingPunct="0">
        <a:spcBef>
          <a:spcPct val="20000"/>
        </a:spcBef>
        <a:spcAft>
          <a:spcPct val="0"/>
        </a:spcAft>
        <a:buChar char="–"/>
        <a:defRPr sz="12800">
          <a:solidFill>
            <a:schemeClr val="tx1"/>
          </a:solidFill>
          <a:latin typeface="+mn-lt"/>
        </a:defRPr>
      </a:lvl2pPr>
      <a:lvl3pPr marL="5224463" indent="-1044575" algn="l" defTabSz="4179888" rtl="0" eaLnBrk="0" fontAlgn="base" hangingPunct="0">
        <a:spcBef>
          <a:spcPct val="20000"/>
        </a:spcBef>
        <a:spcAft>
          <a:spcPct val="0"/>
        </a:spcAft>
        <a:buChar char="•"/>
        <a:defRPr sz="11000">
          <a:solidFill>
            <a:schemeClr val="tx1"/>
          </a:solidFill>
          <a:latin typeface="+mn-lt"/>
        </a:defRPr>
      </a:lvl3pPr>
      <a:lvl4pPr marL="7313613" indent="-1044575" algn="l" defTabSz="4179888" rtl="0" eaLnBrk="0" fontAlgn="base" hangingPunct="0">
        <a:spcBef>
          <a:spcPct val="20000"/>
        </a:spcBef>
        <a:spcAft>
          <a:spcPct val="0"/>
        </a:spcAft>
        <a:buChar char="–"/>
        <a:defRPr sz="9100">
          <a:solidFill>
            <a:schemeClr val="tx1"/>
          </a:solidFill>
          <a:latin typeface="+mn-lt"/>
        </a:defRPr>
      </a:lvl4pPr>
      <a:lvl5pPr marL="9404350" indent="-1044575" algn="l" defTabSz="4179888" rtl="0" eaLnBrk="0" fontAlgn="base" hangingPunct="0">
        <a:spcBef>
          <a:spcPct val="20000"/>
        </a:spcBef>
        <a:spcAft>
          <a:spcPct val="0"/>
        </a:spcAft>
        <a:buChar char="»"/>
        <a:defRPr sz="9100">
          <a:solidFill>
            <a:schemeClr val="tx1"/>
          </a:solidFill>
          <a:latin typeface="+mn-lt"/>
        </a:defRPr>
      </a:lvl5pPr>
      <a:lvl6pPr marL="9861550" indent="-1044575" algn="l" defTabSz="4179888" rtl="0" eaLnBrk="0" fontAlgn="base" hangingPunct="0">
        <a:spcBef>
          <a:spcPct val="20000"/>
        </a:spcBef>
        <a:spcAft>
          <a:spcPct val="0"/>
        </a:spcAft>
        <a:buChar char="»"/>
        <a:defRPr sz="9100">
          <a:solidFill>
            <a:schemeClr val="tx1"/>
          </a:solidFill>
          <a:latin typeface="+mn-lt"/>
        </a:defRPr>
      </a:lvl6pPr>
      <a:lvl7pPr marL="10318750" indent="-1044575" algn="l" defTabSz="4179888" rtl="0" eaLnBrk="0" fontAlgn="base" hangingPunct="0">
        <a:spcBef>
          <a:spcPct val="20000"/>
        </a:spcBef>
        <a:spcAft>
          <a:spcPct val="0"/>
        </a:spcAft>
        <a:buChar char="»"/>
        <a:defRPr sz="9100">
          <a:solidFill>
            <a:schemeClr val="tx1"/>
          </a:solidFill>
          <a:latin typeface="+mn-lt"/>
        </a:defRPr>
      </a:lvl7pPr>
      <a:lvl8pPr marL="10775950" indent="-1044575" algn="l" defTabSz="4179888" rtl="0" eaLnBrk="0" fontAlgn="base" hangingPunct="0">
        <a:spcBef>
          <a:spcPct val="20000"/>
        </a:spcBef>
        <a:spcAft>
          <a:spcPct val="0"/>
        </a:spcAft>
        <a:buChar char="»"/>
        <a:defRPr sz="9100">
          <a:solidFill>
            <a:schemeClr val="tx1"/>
          </a:solidFill>
          <a:latin typeface="+mn-lt"/>
        </a:defRPr>
      </a:lvl8pPr>
      <a:lvl9pPr marL="11233150" indent="-1044575" algn="l" defTabSz="4179888" rtl="0" eaLnBrk="0" fontAlgn="base" hangingPunct="0">
        <a:spcBef>
          <a:spcPct val="20000"/>
        </a:spcBef>
        <a:spcAft>
          <a:spcPct val="0"/>
        </a:spcAft>
        <a:buChar char="»"/>
        <a:defRPr sz="9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143000" y="147637"/>
            <a:ext cx="39579550"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976" tIns="208988" rIns="417976" bIns="208988" anchor="ctr"/>
          <a:lstStyle>
            <a:lvl1pPr defTabSz="4179888">
              <a:spcBef>
                <a:spcPct val="20000"/>
              </a:spcBef>
              <a:buChar char="•"/>
              <a:defRPr sz="14700">
                <a:solidFill>
                  <a:schemeClr val="tx1"/>
                </a:solidFill>
                <a:latin typeface="Times New Roman" pitchFamily="18" charset="0"/>
              </a:defRPr>
            </a:lvl1pPr>
            <a:lvl2pPr marL="3395663" indent="-1306513" defTabSz="4179888">
              <a:spcBef>
                <a:spcPct val="20000"/>
              </a:spcBef>
              <a:buChar char="–"/>
              <a:defRPr sz="12800">
                <a:solidFill>
                  <a:schemeClr val="tx1"/>
                </a:solidFill>
                <a:latin typeface="Times New Roman" pitchFamily="18" charset="0"/>
              </a:defRPr>
            </a:lvl2pPr>
            <a:lvl3pPr marL="5224463" indent="-1044575" defTabSz="4179888">
              <a:spcBef>
                <a:spcPct val="20000"/>
              </a:spcBef>
              <a:buChar char="•"/>
              <a:defRPr sz="11000">
                <a:solidFill>
                  <a:schemeClr val="tx1"/>
                </a:solidFill>
                <a:latin typeface="Times New Roman" pitchFamily="18" charset="0"/>
              </a:defRPr>
            </a:lvl3pPr>
            <a:lvl4pPr marL="7313613" indent="-1044575" defTabSz="4179888">
              <a:spcBef>
                <a:spcPct val="20000"/>
              </a:spcBef>
              <a:buChar char="–"/>
              <a:defRPr sz="9100">
                <a:solidFill>
                  <a:schemeClr val="tx1"/>
                </a:solidFill>
                <a:latin typeface="Times New Roman" pitchFamily="18" charset="0"/>
              </a:defRPr>
            </a:lvl4pPr>
            <a:lvl5pPr marL="9404350" indent="-1044575" defTabSz="4179888">
              <a:spcBef>
                <a:spcPct val="20000"/>
              </a:spcBef>
              <a:buChar char="»"/>
              <a:defRPr sz="9100">
                <a:solidFill>
                  <a:schemeClr val="tx1"/>
                </a:solidFill>
                <a:latin typeface="Times New Roman" pitchFamily="18" charset="0"/>
              </a:defRPr>
            </a:lvl5pPr>
            <a:lvl6pPr marL="9861550" indent="-1044575" defTabSz="4179888" eaLnBrk="0" fontAlgn="base" hangingPunct="0">
              <a:spcBef>
                <a:spcPct val="20000"/>
              </a:spcBef>
              <a:spcAft>
                <a:spcPct val="0"/>
              </a:spcAft>
              <a:buChar char="»"/>
              <a:defRPr sz="9100">
                <a:solidFill>
                  <a:schemeClr val="tx1"/>
                </a:solidFill>
                <a:latin typeface="Times New Roman" pitchFamily="18" charset="0"/>
              </a:defRPr>
            </a:lvl6pPr>
            <a:lvl7pPr marL="10318750" indent="-1044575" defTabSz="4179888" eaLnBrk="0" fontAlgn="base" hangingPunct="0">
              <a:spcBef>
                <a:spcPct val="20000"/>
              </a:spcBef>
              <a:spcAft>
                <a:spcPct val="0"/>
              </a:spcAft>
              <a:buChar char="»"/>
              <a:defRPr sz="9100">
                <a:solidFill>
                  <a:schemeClr val="tx1"/>
                </a:solidFill>
                <a:latin typeface="Times New Roman" pitchFamily="18" charset="0"/>
              </a:defRPr>
            </a:lvl7pPr>
            <a:lvl8pPr marL="10775950" indent="-1044575" defTabSz="4179888" eaLnBrk="0" fontAlgn="base" hangingPunct="0">
              <a:spcBef>
                <a:spcPct val="20000"/>
              </a:spcBef>
              <a:spcAft>
                <a:spcPct val="0"/>
              </a:spcAft>
              <a:buChar char="»"/>
              <a:defRPr sz="9100">
                <a:solidFill>
                  <a:schemeClr val="tx1"/>
                </a:solidFill>
                <a:latin typeface="Times New Roman" pitchFamily="18" charset="0"/>
              </a:defRPr>
            </a:lvl8pPr>
            <a:lvl9pPr marL="11233150" indent="-1044575" defTabSz="4179888" eaLnBrk="0" fontAlgn="base" hangingPunct="0">
              <a:spcBef>
                <a:spcPct val="20000"/>
              </a:spcBef>
              <a:spcAft>
                <a:spcPct val="0"/>
              </a:spcAft>
              <a:buChar char="»"/>
              <a:defRPr sz="9100">
                <a:solidFill>
                  <a:schemeClr val="tx1"/>
                </a:solidFill>
                <a:latin typeface="Times New Roman" pitchFamily="18" charset="0"/>
              </a:defRPr>
            </a:lvl9pPr>
          </a:lstStyle>
          <a:p>
            <a:pPr algn="ctr">
              <a:spcBef>
                <a:spcPct val="0"/>
              </a:spcBef>
              <a:buFontTx/>
              <a:buNone/>
            </a:pPr>
            <a:r>
              <a:rPr lang="en-US" altLang="en-US" sz="5400" b="1" dirty="0" smtClean="0">
                <a:latin typeface="Cambria" panose="02040503050406030204" pitchFamily="18" charset="0"/>
              </a:rPr>
              <a:t>Improving Forest Resilience Locally and Abroad</a:t>
            </a:r>
            <a:r>
              <a:rPr lang="en-US" altLang="en-US" sz="5400" b="1" dirty="0" smtClean="0">
                <a:latin typeface="Cambria" panose="02040503050406030204" pitchFamily="18" charset="0"/>
              </a:rPr>
              <a:t>: </a:t>
            </a:r>
          </a:p>
          <a:p>
            <a:pPr algn="ctr">
              <a:spcBef>
                <a:spcPct val="0"/>
              </a:spcBef>
              <a:buFontTx/>
              <a:buNone/>
            </a:pPr>
            <a:r>
              <a:rPr lang="en-US" altLang="en-US" sz="5400" b="1" dirty="0" smtClean="0">
                <a:latin typeface="Cambria" panose="02040503050406030204" pitchFamily="18" charset="0"/>
              </a:rPr>
              <a:t>Spanish </a:t>
            </a:r>
            <a:r>
              <a:rPr lang="en-US" altLang="en-US" sz="5400" b="1" dirty="0" smtClean="0">
                <a:latin typeface="Cambria" panose="02040503050406030204" pitchFamily="18" charset="0"/>
              </a:rPr>
              <a:t>Language Controlled Fire Training Exchange (TREX)</a:t>
            </a:r>
          </a:p>
          <a:p>
            <a:pPr algn="ctr">
              <a:spcBef>
                <a:spcPct val="0"/>
              </a:spcBef>
              <a:buFontTx/>
              <a:buNone/>
            </a:pPr>
            <a:r>
              <a:rPr lang="en-US" altLang="en-US" sz="4200" b="1" dirty="0" smtClean="0">
                <a:solidFill>
                  <a:schemeClr val="tx2"/>
                </a:solidFill>
                <a:latin typeface="Cambria" panose="02040503050406030204" pitchFamily="18" charset="0"/>
              </a:rPr>
              <a:t>Rodolfo </a:t>
            </a:r>
            <a:r>
              <a:rPr lang="en-US" altLang="en-US" sz="4200" b="1" dirty="0" err="1">
                <a:solidFill>
                  <a:schemeClr val="tx2"/>
                </a:solidFill>
                <a:latin typeface="Cambria" panose="02040503050406030204" pitchFamily="18" charset="0"/>
              </a:rPr>
              <a:t>Zúñiga</a:t>
            </a:r>
            <a:r>
              <a:rPr lang="en-US" altLang="en-US" sz="4200" b="1" dirty="0">
                <a:solidFill>
                  <a:schemeClr val="tx2"/>
                </a:solidFill>
                <a:latin typeface="Cambria" panose="02040503050406030204" pitchFamily="18" charset="0"/>
              </a:rPr>
              <a:t> </a:t>
            </a:r>
            <a:r>
              <a:rPr lang="en-US" altLang="en-US" sz="4200" b="1" dirty="0" smtClean="0">
                <a:solidFill>
                  <a:schemeClr val="tx2"/>
                </a:solidFill>
                <a:latin typeface="Cambria" panose="02040503050406030204" pitchFamily="18" charset="0"/>
              </a:rPr>
              <a:t>Villegas  - The Nature Conservancy in Michigan</a:t>
            </a:r>
            <a:endParaRPr lang="en-US" altLang="en-US" sz="4200" b="1" dirty="0">
              <a:solidFill>
                <a:schemeClr val="tx2"/>
              </a:solidFill>
              <a:latin typeface="Cambria" panose="02040503050406030204" pitchFamily="18" charset="0"/>
            </a:endParaRPr>
          </a:p>
        </p:txBody>
      </p:sp>
      <p:sp>
        <p:nvSpPr>
          <p:cNvPr id="2051" name="Text Box 3"/>
          <p:cNvSpPr txBox="1">
            <a:spLocks noChangeArrowheads="1"/>
          </p:cNvSpPr>
          <p:nvPr/>
        </p:nvSpPr>
        <p:spPr bwMode="auto">
          <a:xfrm>
            <a:off x="990600" y="3581399"/>
            <a:ext cx="12649200" cy="1295400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en-US" sz="3600" b="1" dirty="0">
                <a:solidFill>
                  <a:schemeClr val="tx2">
                    <a:lumMod val="75000"/>
                  </a:schemeClr>
                </a:solidFill>
                <a:latin typeface="Whitney Office" pitchFamily="2" charset="0"/>
              </a:rPr>
              <a:t>Worldwide as well as in the </a:t>
            </a:r>
            <a:r>
              <a:rPr lang="en-US" sz="3600" b="1" dirty="0" smtClean="0">
                <a:solidFill>
                  <a:schemeClr val="tx2">
                    <a:lumMod val="75000"/>
                  </a:schemeClr>
                </a:solidFill>
                <a:latin typeface="Whitney Office" pitchFamily="2" charset="0"/>
              </a:rPr>
              <a:t>United States, </a:t>
            </a:r>
            <a:r>
              <a:rPr lang="en-US" sz="3600" b="1" dirty="0">
                <a:solidFill>
                  <a:schemeClr val="tx2">
                    <a:lumMod val="75000"/>
                  </a:schemeClr>
                </a:solidFill>
                <a:latin typeface="Whitney Office" pitchFamily="2" charset="0"/>
              </a:rPr>
              <a:t>fire is challenging its </a:t>
            </a:r>
            <a:r>
              <a:rPr lang="en-US" sz="3600" b="1" dirty="0" smtClean="0">
                <a:solidFill>
                  <a:schemeClr val="tx2">
                    <a:lumMod val="75000"/>
                  </a:schemeClr>
                </a:solidFill>
                <a:latin typeface="Whitney Office" pitchFamily="2" charset="0"/>
              </a:rPr>
              <a:t>usual </a:t>
            </a:r>
            <a:r>
              <a:rPr lang="en-US" sz="3600" b="1" dirty="0">
                <a:solidFill>
                  <a:schemeClr val="tx2">
                    <a:lumMod val="75000"/>
                  </a:schemeClr>
                </a:solidFill>
                <a:latin typeface="Whitney Office" pitchFamily="2" charset="0"/>
              </a:rPr>
              <a:t>expected intensity and behavior by becoming more unpredictable and devastating. </a:t>
            </a:r>
            <a:r>
              <a:rPr lang="en-US" sz="3600" b="1" dirty="0" smtClean="0">
                <a:solidFill>
                  <a:schemeClr val="tx2">
                    <a:lumMod val="75000"/>
                  </a:schemeClr>
                </a:solidFill>
                <a:latin typeface="Whitney Office" pitchFamily="2" charset="0"/>
              </a:rPr>
              <a:t>More </a:t>
            </a:r>
            <a:r>
              <a:rPr lang="en-US" sz="3600" b="1" dirty="0">
                <a:solidFill>
                  <a:schemeClr val="tx2">
                    <a:lumMod val="75000"/>
                  </a:schemeClr>
                </a:solidFill>
                <a:latin typeface="Whitney Office" pitchFamily="2" charset="0"/>
              </a:rPr>
              <a:t>than two-thirds of U.S. forests have altered fire dynamics. </a:t>
            </a:r>
            <a:r>
              <a:rPr lang="en-US" sz="3600" b="1" dirty="0" smtClean="0">
                <a:solidFill>
                  <a:schemeClr val="tx2">
                    <a:lumMod val="75000"/>
                  </a:schemeClr>
                </a:solidFill>
                <a:latin typeface="Whitney Office" pitchFamily="2" charset="0"/>
              </a:rPr>
              <a:t>There is growing </a:t>
            </a:r>
            <a:r>
              <a:rPr lang="en-US" sz="3600" b="1" dirty="0">
                <a:solidFill>
                  <a:schemeClr val="tx2">
                    <a:lumMod val="75000"/>
                  </a:schemeClr>
                </a:solidFill>
                <a:latin typeface="Whitney Office" pitchFamily="2" charset="0"/>
              </a:rPr>
              <a:t>a</a:t>
            </a:r>
            <a:r>
              <a:rPr lang="en-US" sz="3600" b="1" dirty="0" smtClean="0">
                <a:solidFill>
                  <a:schemeClr val="tx2">
                    <a:lumMod val="75000"/>
                  </a:schemeClr>
                </a:solidFill>
                <a:latin typeface="Whitney Office" pitchFamily="2" charset="0"/>
              </a:rPr>
              <a:t>wareness of wildfire’s </a:t>
            </a:r>
            <a:r>
              <a:rPr lang="en-US" sz="3600" b="1" dirty="0">
                <a:solidFill>
                  <a:schemeClr val="tx2">
                    <a:lumMod val="75000"/>
                  </a:schemeClr>
                </a:solidFill>
                <a:latin typeface="Whitney Office" pitchFamily="2" charset="0"/>
              </a:rPr>
              <a:t>devastating consequences on native forests due to weather pattern changes  and limited or deficient forest management. </a:t>
            </a:r>
            <a:r>
              <a:rPr lang="en-US" sz="3600" b="1" dirty="0" smtClean="0">
                <a:solidFill>
                  <a:schemeClr val="tx2">
                    <a:lumMod val="75000"/>
                  </a:schemeClr>
                </a:solidFill>
                <a:latin typeface="Whitney Office" pitchFamily="2" charset="0"/>
              </a:rPr>
              <a:t>Land </a:t>
            </a:r>
            <a:r>
              <a:rPr lang="en-US" sz="3600" b="1" dirty="0">
                <a:solidFill>
                  <a:schemeClr val="tx2">
                    <a:lumMod val="75000"/>
                  </a:schemeClr>
                </a:solidFill>
                <a:latin typeface="Whitney Office" pitchFamily="2" charset="0"/>
              </a:rPr>
              <a:t>owners, local and federal governments, indigenous </a:t>
            </a:r>
            <a:r>
              <a:rPr lang="en-US" sz="3600" b="1" dirty="0" smtClean="0">
                <a:solidFill>
                  <a:schemeClr val="tx2">
                    <a:lumMod val="75000"/>
                  </a:schemeClr>
                </a:solidFill>
                <a:latin typeface="Whitney Office" pitchFamily="2" charset="0"/>
              </a:rPr>
              <a:t>groups, </a:t>
            </a:r>
            <a:r>
              <a:rPr lang="en-US" sz="3600" b="1" dirty="0">
                <a:solidFill>
                  <a:schemeClr val="tx2">
                    <a:lumMod val="75000"/>
                  </a:schemeClr>
                </a:solidFill>
                <a:latin typeface="Whitney Office" pitchFamily="2" charset="0"/>
              </a:rPr>
              <a:t>conservation NGOs, as well as land management agencies </a:t>
            </a:r>
            <a:r>
              <a:rPr lang="en-US" sz="3600" b="1" dirty="0" smtClean="0">
                <a:solidFill>
                  <a:schemeClr val="tx2">
                    <a:lumMod val="75000"/>
                  </a:schemeClr>
                </a:solidFill>
                <a:latin typeface="Whitney Office" pitchFamily="2" charset="0"/>
              </a:rPr>
              <a:t> are taking notice.</a:t>
            </a:r>
          </a:p>
          <a:p>
            <a:pPr algn="just"/>
            <a:endParaRPr lang="en-US" sz="2000" b="1" dirty="0" smtClean="0">
              <a:solidFill>
                <a:schemeClr val="tx2">
                  <a:lumMod val="75000"/>
                </a:schemeClr>
              </a:solidFill>
              <a:latin typeface="Whitney Office" pitchFamily="2" charset="0"/>
            </a:endParaRPr>
          </a:p>
          <a:p>
            <a:pPr algn="just"/>
            <a:r>
              <a:rPr lang="en-US" sz="3600" b="1" dirty="0" smtClean="0">
                <a:solidFill>
                  <a:schemeClr val="tx2">
                    <a:lumMod val="75000"/>
                  </a:schemeClr>
                </a:solidFill>
                <a:latin typeface="Whitney Office" pitchFamily="2" charset="0"/>
              </a:rPr>
              <a:t>As a result, unique</a:t>
            </a:r>
            <a:r>
              <a:rPr lang="en-US" sz="3600" b="1" dirty="0">
                <a:solidFill>
                  <a:schemeClr val="tx2">
                    <a:lumMod val="75000"/>
                  </a:schemeClr>
                </a:solidFill>
                <a:latin typeface="Whitney Office" pitchFamily="2" charset="0"/>
              </a:rPr>
              <a:t> </a:t>
            </a:r>
            <a:r>
              <a:rPr lang="en-US" sz="3600" b="1" dirty="0" smtClean="0">
                <a:solidFill>
                  <a:schemeClr val="tx2">
                    <a:lumMod val="75000"/>
                  </a:schemeClr>
                </a:solidFill>
                <a:latin typeface="Whitney Office" pitchFamily="2" charset="0"/>
              </a:rPr>
              <a:t>fire training solutions are being implemented such as Spanish Language </a:t>
            </a:r>
            <a:r>
              <a:rPr lang="en-US" sz="3600" b="1" dirty="0" smtClean="0">
                <a:solidFill>
                  <a:schemeClr val="tx2">
                    <a:lumMod val="75000"/>
                  </a:schemeClr>
                </a:solidFill>
                <a:latin typeface="Whitney Office" pitchFamily="2" charset="0"/>
              </a:rPr>
              <a:t>Training </a:t>
            </a:r>
            <a:r>
              <a:rPr lang="en-US" sz="3600" b="1" dirty="0" smtClean="0">
                <a:solidFill>
                  <a:schemeClr val="tx2">
                    <a:lumMod val="75000"/>
                  </a:schemeClr>
                </a:solidFill>
                <a:latin typeface="Whitney Office" pitchFamily="2" charset="0"/>
              </a:rPr>
              <a:t>Exercise </a:t>
            </a:r>
            <a:r>
              <a:rPr lang="en-US" sz="3600" b="1" dirty="0">
                <a:solidFill>
                  <a:schemeClr val="tx2">
                    <a:lumMod val="75000"/>
                  </a:schemeClr>
                </a:solidFill>
                <a:latin typeface="Whitney Office" pitchFamily="2" charset="0"/>
              </a:rPr>
              <a:t>(TREX</a:t>
            </a:r>
            <a:r>
              <a:rPr lang="en-US" sz="3600" b="1" dirty="0" smtClean="0">
                <a:solidFill>
                  <a:schemeClr val="tx2">
                    <a:lumMod val="75000"/>
                  </a:schemeClr>
                </a:solidFill>
                <a:latin typeface="Whitney Office" pitchFamily="2" charset="0"/>
              </a:rPr>
              <a:t>). TREX brings </a:t>
            </a:r>
            <a:r>
              <a:rPr lang="en-US" sz="3600" b="1" dirty="0">
                <a:solidFill>
                  <a:schemeClr val="tx2">
                    <a:lumMod val="75000"/>
                  </a:schemeClr>
                </a:solidFill>
                <a:latin typeface="Whitney Office" pitchFamily="2" charset="0"/>
              </a:rPr>
              <a:t>both international </a:t>
            </a:r>
            <a:r>
              <a:rPr lang="en-US" sz="3600" b="1" dirty="0" smtClean="0">
                <a:solidFill>
                  <a:schemeClr val="tx2">
                    <a:lumMod val="75000"/>
                  </a:schemeClr>
                </a:solidFill>
                <a:latin typeface="Whitney Office" pitchFamily="2" charset="0"/>
              </a:rPr>
              <a:t>and </a:t>
            </a:r>
            <a:r>
              <a:rPr lang="en-US" sz="3600" b="1" dirty="0">
                <a:solidFill>
                  <a:schemeClr val="tx2">
                    <a:lumMod val="75000"/>
                  </a:schemeClr>
                </a:solidFill>
                <a:latin typeface="Whitney Office" pitchFamily="2" charset="0"/>
              </a:rPr>
              <a:t>local Spanish bilingual forest experts together to share and learn about controlled burns, </a:t>
            </a:r>
            <a:r>
              <a:rPr lang="en-US" sz="3600" b="1" dirty="0" smtClean="0">
                <a:solidFill>
                  <a:schemeClr val="tx2">
                    <a:lumMod val="75000"/>
                  </a:schemeClr>
                </a:solidFill>
                <a:latin typeface="Whitney Office" pitchFamily="2" charset="0"/>
              </a:rPr>
              <a:t>fire </a:t>
            </a:r>
            <a:r>
              <a:rPr lang="en-US" sz="3600" b="1" dirty="0">
                <a:solidFill>
                  <a:schemeClr val="tx2">
                    <a:lumMod val="75000"/>
                  </a:schemeClr>
                </a:solidFill>
                <a:latin typeface="Whitney Office" pitchFamily="2" charset="0"/>
              </a:rPr>
              <a:t>management and </a:t>
            </a:r>
            <a:r>
              <a:rPr lang="en-US" sz="3600" b="1" dirty="0" smtClean="0">
                <a:solidFill>
                  <a:schemeClr val="tx2">
                    <a:lumMod val="75000"/>
                  </a:schemeClr>
                </a:solidFill>
                <a:latin typeface="Whitney Office" pitchFamily="2" charset="0"/>
              </a:rPr>
              <a:t>other conservation </a:t>
            </a:r>
            <a:r>
              <a:rPr lang="en-US" sz="3600" b="1" dirty="0">
                <a:solidFill>
                  <a:schemeClr val="tx2">
                    <a:lumMod val="75000"/>
                  </a:schemeClr>
                </a:solidFill>
                <a:latin typeface="Whitney Office" pitchFamily="2" charset="0"/>
              </a:rPr>
              <a:t>practices </a:t>
            </a:r>
            <a:r>
              <a:rPr lang="en-US" sz="3600" b="1" dirty="0" smtClean="0">
                <a:solidFill>
                  <a:schemeClr val="tx2">
                    <a:lumMod val="75000"/>
                  </a:schemeClr>
                </a:solidFill>
                <a:latin typeface="Whitney Office" pitchFamily="2" charset="0"/>
              </a:rPr>
              <a:t>on </a:t>
            </a:r>
            <a:r>
              <a:rPr lang="en-US" sz="3600" b="1" dirty="0">
                <a:solidFill>
                  <a:schemeClr val="tx2">
                    <a:lumMod val="75000"/>
                  </a:schemeClr>
                </a:solidFill>
                <a:latin typeface="Whitney Office" pitchFamily="2" charset="0"/>
              </a:rPr>
              <a:t>grasslands and forests. This </a:t>
            </a:r>
            <a:r>
              <a:rPr lang="en-US" sz="3600" b="1" dirty="0" smtClean="0">
                <a:solidFill>
                  <a:schemeClr val="tx2">
                    <a:lumMod val="75000"/>
                  </a:schemeClr>
                </a:solidFill>
                <a:latin typeface="Whitney Office" pitchFamily="2" charset="0"/>
              </a:rPr>
              <a:t>program strengthens </a:t>
            </a:r>
            <a:r>
              <a:rPr lang="en-US" sz="3600" b="1" dirty="0">
                <a:solidFill>
                  <a:schemeClr val="tx2">
                    <a:lumMod val="75000"/>
                  </a:schemeClr>
                </a:solidFill>
                <a:latin typeface="Whitney Office" pitchFamily="2" charset="0"/>
              </a:rPr>
              <a:t>local partnerships and forest health in </a:t>
            </a:r>
            <a:r>
              <a:rPr lang="en-US" sz="3600" b="1" dirty="0" smtClean="0">
                <a:solidFill>
                  <a:schemeClr val="tx2">
                    <a:lumMod val="75000"/>
                  </a:schemeClr>
                </a:solidFill>
                <a:latin typeface="Whitney Office" pitchFamily="2" charset="0"/>
              </a:rPr>
              <a:t>the USA, in particularly in New Mexico, </a:t>
            </a:r>
            <a:r>
              <a:rPr lang="en-US" sz="3600" b="1" dirty="0">
                <a:solidFill>
                  <a:schemeClr val="tx2">
                    <a:lumMod val="75000"/>
                  </a:schemeClr>
                </a:solidFill>
                <a:latin typeface="Whitney Office" pitchFamily="2" charset="0"/>
              </a:rPr>
              <a:t>while </a:t>
            </a:r>
            <a:r>
              <a:rPr lang="en-US" sz="3600" b="1" dirty="0" smtClean="0">
                <a:solidFill>
                  <a:schemeClr val="tx2">
                    <a:lumMod val="75000"/>
                  </a:schemeClr>
                </a:solidFill>
                <a:latin typeface="Whitney Office" pitchFamily="2" charset="0"/>
              </a:rPr>
              <a:t>also improving </a:t>
            </a:r>
            <a:r>
              <a:rPr lang="en-US" sz="3600" b="1" dirty="0">
                <a:solidFill>
                  <a:schemeClr val="tx2">
                    <a:lumMod val="75000"/>
                  </a:schemeClr>
                </a:solidFill>
                <a:latin typeface="Whitney Office" pitchFamily="2" charset="0"/>
              </a:rPr>
              <a:t>forest resilience overseas. These events are hosted by the Fire Learning Network (FLN), The Nature Conservancy (TNC), and Santa Fe National Forest (USFS). </a:t>
            </a:r>
          </a:p>
        </p:txBody>
      </p:sp>
      <p:sp>
        <p:nvSpPr>
          <p:cNvPr id="2054" name="Text Box 401"/>
          <p:cNvSpPr txBox="1">
            <a:spLocks noChangeArrowheads="1"/>
          </p:cNvSpPr>
          <p:nvPr/>
        </p:nvSpPr>
        <p:spPr bwMode="auto">
          <a:xfrm>
            <a:off x="28441650" y="3538237"/>
            <a:ext cx="12630150" cy="161213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71500" indent="-571500">
              <a:buFont typeface="Arial" panose="020B0604020202020204" pitchFamily="34" charset="0"/>
              <a:buChar char="•"/>
              <a:defRPr/>
            </a:pPr>
            <a:r>
              <a:rPr lang="en-US" altLang="en-US" sz="3600" b="1" dirty="0" smtClean="0">
                <a:latin typeface="Whitney Office" pitchFamily="2" charset="0"/>
              </a:rPr>
              <a:t>Trainings </a:t>
            </a:r>
            <a:r>
              <a:rPr lang="en-US" altLang="en-US" sz="3600" b="1" dirty="0">
                <a:latin typeface="Whitney Office" pitchFamily="2" charset="0"/>
              </a:rPr>
              <a:t>are aimed to combine the experience of international wild land firefighters with a group of local wild land </a:t>
            </a:r>
            <a:r>
              <a:rPr lang="en-US" altLang="en-US" sz="3600" b="1" dirty="0" smtClean="0">
                <a:latin typeface="Whitney Office" pitchFamily="2" charset="0"/>
              </a:rPr>
              <a:t>firefighters.</a:t>
            </a:r>
          </a:p>
          <a:p>
            <a:pPr marL="571500" indent="-571500">
              <a:buFont typeface="Arial" panose="020B0604020202020204" pitchFamily="34" charset="0"/>
              <a:buChar char="•"/>
              <a:defRPr/>
            </a:pPr>
            <a:r>
              <a:rPr lang="en-US" sz="3600" b="1" dirty="0">
                <a:latin typeface="Whitney Office" pitchFamily="2" charset="0"/>
              </a:rPr>
              <a:t>W</a:t>
            </a:r>
            <a:r>
              <a:rPr lang="en-US" sz="3600" b="1" dirty="0" smtClean="0">
                <a:solidFill>
                  <a:schemeClr val="tx2">
                    <a:lumMod val="75000"/>
                  </a:schemeClr>
                </a:solidFill>
                <a:latin typeface="Whitney Office" pitchFamily="2" charset="0"/>
              </a:rPr>
              <a:t>ork </a:t>
            </a:r>
            <a:r>
              <a:rPr lang="en-US" sz="3600" b="1" dirty="0">
                <a:solidFill>
                  <a:schemeClr val="tx2">
                    <a:lumMod val="75000"/>
                  </a:schemeClr>
                </a:solidFill>
                <a:latin typeface="Whitney Office" pitchFamily="2" charset="0"/>
              </a:rPr>
              <a:t>together in the field, share knowledge of prescribed burning, and analyze and classify fuels and fire </a:t>
            </a:r>
            <a:r>
              <a:rPr lang="en-US" sz="3600" b="1" dirty="0" smtClean="0">
                <a:solidFill>
                  <a:schemeClr val="tx2">
                    <a:lumMod val="75000"/>
                  </a:schemeClr>
                </a:solidFill>
                <a:latin typeface="Whitney Office" pitchFamily="2" charset="0"/>
              </a:rPr>
              <a:t>effects</a:t>
            </a:r>
            <a:r>
              <a:rPr lang="en-US" sz="3600" b="1" dirty="0">
                <a:solidFill>
                  <a:schemeClr val="tx2">
                    <a:lumMod val="75000"/>
                  </a:schemeClr>
                </a:solidFill>
                <a:latin typeface="Whitney Office" pitchFamily="2" charset="0"/>
              </a:rPr>
              <a:t>.</a:t>
            </a:r>
            <a:endParaRPr lang="en-US" sz="3600" b="1" dirty="0" smtClean="0">
              <a:solidFill>
                <a:schemeClr val="tx2">
                  <a:lumMod val="75000"/>
                </a:schemeClr>
              </a:solidFill>
              <a:latin typeface="Whitney Office" pitchFamily="2" charset="0"/>
            </a:endParaRPr>
          </a:p>
          <a:p>
            <a:pPr marL="571500" indent="-571500">
              <a:buFont typeface="Arial" panose="020B0604020202020204" pitchFamily="34" charset="0"/>
              <a:buChar char="•"/>
              <a:defRPr/>
            </a:pPr>
            <a:r>
              <a:rPr lang="en-US" sz="3600" b="1" dirty="0" smtClean="0">
                <a:solidFill>
                  <a:schemeClr val="tx2">
                    <a:lumMod val="75000"/>
                  </a:schemeClr>
                </a:solidFill>
                <a:latin typeface="Whitney Office" pitchFamily="2" charset="0"/>
              </a:rPr>
              <a:t>Allows analysis </a:t>
            </a:r>
            <a:r>
              <a:rPr lang="en-US" sz="3600" b="1" dirty="0">
                <a:solidFill>
                  <a:schemeClr val="tx2">
                    <a:lumMod val="75000"/>
                  </a:schemeClr>
                </a:solidFill>
                <a:latin typeface="Whitney Office" pitchFamily="2" charset="0"/>
              </a:rPr>
              <a:t>of other environmental issues related to conservation of forests and grasslands in the United </a:t>
            </a:r>
            <a:r>
              <a:rPr lang="en-US" sz="3600" b="1" dirty="0" smtClean="0">
                <a:solidFill>
                  <a:schemeClr val="tx2">
                    <a:lumMod val="75000"/>
                  </a:schemeClr>
                </a:solidFill>
                <a:latin typeface="Whitney Office" pitchFamily="2" charset="0"/>
              </a:rPr>
              <a:t>States.</a:t>
            </a:r>
            <a:endParaRPr lang="en-US" altLang="en-US" sz="3600" b="1" dirty="0">
              <a:latin typeface="Whitney Office" pitchFamily="2" charset="0"/>
            </a:endParaRPr>
          </a:p>
          <a:p>
            <a:pPr marL="571500" indent="-571500">
              <a:buFont typeface="Arial" panose="020B0604020202020204" pitchFamily="34" charset="0"/>
              <a:buChar char="•"/>
              <a:defRPr/>
            </a:pPr>
            <a:r>
              <a:rPr lang="en-US" sz="3600" b="1" dirty="0" smtClean="0">
                <a:solidFill>
                  <a:schemeClr val="tx2">
                    <a:lumMod val="75000"/>
                  </a:schemeClr>
                </a:solidFill>
                <a:latin typeface="Whitney Office" pitchFamily="2" charset="0"/>
              </a:rPr>
              <a:t>Compare </a:t>
            </a:r>
            <a:r>
              <a:rPr lang="en-US" sz="3600" b="1" dirty="0">
                <a:solidFill>
                  <a:schemeClr val="tx2">
                    <a:lumMod val="75000"/>
                  </a:schemeClr>
                </a:solidFill>
                <a:latin typeface="Whitney Office" pitchFamily="2" charset="0"/>
              </a:rPr>
              <a:t>and </a:t>
            </a:r>
            <a:r>
              <a:rPr lang="en-US" sz="3600" b="1" dirty="0" smtClean="0">
                <a:solidFill>
                  <a:schemeClr val="tx2">
                    <a:lumMod val="75000"/>
                  </a:schemeClr>
                </a:solidFill>
                <a:latin typeface="Whitney Office" pitchFamily="2" charset="0"/>
              </a:rPr>
              <a:t>contrast </a:t>
            </a:r>
            <a:r>
              <a:rPr lang="en-US" sz="3600" b="1" dirty="0">
                <a:solidFill>
                  <a:schemeClr val="tx2">
                    <a:lumMod val="75000"/>
                  </a:schemeClr>
                </a:solidFill>
                <a:latin typeface="Whitney Office" pitchFamily="2" charset="0"/>
              </a:rPr>
              <a:t>both methodologies and techniques used </a:t>
            </a:r>
            <a:r>
              <a:rPr lang="en-US" sz="3600" b="1" dirty="0" smtClean="0">
                <a:solidFill>
                  <a:schemeClr val="tx2">
                    <a:lumMod val="75000"/>
                  </a:schemeClr>
                </a:solidFill>
                <a:latin typeface="Whitney Office" pitchFamily="2" charset="0"/>
              </a:rPr>
              <a:t>in </a:t>
            </a:r>
            <a:r>
              <a:rPr lang="en-US" sz="3600" b="1" dirty="0">
                <a:solidFill>
                  <a:schemeClr val="tx2">
                    <a:lumMod val="75000"/>
                  </a:schemeClr>
                </a:solidFill>
                <a:latin typeface="Whitney Office" pitchFamily="2" charset="0"/>
              </a:rPr>
              <a:t>their home countries, its effects </a:t>
            </a:r>
            <a:r>
              <a:rPr lang="en-US" sz="3600" b="1" dirty="0" smtClean="0">
                <a:solidFill>
                  <a:schemeClr val="tx2">
                    <a:lumMod val="75000"/>
                  </a:schemeClr>
                </a:solidFill>
                <a:latin typeface="Whitney Office" pitchFamily="2" charset="0"/>
              </a:rPr>
              <a:t>and </a:t>
            </a:r>
            <a:r>
              <a:rPr lang="en-US" sz="3600" b="1" dirty="0">
                <a:solidFill>
                  <a:schemeClr val="tx2">
                    <a:lumMod val="75000"/>
                  </a:schemeClr>
                </a:solidFill>
                <a:latin typeface="Whitney Office" pitchFamily="2" charset="0"/>
              </a:rPr>
              <a:t>ways to improve </a:t>
            </a:r>
            <a:r>
              <a:rPr lang="en-US" sz="3600" b="1" dirty="0" smtClean="0">
                <a:solidFill>
                  <a:schemeClr val="tx2">
                    <a:lumMod val="75000"/>
                  </a:schemeClr>
                </a:solidFill>
                <a:latin typeface="Whitney Office" pitchFamily="2" charset="0"/>
              </a:rPr>
              <a:t>current socioeconomic and political trends.</a:t>
            </a:r>
          </a:p>
          <a:p>
            <a:pPr marL="571500" indent="-571500">
              <a:buFont typeface="Arial" panose="020B0604020202020204" pitchFamily="34" charset="0"/>
              <a:buChar char="•"/>
              <a:defRPr/>
            </a:pPr>
            <a:endParaRPr lang="en-US" sz="3600" b="1" dirty="0">
              <a:solidFill>
                <a:schemeClr val="tx2">
                  <a:lumMod val="75000"/>
                </a:schemeClr>
              </a:solidFill>
              <a:latin typeface="Whitney Office" pitchFamily="2" charset="0"/>
            </a:endParaRPr>
          </a:p>
          <a:p>
            <a:pPr marL="571500" indent="-571500">
              <a:buFont typeface="Arial" panose="020B0604020202020204" pitchFamily="34" charset="0"/>
              <a:buChar char="•"/>
              <a:defRPr/>
            </a:pPr>
            <a:endParaRPr lang="en-US" sz="3600" b="1" dirty="0" smtClean="0">
              <a:solidFill>
                <a:schemeClr val="tx2">
                  <a:lumMod val="75000"/>
                </a:schemeClr>
              </a:solidFill>
              <a:latin typeface="Whitney Office" pitchFamily="2" charset="0"/>
            </a:endParaRPr>
          </a:p>
          <a:p>
            <a:pPr marL="571500" indent="-571500">
              <a:buFont typeface="Arial" panose="020B0604020202020204" pitchFamily="34" charset="0"/>
              <a:buChar char="•"/>
              <a:defRPr/>
            </a:pPr>
            <a:endParaRPr lang="en-US" sz="2000" b="1" dirty="0" smtClean="0">
              <a:solidFill>
                <a:schemeClr val="tx2">
                  <a:lumMod val="75000"/>
                </a:schemeClr>
              </a:solidFill>
              <a:latin typeface="Whitney Office" pitchFamily="2" charset="0"/>
            </a:endParaRPr>
          </a:p>
          <a:p>
            <a:pPr marL="571500" indent="-571500">
              <a:buFont typeface="Arial" panose="020B0604020202020204" pitchFamily="34" charset="0"/>
              <a:buChar char="•"/>
              <a:defRPr/>
            </a:pPr>
            <a:r>
              <a:rPr lang="en-US" sz="3600" b="1" dirty="0" smtClean="0">
                <a:solidFill>
                  <a:schemeClr val="tx2">
                    <a:lumMod val="75000"/>
                  </a:schemeClr>
                </a:solidFill>
                <a:latin typeface="Whitney Office" pitchFamily="2" charset="0"/>
              </a:rPr>
              <a:t>TREX </a:t>
            </a:r>
            <a:r>
              <a:rPr lang="en-US" sz="3600" b="1" dirty="0">
                <a:solidFill>
                  <a:schemeClr val="tx2">
                    <a:lumMod val="75000"/>
                  </a:schemeClr>
                </a:solidFill>
                <a:latin typeface="Whitney Office" pitchFamily="2" charset="0"/>
              </a:rPr>
              <a:t>began in 2008 with the objective of helping supplement the decline in qualified wild land firefighters in the United States.</a:t>
            </a:r>
          </a:p>
          <a:p>
            <a:pPr marL="571500" indent="-571500">
              <a:buFont typeface="Arial" panose="020B0604020202020204" pitchFamily="34" charset="0"/>
              <a:buChar char="•"/>
              <a:defRPr/>
            </a:pPr>
            <a:r>
              <a:rPr lang="en-US" sz="3600" b="1" dirty="0" smtClean="0">
                <a:solidFill>
                  <a:schemeClr val="tx2">
                    <a:lumMod val="75000"/>
                  </a:schemeClr>
                </a:solidFill>
                <a:latin typeface="Whitney Office" pitchFamily="2" charset="0"/>
              </a:rPr>
              <a:t>The </a:t>
            </a:r>
            <a:r>
              <a:rPr lang="en-US" sz="3600" b="1" dirty="0">
                <a:solidFill>
                  <a:schemeClr val="tx2">
                    <a:lumMod val="75000"/>
                  </a:schemeClr>
                </a:solidFill>
                <a:latin typeface="Whitney Office" pitchFamily="2" charset="0"/>
              </a:rPr>
              <a:t>Fire Learning Network (FLN) has organized more than 40 exchanges in English, in which over 60 thousand acres have been treated with prescribed fire. </a:t>
            </a:r>
          </a:p>
          <a:p>
            <a:pPr marL="571500" indent="-571500">
              <a:buFont typeface="Arial" panose="020B0604020202020204" pitchFamily="34" charset="0"/>
              <a:buChar char="•"/>
              <a:defRPr/>
            </a:pPr>
            <a:r>
              <a:rPr lang="en-US" sz="3600" b="1" dirty="0" smtClean="0">
                <a:solidFill>
                  <a:schemeClr val="tx2">
                    <a:lumMod val="75000"/>
                  </a:schemeClr>
                </a:solidFill>
                <a:latin typeface="Whitney Office" pitchFamily="2" charset="0"/>
              </a:rPr>
              <a:t>This </a:t>
            </a:r>
            <a:r>
              <a:rPr lang="en-US" sz="3600" b="1" dirty="0">
                <a:solidFill>
                  <a:schemeClr val="tx2">
                    <a:lumMod val="75000"/>
                  </a:schemeClr>
                </a:solidFill>
                <a:latin typeface="Whitney Office" pitchFamily="2" charset="0"/>
              </a:rPr>
              <a:t>is the fifth occasion in which FLN, in collaboration with the Santa Fe National Forest has offered a TREX exclusively for Spanish speaking participants, in northern New Mexico.</a:t>
            </a:r>
          </a:p>
          <a:p>
            <a:pPr marL="571500" indent="-571500">
              <a:buFont typeface="Arial" panose="020B0604020202020204" pitchFamily="34" charset="0"/>
              <a:buChar char="•"/>
              <a:defRPr/>
            </a:pPr>
            <a:endParaRPr lang="en-US" sz="3600" b="1" dirty="0" smtClean="0">
              <a:solidFill>
                <a:schemeClr val="tx2">
                  <a:lumMod val="75000"/>
                </a:schemeClr>
              </a:solidFill>
              <a:latin typeface="Whitney Office" pitchFamily="2" charset="0"/>
            </a:endParaRPr>
          </a:p>
          <a:p>
            <a:pPr>
              <a:defRPr/>
            </a:pPr>
            <a:endParaRPr lang="en-US" altLang="en-US" sz="1200" b="1" dirty="0" smtClean="0">
              <a:latin typeface="Whitney Office" pitchFamily="2" charset="0"/>
            </a:endParaRPr>
          </a:p>
        </p:txBody>
      </p:sp>
      <p:sp>
        <p:nvSpPr>
          <p:cNvPr id="2" name="Text Box 417"/>
          <p:cNvSpPr txBox="1">
            <a:spLocks noChangeArrowheads="1"/>
          </p:cNvSpPr>
          <p:nvPr/>
        </p:nvSpPr>
        <p:spPr bwMode="auto">
          <a:xfrm>
            <a:off x="990600" y="2498725"/>
            <a:ext cx="12649200" cy="701675"/>
          </a:xfrm>
          <a:prstGeom prst="rect">
            <a:avLst/>
          </a:prstGeom>
          <a:solidFill>
            <a:srgbClr val="008000"/>
          </a:solidFill>
          <a:ln>
            <a:noFill/>
          </a:ln>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4000" b="1">
                <a:solidFill>
                  <a:schemeClr val="bg1"/>
                </a:solidFill>
                <a:latin typeface="Chronicle Office" pitchFamily="2" charset="0"/>
              </a:rPr>
              <a:t>Overview</a:t>
            </a:r>
          </a:p>
        </p:txBody>
      </p:sp>
      <p:sp>
        <p:nvSpPr>
          <p:cNvPr id="2055" name="Text Box 418"/>
          <p:cNvSpPr txBox="1">
            <a:spLocks noChangeArrowheads="1"/>
          </p:cNvSpPr>
          <p:nvPr/>
        </p:nvSpPr>
        <p:spPr bwMode="auto">
          <a:xfrm>
            <a:off x="28422601" y="2498725"/>
            <a:ext cx="12649199" cy="701675"/>
          </a:xfrm>
          <a:prstGeom prst="rect">
            <a:avLst/>
          </a:prstGeom>
          <a:solidFill>
            <a:srgbClr val="008000"/>
          </a:solidFill>
          <a:ln>
            <a:noFill/>
          </a:ln>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4000" b="1" dirty="0" smtClean="0">
                <a:solidFill>
                  <a:schemeClr val="bg1"/>
                </a:solidFill>
                <a:latin typeface="Chronicle Office" pitchFamily="2" charset="0"/>
              </a:rPr>
              <a:t>Spanish Language TREX Objectives</a:t>
            </a:r>
            <a:endParaRPr lang="en-US" altLang="en-US" sz="4000" b="1" dirty="0">
              <a:solidFill>
                <a:schemeClr val="bg1"/>
              </a:solidFill>
              <a:latin typeface="Chronicle Office" pitchFamily="2" charset="0"/>
            </a:endParaRPr>
          </a:p>
        </p:txBody>
      </p:sp>
      <p:sp>
        <p:nvSpPr>
          <p:cNvPr id="2056" name="Text Box 419"/>
          <p:cNvSpPr txBox="1">
            <a:spLocks noChangeArrowheads="1"/>
          </p:cNvSpPr>
          <p:nvPr/>
        </p:nvSpPr>
        <p:spPr bwMode="auto">
          <a:xfrm>
            <a:off x="28441650" y="19431000"/>
            <a:ext cx="12630150" cy="69880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marL="571500" indent="-571500">
              <a:buFont typeface="Arial" panose="020B0604020202020204" pitchFamily="34" charset="0"/>
              <a:buChar char="•"/>
              <a:defRPr/>
            </a:pPr>
            <a:r>
              <a:rPr lang="en-US" altLang="en-US" sz="3600" b="1" dirty="0">
                <a:latin typeface="Whitney Office" pitchFamily="2" charset="0"/>
              </a:rPr>
              <a:t>Northern New Mexico has a lot of land managed by the USFS using efforts at a large scale to prevent large catastrophic wildfires (through selective thinning of forests and controlled fire). </a:t>
            </a:r>
          </a:p>
          <a:p>
            <a:pPr marL="571500" indent="-571500">
              <a:buFont typeface="Arial" panose="020B0604020202020204" pitchFamily="34" charset="0"/>
              <a:buChar char="•"/>
              <a:defRPr/>
            </a:pPr>
            <a:r>
              <a:rPr lang="en-US" altLang="en-US" sz="3600" b="1" dirty="0">
                <a:latin typeface="Whitney Office" pitchFamily="2" charset="0"/>
              </a:rPr>
              <a:t>Spanish is the native language widely used in the region among wild land firefighters in the area, making the exchange between international participants and local hosts  effective and dynamic.</a:t>
            </a:r>
          </a:p>
          <a:p>
            <a:pPr marL="571500" indent="-571500">
              <a:buFont typeface="Arial" panose="020B0604020202020204" pitchFamily="34" charset="0"/>
              <a:buChar char="•"/>
              <a:defRPr/>
            </a:pPr>
            <a:r>
              <a:rPr lang="en-US" altLang="en-US" sz="3600" b="1" dirty="0">
                <a:latin typeface="Whitney Office" pitchFamily="2" charset="0"/>
              </a:rPr>
              <a:t>It has improved the ability of treated forests to withstand fires, absorb more water and also has trained and coached hundreds of fire fighters in the use of appropriate techniques to be implemented in their countries of origin.</a:t>
            </a:r>
            <a:endParaRPr lang="en-US" altLang="en-US" sz="3600" b="1" dirty="0">
              <a:latin typeface="Whitney Office" pitchFamily="2" charset="0"/>
            </a:endParaRPr>
          </a:p>
        </p:txBody>
      </p:sp>
      <p:sp>
        <p:nvSpPr>
          <p:cNvPr id="2057" name="Text Box 420"/>
          <p:cNvSpPr txBox="1">
            <a:spLocks noChangeArrowheads="1"/>
          </p:cNvSpPr>
          <p:nvPr/>
        </p:nvSpPr>
        <p:spPr bwMode="auto">
          <a:xfrm>
            <a:off x="28441650" y="18440400"/>
            <a:ext cx="12630150" cy="701675"/>
          </a:xfrm>
          <a:prstGeom prst="rect">
            <a:avLst/>
          </a:prstGeom>
          <a:solidFill>
            <a:srgbClr val="008000"/>
          </a:solidFill>
          <a:ln>
            <a:noFill/>
          </a:ln>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4000" b="1" dirty="0">
                <a:solidFill>
                  <a:schemeClr val="bg1"/>
                </a:solidFill>
                <a:latin typeface="Chronicle Office" pitchFamily="2" charset="0"/>
              </a:rPr>
              <a:t>Why Spanish TREX in New Mexico?</a:t>
            </a:r>
          </a:p>
        </p:txBody>
      </p:sp>
      <p:sp>
        <p:nvSpPr>
          <p:cNvPr id="2058" name="Text Box 421"/>
          <p:cNvSpPr txBox="1">
            <a:spLocks noChangeArrowheads="1"/>
          </p:cNvSpPr>
          <p:nvPr/>
        </p:nvSpPr>
        <p:spPr bwMode="auto">
          <a:xfrm>
            <a:off x="14878050" y="11033125"/>
            <a:ext cx="12249150" cy="1311275"/>
          </a:xfrm>
          <a:prstGeom prst="rect">
            <a:avLst/>
          </a:prstGeom>
          <a:solidFill>
            <a:srgbClr val="008000"/>
          </a:solidFill>
          <a:ln>
            <a:noFill/>
          </a:ln>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4000" b="1" dirty="0" smtClean="0">
                <a:solidFill>
                  <a:schemeClr val="bg1"/>
                </a:solidFill>
                <a:latin typeface="Chronicle Office" pitchFamily="2" charset="0"/>
              </a:rPr>
              <a:t>Training: Everything from Forest Management to Media</a:t>
            </a:r>
            <a:endParaRPr lang="en-US" altLang="en-US" sz="4000" b="1" dirty="0">
              <a:solidFill>
                <a:schemeClr val="bg1"/>
              </a:solidFill>
              <a:latin typeface="Chronicle Office" pitchFamily="2" charset="0"/>
            </a:endParaRPr>
          </a:p>
        </p:txBody>
      </p:sp>
      <p:sp>
        <p:nvSpPr>
          <p:cNvPr id="2059" name="Text Box 423"/>
          <p:cNvSpPr txBox="1">
            <a:spLocks noChangeArrowheads="1"/>
          </p:cNvSpPr>
          <p:nvPr/>
        </p:nvSpPr>
        <p:spPr bwMode="auto">
          <a:xfrm>
            <a:off x="14878050" y="2498725"/>
            <a:ext cx="12249150" cy="701675"/>
          </a:xfrm>
          <a:prstGeom prst="rect">
            <a:avLst/>
          </a:prstGeom>
          <a:solidFill>
            <a:srgbClr val="008000"/>
          </a:solidFill>
          <a:ln>
            <a:noFill/>
          </a:ln>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4000" b="1" dirty="0" smtClean="0">
                <a:solidFill>
                  <a:schemeClr val="bg1"/>
                </a:solidFill>
                <a:latin typeface="Chronicle Office" pitchFamily="2" charset="0"/>
              </a:rPr>
              <a:t>Takeaways</a:t>
            </a:r>
            <a:endParaRPr lang="en-US" altLang="en-US" sz="4000" b="1" dirty="0">
              <a:solidFill>
                <a:schemeClr val="bg1"/>
              </a:solidFill>
              <a:latin typeface="Oakleaf" pitchFamily="2" charset="0"/>
            </a:endParaRPr>
          </a:p>
        </p:txBody>
      </p:sp>
      <p:sp>
        <p:nvSpPr>
          <p:cNvPr id="2061" name="Text Box 433"/>
          <p:cNvSpPr txBox="1">
            <a:spLocks noChangeArrowheads="1"/>
          </p:cNvSpPr>
          <p:nvPr/>
        </p:nvSpPr>
        <p:spPr bwMode="auto">
          <a:xfrm>
            <a:off x="14878050" y="3352800"/>
            <a:ext cx="12249150" cy="7315200"/>
          </a:xfrm>
          <a:prstGeom prst="rect">
            <a:avLst/>
          </a:prstGeom>
          <a:solidFill>
            <a:srgbClr val="008000"/>
          </a:solidFill>
          <a:ln>
            <a:noFill/>
          </a:ln>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71500" indent="-571500">
              <a:buFont typeface="Arial" panose="020B0604020202020204" pitchFamily="34" charset="0"/>
              <a:buChar char="•"/>
              <a:defRPr/>
            </a:pPr>
            <a:r>
              <a:rPr lang="en-US" altLang="en-US" sz="3600" b="1" dirty="0">
                <a:solidFill>
                  <a:schemeClr val="bg1"/>
                </a:solidFill>
                <a:latin typeface="Whitney Office" pitchFamily="2" charset="0"/>
              </a:rPr>
              <a:t>TREX began in 2008 with the objective of helping supplement the decline in qualified wild land firefighters in the </a:t>
            </a:r>
            <a:r>
              <a:rPr lang="en-US" altLang="en-US" sz="3600" b="1" dirty="0" smtClean="0">
                <a:solidFill>
                  <a:schemeClr val="bg1"/>
                </a:solidFill>
                <a:latin typeface="Whitney Office" pitchFamily="2" charset="0"/>
              </a:rPr>
              <a:t>US</a:t>
            </a:r>
          </a:p>
          <a:p>
            <a:pPr>
              <a:defRPr/>
            </a:pPr>
            <a:endParaRPr lang="en-US" altLang="en-US" sz="1200" b="1" dirty="0" smtClean="0">
              <a:solidFill>
                <a:schemeClr val="bg1"/>
              </a:solidFill>
              <a:latin typeface="Whitney Office" pitchFamily="2" charset="0"/>
            </a:endParaRPr>
          </a:p>
          <a:p>
            <a:pPr marL="571500" indent="-571500">
              <a:buFont typeface="Arial" panose="020B0604020202020204" pitchFamily="34" charset="0"/>
              <a:buChar char="•"/>
              <a:defRPr/>
            </a:pPr>
            <a:r>
              <a:rPr lang="en-US" altLang="en-US" sz="3600" b="1" dirty="0" smtClean="0">
                <a:solidFill>
                  <a:schemeClr val="bg1"/>
                </a:solidFill>
                <a:latin typeface="Whitney Office" pitchFamily="2" charset="0"/>
              </a:rPr>
              <a:t>There have been </a:t>
            </a:r>
            <a:r>
              <a:rPr lang="en-US" altLang="en-US" sz="3600" b="1" dirty="0">
                <a:solidFill>
                  <a:schemeClr val="bg1"/>
                </a:solidFill>
                <a:latin typeface="Whitney Office" pitchFamily="2" charset="0"/>
              </a:rPr>
              <a:t>5 </a:t>
            </a:r>
            <a:r>
              <a:rPr lang="en-US" altLang="en-US" sz="3600" b="1" dirty="0" smtClean="0">
                <a:solidFill>
                  <a:schemeClr val="bg1"/>
                </a:solidFill>
                <a:latin typeface="Whitney Office" pitchFamily="2" charset="0"/>
              </a:rPr>
              <a:t>TREX </a:t>
            </a:r>
            <a:r>
              <a:rPr lang="en-US" altLang="en-US" sz="3600" b="1" dirty="0">
                <a:solidFill>
                  <a:schemeClr val="bg1"/>
                </a:solidFill>
                <a:latin typeface="Whitney Office" pitchFamily="2" charset="0"/>
              </a:rPr>
              <a:t>exclusively for Spanish speaking </a:t>
            </a:r>
            <a:r>
              <a:rPr lang="en-US" altLang="en-US" sz="3600" b="1" dirty="0" smtClean="0">
                <a:solidFill>
                  <a:schemeClr val="bg1"/>
                </a:solidFill>
                <a:latin typeface="Whitney Office" pitchFamily="2" charset="0"/>
              </a:rPr>
              <a:t>participants</a:t>
            </a:r>
          </a:p>
          <a:p>
            <a:pPr>
              <a:defRPr/>
            </a:pPr>
            <a:endParaRPr lang="en-US" altLang="en-US" sz="1200" b="1" dirty="0" smtClean="0">
              <a:solidFill>
                <a:schemeClr val="bg1"/>
              </a:solidFill>
              <a:latin typeface="Whitney Office" pitchFamily="2" charset="0"/>
            </a:endParaRPr>
          </a:p>
          <a:p>
            <a:pPr marL="571500" indent="-571500">
              <a:buFont typeface="Arial" panose="020B0604020202020204" pitchFamily="34" charset="0"/>
              <a:buChar char="•"/>
              <a:defRPr/>
            </a:pPr>
            <a:r>
              <a:rPr lang="en-US" altLang="en-US" sz="3600" b="1" dirty="0" smtClean="0">
                <a:solidFill>
                  <a:schemeClr val="bg1"/>
                </a:solidFill>
                <a:latin typeface="Whitney Office" pitchFamily="2" charset="0"/>
              </a:rPr>
              <a:t>TREX </a:t>
            </a:r>
            <a:r>
              <a:rPr lang="en-US" altLang="en-US" sz="3600" b="1" dirty="0">
                <a:solidFill>
                  <a:schemeClr val="bg1"/>
                </a:solidFill>
                <a:latin typeface="Whitney Office" pitchFamily="2" charset="0"/>
              </a:rPr>
              <a:t>brings </a:t>
            </a:r>
            <a:r>
              <a:rPr lang="en-US" altLang="en-US" sz="3600" b="1" dirty="0" smtClean="0">
                <a:solidFill>
                  <a:schemeClr val="bg1"/>
                </a:solidFill>
                <a:latin typeface="Whitney Office" pitchFamily="2" charset="0"/>
              </a:rPr>
              <a:t>Spanish </a:t>
            </a:r>
            <a:r>
              <a:rPr lang="en-US" altLang="en-US" sz="3600" b="1" dirty="0">
                <a:solidFill>
                  <a:schemeClr val="bg1"/>
                </a:solidFill>
                <a:latin typeface="Whitney Office" pitchFamily="2" charset="0"/>
              </a:rPr>
              <a:t>bilingual forest experts together to share and learn about controlled burns, fire management and conservation </a:t>
            </a:r>
            <a:r>
              <a:rPr lang="en-US" altLang="en-US" sz="3600" b="1" dirty="0" smtClean="0">
                <a:solidFill>
                  <a:schemeClr val="bg1"/>
                </a:solidFill>
                <a:latin typeface="Whitney Office" pitchFamily="2" charset="0"/>
              </a:rPr>
              <a:t>practices. </a:t>
            </a:r>
          </a:p>
          <a:p>
            <a:pPr>
              <a:defRPr/>
            </a:pPr>
            <a:endParaRPr lang="en-US" altLang="en-US" sz="1200" b="1" dirty="0" smtClean="0">
              <a:solidFill>
                <a:schemeClr val="bg1"/>
              </a:solidFill>
              <a:latin typeface="Whitney Office" pitchFamily="2" charset="0"/>
            </a:endParaRPr>
          </a:p>
          <a:p>
            <a:pPr marL="571500" indent="-571500">
              <a:buFont typeface="Arial" panose="020B0604020202020204" pitchFamily="34" charset="0"/>
              <a:buChar char="•"/>
              <a:defRPr/>
            </a:pPr>
            <a:r>
              <a:rPr lang="en-US" altLang="en-US" sz="3600" b="1" dirty="0" smtClean="0">
                <a:solidFill>
                  <a:schemeClr val="bg1"/>
                </a:solidFill>
                <a:latin typeface="Whitney Office" pitchFamily="2" charset="0"/>
              </a:rPr>
              <a:t>Burns performed by TREX result in forests with improved ability to </a:t>
            </a:r>
            <a:r>
              <a:rPr lang="en-US" altLang="en-US" sz="3600" b="1" dirty="0">
                <a:solidFill>
                  <a:schemeClr val="bg1"/>
                </a:solidFill>
                <a:latin typeface="Whitney Office" pitchFamily="2" charset="0"/>
              </a:rPr>
              <a:t>withstand </a:t>
            </a:r>
            <a:r>
              <a:rPr lang="en-US" altLang="en-US" sz="3600" b="1" dirty="0" smtClean="0">
                <a:solidFill>
                  <a:schemeClr val="bg1"/>
                </a:solidFill>
                <a:latin typeface="Whitney Office" pitchFamily="2" charset="0"/>
              </a:rPr>
              <a:t>fires and absorb </a:t>
            </a:r>
            <a:r>
              <a:rPr lang="en-US" altLang="en-US" sz="3600" b="1" dirty="0">
                <a:solidFill>
                  <a:schemeClr val="bg1"/>
                </a:solidFill>
                <a:latin typeface="Whitney Office" pitchFamily="2" charset="0"/>
              </a:rPr>
              <a:t>more </a:t>
            </a:r>
            <a:r>
              <a:rPr lang="en-US" altLang="en-US" sz="3600" b="1" dirty="0" smtClean="0">
                <a:solidFill>
                  <a:schemeClr val="bg1"/>
                </a:solidFill>
                <a:latin typeface="Whitney Office" pitchFamily="2" charset="0"/>
              </a:rPr>
              <a:t>water. </a:t>
            </a:r>
            <a:endParaRPr lang="en-US" altLang="en-US" sz="3600" b="1" dirty="0">
              <a:solidFill>
                <a:schemeClr val="bg1"/>
              </a:solidFill>
              <a:latin typeface="Whitney Office" pitchFamily="2" charset="0"/>
            </a:endParaRPr>
          </a:p>
          <a:p>
            <a:pPr marL="571500" indent="-571500">
              <a:buFont typeface="Arial" panose="020B0604020202020204" pitchFamily="34" charset="0"/>
              <a:buChar char="•"/>
              <a:defRPr/>
            </a:pPr>
            <a:endParaRPr lang="en-US" altLang="en-US" sz="3600" b="1" dirty="0" smtClean="0">
              <a:solidFill>
                <a:schemeClr val="bg1"/>
              </a:solidFill>
              <a:latin typeface="Whitney Office" pitchFamily="2" charset="0"/>
            </a:endParaRPr>
          </a:p>
          <a:p>
            <a:pPr>
              <a:defRPr/>
            </a:pPr>
            <a:endParaRPr lang="en-US" altLang="en-US" sz="3600" b="1" dirty="0">
              <a:solidFill>
                <a:schemeClr val="bg1"/>
              </a:solidFill>
              <a:latin typeface="Whitney Office" pitchFamily="2" charset="0"/>
            </a:endParaRPr>
          </a:p>
        </p:txBody>
      </p:sp>
      <p:sp>
        <p:nvSpPr>
          <p:cNvPr id="2062" name="Line 438"/>
          <p:cNvSpPr>
            <a:spLocks noChangeShapeType="1"/>
          </p:cNvSpPr>
          <p:nvPr/>
        </p:nvSpPr>
        <p:spPr bwMode="auto">
          <a:xfrm>
            <a:off x="533400" y="2286000"/>
            <a:ext cx="40843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420"/>
          <p:cNvSpPr txBox="1">
            <a:spLocks noChangeArrowheads="1"/>
          </p:cNvSpPr>
          <p:nvPr/>
        </p:nvSpPr>
        <p:spPr bwMode="auto">
          <a:xfrm>
            <a:off x="1124607" y="18424525"/>
            <a:ext cx="12591393" cy="701675"/>
          </a:xfrm>
          <a:prstGeom prst="rect">
            <a:avLst/>
          </a:prstGeom>
          <a:solidFill>
            <a:srgbClr val="008000"/>
          </a:solidFill>
          <a:ln>
            <a:noFill/>
          </a:ln>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4000" b="1" dirty="0" smtClean="0">
                <a:solidFill>
                  <a:schemeClr val="bg1"/>
                </a:solidFill>
                <a:latin typeface="Chronicle Office" pitchFamily="2" charset="0"/>
              </a:rPr>
              <a:t>Who manages it ?</a:t>
            </a:r>
          </a:p>
        </p:txBody>
      </p:sp>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28575000" y="27660600"/>
            <a:ext cx="12420600" cy="1733729"/>
          </a:xfrm>
          <a:prstGeom prst="rect">
            <a:avLst/>
          </a:prstGeom>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91175" y="20707350"/>
            <a:ext cx="403542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08758" y="12496800"/>
            <a:ext cx="5642242" cy="45720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11400" y="12496800"/>
            <a:ext cx="5535425" cy="4572000"/>
          </a:xfrm>
          <a:prstGeom prst="rect">
            <a:avLst/>
          </a:prstGeom>
        </p:spPr>
      </p:pic>
      <p:sp>
        <p:nvSpPr>
          <p:cNvPr id="6" name="TextBox 5"/>
          <p:cNvSpPr txBox="1"/>
          <p:nvPr/>
        </p:nvSpPr>
        <p:spPr>
          <a:xfrm>
            <a:off x="15544800" y="16913176"/>
            <a:ext cx="4764087" cy="460424"/>
          </a:xfrm>
          <a:prstGeom prst="rect">
            <a:avLst/>
          </a:prstGeom>
          <a:noFill/>
        </p:spPr>
        <p:txBody>
          <a:bodyPr wrap="square" rtlCol="0">
            <a:spAutoFit/>
          </a:bodyPr>
          <a:lstStyle/>
          <a:p>
            <a:endParaRPr lang="en-US" dirty="0"/>
          </a:p>
        </p:txBody>
      </p:sp>
      <p:sp>
        <p:nvSpPr>
          <p:cNvPr id="26" name="TextBox 25"/>
          <p:cNvSpPr txBox="1"/>
          <p:nvPr/>
        </p:nvSpPr>
        <p:spPr>
          <a:xfrm>
            <a:off x="21259800" y="17046476"/>
            <a:ext cx="5834967" cy="2308324"/>
          </a:xfrm>
          <a:prstGeom prst="rect">
            <a:avLst/>
          </a:prstGeom>
          <a:noFill/>
        </p:spPr>
        <p:txBody>
          <a:bodyPr wrap="square" rtlCol="0">
            <a:spAutoFit/>
          </a:bodyPr>
          <a:lstStyle/>
          <a:p>
            <a:pPr algn="just"/>
            <a:r>
              <a:rPr lang="en-US" dirty="0"/>
              <a:t>Each TREX participant and special guests prepare a presentation of about 20 minutes, in order to share information of their work on fire management in their </a:t>
            </a:r>
            <a:r>
              <a:rPr lang="en-US" dirty="0" smtClean="0"/>
              <a:t>home </a:t>
            </a:r>
            <a:r>
              <a:rPr lang="en-US" dirty="0"/>
              <a:t>countries to both identify challenges and to offer possible alternatives or solutions.</a:t>
            </a:r>
          </a:p>
        </p:txBody>
      </p:sp>
      <p:sp>
        <p:nvSpPr>
          <p:cNvPr id="27" name="TextBox 26"/>
          <p:cNvSpPr txBox="1"/>
          <p:nvPr/>
        </p:nvSpPr>
        <p:spPr>
          <a:xfrm>
            <a:off x="14859000" y="17023140"/>
            <a:ext cx="5791200" cy="1569660"/>
          </a:xfrm>
          <a:prstGeom prst="rect">
            <a:avLst/>
          </a:prstGeom>
          <a:noFill/>
        </p:spPr>
        <p:txBody>
          <a:bodyPr wrap="square" rtlCol="0">
            <a:spAutoFit/>
          </a:bodyPr>
          <a:lstStyle/>
          <a:p>
            <a:pPr algn="just"/>
            <a:r>
              <a:rPr lang="en-US" dirty="0" smtClean="0"/>
              <a:t>On </a:t>
            </a:r>
            <a:r>
              <a:rPr lang="en-US" dirty="0"/>
              <a:t>site experts share information about local forest ecology, forest </a:t>
            </a:r>
            <a:r>
              <a:rPr lang="en-US" dirty="0" smtClean="0"/>
              <a:t>thinning, and </a:t>
            </a:r>
            <a:r>
              <a:rPr lang="en-US" dirty="0"/>
              <a:t>prescribed and wildfire fire management (particularly fuel types and fire </a:t>
            </a:r>
            <a:r>
              <a:rPr lang="en-US" dirty="0" smtClean="0"/>
              <a:t>effects).</a:t>
            </a:r>
            <a:endParaRPr lang="en-US" dirty="0"/>
          </a:p>
        </p:txBody>
      </p:sp>
      <p:sp>
        <p:nvSpPr>
          <p:cNvPr id="28" name="TextBox 27"/>
          <p:cNvSpPr txBox="1"/>
          <p:nvPr/>
        </p:nvSpPr>
        <p:spPr>
          <a:xfrm>
            <a:off x="14859000" y="21488400"/>
            <a:ext cx="3505200" cy="1569660"/>
          </a:xfrm>
          <a:prstGeom prst="rect">
            <a:avLst/>
          </a:prstGeom>
          <a:noFill/>
        </p:spPr>
        <p:txBody>
          <a:bodyPr wrap="square" rtlCol="0">
            <a:spAutoFit/>
          </a:bodyPr>
          <a:lstStyle/>
          <a:p>
            <a:r>
              <a:rPr lang="en-US" dirty="0" smtClean="0"/>
              <a:t>All </a:t>
            </a:r>
            <a:r>
              <a:rPr lang="en-US" dirty="0"/>
              <a:t>TREX participants are trained to interact both effectively and objectively with </a:t>
            </a:r>
            <a:r>
              <a:rPr lang="en-US" dirty="0" smtClean="0"/>
              <a:t>media personnel.</a:t>
            </a:r>
            <a:endParaRPr lang="en-US"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78050" y="24047613"/>
            <a:ext cx="5400572" cy="4070187"/>
          </a:xfrm>
          <a:prstGeom prst="rect">
            <a:avLst/>
          </a:prstGeom>
        </p:spPr>
      </p:pic>
      <p:pic>
        <p:nvPicPr>
          <p:cNvPr id="30" name="Content Placeholder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04552" y="19752564"/>
            <a:ext cx="4041648" cy="3031236"/>
          </a:xfrm>
          <a:prstGeom prst="rect">
            <a:avLst/>
          </a:prstGeom>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35200" y="18760823"/>
            <a:ext cx="4648200" cy="272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4782800" y="28041600"/>
            <a:ext cx="5687826" cy="1938992"/>
          </a:xfrm>
          <a:prstGeom prst="rect">
            <a:avLst/>
          </a:prstGeom>
          <a:noFill/>
        </p:spPr>
        <p:txBody>
          <a:bodyPr wrap="square" rtlCol="0">
            <a:spAutoFit/>
          </a:bodyPr>
          <a:lstStyle/>
          <a:p>
            <a:pPr algn="just"/>
            <a:r>
              <a:rPr lang="en-US" dirty="0" smtClean="0"/>
              <a:t>Participants </a:t>
            </a:r>
            <a:r>
              <a:rPr lang="en-US" dirty="0"/>
              <a:t>from Portugal, Spain, Andorra, Puerto Rico, Mexico, Guatemala, Honduras, Costa Rica, Chile, Argentina &amp;</a:t>
            </a:r>
            <a:r>
              <a:rPr lang="en-US" dirty="0" smtClean="0"/>
              <a:t> </a:t>
            </a:r>
            <a:r>
              <a:rPr lang="en-US" dirty="0"/>
              <a:t>the U.S</a:t>
            </a:r>
            <a:r>
              <a:rPr lang="en-US" dirty="0" smtClean="0"/>
              <a:t>. </a:t>
            </a:r>
            <a:r>
              <a:rPr lang="en-US" dirty="0"/>
              <a:t>have contributed </a:t>
            </a:r>
            <a:r>
              <a:rPr lang="en-US" dirty="0" smtClean="0"/>
              <a:t>to burning several </a:t>
            </a:r>
            <a:r>
              <a:rPr lang="en-US" dirty="0"/>
              <a:t>thousand acres in </a:t>
            </a:r>
            <a:r>
              <a:rPr lang="en-US" dirty="0" smtClean="0"/>
              <a:t> </a:t>
            </a:r>
            <a:r>
              <a:rPr lang="en-US" dirty="0"/>
              <a:t>New </a:t>
            </a:r>
            <a:r>
              <a:rPr lang="en-US" dirty="0" smtClean="0"/>
              <a:t>Mexico.</a:t>
            </a:r>
            <a:endParaRPr lang="en-US" dirty="0"/>
          </a:p>
        </p:txBody>
      </p:sp>
      <p:sp>
        <p:nvSpPr>
          <p:cNvPr id="32" name="TextBox 31"/>
          <p:cNvSpPr txBox="1"/>
          <p:nvPr/>
        </p:nvSpPr>
        <p:spPr>
          <a:xfrm>
            <a:off x="22631400" y="22707600"/>
            <a:ext cx="4495799" cy="461665"/>
          </a:xfrm>
          <a:prstGeom prst="rect">
            <a:avLst/>
          </a:prstGeom>
          <a:noFill/>
        </p:spPr>
        <p:txBody>
          <a:bodyPr wrap="square" rtlCol="0">
            <a:spAutoFit/>
          </a:bodyPr>
          <a:lstStyle/>
          <a:p>
            <a:r>
              <a:rPr lang="en-US" dirty="0"/>
              <a:t>Fuel reduction = forest </a:t>
            </a:r>
            <a:r>
              <a:rPr lang="en-US" dirty="0" smtClean="0"/>
              <a:t>resilience</a:t>
            </a:r>
            <a:endParaRPr lang="en-US" dirty="0"/>
          </a:p>
        </p:txBody>
      </p:sp>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97237" y="24079200"/>
            <a:ext cx="5453763" cy="408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21484958" y="28117800"/>
            <a:ext cx="5642242" cy="1200329"/>
          </a:xfrm>
          <a:prstGeom prst="rect">
            <a:avLst/>
          </a:prstGeom>
          <a:noFill/>
        </p:spPr>
        <p:txBody>
          <a:bodyPr wrap="square" rtlCol="0">
            <a:spAutoFit/>
          </a:bodyPr>
          <a:lstStyle/>
          <a:p>
            <a:pPr algn="just"/>
            <a:r>
              <a:rPr lang="en-US" dirty="0" smtClean="0"/>
              <a:t>Strengthening </a:t>
            </a:r>
            <a:r>
              <a:rPr lang="en-US" dirty="0"/>
              <a:t>local partnerships and forest health in New Mexico while improving forest resilience </a:t>
            </a:r>
            <a:r>
              <a:rPr lang="en-US" dirty="0" smtClean="0"/>
              <a:t>abroad.</a:t>
            </a:r>
            <a:endParaRPr lang="en-US" dirty="0"/>
          </a:p>
        </p:txBody>
      </p:sp>
      <p:pic>
        <p:nvPicPr>
          <p:cNvPr id="3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1142343" y="19507200"/>
            <a:ext cx="12573657" cy="9878142"/>
          </a:xfrm>
          <a:prstGeom prst="rect">
            <a:avLst/>
          </a:prstGeom>
          <a:noFill/>
        </p:spPr>
      </p:pic>
      <p:sp>
        <p:nvSpPr>
          <p:cNvPr id="35" name="Text Box 420"/>
          <p:cNvSpPr txBox="1">
            <a:spLocks noChangeArrowheads="1"/>
          </p:cNvSpPr>
          <p:nvPr/>
        </p:nvSpPr>
        <p:spPr bwMode="auto">
          <a:xfrm>
            <a:off x="28498800" y="11033125"/>
            <a:ext cx="12630150" cy="701675"/>
          </a:xfrm>
          <a:prstGeom prst="rect">
            <a:avLst/>
          </a:prstGeom>
          <a:solidFill>
            <a:srgbClr val="008000"/>
          </a:solidFill>
          <a:ln>
            <a:noFill/>
          </a:ln>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4000" b="1" dirty="0" smtClean="0">
                <a:solidFill>
                  <a:schemeClr val="bg1"/>
                </a:solidFill>
                <a:latin typeface="Chronicle Office" pitchFamily="2" charset="0"/>
              </a:rPr>
              <a:t>Common Goals &amp; Challenges</a:t>
            </a:r>
            <a:endParaRPr lang="en-US" altLang="en-US" sz="4000" b="1" dirty="0">
              <a:solidFill>
                <a:schemeClr val="bg1"/>
              </a:solidFill>
              <a:latin typeface="Chronicle Office"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C32D169F036A24A8EACCE9F1AD3C6B3" ma:contentTypeVersion="1" ma:contentTypeDescription="Create a new document." ma:contentTypeScope="" ma:versionID="db0e3161da987bdc16aabbde73ea3c4b">
  <xsd:schema xmlns:xsd="http://www.w3.org/2001/XMLSchema" xmlns:xs="http://www.w3.org/2001/XMLSchema" xmlns:p="http://schemas.microsoft.com/office/2006/metadata/properties" xmlns:ns1="http://schemas.microsoft.com/sharepoint/v3" targetNamespace="http://schemas.microsoft.com/office/2006/metadata/properties" ma:root="true" ma:fieldsID="6f0d331ebd68627ead16f146830ec63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F5EC58-5714-45CE-8D2E-1DEB1ABDEB81}"/>
</file>

<file path=customXml/itemProps2.xml><?xml version="1.0" encoding="utf-8"?>
<ds:datastoreItem xmlns:ds="http://schemas.openxmlformats.org/officeDocument/2006/customXml" ds:itemID="{63085C4C-FCA2-4363-808B-4856C9382961}"/>
</file>

<file path=customXml/itemProps3.xml><?xml version="1.0" encoding="utf-8"?>
<ds:datastoreItem xmlns:ds="http://schemas.openxmlformats.org/officeDocument/2006/customXml" ds:itemID="{831690DA-2ECE-40A8-ACD6-4B30171360BE}"/>
</file>

<file path=customXml/itemProps4.xml><?xml version="1.0" encoding="utf-8"?>
<ds:datastoreItem xmlns:ds="http://schemas.openxmlformats.org/officeDocument/2006/customXml" ds:itemID="{0833AAD0-78DA-423F-AF61-47924C98BF75}"/>
</file>

<file path=docProps/app.xml><?xml version="1.0" encoding="utf-8"?>
<Properties xmlns="http://schemas.openxmlformats.org/officeDocument/2006/extended-properties" xmlns:vt="http://schemas.openxmlformats.org/officeDocument/2006/docPropsVTypes">
  <TotalTime>7190</TotalTime>
  <Words>722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Whitney Office</vt:lpstr>
      <vt:lpstr>Times New Roman</vt:lpstr>
      <vt:lpstr>Chronicle Office</vt:lpstr>
      <vt:lpstr>Oakleaf</vt:lpstr>
      <vt:lpstr>Cambria</vt:lpstr>
      <vt:lpstr>Default Design</vt:lpstr>
      <vt:lpstr>PowerPoint Presentation</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TREX Poster_Rodolfo</dc:title>
  <dc:creator>Tracy Galarowicz</dc:creator>
  <cp:keywords/>
  <cp:lastModifiedBy>rhagerman</cp:lastModifiedBy>
  <cp:revision>131</cp:revision>
  <cp:lastPrinted>2016-02-09T17:17:08Z</cp:lastPrinted>
  <dcterms:created xsi:type="dcterms:W3CDTF">2002-04-28T04:40:32Z</dcterms:created>
  <dcterms:modified xsi:type="dcterms:W3CDTF">2016-02-09T17:39:32Z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RegionTerms">
    <vt:lpwstr/>
  </property>
  <property fmtid="{D5CDD505-2E9C-101B-9397-08002B2CF9AE}" pid="3" name="TaxKeyword">
    <vt:lpwstr/>
  </property>
  <property fmtid="{D5CDD505-2E9C-101B-9397-08002B2CF9AE}" pid="4" name="ConservationTerms">
    <vt:lpwstr/>
  </property>
  <property fmtid="{D5CDD505-2E9C-101B-9397-08002B2CF9AE}" pid="5" name="DepartmentalTerms">
    <vt:lpwstr/>
  </property>
  <property fmtid="{D5CDD505-2E9C-101B-9397-08002B2CF9AE}" pid="6" name="ContentTypeId">
    <vt:lpwstr>0x0101007C32D169F036A24A8EACCE9F1AD3C6B3</vt:lpwstr>
  </property>
</Properties>
</file>