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2" r:id="rId3"/>
    <p:sldId id="280" r:id="rId4"/>
    <p:sldId id="285" r:id="rId5"/>
    <p:sldId id="283" r:id="rId6"/>
    <p:sldId id="275" r:id="rId7"/>
    <p:sldId id="262" r:id="rId8"/>
    <p:sldId id="286" r:id="rId9"/>
    <p:sldId id="260" r:id="rId10"/>
    <p:sldId id="257" r:id="rId11"/>
    <p:sldId id="258" r:id="rId12"/>
    <p:sldId id="261" r:id="rId13"/>
    <p:sldId id="259" r:id="rId14"/>
    <p:sldId id="272" r:id="rId15"/>
    <p:sldId id="271" r:id="rId16"/>
    <p:sldId id="279" r:id="rId17"/>
    <p:sldId id="270" r:id="rId18"/>
    <p:sldId id="264" r:id="rId19"/>
    <p:sldId id="278" r:id="rId20"/>
    <p:sldId id="284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hiddenSlides="1"/>
  <p:clrMru>
    <a:srgbClr val="F2F2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40" autoAdjust="0"/>
    <p:restoredTop sz="80202" autoAdjust="0"/>
  </p:normalViewPr>
  <p:slideViewPr>
    <p:cSldViewPr>
      <p:cViewPr varScale="1">
        <p:scale>
          <a:sx n="66" d="100"/>
          <a:sy n="66" d="100"/>
        </p:scale>
        <p:origin x="-74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" y="179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9" d="100"/>
          <a:sy n="69" d="100"/>
        </p:scale>
        <p:origin x="-356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00"/>
      <c:rotY val="100"/>
      <c:depthPercent val="100"/>
      <c:rAngAx val="0"/>
      <c:perspective val="10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3363028953229401E-2"/>
          <c:y val="4.8309178743961297E-2"/>
          <c:w val="0.54730067944091898"/>
          <c:h val="0.89583061696551702"/>
        </c:manualLayout>
      </c:layout>
      <c:area3D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Cooperation</c:v>
                </c:pt>
              </c:strCache>
            </c:strRef>
          </c:tx>
          <c:spPr>
            <a:solidFill>
              <a:srgbClr val="A2BD90"/>
            </a:solidFill>
            <a:ln w="26963">
              <a:noFill/>
            </a:ln>
          </c:spPr>
          <c:cat>
            <c:strRef>
              <c:f>Sheet1!$B$1:$E$1</c:f>
              <c:strCache>
                <c:ptCount val="3"/>
                <c:pt idx="0">
                  <c:v>Results</c:v>
                </c:pt>
                <c:pt idx="1">
                  <c:v>Relationships</c:v>
                </c:pt>
                <c:pt idx="2">
                  <c:v>Resilience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</c:v>
                </c:pt>
                <c:pt idx="1">
                  <c:v>1.5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Coordination</c:v>
                </c:pt>
              </c:strCache>
            </c:strRef>
          </c:tx>
          <c:spPr>
            <a:solidFill>
              <a:srgbClr val="DD0806"/>
            </a:solidFill>
            <a:ln w="26963">
              <a:noFill/>
            </a:ln>
          </c:spPr>
          <c:cat>
            <c:strRef>
              <c:f>Sheet1!$B$1:$E$1</c:f>
              <c:strCache>
                <c:ptCount val="3"/>
                <c:pt idx="0">
                  <c:v>Results</c:v>
                </c:pt>
                <c:pt idx="1">
                  <c:v>Relationships</c:v>
                </c:pt>
                <c:pt idx="2">
                  <c:v>Resilience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2</c:v>
                </c:pt>
                <c:pt idx="1">
                  <c:v>2.5</c:v>
                </c:pt>
                <c:pt idx="2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Collaboration </c:v>
                </c:pt>
              </c:strCache>
            </c:strRef>
          </c:tx>
          <c:spPr>
            <a:solidFill>
              <a:srgbClr val="FFF58C"/>
            </a:solidFill>
            <a:ln w="26963">
              <a:noFill/>
            </a:ln>
          </c:spPr>
          <c:cat>
            <c:strRef>
              <c:f>Sheet1!$B$1:$E$1</c:f>
              <c:strCache>
                <c:ptCount val="3"/>
                <c:pt idx="0">
                  <c:v>Results</c:v>
                </c:pt>
                <c:pt idx="1">
                  <c:v>Relationships</c:v>
                </c:pt>
                <c:pt idx="2">
                  <c:v>Resilience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Depth val="50"/>
        <c:axId val="75690368"/>
        <c:axId val="75691904"/>
        <c:axId val="70421120"/>
      </c:area3DChart>
      <c:catAx>
        <c:axId val="75690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0111">
            <a:noFill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5691904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75691904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one"/>
        <c:crossAx val="75690368"/>
        <c:crosses val="autoZero"/>
        <c:crossBetween val="midCat"/>
      </c:valAx>
      <c:serAx>
        <c:axId val="70421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000" b="0" i="0">
                <a:solidFill>
                  <a:schemeClr val="bg1"/>
                </a:solidFill>
              </a:defRPr>
            </a:pPr>
            <a:endParaRPr lang="en-US"/>
          </a:p>
        </c:txPr>
        <c:crossAx val="75691904"/>
        <c:crosses val="autoZero"/>
        <c:tickMarkSkip val="1"/>
      </c:serAx>
      <c:spPr>
        <a:noFill/>
        <a:ln w="26963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61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CEAE3-5F9B-8B4A-84E7-4F55AE4AA834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487AF-19B1-3E4E-84D7-1A4981F357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59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487AF-19B1-3E4E-84D7-1A4981F3576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76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487AF-19B1-3E4E-84D7-1A4981F3576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5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487AF-19B1-3E4E-84D7-1A4981F3576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41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487AF-19B1-3E4E-84D7-1A4981F3576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18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487AF-19B1-3E4E-84D7-1A4981F3576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6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487AF-19B1-3E4E-84D7-1A4981F3576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983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487AF-19B1-3E4E-84D7-1A4981F3576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214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487AF-19B1-3E4E-84D7-1A4981F3576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20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487AF-19B1-3E4E-84D7-1A4981F3576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664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487AF-19B1-3E4E-84D7-1A4981F3576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620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487AF-19B1-3E4E-84D7-1A4981F3576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25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487AF-19B1-3E4E-84D7-1A4981F3576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011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487AF-19B1-3E4E-84D7-1A4981F3576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230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487AF-19B1-3E4E-84D7-1A4981F3576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15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487AF-19B1-3E4E-84D7-1A4981F3576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01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487AF-19B1-3E4E-84D7-1A4981F3576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77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487AF-19B1-3E4E-84D7-1A4981F3576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26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487AF-19B1-3E4E-84D7-1A4981F3576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36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487AF-19B1-3E4E-84D7-1A4981F3576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096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2238" indent="-122238" eaLnBrk="1" hangingPunct="1">
              <a:buFontTx/>
              <a:buChar char="•"/>
            </a:pPr>
            <a:r>
              <a:rPr lang="en-US" sz="1100" b="1" dirty="0" smtClean="0">
                <a:latin typeface="Arial" charset="0"/>
              </a:rPr>
              <a:t>Trust (can be within or</a:t>
            </a:r>
            <a:r>
              <a:rPr lang="en-US" sz="1100" b="1" baseline="0" dirty="0" smtClean="0">
                <a:latin typeface="Arial" charset="0"/>
              </a:rPr>
              <a:t> </a:t>
            </a:r>
            <a:r>
              <a:rPr lang="en-US" sz="1100" b="1" dirty="0" smtClean="0">
                <a:latin typeface="Arial" charset="0"/>
              </a:rPr>
              <a:t>between entities or</a:t>
            </a:r>
            <a:r>
              <a:rPr lang="en-US" sz="1100" b="1" baseline="0" dirty="0" smtClean="0">
                <a:latin typeface="Arial" charset="0"/>
              </a:rPr>
              <a:t> </a:t>
            </a:r>
            <a:r>
              <a:rPr lang="en-US" sz="1100" b="1" dirty="0" smtClean="0">
                <a:latin typeface="Arial" charset="0"/>
              </a:rPr>
              <a:t>organizations)</a:t>
            </a:r>
          </a:p>
          <a:p>
            <a:pPr marL="122238" indent="-122238" eaLnBrk="1" hangingPunct="1">
              <a:buFontTx/>
              <a:buChar char="•"/>
            </a:pPr>
            <a:r>
              <a:rPr lang="en-US" sz="1200" b="1" dirty="0" smtClean="0">
                <a:latin typeface="Arial" charset="0"/>
              </a:rPr>
              <a:t>Power (can be differences in perceived</a:t>
            </a:r>
            <a:r>
              <a:rPr lang="en-US" sz="1200" b="1" baseline="0" dirty="0" smtClean="0">
                <a:latin typeface="Arial" charset="0"/>
              </a:rPr>
              <a:t> </a:t>
            </a:r>
            <a:r>
              <a:rPr lang="en-US" sz="1200" b="1" dirty="0" smtClean="0">
                <a:latin typeface="Arial" charset="0"/>
              </a:rPr>
              <a:t>or real power)</a:t>
            </a:r>
          </a:p>
          <a:p>
            <a:pPr marL="122238" indent="-122238" eaLnBrk="1" hangingPunct="1"/>
            <a:r>
              <a:rPr lang="en-US" sz="1200" b="1" dirty="0" smtClean="0">
                <a:latin typeface="Arial" charset="0"/>
              </a:rPr>
              <a:t>Fire Learning Network:</a:t>
            </a:r>
          </a:p>
          <a:p>
            <a:pPr marL="122238" indent="-122238" eaLnBrk="1" hangingPunct="1">
              <a:lnSpc>
                <a:spcPct val="85000"/>
              </a:lnSpc>
              <a:spcBef>
                <a:spcPct val="10000"/>
              </a:spcBef>
              <a:spcAft>
                <a:spcPct val="30000"/>
              </a:spcAft>
              <a:buFontTx/>
              <a:buChar char="•"/>
            </a:pPr>
            <a:r>
              <a:rPr lang="en-US" sz="1200" b="1" dirty="0" smtClean="0">
                <a:latin typeface="Arial" charset="0"/>
              </a:rPr>
              <a:t>Building capacity for action</a:t>
            </a:r>
          </a:p>
          <a:p>
            <a:pPr marL="122238" indent="-122238" eaLnBrk="1" hangingPunct="1">
              <a:lnSpc>
                <a:spcPct val="85000"/>
              </a:lnSpc>
              <a:spcBef>
                <a:spcPct val="10000"/>
              </a:spcBef>
              <a:spcAft>
                <a:spcPct val="30000"/>
              </a:spcAft>
              <a:buFontTx/>
              <a:buChar char="•"/>
            </a:pPr>
            <a:r>
              <a:rPr lang="en-US" sz="1200" b="1" dirty="0" smtClean="0">
                <a:latin typeface="Arial" charset="0"/>
              </a:rPr>
              <a:t>Conservation of the landscape at </a:t>
            </a:r>
            <a:r>
              <a:rPr lang="ja-JP" altLang="en-US" sz="1200" b="1" dirty="0" smtClean="0">
                <a:latin typeface="Arial"/>
              </a:rPr>
              <a:t>“</a:t>
            </a:r>
            <a:r>
              <a:rPr lang="en-US" sz="1200" b="1" dirty="0" smtClean="0">
                <a:latin typeface="Arial" charset="0"/>
              </a:rPr>
              <a:t>impact</a:t>
            </a:r>
            <a:r>
              <a:rPr lang="ja-JP" altLang="en-US" sz="1200" b="1" dirty="0" smtClean="0">
                <a:latin typeface="Arial"/>
              </a:rPr>
              <a:t>”</a:t>
            </a:r>
            <a:r>
              <a:rPr lang="en-US" altLang="ja-JP" sz="1200" b="1" baseline="0" dirty="0" smtClean="0">
                <a:latin typeface="Arial" charset="0"/>
              </a:rPr>
              <a:t> </a:t>
            </a:r>
            <a:r>
              <a:rPr lang="en-US" sz="1200" b="1" dirty="0" smtClean="0">
                <a:latin typeface="Arial" charset="0"/>
              </a:rPr>
              <a:t>scale</a:t>
            </a:r>
          </a:p>
          <a:p>
            <a:pPr marL="122238" indent="-122238" eaLnBrk="1" hangingPunct="1">
              <a:lnSpc>
                <a:spcPct val="85000"/>
              </a:lnSpc>
              <a:spcBef>
                <a:spcPct val="10000"/>
              </a:spcBef>
              <a:spcAft>
                <a:spcPct val="30000"/>
              </a:spcAft>
              <a:buFontTx/>
              <a:buChar char="•"/>
            </a:pPr>
            <a:r>
              <a:rPr lang="en-US" sz="1200" b="1" dirty="0" smtClean="0">
                <a:latin typeface="Arial" charset="0"/>
              </a:rPr>
              <a:t>Sustainable relationships</a:t>
            </a:r>
            <a:r>
              <a:rPr lang="en-US" sz="1200" b="1" baseline="0" dirty="0" smtClean="0">
                <a:latin typeface="Arial" charset="0"/>
              </a:rPr>
              <a:t> </a:t>
            </a:r>
            <a:r>
              <a:rPr lang="en-US" sz="1200" b="1" dirty="0" smtClean="0">
                <a:latin typeface="Arial" charset="0"/>
              </a:rPr>
              <a:t>that can handle the next</a:t>
            </a:r>
            <a:r>
              <a:rPr lang="en-US" sz="1200" b="1" baseline="0" dirty="0" smtClean="0">
                <a:latin typeface="Arial" charset="0"/>
              </a:rPr>
              <a:t> </a:t>
            </a:r>
            <a:r>
              <a:rPr lang="en-US" sz="1200" b="1" dirty="0" smtClean="0">
                <a:latin typeface="Arial" charset="0"/>
              </a:rPr>
              <a:t>big challenge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487AF-19B1-3E4E-84D7-1A4981F3576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59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487AF-19B1-3E4E-84D7-1A4981F3576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82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1CC3-D0B4-4784-A293-DB432B2CB7E2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2B14E-DBA9-44F5-95CC-492F95218C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1CC3-D0B4-4784-A293-DB432B2CB7E2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2B14E-DBA9-44F5-95CC-492F95218C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1CC3-D0B4-4784-A293-DB432B2CB7E2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2B14E-DBA9-44F5-95CC-492F95218C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1CC3-D0B4-4784-A293-DB432B2CB7E2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2B14E-DBA9-44F5-95CC-492F95218C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1CC3-D0B4-4784-A293-DB432B2CB7E2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2B14E-DBA9-44F5-95CC-492F95218C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1CC3-D0B4-4784-A293-DB432B2CB7E2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2B14E-DBA9-44F5-95CC-492F95218C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1CC3-D0B4-4784-A293-DB432B2CB7E2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2B14E-DBA9-44F5-95CC-492F95218C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1CC3-D0B4-4784-A293-DB432B2CB7E2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2B14E-DBA9-44F5-95CC-492F95218C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1CC3-D0B4-4784-A293-DB432B2CB7E2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2B14E-DBA9-44F5-95CC-492F95218C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1CC3-D0B4-4784-A293-DB432B2CB7E2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2B14E-DBA9-44F5-95CC-492F95218C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1CC3-D0B4-4784-A293-DB432B2CB7E2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2B14E-DBA9-44F5-95CC-492F95218C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71CC3-D0B4-4784-A293-DB432B2CB7E2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2B14E-DBA9-44F5-95CC-492F95218C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hyperlink" Target="http://www.fieldstonealliance.org/contributorinfo.cfm?ContribID=15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fieldstonealliance.org/contributorinfo.cfm?ContribID=14" TargetMode="External"/><Relationship Id="rId5" Type="http://schemas.openxmlformats.org/officeDocument/2006/relationships/hyperlink" Target="http://www.fieldstonealliance.org/contributorinfo.cfm?ContribID=13" TargetMode="Externa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609600"/>
            <a:ext cx="7239000" cy="2990851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Creating </a:t>
            </a:r>
            <a:r>
              <a:rPr lang="en-US" dirty="0">
                <a:solidFill>
                  <a:schemeClr val="bg1"/>
                </a:solidFill>
              </a:rPr>
              <a:t>Nimble and Effective Collaborations for Sustainable Results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>
              <a:solidFill>
                <a:srgbClr val="F2F2EA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876800"/>
            <a:ext cx="7239000" cy="1752600"/>
          </a:xfrm>
        </p:spPr>
        <p:txBody>
          <a:bodyPr>
            <a:normAutofit fontScale="92500" lnSpcReduction="10000"/>
          </a:bodyPr>
          <a:lstStyle/>
          <a:p>
            <a:pPr algn="l"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  <a:latin typeface="ImagoMedium" pitchFamily="2" charset="0"/>
              </a:rPr>
              <a:t>Lynn Decker &amp; Anne Bradley</a:t>
            </a:r>
          </a:p>
          <a:p>
            <a:pPr algn="l">
              <a:spcAft>
                <a:spcPts val="1200"/>
              </a:spcAft>
            </a:pPr>
            <a:r>
              <a:rPr lang="en-US" sz="2800" dirty="0" smtClean="0">
                <a:solidFill>
                  <a:schemeClr val="bg1"/>
                </a:solidFill>
              </a:rPr>
              <a:t>Fire Learning Network</a:t>
            </a:r>
          </a:p>
          <a:p>
            <a:pPr algn="l"/>
            <a:r>
              <a:rPr lang="en-US" sz="2800" dirty="0" smtClean="0">
                <a:solidFill>
                  <a:schemeClr val="bg1"/>
                </a:solidFill>
              </a:rPr>
              <a:t>The Nature Conservancy</a:t>
            </a:r>
          </a:p>
          <a:p>
            <a:pPr algn="l"/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48000" y="1524000"/>
            <a:ext cx="6019800" cy="51816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22238" indent="-122238" eaLnBrk="1" hangingPunct="1">
              <a:defRPr/>
            </a:pPr>
            <a:r>
              <a:rPr lang="en-US" b="1" i="1" dirty="0">
                <a:latin typeface="Arial" charset="0"/>
                <a:cs typeface="+mn-cs"/>
              </a:rPr>
              <a:t>What is important:</a:t>
            </a:r>
          </a:p>
          <a:p>
            <a:pPr marL="122238" indent="-122238" eaLnBrk="1" hangingPunct="1">
              <a:defRPr/>
            </a:pPr>
            <a:endParaRPr lang="en-US" b="1" i="1" dirty="0">
              <a:latin typeface="Arial" charset="0"/>
              <a:cs typeface="+mn-cs"/>
            </a:endParaRPr>
          </a:p>
          <a:p>
            <a:pPr marL="122238" indent="-122238" eaLnBrk="1" hangingPunct="1">
              <a:lnSpc>
                <a:spcPct val="85000"/>
              </a:lnSpc>
              <a:spcBef>
                <a:spcPct val="20000"/>
              </a:spcBef>
              <a:spcAft>
                <a:spcPct val="35000"/>
              </a:spcAft>
              <a:buFontTx/>
              <a:buChar char="•"/>
              <a:defRPr/>
            </a:pPr>
            <a:r>
              <a:rPr lang="en-US" b="1" dirty="0">
                <a:latin typeface="Arial" charset="0"/>
                <a:cs typeface="+mn-cs"/>
              </a:rPr>
              <a:t>Developing networks: connections to people,</a:t>
            </a:r>
            <a:br>
              <a:rPr lang="en-US" b="1" dirty="0">
                <a:latin typeface="Arial" charset="0"/>
                <a:cs typeface="+mn-cs"/>
              </a:rPr>
            </a:br>
            <a:r>
              <a:rPr lang="en-US" b="1" dirty="0">
                <a:latin typeface="Arial" charset="0"/>
                <a:cs typeface="+mn-cs"/>
              </a:rPr>
              <a:t>organizations, groups, decision makers, etc. </a:t>
            </a:r>
            <a:br>
              <a:rPr lang="en-US" b="1" dirty="0">
                <a:latin typeface="Arial" charset="0"/>
                <a:cs typeface="+mn-cs"/>
              </a:rPr>
            </a:br>
            <a:r>
              <a:rPr lang="en-US" b="1" dirty="0">
                <a:latin typeface="Arial" charset="0"/>
                <a:cs typeface="+mn-cs"/>
              </a:rPr>
              <a:t>(connections/endorsements that enhance </a:t>
            </a:r>
            <a:br>
              <a:rPr lang="en-US" b="1" dirty="0">
                <a:latin typeface="Arial" charset="0"/>
                <a:cs typeface="+mn-cs"/>
              </a:rPr>
            </a:br>
            <a:r>
              <a:rPr lang="en-US" b="1" dirty="0">
                <a:latin typeface="Arial" charset="0"/>
                <a:cs typeface="+mn-cs"/>
              </a:rPr>
              <a:t>effectiveness and legitimacy of the collaboration) </a:t>
            </a:r>
          </a:p>
          <a:p>
            <a:pPr marL="122238" indent="-122238" eaLnBrk="1" hangingPunct="1">
              <a:lnSpc>
                <a:spcPct val="85000"/>
              </a:lnSpc>
              <a:spcBef>
                <a:spcPct val="20000"/>
              </a:spcBef>
              <a:spcAft>
                <a:spcPct val="35000"/>
              </a:spcAft>
              <a:buFontTx/>
              <a:buChar char="•"/>
              <a:defRPr/>
            </a:pPr>
            <a:r>
              <a:rPr lang="en-US" b="1" dirty="0">
                <a:latin typeface="Arial" charset="0"/>
                <a:cs typeface="+mn-cs"/>
              </a:rPr>
              <a:t>Develop resource sharing plans and MOU</a:t>
            </a:r>
            <a:r>
              <a:rPr lang="ja-JP" altLang="en-US" b="1" dirty="0">
                <a:latin typeface="Arial"/>
                <a:cs typeface="+mn-cs"/>
              </a:rPr>
              <a:t>’</a:t>
            </a:r>
            <a:r>
              <a:rPr lang="en-US" b="1" dirty="0">
                <a:latin typeface="Arial" charset="0"/>
                <a:cs typeface="+mn-cs"/>
              </a:rPr>
              <a:t>s</a:t>
            </a:r>
          </a:p>
          <a:p>
            <a:pPr marL="122238" indent="-122238" eaLnBrk="1" hangingPunct="1">
              <a:lnSpc>
                <a:spcPct val="85000"/>
              </a:lnSpc>
              <a:spcBef>
                <a:spcPct val="20000"/>
              </a:spcBef>
              <a:spcAft>
                <a:spcPct val="35000"/>
              </a:spcAft>
              <a:buFontTx/>
              <a:buChar char="•"/>
              <a:defRPr/>
            </a:pPr>
            <a:r>
              <a:rPr lang="en-US" b="1" dirty="0">
                <a:latin typeface="Arial" charset="0"/>
                <a:cs typeface="+mn-cs"/>
              </a:rPr>
              <a:t>See the larger landscape as a shared landscape</a:t>
            </a:r>
          </a:p>
          <a:p>
            <a:pPr marL="122238" indent="-122238" eaLnBrk="1" hangingPunct="1">
              <a:lnSpc>
                <a:spcPct val="85000"/>
              </a:lnSpc>
              <a:spcBef>
                <a:spcPct val="20000"/>
              </a:spcBef>
              <a:spcAft>
                <a:spcPct val="35000"/>
              </a:spcAft>
              <a:buFontTx/>
              <a:buChar char="•"/>
              <a:defRPr/>
            </a:pPr>
            <a:r>
              <a:rPr lang="en-US" b="1" dirty="0">
                <a:latin typeface="Arial" charset="0"/>
                <a:cs typeface="+mn-cs"/>
              </a:rPr>
              <a:t>Innovate solutions together</a:t>
            </a:r>
          </a:p>
          <a:p>
            <a:pPr marL="122238" indent="-122238" eaLnBrk="1" hangingPunct="1">
              <a:lnSpc>
                <a:spcPct val="85000"/>
              </a:lnSpc>
              <a:spcBef>
                <a:spcPct val="20000"/>
              </a:spcBef>
              <a:spcAft>
                <a:spcPct val="35000"/>
              </a:spcAft>
              <a:buFontTx/>
              <a:buChar char="•"/>
              <a:defRPr/>
            </a:pPr>
            <a:r>
              <a:rPr lang="en-US" b="1" dirty="0">
                <a:latin typeface="Arial" charset="0"/>
                <a:cs typeface="+mn-cs"/>
              </a:rPr>
              <a:t>Facilitate access to resources (right capabilities,</a:t>
            </a:r>
            <a:br>
              <a:rPr lang="en-US" b="1" dirty="0">
                <a:latin typeface="Arial" charset="0"/>
                <a:cs typeface="+mn-cs"/>
              </a:rPr>
            </a:br>
            <a:r>
              <a:rPr lang="en-US" b="1" dirty="0">
                <a:latin typeface="Arial" charset="0"/>
                <a:cs typeface="+mn-cs"/>
              </a:rPr>
              <a:t>funds for planning and implementation, </a:t>
            </a:r>
            <a:br>
              <a:rPr lang="en-US" b="1" dirty="0">
                <a:latin typeface="Arial" charset="0"/>
                <a:cs typeface="+mn-cs"/>
              </a:rPr>
            </a:br>
            <a:r>
              <a:rPr lang="en-US" b="1" dirty="0">
                <a:latin typeface="Arial" charset="0"/>
                <a:cs typeface="+mn-cs"/>
              </a:rPr>
              <a:t>equipment, etc.)</a:t>
            </a:r>
          </a:p>
          <a:p>
            <a:pPr marL="122238" indent="-122238" eaLnBrk="1" hangingPunct="1">
              <a:lnSpc>
                <a:spcPct val="85000"/>
              </a:lnSpc>
              <a:spcBef>
                <a:spcPct val="20000"/>
              </a:spcBef>
              <a:spcAft>
                <a:spcPct val="35000"/>
              </a:spcAft>
              <a:buFontTx/>
              <a:buChar char="•"/>
              <a:defRPr/>
            </a:pPr>
            <a:r>
              <a:rPr lang="en-US" b="1" dirty="0">
                <a:latin typeface="Arial" charset="0"/>
                <a:cs typeface="+mn-cs"/>
              </a:rPr>
              <a:t>Recognizing and making transparent the </a:t>
            </a:r>
            <a:br>
              <a:rPr lang="en-US" b="1" dirty="0">
                <a:latin typeface="Arial" charset="0"/>
                <a:cs typeface="+mn-cs"/>
              </a:rPr>
            </a:br>
            <a:r>
              <a:rPr lang="en-US" b="1" dirty="0">
                <a:latin typeface="Arial" charset="0"/>
                <a:cs typeface="+mn-cs"/>
              </a:rPr>
              <a:t>contributions of all as equally important to </a:t>
            </a:r>
            <a:br>
              <a:rPr lang="en-US" b="1" dirty="0">
                <a:latin typeface="Arial" charset="0"/>
                <a:cs typeface="+mn-cs"/>
              </a:rPr>
            </a:br>
            <a:r>
              <a:rPr lang="en-US" b="1" dirty="0">
                <a:latin typeface="Arial" charset="0"/>
                <a:cs typeface="+mn-cs"/>
              </a:rPr>
              <a:t>the outcome</a:t>
            </a:r>
          </a:p>
          <a:p>
            <a:pPr marL="122238" indent="-122238" eaLnBrk="1" hangingPunct="1">
              <a:spcAft>
                <a:spcPct val="35000"/>
              </a:spcAft>
              <a:defRPr/>
            </a:pPr>
            <a:endParaRPr lang="en-US" sz="1800" dirty="0">
              <a:latin typeface="Arial" charset="0"/>
              <a:cs typeface="+mn-cs"/>
            </a:endParaRPr>
          </a:p>
        </p:txBody>
      </p:sp>
      <p:cxnSp>
        <p:nvCxnSpPr>
          <p:cNvPr id="8" name="AutoShape 5"/>
          <p:cNvCxnSpPr>
            <a:cxnSpLocks noChangeShapeType="1"/>
            <a:stCxn id="7" idx="3"/>
            <a:endCxn id="7" idx="3"/>
          </p:cNvCxnSpPr>
          <p:nvPr/>
        </p:nvCxnSpPr>
        <p:spPr bwMode="auto">
          <a:xfrm>
            <a:off x="9067800" y="41148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276600" y="152400"/>
            <a:ext cx="5867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4400" i="1" dirty="0" smtClean="0">
                <a:solidFill>
                  <a:schemeClr val="bg1"/>
                </a:solidFill>
                <a:latin typeface="+mj-lt"/>
                <a:cs typeface="+mn-cs"/>
              </a:rPr>
              <a:t>Mobilizing resources</a:t>
            </a:r>
            <a:endParaRPr lang="en-US" sz="4400" i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pic>
        <p:nvPicPr>
          <p:cNvPr id="3" name="Picture 2" descr="gear.t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39700"/>
            <a:ext cx="2794000" cy="290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28600"/>
            <a:ext cx="5486400" cy="1524000"/>
          </a:xfrm>
        </p:spPr>
        <p:txBody>
          <a:bodyPr>
            <a:noAutofit/>
          </a:bodyPr>
          <a:lstStyle/>
          <a:p>
            <a:pPr algn="l"/>
            <a:r>
              <a:rPr lang="en-US" sz="4000" i="1" dirty="0" smtClean="0">
                <a:solidFill>
                  <a:srgbClr val="DBDAC5"/>
                </a:solidFill>
              </a:rPr>
              <a:t>Engaging members and the community</a:t>
            </a:r>
            <a:r>
              <a:rPr lang="en-US" i="1" dirty="0">
                <a:solidFill>
                  <a:srgbClr val="DBDAC5"/>
                </a:solidFill>
              </a:rPr>
              <a:t/>
            </a:r>
            <a:br>
              <a:rPr lang="en-US" i="1" dirty="0">
                <a:solidFill>
                  <a:srgbClr val="DBDAC5"/>
                </a:solidFill>
              </a:rPr>
            </a:br>
            <a:endParaRPr lang="en-US" dirty="0">
              <a:solidFill>
                <a:srgbClr val="DBDAC5"/>
              </a:solidFill>
            </a:endParaRPr>
          </a:p>
        </p:txBody>
      </p:sp>
      <p:cxnSp>
        <p:nvCxnSpPr>
          <p:cNvPr id="8" name="AutoShape 5"/>
          <p:cNvCxnSpPr>
            <a:cxnSpLocks noChangeShapeType="1"/>
          </p:cNvCxnSpPr>
          <p:nvPr/>
        </p:nvCxnSpPr>
        <p:spPr bwMode="auto">
          <a:xfrm>
            <a:off x="8918575" y="40767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124200" y="1524000"/>
            <a:ext cx="5867400" cy="51816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22238" indent="-122238" eaLnBrk="1" hangingPunct="1">
              <a:defRPr/>
            </a:pPr>
            <a:endParaRPr lang="en-US" sz="1800" b="1" i="1" dirty="0">
              <a:latin typeface="Arial" charset="0"/>
              <a:cs typeface="+mn-cs"/>
            </a:endParaRPr>
          </a:p>
          <a:p>
            <a:pPr marL="122238" indent="-122238" eaLnBrk="1" hangingPunct="1">
              <a:defRPr/>
            </a:pPr>
            <a:endParaRPr lang="en-US" sz="1800" b="1" i="1" dirty="0">
              <a:latin typeface="Arial" charset="0"/>
              <a:cs typeface="+mn-cs"/>
            </a:endParaRPr>
          </a:p>
          <a:p>
            <a:pPr marL="122238" indent="-122238" eaLnBrk="1" hangingPunct="1">
              <a:defRPr/>
            </a:pPr>
            <a:endParaRPr lang="en-US" sz="1800" b="1" i="1" dirty="0">
              <a:latin typeface="Arial" charset="0"/>
              <a:cs typeface="+mn-cs"/>
            </a:endParaRPr>
          </a:p>
          <a:p>
            <a:pPr marL="122238" indent="-122238" eaLnBrk="1" hangingPunct="1">
              <a:defRPr/>
            </a:pPr>
            <a:r>
              <a:rPr lang="en-US" b="1" i="1" dirty="0">
                <a:latin typeface="Arial" charset="0"/>
                <a:cs typeface="+mn-cs"/>
              </a:rPr>
              <a:t>What is important:</a:t>
            </a:r>
          </a:p>
          <a:p>
            <a:pPr marL="122238" indent="-122238" eaLnBrk="1" hangingPunct="1">
              <a:defRPr/>
            </a:pPr>
            <a:endParaRPr lang="en-US" b="1" i="1" dirty="0">
              <a:latin typeface="Arial" charset="0"/>
              <a:cs typeface="+mn-cs"/>
            </a:endParaRPr>
          </a:p>
          <a:p>
            <a:pPr marL="122238" indent="-122238" eaLnBrk="1" hangingPunct="1">
              <a:lnSpc>
                <a:spcPct val="85000"/>
              </a:lnSpc>
              <a:spcBef>
                <a:spcPct val="25000"/>
              </a:spcBef>
              <a:spcAft>
                <a:spcPct val="35000"/>
              </a:spcAft>
              <a:buFontTx/>
              <a:buChar char="•"/>
              <a:defRPr/>
            </a:pPr>
            <a:r>
              <a:rPr lang="en-US" b="1" dirty="0">
                <a:latin typeface="Arial" charset="0"/>
                <a:cs typeface="+mn-cs"/>
              </a:rPr>
              <a:t>Inclusion of all members that are willing to engage</a:t>
            </a:r>
            <a:br>
              <a:rPr lang="en-US" b="1" dirty="0">
                <a:latin typeface="Arial" charset="0"/>
                <a:cs typeface="+mn-cs"/>
              </a:rPr>
            </a:br>
            <a:r>
              <a:rPr lang="en-US" b="1" dirty="0">
                <a:latin typeface="Arial" charset="0"/>
                <a:cs typeface="+mn-cs"/>
              </a:rPr>
              <a:t>in the work </a:t>
            </a:r>
          </a:p>
          <a:p>
            <a:pPr marL="122238" indent="-122238" eaLnBrk="1" hangingPunct="1">
              <a:lnSpc>
                <a:spcPct val="85000"/>
              </a:lnSpc>
              <a:spcBef>
                <a:spcPct val="25000"/>
              </a:spcBef>
              <a:spcAft>
                <a:spcPct val="35000"/>
              </a:spcAft>
              <a:buFontTx/>
              <a:buChar char="•"/>
              <a:defRPr/>
            </a:pPr>
            <a:r>
              <a:rPr lang="en-US" b="1" dirty="0">
                <a:latin typeface="Arial" charset="0"/>
                <a:cs typeface="+mn-cs"/>
              </a:rPr>
              <a:t>Ability to bring in </a:t>
            </a:r>
            <a:r>
              <a:rPr lang="ja-JP" altLang="en-US" b="1" dirty="0">
                <a:latin typeface="Arial"/>
                <a:cs typeface="+mn-cs"/>
              </a:rPr>
              <a:t>“</a:t>
            </a:r>
            <a:r>
              <a:rPr lang="en-US" b="1" dirty="0">
                <a:latin typeface="Arial" charset="0"/>
                <a:cs typeface="+mn-cs"/>
              </a:rPr>
              <a:t>expertise</a:t>
            </a:r>
            <a:r>
              <a:rPr lang="ja-JP" altLang="en-US" b="1" dirty="0">
                <a:latin typeface="Arial"/>
                <a:cs typeface="+mn-cs"/>
              </a:rPr>
              <a:t>”</a:t>
            </a:r>
            <a:r>
              <a:rPr lang="en-US" b="1" dirty="0">
                <a:latin typeface="Arial" charset="0"/>
                <a:cs typeface="+mn-cs"/>
              </a:rPr>
              <a:t> to inform the group</a:t>
            </a:r>
            <a:br>
              <a:rPr lang="en-US" b="1" dirty="0">
                <a:latin typeface="Arial" charset="0"/>
                <a:cs typeface="+mn-cs"/>
              </a:rPr>
            </a:br>
            <a:r>
              <a:rPr lang="en-US" b="1" dirty="0">
                <a:latin typeface="Arial" charset="0"/>
                <a:cs typeface="+mn-cs"/>
              </a:rPr>
              <a:t>process and acquire diverse knowledge and </a:t>
            </a:r>
            <a:br>
              <a:rPr lang="en-US" b="1" dirty="0">
                <a:latin typeface="Arial" charset="0"/>
                <a:cs typeface="+mn-cs"/>
              </a:rPr>
            </a:br>
            <a:r>
              <a:rPr lang="en-US" b="1" dirty="0">
                <a:latin typeface="Arial" charset="0"/>
                <a:cs typeface="+mn-cs"/>
              </a:rPr>
              <a:t>skill capacity  </a:t>
            </a:r>
          </a:p>
          <a:p>
            <a:pPr marL="122238" indent="-122238" eaLnBrk="1" hangingPunct="1">
              <a:lnSpc>
                <a:spcPct val="85000"/>
              </a:lnSpc>
              <a:spcBef>
                <a:spcPct val="25000"/>
              </a:spcBef>
              <a:spcAft>
                <a:spcPct val="35000"/>
              </a:spcAft>
              <a:buFontTx/>
              <a:buChar char="•"/>
              <a:defRPr/>
            </a:pPr>
            <a:r>
              <a:rPr lang="en-US" b="1" dirty="0">
                <a:latin typeface="Arial" charset="0"/>
                <a:cs typeface="+mn-cs"/>
              </a:rPr>
              <a:t>Collaboration offers something worth spending </a:t>
            </a:r>
            <a:br>
              <a:rPr lang="en-US" b="1" dirty="0">
                <a:latin typeface="Arial" charset="0"/>
                <a:cs typeface="+mn-cs"/>
              </a:rPr>
            </a:br>
            <a:r>
              <a:rPr lang="en-US" b="1" dirty="0">
                <a:latin typeface="Arial" charset="0"/>
                <a:cs typeface="+mn-cs"/>
              </a:rPr>
              <a:t>time on and participating with </a:t>
            </a:r>
          </a:p>
          <a:p>
            <a:pPr marL="122238" indent="-122238" eaLnBrk="1" hangingPunct="1">
              <a:lnSpc>
                <a:spcPct val="85000"/>
              </a:lnSpc>
              <a:spcBef>
                <a:spcPct val="25000"/>
              </a:spcBef>
              <a:spcAft>
                <a:spcPct val="35000"/>
              </a:spcAft>
              <a:buFontTx/>
              <a:buChar char="•"/>
              <a:defRPr/>
            </a:pPr>
            <a:r>
              <a:rPr lang="en-US" b="1" dirty="0">
                <a:latin typeface="Arial" charset="0"/>
                <a:cs typeface="+mn-cs"/>
              </a:rPr>
              <a:t>Process for engaging others as the process </a:t>
            </a:r>
            <a:br>
              <a:rPr lang="en-US" b="1" dirty="0">
                <a:latin typeface="Arial" charset="0"/>
                <a:cs typeface="+mn-cs"/>
              </a:rPr>
            </a:br>
            <a:r>
              <a:rPr lang="en-US" b="1" dirty="0">
                <a:latin typeface="Arial" charset="0"/>
                <a:cs typeface="+mn-cs"/>
              </a:rPr>
              <a:t>evolves </a:t>
            </a:r>
          </a:p>
          <a:p>
            <a:pPr marL="122238" indent="-122238" eaLnBrk="1" hangingPunct="1">
              <a:lnSpc>
                <a:spcPct val="85000"/>
              </a:lnSpc>
              <a:spcBef>
                <a:spcPct val="25000"/>
              </a:spcBef>
              <a:spcAft>
                <a:spcPct val="35000"/>
              </a:spcAft>
              <a:buFontTx/>
              <a:buChar char="•"/>
              <a:defRPr/>
            </a:pPr>
            <a:r>
              <a:rPr lang="en-US" b="1" dirty="0">
                <a:latin typeface="Arial" charset="0"/>
                <a:cs typeface="+mn-cs"/>
              </a:rPr>
              <a:t>Operate as though everyone has something to </a:t>
            </a:r>
            <a:br>
              <a:rPr lang="en-US" b="1" dirty="0">
                <a:latin typeface="Arial" charset="0"/>
                <a:cs typeface="+mn-cs"/>
              </a:rPr>
            </a:br>
            <a:r>
              <a:rPr lang="en-US" b="1" dirty="0">
                <a:latin typeface="Arial" charset="0"/>
                <a:cs typeface="+mn-cs"/>
              </a:rPr>
              <a:t>offer and something to learn </a:t>
            </a:r>
          </a:p>
          <a:p>
            <a:pPr marL="122238" indent="-122238" eaLnBrk="1" hangingPunct="1">
              <a:lnSpc>
                <a:spcPct val="85000"/>
              </a:lnSpc>
              <a:spcBef>
                <a:spcPct val="25000"/>
              </a:spcBef>
              <a:spcAft>
                <a:spcPct val="35000"/>
              </a:spcAft>
              <a:buFontTx/>
              <a:buChar char="•"/>
              <a:defRPr/>
            </a:pPr>
            <a:r>
              <a:rPr lang="en-US" b="1" dirty="0">
                <a:latin typeface="Arial" charset="0"/>
                <a:cs typeface="+mn-cs"/>
              </a:rPr>
              <a:t>Information, processes and products freely shared </a:t>
            </a:r>
            <a:br>
              <a:rPr lang="en-US" b="1" dirty="0">
                <a:latin typeface="Arial" charset="0"/>
                <a:cs typeface="+mn-cs"/>
              </a:rPr>
            </a:br>
            <a:r>
              <a:rPr lang="en-US" b="1" dirty="0">
                <a:latin typeface="Arial" charset="0"/>
                <a:cs typeface="+mn-cs"/>
              </a:rPr>
              <a:t>(no secrets – e.g. develop website or some way to</a:t>
            </a:r>
            <a:br>
              <a:rPr lang="en-US" b="1" dirty="0">
                <a:latin typeface="Arial" charset="0"/>
                <a:cs typeface="+mn-cs"/>
              </a:rPr>
            </a:br>
            <a:r>
              <a:rPr lang="en-US" b="1" dirty="0">
                <a:latin typeface="Arial" charset="0"/>
                <a:cs typeface="+mn-cs"/>
              </a:rPr>
              <a:t>put what you are doing out there in the open)</a:t>
            </a:r>
          </a:p>
          <a:p>
            <a:pPr marL="122238" indent="-122238" eaLnBrk="1" hangingPunct="1">
              <a:spcBef>
                <a:spcPct val="25000"/>
              </a:spcBef>
              <a:buFontTx/>
              <a:buChar char="•"/>
              <a:defRPr/>
            </a:pPr>
            <a:endParaRPr lang="en-US" sz="1600" b="1" dirty="0">
              <a:latin typeface="Arial" charset="0"/>
              <a:cs typeface="+mn-cs"/>
            </a:endParaRPr>
          </a:p>
          <a:p>
            <a:pPr marL="122238" indent="-122238" eaLnBrk="1" hangingPunct="1">
              <a:defRPr/>
            </a:pPr>
            <a:endParaRPr lang="en-US" sz="1600" b="1" dirty="0">
              <a:latin typeface="Arial" charset="0"/>
              <a:cs typeface="+mn-cs"/>
            </a:endParaRPr>
          </a:p>
          <a:p>
            <a:pPr marL="122238" indent="-122238" eaLnBrk="1" hangingPunct="1">
              <a:defRPr/>
            </a:pPr>
            <a:endParaRPr lang="en-US" sz="1800" i="1" dirty="0">
              <a:latin typeface="Arial" charset="0"/>
              <a:cs typeface="+mn-cs"/>
            </a:endParaRPr>
          </a:p>
        </p:txBody>
      </p:sp>
      <p:pic>
        <p:nvPicPr>
          <p:cNvPr id="3" name="Picture 2" descr="gears.em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0"/>
            <a:ext cx="6019800" cy="1371600"/>
          </a:xfrm>
        </p:spPr>
        <p:txBody>
          <a:bodyPr>
            <a:normAutofit/>
          </a:bodyPr>
          <a:lstStyle/>
          <a:p>
            <a:pPr algn="l"/>
            <a:r>
              <a:rPr lang="en-US" sz="4000" i="1" dirty="0" smtClean="0">
                <a:solidFill>
                  <a:srgbClr val="DBDAC5"/>
                </a:solidFill>
              </a:rPr>
              <a:t>Establishing</a:t>
            </a:r>
            <a:r>
              <a:rPr lang="en-US" sz="4000" dirty="0" smtClean="0">
                <a:solidFill>
                  <a:srgbClr val="DBDAC5"/>
                </a:solidFill>
              </a:rPr>
              <a:t> </a:t>
            </a:r>
            <a:r>
              <a:rPr lang="en-US" sz="4000" i="1" dirty="0" smtClean="0">
                <a:solidFill>
                  <a:srgbClr val="DBDAC5"/>
                </a:solidFill>
              </a:rPr>
              <a:t>Accountability</a:t>
            </a:r>
            <a:endParaRPr lang="en-US" sz="4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48000" y="1524000"/>
            <a:ext cx="5943600" cy="51816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22238" indent="-122238" eaLnBrk="1" hangingPunct="1">
              <a:defRPr/>
            </a:pPr>
            <a:r>
              <a:rPr lang="en-US" b="1" dirty="0">
                <a:latin typeface="Arial" charset="0"/>
                <a:cs typeface="+mn-cs"/>
              </a:rPr>
              <a:t>What is important:</a:t>
            </a:r>
          </a:p>
          <a:p>
            <a:pPr marL="122238" indent="-122238" eaLnBrk="1" hangingPunct="1">
              <a:defRPr/>
            </a:pPr>
            <a:endParaRPr lang="en-US" b="1" dirty="0">
              <a:latin typeface="Arial" charset="0"/>
              <a:cs typeface="+mn-cs"/>
            </a:endParaRPr>
          </a:p>
          <a:p>
            <a:pPr marL="122238" indent="-122238" eaLnBrk="1" hangingPunct="1">
              <a:lnSpc>
                <a:spcPct val="85000"/>
              </a:lnSpc>
              <a:spcBef>
                <a:spcPct val="20000"/>
              </a:spcBef>
              <a:spcAft>
                <a:spcPct val="35000"/>
              </a:spcAft>
              <a:buFontTx/>
              <a:buChar char="•"/>
              <a:defRPr/>
            </a:pPr>
            <a:r>
              <a:rPr lang="en-US" b="1" dirty="0">
                <a:latin typeface="Arial" charset="0"/>
                <a:cs typeface="+mn-cs"/>
              </a:rPr>
              <a:t>Process and tools to set priorities and stay </a:t>
            </a:r>
            <a:r>
              <a:rPr lang="en-US" b="1" dirty="0" smtClean="0">
                <a:latin typeface="Arial" charset="0"/>
                <a:cs typeface="+mn-cs"/>
              </a:rPr>
              <a:t>focused</a:t>
            </a:r>
            <a:r>
              <a:rPr lang="en-US" b="1" dirty="0">
                <a:latin typeface="Arial" charset="0"/>
                <a:cs typeface="+mn-cs"/>
              </a:rPr>
              <a:t/>
            </a:r>
            <a:br>
              <a:rPr lang="en-US" b="1" dirty="0">
                <a:latin typeface="Arial" charset="0"/>
                <a:cs typeface="+mn-cs"/>
              </a:rPr>
            </a:br>
            <a:r>
              <a:rPr lang="en-US" b="1" dirty="0">
                <a:latin typeface="Arial" charset="0"/>
                <a:cs typeface="+mn-cs"/>
              </a:rPr>
              <a:t>and at the same time nimble</a:t>
            </a:r>
          </a:p>
          <a:p>
            <a:pPr marL="122238" indent="-122238" eaLnBrk="1" hangingPunct="1">
              <a:lnSpc>
                <a:spcPct val="85000"/>
              </a:lnSpc>
              <a:spcBef>
                <a:spcPct val="20000"/>
              </a:spcBef>
              <a:spcAft>
                <a:spcPct val="35000"/>
              </a:spcAft>
              <a:buFontTx/>
              <a:buChar char="•"/>
              <a:defRPr/>
            </a:pPr>
            <a:r>
              <a:rPr lang="en-US" b="1" dirty="0">
                <a:latin typeface="Arial" charset="0"/>
                <a:cs typeface="+mn-cs"/>
              </a:rPr>
              <a:t>Clarify members</a:t>
            </a:r>
            <a:r>
              <a:rPr lang="ja-JP" altLang="en-US" b="1" dirty="0">
                <a:latin typeface="Arial"/>
                <a:cs typeface="+mn-cs"/>
              </a:rPr>
              <a:t>’</a:t>
            </a:r>
            <a:r>
              <a:rPr lang="en-US" b="1" dirty="0">
                <a:latin typeface="Arial" charset="0"/>
                <a:cs typeface="+mn-cs"/>
              </a:rPr>
              <a:t> </a:t>
            </a:r>
            <a:r>
              <a:rPr lang="ja-JP" altLang="en-US" b="1" dirty="0">
                <a:latin typeface="Arial"/>
                <a:cs typeface="+mn-cs"/>
              </a:rPr>
              <a:t>“</a:t>
            </a:r>
            <a:r>
              <a:rPr lang="en-US" b="1" dirty="0">
                <a:latin typeface="Arial" charset="0"/>
                <a:cs typeface="+mn-cs"/>
              </a:rPr>
              <a:t>domains</a:t>
            </a:r>
            <a:r>
              <a:rPr lang="ja-JP" altLang="en-US" b="1" dirty="0">
                <a:latin typeface="Arial"/>
                <a:cs typeface="+mn-cs"/>
              </a:rPr>
              <a:t>”</a:t>
            </a:r>
            <a:r>
              <a:rPr lang="en-US" b="1" dirty="0">
                <a:latin typeface="Arial" charset="0"/>
                <a:cs typeface="+mn-cs"/>
              </a:rPr>
              <a:t> for products, </a:t>
            </a:r>
            <a:br>
              <a:rPr lang="en-US" b="1" dirty="0">
                <a:latin typeface="Arial" charset="0"/>
                <a:cs typeface="+mn-cs"/>
              </a:rPr>
            </a:br>
            <a:r>
              <a:rPr lang="en-US" b="1" dirty="0">
                <a:latin typeface="Arial" charset="0"/>
                <a:cs typeface="+mn-cs"/>
              </a:rPr>
              <a:t>responsibilities, relationships</a:t>
            </a:r>
          </a:p>
          <a:p>
            <a:pPr marL="122238" indent="-122238" eaLnBrk="1" hangingPunct="1">
              <a:lnSpc>
                <a:spcPct val="85000"/>
              </a:lnSpc>
              <a:spcBef>
                <a:spcPct val="20000"/>
              </a:spcBef>
              <a:spcAft>
                <a:spcPct val="35000"/>
              </a:spcAft>
              <a:buFontTx/>
              <a:buChar char="•"/>
              <a:defRPr/>
            </a:pPr>
            <a:r>
              <a:rPr lang="en-US" b="1" dirty="0">
                <a:latin typeface="Arial" charset="0"/>
                <a:cs typeface="+mn-cs"/>
              </a:rPr>
              <a:t>Process and tools to hold each other accountable</a:t>
            </a:r>
            <a:br>
              <a:rPr lang="en-US" b="1" dirty="0">
                <a:latin typeface="Arial" charset="0"/>
                <a:cs typeface="+mn-cs"/>
              </a:rPr>
            </a:br>
            <a:r>
              <a:rPr lang="en-US" b="1" dirty="0">
                <a:latin typeface="Arial" charset="0"/>
                <a:cs typeface="+mn-cs"/>
              </a:rPr>
              <a:t>within the collaborative</a:t>
            </a:r>
          </a:p>
          <a:p>
            <a:pPr marL="122238" indent="-122238" eaLnBrk="1" hangingPunct="1">
              <a:lnSpc>
                <a:spcPct val="85000"/>
              </a:lnSpc>
              <a:spcBef>
                <a:spcPct val="20000"/>
              </a:spcBef>
              <a:spcAft>
                <a:spcPct val="35000"/>
              </a:spcAft>
              <a:buFontTx/>
              <a:buChar char="•"/>
              <a:defRPr/>
            </a:pPr>
            <a:r>
              <a:rPr lang="en-US" b="1" dirty="0">
                <a:latin typeface="Arial" charset="0"/>
                <a:cs typeface="+mn-cs"/>
              </a:rPr>
              <a:t>Process and tools to demonstrate accountability</a:t>
            </a:r>
            <a:br>
              <a:rPr lang="en-US" b="1" dirty="0">
                <a:latin typeface="Arial" charset="0"/>
                <a:cs typeface="+mn-cs"/>
              </a:rPr>
            </a:br>
            <a:r>
              <a:rPr lang="en-US" b="1" dirty="0">
                <a:latin typeface="Arial" charset="0"/>
                <a:cs typeface="+mn-cs"/>
              </a:rPr>
              <a:t>externally to key influencers and audiences </a:t>
            </a:r>
          </a:p>
          <a:p>
            <a:pPr marL="122238" indent="-122238" eaLnBrk="1" hangingPunct="1">
              <a:lnSpc>
                <a:spcPct val="85000"/>
              </a:lnSpc>
              <a:spcBef>
                <a:spcPct val="20000"/>
              </a:spcBef>
              <a:spcAft>
                <a:spcPct val="35000"/>
              </a:spcAft>
              <a:buFontTx/>
              <a:buChar char="•"/>
              <a:defRPr/>
            </a:pPr>
            <a:r>
              <a:rPr lang="en-US" b="1" dirty="0">
                <a:latin typeface="Arial" charset="0"/>
                <a:cs typeface="+mn-cs"/>
              </a:rPr>
              <a:t>Gauging satisfaction, achievement of objectives</a:t>
            </a:r>
            <a:br>
              <a:rPr lang="en-US" b="1" dirty="0">
                <a:latin typeface="Arial" charset="0"/>
                <a:cs typeface="+mn-cs"/>
              </a:rPr>
            </a:br>
            <a:r>
              <a:rPr lang="en-US" b="1" dirty="0">
                <a:latin typeface="Arial" charset="0"/>
                <a:cs typeface="+mn-cs"/>
              </a:rPr>
              <a:t>achievement of collaboration milestones</a:t>
            </a:r>
          </a:p>
          <a:p>
            <a:pPr marL="122238" indent="-122238" eaLnBrk="1" hangingPunct="1">
              <a:lnSpc>
                <a:spcPct val="85000"/>
              </a:lnSpc>
              <a:spcBef>
                <a:spcPct val="20000"/>
              </a:spcBef>
              <a:spcAft>
                <a:spcPct val="35000"/>
              </a:spcAft>
              <a:buFontTx/>
              <a:buChar char="•"/>
              <a:defRPr/>
            </a:pPr>
            <a:r>
              <a:rPr lang="en-US" b="1" dirty="0">
                <a:latin typeface="Arial" charset="0"/>
                <a:cs typeface="+mn-cs"/>
              </a:rPr>
              <a:t>Leading by example </a:t>
            </a:r>
          </a:p>
          <a:p>
            <a:pPr marL="122238" indent="-122238" eaLnBrk="1" hangingPunct="1">
              <a:defRPr/>
            </a:pPr>
            <a:endParaRPr lang="en-US" sz="1800" dirty="0">
              <a:latin typeface="Arial" charset="0"/>
              <a:cs typeface="+mn-cs"/>
            </a:endParaRPr>
          </a:p>
        </p:txBody>
      </p:sp>
      <p:pic>
        <p:nvPicPr>
          <p:cNvPr id="4" name="Picture 3" descr="gear.ea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52400"/>
            <a:ext cx="28067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152400"/>
            <a:ext cx="4800600" cy="1219200"/>
          </a:xfrm>
        </p:spPr>
        <p:txBody>
          <a:bodyPr>
            <a:normAutofit/>
          </a:bodyPr>
          <a:lstStyle/>
          <a:p>
            <a:pPr algn="l"/>
            <a:r>
              <a:rPr lang="en-US" sz="4000" i="1" dirty="0" smtClean="0">
                <a:solidFill>
                  <a:srgbClr val="DBDAC5"/>
                </a:solidFill>
              </a:rPr>
              <a:t>Taking Action</a:t>
            </a:r>
            <a:endParaRPr lang="en-US" sz="4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276600" y="2286000"/>
            <a:ext cx="5715000" cy="4495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22238" indent="-122238" eaLnBrk="1" hangingPunct="1">
              <a:defRPr/>
            </a:pPr>
            <a:r>
              <a:rPr lang="en-US" b="1" dirty="0">
                <a:latin typeface="Arial" charset="0"/>
                <a:cs typeface="+mn-cs"/>
              </a:rPr>
              <a:t>What is important:</a:t>
            </a:r>
          </a:p>
          <a:p>
            <a:pPr marL="122238" indent="-122238" eaLnBrk="1" hangingPunct="1">
              <a:defRPr/>
            </a:pPr>
            <a:endParaRPr lang="en-US" b="1" dirty="0">
              <a:latin typeface="Arial" charset="0"/>
              <a:cs typeface="+mn-cs"/>
            </a:endParaRPr>
          </a:p>
          <a:p>
            <a:pPr marL="122238" indent="-122238" eaLnBrk="1" hangingPunct="1">
              <a:lnSpc>
                <a:spcPct val="85000"/>
              </a:lnSpc>
              <a:spcBef>
                <a:spcPct val="25000"/>
              </a:spcBef>
              <a:spcAft>
                <a:spcPct val="35000"/>
              </a:spcAft>
              <a:buFontTx/>
              <a:buChar char="•"/>
              <a:defRPr/>
            </a:pPr>
            <a:r>
              <a:rPr lang="en-US" b="1" dirty="0">
                <a:latin typeface="Arial" charset="0"/>
                <a:cs typeface="+mn-cs"/>
              </a:rPr>
              <a:t>Establishing joint projects – learning by doing </a:t>
            </a:r>
          </a:p>
          <a:p>
            <a:pPr marL="122238" indent="-122238" eaLnBrk="1" hangingPunct="1">
              <a:lnSpc>
                <a:spcPct val="85000"/>
              </a:lnSpc>
              <a:spcBef>
                <a:spcPct val="25000"/>
              </a:spcBef>
              <a:spcAft>
                <a:spcPct val="35000"/>
              </a:spcAft>
              <a:buFontTx/>
              <a:buChar char="•"/>
              <a:defRPr/>
            </a:pPr>
            <a:r>
              <a:rPr lang="en-US" b="1" dirty="0">
                <a:latin typeface="Arial" charset="0"/>
                <a:cs typeface="+mn-cs"/>
              </a:rPr>
              <a:t>Getting to implementation; implementing your </a:t>
            </a:r>
            <a:br>
              <a:rPr lang="en-US" b="1" dirty="0">
                <a:latin typeface="Arial" charset="0"/>
                <a:cs typeface="+mn-cs"/>
              </a:rPr>
            </a:br>
            <a:r>
              <a:rPr lang="en-US" b="1" dirty="0">
                <a:latin typeface="Arial" charset="0"/>
                <a:cs typeface="+mn-cs"/>
              </a:rPr>
              <a:t>collaborative projects and learning together </a:t>
            </a:r>
            <a:br>
              <a:rPr lang="en-US" b="1" dirty="0">
                <a:latin typeface="Arial" charset="0"/>
                <a:cs typeface="+mn-cs"/>
              </a:rPr>
            </a:br>
            <a:r>
              <a:rPr lang="en-US" b="1" dirty="0">
                <a:latin typeface="Arial" charset="0"/>
                <a:cs typeface="+mn-cs"/>
              </a:rPr>
              <a:t>from them </a:t>
            </a:r>
          </a:p>
          <a:p>
            <a:pPr marL="122238" indent="-122238" eaLnBrk="1" hangingPunct="1">
              <a:lnSpc>
                <a:spcPct val="85000"/>
              </a:lnSpc>
              <a:spcBef>
                <a:spcPct val="25000"/>
              </a:spcBef>
              <a:spcAft>
                <a:spcPct val="35000"/>
              </a:spcAft>
              <a:buFontTx/>
              <a:buChar char="•"/>
              <a:defRPr/>
            </a:pPr>
            <a:r>
              <a:rPr lang="en-US" b="1" dirty="0">
                <a:latin typeface="Arial" charset="0"/>
                <a:cs typeface="+mn-cs"/>
              </a:rPr>
              <a:t>Documenting accomplishments and lessons </a:t>
            </a:r>
            <a:br>
              <a:rPr lang="en-US" b="1" dirty="0">
                <a:latin typeface="Arial" charset="0"/>
                <a:cs typeface="+mn-cs"/>
              </a:rPr>
            </a:br>
            <a:r>
              <a:rPr lang="en-US" b="1" dirty="0">
                <a:latin typeface="Arial" charset="0"/>
                <a:cs typeface="+mn-cs"/>
              </a:rPr>
              <a:t>learned</a:t>
            </a:r>
          </a:p>
          <a:p>
            <a:pPr marL="122238" indent="-122238" eaLnBrk="1" hangingPunct="1">
              <a:lnSpc>
                <a:spcPct val="85000"/>
              </a:lnSpc>
              <a:spcBef>
                <a:spcPct val="25000"/>
              </a:spcBef>
              <a:spcAft>
                <a:spcPct val="35000"/>
              </a:spcAft>
              <a:buFontTx/>
              <a:buChar char="•"/>
              <a:defRPr/>
            </a:pPr>
            <a:r>
              <a:rPr lang="en-US" b="1" dirty="0">
                <a:latin typeface="Arial" charset="0"/>
                <a:cs typeface="+mn-cs"/>
              </a:rPr>
              <a:t>Implementing 2</a:t>
            </a:r>
            <a:r>
              <a:rPr lang="en-US" b="1" baseline="30000" dirty="0">
                <a:latin typeface="Arial" charset="0"/>
                <a:cs typeface="+mn-cs"/>
              </a:rPr>
              <a:t>nd</a:t>
            </a:r>
            <a:r>
              <a:rPr lang="en-US" b="1" dirty="0">
                <a:latin typeface="Arial" charset="0"/>
                <a:cs typeface="+mn-cs"/>
              </a:rPr>
              <a:t>, 3</a:t>
            </a:r>
            <a:r>
              <a:rPr lang="en-US" b="1" baseline="30000" dirty="0">
                <a:latin typeface="Arial" charset="0"/>
                <a:cs typeface="+mn-cs"/>
              </a:rPr>
              <a:t>rd</a:t>
            </a:r>
            <a:r>
              <a:rPr lang="en-US" b="1" dirty="0">
                <a:latin typeface="Arial" charset="0"/>
                <a:cs typeface="+mn-cs"/>
              </a:rPr>
              <a:t> and 5</a:t>
            </a:r>
            <a:r>
              <a:rPr lang="en-US" b="1" baseline="30000" dirty="0">
                <a:latin typeface="Arial" charset="0"/>
                <a:cs typeface="+mn-cs"/>
              </a:rPr>
              <a:t>th</a:t>
            </a:r>
            <a:r>
              <a:rPr lang="en-US" b="1" dirty="0">
                <a:latin typeface="Arial" charset="0"/>
                <a:cs typeface="+mn-cs"/>
              </a:rPr>
              <a:t> projects of the </a:t>
            </a:r>
            <a:br>
              <a:rPr lang="en-US" b="1" dirty="0">
                <a:latin typeface="Arial" charset="0"/>
                <a:cs typeface="+mn-cs"/>
              </a:rPr>
            </a:br>
            <a:r>
              <a:rPr lang="en-US" b="1" dirty="0">
                <a:latin typeface="Arial" charset="0"/>
                <a:cs typeface="+mn-cs"/>
              </a:rPr>
              <a:t>collaboration – this is where you will see your </a:t>
            </a:r>
            <a:br>
              <a:rPr lang="en-US" b="1" dirty="0">
                <a:latin typeface="Arial" charset="0"/>
                <a:cs typeface="+mn-cs"/>
              </a:rPr>
            </a:br>
            <a:r>
              <a:rPr lang="en-US" b="1" dirty="0">
                <a:latin typeface="Arial" charset="0"/>
                <a:cs typeface="+mn-cs"/>
              </a:rPr>
              <a:t>hard work payoff and your relationships </a:t>
            </a:r>
            <a:br>
              <a:rPr lang="en-US" b="1" dirty="0">
                <a:latin typeface="Arial" charset="0"/>
                <a:cs typeface="+mn-cs"/>
              </a:rPr>
            </a:br>
            <a:r>
              <a:rPr lang="en-US" b="1" dirty="0">
                <a:latin typeface="Arial" charset="0"/>
                <a:cs typeface="+mn-cs"/>
              </a:rPr>
              <a:t>make the improbable possible</a:t>
            </a:r>
          </a:p>
          <a:p>
            <a:pPr marL="122238" indent="-122238" eaLnBrk="1" hangingPunct="1">
              <a:lnSpc>
                <a:spcPct val="85000"/>
              </a:lnSpc>
              <a:spcBef>
                <a:spcPct val="25000"/>
              </a:spcBef>
              <a:spcAft>
                <a:spcPct val="35000"/>
              </a:spcAft>
              <a:buFontTx/>
              <a:buChar char="•"/>
              <a:defRPr/>
            </a:pPr>
            <a:endParaRPr lang="en-US" sz="1600" b="1" dirty="0">
              <a:latin typeface="Arial" charset="0"/>
              <a:cs typeface="+mn-cs"/>
            </a:endParaRPr>
          </a:p>
          <a:p>
            <a:pPr marL="122238" indent="-122238" eaLnBrk="1" hangingPunct="1">
              <a:buFontTx/>
              <a:buChar char="•"/>
              <a:defRPr/>
            </a:pPr>
            <a:endParaRPr lang="en-US" sz="1600" b="1" dirty="0">
              <a:latin typeface="Arial" charset="0"/>
              <a:cs typeface="+mn-cs"/>
            </a:endParaRPr>
          </a:p>
          <a:p>
            <a:pPr marL="122238" indent="-122238" eaLnBrk="1" hangingPunct="1">
              <a:defRPr/>
            </a:pPr>
            <a:endParaRPr lang="en-US" sz="1800" dirty="0">
              <a:latin typeface="Arial" charset="0"/>
              <a:cs typeface="+mn-cs"/>
            </a:endParaRPr>
          </a:p>
        </p:txBody>
      </p:sp>
      <p:pic>
        <p:nvPicPr>
          <p:cNvPr id="5" name="Picture 4" descr="biocyc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02603"/>
            <a:ext cx="3860800" cy="210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152400"/>
            <a:ext cx="5638800" cy="1219200"/>
          </a:xfrm>
        </p:spPr>
        <p:txBody>
          <a:bodyPr>
            <a:normAutofit/>
          </a:bodyPr>
          <a:lstStyle/>
          <a:p>
            <a:pPr algn="l"/>
            <a:r>
              <a:rPr lang="en-US" sz="4000" i="1" dirty="0" smtClean="0">
                <a:solidFill>
                  <a:srgbClr val="DBDAC5"/>
                </a:solidFill>
              </a:rPr>
              <a:t>Learning together</a:t>
            </a:r>
            <a:endParaRPr lang="en-US" sz="4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76600" y="1524000"/>
            <a:ext cx="5715000" cy="51816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60325" indent="168275" eaLnBrk="1" hangingPunct="1">
              <a:tabLst>
                <a:tab pos="625475" algn="l"/>
              </a:tabLst>
              <a:defRPr/>
            </a:pPr>
            <a:r>
              <a:rPr lang="en-US" b="1" dirty="0">
                <a:latin typeface="Arial" charset="0"/>
                <a:cs typeface="+mn-cs"/>
              </a:rPr>
              <a:t>What is important:</a:t>
            </a:r>
          </a:p>
          <a:p>
            <a:pPr marL="60325" indent="168275" eaLnBrk="1" hangingPunct="1">
              <a:tabLst>
                <a:tab pos="625475" algn="l"/>
              </a:tabLst>
              <a:defRPr/>
            </a:pPr>
            <a:endParaRPr lang="en-US" b="1" i="1" dirty="0">
              <a:latin typeface="Arial" charset="0"/>
              <a:cs typeface="+mn-cs"/>
            </a:endParaRPr>
          </a:p>
          <a:p>
            <a:pPr marL="60325" indent="168275" eaLnBrk="1" hangingPunct="1">
              <a:buFontTx/>
              <a:buChar char="•"/>
              <a:tabLst>
                <a:tab pos="625475" algn="l"/>
              </a:tabLst>
              <a:defRPr/>
            </a:pPr>
            <a:r>
              <a:rPr lang="en-US" b="1" dirty="0">
                <a:latin typeface="Arial" charset="0"/>
                <a:cs typeface="+mn-cs"/>
              </a:rPr>
              <a:t>Implement a practice of learning before, learning </a:t>
            </a:r>
            <a:br>
              <a:rPr lang="en-US" b="1" dirty="0">
                <a:latin typeface="Arial" charset="0"/>
                <a:cs typeface="+mn-cs"/>
              </a:rPr>
            </a:br>
            <a:r>
              <a:rPr lang="en-US" b="1" dirty="0">
                <a:latin typeface="Arial" charset="0"/>
                <a:cs typeface="+mn-cs"/>
              </a:rPr>
              <a:t> </a:t>
            </a:r>
            <a:r>
              <a:rPr lang="en-US" b="1" dirty="0" smtClean="0">
                <a:latin typeface="Arial" charset="0"/>
                <a:cs typeface="+mn-cs"/>
              </a:rPr>
              <a:t>  during </a:t>
            </a:r>
            <a:r>
              <a:rPr lang="en-US" b="1" dirty="0">
                <a:latin typeface="Arial" charset="0"/>
                <a:cs typeface="+mn-cs"/>
              </a:rPr>
              <a:t>and learning after </a:t>
            </a:r>
          </a:p>
          <a:p>
            <a:pPr marL="60325" indent="168275" eaLnBrk="1" hangingPunct="1">
              <a:tabLst>
                <a:tab pos="625475" algn="l"/>
              </a:tabLst>
              <a:defRPr/>
            </a:pPr>
            <a:endParaRPr lang="en-US" b="1" dirty="0">
              <a:latin typeface="Arial" charset="0"/>
              <a:cs typeface="+mn-cs"/>
            </a:endParaRPr>
          </a:p>
          <a:p>
            <a:pPr marL="60325" indent="168275" eaLnBrk="1" hangingPunct="1">
              <a:buFontTx/>
              <a:buChar char="•"/>
              <a:tabLst>
                <a:tab pos="625475" algn="l"/>
              </a:tabLst>
              <a:defRPr/>
            </a:pPr>
            <a:r>
              <a:rPr lang="en-US" b="1" dirty="0">
                <a:latin typeface="Arial" charset="0"/>
                <a:cs typeface="+mn-cs"/>
              </a:rPr>
              <a:t>Use simple tools but use something</a:t>
            </a:r>
          </a:p>
          <a:p>
            <a:pPr marL="60325" indent="168275" eaLnBrk="1" hangingPunct="1">
              <a:tabLst>
                <a:tab pos="625475" algn="l"/>
              </a:tabLst>
              <a:defRPr/>
            </a:pPr>
            <a:r>
              <a:rPr lang="en-US" b="1" dirty="0">
                <a:latin typeface="Arial" charset="0"/>
                <a:cs typeface="+mn-cs"/>
              </a:rPr>
              <a:t>	- Learning workshops in lieu of meetings</a:t>
            </a:r>
          </a:p>
          <a:p>
            <a:pPr marL="60325" indent="168275" eaLnBrk="1" hangingPunct="1">
              <a:tabLst>
                <a:tab pos="625475" algn="l"/>
              </a:tabLst>
              <a:defRPr/>
            </a:pPr>
            <a:r>
              <a:rPr lang="en-US" b="1" dirty="0">
                <a:latin typeface="Arial" charset="0"/>
                <a:cs typeface="+mn-cs"/>
              </a:rPr>
              <a:t>	- Peer assists and peer reviews </a:t>
            </a:r>
          </a:p>
          <a:p>
            <a:pPr marL="60325" indent="168275" eaLnBrk="1" hangingPunct="1">
              <a:tabLst>
                <a:tab pos="625475" algn="l"/>
              </a:tabLst>
              <a:defRPr/>
            </a:pPr>
            <a:r>
              <a:rPr lang="en-US" b="1" dirty="0">
                <a:latin typeface="Arial" charset="0"/>
                <a:cs typeface="+mn-cs"/>
              </a:rPr>
              <a:t>	- Developing products together </a:t>
            </a:r>
          </a:p>
          <a:p>
            <a:pPr marL="60325" indent="168275" eaLnBrk="1" hangingPunct="1">
              <a:tabLst>
                <a:tab pos="625475" algn="l"/>
              </a:tabLst>
              <a:defRPr/>
            </a:pPr>
            <a:r>
              <a:rPr lang="en-US" b="1" dirty="0">
                <a:latin typeface="Arial" charset="0"/>
                <a:cs typeface="+mn-cs"/>
              </a:rPr>
              <a:t>	- After Action Reviews</a:t>
            </a:r>
          </a:p>
          <a:p>
            <a:pPr marL="60325" indent="168275" eaLnBrk="1" hangingPunct="1">
              <a:tabLst>
                <a:tab pos="625475" algn="l"/>
              </a:tabLst>
              <a:defRPr/>
            </a:pPr>
            <a:r>
              <a:rPr lang="en-US" b="1" dirty="0">
                <a:latin typeface="Arial" charset="0"/>
                <a:cs typeface="+mn-cs"/>
              </a:rPr>
              <a:t>	- Emergent Learning Maps</a:t>
            </a:r>
          </a:p>
          <a:p>
            <a:pPr marL="60325" indent="168275" eaLnBrk="1" hangingPunct="1">
              <a:tabLst>
                <a:tab pos="625475" algn="l"/>
              </a:tabLst>
              <a:defRPr/>
            </a:pPr>
            <a:r>
              <a:rPr lang="en-US" b="1" dirty="0">
                <a:latin typeface="Arial" charset="0"/>
                <a:cs typeface="+mn-cs"/>
              </a:rPr>
              <a:t>	- Photo monitoring</a:t>
            </a:r>
          </a:p>
          <a:p>
            <a:pPr marL="60325" indent="168275" eaLnBrk="1" hangingPunct="1">
              <a:tabLst>
                <a:tab pos="625475" algn="l"/>
              </a:tabLst>
              <a:defRPr/>
            </a:pPr>
            <a:endParaRPr lang="en-US" b="1" dirty="0">
              <a:latin typeface="Arial" charset="0"/>
              <a:cs typeface="+mn-cs"/>
            </a:endParaRPr>
          </a:p>
          <a:p>
            <a:pPr marL="60325" indent="168275" eaLnBrk="1" hangingPunct="1">
              <a:buFontTx/>
              <a:buChar char="•"/>
              <a:tabLst>
                <a:tab pos="625475" algn="l"/>
              </a:tabLst>
              <a:defRPr/>
            </a:pPr>
            <a:r>
              <a:rPr lang="en-US" b="1" dirty="0">
                <a:latin typeface="Arial" charset="0"/>
                <a:cs typeface="+mn-cs"/>
              </a:rPr>
              <a:t>Whatever you do, do it together, engage </a:t>
            </a:r>
            <a:br>
              <a:rPr lang="en-US" b="1" dirty="0">
                <a:latin typeface="Arial" charset="0"/>
                <a:cs typeface="+mn-cs"/>
              </a:rPr>
            </a:br>
            <a:r>
              <a:rPr lang="en-US" b="1" dirty="0">
                <a:latin typeface="Arial" charset="0"/>
                <a:cs typeface="+mn-cs"/>
              </a:rPr>
              <a:t> </a:t>
            </a:r>
            <a:r>
              <a:rPr lang="en-US" b="1" dirty="0" smtClean="0">
                <a:latin typeface="Arial" charset="0"/>
                <a:cs typeface="+mn-cs"/>
              </a:rPr>
              <a:t>  to </a:t>
            </a:r>
            <a:r>
              <a:rPr lang="en-US" b="1" dirty="0">
                <a:latin typeface="Arial" charset="0"/>
                <a:cs typeface="+mn-cs"/>
              </a:rPr>
              <a:t>learn and implement/adjust based on that </a:t>
            </a:r>
            <a:br>
              <a:rPr lang="en-US" b="1" dirty="0">
                <a:latin typeface="Arial" charset="0"/>
                <a:cs typeface="+mn-cs"/>
              </a:rPr>
            </a:br>
            <a:r>
              <a:rPr lang="en-US" b="1" dirty="0" smtClean="0">
                <a:latin typeface="Arial" charset="0"/>
                <a:cs typeface="+mn-cs"/>
              </a:rPr>
              <a:t>   </a:t>
            </a:r>
            <a:r>
              <a:rPr lang="en-US" b="1" dirty="0">
                <a:latin typeface="Arial" charset="0"/>
                <a:cs typeface="+mn-cs"/>
              </a:rPr>
              <a:t>learning – commitment to follow through</a:t>
            </a:r>
          </a:p>
          <a:p>
            <a:pPr marL="60325" indent="168275" eaLnBrk="1" hangingPunct="1">
              <a:tabLst>
                <a:tab pos="625475" algn="l"/>
              </a:tabLst>
              <a:defRPr/>
            </a:pPr>
            <a:endParaRPr lang="en-US" sz="1600" b="1" dirty="0">
              <a:latin typeface="Arial" charset="0"/>
              <a:cs typeface="+mn-cs"/>
            </a:endParaRPr>
          </a:p>
          <a:p>
            <a:pPr marL="60325" indent="168275" eaLnBrk="1" hangingPunct="1">
              <a:tabLst>
                <a:tab pos="625475" algn="l"/>
              </a:tabLst>
              <a:defRPr/>
            </a:pPr>
            <a:endParaRPr lang="en-US" sz="1800" dirty="0">
              <a:latin typeface="Arial" charset="0"/>
              <a:cs typeface="+mn-cs"/>
            </a:endParaRPr>
          </a:p>
        </p:txBody>
      </p:sp>
      <p:pic>
        <p:nvPicPr>
          <p:cNvPr id="4" name="Picture 3" descr="images.l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8" y="76200"/>
            <a:ext cx="3125372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467600" cy="1219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What are some indicators of </a:t>
            </a:r>
            <a:r>
              <a:rPr lang="en-US" sz="4000" i="1" dirty="0" smtClean="0">
                <a:solidFill>
                  <a:schemeClr val="bg1">
                    <a:lumMod val="75000"/>
                  </a:schemeClr>
                </a:solidFill>
              </a:rPr>
              <a:t>good</a:t>
            </a: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sz="4000" i="1" dirty="0" smtClean="0">
                <a:solidFill>
                  <a:schemeClr val="bg1">
                    <a:lumMod val="75000"/>
                  </a:schemeClr>
                </a:solidFill>
              </a:rPr>
              <a:t>bad</a:t>
            </a: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 collaborations?</a:t>
            </a:r>
            <a:endParaRPr lang="en-US" sz="4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35113"/>
            <a:ext cx="4268788" cy="639762"/>
          </a:xfrm>
        </p:spPr>
        <p:txBody>
          <a:bodyPr>
            <a:normAutofit/>
          </a:bodyPr>
          <a:lstStyle/>
          <a:p>
            <a:r>
              <a:rPr lang="en-US" sz="2800" u="sng" dirty="0" smtClean="0">
                <a:solidFill>
                  <a:schemeClr val="bg1"/>
                </a:solidFill>
                <a:latin typeface="Arial"/>
                <a:cs typeface="Arial"/>
              </a:rPr>
              <a:t>Good Collaborations</a:t>
            </a:r>
            <a:endParaRPr lang="en-US" sz="2800" u="sng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403475"/>
            <a:ext cx="4268788" cy="4378325"/>
          </a:xfrm>
        </p:spPr>
        <p:txBody>
          <a:bodyPr/>
          <a:lstStyle/>
          <a:p>
            <a:pPr>
              <a:buSzPct val="80000"/>
            </a:pPr>
            <a:r>
              <a:rPr lang="en-US" sz="2800" dirty="0">
                <a:solidFill>
                  <a:srgbClr val="DBDAC5"/>
                </a:solidFill>
                <a:latin typeface="Arial"/>
                <a:cs typeface="Arial"/>
              </a:rPr>
              <a:t>1</a:t>
            </a:r>
          </a:p>
          <a:p>
            <a:pPr>
              <a:buSzPct val="80000"/>
            </a:pPr>
            <a:r>
              <a:rPr lang="en-US" sz="2800" dirty="0">
                <a:solidFill>
                  <a:srgbClr val="DBDAC5"/>
                </a:solidFill>
                <a:latin typeface="Arial"/>
                <a:cs typeface="Arial"/>
              </a:rPr>
              <a:t>2</a:t>
            </a:r>
          </a:p>
          <a:p>
            <a:pPr>
              <a:buSzPct val="80000"/>
            </a:pPr>
            <a:r>
              <a:rPr lang="en-US" sz="2800" dirty="0">
                <a:solidFill>
                  <a:srgbClr val="DBDAC5"/>
                </a:solidFill>
                <a:latin typeface="Arial"/>
                <a:cs typeface="Arial"/>
              </a:rPr>
              <a:t>3</a:t>
            </a:r>
          </a:p>
          <a:p>
            <a:pPr>
              <a:buSzPct val="80000"/>
            </a:pPr>
            <a:r>
              <a:rPr lang="en-US" sz="2800" dirty="0">
                <a:solidFill>
                  <a:srgbClr val="DBDAC5"/>
                </a:solidFill>
                <a:latin typeface="Arial"/>
                <a:cs typeface="Arial"/>
              </a:rPr>
              <a:t>-</a:t>
            </a:r>
          </a:p>
          <a:p>
            <a:pPr>
              <a:buSzPct val="80000"/>
            </a:pPr>
            <a:r>
              <a:rPr lang="en-US" sz="2800" dirty="0">
                <a:solidFill>
                  <a:srgbClr val="DBDAC5"/>
                </a:solidFill>
                <a:latin typeface="Arial"/>
                <a:cs typeface="Arial"/>
              </a:rPr>
              <a:t>-</a:t>
            </a:r>
          </a:p>
          <a:p>
            <a:pPr>
              <a:buSzPct val="80000"/>
            </a:pPr>
            <a:r>
              <a:rPr lang="en-US" sz="2800" dirty="0">
                <a:solidFill>
                  <a:srgbClr val="DBDAC5"/>
                </a:solidFill>
                <a:latin typeface="Arial"/>
                <a:cs typeface="Arial"/>
              </a:rPr>
              <a:t>-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270375" cy="639762"/>
          </a:xfrm>
        </p:spPr>
        <p:txBody>
          <a:bodyPr>
            <a:normAutofit/>
          </a:bodyPr>
          <a:lstStyle/>
          <a:p>
            <a:r>
              <a:rPr lang="en-US" sz="2800" u="sng" dirty="0" smtClean="0">
                <a:solidFill>
                  <a:schemeClr val="bg1"/>
                </a:solidFill>
                <a:latin typeface="Arial"/>
                <a:cs typeface="Arial"/>
              </a:rPr>
              <a:t>Bad Collaborations</a:t>
            </a:r>
            <a:endParaRPr lang="en-US" sz="2800" u="sng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3475"/>
            <a:ext cx="4270375" cy="4378325"/>
          </a:xfrm>
        </p:spPr>
        <p:txBody>
          <a:bodyPr/>
          <a:lstStyle/>
          <a:p>
            <a:pPr>
              <a:buSzPct val="80000"/>
            </a:pPr>
            <a:r>
              <a:rPr lang="en-US" sz="2800" dirty="0" smtClean="0">
                <a:solidFill>
                  <a:srgbClr val="DBDAC5"/>
                </a:solidFill>
                <a:latin typeface="Arial"/>
                <a:cs typeface="Arial"/>
              </a:rPr>
              <a:t>1</a:t>
            </a:r>
          </a:p>
          <a:p>
            <a:pPr>
              <a:buSzPct val="80000"/>
            </a:pPr>
            <a:r>
              <a:rPr lang="en-US" sz="2800" dirty="0" smtClean="0">
                <a:solidFill>
                  <a:srgbClr val="DBDAC5"/>
                </a:solidFill>
                <a:latin typeface="Arial"/>
                <a:cs typeface="Arial"/>
              </a:rPr>
              <a:t>2</a:t>
            </a:r>
            <a:endParaRPr lang="en-US" sz="2800" dirty="0">
              <a:solidFill>
                <a:srgbClr val="DBDAC5"/>
              </a:solidFill>
              <a:latin typeface="Arial"/>
              <a:cs typeface="Arial"/>
            </a:endParaRPr>
          </a:p>
          <a:p>
            <a:pPr>
              <a:buSzPct val="80000"/>
            </a:pPr>
            <a:r>
              <a:rPr lang="en-US" sz="2800" dirty="0">
                <a:solidFill>
                  <a:srgbClr val="DBDAC5"/>
                </a:solidFill>
                <a:latin typeface="Arial"/>
                <a:cs typeface="Arial"/>
              </a:rPr>
              <a:t>3</a:t>
            </a:r>
          </a:p>
          <a:p>
            <a:pPr>
              <a:buSzPct val="80000"/>
            </a:pPr>
            <a:r>
              <a:rPr lang="en-US" sz="2800" dirty="0" smtClean="0">
                <a:solidFill>
                  <a:srgbClr val="DBDAC5"/>
                </a:solidFill>
                <a:latin typeface="Arial"/>
                <a:cs typeface="Arial"/>
              </a:rPr>
              <a:t>-</a:t>
            </a:r>
            <a:endParaRPr lang="en-US" sz="2800" dirty="0">
              <a:solidFill>
                <a:srgbClr val="DBDAC5"/>
              </a:solidFill>
              <a:latin typeface="Arial"/>
              <a:cs typeface="Arial"/>
            </a:endParaRPr>
          </a:p>
          <a:p>
            <a:pPr>
              <a:buSzPct val="80000"/>
            </a:pPr>
            <a:r>
              <a:rPr lang="en-US" sz="2800" dirty="0">
                <a:solidFill>
                  <a:srgbClr val="DBDAC5"/>
                </a:solidFill>
                <a:latin typeface="Arial"/>
                <a:cs typeface="Arial"/>
              </a:rPr>
              <a:t>-</a:t>
            </a:r>
          </a:p>
          <a:p>
            <a:pPr>
              <a:buSzPct val="80000"/>
            </a:pPr>
            <a:r>
              <a:rPr lang="en-US" sz="2800" dirty="0" smtClean="0">
                <a:solidFill>
                  <a:srgbClr val="DBDAC5"/>
                </a:solidFill>
                <a:latin typeface="Arial"/>
                <a:cs typeface="Arial"/>
              </a:rPr>
              <a:t>-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52400"/>
            <a:ext cx="6324600" cy="1219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>
                <a:solidFill>
                  <a:srgbClr val="DBDAC5"/>
                </a:solidFill>
              </a:rPr>
              <a:t>Indicators of </a:t>
            </a:r>
            <a:br>
              <a:rPr lang="en-US" sz="4000" dirty="0">
                <a:solidFill>
                  <a:srgbClr val="DBDAC5"/>
                </a:solidFill>
              </a:rPr>
            </a:br>
            <a:r>
              <a:rPr lang="en-US" sz="4000" dirty="0">
                <a:solidFill>
                  <a:srgbClr val="DBDAC5"/>
                </a:solidFill>
              </a:rPr>
              <a:t>Bad Collaboration: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00200"/>
            <a:ext cx="6324600" cy="5029200"/>
          </a:xfrm>
        </p:spPr>
        <p:txBody>
          <a:bodyPr>
            <a:normAutofit fontScale="92500"/>
          </a:bodyPr>
          <a:lstStyle/>
          <a:p>
            <a:r>
              <a:rPr lang="en-US" sz="2800" dirty="0">
                <a:solidFill>
                  <a:srgbClr val="DBDAC5"/>
                </a:solidFill>
                <a:latin typeface="Arial"/>
                <a:cs typeface="Arial"/>
              </a:rPr>
              <a:t>Endless unproductive meetings</a:t>
            </a:r>
          </a:p>
          <a:p>
            <a:r>
              <a:rPr lang="en-US" sz="2800" dirty="0">
                <a:solidFill>
                  <a:srgbClr val="DBDAC5"/>
                </a:solidFill>
                <a:latin typeface="Arial"/>
                <a:cs typeface="Arial"/>
              </a:rPr>
              <a:t>Nobody stays committed</a:t>
            </a:r>
          </a:p>
          <a:p>
            <a:r>
              <a:rPr lang="en-US" sz="2800" dirty="0">
                <a:solidFill>
                  <a:srgbClr val="DBDAC5"/>
                </a:solidFill>
                <a:latin typeface="Arial"/>
                <a:cs typeface="Arial"/>
              </a:rPr>
              <a:t>Same decisions made over and over</a:t>
            </a:r>
          </a:p>
          <a:p>
            <a:r>
              <a:rPr lang="en-US" sz="2800" dirty="0">
                <a:solidFill>
                  <a:srgbClr val="DBDAC5"/>
                </a:solidFill>
                <a:latin typeface="Arial"/>
                <a:cs typeface="Arial"/>
              </a:rPr>
              <a:t>Partners not accountable to each other</a:t>
            </a:r>
          </a:p>
          <a:p>
            <a:r>
              <a:rPr lang="en-US" sz="2800" dirty="0">
                <a:solidFill>
                  <a:srgbClr val="DBDAC5"/>
                </a:solidFill>
                <a:latin typeface="Arial"/>
                <a:cs typeface="Arial"/>
              </a:rPr>
              <a:t>Conflict/mistrust lurks below the surface</a:t>
            </a:r>
          </a:p>
          <a:p>
            <a:r>
              <a:rPr lang="en-US" sz="2800" dirty="0">
                <a:solidFill>
                  <a:srgbClr val="DBDAC5"/>
                </a:solidFill>
                <a:latin typeface="Arial"/>
                <a:cs typeface="Arial"/>
              </a:rPr>
              <a:t>Collaboration dies when money dries</a:t>
            </a:r>
          </a:p>
          <a:p>
            <a:r>
              <a:rPr lang="en-US" sz="2800" dirty="0">
                <a:solidFill>
                  <a:srgbClr val="DBDAC5"/>
                </a:solidFill>
                <a:latin typeface="Arial"/>
                <a:cs typeface="Arial"/>
              </a:rPr>
              <a:t>Best practices/learning lost or wasted</a:t>
            </a:r>
          </a:p>
          <a:p>
            <a:r>
              <a:rPr lang="en-US" sz="2800" dirty="0">
                <a:solidFill>
                  <a:srgbClr val="DBDAC5"/>
                </a:solidFill>
                <a:latin typeface="Arial"/>
                <a:cs typeface="Arial"/>
              </a:rPr>
              <a:t>Agreed upon projects not implemented</a:t>
            </a:r>
          </a:p>
        </p:txBody>
      </p:sp>
      <p:pic>
        <p:nvPicPr>
          <p:cNvPr id="4" name="Picture 3" descr="worstco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76200"/>
            <a:ext cx="25400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52400"/>
            <a:ext cx="6324600" cy="1219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>
                <a:solidFill>
                  <a:srgbClr val="DBDAC5"/>
                </a:solidFill>
              </a:rPr>
              <a:t>Indicators of Good Collaboration: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0"/>
            <a:ext cx="9220200" cy="47244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DBDAC5"/>
                </a:solidFill>
                <a:latin typeface="Arial"/>
                <a:cs typeface="Arial"/>
              </a:rPr>
              <a:t>The best </a:t>
            </a:r>
            <a:r>
              <a:rPr lang="ja-JP" altLang="en-US" sz="2800" dirty="0">
                <a:solidFill>
                  <a:srgbClr val="DBDAC5"/>
                </a:solidFill>
                <a:latin typeface="Arial"/>
                <a:cs typeface="Arial"/>
              </a:rPr>
              <a:t>“</a:t>
            </a:r>
            <a:r>
              <a:rPr lang="en-US" sz="2800" dirty="0">
                <a:solidFill>
                  <a:srgbClr val="DBDAC5"/>
                </a:solidFill>
                <a:latin typeface="Arial"/>
                <a:cs typeface="Arial"/>
              </a:rPr>
              <a:t>team</a:t>
            </a:r>
            <a:r>
              <a:rPr lang="ja-JP" altLang="en-US" sz="2800" dirty="0">
                <a:solidFill>
                  <a:srgbClr val="DBDAC5"/>
                </a:solidFill>
                <a:latin typeface="Arial"/>
                <a:cs typeface="Arial"/>
              </a:rPr>
              <a:t>”</a:t>
            </a:r>
            <a:r>
              <a:rPr lang="en-US" sz="2800" dirty="0">
                <a:solidFill>
                  <a:srgbClr val="DBDAC5"/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rgbClr val="DBDAC5"/>
                </a:solidFill>
                <a:latin typeface="Arial"/>
                <a:cs typeface="Arial"/>
              </a:rPr>
              <a:t>you’ve </a:t>
            </a:r>
            <a:r>
              <a:rPr lang="en-US" sz="2800" dirty="0">
                <a:solidFill>
                  <a:srgbClr val="DBDAC5"/>
                </a:solidFill>
                <a:latin typeface="Arial"/>
                <a:cs typeface="Arial"/>
              </a:rPr>
              <a:t>ever been on</a:t>
            </a:r>
          </a:p>
          <a:p>
            <a:r>
              <a:rPr lang="en-US" sz="2800" dirty="0">
                <a:solidFill>
                  <a:srgbClr val="DBDAC5"/>
                </a:solidFill>
                <a:latin typeface="Arial"/>
                <a:cs typeface="Arial"/>
              </a:rPr>
              <a:t>Work is fun</a:t>
            </a:r>
          </a:p>
          <a:p>
            <a:r>
              <a:rPr lang="en-US" sz="2800" dirty="0">
                <a:solidFill>
                  <a:srgbClr val="DBDAC5"/>
                </a:solidFill>
                <a:latin typeface="Arial"/>
                <a:cs typeface="Arial"/>
              </a:rPr>
              <a:t>You are able to scale up your impact</a:t>
            </a:r>
          </a:p>
          <a:p>
            <a:r>
              <a:rPr lang="en-US" sz="2800" dirty="0">
                <a:solidFill>
                  <a:srgbClr val="DBDAC5"/>
                </a:solidFill>
                <a:latin typeface="Arial"/>
                <a:cs typeface="Arial"/>
              </a:rPr>
              <a:t>Near boundary-less conservation</a:t>
            </a:r>
          </a:p>
          <a:p>
            <a:r>
              <a:rPr lang="en-US" sz="2800" dirty="0">
                <a:solidFill>
                  <a:srgbClr val="DBDAC5"/>
                </a:solidFill>
                <a:latin typeface="Arial"/>
                <a:cs typeface="Arial"/>
              </a:rPr>
              <a:t>Lower probability of appeals, litigation</a:t>
            </a:r>
          </a:p>
          <a:p>
            <a:r>
              <a:rPr lang="en-US" sz="2800" dirty="0">
                <a:solidFill>
                  <a:srgbClr val="DBDAC5"/>
                </a:solidFill>
                <a:latin typeface="Arial"/>
                <a:cs typeface="Arial"/>
              </a:rPr>
              <a:t>Spirit of public service renewed</a:t>
            </a:r>
          </a:p>
          <a:p>
            <a:r>
              <a:rPr lang="en-US" sz="2800" dirty="0">
                <a:solidFill>
                  <a:srgbClr val="DBDAC5"/>
                </a:solidFill>
                <a:latin typeface="Arial"/>
                <a:cs typeface="Arial"/>
              </a:rPr>
              <a:t>Tangible conservation outcomes that can be measured</a:t>
            </a:r>
          </a:p>
          <a:p>
            <a:r>
              <a:rPr lang="en-US" sz="2800" dirty="0">
                <a:solidFill>
                  <a:srgbClr val="DBDAC5"/>
                </a:solidFill>
                <a:latin typeface="Arial"/>
                <a:cs typeface="Arial"/>
              </a:rPr>
              <a:t>Alignment of ecological &amp;</a:t>
            </a:r>
            <a:r>
              <a:rPr lang="en-US" sz="2800" dirty="0" smtClean="0">
                <a:solidFill>
                  <a:srgbClr val="DBDAC5"/>
                </a:solidFill>
                <a:latin typeface="Arial"/>
                <a:cs typeface="Arial"/>
              </a:rPr>
              <a:t> </a:t>
            </a:r>
            <a:r>
              <a:rPr lang="en-US" sz="2800" dirty="0">
                <a:solidFill>
                  <a:srgbClr val="DBDAC5"/>
                </a:solidFill>
                <a:latin typeface="Arial"/>
                <a:cs typeface="Arial"/>
              </a:rPr>
              <a:t>social goals</a:t>
            </a:r>
          </a:p>
          <a:p>
            <a:pPr marL="0" indent="0">
              <a:buNone/>
            </a:pP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5" name="Picture 4" descr="goodcoll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" y="76200"/>
            <a:ext cx="2797629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6705600" cy="4800600"/>
          </a:xfrm>
        </p:spPr>
        <p:txBody>
          <a:bodyPr>
            <a:normAutofit fontScale="92500" lnSpcReduction="10000"/>
          </a:bodyPr>
          <a:lstStyle/>
          <a:p>
            <a:pPr marL="396875" indent="-396875">
              <a:lnSpc>
                <a:spcPct val="85000"/>
              </a:lnSpc>
              <a:spcBef>
                <a:spcPct val="25000"/>
              </a:spcBef>
              <a:spcAft>
                <a:spcPct val="350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rgbClr val="DBDAC5"/>
                </a:solidFill>
                <a:latin typeface="Arial"/>
                <a:cs typeface="Arial"/>
              </a:rPr>
              <a:t>Send the right people to the collaboration.  </a:t>
            </a:r>
          </a:p>
          <a:p>
            <a:pPr marL="396875" indent="-396875">
              <a:lnSpc>
                <a:spcPct val="85000"/>
              </a:lnSpc>
              <a:spcBef>
                <a:spcPct val="25000"/>
              </a:spcBef>
              <a:spcAft>
                <a:spcPct val="350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rgbClr val="DBDAC5"/>
                </a:solidFill>
                <a:latin typeface="Arial"/>
                <a:cs typeface="Arial"/>
              </a:rPr>
              <a:t>Commit to the process. </a:t>
            </a:r>
          </a:p>
          <a:p>
            <a:pPr marL="396875" indent="-396875">
              <a:lnSpc>
                <a:spcPct val="85000"/>
              </a:lnSpc>
              <a:spcBef>
                <a:spcPct val="25000"/>
              </a:spcBef>
              <a:spcAft>
                <a:spcPct val="350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rgbClr val="DBDAC5"/>
                </a:solidFill>
                <a:latin typeface="Arial"/>
                <a:cs typeface="Arial"/>
              </a:rPr>
              <a:t>Start with a shared mission and vision that the </a:t>
            </a:r>
            <a:r>
              <a:rPr lang="en-US" sz="2800" dirty="0" smtClean="0">
                <a:solidFill>
                  <a:srgbClr val="DBDAC5"/>
                </a:solidFill>
                <a:latin typeface="Arial"/>
                <a:cs typeface="Arial"/>
              </a:rPr>
              <a:t>collaboration </a:t>
            </a:r>
            <a:r>
              <a:rPr lang="en-US" sz="2800" dirty="0">
                <a:solidFill>
                  <a:srgbClr val="DBDAC5"/>
                </a:solidFill>
                <a:latin typeface="Arial"/>
                <a:cs typeface="Arial"/>
              </a:rPr>
              <a:t>can agree on (even if it is simple </a:t>
            </a:r>
            <a:r>
              <a:rPr lang="en-US" sz="2800" dirty="0" smtClean="0">
                <a:solidFill>
                  <a:srgbClr val="DBDAC5"/>
                </a:solidFill>
                <a:latin typeface="Arial"/>
                <a:cs typeface="Arial"/>
              </a:rPr>
              <a:t>to start </a:t>
            </a:r>
            <a:r>
              <a:rPr lang="en-US" sz="2800" dirty="0">
                <a:solidFill>
                  <a:srgbClr val="DBDAC5"/>
                </a:solidFill>
                <a:latin typeface="Arial"/>
                <a:cs typeface="Arial"/>
              </a:rPr>
              <a:t>with).</a:t>
            </a:r>
          </a:p>
          <a:p>
            <a:pPr marL="396875" indent="-396875">
              <a:lnSpc>
                <a:spcPct val="85000"/>
              </a:lnSpc>
              <a:spcBef>
                <a:spcPct val="25000"/>
              </a:spcBef>
              <a:spcAft>
                <a:spcPct val="350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rgbClr val="DBDAC5"/>
                </a:solidFill>
                <a:latin typeface="Arial"/>
                <a:cs typeface="Arial"/>
              </a:rPr>
              <a:t>Ensure that the process is open</a:t>
            </a:r>
            <a:r>
              <a:rPr lang="en-US" sz="2800" dirty="0" smtClean="0">
                <a:solidFill>
                  <a:srgbClr val="DBDAC5"/>
                </a:solidFill>
                <a:latin typeface="Arial"/>
                <a:cs typeface="Arial"/>
              </a:rPr>
              <a:t>, inclusive</a:t>
            </a:r>
            <a:r>
              <a:rPr lang="en-US" sz="2800" dirty="0">
                <a:solidFill>
                  <a:srgbClr val="DBDAC5"/>
                </a:solidFill>
                <a:latin typeface="Arial"/>
                <a:cs typeface="Arial"/>
              </a:rPr>
              <a:t>, transparent, accessible, and tailored to local needs. </a:t>
            </a:r>
          </a:p>
          <a:p>
            <a:pPr marL="396875" indent="-396875">
              <a:lnSpc>
                <a:spcPct val="85000"/>
              </a:lnSpc>
              <a:spcBef>
                <a:spcPct val="25000"/>
              </a:spcBef>
              <a:spcAft>
                <a:spcPct val="3500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rgbClr val="DBDAC5"/>
                </a:solidFill>
                <a:latin typeface="Arial"/>
                <a:cs typeface="Arial"/>
              </a:rPr>
              <a:t>Everyone has something to share and something </a:t>
            </a:r>
            <a:r>
              <a:rPr lang="en-US" sz="2800" dirty="0" smtClean="0">
                <a:solidFill>
                  <a:srgbClr val="DBDAC5"/>
                </a:solidFill>
                <a:latin typeface="Arial"/>
                <a:cs typeface="Arial"/>
              </a:rPr>
              <a:t>to </a:t>
            </a:r>
            <a:r>
              <a:rPr lang="en-US" sz="2800" dirty="0">
                <a:solidFill>
                  <a:srgbClr val="DBDAC5"/>
                </a:solidFill>
                <a:latin typeface="Arial"/>
                <a:cs typeface="Arial"/>
              </a:rPr>
              <a:t>learn. Co-learning changes relationships</a:t>
            </a:r>
            <a:r>
              <a:rPr lang="en-US" sz="2800" dirty="0" smtClean="0">
                <a:solidFill>
                  <a:srgbClr val="DBDAC5"/>
                </a:solidFill>
                <a:latin typeface="Arial"/>
                <a:cs typeface="Arial"/>
              </a:rPr>
              <a:t>.</a:t>
            </a:r>
            <a:endParaRPr lang="en-US" sz="2800" dirty="0">
              <a:solidFill>
                <a:srgbClr val="DBDAC5"/>
              </a:solidFill>
              <a:latin typeface="Arial"/>
              <a:cs typeface="Arial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76200"/>
            <a:ext cx="86868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BDAC5"/>
                </a:solidFill>
                <a:effectLst/>
                <a:uLnTx/>
                <a:uFillTx/>
                <a:latin typeface="Berlin Sans FB" charset="0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BDAC5"/>
                </a:solidFill>
                <a:effectLst/>
                <a:uLnTx/>
                <a:uFillTx/>
                <a:latin typeface="Berlin Sans FB" charset="0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BDAC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Fire Learning Network Collaboration Lessons Learned Quick list of 10 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BDAC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BDAC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12192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rgbClr val="DBDAC5"/>
                </a:solidFill>
                <a:latin typeface="Berlin Sans FB" charset="0"/>
              </a:rPr>
              <a:t/>
            </a:r>
            <a:br>
              <a:rPr lang="en-US" sz="3200" dirty="0" smtClean="0">
                <a:solidFill>
                  <a:srgbClr val="DBDAC5"/>
                </a:solidFill>
                <a:latin typeface="Berlin Sans FB" charset="0"/>
              </a:rPr>
            </a:br>
            <a:r>
              <a:rPr lang="en-US" sz="3200" dirty="0" smtClean="0">
                <a:solidFill>
                  <a:srgbClr val="DBDAC5"/>
                </a:solidFill>
              </a:rPr>
              <a:t>Fire </a:t>
            </a:r>
            <a:r>
              <a:rPr lang="en-US" sz="3200" dirty="0">
                <a:solidFill>
                  <a:srgbClr val="DBDAC5"/>
                </a:solidFill>
              </a:rPr>
              <a:t>Learning Network Collaboration Lessons Learned Quick list of 10 </a:t>
            </a:r>
            <a:r>
              <a:rPr lang="en-US" sz="3200" dirty="0" smtClean="0">
                <a:solidFill>
                  <a:srgbClr val="DBDAC5"/>
                </a:solidFill>
                <a:latin typeface="Oakleaf Small Caps Roman" pitchFamily="2" charset="0"/>
              </a:rPr>
              <a:t>(continued):</a:t>
            </a:r>
            <a:r>
              <a:rPr lang="en-US" sz="3200" dirty="0">
                <a:solidFill>
                  <a:srgbClr val="DBDAC5"/>
                </a:solidFill>
              </a:rPr>
              <a:t/>
            </a:r>
            <a:br>
              <a:rPr lang="en-US" sz="3200" dirty="0">
                <a:solidFill>
                  <a:srgbClr val="DBDAC5"/>
                </a:solidFill>
              </a:rPr>
            </a:br>
            <a:endParaRPr lang="en-US" sz="3200" dirty="0">
              <a:solidFill>
                <a:srgbClr val="DBDAC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6934200" cy="4876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5000"/>
              </a:lnSpc>
              <a:spcBef>
                <a:spcPct val="25000"/>
              </a:spcBef>
              <a:spcAft>
                <a:spcPct val="35000"/>
              </a:spcAft>
              <a:buFontTx/>
              <a:buAutoNum type="arabicPeriod" startAt="6"/>
              <a:defRPr/>
            </a:pPr>
            <a:r>
              <a:rPr lang="en-US" dirty="0" smtClean="0">
                <a:solidFill>
                  <a:srgbClr val="DBDAC5"/>
                </a:solidFill>
                <a:latin typeface="Arial"/>
                <a:cs typeface="Arial"/>
              </a:rPr>
              <a:t>Playing </a:t>
            </a:r>
            <a:r>
              <a:rPr lang="en-US" dirty="0">
                <a:solidFill>
                  <a:srgbClr val="DBDAC5"/>
                </a:solidFill>
                <a:latin typeface="Arial"/>
                <a:cs typeface="Arial"/>
              </a:rPr>
              <a:t>nice with others and sharing your </a:t>
            </a:r>
            <a:r>
              <a:rPr lang="en-US" dirty="0" smtClean="0">
                <a:solidFill>
                  <a:srgbClr val="DBDAC5"/>
                </a:solidFill>
                <a:latin typeface="Arial"/>
                <a:cs typeface="Arial"/>
              </a:rPr>
              <a:t>  toys matters</a:t>
            </a:r>
            <a:r>
              <a:rPr lang="en-US" dirty="0">
                <a:solidFill>
                  <a:srgbClr val="DBDAC5"/>
                </a:solidFill>
                <a:latin typeface="Arial"/>
                <a:cs typeface="Arial"/>
              </a:rPr>
              <a:t>.</a:t>
            </a:r>
          </a:p>
          <a:p>
            <a:pPr>
              <a:lnSpc>
                <a:spcPct val="85000"/>
              </a:lnSpc>
              <a:spcBef>
                <a:spcPct val="25000"/>
              </a:spcBef>
              <a:spcAft>
                <a:spcPct val="35000"/>
              </a:spcAft>
              <a:buFontTx/>
              <a:buAutoNum type="arabicPeriod" startAt="6"/>
              <a:defRPr/>
            </a:pPr>
            <a:r>
              <a:rPr lang="en-US" dirty="0" smtClean="0">
                <a:solidFill>
                  <a:srgbClr val="DBDAC5"/>
                </a:solidFill>
                <a:latin typeface="Arial"/>
                <a:cs typeface="Arial"/>
              </a:rPr>
              <a:t>Keep </a:t>
            </a:r>
            <a:r>
              <a:rPr lang="en-US" dirty="0">
                <a:solidFill>
                  <a:srgbClr val="DBDAC5"/>
                </a:solidFill>
                <a:latin typeface="Arial"/>
                <a:cs typeface="Arial"/>
              </a:rPr>
              <a:t>the commitments that you make. Ultimately </a:t>
            </a:r>
            <a:r>
              <a:rPr lang="en-US" dirty="0" smtClean="0">
                <a:solidFill>
                  <a:srgbClr val="DBDAC5"/>
                </a:solidFill>
                <a:latin typeface="Arial"/>
                <a:cs typeface="Arial"/>
              </a:rPr>
              <a:t>success </a:t>
            </a:r>
            <a:r>
              <a:rPr lang="en-US" dirty="0">
                <a:solidFill>
                  <a:srgbClr val="DBDAC5"/>
                </a:solidFill>
                <a:latin typeface="Arial"/>
                <a:cs typeface="Arial"/>
              </a:rPr>
              <a:t>is about relationships.</a:t>
            </a:r>
          </a:p>
          <a:p>
            <a:pPr>
              <a:lnSpc>
                <a:spcPct val="85000"/>
              </a:lnSpc>
              <a:spcBef>
                <a:spcPct val="25000"/>
              </a:spcBef>
              <a:spcAft>
                <a:spcPct val="35000"/>
              </a:spcAft>
              <a:buFontTx/>
              <a:buAutoNum type="arabicPeriod" startAt="6"/>
              <a:defRPr/>
            </a:pPr>
            <a:r>
              <a:rPr lang="en-US" dirty="0" smtClean="0">
                <a:solidFill>
                  <a:srgbClr val="DBDAC5"/>
                </a:solidFill>
                <a:latin typeface="Arial"/>
                <a:cs typeface="Arial"/>
              </a:rPr>
              <a:t>Incorporate </a:t>
            </a:r>
            <a:r>
              <a:rPr lang="en-US" dirty="0">
                <a:solidFill>
                  <a:srgbClr val="DBDAC5"/>
                </a:solidFill>
                <a:latin typeface="Arial"/>
                <a:cs typeface="Arial"/>
              </a:rPr>
              <a:t>food, fun, and field co-learning opportunities.</a:t>
            </a:r>
          </a:p>
          <a:p>
            <a:pPr>
              <a:lnSpc>
                <a:spcPct val="85000"/>
              </a:lnSpc>
              <a:spcBef>
                <a:spcPct val="25000"/>
              </a:spcBef>
              <a:spcAft>
                <a:spcPct val="35000"/>
              </a:spcAft>
              <a:buFontTx/>
              <a:buAutoNum type="arabicPeriod" startAt="6"/>
              <a:defRPr/>
            </a:pPr>
            <a:r>
              <a:rPr lang="en-US" dirty="0" smtClean="0">
                <a:solidFill>
                  <a:srgbClr val="DBDAC5"/>
                </a:solidFill>
                <a:latin typeface="Arial"/>
                <a:cs typeface="Arial"/>
              </a:rPr>
              <a:t>Implement </a:t>
            </a:r>
            <a:r>
              <a:rPr lang="en-US" dirty="0">
                <a:solidFill>
                  <a:srgbClr val="DBDAC5"/>
                </a:solidFill>
                <a:latin typeface="Arial"/>
                <a:cs typeface="Arial"/>
              </a:rPr>
              <a:t>the projects; nothing undermines a </a:t>
            </a:r>
            <a:r>
              <a:rPr lang="en-US" dirty="0" smtClean="0">
                <a:solidFill>
                  <a:srgbClr val="DBDAC5"/>
                </a:solidFill>
                <a:latin typeface="Arial"/>
                <a:cs typeface="Arial"/>
              </a:rPr>
              <a:t>collaboration </a:t>
            </a:r>
            <a:r>
              <a:rPr lang="en-US" dirty="0">
                <a:solidFill>
                  <a:srgbClr val="DBDAC5"/>
                </a:solidFill>
                <a:latin typeface="Arial"/>
                <a:cs typeface="Arial"/>
              </a:rPr>
              <a:t>more than not getting </a:t>
            </a:r>
            <a:r>
              <a:rPr lang="en-US" dirty="0" smtClean="0">
                <a:solidFill>
                  <a:srgbClr val="DBDAC5"/>
                </a:solidFill>
                <a:latin typeface="Arial"/>
                <a:cs typeface="Arial"/>
              </a:rPr>
              <a:t>to implementation</a:t>
            </a:r>
            <a:r>
              <a:rPr lang="en-US" dirty="0">
                <a:solidFill>
                  <a:srgbClr val="DBDAC5"/>
                </a:solidFill>
                <a:latin typeface="Arial"/>
                <a:cs typeface="Arial"/>
              </a:rPr>
              <a:t>.</a:t>
            </a:r>
          </a:p>
          <a:p>
            <a:pPr>
              <a:lnSpc>
                <a:spcPct val="85000"/>
              </a:lnSpc>
              <a:spcBef>
                <a:spcPct val="25000"/>
              </a:spcBef>
              <a:spcAft>
                <a:spcPct val="35000"/>
              </a:spcAft>
              <a:buFontTx/>
              <a:buAutoNum type="arabicPeriod" startAt="6"/>
              <a:defRPr/>
            </a:pPr>
            <a:r>
              <a:rPr lang="en-US" dirty="0">
                <a:solidFill>
                  <a:srgbClr val="DBDAC5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DBDAC5"/>
                </a:solidFill>
                <a:latin typeface="Arial"/>
                <a:cs typeface="Arial"/>
              </a:rPr>
              <a:t>It's </a:t>
            </a:r>
            <a:r>
              <a:rPr lang="en-US" dirty="0">
                <a:solidFill>
                  <a:srgbClr val="DBDAC5"/>
                </a:solidFill>
                <a:latin typeface="Arial"/>
                <a:cs typeface="Arial"/>
              </a:rPr>
              <a:t>a team effort. You succeed, fail, and </a:t>
            </a:r>
            <a:r>
              <a:rPr lang="en-US" dirty="0" smtClean="0">
                <a:solidFill>
                  <a:srgbClr val="DBDAC5"/>
                </a:solidFill>
                <a:latin typeface="Arial"/>
                <a:cs typeface="Arial"/>
              </a:rPr>
              <a:t>evolve as a </a:t>
            </a:r>
            <a:r>
              <a:rPr lang="en-US" dirty="0">
                <a:solidFill>
                  <a:srgbClr val="DBDAC5"/>
                </a:solidFill>
                <a:latin typeface="Arial"/>
                <a:cs typeface="Arial"/>
              </a:rPr>
              <a:t>team. Share leadership and credit.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686800" cy="1219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Fire Learning Network (FLN)</a:t>
            </a:r>
            <a:endParaRPr lang="en-US" sz="4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8153400" cy="3581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DBDAC5"/>
                </a:solidFill>
                <a:latin typeface="Arial"/>
                <a:cs typeface="Arial"/>
              </a:rPr>
              <a:t>The FLN is a </a:t>
            </a:r>
            <a:r>
              <a:rPr lang="en-US" i="1" dirty="0" smtClean="0">
                <a:solidFill>
                  <a:srgbClr val="DBDAC5"/>
                </a:solidFill>
                <a:latin typeface="Arial"/>
                <a:cs typeface="Arial"/>
              </a:rPr>
              <a:t>cooperative program </a:t>
            </a:r>
            <a:r>
              <a:rPr lang="en-US" dirty="0" smtClean="0">
                <a:solidFill>
                  <a:srgbClr val="DBDAC5"/>
                </a:solidFill>
                <a:latin typeface="Arial"/>
                <a:cs typeface="Arial"/>
              </a:rPr>
              <a:t>of the Forest Service, Department of the Interior agencies—Bureau of Indian Affairs, Bureau of Land Management, Fish and Wildlife Service and National Park Service—and The Nature Conservancy. The partnership has a </a:t>
            </a:r>
            <a:r>
              <a:rPr lang="en-US" i="1" dirty="0" smtClean="0">
                <a:solidFill>
                  <a:srgbClr val="DBDAC5"/>
                </a:solidFill>
                <a:latin typeface="Arial"/>
                <a:cs typeface="Arial"/>
              </a:rPr>
              <a:t>ten-year proven track record </a:t>
            </a:r>
            <a:r>
              <a:rPr lang="en-US" dirty="0" smtClean="0">
                <a:solidFill>
                  <a:srgbClr val="DBDAC5"/>
                </a:solidFill>
                <a:latin typeface="Arial"/>
                <a:cs typeface="Arial"/>
              </a:rPr>
              <a:t>of helping to </a:t>
            </a:r>
            <a:r>
              <a:rPr lang="en-US" i="1" dirty="0" smtClean="0">
                <a:solidFill>
                  <a:srgbClr val="DBDAC5"/>
                </a:solidFill>
                <a:latin typeface="Arial"/>
                <a:cs typeface="Arial"/>
              </a:rPr>
              <a:t>restore</a:t>
            </a:r>
            <a:r>
              <a:rPr lang="en-US" dirty="0" smtClean="0">
                <a:solidFill>
                  <a:srgbClr val="DBDAC5"/>
                </a:solidFill>
                <a:latin typeface="Arial"/>
                <a:cs typeface="Arial"/>
              </a:rPr>
              <a:t> our nation’s forests and grasslands and to make </a:t>
            </a:r>
            <a:r>
              <a:rPr lang="en-US" i="1" dirty="0" smtClean="0">
                <a:solidFill>
                  <a:srgbClr val="DBDAC5"/>
                </a:solidFill>
                <a:latin typeface="Arial"/>
                <a:cs typeface="Arial"/>
              </a:rPr>
              <a:t>communities safer </a:t>
            </a:r>
            <a:r>
              <a:rPr lang="en-US" dirty="0" smtClean="0">
                <a:solidFill>
                  <a:srgbClr val="DBDAC5"/>
                </a:solidFill>
                <a:latin typeface="Arial"/>
                <a:cs typeface="Arial"/>
              </a:rPr>
              <a:t>from fire.</a:t>
            </a:r>
          </a:p>
          <a:p>
            <a:endParaRPr lang="en-US" dirty="0">
              <a:solidFill>
                <a:srgbClr val="DBDAC5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9800" y="4876800"/>
            <a:ext cx="6781800" cy="1981200"/>
          </a:xfrm>
        </p:spPr>
        <p:txBody>
          <a:bodyPr>
            <a:normAutofit lnSpcReduction="10000"/>
          </a:bodyPr>
          <a:lstStyle/>
          <a:p>
            <a:pPr>
              <a:lnSpc>
                <a:spcPts val="2000"/>
              </a:lnSpc>
              <a:buNone/>
            </a:pPr>
            <a:endParaRPr lang="en-US" sz="1800" dirty="0" smtClean="0">
              <a:solidFill>
                <a:schemeClr val="bg1"/>
              </a:solidFill>
            </a:endParaRPr>
          </a:p>
          <a:p>
            <a:pPr>
              <a:lnSpc>
                <a:spcPts val="2000"/>
              </a:lnSpc>
              <a:buNone/>
            </a:pPr>
            <a:endParaRPr lang="en-US" sz="1800" dirty="0" smtClean="0">
              <a:solidFill>
                <a:schemeClr val="bg1"/>
              </a:solidFill>
            </a:endParaRPr>
          </a:p>
          <a:p>
            <a:pPr algn="r">
              <a:lnSpc>
                <a:spcPts val="2000"/>
              </a:lnSpc>
              <a:buNone/>
            </a:pPr>
            <a:r>
              <a:rPr lang="en-US" sz="1000" i="1" dirty="0" smtClean="0">
                <a:solidFill>
                  <a:schemeClr val="bg1"/>
                </a:solidFill>
              </a:rPr>
              <a:t>An equal opportunity provider</a:t>
            </a:r>
            <a:endParaRPr lang="en-US" sz="1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686800" cy="1219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Fire Learning Network (FLN)</a:t>
            </a:r>
            <a:endParaRPr lang="en-US" sz="4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8305800" cy="358140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dirty="0">
              <a:solidFill>
                <a:srgbClr val="DBDAC5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solidFill>
                  <a:srgbClr val="DBDAC5"/>
                </a:solidFill>
                <a:latin typeface="Arial" pitchFamily="34" charset="0"/>
                <a:cs typeface="Arial" pitchFamily="34" charset="0"/>
              </a:rPr>
              <a:t>The FLN helps </a:t>
            </a:r>
            <a:r>
              <a:rPr lang="en-US" dirty="0">
                <a:solidFill>
                  <a:srgbClr val="DBDAC5"/>
                </a:solidFill>
                <a:latin typeface="Arial" pitchFamily="34" charset="0"/>
                <a:cs typeface="Arial" pitchFamily="34" charset="0"/>
              </a:rPr>
              <a:t>federal land managers: convene highly successful, integrated collaborative planning efforts, build stakeholder trust and understanding, improve local community capacity to live with fire, overcome planning gridlock</a:t>
            </a:r>
            <a:r>
              <a:rPr lang="en-US" b="1" dirty="0">
                <a:solidFill>
                  <a:srgbClr val="DBDAC5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dirty="0">
                <a:solidFill>
                  <a:srgbClr val="DBDAC5"/>
                </a:solidFill>
                <a:latin typeface="Arial" pitchFamily="34" charset="0"/>
                <a:cs typeface="Arial" pitchFamily="34" charset="0"/>
              </a:rPr>
              <a:t> tap new funding sources for restoration and address climate change</a:t>
            </a:r>
            <a:r>
              <a:rPr lang="en-US" b="1" dirty="0">
                <a:solidFill>
                  <a:srgbClr val="DBDAC5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dirty="0">
                <a:solidFill>
                  <a:srgbClr val="DBDAC5"/>
                </a:solidFill>
                <a:latin typeface="Arial" pitchFamily="34" charset="0"/>
                <a:cs typeface="Arial" pitchFamily="34" charset="0"/>
              </a:rPr>
              <a:t>At a national level, the FLN is also providing training that helps </a:t>
            </a:r>
            <a:r>
              <a:rPr lang="en-US" dirty="0" smtClean="0">
                <a:solidFill>
                  <a:srgbClr val="DBDAC5"/>
                </a:solidFill>
                <a:latin typeface="Arial" pitchFamily="34" charset="0"/>
                <a:cs typeface="Arial" pitchFamily="34" charset="0"/>
              </a:rPr>
              <a:t>fire professionals </a:t>
            </a:r>
            <a:r>
              <a:rPr lang="en-US" dirty="0">
                <a:solidFill>
                  <a:srgbClr val="DBDAC5"/>
                </a:solidFill>
                <a:latin typeface="Arial" pitchFamily="34" charset="0"/>
                <a:cs typeface="Arial" pitchFamily="34" charset="0"/>
              </a:rPr>
              <a:t>work with local communities, introducing tools for collaboration in fire planning, building public support for forest and fire restoration, and helping the agencies adopt an </a:t>
            </a:r>
            <a:r>
              <a:rPr lang="en-US" b="1" dirty="0">
                <a:solidFill>
                  <a:srgbClr val="DBDAC5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dirty="0">
                <a:solidFill>
                  <a:srgbClr val="DBDAC5"/>
                </a:solidFill>
                <a:latin typeface="Arial" pitchFamily="34" charset="0"/>
                <a:cs typeface="Arial" pitchFamily="34" charset="0"/>
              </a:rPr>
              <a:t>all lands</a:t>
            </a:r>
            <a:r>
              <a:rPr lang="en-US" b="1" dirty="0">
                <a:solidFill>
                  <a:srgbClr val="DBDAC5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dirty="0">
                <a:solidFill>
                  <a:srgbClr val="DBDAC5"/>
                </a:solidFill>
                <a:latin typeface="Arial" pitchFamily="34" charset="0"/>
                <a:cs typeface="Arial" pitchFamily="34" charset="0"/>
              </a:rPr>
              <a:t>and science based approach.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9800" y="4876800"/>
            <a:ext cx="6781800" cy="1981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Lynn M. Decker</a:t>
            </a:r>
          </a:p>
          <a:p>
            <a:pPr>
              <a:lnSpc>
                <a:spcPts val="2000"/>
              </a:lnSpc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ldecker@tnc.org      (801) 320-0524</a:t>
            </a:r>
          </a:p>
          <a:p>
            <a:pPr>
              <a:lnSpc>
                <a:spcPts val="2000"/>
              </a:lnSpc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http://www.conservationgateway.org/topic/fire-learning-network</a:t>
            </a:r>
          </a:p>
          <a:p>
            <a:pPr>
              <a:lnSpc>
                <a:spcPts val="2000"/>
              </a:lnSpc>
              <a:buNone/>
            </a:pPr>
            <a:endParaRPr lang="en-US" sz="1800" dirty="0" smtClean="0">
              <a:solidFill>
                <a:schemeClr val="bg1"/>
              </a:solidFill>
            </a:endParaRPr>
          </a:p>
          <a:p>
            <a:pPr>
              <a:lnSpc>
                <a:spcPts val="2000"/>
              </a:lnSpc>
              <a:buNone/>
            </a:pPr>
            <a:endParaRPr lang="en-US" sz="1800" dirty="0" smtClean="0">
              <a:solidFill>
                <a:schemeClr val="bg1"/>
              </a:solidFill>
            </a:endParaRPr>
          </a:p>
          <a:p>
            <a:pPr algn="r">
              <a:lnSpc>
                <a:spcPts val="2000"/>
              </a:lnSpc>
              <a:buNone/>
            </a:pPr>
            <a:r>
              <a:rPr lang="en-US" sz="1000" i="1" dirty="0" smtClean="0">
                <a:solidFill>
                  <a:schemeClr val="bg1"/>
                </a:solidFill>
              </a:rPr>
              <a:t>An equal opportunity provider</a:t>
            </a:r>
            <a:endParaRPr lang="en-US" sz="1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4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219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Collaboration Myth &amp; Path</a:t>
            </a:r>
            <a:b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Group Exercise</a:t>
            </a:r>
            <a:endParaRPr lang="en-US" sz="4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World Café style facilitated small group discussion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4-5 per table; mix it up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 rotations: 1 - 20 minutes; 2 – 15 minutes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Listen, share, don</a:t>
            </a:r>
            <a:r>
              <a:rPr lang="fr-FR" dirty="0" smtClean="0">
                <a:solidFill>
                  <a:schemeClr val="bg1"/>
                </a:solidFill>
              </a:rPr>
              <a:t>’</a:t>
            </a:r>
            <a:r>
              <a:rPr lang="en-US" dirty="0" smtClean="0">
                <a:solidFill>
                  <a:schemeClr val="bg1"/>
                </a:solidFill>
              </a:rPr>
              <a:t>t dominate; ask how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Close - share an insight per table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Follow up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LN_RAF_CFLRP_v2012_02-15mxd.pdf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" b="61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N multiscalar proce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457200"/>
            <a:ext cx="7891887" cy="597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7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81600"/>
            <a:ext cx="8153400" cy="137160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DBDAC5"/>
                </a:solidFill>
              </a:rPr>
              <a:t>Cooperation, Coordination, and Collaboration: What</a:t>
            </a:r>
            <a:r>
              <a:rPr lang="en-US" sz="2800" dirty="0">
                <a:solidFill>
                  <a:srgbClr val="DBDAC5"/>
                </a:solidFill>
                <a:latin typeface="Arial"/>
              </a:rPr>
              <a:t>’</a:t>
            </a:r>
            <a:r>
              <a:rPr lang="en-US" sz="2800" dirty="0">
                <a:solidFill>
                  <a:srgbClr val="DBDAC5"/>
                </a:solidFill>
              </a:rPr>
              <a:t>s the Difference? </a:t>
            </a:r>
          </a:p>
        </p:txBody>
      </p:sp>
      <p:graphicFrame>
        <p:nvGraphicFramePr>
          <p:cNvPr id="3" name="Object 3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6283258"/>
              </p:ext>
            </p:extLst>
          </p:nvPr>
        </p:nvGraphicFramePr>
        <p:xfrm>
          <a:off x="2209800" y="203200"/>
          <a:ext cx="6172199" cy="497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3Cs_Table.pdf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1" b="5941"/>
          <a:stretch>
            <a:fillRect/>
          </a:stretch>
        </p:blipFill>
        <p:spPr>
          <a:xfrm>
            <a:off x="3282462" y="303463"/>
            <a:ext cx="5480538" cy="6249737"/>
          </a:xfrm>
        </p:spPr>
      </p:pic>
      <p:sp>
        <p:nvSpPr>
          <p:cNvPr id="7" name="TextBox 6"/>
          <p:cNvSpPr txBox="1"/>
          <p:nvPr/>
        </p:nvSpPr>
        <p:spPr>
          <a:xfrm>
            <a:off x="457200" y="2250281"/>
            <a:ext cx="2590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srgbClr val="DBDAC5"/>
                </a:solidFill>
                <a:latin typeface="Arial"/>
                <a:cs typeface="Arial"/>
              </a:rPr>
              <a:t>Collaboration: What Makes It Work, </a:t>
            </a:r>
            <a:endParaRPr lang="en-US" dirty="0" smtClean="0">
              <a:solidFill>
                <a:srgbClr val="DBDAC5"/>
              </a:solidFill>
              <a:latin typeface="Arial"/>
              <a:cs typeface="Arial"/>
            </a:endParaRPr>
          </a:p>
          <a:p>
            <a:pPr lvl="0"/>
            <a:r>
              <a:rPr lang="en-US" dirty="0" smtClean="0">
                <a:solidFill>
                  <a:srgbClr val="DBDAC5"/>
                </a:solidFill>
                <a:latin typeface="Arial"/>
                <a:cs typeface="Arial"/>
              </a:rPr>
              <a:t>2nd </a:t>
            </a:r>
            <a:r>
              <a:rPr lang="en-US" dirty="0">
                <a:solidFill>
                  <a:srgbClr val="DBDAC5"/>
                </a:solidFill>
                <a:latin typeface="Arial"/>
                <a:cs typeface="Arial"/>
              </a:rPr>
              <a:t>Ed.</a:t>
            </a:r>
          </a:p>
          <a:p>
            <a:pPr lvl="0"/>
            <a:endParaRPr lang="en-US" dirty="0" smtClean="0">
              <a:solidFill>
                <a:srgbClr val="DBDAC5"/>
              </a:solidFill>
              <a:latin typeface="Arial"/>
              <a:cs typeface="Arial"/>
            </a:endParaRPr>
          </a:p>
          <a:p>
            <a:pPr lvl="0"/>
            <a:r>
              <a:rPr lang="en-US" dirty="0" smtClean="0">
                <a:solidFill>
                  <a:srgbClr val="DBDAC5"/>
                </a:solidFill>
                <a:latin typeface="Arial"/>
                <a:cs typeface="Arial"/>
              </a:rPr>
              <a:t>Co-Authors</a:t>
            </a:r>
            <a:r>
              <a:rPr lang="en-US" dirty="0">
                <a:solidFill>
                  <a:srgbClr val="DBDAC5"/>
                </a:solidFill>
                <a:latin typeface="Arial"/>
                <a:cs typeface="Arial"/>
              </a:rPr>
              <a:t>: </a:t>
            </a:r>
            <a:r>
              <a:rPr lang="en-US" u="sng" dirty="0">
                <a:solidFill>
                  <a:srgbClr val="DBDAC5"/>
                </a:solidFill>
                <a:latin typeface="Arial"/>
                <a:cs typeface="Arial"/>
                <a:hlinkClick r:id="rId5"/>
              </a:rPr>
              <a:t>Paul Mattessich</a:t>
            </a:r>
            <a:r>
              <a:rPr lang="en-US" u="sng" dirty="0">
                <a:solidFill>
                  <a:srgbClr val="DBDAC5"/>
                </a:solidFill>
                <a:latin typeface="Arial"/>
                <a:cs typeface="Arial"/>
                <a:hlinkClick r:id="rId6"/>
              </a:rPr>
              <a:t>, Marta Murray-Close</a:t>
            </a:r>
            <a:r>
              <a:rPr lang="en-US" u="sng" dirty="0">
                <a:solidFill>
                  <a:srgbClr val="DBDAC5"/>
                </a:solidFill>
                <a:latin typeface="Arial"/>
                <a:cs typeface="Arial"/>
                <a:hlinkClick r:id="rId7"/>
              </a:rPr>
              <a:t>, Barbara Monsey</a:t>
            </a:r>
            <a:endParaRPr lang="en-US" dirty="0">
              <a:solidFill>
                <a:srgbClr val="DBDAC5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rgbClr val="DBDAC5"/>
                </a:solidFill>
                <a:latin typeface="Arial"/>
                <a:cs typeface="Arial"/>
              </a:rPr>
              <a:t>  </a:t>
            </a:r>
            <a:r>
              <a:rPr lang="en-US" dirty="0" smtClean="0">
                <a:solidFill>
                  <a:srgbClr val="DBDAC5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DBDAC5"/>
                </a:solidFill>
                <a:latin typeface="Arial"/>
                <a:cs typeface="Arial"/>
              </a:rPr>
              <a:t/>
            </a:r>
            <a:br>
              <a:rPr lang="en-US" dirty="0">
                <a:solidFill>
                  <a:srgbClr val="DBDAC5"/>
                </a:solidFill>
                <a:latin typeface="Arial"/>
                <a:cs typeface="Arial"/>
              </a:rPr>
            </a:br>
            <a:r>
              <a:rPr lang="en-US" dirty="0">
                <a:solidFill>
                  <a:srgbClr val="DBDAC5"/>
                </a:solidFill>
                <a:latin typeface="Arial"/>
                <a:cs typeface="Arial"/>
              </a:rPr>
              <a:t>ISBN: 0-940069-32-6 </a:t>
            </a:r>
          </a:p>
          <a:p>
            <a:r>
              <a:rPr lang="en-US" dirty="0" smtClean="0">
                <a:solidFill>
                  <a:srgbClr val="DBDAC5"/>
                </a:solidFill>
                <a:latin typeface="Arial"/>
                <a:cs typeface="Arial"/>
              </a:rPr>
              <a:t>Fieldstone </a:t>
            </a:r>
            <a:r>
              <a:rPr lang="en-US" dirty="0">
                <a:solidFill>
                  <a:srgbClr val="DBDAC5"/>
                </a:solidFill>
                <a:latin typeface="Arial"/>
                <a:cs typeface="Arial"/>
              </a:rPr>
              <a:t>Alliance </a:t>
            </a:r>
            <a:r>
              <a:rPr lang="en-US" dirty="0">
                <a:solidFill>
                  <a:srgbClr val="DBDAC5"/>
                </a:solidFill>
              </a:rPr>
              <a:t/>
            </a:r>
            <a:br>
              <a:rPr lang="en-US" dirty="0">
                <a:solidFill>
                  <a:srgbClr val="DBDAC5"/>
                </a:solidFill>
              </a:rPr>
            </a:br>
            <a:endParaRPr lang="en-US" dirty="0">
              <a:solidFill>
                <a:srgbClr val="DBDAC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52400"/>
            <a:ext cx="8686800" cy="36163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Collaboration isn’t</a:t>
            </a:r>
          </a:p>
          <a:p>
            <a:pPr marL="0" indent="0" algn="ctr">
              <a:buNone/>
            </a:pPr>
            <a:r>
              <a:rPr lang="en-US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 project you undertake. </a:t>
            </a:r>
          </a:p>
          <a:p>
            <a:pPr marL="0" indent="0" algn="ctr">
              <a:buNone/>
            </a:pPr>
            <a:r>
              <a:rPr lang="en-US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 is a commitment </a:t>
            </a:r>
          </a:p>
          <a:p>
            <a:pPr marL="0" indent="0" algn="ctr">
              <a:buNone/>
            </a:pPr>
            <a:r>
              <a:rPr lang="en-US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that you make.</a:t>
            </a:r>
            <a:endParaRPr lang="en-US" sz="4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gear.l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327400"/>
            <a:ext cx="3073400" cy="307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Skitch.sprocket.jp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69" r="-3369"/>
          <a:stretch>
            <a:fillRect/>
          </a:stretch>
        </p:blipFill>
        <p:spPr>
          <a:xfrm>
            <a:off x="152400" y="381000"/>
            <a:ext cx="8839200" cy="6172200"/>
          </a:xfrm>
        </p:spPr>
      </p:pic>
      <p:sp>
        <p:nvSpPr>
          <p:cNvPr id="5" name="TextBox 4"/>
          <p:cNvSpPr txBox="1"/>
          <p:nvPr/>
        </p:nvSpPr>
        <p:spPr>
          <a:xfrm>
            <a:off x="762000" y="533400"/>
            <a:ext cx="46482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Gears of Collaboration</a:t>
            </a:r>
          </a:p>
          <a:p>
            <a:pPr marL="285750" indent="-285750">
              <a:buFont typeface="Wingdings" charset="2"/>
              <a:buChar char=""/>
            </a:pPr>
            <a:r>
              <a:rPr lang="en-US" sz="2000" dirty="0" smtClean="0"/>
              <a:t>aligning interests</a:t>
            </a:r>
          </a:p>
          <a:p>
            <a:pPr marL="285750" indent="-285750">
              <a:buFont typeface="Wingdings" charset="2"/>
              <a:buChar char=""/>
            </a:pPr>
            <a:r>
              <a:rPr lang="en-US" sz="2000" dirty="0" smtClean="0"/>
              <a:t>mobilizing resources</a:t>
            </a:r>
          </a:p>
          <a:p>
            <a:pPr marL="285750" indent="-285750">
              <a:buFont typeface="Wingdings" charset="2"/>
              <a:buChar char=""/>
            </a:pPr>
            <a:r>
              <a:rPr lang="en-US" sz="2000" dirty="0"/>
              <a:t>e</a:t>
            </a:r>
            <a:r>
              <a:rPr lang="en-US" sz="2000" dirty="0" smtClean="0"/>
              <a:t>ngaging members and the community</a:t>
            </a:r>
          </a:p>
          <a:p>
            <a:pPr marL="285750" indent="-285750">
              <a:buFont typeface="Wingdings" charset="2"/>
              <a:buChar char=""/>
            </a:pPr>
            <a:r>
              <a:rPr lang="en-US" sz="2000" dirty="0"/>
              <a:t>e</a:t>
            </a:r>
            <a:r>
              <a:rPr lang="en-US" sz="2000" dirty="0" smtClean="0"/>
              <a:t>stablishing accountability</a:t>
            </a:r>
          </a:p>
          <a:p>
            <a:pPr marL="285750" indent="-285750">
              <a:buFont typeface="Wingdings" charset="2"/>
              <a:buChar char=""/>
            </a:pPr>
            <a:r>
              <a:rPr lang="en-US" sz="2000" dirty="0"/>
              <a:t>t</a:t>
            </a:r>
            <a:r>
              <a:rPr lang="en-US" sz="2000" dirty="0" smtClean="0"/>
              <a:t>aking action</a:t>
            </a:r>
          </a:p>
          <a:p>
            <a:pPr marL="285750" indent="-285750">
              <a:buFont typeface="Wingdings" charset="2"/>
              <a:buChar char=""/>
            </a:pPr>
            <a:r>
              <a:rPr lang="en-US" sz="2000" dirty="0"/>
              <a:t>l</a:t>
            </a:r>
            <a:r>
              <a:rPr lang="en-US" sz="2000" dirty="0" smtClean="0"/>
              <a:t>earning together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48768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"/>
            </a:pPr>
            <a:r>
              <a:rPr lang="en-US" sz="2000" dirty="0" smtClean="0"/>
              <a:t>power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7696200" y="272409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"/>
            </a:pPr>
            <a:r>
              <a:rPr lang="en-US" sz="2000" dirty="0" smtClean="0"/>
              <a:t>trust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828800" y="6019800"/>
            <a:ext cx="6662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Demonic Variables of Collaboration </a:t>
            </a:r>
            <a:r>
              <a:rPr lang="en-US" sz="2000" dirty="0" smtClean="0"/>
              <a:t>= Power and Trust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819400" y="35814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Gears of Collaboration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01143" y="761762"/>
            <a:ext cx="360945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Arial" charset="0"/>
              </a:rPr>
              <a:t>FLN Outcomes:</a:t>
            </a:r>
            <a:endParaRPr lang="en-US" sz="2000" b="1" i="1" dirty="0">
              <a:latin typeface="Arial" charset="0"/>
            </a:endParaRPr>
          </a:p>
          <a:p>
            <a:pPr marL="342900" indent="-342900">
              <a:buFont typeface="Wingdings" charset="2"/>
              <a:buChar char=""/>
            </a:pPr>
            <a:r>
              <a:rPr lang="en-US" sz="2000" i="1" dirty="0" smtClean="0">
                <a:latin typeface="Arial" charset="0"/>
              </a:rPr>
              <a:t>Building capacity for action</a:t>
            </a:r>
          </a:p>
          <a:p>
            <a:pPr marL="342900" indent="-342900">
              <a:buFont typeface="Wingdings" charset="2"/>
              <a:buChar char=""/>
            </a:pPr>
            <a:r>
              <a:rPr lang="en-US" sz="2000" i="1" dirty="0" smtClean="0">
                <a:latin typeface="Arial" charset="0"/>
              </a:rPr>
              <a:t>Impact at scale</a:t>
            </a:r>
          </a:p>
          <a:p>
            <a:pPr marL="342900" indent="-342900">
              <a:buFont typeface="Wingdings" charset="2"/>
              <a:buChar char=""/>
            </a:pPr>
            <a:r>
              <a:rPr lang="en-US" sz="2000" i="1" dirty="0" smtClean="0">
                <a:latin typeface="Arial" charset="0"/>
              </a:rPr>
              <a:t>Sustainable</a:t>
            </a:r>
            <a:endParaRPr lang="en-US" sz="2000" i="1" dirty="0">
              <a:latin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41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152400"/>
            <a:ext cx="5715000" cy="1219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900" i="1" dirty="0" smtClean="0">
                <a:solidFill>
                  <a:schemeClr val="bg1"/>
                </a:solidFill>
              </a:rPr>
              <a:t>Aligning interests</a:t>
            </a:r>
            <a:r>
              <a:rPr lang="en-US" sz="8000" i="1" dirty="0"/>
              <a:t/>
            </a:r>
            <a:br>
              <a:rPr lang="en-US" sz="8000" i="1" dirty="0"/>
            </a:br>
            <a:endParaRPr lang="en-US" sz="4000" dirty="0">
              <a:solidFill>
                <a:srgbClr val="DBDAC5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00400" y="1524000"/>
            <a:ext cx="5867400" cy="5257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indent="60325" eaLnBrk="1" hangingPunct="1">
              <a:defRPr/>
            </a:pPr>
            <a:endParaRPr lang="en-US" b="1" dirty="0">
              <a:latin typeface="Arial" charset="0"/>
              <a:cs typeface="+mn-cs"/>
            </a:endParaRPr>
          </a:p>
          <a:p>
            <a:pPr indent="60325" eaLnBrk="1" hangingPunct="1">
              <a:defRPr/>
            </a:pPr>
            <a:endParaRPr lang="en-US" sz="1600" b="1" i="1" dirty="0" smtClean="0">
              <a:latin typeface="Arial" charset="0"/>
            </a:endParaRPr>
          </a:p>
          <a:p>
            <a:pPr indent="60325">
              <a:defRPr/>
            </a:pPr>
            <a:endParaRPr lang="en-US" b="1" dirty="0" smtClean="0">
              <a:latin typeface="Arial" charset="0"/>
            </a:endParaRPr>
          </a:p>
          <a:p>
            <a:pPr indent="60325">
              <a:defRPr/>
            </a:pPr>
            <a:r>
              <a:rPr lang="en-US" b="1" i="1" dirty="0" smtClean="0">
                <a:latin typeface="Arial" charset="0"/>
              </a:rPr>
              <a:t>What is important?</a:t>
            </a:r>
          </a:p>
          <a:p>
            <a:pPr indent="60325" eaLnBrk="1" hangingPunct="1">
              <a:defRPr/>
            </a:pPr>
            <a:endParaRPr lang="en-US" b="1" i="1" dirty="0">
              <a:latin typeface="Arial" charset="0"/>
            </a:endParaRPr>
          </a:p>
          <a:p>
            <a:pPr marL="168275" indent="-168275">
              <a:lnSpc>
                <a:spcPct val="85000"/>
              </a:lnSpc>
              <a:spcBef>
                <a:spcPct val="15000"/>
              </a:spcBef>
              <a:spcAft>
                <a:spcPct val="30000"/>
              </a:spcAft>
              <a:buFontTx/>
              <a:buChar char="•"/>
              <a:defRPr/>
            </a:pPr>
            <a:r>
              <a:rPr lang="en-US" b="1" dirty="0">
                <a:latin typeface="Arial" charset="0"/>
              </a:rPr>
              <a:t>Developing a shared mission and vision; be open</a:t>
            </a:r>
            <a:br>
              <a:rPr lang="en-US" b="1" dirty="0">
                <a:latin typeface="Arial" charset="0"/>
              </a:rPr>
            </a:br>
            <a:r>
              <a:rPr lang="en-US" b="1" dirty="0">
                <a:latin typeface="Arial" charset="0"/>
              </a:rPr>
              <a:t>to starting to work on what you can agree upon</a:t>
            </a:r>
          </a:p>
          <a:p>
            <a:pPr marL="168275" indent="-168275">
              <a:lnSpc>
                <a:spcPct val="85000"/>
              </a:lnSpc>
              <a:spcBef>
                <a:spcPct val="15000"/>
              </a:spcBef>
              <a:spcAft>
                <a:spcPct val="30000"/>
              </a:spcAft>
              <a:buFontTx/>
              <a:buChar char="•"/>
              <a:defRPr/>
            </a:pPr>
            <a:r>
              <a:rPr lang="en-US" b="1" dirty="0">
                <a:latin typeface="Arial" charset="0"/>
              </a:rPr>
              <a:t>Develop a shared understanding of the ecological</a:t>
            </a:r>
            <a:br>
              <a:rPr lang="en-US" b="1" dirty="0">
                <a:latin typeface="Arial" charset="0"/>
              </a:rPr>
            </a:br>
            <a:r>
              <a:rPr lang="en-US" b="1" dirty="0">
                <a:latin typeface="Arial" charset="0"/>
              </a:rPr>
              <a:t>and social context (conceptual model)</a:t>
            </a:r>
          </a:p>
          <a:p>
            <a:pPr marL="168275" indent="-168275">
              <a:lnSpc>
                <a:spcPct val="85000"/>
              </a:lnSpc>
              <a:spcBef>
                <a:spcPct val="15000"/>
              </a:spcBef>
              <a:spcAft>
                <a:spcPct val="30000"/>
              </a:spcAft>
              <a:buFontTx/>
              <a:buChar char="•"/>
              <a:defRPr/>
            </a:pPr>
            <a:r>
              <a:rPr lang="en-US" b="1" dirty="0">
                <a:latin typeface="Arial" charset="0"/>
              </a:rPr>
              <a:t>Collaboratively develop spatially explicit desired</a:t>
            </a:r>
            <a:br>
              <a:rPr lang="en-US" b="1" dirty="0">
                <a:latin typeface="Arial" charset="0"/>
              </a:rPr>
            </a:br>
            <a:r>
              <a:rPr lang="en-US" b="1" dirty="0">
                <a:latin typeface="Arial" charset="0"/>
              </a:rPr>
              <a:t>conditions (the context for action)</a:t>
            </a:r>
          </a:p>
          <a:p>
            <a:pPr marL="168275" indent="-168275">
              <a:lnSpc>
                <a:spcPct val="85000"/>
              </a:lnSpc>
              <a:spcBef>
                <a:spcPct val="15000"/>
              </a:spcBef>
              <a:spcAft>
                <a:spcPct val="30000"/>
              </a:spcAft>
              <a:buFontTx/>
              <a:buChar char="•"/>
              <a:defRPr/>
            </a:pPr>
            <a:r>
              <a:rPr lang="en-US" b="1" dirty="0">
                <a:latin typeface="Arial" charset="0"/>
              </a:rPr>
              <a:t>Collaboratively develop implementation plans</a:t>
            </a:r>
          </a:p>
          <a:p>
            <a:pPr marL="168275" indent="-168275">
              <a:lnSpc>
                <a:spcPct val="85000"/>
              </a:lnSpc>
              <a:spcBef>
                <a:spcPct val="15000"/>
              </a:spcBef>
              <a:spcAft>
                <a:spcPct val="30000"/>
              </a:spcAft>
              <a:buFontTx/>
              <a:buChar char="•"/>
              <a:defRPr/>
            </a:pPr>
            <a:r>
              <a:rPr lang="en-US" b="1" dirty="0">
                <a:latin typeface="Arial" charset="0"/>
              </a:rPr>
              <a:t>Take a learning by doing approach</a:t>
            </a:r>
          </a:p>
          <a:p>
            <a:pPr marL="168275" indent="-168275">
              <a:lnSpc>
                <a:spcPct val="85000"/>
              </a:lnSpc>
              <a:spcBef>
                <a:spcPct val="15000"/>
              </a:spcBef>
              <a:spcAft>
                <a:spcPct val="30000"/>
              </a:spcAft>
              <a:buFontTx/>
              <a:buChar char="•"/>
              <a:defRPr/>
            </a:pPr>
            <a:r>
              <a:rPr lang="en-US" b="1" dirty="0">
                <a:latin typeface="Arial" charset="0"/>
              </a:rPr>
              <a:t>Develop other opportunities to learn together </a:t>
            </a:r>
            <a:br>
              <a:rPr lang="en-US" b="1" dirty="0">
                <a:latin typeface="Arial" charset="0"/>
              </a:rPr>
            </a:br>
            <a:r>
              <a:rPr lang="en-US" b="1" dirty="0">
                <a:latin typeface="Arial" charset="0"/>
              </a:rPr>
              <a:t>– it also contributes to building trust </a:t>
            </a:r>
          </a:p>
          <a:p>
            <a:pPr marL="168275" indent="-168275">
              <a:lnSpc>
                <a:spcPct val="85000"/>
              </a:lnSpc>
              <a:spcBef>
                <a:spcPct val="15000"/>
              </a:spcBef>
              <a:spcAft>
                <a:spcPct val="30000"/>
              </a:spcAft>
              <a:buFontTx/>
              <a:buChar char="•"/>
              <a:defRPr/>
            </a:pPr>
            <a:r>
              <a:rPr lang="en-US" b="1" dirty="0">
                <a:latin typeface="Arial" charset="0"/>
              </a:rPr>
              <a:t>Include opportunities for building relationships</a:t>
            </a:r>
            <a:br>
              <a:rPr lang="en-US" b="1" dirty="0">
                <a:latin typeface="Arial" charset="0"/>
              </a:rPr>
            </a:br>
            <a:r>
              <a:rPr lang="en-US" b="1" dirty="0">
                <a:latin typeface="Arial" charset="0"/>
              </a:rPr>
              <a:t>– field trips, working over meals together</a:t>
            </a:r>
          </a:p>
          <a:p>
            <a:pPr marL="168275" indent="-168275">
              <a:lnSpc>
                <a:spcPct val="85000"/>
              </a:lnSpc>
              <a:spcBef>
                <a:spcPct val="15000"/>
              </a:spcBef>
              <a:spcAft>
                <a:spcPct val="30000"/>
              </a:spcAft>
              <a:buFontTx/>
              <a:buChar char="•"/>
              <a:defRPr/>
            </a:pPr>
            <a:r>
              <a:rPr lang="en-US" b="1" dirty="0">
                <a:latin typeface="Arial" charset="0"/>
              </a:rPr>
              <a:t>Bring in folks from successful collaborations to </a:t>
            </a:r>
            <a:br>
              <a:rPr lang="en-US" b="1" dirty="0">
                <a:latin typeface="Arial" charset="0"/>
              </a:rPr>
            </a:br>
            <a:r>
              <a:rPr lang="en-US" b="1" dirty="0">
                <a:latin typeface="Arial" charset="0"/>
              </a:rPr>
              <a:t>coach/talk to your group</a:t>
            </a:r>
          </a:p>
          <a:p>
            <a:pPr marL="168275" indent="-168275">
              <a:lnSpc>
                <a:spcPct val="85000"/>
              </a:lnSpc>
              <a:spcBef>
                <a:spcPct val="15000"/>
              </a:spcBef>
              <a:spcAft>
                <a:spcPct val="30000"/>
              </a:spcAft>
              <a:buFontTx/>
              <a:buChar char="•"/>
              <a:defRPr/>
            </a:pPr>
            <a:r>
              <a:rPr lang="en-US" b="1" dirty="0">
                <a:latin typeface="Arial" charset="0"/>
              </a:rPr>
              <a:t>Invest by giving up some control</a:t>
            </a:r>
          </a:p>
          <a:p>
            <a:pPr indent="60325" eaLnBrk="1" hangingPunct="1">
              <a:defRPr/>
            </a:pPr>
            <a:endParaRPr lang="en-US" b="1" dirty="0">
              <a:latin typeface="Arial" charset="0"/>
              <a:cs typeface="+mn-cs"/>
            </a:endParaRPr>
          </a:p>
          <a:p>
            <a:pPr indent="60325" eaLnBrk="1" hangingPunct="1">
              <a:defRPr/>
            </a:pPr>
            <a:endParaRPr lang="en-US" b="1" dirty="0">
              <a:latin typeface="Arial" charset="0"/>
              <a:cs typeface="+mn-cs"/>
            </a:endParaRPr>
          </a:p>
          <a:p>
            <a:pPr indent="60325" eaLnBrk="1" hangingPunct="1">
              <a:defRPr/>
            </a:pPr>
            <a:endParaRPr lang="en-US" sz="1800" b="1" dirty="0">
              <a:latin typeface="Arial" charset="0"/>
              <a:cs typeface="+mn-cs"/>
            </a:endParaRPr>
          </a:p>
        </p:txBody>
      </p:sp>
      <p:cxnSp>
        <p:nvCxnSpPr>
          <p:cNvPr id="7" name="AutoShape 9"/>
          <p:cNvCxnSpPr>
            <a:cxnSpLocks noChangeShapeType="1"/>
            <a:stCxn id="6" idx="3"/>
            <a:endCxn id="6" idx="3"/>
          </p:cNvCxnSpPr>
          <p:nvPr/>
        </p:nvCxnSpPr>
        <p:spPr bwMode="auto">
          <a:xfrm>
            <a:off x="9067800" y="41529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" name="Picture 2" descr="gear.a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2971800" cy="273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JB_Fire">
      <a:dk1>
        <a:sysClr val="windowText" lastClr="000000"/>
      </a:dk1>
      <a:lt1>
        <a:srgbClr val="DBDAC5"/>
      </a:lt1>
      <a:dk2>
        <a:srgbClr val="444D26"/>
      </a:dk2>
      <a:lt2>
        <a:srgbClr val="B79214"/>
      </a:lt2>
      <a:accent1>
        <a:srgbClr val="A5B592"/>
      </a:accent1>
      <a:accent2>
        <a:srgbClr val="F3A447"/>
      </a:accent2>
      <a:accent3>
        <a:srgbClr val="E7BC29"/>
      </a:accent3>
      <a:accent4>
        <a:srgbClr val="8C3C57"/>
      </a:accent4>
      <a:accent5>
        <a:srgbClr val="766989"/>
      </a:accent5>
      <a:accent6>
        <a:srgbClr val="809EC2"/>
      </a:accent6>
      <a:hlink>
        <a:srgbClr val="6669A8"/>
      </a:hlink>
      <a:folHlink>
        <a:srgbClr val="7F6F6F"/>
      </a:folHlink>
    </a:clrScheme>
    <a:fontScheme name="TNC standard">
      <a:majorFont>
        <a:latin typeface="Oakleaf Small Caps Bold"/>
        <a:ea typeface=""/>
        <a:cs typeface=""/>
      </a:majorFont>
      <a:minorFont>
        <a:latin typeface="Imago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356D0793BCA8498795DCF484875490" ma:contentTypeVersion="2" ma:contentTypeDescription="Create a new document." ma:contentTypeScope="" ma:versionID="b13c33a8a17a9ab8040c65a0ade46c7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3a779d0709531c54783824b3d022d6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7C43DA-4050-454F-8C2E-590C6E2F2962}"/>
</file>

<file path=customXml/itemProps2.xml><?xml version="1.0" encoding="utf-8"?>
<ds:datastoreItem xmlns:ds="http://schemas.openxmlformats.org/officeDocument/2006/customXml" ds:itemID="{571F2000-8F20-46AE-9963-BAF2F6D8BAA5}"/>
</file>

<file path=customXml/itemProps3.xml><?xml version="1.0" encoding="utf-8"?>
<ds:datastoreItem xmlns:ds="http://schemas.openxmlformats.org/officeDocument/2006/customXml" ds:itemID="{D23EC282-289A-4D93-AB86-E473631A58DE}"/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754</Words>
  <Application>Microsoft Office PowerPoint</Application>
  <PresentationFormat>On-screen Show (4:3)</PresentationFormat>
  <Paragraphs>192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 Creating Nimble and Effective Collaborations for Sustainable Results   </vt:lpstr>
      <vt:lpstr>Fire Learning Network (FLN)</vt:lpstr>
      <vt:lpstr>PowerPoint Presentation</vt:lpstr>
      <vt:lpstr>PowerPoint Presentation</vt:lpstr>
      <vt:lpstr>Cooperation, Coordination, and Collaboration: What’s the Difference? </vt:lpstr>
      <vt:lpstr>PowerPoint Presentation</vt:lpstr>
      <vt:lpstr>PowerPoint Presentation</vt:lpstr>
      <vt:lpstr>PowerPoint Presentation</vt:lpstr>
      <vt:lpstr>Aligning interests </vt:lpstr>
      <vt:lpstr>PowerPoint Presentation</vt:lpstr>
      <vt:lpstr>Engaging members and the community </vt:lpstr>
      <vt:lpstr>Establishing Accountability</vt:lpstr>
      <vt:lpstr>Taking Action</vt:lpstr>
      <vt:lpstr>Learning together</vt:lpstr>
      <vt:lpstr>What are some indicators of good and bad collaborations?</vt:lpstr>
      <vt:lpstr>Indicators of  Bad Collaboration:</vt:lpstr>
      <vt:lpstr>Indicators of Good Collaboration:</vt:lpstr>
      <vt:lpstr>PowerPoint Presentation</vt:lpstr>
      <vt:lpstr> Fire Learning Network Collaboration Lessons Learned Quick list of 10 (continued): </vt:lpstr>
      <vt:lpstr>Fire Learning Network (FLN)</vt:lpstr>
      <vt:lpstr>Collaboration Myth &amp; Path Group Exercise</vt:lpstr>
    </vt:vector>
  </TitlesOfParts>
  <Company>The Nature Conservancy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lrank</dc:creator>
  <cp:lastModifiedBy>lrank</cp:lastModifiedBy>
  <cp:revision>76</cp:revision>
  <cp:lastPrinted>2012-02-21T20:01:03Z</cp:lastPrinted>
  <dcterms:created xsi:type="dcterms:W3CDTF">2011-11-03T22:04:07Z</dcterms:created>
  <dcterms:modified xsi:type="dcterms:W3CDTF">2012-03-01T18:11:51Z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0x01010032356D0793BCA8498795DCF484875490</vt:lpwstr>
  </property>
</Properties>
</file>