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3.xml" ContentType="application/vnd.openxmlformats-officedocument.drawingml.diagramLayout+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drawing5.xml" ContentType="application/vnd.ms-office.drawingml.diagramDrawing+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363" r:id="rId3"/>
    <p:sldId id="359" r:id="rId4"/>
    <p:sldId id="390" r:id="rId5"/>
    <p:sldId id="367" r:id="rId6"/>
    <p:sldId id="319" r:id="rId7"/>
    <p:sldId id="344" r:id="rId8"/>
    <p:sldId id="347" r:id="rId9"/>
    <p:sldId id="361" r:id="rId10"/>
    <p:sldId id="360" r:id="rId11"/>
    <p:sldId id="371" r:id="rId12"/>
    <p:sldId id="377" r:id="rId13"/>
    <p:sldId id="392" r:id="rId14"/>
    <p:sldId id="376" r:id="rId15"/>
    <p:sldId id="372" r:id="rId16"/>
    <p:sldId id="378" r:id="rId17"/>
    <p:sldId id="389" r:id="rId18"/>
    <p:sldId id="388" r:id="rId19"/>
    <p:sldId id="381" r:id="rId20"/>
    <p:sldId id="391" r:id="rId21"/>
    <p:sldId id="316" r:id="rId22"/>
    <p:sldId id="375"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5" autoAdjust="0"/>
    <p:restoredTop sz="95303" autoAdjust="0"/>
  </p:normalViewPr>
  <p:slideViewPr>
    <p:cSldViewPr>
      <p:cViewPr>
        <p:scale>
          <a:sx n="66" d="100"/>
          <a:sy n="66"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858"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8F5F7-FD0D-4D3B-9B3D-26BF85FAF051}"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en-US"/>
        </a:p>
      </dgm:t>
    </dgm:pt>
    <dgm:pt modelId="{E6897261-1E7D-46CC-B587-4B4D38DF7AFC}">
      <dgm:prSet phldrT="[Text]" custT="1"/>
      <dgm:spPr/>
      <dgm:t>
        <a:bodyPr/>
        <a:lstStyle/>
        <a:p>
          <a:pPr>
            <a:lnSpc>
              <a:spcPct val="100000"/>
            </a:lnSpc>
            <a:spcAft>
              <a:spcPts val="0"/>
            </a:spcAft>
          </a:pPr>
          <a:r>
            <a:rPr lang="en-US" sz="2800" dirty="0" smtClean="0"/>
            <a:t>Background: Federal Flood Policy</a:t>
          </a:r>
        </a:p>
      </dgm:t>
    </dgm:pt>
    <dgm:pt modelId="{1B51B72D-74EE-4D37-AF31-F7A75A192527}" type="parTrans" cxnId="{8A81B184-B4C6-49D1-8788-B58A90E7A372}">
      <dgm:prSet/>
      <dgm:spPr/>
      <dgm:t>
        <a:bodyPr/>
        <a:lstStyle/>
        <a:p>
          <a:endParaRPr lang="en-US" sz="2800"/>
        </a:p>
      </dgm:t>
    </dgm:pt>
    <dgm:pt modelId="{CC2E0BE2-9632-42D3-A7DE-40C4E648D9FC}" type="sibTrans" cxnId="{8A81B184-B4C6-49D1-8788-B58A90E7A372}">
      <dgm:prSet/>
      <dgm:spPr/>
      <dgm:t>
        <a:bodyPr/>
        <a:lstStyle/>
        <a:p>
          <a:endParaRPr lang="en-US" sz="2800"/>
        </a:p>
      </dgm:t>
    </dgm:pt>
    <dgm:pt modelId="{5FF33A95-EB68-4F15-AEA3-36C6A9228F14}">
      <dgm:prSet phldrT="[Text]" custT="1"/>
      <dgm:spPr/>
      <dgm:t>
        <a:bodyPr/>
        <a:lstStyle/>
        <a:p>
          <a:pPr>
            <a:lnSpc>
              <a:spcPct val="100000"/>
            </a:lnSpc>
            <a:spcAft>
              <a:spcPts val="0"/>
            </a:spcAft>
          </a:pPr>
          <a:r>
            <a:rPr lang="en-US" sz="2800" dirty="0" smtClean="0"/>
            <a:t>Federal Policy Changes</a:t>
          </a:r>
          <a:endParaRPr lang="en-US" sz="2800" dirty="0"/>
        </a:p>
      </dgm:t>
    </dgm:pt>
    <dgm:pt modelId="{9BBB3D11-C8EC-4AF0-AE56-66ED25D4021B}" type="parTrans" cxnId="{C2514FC0-AB03-4739-A263-EFF4CE0338DA}">
      <dgm:prSet/>
      <dgm:spPr/>
      <dgm:t>
        <a:bodyPr/>
        <a:lstStyle/>
        <a:p>
          <a:endParaRPr lang="en-US" sz="2800"/>
        </a:p>
      </dgm:t>
    </dgm:pt>
    <dgm:pt modelId="{05437278-B401-44AB-BE02-F4F56B40931E}" type="sibTrans" cxnId="{C2514FC0-AB03-4739-A263-EFF4CE0338DA}">
      <dgm:prSet/>
      <dgm:spPr/>
      <dgm:t>
        <a:bodyPr/>
        <a:lstStyle/>
        <a:p>
          <a:endParaRPr lang="en-US" sz="2800"/>
        </a:p>
      </dgm:t>
    </dgm:pt>
    <dgm:pt modelId="{6A255FCE-3D78-49C9-8A73-47569A2E8FCC}">
      <dgm:prSet phldrT="[Text]" custT="1"/>
      <dgm:spPr/>
      <dgm:t>
        <a:bodyPr/>
        <a:lstStyle/>
        <a:p>
          <a:pPr>
            <a:lnSpc>
              <a:spcPct val="100000"/>
            </a:lnSpc>
            <a:spcAft>
              <a:spcPts val="0"/>
            </a:spcAft>
          </a:pPr>
          <a:r>
            <a:rPr lang="en-US" sz="2800" dirty="0" smtClean="0"/>
            <a:t>Early Lessons from Hurricane Sandy</a:t>
          </a:r>
        </a:p>
      </dgm:t>
    </dgm:pt>
    <dgm:pt modelId="{5512E68E-4647-4CDF-8BC9-7C1DBC4C10E1}" type="parTrans" cxnId="{62A5BA05-3358-4EAD-B8D8-04D08181CAD5}">
      <dgm:prSet/>
      <dgm:spPr/>
      <dgm:t>
        <a:bodyPr/>
        <a:lstStyle/>
        <a:p>
          <a:endParaRPr lang="en-US" sz="2800"/>
        </a:p>
      </dgm:t>
    </dgm:pt>
    <dgm:pt modelId="{C2CA5DF6-CBC7-4780-97FD-63CA8FA2A019}" type="sibTrans" cxnId="{62A5BA05-3358-4EAD-B8D8-04D08181CAD5}">
      <dgm:prSet/>
      <dgm:spPr/>
      <dgm:t>
        <a:bodyPr/>
        <a:lstStyle/>
        <a:p>
          <a:endParaRPr lang="en-US" sz="2800"/>
        </a:p>
      </dgm:t>
    </dgm:pt>
    <dgm:pt modelId="{207AB27B-633E-4276-83C8-9B349B0FF33B}" type="pres">
      <dgm:prSet presAssocID="{88D8F5F7-FD0D-4D3B-9B3D-26BF85FAF051}" presName="linear" presStyleCnt="0">
        <dgm:presLayoutVars>
          <dgm:dir/>
          <dgm:animLvl val="lvl"/>
          <dgm:resizeHandles val="exact"/>
        </dgm:presLayoutVars>
      </dgm:prSet>
      <dgm:spPr/>
      <dgm:t>
        <a:bodyPr/>
        <a:lstStyle/>
        <a:p>
          <a:endParaRPr lang="en-US"/>
        </a:p>
      </dgm:t>
    </dgm:pt>
    <dgm:pt modelId="{6868D936-15C2-490A-A52A-C172738F27E0}" type="pres">
      <dgm:prSet presAssocID="{E6897261-1E7D-46CC-B587-4B4D38DF7AFC}" presName="parentLin" presStyleCnt="0"/>
      <dgm:spPr/>
    </dgm:pt>
    <dgm:pt modelId="{D9EF7E5D-B76B-41FD-A965-D072083A9F31}" type="pres">
      <dgm:prSet presAssocID="{E6897261-1E7D-46CC-B587-4B4D38DF7AFC}" presName="parentLeftMargin" presStyleLbl="node1" presStyleIdx="0" presStyleCnt="3"/>
      <dgm:spPr/>
      <dgm:t>
        <a:bodyPr/>
        <a:lstStyle/>
        <a:p>
          <a:endParaRPr lang="en-US"/>
        </a:p>
      </dgm:t>
    </dgm:pt>
    <dgm:pt modelId="{83242025-EC16-4934-B7B2-5AF29E347866}" type="pres">
      <dgm:prSet presAssocID="{E6897261-1E7D-46CC-B587-4B4D38DF7AFC}" presName="parentText" presStyleLbl="node1" presStyleIdx="0" presStyleCnt="3" custScaleX="118519">
        <dgm:presLayoutVars>
          <dgm:chMax val="0"/>
          <dgm:bulletEnabled val="1"/>
        </dgm:presLayoutVars>
      </dgm:prSet>
      <dgm:spPr/>
      <dgm:t>
        <a:bodyPr/>
        <a:lstStyle/>
        <a:p>
          <a:endParaRPr lang="en-US"/>
        </a:p>
      </dgm:t>
    </dgm:pt>
    <dgm:pt modelId="{66CD35BE-ADE2-437E-99F1-2A4E4D8868B2}" type="pres">
      <dgm:prSet presAssocID="{E6897261-1E7D-46CC-B587-4B4D38DF7AFC}" presName="negativeSpace" presStyleCnt="0"/>
      <dgm:spPr/>
    </dgm:pt>
    <dgm:pt modelId="{E5D97CD8-458A-461F-BDCE-71C0CB2FDC71}" type="pres">
      <dgm:prSet presAssocID="{E6897261-1E7D-46CC-B587-4B4D38DF7AFC}" presName="childText" presStyleLbl="conFgAcc1" presStyleIdx="0" presStyleCnt="3">
        <dgm:presLayoutVars>
          <dgm:bulletEnabled val="1"/>
        </dgm:presLayoutVars>
      </dgm:prSet>
      <dgm:spPr/>
    </dgm:pt>
    <dgm:pt modelId="{30AA6293-7612-474D-BCE2-5802FCC2A366}" type="pres">
      <dgm:prSet presAssocID="{CC2E0BE2-9632-42D3-A7DE-40C4E648D9FC}" presName="spaceBetweenRectangles" presStyleCnt="0"/>
      <dgm:spPr/>
    </dgm:pt>
    <dgm:pt modelId="{E57907CC-BAFF-4A60-8A79-401F1126F650}" type="pres">
      <dgm:prSet presAssocID="{6A255FCE-3D78-49C9-8A73-47569A2E8FCC}" presName="parentLin" presStyleCnt="0"/>
      <dgm:spPr/>
    </dgm:pt>
    <dgm:pt modelId="{30993DB0-E87F-4339-91B8-88C84A41FE89}" type="pres">
      <dgm:prSet presAssocID="{6A255FCE-3D78-49C9-8A73-47569A2E8FCC}" presName="parentLeftMargin" presStyleLbl="node1" presStyleIdx="0" presStyleCnt="3"/>
      <dgm:spPr/>
      <dgm:t>
        <a:bodyPr/>
        <a:lstStyle/>
        <a:p>
          <a:endParaRPr lang="en-US"/>
        </a:p>
      </dgm:t>
    </dgm:pt>
    <dgm:pt modelId="{EF94B8C1-719B-45EB-84B7-04DC033DF61E}" type="pres">
      <dgm:prSet presAssocID="{6A255FCE-3D78-49C9-8A73-47569A2E8FCC}" presName="parentText" presStyleLbl="node1" presStyleIdx="1" presStyleCnt="3" custScaleX="118518">
        <dgm:presLayoutVars>
          <dgm:chMax val="0"/>
          <dgm:bulletEnabled val="1"/>
        </dgm:presLayoutVars>
      </dgm:prSet>
      <dgm:spPr/>
      <dgm:t>
        <a:bodyPr/>
        <a:lstStyle/>
        <a:p>
          <a:endParaRPr lang="en-US"/>
        </a:p>
      </dgm:t>
    </dgm:pt>
    <dgm:pt modelId="{25EA4908-B65D-486F-B7BA-55FEBFCA3CF7}" type="pres">
      <dgm:prSet presAssocID="{6A255FCE-3D78-49C9-8A73-47569A2E8FCC}" presName="negativeSpace" presStyleCnt="0"/>
      <dgm:spPr/>
    </dgm:pt>
    <dgm:pt modelId="{7512EA51-BB07-49FA-8429-849B6A24B22C}" type="pres">
      <dgm:prSet presAssocID="{6A255FCE-3D78-49C9-8A73-47569A2E8FCC}" presName="childText" presStyleLbl="conFgAcc1" presStyleIdx="1" presStyleCnt="3">
        <dgm:presLayoutVars>
          <dgm:bulletEnabled val="1"/>
        </dgm:presLayoutVars>
      </dgm:prSet>
      <dgm:spPr/>
    </dgm:pt>
    <dgm:pt modelId="{3BF12FF3-F74D-4868-B63A-F69EACDC0718}" type="pres">
      <dgm:prSet presAssocID="{C2CA5DF6-CBC7-4780-97FD-63CA8FA2A019}" presName="spaceBetweenRectangles" presStyleCnt="0"/>
      <dgm:spPr/>
    </dgm:pt>
    <dgm:pt modelId="{E30812D2-8484-422B-BD09-0016B91AFC76}" type="pres">
      <dgm:prSet presAssocID="{5FF33A95-EB68-4F15-AEA3-36C6A9228F14}" presName="parentLin" presStyleCnt="0"/>
      <dgm:spPr/>
    </dgm:pt>
    <dgm:pt modelId="{54CF1C04-EEEB-4251-BF23-10F7420CBFED}" type="pres">
      <dgm:prSet presAssocID="{5FF33A95-EB68-4F15-AEA3-36C6A9228F14}" presName="parentLeftMargin" presStyleLbl="node1" presStyleIdx="1" presStyleCnt="3"/>
      <dgm:spPr/>
      <dgm:t>
        <a:bodyPr/>
        <a:lstStyle/>
        <a:p>
          <a:endParaRPr lang="en-US"/>
        </a:p>
      </dgm:t>
    </dgm:pt>
    <dgm:pt modelId="{76F387E8-6922-4137-947D-E86DD9452C70}" type="pres">
      <dgm:prSet presAssocID="{5FF33A95-EB68-4F15-AEA3-36C6A9228F14}" presName="parentText" presStyleLbl="node1" presStyleIdx="2" presStyleCnt="3" custScaleX="118519">
        <dgm:presLayoutVars>
          <dgm:chMax val="0"/>
          <dgm:bulletEnabled val="1"/>
        </dgm:presLayoutVars>
      </dgm:prSet>
      <dgm:spPr/>
      <dgm:t>
        <a:bodyPr/>
        <a:lstStyle/>
        <a:p>
          <a:endParaRPr lang="en-US"/>
        </a:p>
      </dgm:t>
    </dgm:pt>
    <dgm:pt modelId="{35E8EAFC-DD91-4F61-9684-D94C8BBCD1F8}" type="pres">
      <dgm:prSet presAssocID="{5FF33A95-EB68-4F15-AEA3-36C6A9228F14}" presName="negativeSpace" presStyleCnt="0"/>
      <dgm:spPr/>
    </dgm:pt>
    <dgm:pt modelId="{13ED1989-75A6-476A-ABDF-A2D599CDC6B3}" type="pres">
      <dgm:prSet presAssocID="{5FF33A95-EB68-4F15-AEA3-36C6A9228F14}" presName="childText" presStyleLbl="conFgAcc1" presStyleIdx="2" presStyleCnt="3">
        <dgm:presLayoutVars>
          <dgm:bulletEnabled val="1"/>
        </dgm:presLayoutVars>
      </dgm:prSet>
      <dgm:spPr/>
    </dgm:pt>
  </dgm:ptLst>
  <dgm:cxnLst>
    <dgm:cxn modelId="{D9A51C67-43D3-4C48-893E-B4D9D946C521}" type="presOf" srcId="{6A255FCE-3D78-49C9-8A73-47569A2E8FCC}" destId="{EF94B8C1-719B-45EB-84B7-04DC033DF61E}" srcOrd="1" destOrd="0" presId="urn:microsoft.com/office/officeart/2005/8/layout/list1"/>
    <dgm:cxn modelId="{7E4D2405-28CB-426B-B22F-CD1D4B2CF426}" type="presOf" srcId="{6A255FCE-3D78-49C9-8A73-47569A2E8FCC}" destId="{30993DB0-E87F-4339-91B8-88C84A41FE89}" srcOrd="0" destOrd="0" presId="urn:microsoft.com/office/officeart/2005/8/layout/list1"/>
    <dgm:cxn modelId="{8A81B184-B4C6-49D1-8788-B58A90E7A372}" srcId="{88D8F5F7-FD0D-4D3B-9B3D-26BF85FAF051}" destId="{E6897261-1E7D-46CC-B587-4B4D38DF7AFC}" srcOrd="0" destOrd="0" parTransId="{1B51B72D-74EE-4D37-AF31-F7A75A192527}" sibTransId="{CC2E0BE2-9632-42D3-A7DE-40C4E648D9FC}"/>
    <dgm:cxn modelId="{C2514FC0-AB03-4739-A263-EFF4CE0338DA}" srcId="{88D8F5F7-FD0D-4D3B-9B3D-26BF85FAF051}" destId="{5FF33A95-EB68-4F15-AEA3-36C6A9228F14}" srcOrd="2" destOrd="0" parTransId="{9BBB3D11-C8EC-4AF0-AE56-66ED25D4021B}" sibTransId="{05437278-B401-44AB-BE02-F4F56B40931E}"/>
    <dgm:cxn modelId="{BB416F39-32CC-48F6-8401-CD6DC17B1491}" type="presOf" srcId="{E6897261-1E7D-46CC-B587-4B4D38DF7AFC}" destId="{83242025-EC16-4934-B7B2-5AF29E347866}" srcOrd="1" destOrd="0" presId="urn:microsoft.com/office/officeart/2005/8/layout/list1"/>
    <dgm:cxn modelId="{62A5BA05-3358-4EAD-B8D8-04D08181CAD5}" srcId="{88D8F5F7-FD0D-4D3B-9B3D-26BF85FAF051}" destId="{6A255FCE-3D78-49C9-8A73-47569A2E8FCC}" srcOrd="1" destOrd="0" parTransId="{5512E68E-4647-4CDF-8BC9-7C1DBC4C10E1}" sibTransId="{C2CA5DF6-CBC7-4780-97FD-63CA8FA2A019}"/>
    <dgm:cxn modelId="{7C83B885-DD98-4491-B1BF-3E4D79B79ADB}" type="presOf" srcId="{88D8F5F7-FD0D-4D3B-9B3D-26BF85FAF051}" destId="{207AB27B-633E-4276-83C8-9B349B0FF33B}" srcOrd="0" destOrd="0" presId="urn:microsoft.com/office/officeart/2005/8/layout/list1"/>
    <dgm:cxn modelId="{DEABF495-1D19-494B-994E-0DB16514C5ED}" type="presOf" srcId="{E6897261-1E7D-46CC-B587-4B4D38DF7AFC}" destId="{D9EF7E5D-B76B-41FD-A965-D072083A9F31}" srcOrd="0" destOrd="0" presId="urn:microsoft.com/office/officeart/2005/8/layout/list1"/>
    <dgm:cxn modelId="{1029E6F1-9C52-41DD-B7A3-472E53744C1B}" type="presOf" srcId="{5FF33A95-EB68-4F15-AEA3-36C6A9228F14}" destId="{76F387E8-6922-4137-947D-E86DD9452C70}" srcOrd="1" destOrd="0" presId="urn:microsoft.com/office/officeart/2005/8/layout/list1"/>
    <dgm:cxn modelId="{BBD30DCB-33CC-414D-B9E3-75413E75A041}" type="presOf" srcId="{5FF33A95-EB68-4F15-AEA3-36C6A9228F14}" destId="{54CF1C04-EEEB-4251-BF23-10F7420CBFED}" srcOrd="0" destOrd="0" presId="urn:microsoft.com/office/officeart/2005/8/layout/list1"/>
    <dgm:cxn modelId="{11DC44B1-C94A-4092-A42E-837A7CB6A959}" type="presParOf" srcId="{207AB27B-633E-4276-83C8-9B349B0FF33B}" destId="{6868D936-15C2-490A-A52A-C172738F27E0}" srcOrd="0" destOrd="0" presId="urn:microsoft.com/office/officeart/2005/8/layout/list1"/>
    <dgm:cxn modelId="{DD85AB92-E8C1-45A7-AE4C-B0E1FFCAC6E8}" type="presParOf" srcId="{6868D936-15C2-490A-A52A-C172738F27E0}" destId="{D9EF7E5D-B76B-41FD-A965-D072083A9F31}" srcOrd="0" destOrd="0" presId="urn:microsoft.com/office/officeart/2005/8/layout/list1"/>
    <dgm:cxn modelId="{A3240632-E71F-4796-9D31-BD98762E07A4}" type="presParOf" srcId="{6868D936-15C2-490A-A52A-C172738F27E0}" destId="{83242025-EC16-4934-B7B2-5AF29E347866}" srcOrd="1" destOrd="0" presId="urn:microsoft.com/office/officeart/2005/8/layout/list1"/>
    <dgm:cxn modelId="{016DC4C1-F179-4138-8207-66B3A6C8FAD2}" type="presParOf" srcId="{207AB27B-633E-4276-83C8-9B349B0FF33B}" destId="{66CD35BE-ADE2-437E-99F1-2A4E4D8868B2}" srcOrd="1" destOrd="0" presId="urn:microsoft.com/office/officeart/2005/8/layout/list1"/>
    <dgm:cxn modelId="{91665EEF-8D00-40C9-8370-DE335EA2AE6C}" type="presParOf" srcId="{207AB27B-633E-4276-83C8-9B349B0FF33B}" destId="{E5D97CD8-458A-461F-BDCE-71C0CB2FDC71}" srcOrd="2" destOrd="0" presId="urn:microsoft.com/office/officeart/2005/8/layout/list1"/>
    <dgm:cxn modelId="{B04CBAC5-B963-4DC5-9623-4FB81D8CD9A4}" type="presParOf" srcId="{207AB27B-633E-4276-83C8-9B349B0FF33B}" destId="{30AA6293-7612-474D-BCE2-5802FCC2A366}" srcOrd="3" destOrd="0" presId="urn:microsoft.com/office/officeart/2005/8/layout/list1"/>
    <dgm:cxn modelId="{6491B957-B5C9-4912-979C-60F8B655B0AB}" type="presParOf" srcId="{207AB27B-633E-4276-83C8-9B349B0FF33B}" destId="{E57907CC-BAFF-4A60-8A79-401F1126F650}" srcOrd="4" destOrd="0" presId="urn:microsoft.com/office/officeart/2005/8/layout/list1"/>
    <dgm:cxn modelId="{CA443968-F978-4757-8461-86008B13CA30}" type="presParOf" srcId="{E57907CC-BAFF-4A60-8A79-401F1126F650}" destId="{30993DB0-E87F-4339-91B8-88C84A41FE89}" srcOrd="0" destOrd="0" presId="urn:microsoft.com/office/officeart/2005/8/layout/list1"/>
    <dgm:cxn modelId="{4DFC4983-36AE-456E-A172-323C3387C48A}" type="presParOf" srcId="{E57907CC-BAFF-4A60-8A79-401F1126F650}" destId="{EF94B8C1-719B-45EB-84B7-04DC033DF61E}" srcOrd="1" destOrd="0" presId="urn:microsoft.com/office/officeart/2005/8/layout/list1"/>
    <dgm:cxn modelId="{FE4F3EB6-5BBC-4F94-A9EA-FEB62B06EEFF}" type="presParOf" srcId="{207AB27B-633E-4276-83C8-9B349B0FF33B}" destId="{25EA4908-B65D-486F-B7BA-55FEBFCA3CF7}" srcOrd="5" destOrd="0" presId="urn:microsoft.com/office/officeart/2005/8/layout/list1"/>
    <dgm:cxn modelId="{69418736-6DCA-427D-84B8-DDE672610453}" type="presParOf" srcId="{207AB27B-633E-4276-83C8-9B349B0FF33B}" destId="{7512EA51-BB07-49FA-8429-849B6A24B22C}" srcOrd="6" destOrd="0" presId="urn:microsoft.com/office/officeart/2005/8/layout/list1"/>
    <dgm:cxn modelId="{707B92B5-F0A9-4F2B-9BD9-86EDBE47C646}" type="presParOf" srcId="{207AB27B-633E-4276-83C8-9B349B0FF33B}" destId="{3BF12FF3-F74D-4868-B63A-F69EACDC0718}" srcOrd="7" destOrd="0" presId="urn:microsoft.com/office/officeart/2005/8/layout/list1"/>
    <dgm:cxn modelId="{375B1197-3678-40EC-863A-750ECE81FB38}" type="presParOf" srcId="{207AB27B-633E-4276-83C8-9B349B0FF33B}" destId="{E30812D2-8484-422B-BD09-0016B91AFC76}" srcOrd="8" destOrd="0" presId="urn:microsoft.com/office/officeart/2005/8/layout/list1"/>
    <dgm:cxn modelId="{FF7D8DFB-5829-436C-9A37-4AED1C5F5D95}" type="presParOf" srcId="{E30812D2-8484-422B-BD09-0016B91AFC76}" destId="{54CF1C04-EEEB-4251-BF23-10F7420CBFED}" srcOrd="0" destOrd="0" presId="urn:microsoft.com/office/officeart/2005/8/layout/list1"/>
    <dgm:cxn modelId="{834676E2-A942-4F15-9001-6F7D78E01F43}" type="presParOf" srcId="{E30812D2-8484-422B-BD09-0016B91AFC76}" destId="{76F387E8-6922-4137-947D-E86DD9452C70}" srcOrd="1" destOrd="0" presId="urn:microsoft.com/office/officeart/2005/8/layout/list1"/>
    <dgm:cxn modelId="{72DB654B-C5EE-40DA-A892-E138A04E1C7B}" type="presParOf" srcId="{207AB27B-633E-4276-83C8-9B349B0FF33B}" destId="{35E8EAFC-DD91-4F61-9684-D94C8BBCD1F8}" srcOrd="9" destOrd="0" presId="urn:microsoft.com/office/officeart/2005/8/layout/list1"/>
    <dgm:cxn modelId="{A3079DAE-3CC7-4434-8EE4-4DC67CA496B4}" type="presParOf" srcId="{207AB27B-633E-4276-83C8-9B349B0FF33B}" destId="{13ED1989-75A6-476A-ABDF-A2D599CDC6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8F5F7-FD0D-4D3B-9B3D-26BF85FAF051}"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en-US"/>
        </a:p>
      </dgm:t>
    </dgm:pt>
    <dgm:pt modelId="{E6897261-1E7D-46CC-B587-4B4D38DF7AFC}">
      <dgm:prSet phldrT="[Text]" custT="1"/>
      <dgm:spPr/>
      <dgm:t>
        <a:bodyPr/>
        <a:lstStyle/>
        <a:p>
          <a:pPr>
            <a:lnSpc>
              <a:spcPct val="100000"/>
            </a:lnSpc>
            <a:spcAft>
              <a:spcPts val="0"/>
            </a:spcAft>
          </a:pPr>
          <a:r>
            <a:rPr lang="en-US" sz="2800" dirty="0" smtClean="0"/>
            <a:t>Background: Federal Flood Policy</a:t>
          </a:r>
        </a:p>
      </dgm:t>
    </dgm:pt>
    <dgm:pt modelId="{1B51B72D-74EE-4D37-AF31-F7A75A192527}" type="parTrans" cxnId="{8A81B184-B4C6-49D1-8788-B58A90E7A372}">
      <dgm:prSet/>
      <dgm:spPr/>
      <dgm:t>
        <a:bodyPr/>
        <a:lstStyle/>
        <a:p>
          <a:endParaRPr lang="en-US" sz="2800"/>
        </a:p>
      </dgm:t>
    </dgm:pt>
    <dgm:pt modelId="{CC2E0BE2-9632-42D3-A7DE-40C4E648D9FC}" type="sibTrans" cxnId="{8A81B184-B4C6-49D1-8788-B58A90E7A372}">
      <dgm:prSet/>
      <dgm:spPr/>
      <dgm:t>
        <a:bodyPr/>
        <a:lstStyle/>
        <a:p>
          <a:endParaRPr lang="en-US" sz="2800"/>
        </a:p>
      </dgm:t>
    </dgm:pt>
    <dgm:pt modelId="{5FF33A95-EB68-4F15-AEA3-36C6A9228F14}">
      <dgm:prSet phldrT="[Text]" custT="1"/>
      <dgm:spPr>
        <a:solidFill>
          <a:schemeClr val="bg2"/>
        </a:solidFill>
      </dgm:spPr>
      <dgm:t>
        <a:bodyPr/>
        <a:lstStyle/>
        <a:p>
          <a:pPr>
            <a:lnSpc>
              <a:spcPct val="100000"/>
            </a:lnSpc>
            <a:spcAft>
              <a:spcPts val="0"/>
            </a:spcAft>
          </a:pPr>
          <a:r>
            <a:rPr lang="en-US" sz="2800" dirty="0" smtClean="0"/>
            <a:t>Federal Policy Changes</a:t>
          </a:r>
          <a:endParaRPr lang="en-US" sz="2800" dirty="0"/>
        </a:p>
      </dgm:t>
    </dgm:pt>
    <dgm:pt modelId="{9BBB3D11-C8EC-4AF0-AE56-66ED25D4021B}" type="parTrans" cxnId="{C2514FC0-AB03-4739-A263-EFF4CE0338DA}">
      <dgm:prSet/>
      <dgm:spPr/>
      <dgm:t>
        <a:bodyPr/>
        <a:lstStyle/>
        <a:p>
          <a:endParaRPr lang="en-US" sz="2800"/>
        </a:p>
      </dgm:t>
    </dgm:pt>
    <dgm:pt modelId="{05437278-B401-44AB-BE02-F4F56B40931E}" type="sibTrans" cxnId="{C2514FC0-AB03-4739-A263-EFF4CE0338DA}">
      <dgm:prSet/>
      <dgm:spPr/>
      <dgm:t>
        <a:bodyPr/>
        <a:lstStyle/>
        <a:p>
          <a:endParaRPr lang="en-US" sz="2800"/>
        </a:p>
      </dgm:t>
    </dgm:pt>
    <dgm:pt modelId="{6A255FCE-3D78-49C9-8A73-47569A2E8FCC}">
      <dgm:prSet phldrT="[Text]" custT="1"/>
      <dgm:spPr>
        <a:solidFill>
          <a:schemeClr val="bg2"/>
        </a:solidFill>
      </dgm:spPr>
      <dgm:t>
        <a:bodyPr/>
        <a:lstStyle/>
        <a:p>
          <a:pPr>
            <a:lnSpc>
              <a:spcPct val="100000"/>
            </a:lnSpc>
            <a:spcAft>
              <a:spcPts val="0"/>
            </a:spcAft>
          </a:pPr>
          <a:r>
            <a:rPr lang="en-US" sz="2800" dirty="0" smtClean="0"/>
            <a:t>Early Lessons from Hurricane Sandy</a:t>
          </a:r>
        </a:p>
      </dgm:t>
    </dgm:pt>
    <dgm:pt modelId="{5512E68E-4647-4CDF-8BC9-7C1DBC4C10E1}" type="parTrans" cxnId="{62A5BA05-3358-4EAD-B8D8-04D08181CAD5}">
      <dgm:prSet/>
      <dgm:spPr/>
      <dgm:t>
        <a:bodyPr/>
        <a:lstStyle/>
        <a:p>
          <a:endParaRPr lang="en-US" sz="2800"/>
        </a:p>
      </dgm:t>
    </dgm:pt>
    <dgm:pt modelId="{C2CA5DF6-CBC7-4780-97FD-63CA8FA2A019}" type="sibTrans" cxnId="{62A5BA05-3358-4EAD-B8D8-04D08181CAD5}">
      <dgm:prSet/>
      <dgm:spPr/>
      <dgm:t>
        <a:bodyPr/>
        <a:lstStyle/>
        <a:p>
          <a:endParaRPr lang="en-US" sz="2800"/>
        </a:p>
      </dgm:t>
    </dgm:pt>
    <dgm:pt modelId="{207AB27B-633E-4276-83C8-9B349B0FF33B}" type="pres">
      <dgm:prSet presAssocID="{88D8F5F7-FD0D-4D3B-9B3D-26BF85FAF051}" presName="linear" presStyleCnt="0">
        <dgm:presLayoutVars>
          <dgm:dir/>
          <dgm:animLvl val="lvl"/>
          <dgm:resizeHandles val="exact"/>
        </dgm:presLayoutVars>
      </dgm:prSet>
      <dgm:spPr/>
      <dgm:t>
        <a:bodyPr/>
        <a:lstStyle/>
        <a:p>
          <a:endParaRPr lang="en-US"/>
        </a:p>
      </dgm:t>
    </dgm:pt>
    <dgm:pt modelId="{6868D936-15C2-490A-A52A-C172738F27E0}" type="pres">
      <dgm:prSet presAssocID="{E6897261-1E7D-46CC-B587-4B4D38DF7AFC}" presName="parentLin" presStyleCnt="0"/>
      <dgm:spPr/>
    </dgm:pt>
    <dgm:pt modelId="{D9EF7E5D-B76B-41FD-A965-D072083A9F31}" type="pres">
      <dgm:prSet presAssocID="{E6897261-1E7D-46CC-B587-4B4D38DF7AFC}" presName="parentLeftMargin" presStyleLbl="node1" presStyleIdx="0" presStyleCnt="3"/>
      <dgm:spPr/>
      <dgm:t>
        <a:bodyPr/>
        <a:lstStyle/>
        <a:p>
          <a:endParaRPr lang="en-US"/>
        </a:p>
      </dgm:t>
    </dgm:pt>
    <dgm:pt modelId="{83242025-EC16-4934-B7B2-5AF29E347866}" type="pres">
      <dgm:prSet presAssocID="{E6897261-1E7D-46CC-B587-4B4D38DF7AFC}" presName="parentText" presStyleLbl="node1" presStyleIdx="0" presStyleCnt="3" custScaleX="118519">
        <dgm:presLayoutVars>
          <dgm:chMax val="0"/>
          <dgm:bulletEnabled val="1"/>
        </dgm:presLayoutVars>
      </dgm:prSet>
      <dgm:spPr/>
      <dgm:t>
        <a:bodyPr/>
        <a:lstStyle/>
        <a:p>
          <a:endParaRPr lang="en-US"/>
        </a:p>
      </dgm:t>
    </dgm:pt>
    <dgm:pt modelId="{66CD35BE-ADE2-437E-99F1-2A4E4D8868B2}" type="pres">
      <dgm:prSet presAssocID="{E6897261-1E7D-46CC-B587-4B4D38DF7AFC}" presName="negativeSpace" presStyleCnt="0"/>
      <dgm:spPr/>
    </dgm:pt>
    <dgm:pt modelId="{E5D97CD8-458A-461F-BDCE-71C0CB2FDC71}" type="pres">
      <dgm:prSet presAssocID="{E6897261-1E7D-46CC-B587-4B4D38DF7AFC}" presName="childText" presStyleLbl="conFgAcc1" presStyleIdx="0" presStyleCnt="3">
        <dgm:presLayoutVars>
          <dgm:bulletEnabled val="1"/>
        </dgm:presLayoutVars>
      </dgm:prSet>
      <dgm:spPr/>
    </dgm:pt>
    <dgm:pt modelId="{30AA6293-7612-474D-BCE2-5802FCC2A366}" type="pres">
      <dgm:prSet presAssocID="{CC2E0BE2-9632-42D3-A7DE-40C4E648D9FC}" presName="spaceBetweenRectangles" presStyleCnt="0"/>
      <dgm:spPr/>
    </dgm:pt>
    <dgm:pt modelId="{E57907CC-BAFF-4A60-8A79-401F1126F650}" type="pres">
      <dgm:prSet presAssocID="{6A255FCE-3D78-49C9-8A73-47569A2E8FCC}" presName="parentLin" presStyleCnt="0"/>
      <dgm:spPr/>
    </dgm:pt>
    <dgm:pt modelId="{30993DB0-E87F-4339-91B8-88C84A41FE89}" type="pres">
      <dgm:prSet presAssocID="{6A255FCE-3D78-49C9-8A73-47569A2E8FCC}" presName="parentLeftMargin" presStyleLbl="node1" presStyleIdx="0" presStyleCnt="3"/>
      <dgm:spPr/>
      <dgm:t>
        <a:bodyPr/>
        <a:lstStyle/>
        <a:p>
          <a:endParaRPr lang="en-US"/>
        </a:p>
      </dgm:t>
    </dgm:pt>
    <dgm:pt modelId="{EF94B8C1-719B-45EB-84B7-04DC033DF61E}" type="pres">
      <dgm:prSet presAssocID="{6A255FCE-3D78-49C9-8A73-47569A2E8FCC}" presName="parentText" presStyleLbl="node1" presStyleIdx="1" presStyleCnt="3" custScaleX="118518">
        <dgm:presLayoutVars>
          <dgm:chMax val="0"/>
          <dgm:bulletEnabled val="1"/>
        </dgm:presLayoutVars>
      </dgm:prSet>
      <dgm:spPr/>
      <dgm:t>
        <a:bodyPr/>
        <a:lstStyle/>
        <a:p>
          <a:endParaRPr lang="en-US"/>
        </a:p>
      </dgm:t>
    </dgm:pt>
    <dgm:pt modelId="{25EA4908-B65D-486F-B7BA-55FEBFCA3CF7}" type="pres">
      <dgm:prSet presAssocID="{6A255FCE-3D78-49C9-8A73-47569A2E8FCC}" presName="negativeSpace" presStyleCnt="0"/>
      <dgm:spPr/>
    </dgm:pt>
    <dgm:pt modelId="{7512EA51-BB07-49FA-8429-849B6A24B22C}" type="pres">
      <dgm:prSet presAssocID="{6A255FCE-3D78-49C9-8A73-47569A2E8FCC}" presName="childText" presStyleLbl="conFgAcc1" presStyleIdx="1" presStyleCnt="3">
        <dgm:presLayoutVars>
          <dgm:bulletEnabled val="1"/>
        </dgm:presLayoutVars>
      </dgm:prSet>
      <dgm:spPr/>
    </dgm:pt>
    <dgm:pt modelId="{3BF12FF3-F74D-4868-B63A-F69EACDC0718}" type="pres">
      <dgm:prSet presAssocID="{C2CA5DF6-CBC7-4780-97FD-63CA8FA2A019}" presName="spaceBetweenRectangles" presStyleCnt="0"/>
      <dgm:spPr/>
    </dgm:pt>
    <dgm:pt modelId="{E30812D2-8484-422B-BD09-0016B91AFC76}" type="pres">
      <dgm:prSet presAssocID="{5FF33A95-EB68-4F15-AEA3-36C6A9228F14}" presName="parentLin" presStyleCnt="0"/>
      <dgm:spPr/>
    </dgm:pt>
    <dgm:pt modelId="{54CF1C04-EEEB-4251-BF23-10F7420CBFED}" type="pres">
      <dgm:prSet presAssocID="{5FF33A95-EB68-4F15-AEA3-36C6A9228F14}" presName="parentLeftMargin" presStyleLbl="node1" presStyleIdx="1" presStyleCnt="3"/>
      <dgm:spPr/>
      <dgm:t>
        <a:bodyPr/>
        <a:lstStyle/>
        <a:p>
          <a:endParaRPr lang="en-US"/>
        </a:p>
      </dgm:t>
    </dgm:pt>
    <dgm:pt modelId="{76F387E8-6922-4137-947D-E86DD9452C70}" type="pres">
      <dgm:prSet presAssocID="{5FF33A95-EB68-4F15-AEA3-36C6A9228F14}" presName="parentText" presStyleLbl="node1" presStyleIdx="2" presStyleCnt="3" custScaleX="118519">
        <dgm:presLayoutVars>
          <dgm:chMax val="0"/>
          <dgm:bulletEnabled val="1"/>
        </dgm:presLayoutVars>
      </dgm:prSet>
      <dgm:spPr/>
      <dgm:t>
        <a:bodyPr/>
        <a:lstStyle/>
        <a:p>
          <a:endParaRPr lang="en-US"/>
        </a:p>
      </dgm:t>
    </dgm:pt>
    <dgm:pt modelId="{35E8EAFC-DD91-4F61-9684-D94C8BBCD1F8}" type="pres">
      <dgm:prSet presAssocID="{5FF33A95-EB68-4F15-AEA3-36C6A9228F14}" presName="negativeSpace" presStyleCnt="0"/>
      <dgm:spPr/>
    </dgm:pt>
    <dgm:pt modelId="{13ED1989-75A6-476A-ABDF-A2D599CDC6B3}" type="pres">
      <dgm:prSet presAssocID="{5FF33A95-EB68-4F15-AEA3-36C6A9228F14}" presName="childText" presStyleLbl="conFgAcc1" presStyleIdx="2" presStyleCnt="3">
        <dgm:presLayoutVars>
          <dgm:bulletEnabled val="1"/>
        </dgm:presLayoutVars>
      </dgm:prSet>
      <dgm:spPr/>
    </dgm:pt>
  </dgm:ptLst>
  <dgm:cxnLst>
    <dgm:cxn modelId="{2F91B2F0-B7A1-4A5E-A02B-C549432C5E4C}" type="presOf" srcId="{E6897261-1E7D-46CC-B587-4B4D38DF7AFC}" destId="{D9EF7E5D-B76B-41FD-A965-D072083A9F31}" srcOrd="0" destOrd="0" presId="urn:microsoft.com/office/officeart/2005/8/layout/list1"/>
    <dgm:cxn modelId="{E292FEE8-FA8D-4BCD-8C87-6449D10A958B}" type="presOf" srcId="{5FF33A95-EB68-4F15-AEA3-36C6A9228F14}" destId="{54CF1C04-EEEB-4251-BF23-10F7420CBFED}" srcOrd="0" destOrd="0" presId="urn:microsoft.com/office/officeart/2005/8/layout/list1"/>
    <dgm:cxn modelId="{8A81B184-B4C6-49D1-8788-B58A90E7A372}" srcId="{88D8F5F7-FD0D-4D3B-9B3D-26BF85FAF051}" destId="{E6897261-1E7D-46CC-B587-4B4D38DF7AFC}" srcOrd="0" destOrd="0" parTransId="{1B51B72D-74EE-4D37-AF31-F7A75A192527}" sibTransId="{CC2E0BE2-9632-42D3-A7DE-40C4E648D9FC}"/>
    <dgm:cxn modelId="{E1321B47-4C0E-46A5-A22D-FF76EACE182B}" type="presOf" srcId="{6A255FCE-3D78-49C9-8A73-47569A2E8FCC}" destId="{30993DB0-E87F-4339-91B8-88C84A41FE89}" srcOrd="0" destOrd="0" presId="urn:microsoft.com/office/officeart/2005/8/layout/list1"/>
    <dgm:cxn modelId="{C2514FC0-AB03-4739-A263-EFF4CE0338DA}" srcId="{88D8F5F7-FD0D-4D3B-9B3D-26BF85FAF051}" destId="{5FF33A95-EB68-4F15-AEA3-36C6A9228F14}" srcOrd="2" destOrd="0" parTransId="{9BBB3D11-C8EC-4AF0-AE56-66ED25D4021B}" sibTransId="{05437278-B401-44AB-BE02-F4F56B40931E}"/>
    <dgm:cxn modelId="{D061E03B-B2E4-4984-B837-A167A682FFE1}" type="presOf" srcId="{6A255FCE-3D78-49C9-8A73-47569A2E8FCC}" destId="{EF94B8C1-719B-45EB-84B7-04DC033DF61E}" srcOrd="1" destOrd="0" presId="urn:microsoft.com/office/officeart/2005/8/layout/list1"/>
    <dgm:cxn modelId="{AFA86B93-380D-4D7D-8577-138B836951D2}" type="presOf" srcId="{5FF33A95-EB68-4F15-AEA3-36C6A9228F14}" destId="{76F387E8-6922-4137-947D-E86DD9452C70}" srcOrd="1" destOrd="0" presId="urn:microsoft.com/office/officeart/2005/8/layout/list1"/>
    <dgm:cxn modelId="{88715BC5-6310-4933-BE97-1BBCFB7BEF5D}" type="presOf" srcId="{88D8F5F7-FD0D-4D3B-9B3D-26BF85FAF051}" destId="{207AB27B-633E-4276-83C8-9B349B0FF33B}" srcOrd="0" destOrd="0" presId="urn:microsoft.com/office/officeart/2005/8/layout/list1"/>
    <dgm:cxn modelId="{62A5BA05-3358-4EAD-B8D8-04D08181CAD5}" srcId="{88D8F5F7-FD0D-4D3B-9B3D-26BF85FAF051}" destId="{6A255FCE-3D78-49C9-8A73-47569A2E8FCC}" srcOrd="1" destOrd="0" parTransId="{5512E68E-4647-4CDF-8BC9-7C1DBC4C10E1}" sibTransId="{C2CA5DF6-CBC7-4780-97FD-63CA8FA2A019}"/>
    <dgm:cxn modelId="{6F47B58E-7ED6-4859-8008-0DE5179F9D34}" type="presOf" srcId="{E6897261-1E7D-46CC-B587-4B4D38DF7AFC}" destId="{83242025-EC16-4934-B7B2-5AF29E347866}" srcOrd="1" destOrd="0" presId="urn:microsoft.com/office/officeart/2005/8/layout/list1"/>
    <dgm:cxn modelId="{1A70603D-35F3-4929-9109-75E38B96D59F}" type="presParOf" srcId="{207AB27B-633E-4276-83C8-9B349B0FF33B}" destId="{6868D936-15C2-490A-A52A-C172738F27E0}" srcOrd="0" destOrd="0" presId="urn:microsoft.com/office/officeart/2005/8/layout/list1"/>
    <dgm:cxn modelId="{B70EDECA-79F8-4459-B502-98EF484AF620}" type="presParOf" srcId="{6868D936-15C2-490A-A52A-C172738F27E0}" destId="{D9EF7E5D-B76B-41FD-A965-D072083A9F31}" srcOrd="0" destOrd="0" presId="urn:microsoft.com/office/officeart/2005/8/layout/list1"/>
    <dgm:cxn modelId="{38D187E7-FEC6-4B0F-A578-CDD3452575FE}" type="presParOf" srcId="{6868D936-15C2-490A-A52A-C172738F27E0}" destId="{83242025-EC16-4934-B7B2-5AF29E347866}" srcOrd="1" destOrd="0" presId="urn:microsoft.com/office/officeart/2005/8/layout/list1"/>
    <dgm:cxn modelId="{582329A4-AF0C-4465-98EA-F34FC858D4C6}" type="presParOf" srcId="{207AB27B-633E-4276-83C8-9B349B0FF33B}" destId="{66CD35BE-ADE2-437E-99F1-2A4E4D8868B2}" srcOrd="1" destOrd="0" presId="urn:microsoft.com/office/officeart/2005/8/layout/list1"/>
    <dgm:cxn modelId="{66F0610C-B42A-4B8E-A55E-99E1F1205649}" type="presParOf" srcId="{207AB27B-633E-4276-83C8-9B349B0FF33B}" destId="{E5D97CD8-458A-461F-BDCE-71C0CB2FDC71}" srcOrd="2" destOrd="0" presId="urn:microsoft.com/office/officeart/2005/8/layout/list1"/>
    <dgm:cxn modelId="{16D2EA0B-A332-43CC-B99D-E8EB61F58B36}" type="presParOf" srcId="{207AB27B-633E-4276-83C8-9B349B0FF33B}" destId="{30AA6293-7612-474D-BCE2-5802FCC2A366}" srcOrd="3" destOrd="0" presId="urn:microsoft.com/office/officeart/2005/8/layout/list1"/>
    <dgm:cxn modelId="{1A6C86E6-0E65-4559-9F8F-CD238E75F43B}" type="presParOf" srcId="{207AB27B-633E-4276-83C8-9B349B0FF33B}" destId="{E57907CC-BAFF-4A60-8A79-401F1126F650}" srcOrd="4" destOrd="0" presId="urn:microsoft.com/office/officeart/2005/8/layout/list1"/>
    <dgm:cxn modelId="{4C495262-35F9-4995-B771-F049ED6824FA}" type="presParOf" srcId="{E57907CC-BAFF-4A60-8A79-401F1126F650}" destId="{30993DB0-E87F-4339-91B8-88C84A41FE89}" srcOrd="0" destOrd="0" presId="urn:microsoft.com/office/officeart/2005/8/layout/list1"/>
    <dgm:cxn modelId="{CC714347-895E-41A8-B60C-3B77C4064EA1}" type="presParOf" srcId="{E57907CC-BAFF-4A60-8A79-401F1126F650}" destId="{EF94B8C1-719B-45EB-84B7-04DC033DF61E}" srcOrd="1" destOrd="0" presId="urn:microsoft.com/office/officeart/2005/8/layout/list1"/>
    <dgm:cxn modelId="{538CEC0C-CD49-4378-B272-BC078BF93D9B}" type="presParOf" srcId="{207AB27B-633E-4276-83C8-9B349B0FF33B}" destId="{25EA4908-B65D-486F-B7BA-55FEBFCA3CF7}" srcOrd="5" destOrd="0" presId="urn:microsoft.com/office/officeart/2005/8/layout/list1"/>
    <dgm:cxn modelId="{2437B929-8C9B-4C8A-947F-FF160C200C23}" type="presParOf" srcId="{207AB27B-633E-4276-83C8-9B349B0FF33B}" destId="{7512EA51-BB07-49FA-8429-849B6A24B22C}" srcOrd="6" destOrd="0" presId="urn:microsoft.com/office/officeart/2005/8/layout/list1"/>
    <dgm:cxn modelId="{8C26CA6A-A319-4D39-A426-43ADC52ECC9C}" type="presParOf" srcId="{207AB27B-633E-4276-83C8-9B349B0FF33B}" destId="{3BF12FF3-F74D-4868-B63A-F69EACDC0718}" srcOrd="7" destOrd="0" presId="urn:microsoft.com/office/officeart/2005/8/layout/list1"/>
    <dgm:cxn modelId="{2DB5C95C-91D6-4396-B942-6ADC3D19C4D9}" type="presParOf" srcId="{207AB27B-633E-4276-83C8-9B349B0FF33B}" destId="{E30812D2-8484-422B-BD09-0016B91AFC76}" srcOrd="8" destOrd="0" presId="urn:microsoft.com/office/officeart/2005/8/layout/list1"/>
    <dgm:cxn modelId="{08DEA362-945B-459C-A2FE-E7BC52D4342B}" type="presParOf" srcId="{E30812D2-8484-422B-BD09-0016B91AFC76}" destId="{54CF1C04-EEEB-4251-BF23-10F7420CBFED}" srcOrd="0" destOrd="0" presId="urn:microsoft.com/office/officeart/2005/8/layout/list1"/>
    <dgm:cxn modelId="{477BBE5D-2DE9-4C16-A965-D44B57DD830A}" type="presParOf" srcId="{E30812D2-8484-422B-BD09-0016B91AFC76}" destId="{76F387E8-6922-4137-947D-E86DD9452C70}" srcOrd="1" destOrd="0" presId="urn:microsoft.com/office/officeart/2005/8/layout/list1"/>
    <dgm:cxn modelId="{7B0495D0-5356-4E50-96C5-E4A19C2A140F}" type="presParOf" srcId="{207AB27B-633E-4276-83C8-9B349B0FF33B}" destId="{35E8EAFC-DD91-4F61-9684-D94C8BBCD1F8}" srcOrd="9" destOrd="0" presId="urn:microsoft.com/office/officeart/2005/8/layout/list1"/>
    <dgm:cxn modelId="{C12F1C05-A926-4320-BE2A-C820FAAF6AE0}" type="presParOf" srcId="{207AB27B-633E-4276-83C8-9B349B0FF33B}" destId="{13ED1989-75A6-476A-ABDF-A2D599CDC6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B25BE-FE0C-4493-B146-F76BA70E2B96}" type="doc">
      <dgm:prSet loTypeId="urn:microsoft.com/office/officeart/2005/8/layout/vList6" loCatId="process" qsTypeId="urn:microsoft.com/office/officeart/2005/8/quickstyle/3d1" qsCatId="3D" csTypeId="urn:microsoft.com/office/officeart/2005/8/colors/accent4_2" csCatId="accent4" phldr="1"/>
      <dgm:spPr/>
      <dgm:t>
        <a:bodyPr/>
        <a:lstStyle/>
        <a:p>
          <a:endParaRPr lang="en-US"/>
        </a:p>
      </dgm:t>
    </dgm:pt>
    <dgm:pt modelId="{F555DA79-88F5-4FB3-9ED8-E6FCE8FA1074}">
      <dgm:prSet phldrT="[Text]"/>
      <dgm:spPr/>
      <dgm:t>
        <a:bodyPr/>
        <a:lstStyle/>
        <a:p>
          <a:r>
            <a:rPr lang="en-US" dirty="0" smtClean="0"/>
            <a:t>Federal Policies</a:t>
          </a:r>
          <a:endParaRPr lang="en-US" dirty="0"/>
        </a:p>
      </dgm:t>
    </dgm:pt>
    <dgm:pt modelId="{85930F04-8D3B-41A5-909E-838C4A9D8913}" type="parTrans" cxnId="{C41656DA-FBA3-46D7-AB83-16C1D80B3051}">
      <dgm:prSet/>
      <dgm:spPr/>
      <dgm:t>
        <a:bodyPr/>
        <a:lstStyle/>
        <a:p>
          <a:endParaRPr lang="en-US"/>
        </a:p>
      </dgm:t>
    </dgm:pt>
    <dgm:pt modelId="{C6D3B010-0834-432E-A2DC-16AA8CC0916E}" type="sibTrans" cxnId="{C41656DA-FBA3-46D7-AB83-16C1D80B3051}">
      <dgm:prSet/>
      <dgm:spPr/>
      <dgm:t>
        <a:bodyPr/>
        <a:lstStyle/>
        <a:p>
          <a:endParaRPr lang="en-US"/>
        </a:p>
      </dgm:t>
    </dgm:pt>
    <dgm:pt modelId="{D4315432-144C-4B71-A4F1-32F541D1B102}">
      <dgm:prSet phldrT="[Text]"/>
      <dgm:spPr/>
      <dgm:t>
        <a:bodyPr/>
        <a:lstStyle/>
        <a:p>
          <a:r>
            <a:rPr lang="en-US" dirty="0" smtClean="0"/>
            <a:t>States &amp; Communities</a:t>
          </a:r>
          <a:endParaRPr lang="en-US" dirty="0"/>
        </a:p>
      </dgm:t>
    </dgm:pt>
    <dgm:pt modelId="{24D1FA37-C698-4ECA-8FD3-77C6DDB67AE5}" type="parTrans" cxnId="{353A4BDC-F634-4865-99DB-C2D5DEAD12B0}">
      <dgm:prSet/>
      <dgm:spPr/>
      <dgm:t>
        <a:bodyPr/>
        <a:lstStyle/>
        <a:p>
          <a:endParaRPr lang="en-US"/>
        </a:p>
      </dgm:t>
    </dgm:pt>
    <dgm:pt modelId="{5871DA3E-1651-4925-9980-EA9C030ADF70}" type="sibTrans" cxnId="{353A4BDC-F634-4865-99DB-C2D5DEAD12B0}">
      <dgm:prSet/>
      <dgm:spPr/>
      <dgm:t>
        <a:bodyPr/>
        <a:lstStyle/>
        <a:p>
          <a:endParaRPr lang="en-US"/>
        </a:p>
      </dgm:t>
    </dgm:pt>
    <dgm:pt modelId="{7F43D2C5-642B-459E-8FE9-B0D82E3F8E51}">
      <dgm:prSet custT="1"/>
      <dgm:spPr/>
      <dgm:t>
        <a:bodyPr/>
        <a:lstStyle/>
        <a:p>
          <a:pPr marL="0">
            <a:lnSpc>
              <a:spcPct val="150000"/>
            </a:lnSpc>
            <a:spcAft>
              <a:spcPts val="0"/>
            </a:spcAft>
          </a:pPr>
          <a:r>
            <a:rPr lang="en-US" sz="1800" dirty="0" smtClean="0"/>
            <a:t>Emphasis on structural approaches</a:t>
          </a:r>
        </a:p>
      </dgm:t>
    </dgm:pt>
    <dgm:pt modelId="{E3524A81-8612-4805-8ED0-5E9312EDB6FF}" type="parTrans" cxnId="{6A481701-6644-452B-9071-7ECE5C0EEF7F}">
      <dgm:prSet/>
      <dgm:spPr/>
      <dgm:t>
        <a:bodyPr/>
        <a:lstStyle/>
        <a:p>
          <a:endParaRPr lang="en-US"/>
        </a:p>
      </dgm:t>
    </dgm:pt>
    <dgm:pt modelId="{85F99048-72CF-42CF-AA73-6819149EDB84}" type="sibTrans" cxnId="{6A481701-6644-452B-9071-7ECE5C0EEF7F}">
      <dgm:prSet/>
      <dgm:spPr/>
      <dgm:t>
        <a:bodyPr/>
        <a:lstStyle/>
        <a:p>
          <a:endParaRPr lang="en-US"/>
        </a:p>
      </dgm:t>
    </dgm:pt>
    <dgm:pt modelId="{D1396D72-353D-4C65-951B-AB755595C47A}">
      <dgm:prSet custT="1"/>
      <dgm:spPr/>
      <dgm:t>
        <a:bodyPr/>
        <a:lstStyle/>
        <a:p>
          <a:pPr marL="0">
            <a:lnSpc>
              <a:spcPct val="150000"/>
            </a:lnSpc>
            <a:spcAft>
              <a:spcPts val="0"/>
            </a:spcAft>
          </a:pPr>
          <a:r>
            <a:rPr lang="en-US" sz="1800" dirty="0" smtClean="0"/>
            <a:t>Disaster relief environment</a:t>
          </a:r>
        </a:p>
      </dgm:t>
    </dgm:pt>
    <dgm:pt modelId="{64D52545-9342-4232-A984-A3B7F7183AD2}" type="parTrans" cxnId="{C92C9CFD-8E33-41AA-BAFE-49B5231FAA97}">
      <dgm:prSet/>
      <dgm:spPr/>
      <dgm:t>
        <a:bodyPr/>
        <a:lstStyle/>
        <a:p>
          <a:endParaRPr lang="en-US"/>
        </a:p>
      </dgm:t>
    </dgm:pt>
    <dgm:pt modelId="{067BB602-1DF9-458E-8114-3C9D3C1243FE}" type="sibTrans" cxnId="{C92C9CFD-8E33-41AA-BAFE-49B5231FAA97}">
      <dgm:prSet/>
      <dgm:spPr/>
      <dgm:t>
        <a:bodyPr/>
        <a:lstStyle/>
        <a:p>
          <a:endParaRPr lang="en-US"/>
        </a:p>
      </dgm:t>
    </dgm:pt>
    <dgm:pt modelId="{FC288A2F-F01F-4154-8C23-59EEBCDB5FA6}">
      <dgm:prSet custT="1"/>
      <dgm:spPr/>
      <dgm:t>
        <a:bodyPr/>
        <a:lstStyle/>
        <a:p>
          <a:pPr marL="0" indent="0">
            <a:lnSpc>
              <a:spcPct val="150000"/>
            </a:lnSpc>
            <a:spcAft>
              <a:spcPts val="0"/>
            </a:spcAft>
          </a:pPr>
          <a:r>
            <a:rPr lang="en-US" sz="1800" dirty="0" smtClean="0"/>
            <a:t> Control land use for short-term benefits</a:t>
          </a:r>
        </a:p>
      </dgm:t>
    </dgm:pt>
    <dgm:pt modelId="{35B5FA22-0ADE-463A-8A88-68CB717847E3}" type="parTrans" cxnId="{51AD7B82-009A-4D8C-AD9C-BA0AFC599FD6}">
      <dgm:prSet/>
      <dgm:spPr/>
      <dgm:t>
        <a:bodyPr/>
        <a:lstStyle/>
        <a:p>
          <a:endParaRPr lang="en-US"/>
        </a:p>
      </dgm:t>
    </dgm:pt>
    <dgm:pt modelId="{9BCF43FD-EDB9-42CF-BED4-A9E8F6B29F4A}" type="sibTrans" cxnId="{51AD7B82-009A-4D8C-AD9C-BA0AFC599FD6}">
      <dgm:prSet/>
      <dgm:spPr/>
      <dgm:t>
        <a:bodyPr/>
        <a:lstStyle/>
        <a:p>
          <a:endParaRPr lang="en-US"/>
        </a:p>
      </dgm:t>
    </dgm:pt>
    <dgm:pt modelId="{8B14F9B3-0D4A-442B-8289-E849CAC17E3A}">
      <dgm:prSet custT="1"/>
      <dgm:spPr/>
      <dgm:t>
        <a:bodyPr/>
        <a:lstStyle/>
        <a:p>
          <a:pPr marL="0" indent="0">
            <a:lnSpc>
              <a:spcPct val="150000"/>
            </a:lnSpc>
            <a:spcAft>
              <a:spcPts val="0"/>
            </a:spcAft>
          </a:pPr>
          <a:r>
            <a:rPr lang="en-US" sz="1800" dirty="0" smtClean="0"/>
            <a:t> Perceive flooding to be a federal problem</a:t>
          </a:r>
        </a:p>
      </dgm:t>
    </dgm:pt>
    <dgm:pt modelId="{3EFE20AC-43EE-43C7-9DDB-61B56DEB9A73}" type="parTrans" cxnId="{A44683B1-4187-4B06-A483-1F1737FEEC7A}">
      <dgm:prSet/>
      <dgm:spPr/>
      <dgm:t>
        <a:bodyPr/>
        <a:lstStyle/>
        <a:p>
          <a:endParaRPr lang="en-US"/>
        </a:p>
      </dgm:t>
    </dgm:pt>
    <dgm:pt modelId="{4DF1C4E3-06EA-4F62-88F5-4F60B05B7A05}" type="sibTrans" cxnId="{A44683B1-4187-4B06-A483-1F1737FEEC7A}">
      <dgm:prSet/>
      <dgm:spPr/>
      <dgm:t>
        <a:bodyPr/>
        <a:lstStyle/>
        <a:p>
          <a:endParaRPr lang="en-US"/>
        </a:p>
      </dgm:t>
    </dgm:pt>
    <dgm:pt modelId="{98E49555-92BE-4765-A522-E64E72CCF102}">
      <dgm:prSet custT="1"/>
      <dgm:spPr/>
      <dgm:t>
        <a:bodyPr/>
        <a:lstStyle/>
        <a:p>
          <a:pPr marL="0" indent="0">
            <a:lnSpc>
              <a:spcPct val="150000"/>
            </a:lnSpc>
            <a:spcAft>
              <a:spcPts val="0"/>
            </a:spcAft>
          </a:pPr>
          <a:r>
            <a:rPr lang="en-US" sz="1800" dirty="0" smtClean="0"/>
            <a:t> Externalize the costs &amp; consequences</a:t>
          </a:r>
        </a:p>
      </dgm:t>
    </dgm:pt>
    <dgm:pt modelId="{5DB80E13-374A-4D26-954D-2F0C162EE9D8}" type="parTrans" cxnId="{1786694D-A21B-42FE-9A6B-60D2462AF053}">
      <dgm:prSet/>
      <dgm:spPr/>
      <dgm:t>
        <a:bodyPr/>
        <a:lstStyle/>
        <a:p>
          <a:endParaRPr lang="en-US"/>
        </a:p>
      </dgm:t>
    </dgm:pt>
    <dgm:pt modelId="{60FE9A3F-BC2E-417A-9781-E54960392B13}" type="sibTrans" cxnId="{1786694D-A21B-42FE-9A6B-60D2462AF053}">
      <dgm:prSet/>
      <dgm:spPr/>
      <dgm:t>
        <a:bodyPr/>
        <a:lstStyle/>
        <a:p>
          <a:endParaRPr lang="en-US"/>
        </a:p>
      </dgm:t>
    </dgm:pt>
    <dgm:pt modelId="{55D8C12A-F117-49F3-AE42-B54B4BE351A1}">
      <dgm:prSet/>
      <dgm:spPr/>
      <dgm:t>
        <a:bodyPr/>
        <a:lstStyle/>
        <a:p>
          <a:r>
            <a:rPr lang="en-US" dirty="0" smtClean="0"/>
            <a:t>Public</a:t>
          </a:r>
        </a:p>
      </dgm:t>
    </dgm:pt>
    <dgm:pt modelId="{14C7D740-E5BA-4871-89EE-6847E2CA728C}" type="parTrans" cxnId="{6832C51E-E5F5-4962-99E7-F64C85939801}">
      <dgm:prSet/>
      <dgm:spPr/>
      <dgm:t>
        <a:bodyPr/>
        <a:lstStyle/>
        <a:p>
          <a:endParaRPr lang="en-US"/>
        </a:p>
      </dgm:t>
    </dgm:pt>
    <dgm:pt modelId="{77481AF2-C24B-469E-BE7C-55CC67BEBFA4}" type="sibTrans" cxnId="{6832C51E-E5F5-4962-99E7-F64C85939801}">
      <dgm:prSet/>
      <dgm:spPr/>
      <dgm:t>
        <a:bodyPr/>
        <a:lstStyle/>
        <a:p>
          <a:endParaRPr lang="en-US"/>
        </a:p>
      </dgm:t>
    </dgm:pt>
    <dgm:pt modelId="{71B9CB1D-41FF-4C3B-9110-6B6A00E2D18F}">
      <dgm:prSet custT="1"/>
      <dgm:spPr/>
      <dgm:t>
        <a:bodyPr/>
        <a:lstStyle/>
        <a:p>
          <a:pPr>
            <a:spcBef>
              <a:spcPts val="600"/>
            </a:spcBef>
            <a:spcAft>
              <a:spcPts val="600"/>
            </a:spcAft>
          </a:pPr>
          <a:r>
            <a:rPr lang="en-US" sz="1800" dirty="0" smtClean="0"/>
            <a:t>Unaware of – or unwilling to accept - residual risk</a:t>
          </a:r>
        </a:p>
      </dgm:t>
    </dgm:pt>
    <dgm:pt modelId="{1CA9A493-D768-4980-9A2C-AA9B2306A964}" type="parTrans" cxnId="{250D40CC-3DDA-427E-98A7-2DE92B10B08A}">
      <dgm:prSet/>
      <dgm:spPr/>
      <dgm:t>
        <a:bodyPr/>
        <a:lstStyle/>
        <a:p>
          <a:endParaRPr lang="en-US"/>
        </a:p>
      </dgm:t>
    </dgm:pt>
    <dgm:pt modelId="{1FB9564D-24D5-4D8A-A93F-8664651DF06F}" type="sibTrans" cxnId="{250D40CC-3DDA-427E-98A7-2DE92B10B08A}">
      <dgm:prSet/>
      <dgm:spPr/>
      <dgm:t>
        <a:bodyPr/>
        <a:lstStyle/>
        <a:p>
          <a:endParaRPr lang="en-US"/>
        </a:p>
      </dgm:t>
    </dgm:pt>
    <dgm:pt modelId="{DCC279FD-60C1-449B-9162-0773C33B61F5}">
      <dgm:prSet custT="1"/>
      <dgm:spPr/>
      <dgm:t>
        <a:bodyPr/>
        <a:lstStyle/>
        <a:p>
          <a:pPr>
            <a:spcBef>
              <a:spcPct val="0"/>
            </a:spcBef>
            <a:spcAft>
              <a:spcPct val="15000"/>
            </a:spcAft>
          </a:pPr>
          <a:endParaRPr lang="en-US" sz="1800" dirty="0" smtClean="0"/>
        </a:p>
      </dgm:t>
    </dgm:pt>
    <dgm:pt modelId="{76E82B5B-A018-4F95-8562-13C5FAF9DBCB}" type="parTrans" cxnId="{651F49F6-792D-4F44-99B5-FCDAC4C549ED}">
      <dgm:prSet/>
      <dgm:spPr/>
      <dgm:t>
        <a:bodyPr/>
        <a:lstStyle/>
        <a:p>
          <a:endParaRPr lang="en-US"/>
        </a:p>
      </dgm:t>
    </dgm:pt>
    <dgm:pt modelId="{7D4C0B4E-A71E-495B-BD2C-C5B91EF51707}" type="sibTrans" cxnId="{651F49F6-792D-4F44-99B5-FCDAC4C549ED}">
      <dgm:prSet/>
      <dgm:spPr/>
      <dgm:t>
        <a:bodyPr/>
        <a:lstStyle/>
        <a:p>
          <a:endParaRPr lang="en-US"/>
        </a:p>
      </dgm:t>
    </dgm:pt>
    <dgm:pt modelId="{AED0A0B6-D258-4CD0-9C7E-241D7F1259EF}">
      <dgm:prSet custT="1"/>
      <dgm:spPr/>
      <dgm:t>
        <a:bodyPr/>
        <a:lstStyle/>
        <a:p>
          <a:pPr>
            <a:spcBef>
              <a:spcPts val="600"/>
            </a:spcBef>
            <a:spcAft>
              <a:spcPts val="600"/>
            </a:spcAft>
          </a:pPr>
          <a:r>
            <a:rPr lang="en-US" sz="1800" dirty="0" smtClean="0"/>
            <a:t>Misplaced concern about having to obtain flood insurance</a:t>
          </a:r>
        </a:p>
      </dgm:t>
    </dgm:pt>
    <dgm:pt modelId="{25E57373-E263-41A9-87AD-C0D5F27C0C38}" type="parTrans" cxnId="{C376396A-3C2B-43A2-8D63-6357A28917BD}">
      <dgm:prSet/>
      <dgm:spPr/>
      <dgm:t>
        <a:bodyPr/>
        <a:lstStyle/>
        <a:p>
          <a:endParaRPr lang="en-US"/>
        </a:p>
      </dgm:t>
    </dgm:pt>
    <dgm:pt modelId="{298AF28F-37FE-4D9A-9B4F-8BCA37422DA9}" type="sibTrans" cxnId="{C376396A-3C2B-43A2-8D63-6357A28917BD}">
      <dgm:prSet/>
      <dgm:spPr/>
      <dgm:t>
        <a:bodyPr/>
        <a:lstStyle/>
        <a:p>
          <a:endParaRPr lang="en-US"/>
        </a:p>
      </dgm:t>
    </dgm:pt>
    <dgm:pt modelId="{3AC3C7F3-6C43-4F66-AED1-80AF69DE1BBA}">
      <dgm:prSet custT="1"/>
      <dgm:spPr/>
      <dgm:t>
        <a:bodyPr/>
        <a:lstStyle/>
        <a:p>
          <a:pPr marL="0">
            <a:lnSpc>
              <a:spcPct val="150000"/>
            </a:lnSpc>
            <a:spcAft>
              <a:spcPts val="0"/>
            </a:spcAft>
          </a:pPr>
          <a:r>
            <a:rPr lang="en-US" sz="1800" dirty="0" smtClean="0"/>
            <a:t>NFIP &amp; the 100-Year Standard</a:t>
          </a:r>
        </a:p>
      </dgm:t>
    </dgm:pt>
    <dgm:pt modelId="{7D5DFF59-D9EF-43B8-96E2-02F665954C86}" type="parTrans" cxnId="{3BCBFBEA-51E5-44A6-90FB-F59C290674E3}">
      <dgm:prSet/>
      <dgm:spPr/>
    </dgm:pt>
    <dgm:pt modelId="{92E96003-6D9B-4217-8D28-78945DE0F1C0}" type="sibTrans" cxnId="{3BCBFBEA-51E5-44A6-90FB-F59C290674E3}">
      <dgm:prSet/>
      <dgm:spPr/>
    </dgm:pt>
    <dgm:pt modelId="{E9274AC1-392E-4F92-9B56-E2DBDCC15355}" type="pres">
      <dgm:prSet presAssocID="{35CB25BE-FE0C-4493-B146-F76BA70E2B96}" presName="Name0" presStyleCnt="0">
        <dgm:presLayoutVars>
          <dgm:dir/>
          <dgm:animLvl val="lvl"/>
          <dgm:resizeHandles/>
        </dgm:presLayoutVars>
      </dgm:prSet>
      <dgm:spPr/>
      <dgm:t>
        <a:bodyPr/>
        <a:lstStyle/>
        <a:p>
          <a:endParaRPr lang="en-US"/>
        </a:p>
      </dgm:t>
    </dgm:pt>
    <dgm:pt modelId="{C9B3B67E-6F9B-4AB0-A959-B8B52FA4D153}" type="pres">
      <dgm:prSet presAssocID="{F555DA79-88F5-4FB3-9ED8-E6FCE8FA1074}" presName="linNode" presStyleCnt="0"/>
      <dgm:spPr/>
    </dgm:pt>
    <dgm:pt modelId="{2ABFE595-859A-4474-9682-3C8E09CDDE60}" type="pres">
      <dgm:prSet presAssocID="{F555DA79-88F5-4FB3-9ED8-E6FCE8FA1074}" presName="parentShp" presStyleLbl="node1" presStyleIdx="0" presStyleCnt="3">
        <dgm:presLayoutVars>
          <dgm:bulletEnabled val="1"/>
        </dgm:presLayoutVars>
      </dgm:prSet>
      <dgm:spPr/>
      <dgm:t>
        <a:bodyPr/>
        <a:lstStyle/>
        <a:p>
          <a:endParaRPr lang="en-US"/>
        </a:p>
      </dgm:t>
    </dgm:pt>
    <dgm:pt modelId="{32EAD04D-DEA3-4149-B0EC-36D3CA7BC7CD}" type="pres">
      <dgm:prSet presAssocID="{F555DA79-88F5-4FB3-9ED8-E6FCE8FA1074}" presName="childShp" presStyleLbl="bgAccFollowNode1" presStyleIdx="0" presStyleCnt="3">
        <dgm:presLayoutVars>
          <dgm:bulletEnabled val="1"/>
        </dgm:presLayoutVars>
      </dgm:prSet>
      <dgm:spPr/>
      <dgm:t>
        <a:bodyPr/>
        <a:lstStyle/>
        <a:p>
          <a:endParaRPr lang="en-US"/>
        </a:p>
      </dgm:t>
    </dgm:pt>
    <dgm:pt modelId="{81E16FDE-B337-4FDE-B2C7-2E56ED1954FF}" type="pres">
      <dgm:prSet presAssocID="{C6D3B010-0834-432E-A2DC-16AA8CC0916E}" presName="spacing" presStyleCnt="0"/>
      <dgm:spPr/>
    </dgm:pt>
    <dgm:pt modelId="{A0A8185E-090E-41AE-88E3-D2972C4AE6B6}" type="pres">
      <dgm:prSet presAssocID="{D4315432-144C-4B71-A4F1-32F541D1B102}" presName="linNode" presStyleCnt="0"/>
      <dgm:spPr/>
    </dgm:pt>
    <dgm:pt modelId="{6D14CEB9-652D-48F6-AD89-FCD65C9A1512}" type="pres">
      <dgm:prSet presAssocID="{D4315432-144C-4B71-A4F1-32F541D1B102}" presName="parentShp" presStyleLbl="node1" presStyleIdx="1" presStyleCnt="3">
        <dgm:presLayoutVars>
          <dgm:bulletEnabled val="1"/>
        </dgm:presLayoutVars>
      </dgm:prSet>
      <dgm:spPr/>
      <dgm:t>
        <a:bodyPr/>
        <a:lstStyle/>
        <a:p>
          <a:endParaRPr lang="en-US"/>
        </a:p>
      </dgm:t>
    </dgm:pt>
    <dgm:pt modelId="{3A87E5F6-E6E2-4B07-9B4A-8B49962BEDB0}" type="pres">
      <dgm:prSet presAssocID="{D4315432-144C-4B71-A4F1-32F541D1B102}" presName="childShp" presStyleLbl="bgAccFollowNode1" presStyleIdx="1" presStyleCnt="3">
        <dgm:presLayoutVars>
          <dgm:bulletEnabled val="1"/>
        </dgm:presLayoutVars>
      </dgm:prSet>
      <dgm:spPr/>
      <dgm:t>
        <a:bodyPr/>
        <a:lstStyle/>
        <a:p>
          <a:endParaRPr lang="en-US"/>
        </a:p>
      </dgm:t>
    </dgm:pt>
    <dgm:pt modelId="{03F93361-55EF-47CA-B908-25FCD4CD0093}" type="pres">
      <dgm:prSet presAssocID="{5871DA3E-1651-4925-9980-EA9C030ADF70}" presName="spacing" presStyleCnt="0"/>
      <dgm:spPr/>
    </dgm:pt>
    <dgm:pt modelId="{7CB79099-7AD5-4B45-8DEE-7261502EA016}" type="pres">
      <dgm:prSet presAssocID="{55D8C12A-F117-49F3-AE42-B54B4BE351A1}" presName="linNode" presStyleCnt="0"/>
      <dgm:spPr/>
    </dgm:pt>
    <dgm:pt modelId="{90D59FC9-2EC6-46EF-9BFA-048F755D2975}" type="pres">
      <dgm:prSet presAssocID="{55D8C12A-F117-49F3-AE42-B54B4BE351A1}" presName="parentShp" presStyleLbl="node1" presStyleIdx="2" presStyleCnt="3">
        <dgm:presLayoutVars>
          <dgm:bulletEnabled val="1"/>
        </dgm:presLayoutVars>
      </dgm:prSet>
      <dgm:spPr/>
      <dgm:t>
        <a:bodyPr/>
        <a:lstStyle/>
        <a:p>
          <a:endParaRPr lang="en-US"/>
        </a:p>
      </dgm:t>
    </dgm:pt>
    <dgm:pt modelId="{A919AB93-471E-4D0A-8D5F-E4F0922D5376}" type="pres">
      <dgm:prSet presAssocID="{55D8C12A-F117-49F3-AE42-B54B4BE351A1}" presName="childShp" presStyleLbl="bgAccFollowNode1" presStyleIdx="2" presStyleCnt="3">
        <dgm:presLayoutVars>
          <dgm:bulletEnabled val="1"/>
        </dgm:presLayoutVars>
      </dgm:prSet>
      <dgm:spPr/>
      <dgm:t>
        <a:bodyPr/>
        <a:lstStyle/>
        <a:p>
          <a:endParaRPr lang="en-US"/>
        </a:p>
      </dgm:t>
    </dgm:pt>
  </dgm:ptLst>
  <dgm:cxnLst>
    <dgm:cxn modelId="{A44683B1-4187-4B06-A483-1F1737FEEC7A}" srcId="{D4315432-144C-4B71-A4F1-32F541D1B102}" destId="{8B14F9B3-0D4A-442B-8289-E849CAC17E3A}" srcOrd="1" destOrd="0" parTransId="{3EFE20AC-43EE-43C7-9DDB-61B56DEB9A73}" sibTransId="{4DF1C4E3-06EA-4F62-88F5-4F60B05B7A05}"/>
    <dgm:cxn modelId="{4978BA31-5F2A-4C54-B06C-FB5186D1BEE5}" type="presOf" srcId="{AED0A0B6-D258-4CD0-9C7E-241D7F1259EF}" destId="{A919AB93-471E-4D0A-8D5F-E4F0922D5376}" srcOrd="0" destOrd="1" presId="urn:microsoft.com/office/officeart/2005/8/layout/vList6"/>
    <dgm:cxn modelId="{F5D7561D-CF2C-4A8B-9000-13BFD56CE5FA}" type="presOf" srcId="{3AC3C7F3-6C43-4F66-AED1-80AF69DE1BBA}" destId="{32EAD04D-DEA3-4149-B0EC-36D3CA7BC7CD}" srcOrd="0" destOrd="0" presId="urn:microsoft.com/office/officeart/2005/8/layout/vList6"/>
    <dgm:cxn modelId="{1786694D-A21B-42FE-9A6B-60D2462AF053}" srcId="{D4315432-144C-4B71-A4F1-32F541D1B102}" destId="{98E49555-92BE-4765-A522-E64E72CCF102}" srcOrd="2" destOrd="0" parTransId="{5DB80E13-374A-4D26-954D-2F0C162EE9D8}" sibTransId="{60FE9A3F-BC2E-417A-9781-E54960392B13}"/>
    <dgm:cxn modelId="{250D40CC-3DDA-427E-98A7-2DE92B10B08A}" srcId="{55D8C12A-F117-49F3-AE42-B54B4BE351A1}" destId="{71B9CB1D-41FF-4C3B-9110-6B6A00E2D18F}" srcOrd="0" destOrd="0" parTransId="{1CA9A493-D768-4980-9A2C-AA9B2306A964}" sibTransId="{1FB9564D-24D5-4D8A-A93F-8664651DF06F}"/>
    <dgm:cxn modelId="{20597D1A-546F-437F-840D-EC21CC423F07}" type="presOf" srcId="{8B14F9B3-0D4A-442B-8289-E849CAC17E3A}" destId="{3A87E5F6-E6E2-4B07-9B4A-8B49962BEDB0}" srcOrd="0" destOrd="1" presId="urn:microsoft.com/office/officeart/2005/8/layout/vList6"/>
    <dgm:cxn modelId="{353A4BDC-F634-4865-99DB-C2D5DEAD12B0}" srcId="{35CB25BE-FE0C-4493-B146-F76BA70E2B96}" destId="{D4315432-144C-4B71-A4F1-32F541D1B102}" srcOrd="1" destOrd="0" parTransId="{24D1FA37-C698-4ECA-8FD3-77C6DDB67AE5}" sibTransId="{5871DA3E-1651-4925-9980-EA9C030ADF70}"/>
    <dgm:cxn modelId="{1A6B5B66-B3DA-499D-8192-33ECF227FE59}" type="presOf" srcId="{71B9CB1D-41FF-4C3B-9110-6B6A00E2D18F}" destId="{A919AB93-471E-4D0A-8D5F-E4F0922D5376}" srcOrd="0" destOrd="0" presId="urn:microsoft.com/office/officeart/2005/8/layout/vList6"/>
    <dgm:cxn modelId="{88361291-EE13-48DA-A9E0-241845D455FB}" type="presOf" srcId="{DCC279FD-60C1-449B-9162-0773C33B61F5}" destId="{A919AB93-471E-4D0A-8D5F-E4F0922D5376}" srcOrd="0" destOrd="2" presId="urn:microsoft.com/office/officeart/2005/8/layout/vList6"/>
    <dgm:cxn modelId="{BAEBDF92-B697-4287-9D94-6F54091BBE25}" type="presOf" srcId="{D4315432-144C-4B71-A4F1-32F541D1B102}" destId="{6D14CEB9-652D-48F6-AD89-FCD65C9A1512}" srcOrd="0" destOrd="0" presId="urn:microsoft.com/office/officeart/2005/8/layout/vList6"/>
    <dgm:cxn modelId="{661D2814-5837-49BB-984D-FD2AC8CA63E5}" type="presOf" srcId="{7F43D2C5-642B-459E-8FE9-B0D82E3F8E51}" destId="{32EAD04D-DEA3-4149-B0EC-36D3CA7BC7CD}" srcOrd="0" destOrd="1" presId="urn:microsoft.com/office/officeart/2005/8/layout/vList6"/>
    <dgm:cxn modelId="{C92C9CFD-8E33-41AA-BAFE-49B5231FAA97}" srcId="{F555DA79-88F5-4FB3-9ED8-E6FCE8FA1074}" destId="{D1396D72-353D-4C65-951B-AB755595C47A}" srcOrd="2" destOrd="0" parTransId="{64D52545-9342-4232-A984-A3B7F7183AD2}" sibTransId="{067BB602-1DF9-458E-8114-3C9D3C1243FE}"/>
    <dgm:cxn modelId="{51AD7B82-009A-4D8C-AD9C-BA0AFC599FD6}" srcId="{D4315432-144C-4B71-A4F1-32F541D1B102}" destId="{FC288A2F-F01F-4154-8C23-59EEBCDB5FA6}" srcOrd="0" destOrd="0" parTransId="{35B5FA22-0ADE-463A-8A88-68CB717847E3}" sibTransId="{9BCF43FD-EDB9-42CF-BED4-A9E8F6B29F4A}"/>
    <dgm:cxn modelId="{44F3FF8C-5419-4EC1-91D4-6E8EFE4634D5}" type="presOf" srcId="{98E49555-92BE-4765-A522-E64E72CCF102}" destId="{3A87E5F6-E6E2-4B07-9B4A-8B49962BEDB0}" srcOrd="0" destOrd="2" presId="urn:microsoft.com/office/officeart/2005/8/layout/vList6"/>
    <dgm:cxn modelId="{651F49F6-792D-4F44-99B5-FCDAC4C549ED}" srcId="{55D8C12A-F117-49F3-AE42-B54B4BE351A1}" destId="{DCC279FD-60C1-449B-9162-0773C33B61F5}" srcOrd="2" destOrd="0" parTransId="{76E82B5B-A018-4F95-8562-13C5FAF9DBCB}" sibTransId="{7D4C0B4E-A71E-495B-BD2C-C5B91EF51707}"/>
    <dgm:cxn modelId="{4F458176-B4D0-43AA-8E89-0C9F97DB3110}" type="presOf" srcId="{55D8C12A-F117-49F3-AE42-B54B4BE351A1}" destId="{90D59FC9-2EC6-46EF-9BFA-048F755D2975}" srcOrd="0" destOrd="0" presId="urn:microsoft.com/office/officeart/2005/8/layout/vList6"/>
    <dgm:cxn modelId="{C376396A-3C2B-43A2-8D63-6357A28917BD}" srcId="{55D8C12A-F117-49F3-AE42-B54B4BE351A1}" destId="{AED0A0B6-D258-4CD0-9C7E-241D7F1259EF}" srcOrd="1" destOrd="0" parTransId="{25E57373-E263-41A9-87AD-C0D5F27C0C38}" sibTransId="{298AF28F-37FE-4D9A-9B4F-8BCA37422DA9}"/>
    <dgm:cxn modelId="{37FA3BB7-7937-4F3D-AEF1-021EE3204B15}" type="presOf" srcId="{F555DA79-88F5-4FB3-9ED8-E6FCE8FA1074}" destId="{2ABFE595-859A-4474-9682-3C8E09CDDE60}" srcOrd="0" destOrd="0" presId="urn:microsoft.com/office/officeart/2005/8/layout/vList6"/>
    <dgm:cxn modelId="{8E919745-B14F-4944-85E5-160950161E1E}" type="presOf" srcId="{35CB25BE-FE0C-4493-B146-F76BA70E2B96}" destId="{E9274AC1-392E-4F92-9B56-E2DBDCC15355}" srcOrd="0" destOrd="0" presId="urn:microsoft.com/office/officeart/2005/8/layout/vList6"/>
    <dgm:cxn modelId="{C41656DA-FBA3-46D7-AB83-16C1D80B3051}" srcId="{35CB25BE-FE0C-4493-B146-F76BA70E2B96}" destId="{F555DA79-88F5-4FB3-9ED8-E6FCE8FA1074}" srcOrd="0" destOrd="0" parTransId="{85930F04-8D3B-41A5-909E-838C4A9D8913}" sibTransId="{C6D3B010-0834-432E-A2DC-16AA8CC0916E}"/>
    <dgm:cxn modelId="{2CB0B048-1973-4521-88FF-951DE47A3F68}" type="presOf" srcId="{FC288A2F-F01F-4154-8C23-59EEBCDB5FA6}" destId="{3A87E5F6-E6E2-4B07-9B4A-8B49962BEDB0}" srcOrd="0" destOrd="0" presId="urn:microsoft.com/office/officeart/2005/8/layout/vList6"/>
    <dgm:cxn modelId="{3BCBFBEA-51E5-44A6-90FB-F59C290674E3}" srcId="{F555DA79-88F5-4FB3-9ED8-E6FCE8FA1074}" destId="{3AC3C7F3-6C43-4F66-AED1-80AF69DE1BBA}" srcOrd="0" destOrd="0" parTransId="{7D5DFF59-D9EF-43B8-96E2-02F665954C86}" sibTransId="{92E96003-6D9B-4217-8D28-78945DE0F1C0}"/>
    <dgm:cxn modelId="{36E38018-5D73-4C58-BA95-FA77E96DF212}" type="presOf" srcId="{D1396D72-353D-4C65-951B-AB755595C47A}" destId="{32EAD04D-DEA3-4149-B0EC-36D3CA7BC7CD}" srcOrd="0" destOrd="2" presId="urn:microsoft.com/office/officeart/2005/8/layout/vList6"/>
    <dgm:cxn modelId="{6832C51E-E5F5-4962-99E7-F64C85939801}" srcId="{35CB25BE-FE0C-4493-B146-F76BA70E2B96}" destId="{55D8C12A-F117-49F3-AE42-B54B4BE351A1}" srcOrd="2" destOrd="0" parTransId="{14C7D740-E5BA-4871-89EE-6847E2CA728C}" sibTransId="{77481AF2-C24B-469E-BE7C-55CC67BEBFA4}"/>
    <dgm:cxn modelId="{6A481701-6644-452B-9071-7ECE5C0EEF7F}" srcId="{F555DA79-88F5-4FB3-9ED8-E6FCE8FA1074}" destId="{7F43D2C5-642B-459E-8FE9-B0D82E3F8E51}" srcOrd="1" destOrd="0" parTransId="{E3524A81-8612-4805-8ED0-5E9312EDB6FF}" sibTransId="{85F99048-72CF-42CF-AA73-6819149EDB84}"/>
    <dgm:cxn modelId="{4136525E-8CE6-49FA-A3D8-364BE543A748}" type="presParOf" srcId="{E9274AC1-392E-4F92-9B56-E2DBDCC15355}" destId="{C9B3B67E-6F9B-4AB0-A959-B8B52FA4D153}" srcOrd="0" destOrd="0" presId="urn:microsoft.com/office/officeart/2005/8/layout/vList6"/>
    <dgm:cxn modelId="{0396F6E7-50FC-4B13-9657-53F3B8E62FA8}" type="presParOf" srcId="{C9B3B67E-6F9B-4AB0-A959-B8B52FA4D153}" destId="{2ABFE595-859A-4474-9682-3C8E09CDDE60}" srcOrd="0" destOrd="0" presId="urn:microsoft.com/office/officeart/2005/8/layout/vList6"/>
    <dgm:cxn modelId="{851191A0-450E-4496-A8C5-4F1C211D5AEC}" type="presParOf" srcId="{C9B3B67E-6F9B-4AB0-A959-B8B52FA4D153}" destId="{32EAD04D-DEA3-4149-B0EC-36D3CA7BC7CD}" srcOrd="1" destOrd="0" presId="urn:microsoft.com/office/officeart/2005/8/layout/vList6"/>
    <dgm:cxn modelId="{EDF1B946-A2DE-43CA-ABF4-F47B65914735}" type="presParOf" srcId="{E9274AC1-392E-4F92-9B56-E2DBDCC15355}" destId="{81E16FDE-B337-4FDE-B2C7-2E56ED1954FF}" srcOrd="1" destOrd="0" presId="urn:microsoft.com/office/officeart/2005/8/layout/vList6"/>
    <dgm:cxn modelId="{F019EA37-EA43-4194-8641-AB97D4B92EB7}" type="presParOf" srcId="{E9274AC1-392E-4F92-9B56-E2DBDCC15355}" destId="{A0A8185E-090E-41AE-88E3-D2972C4AE6B6}" srcOrd="2" destOrd="0" presId="urn:microsoft.com/office/officeart/2005/8/layout/vList6"/>
    <dgm:cxn modelId="{C8C04F45-599B-4A69-8112-8750F1CFEF53}" type="presParOf" srcId="{A0A8185E-090E-41AE-88E3-D2972C4AE6B6}" destId="{6D14CEB9-652D-48F6-AD89-FCD65C9A1512}" srcOrd="0" destOrd="0" presId="urn:microsoft.com/office/officeart/2005/8/layout/vList6"/>
    <dgm:cxn modelId="{F1DDF232-58CA-4D4C-9357-9C5EB9F11B07}" type="presParOf" srcId="{A0A8185E-090E-41AE-88E3-D2972C4AE6B6}" destId="{3A87E5F6-E6E2-4B07-9B4A-8B49962BEDB0}" srcOrd="1" destOrd="0" presId="urn:microsoft.com/office/officeart/2005/8/layout/vList6"/>
    <dgm:cxn modelId="{43662300-48B5-4AFF-A14C-0880118802FA}" type="presParOf" srcId="{E9274AC1-392E-4F92-9B56-E2DBDCC15355}" destId="{03F93361-55EF-47CA-B908-25FCD4CD0093}" srcOrd="3" destOrd="0" presId="urn:microsoft.com/office/officeart/2005/8/layout/vList6"/>
    <dgm:cxn modelId="{13E277F4-C496-4AF9-B624-5B43088F3B18}" type="presParOf" srcId="{E9274AC1-392E-4F92-9B56-E2DBDCC15355}" destId="{7CB79099-7AD5-4B45-8DEE-7261502EA016}" srcOrd="4" destOrd="0" presId="urn:microsoft.com/office/officeart/2005/8/layout/vList6"/>
    <dgm:cxn modelId="{027C87E3-FF32-4A77-BFCF-561506EBEF78}" type="presParOf" srcId="{7CB79099-7AD5-4B45-8DEE-7261502EA016}" destId="{90D59FC9-2EC6-46EF-9BFA-048F755D2975}" srcOrd="0" destOrd="0" presId="urn:microsoft.com/office/officeart/2005/8/layout/vList6"/>
    <dgm:cxn modelId="{D03AF785-FB0B-4069-AB8B-901AC9326370}" type="presParOf" srcId="{7CB79099-7AD5-4B45-8DEE-7261502EA016}" destId="{A919AB93-471E-4D0A-8D5F-E4F0922D537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8F5F7-FD0D-4D3B-9B3D-26BF85FAF051}"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en-US"/>
        </a:p>
      </dgm:t>
    </dgm:pt>
    <dgm:pt modelId="{E6897261-1E7D-46CC-B587-4B4D38DF7AFC}">
      <dgm:prSet phldrT="[Text]" custT="1"/>
      <dgm:spPr>
        <a:solidFill>
          <a:schemeClr val="bg2"/>
        </a:solidFill>
      </dgm:spPr>
      <dgm:t>
        <a:bodyPr/>
        <a:lstStyle/>
        <a:p>
          <a:pPr>
            <a:lnSpc>
              <a:spcPct val="100000"/>
            </a:lnSpc>
            <a:spcAft>
              <a:spcPts val="0"/>
            </a:spcAft>
          </a:pPr>
          <a:r>
            <a:rPr lang="en-US" sz="2800" dirty="0" smtClean="0"/>
            <a:t>Background: Federal Flood Policy</a:t>
          </a:r>
        </a:p>
      </dgm:t>
    </dgm:pt>
    <dgm:pt modelId="{1B51B72D-74EE-4D37-AF31-F7A75A192527}" type="parTrans" cxnId="{8A81B184-B4C6-49D1-8788-B58A90E7A372}">
      <dgm:prSet/>
      <dgm:spPr/>
      <dgm:t>
        <a:bodyPr/>
        <a:lstStyle/>
        <a:p>
          <a:endParaRPr lang="en-US" sz="2800"/>
        </a:p>
      </dgm:t>
    </dgm:pt>
    <dgm:pt modelId="{CC2E0BE2-9632-42D3-A7DE-40C4E648D9FC}" type="sibTrans" cxnId="{8A81B184-B4C6-49D1-8788-B58A90E7A372}">
      <dgm:prSet/>
      <dgm:spPr/>
      <dgm:t>
        <a:bodyPr/>
        <a:lstStyle/>
        <a:p>
          <a:endParaRPr lang="en-US" sz="2800"/>
        </a:p>
      </dgm:t>
    </dgm:pt>
    <dgm:pt modelId="{5FF33A95-EB68-4F15-AEA3-36C6A9228F14}">
      <dgm:prSet phldrT="[Text]" custT="1"/>
      <dgm:spPr>
        <a:solidFill>
          <a:schemeClr val="bg2"/>
        </a:solidFill>
      </dgm:spPr>
      <dgm:t>
        <a:bodyPr/>
        <a:lstStyle/>
        <a:p>
          <a:pPr>
            <a:lnSpc>
              <a:spcPct val="100000"/>
            </a:lnSpc>
            <a:spcAft>
              <a:spcPts val="0"/>
            </a:spcAft>
          </a:pPr>
          <a:r>
            <a:rPr lang="en-US" sz="2800" dirty="0" smtClean="0"/>
            <a:t>Federal Policy Changes</a:t>
          </a:r>
          <a:endParaRPr lang="en-US" sz="2800" dirty="0"/>
        </a:p>
      </dgm:t>
    </dgm:pt>
    <dgm:pt modelId="{9BBB3D11-C8EC-4AF0-AE56-66ED25D4021B}" type="parTrans" cxnId="{C2514FC0-AB03-4739-A263-EFF4CE0338DA}">
      <dgm:prSet/>
      <dgm:spPr/>
      <dgm:t>
        <a:bodyPr/>
        <a:lstStyle/>
        <a:p>
          <a:endParaRPr lang="en-US" sz="2800"/>
        </a:p>
      </dgm:t>
    </dgm:pt>
    <dgm:pt modelId="{05437278-B401-44AB-BE02-F4F56B40931E}" type="sibTrans" cxnId="{C2514FC0-AB03-4739-A263-EFF4CE0338DA}">
      <dgm:prSet/>
      <dgm:spPr/>
      <dgm:t>
        <a:bodyPr/>
        <a:lstStyle/>
        <a:p>
          <a:endParaRPr lang="en-US" sz="2800"/>
        </a:p>
      </dgm:t>
    </dgm:pt>
    <dgm:pt modelId="{6A255FCE-3D78-49C9-8A73-47569A2E8FCC}">
      <dgm:prSet phldrT="[Text]" custT="1"/>
      <dgm:spPr/>
      <dgm:t>
        <a:bodyPr/>
        <a:lstStyle/>
        <a:p>
          <a:pPr>
            <a:lnSpc>
              <a:spcPct val="100000"/>
            </a:lnSpc>
            <a:spcAft>
              <a:spcPts val="0"/>
            </a:spcAft>
          </a:pPr>
          <a:r>
            <a:rPr lang="en-US" sz="2800" dirty="0" smtClean="0"/>
            <a:t>Early Lessons from Hurricane Sandy</a:t>
          </a:r>
        </a:p>
      </dgm:t>
    </dgm:pt>
    <dgm:pt modelId="{5512E68E-4647-4CDF-8BC9-7C1DBC4C10E1}" type="parTrans" cxnId="{62A5BA05-3358-4EAD-B8D8-04D08181CAD5}">
      <dgm:prSet/>
      <dgm:spPr/>
      <dgm:t>
        <a:bodyPr/>
        <a:lstStyle/>
        <a:p>
          <a:endParaRPr lang="en-US" sz="2800"/>
        </a:p>
      </dgm:t>
    </dgm:pt>
    <dgm:pt modelId="{C2CA5DF6-CBC7-4780-97FD-63CA8FA2A019}" type="sibTrans" cxnId="{62A5BA05-3358-4EAD-B8D8-04D08181CAD5}">
      <dgm:prSet/>
      <dgm:spPr/>
      <dgm:t>
        <a:bodyPr/>
        <a:lstStyle/>
        <a:p>
          <a:endParaRPr lang="en-US" sz="2800"/>
        </a:p>
      </dgm:t>
    </dgm:pt>
    <dgm:pt modelId="{207AB27B-633E-4276-83C8-9B349B0FF33B}" type="pres">
      <dgm:prSet presAssocID="{88D8F5F7-FD0D-4D3B-9B3D-26BF85FAF051}" presName="linear" presStyleCnt="0">
        <dgm:presLayoutVars>
          <dgm:dir/>
          <dgm:animLvl val="lvl"/>
          <dgm:resizeHandles val="exact"/>
        </dgm:presLayoutVars>
      </dgm:prSet>
      <dgm:spPr/>
      <dgm:t>
        <a:bodyPr/>
        <a:lstStyle/>
        <a:p>
          <a:endParaRPr lang="en-US"/>
        </a:p>
      </dgm:t>
    </dgm:pt>
    <dgm:pt modelId="{6868D936-15C2-490A-A52A-C172738F27E0}" type="pres">
      <dgm:prSet presAssocID="{E6897261-1E7D-46CC-B587-4B4D38DF7AFC}" presName="parentLin" presStyleCnt="0"/>
      <dgm:spPr/>
    </dgm:pt>
    <dgm:pt modelId="{D9EF7E5D-B76B-41FD-A965-D072083A9F31}" type="pres">
      <dgm:prSet presAssocID="{E6897261-1E7D-46CC-B587-4B4D38DF7AFC}" presName="parentLeftMargin" presStyleLbl="node1" presStyleIdx="0" presStyleCnt="3"/>
      <dgm:spPr/>
      <dgm:t>
        <a:bodyPr/>
        <a:lstStyle/>
        <a:p>
          <a:endParaRPr lang="en-US"/>
        </a:p>
      </dgm:t>
    </dgm:pt>
    <dgm:pt modelId="{83242025-EC16-4934-B7B2-5AF29E347866}" type="pres">
      <dgm:prSet presAssocID="{E6897261-1E7D-46CC-B587-4B4D38DF7AFC}" presName="parentText" presStyleLbl="node1" presStyleIdx="0" presStyleCnt="3" custScaleX="118519">
        <dgm:presLayoutVars>
          <dgm:chMax val="0"/>
          <dgm:bulletEnabled val="1"/>
        </dgm:presLayoutVars>
      </dgm:prSet>
      <dgm:spPr/>
      <dgm:t>
        <a:bodyPr/>
        <a:lstStyle/>
        <a:p>
          <a:endParaRPr lang="en-US"/>
        </a:p>
      </dgm:t>
    </dgm:pt>
    <dgm:pt modelId="{66CD35BE-ADE2-437E-99F1-2A4E4D8868B2}" type="pres">
      <dgm:prSet presAssocID="{E6897261-1E7D-46CC-B587-4B4D38DF7AFC}" presName="negativeSpace" presStyleCnt="0"/>
      <dgm:spPr/>
    </dgm:pt>
    <dgm:pt modelId="{E5D97CD8-458A-461F-BDCE-71C0CB2FDC71}" type="pres">
      <dgm:prSet presAssocID="{E6897261-1E7D-46CC-B587-4B4D38DF7AFC}" presName="childText" presStyleLbl="conFgAcc1" presStyleIdx="0" presStyleCnt="3">
        <dgm:presLayoutVars>
          <dgm:bulletEnabled val="1"/>
        </dgm:presLayoutVars>
      </dgm:prSet>
      <dgm:spPr/>
    </dgm:pt>
    <dgm:pt modelId="{30AA6293-7612-474D-BCE2-5802FCC2A366}" type="pres">
      <dgm:prSet presAssocID="{CC2E0BE2-9632-42D3-A7DE-40C4E648D9FC}" presName="spaceBetweenRectangles" presStyleCnt="0"/>
      <dgm:spPr/>
    </dgm:pt>
    <dgm:pt modelId="{E57907CC-BAFF-4A60-8A79-401F1126F650}" type="pres">
      <dgm:prSet presAssocID="{6A255FCE-3D78-49C9-8A73-47569A2E8FCC}" presName="parentLin" presStyleCnt="0"/>
      <dgm:spPr/>
    </dgm:pt>
    <dgm:pt modelId="{30993DB0-E87F-4339-91B8-88C84A41FE89}" type="pres">
      <dgm:prSet presAssocID="{6A255FCE-3D78-49C9-8A73-47569A2E8FCC}" presName="parentLeftMargin" presStyleLbl="node1" presStyleIdx="0" presStyleCnt="3"/>
      <dgm:spPr/>
      <dgm:t>
        <a:bodyPr/>
        <a:lstStyle/>
        <a:p>
          <a:endParaRPr lang="en-US"/>
        </a:p>
      </dgm:t>
    </dgm:pt>
    <dgm:pt modelId="{EF94B8C1-719B-45EB-84B7-04DC033DF61E}" type="pres">
      <dgm:prSet presAssocID="{6A255FCE-3D78-49C9-8A73-47569A2E8FCC}" presName="parentText" presStyleLbl="node1" presStyleIdx="1" presStyleCnt="3" custScaleX="118518">
        <dgm:presLayoutVars>
          <dgm:chMax val="0"/>
          <dgm:bulletEnabled val="1"/>
        </dgm:presLayoutVars>
      </dgm:prSet>
      <dgm:spPr/>
      <dgm:t>
        <a:bodyPr/>
        <a:lstStyle/>
        <a:p>
          <a:endParaRPr lang="en-US"/>
        </a:p>
      </dgm:t>
    </dgm:pt>
    <dgm:pt modelId="{25EA4908-B65D-486F-B7BA-55FEBFCA3CF7}" type="pres">
      <dgm:prSet presAssocID="{6A255FCE-3D78-49C9-8A73-47569A2E8FCC}" presName="negativeSpace" presStyleCnt="0"/>
      <dgm:spPr/>
    </dgm:pt>
    <dgm:pt modelId="{7512EA51-BB07-49FA-8429-849B6A24B22C}" type="pres">
      <dgm:prSet presAssocID="{6A255FCE-3D78-49C9-8A73-47569A2E8FCC}" presName="childText" presStyleLbl="conFgAcc1" presStyleIdx="1" presStyleCnt="3">
        <dgm:presLayoutVars>
          <dgm:bulletEnabled val="1"/>
        </dgm:presLayoutVars>
      </dgm:prSet>
      <dgm:spPr/>
    </dgm:pt>
    <dgm:pt modelId="{3BF12FF3-F74D-4868-B63A-F69EACDC0718}" type="pres">
      <dgm:prSet presAssocID="{C2CA5DF6-CBC7-4780-97FD-63CA8FA2A019}" presName="spaceBetweenRectangles" presStyleCnt="0"/>
      <dgm:spPr/>
    </dgm:pt>
    <dgm:pt modelId="{E30812D2-8484-422B-BD09-0016B91AFC76}" type="pres">
      <dgm:prSet presAssocID="{5FF33A95-EB68-4F15-AEA3-36C6A9228F14}" presName="parentLin" presStyleCnt="0"/>
      <dgm:spPr/>
    </dgm:pt>
    <dgm:pt modelId="{54CF1C04-EEEB-4251-BF23-10F7420CBFED}" type="pres">
      <dgm:prSet presAssocID="{5FF33A95-EB68-4F15-AEA3-36C6A9228F14}" presName="parentLeftMargin" presStyleLbl="node1" presStyleIdx="1" presStyleCnt="3"/>
      <dgm:spPr/>
      <dgm:t>
        <a:bodyPr/>
        <a:lstStyle/>
        <a:p>
          <a:endParaRPr lang="en-US"/>
        </a:p>
      </dgm:t>
    </dgm:pt>
    <dgm:pt modelId="{76F387E8-6922-4137-947D-E86DD9452C70}" type="pres">
      <dgm:prSet presAssocID="{5FF33A95-EB68-4F15-AEA3-36C6A9228F14}" presName="parentText" presStyleLbl="node1" presStyleIdx="2" presStyleCnt="3" custScaleX="118519">
        <dgm:presLayoutVars>
          <dgm:chMax val="0"/>
          <dgm:bulletEnabled val="1"/>
        </dgm:presLayoutVars>
      </dgm:prSet>
      <dgm:spPr/>
      <dgm:t>
        <a:bodyPr/>
        <a:lstStyle/>
        <a:p>
          <a:endParaRPr lang="en-US"/>
        </a:p>
      </dgm:t>
    </dgm:pt>
    <dgm:pt modelId="{35E8EAFC-DD91-4F61-9684-D94C8BBCD1F8}" type="pres">
      <dgm:prSet presAssocID="{5FF33A95-EB68-4F15-AEA3-36C6A9228F14}" presName="negativeSpace" presStyleCnt="0"/>
      <dgm:spPr/>
    </dgm:pt>
    <dgm:pt modelId="{13ED1989-75A6-476A-ABDF-A2D599CDC6B3}" type="pres">
      <dgm:prSet presAssocID="{5FF33A95-EB68-4F15-AEA3-36C6A9228F14}" presName="childText" presStyleLbl="conFgAcc1" presStyleIdx="2" presStyleCnt="3">
        <dgm:presLayoutVars>
          <dgm:bulletEnabled val="1"/>
        </dgm:presLayoutVars>
      </dgm:prSet>
      <dgm:spPr/>
    </dgm:pt>
  </dgm:ptLst>
  <dgm:cxnLst>
    <dgm:cxn modelId="{D7769AAD-06B6-45D8-A58A-AD22358AF851}" type="presOf" srcId="{E6897261-1E7D-46CC-B587-4B4D38DF7AFC}" destId="{83242025-EC16-4934-B7B2-5AF29E347866}" srcOrd="1" destOrd="0" presId="urn:microsoft.com/office/officeart/2005/8/layout/list1"/>
    <dgm:cxn modelId="{60F0306A-DA01-4B0B-92EC-F03E270294C9}" type="presOf" srcId="{6A255FCE-3D78-49C9-8A73-47569A2E8FCC}" destId="{30993DB0-E87F-4339-91B8-88C84A41FE89}" srcOrd="0" destOrd="0" presId="urn:microsoft.com/office/officeart/2005/8/layout/list1"/>
    <dgm:cxn modelId="{275E675A-6597-4806-88AE-2AA5D1A627C0}" type="presOf" srcId="{5FF33A95-EB68-4F15-AEA3-36C6A9228F14}" destId="{54CF1C04-EEEB-4251-BF23-10F7420CBFED}" srcOrd="0" destOrd="0" presId="urn:microsoft.com/office/officeart/2005/8/layout/list1"/>
    <dgm:cxn modelId="{8A81B184-B4C6-49D1-8788-B58A90E7A372}" srcId="{88D8F5F7-FD0D-4D3B-9B3D-26BF85FAF051}" destId="{E6897261-1E7D-46CC-B587-4B4D38DF7AFC}" srcOrd="0" destOrd="0" parTransId="{1B51B72D-74EE-4D37-AF31-F7A75A192527}" sibTransId="{CC2E0BE2-9632-42D3-A7DE-40C4E648D9FC}"/>
    <dgm:cxn modelId="{C3458173-78BB-4ED5-A705-8443FBBACD32}" type="presOf" srcId="{88D8F5F7-FD0D-4D3B-9B3D-26BF85FAF051}" destId="{207AB27B-633E-4276-83C8-9B349B0FF33B}" srcOrd="0" destOrd="0" presId="urn:microsoft.com/office/officeart/2005/8/layout/list1"/>
    <dgm:cxn modelId="{A3828801-C0CC-4914-9F8A-0C6BBF351410}" type="presOf" srcId="{5FF33A95-EB68-4F15-AEA3-36C6A9228F14}" destId="{76F387E8-6922-4137-947D-E86DD9452C70}" srcOrd="1" destOrd="0" presId="urn:microsoft.com/office/officeart/2005/8/layout/list1"/>
    <dgm:cxn modelId="{C2514FC0-AB03-4739-A263-EFF4CE0338DA}" srcId="{88D8F5F7-FD0D-4D3B-9B3D-26BF85FAF051}" destId="{5FF33A95-EB68-4F15-AEA3-36C6A9228F14}" srcOrd="2" destOrd="0" parTransId="{9BBB3D11-C8EC-4AF0-AE56-66ED25D4021B}" sibTransId="{05437278-B401-44AB-BE02-F4F56B40931E}"/>
    <dgm:cxn modelId="{1CDDA42D-E10B-4877-A01C-04A6A19B9570}" type="presOf" srcId="{E6897261-1E7D-46CC-B587-4B4D38DF7AFC}" destId="{D9EF7E5D-B76B-41FD-A965-D072083A9F31}" srcOrd="0" destOrd="0" presId="urn:microsoft.com/office/officeart/2005/8/layout/list1"/>
    <dgm:cxn modelId="{62A5BA05-3358-4EAD-B8D8-04D08181CAD5}" srcId="{88D8F5F7-FD0D-4D3B-9B3D-26BF85FAF051}" destId="{6A255FCE-3D78-49C9-8A73-47569A2E8FCC}" srcOrd="1" destOrd="0" parTransId="{5512E68E-4647-4CDF-8BC9-7C1DBC4C10E1}" sibTransId="{C2CA5DF6-CBC7-4780-97FD-63CA8FA2A019}"/>
    <dgm:cxn modelId="{51C017E9-85DD-4E52-A0ED-5DA0A454350C}" type="presOf" srcId="{6A255FCE-3D78-49C9-8A73-47569A2E8FCC}" destId="{EF94B8C1-719B-45EB-84B7-04DC033DF61E}" srcOrd="1" destOrd="0" presId="urn:microsoft.com/office/officeart/2005/8/layout/list1"/>
    <dgm:cxn modelId="{BBEF90E5-A0DA-48D1-9D26-99CD3D17DB04}" type="presParOf" srcId="{207AB27B-633E-4276-83C8-9B349B0FF33B}" destId="{6868D936-15C2-490A-A52A-C172738F27E0}" srcOrd="0" destOrd="0" presId="urn:microsoft.com/office/officeart/2005/8/layout/list1"/>
    <dgm:cxn modelId="{E8CC77C4-8884-4B29-A969-09A78826405E}" type="presParOf" srcId="{6868D936-15C2-490A-A52A-C172738F27E0}" destId="{D9EF7E5D-B76B-41FD-A965-D072083A9F31}" srcOrd="0" destOrd="0" presId="urn:microsoft.com/office/officeart/2005/8/layout/list1"/>
    <dgm:cxn modelId="{F3E71FCB-5B81-4E03-9E57-5BC967AD40D8}" type="presParOf" srcId="{6868D936-15C2-490A-A52A-C172738F27E0}" destId="{83242025-EC16-4934-B7B2-5AF29E347866}" srcOrd="1" destOrd="0" presId="urn:microsoft.com/office/officeart/2005/8/layout/list1"/>
    <dgm:cxn modelId="{EFAA69E9-ED43-4C88-8B5A-00662237415A}" type="presParOf" srcId="{207AB27B-633E-4276-83C8-9B349B0FF33B}" destId="{66CD35BE-ADE2-437E-99F1-2A4E4D8868B2}" srcOrd="1" destOrd="0" presId="urn:microsoft.com/office/officeart/2005/8/layout/list1"/>
    <dgm:cxn modelId="{5603E3B8-D437-465B-85E0-82D81463EA2E}" type="presParOf" srcId="{207AB27B-633E-4276-83C8-9B349B0FF33B}" destId="{E5D97CD8-458A-461F-BDCE-71C0CB2FDC71}" srcOrd="2" destOrd="0" presId="urn:microsoft.com/office/officeart/2005/8/layout/list1"/>
    <dgm:cxn modelId="{F4731706-8417-480E-ADD7-948D5697DB16}" type="presParOf" srcId="{207AB27B-633E-4276-83C8-9B349B0FF33B}" destId="{30AA6293-7612-474D-BCE2-5802FCC2A366}" srcOrd="3" destOrd="0" presId="urn:microsoft.com/office/officeart/2005/8/layout/list1"/>
    <dgm:cxn modelId="{EA513333-4A83-433C-9423-F8C46041D962}" type="presParOf" srcId="{207AB27B-633E-4276-83C8-9B349B0FF33B}" destId="{E57907CC-BAFF-4A60-8A79-401F1126F650}" srcOrd="4" destOrd="0" presId="urn:microsoft.com/office/officeart/2005/8/layout/list1"/>
    <dgm:cxn modelId="{517DDBA1-0BB8-4648-AE87-0558798E3ECE}" type="presParOf" srcId="{E57907CC-BAFF-4A60-8A79-401F1126F650}" destId="{30993DB0-E87F-4339-91B8-88C84A41FE89}" srcOrd="0" destOrd="0" presId="urn:microsoft.com/office/officeart/2005/8/layout/list1"/>
    <dgm:cxn modelId="{A8D3CF88-814D-436B-B038-3FD91126C85D}" type="presParOf" srcId="{E57907CC-BAFF-4A60-8A79-401F1126F650}" destId="{EF94B8C1-719B-45EB-84B7-04DC033DF61E}" srcOrd="1" destOrd="0" presId="urn:microsoft.com/office/officeart/2005/8/layout/list1"/>
    <dgm:cxn modelId="{899FD58B-A66D-4F00-8EFD-9C6177E7BB91}" type="presParOf" srcId="{207AB27B-633E-4276-83C8-9B349B0FF33B}" destId="{25EA4908-B65D-486F-B7BA-55FEBFCA3CF7}" srcOrd="5" destOrd="0" presId="urn:microsoft.com/office/officeart/2005/8/layout/list1"/>
    <dgm:cxn modelId="{32B04D32-9334-42ED-A32E-5D7FECDCDD76}" type="presParOf" srcId="{207AB27B-633E-4276-83C8-9B349B0FF33B}" destId="{7512EA51-BB07-49FA-8429-849B6A24B22C}" srcOrd="6" destOrd="0" presId="urn:microsoft.com/office/officeart/2005/8/layout/list1"/>
    <dgm:cxn modelId="{5FE3C3BD-DA7C-4AEC-BF28-5E2765873F72}" type="presParOf" srcId="{207AB27B-633E-4276-83C8-9B349B0FF33B}" destId="{3BF12FF3-F74D-4868-B63A-F69EACDC0718}" srcOrd="7" destOrd="0" presId="urn:microsoft.com/office/officeart/2005/8/layout/list1"/>
    <dgm:cxn modelId="{27AEDF7B-22EC-43EA-B59B-593F304DC1DF}" type="presParOf" srcId="{207AB27B-633E-4276-83C8-9B349B0FF33B}" destId="{E30812D2-8484-422B-BD09-0016B91AFC76}" srcOrd="8" destOrd="0" presId="urn:microsoft.com/office/officeart/2005/8/layout/list1"/>
    <dgm:cxn modelId="{C59F6942-DC44-4A3D-AE59-E14D0A50A309}" type="presParOf" srcId="{E30812D2-8484-422B-BD09-0016B91AFC76}" destId="{54CF1C04-EEEB-4251-BF23-10F7420CBFED}" srcOrd="0" destOrd="0" presId="urn:microsoft.com/office/officeart/2005/8/layout/list1"/>
    <dgm:cxn modelId="{60205A12-9BDB-4869-A3FE-EA1BC27B8DA0}" type="presParOf" srcId="{E30812D2-8484-422B-BD09-0016B91AFC76}" destId="{76F387E8-6922-4137-947D-E86DD9452C70}" srcOrd="1" destOrd="0" presId="urn:microsoft.com/office/officeart/2005/8/layout/list1"/>
    <dgm:cxn modelId="{BE3899C7-682E-4117-A0A9-1C7008B85542}" type="presParOf" srcId="{207AB27B-633E-4276-83C8-9B349B0FF33B}" destId="{35E8EAFC-DD91-4F61-9684-D94C8BBCD1F8}" srcOrd="9" destOrd="0" presId="urn:microsoft.com/office/officeart/2005/8/layout/list1"/>
    <dgm:cxn modelId="{BBB944BF-32CE-463F-A91B-A8AC9A7BCB21}" type="presParOf" srcId="{207AB27B-633E-4276-83C8-9B349B0FF33B}" destId="{13ED1989-75A6-476A-ABDF-A2D599CDC6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8F5F7-FD0D-4D3B-9B3D-26BF85FAF051}"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en-US"/>
        </a:p>
      </dgm:t>
    </dgm:pt>
    <dgm:pt modelId="{E6897261-1E7D-46CC-B587-4B4D38DF7AFC}">
      <dgm:prSet phldrT="[Text]" custT="1"/>
      <dgm:spPr>
        <a:solidFill>
          <a:schemeClr val="bg2"/>
        </a:solidFill>
      </dgm:spPr>
      <dgm:t>
        <a:bodyPr/>
        <a:lstStyle/>
        <a:p>
          <a:pPr>
            <a:lnSpc>
              <a:spcPct val="100000"/>
            </a:lnSpc>
            <a:spcAft>
              <a:spcPts val="0"/>
            </a:spcAft>
          </a:pPr>
          <a:r>
            <a:rPr lang="en-US" sz="2800" dirty="0" smtClean="0"/>
            <a:t>Background: Federal Flood Policy</a:t>
          </a:r>
        </a:p>
      </dgm:t>
    </dgm:pt>
    <dgm:pt modelId="{1B51B72D-74EE-4D37-AF31-F7A75A192527}" type="parTrans" cxnId="{8A81B184-B4C6-49D1-8788-B58A90E7A372}">
      <dgm:prSet/>
      <dgm:spPr/>
      <dgm:t>
        <a:bodyPr/>
        <a:lstStyle/>
        <a:p>
          <a:endParaRPr lang="en-US" sz="2800"/>
        </a:p>
      </dgm:t>
    </dgm:pt>
    <dgm:pt modelId="{CC2E0BE2-9632-42D3-A7DE-40C4E648D9FC}" type="sibTrans" cxnId="{8A81B184-B4C6-49D1-8788-B58A90E7A372}">
      <dgm:prSet/>
      <dgm:spPr/>
      <dgm:t>
        <a:bodyPr/>
        <a:lstStyle/>
        <a:p>
          <a:endParaRPr lang="en-US" sz="2800"/>
        </a:p>
      </dgm:t>
    </dgm:pt>
    <dgm:pt modelId="{5FF33A95-EB68-4F15-AEA3-36C6A9228F14}">
      <dgm:prSet phldrT="[Text]" custT="1"/>
      <dgm:spPr/>
      <dgm:t>
        <a:bodyPr/>
        <a:lstStyle/>
        <a:p>
          <a:pPr>
            <a:lnSpc>
              <a:spcPct val="100000"/>
            </a:lnSpc>
            <a:spcAft>
              <a:spcPts val="0"/>
            </a:spcAft>
          </a:pPr>
          <a:r>
            <a:rPr lang="en-US" sz="2800" dirty="0" smtClean="0"/>
            <a:t>Federal Policy Changes</a:t>
          </a:r>
          <a:endParaRPr lang="en-US" sz="2800" dirty="0"/>
        </a:p>
      </dgm:t>
    </dgm:pt>
    <dgm:pt modelId="{9BBB3D11-C8EC-4AF0-AE56-66ED25D4021B}" type="parTrans" cxnId="{C2514FC0-AB03-4739-A263-EFF4CE0338DA}">
      <dgm:prSet/>
      <dgm:spPr/>
      <dgm:t>
        <a:bodyPr/>
        <a:lstStyle/>
        <a:p>
          <a:endParaRPr lang="en-US" sz="2800"/>
        </a:p>
      </dgm:t>
    </dgm:pt>
    <dgm:pt modelId="{05437278-B401-44AB-BE02-F4F56B40931E}" type="sibTrans" cxnId="{C2514FC0-AB03-4739-A263-EFF4CE0338DA}">
      <dgm:prSet/>
      <dgm:spPr/>
      <dgm:t>
        <a:bodyPr/>
        <a:lstStyle/>
        <a:p>
          <a:endParaRPr lang="en-US" sz="2800"/>
        </a:p>
      </dgm:t>
    </dgm:pt>
    <dgm:pt modelId="{6A255FCE-3D78-49C9-8A73-47569A2E8FCC}">
      <dgm:prSet phldrT="[Text]" custT="1"/>
      <dgm:spPr>
        <a:solidFill>
          <a:schemeClr val="bg2"/>
        </a:solidFill>
      </dgm:spPr>
      <dgm:t>
        <a:bodyPr/>
        <a:lstStyle/>
        <a:p>
          <a:pPr>
            <a:lnSpc>
              <a:spcPct val="100000"/>
            </a:lnSpc>
            <a:spcAft>
              <a:spcPts val="0"/>
            </a:spcAft>
          </a:pPr>
          <a:r>
            <a:rPr lang="en-US" sz="2800" dirty="0" smtClean="0"/>
            <a:t>Early Lessons from Hurricane Sandy</a:t>
          </a:r>
        </a:p>
      </dgm:t>
    </dgm:pt>
    <dgm:pt modelId="{5512E68E-4647-4CDF-8BC9-7C1DBC4C10E1}" type="parTrans" cxnId="{62A5BA05-3358-4EAD-B8D8-04D08181CAD5}">
      <dgm:prSet/>
      <dgm:spPr/>
      <dgm:t>
        <a:bodyPr/>
        <a:lstStyle/>
        <a:p>
          <a:endParaRPr lang="en-US" sz="2800"/>
        </a:p>
      </dgm:t>
    </dgm:pt>
    <dgm:pt modelId="{C2CA5DF6-CBC7-4780-97FD-63CA8FA2A019}" type="sibTrans" cxnId="{62A5BA05-3358-4EAD-B8D8-04D08181CAD5}">
      <dgm:prSet/>
      <dgm:spPr/>
      <dgm:t>
        <a:bodyPr/>
        <a:lstStyle/>
        <a:p>
          <a:endParaRPr lang="en-US" sz="2800"/>
        </a:p>
      </dgm:t>
    </dgm:pt>
    <dgm:pt modelId="{207AB27B-633E-4276-83C8-9B349B0FF33B}" type="pres">
      <dgm:prSet presAssocID="{88D8F5F7-FD0D-4D3B-9B3D-26BF85FAF051}" presName="linear" presStyleCnt="0">
        <dgm:presLayoutVars>
          <dgm:dir/>
          <dgm:animLvl val="lvl"/>
          <dgm:resizeHandles val="exact"/>
        </dgm:presLayoutVars>
      </dgm:prSet>
      <dgm:spPr/>
      <dgm:t>
        <a:bodyPr/>
        <a:lstStyle/>
        <a:p>
          <a:endParaRPr lang="en-US"/>
        </a:p>
      </dgm:t>
    </dgm:pt>
    <dgm:pt modelId="{6868D936-15C2-490A-A52A-C172738F27E0}" type="pres">
      <dgm:prSet presAssocID="{E6897261-1E7D-46CC-B587-4B4D38DF7AFC}" presName="parentLin" presStyleCnt="0"/>
      <dgm:spPr/>
    </dgm:pt>
    <dgm:pt modelId="{D9EF7E5D-B76B-41FD-A965-D072083A9F31}" type="pres">
      <dgm:prSet presAssocID="{E6897261-1E7D-46CC-B587-4B4D38DF7AFC}" presName="parentLeftMargin" presStyleLbl="node1" presStyleIdx="0" presStyleCnt="3"/>
      <dgm:spPr/>
      <dgm:t>
        <a:bodyPr/>
        <a:lstStyle/>
        <a:p>
          <a:endParaRPr lang="en-US"/>
        </a:p>
      </dgm:t>
    </dgm:pt>
    <dgm:pt modelId="{83242025-EC16-4934-B7B2-5AF29E347866}" type="pres">
      <dgm:prSet presAssocID="{E6897261-1E7D-46CC-B587-4B4D38DF7AFC}" presName="parentText" presStyleLbl="node1" presStyleIdx="0" presStyleCnt="3" custScaleX="118519">
        <dgm:presLayoutVars>
          <dgm:chMax val="0"/>
          <dgm:bulletEnabled val="1"/>
        </dgm:presLayoutVars>
      </dgm:prSet>
      <dgm:spPr/>
      <dgm:t>
        <a:bodyPr/>
        <a:lstStyle/>
        <a:p>
          <a:endParaRPr lang="en-US"/>
        </a:p>
      </dgm:t>
    </dgm:pt>
    <dgm:pt modelId="{66CD35BE-ADE2-437E-99F1-2A4E4D8868B2}" type="pres">
      <dgm:prSet presAssocID="{E6897261-1E7D-46CC-B587-4B4D38DF7AFC}" presName="negativeSpace" presStyleCnt="0"/>
      <dgm:spPr/>
    </dgm:pt>
    <dgm:pt modelId="{E5D97CD8-458A-461F-BDCE-71C0CB2FDC71}" type="pres">
      <dgm:prSet presAssocID="{E6897261-1E7D-46CC-B587-4B4D38DF7AFC}" presName="childText" presStyleLbl="conFgAcc1" presStyleIdx="0" presStyleCnt="3">
        <dgm:presLayoutVars>
          <dgm:bulletEnabled val="1"/>
        </dgm:presLayoutVars>
      </dgm:prSet>
      <dgm:spPr/>
    </dgm:pt>
    <dgm:pt modelId="{30AA6293-7612-474D-BCE2-5802FCC2A366}" type="pres">
      <dgm:prSet presAssocID="{CC2E0BE2-9632-42D3-A7DE-40C4E648D9FC}" presName="spaceBetweenRectangles" presStyleCnt="0"/>
      <dgm:spPr/>
    </dgm:pt>
    <dgm:pt modelId="{E57907CC-BAFF-4A60-8A79-401F1126F650}" type="pres">
      <dgm:prSet presAssocID="{6A255FCE-3D78-49C9-8A73-47569A2E8FCC}" presName="parentLin" presStyleCnt="0"/>
      <dgm:spPr/>
    </dgm:pt>
    <dgm:pt modelId="{30993DB0-E87F-4339-91B8-88C84A41FE89}" type="pres">
      <dgm:prSet presAssocID="{6A255FCE-3D78-49C9-8A73-47569A2E8FCC}" presName="parentLeftMargin" presStyleLbl="node1" presStyleIdx="0" presStyleCnt="3"/>
      <dgm:spPr/>
      <dgm:t>
        <a:bodyPr/>
        <a:lstStyle/>
        <a:p>
          <a:endParaRPr lang="en-US"/>
        </a:p>
      </dgm:t>
    </dgm:pt>
    <dgm:pt modelId="{EF94B8C1-719B-45EB-84B7-04DC033DF61E}" type="pres">
      <dgm:prSet presAssocID="{6A255FCE-3D78-49C9-8A73-47569A2E8FCC}" presName="parentText" presStyleLbl="node1" presStyleIdx="1" presStyleCnt="3" custScaleX="118518">
        <dgm:presLayoutVars>
          <dgm:chMax val="0"/>
          <dgm:bulletEnabled val="1"/>
        </dgm:presLayoutVars>
      </dgm:prSet>
      <dgm:spPr/>
      <dgm:t>
        <a:bodyPr/>
        <a:lstStyle/>
        <a:p>
          <a:endParaRPr lang="en-US"/>
        </a:p>
      </dgm:t>
    </dgm:pt>
    <dgm:pt modelId="{25EA4908-B65D-486F-B7BA-55FEBFCA3CF7}" type="pres">
      <dgm:prSet presAssocID="{6A255FCE-3D78-49C9-8A73-47569A2E8FCC}" presName="negativeSpace" presStyleCnt="0"/>
      <dgm:spPr/>
    </dgm:pt>
    <dgm:pt modelId="{7512EA51-BB07-49FA-8429-849B6A24B22C}" type="pres">
      <dgm:prSet presAssocID="{6A255FCE-3D78-49C9-8A73-47569A2E8FCC}" presName="childText" presStyleLbl="conFgAcc1" presStyleIdx="1" presStyleCnt="3">
        <dgm:presLayoutVars>
          <dgm:bulletEnabled val="1"/>
        </dgm:presLayoutVars>
      </dgm:prSet>
      <dgm:spPr/>
    </dgm:pt>
    <dgm:pt modelId="{3BF12FF3-F74D-4868-B63A-F69EACDC0718}" type="pres">
      <dgm:prSet presAssocID="{C2CA5DF6-CBC7-4780-97FD-63CA8FA2A019}" presName="spaceBetweenRectangles" presStyleCnt="0"/>
      <dgm:spPr/>
    </dgm:pt>
    <dgm:pt modelId="{E30812D2-8484-422B-BD09-0016B91AFC76}" type="pres">
      <dgm:prSet presAssocID="{5FF33A95-EB68-4F15-AEA3-36C6A9228F14}" presName="parentLin" presStyleCnt="0"/>
      <dgm:spPr/>
    </dgm:pt>
    <dgm:pt modelId="{54CF1C04-EEEB-4251-BF23-10F7420CBFED}" type="pres">
      <dgm:prSet presAssocID="{5FF33A95-EB68-4F15-AEA3-36C6A9228F14}" presName="parentLeftMargin" presStyleLbl="node1" presStyleIdx="1" presStyleCnt="3"/>
      <dgm:spPr/>
      <dgm:t>
        <a:bodyPr/>
        <a:lstStyle/>
        <a:p>
          <a:endParaRPr lang="en-US"/>
        </a:p>
      </dgm:t>
    </dgm:pt>
    <dgm:pt modelId="{76F387E8-6922-4137-947D-E86DD9452C70}" type="pres">
      <dgm:prSet presAssocID="{5FF33A95-EB68-4F15-AEA3-36C6A9228F14}" presName="parentText" presStyleLbl="node1" presStyleIdx="2" presStyleCnt="3" custScaleX="118519">
        <dgm:presLayoutVars>
          <dgm:chMax val="0"/>
          <dgm:bulletEnabled val="1"/>
        </dgm:presLayoutVars>
      </dgm:prSet>
      <dgm:spPr/>
      <dgm:t>
        <a:bodyPr/>
        <a:lstStyle/>
        <a:p>
          <a:endParaRPr lang="en-US"/>
        </a:p>
      </dgm:t>
    </dgm:pt>
    <dgm:pt modelId="{35E8EAFC-DD91-4F61-9684-D94C8BBCD1F8}" type="pres">
      <dgm:prSet presAssocID="{5FF33A95-EB68-4F15-AEA3-36C6A9228F14}" presName="negativeSpace" presStyleCnt="0"/>
      <dgm:spPr/>
    </dgm:pt>
    <dgm:pt modelId="{13ED1989-75A6-476A-ABDF-A2D599CDC6B3}" type="pres">
      <dgm:prSet presAssocID="{5FF33A95-EB68-4F15-AEA3-36C6A9228F14}" presName="childText" presStyleLbl="conFgAcc1" presStyleIdx="2" presStyleCnt="3">
        <dgm:presLayoutVars>
          <dgm:bulletEnabled val="1"/>
        </dgm:presLayoutVars>
      </dgm:prSet>
      <dgm:spPr/>
    </dgm:pt>
  </dgm:ptLst>
  <dgm:cxnLst>
    <dgm:cxn modelId="{3E366534-99DC-4402-9BA7-8B8028438846}" type="presOf" srcId="{5FF33A95-EB68-4F15-AEA3-36C6A9228F14}" destId="{76F387E8-6922-4137-947D-E86DD9452C70}" srcOrd="1" destOrd="0" presId="urn:microsoft.com/office/officeart/2005/8/layout/list1"/>
    <dgm:cxn modelId="{769C4F37-2F0E-43FF-91B7-4FEACC380287}" type="presOf" srcId="{E6897261-1E7D-46CC-B587-4B4D38DF7AFC}" destId="{D9EF7E5D-B76B-41FD-A965-D072083A9F31}" srcOrd="0" destOrd="0" presId="urn:microsoft.com/office/officeart/2005/8/layout/list1"/>
    <dgm:cxn modelId="{8A81B184-B4C6-49D1-8788-B58A90E7A372}" srcId="{88D8F5F7-FD0D-4D3B-9B3D-26BF85FAF051}" destId="{E6897261-1E7D-46CC-B587-4B4D38DF7AFC}" srcOrd="0" destOrd="0" parTransId="{1B51B72D-74EE-4D37-AF31-F7A75A192527}" sibTransId="{CC2E0BE2-9632-42D3-A7DE-40C4E648D9FC}"/>
    <dgm:cxn modelId="{B958E401-2A21-4D00-9313-FDB67F2FD7CB}" type="presOf" srcId="{6A255FCE-3D78-49C9-8A73-47569A2E8FCC}" destId="{30993DB0-E87F-4339-91B8-88C84A41FE89}" srcOrd="0" destOrd="0" presId="urn:microsoft.com/office/officeart/2005/8/layout/list1"/>
    <dgm:cxn modelId="{C2514FC0-AB03-4739-A263-EFF4CE0338DA}" srcId="{88D8F5F7-FD0D-4D3B-9B3D-26BF85FAF051}" destId="{5FF33A95-EB68-4F15-AEA3-36C6A9228F14}" srcOrd="2" destOrd="0" parTransId="{9BBB3D11-C8EC-4AF0-AE56-66ED25D4021B}" sibTransId="{05437278-B401-44AB-BE02-F4F56B40931E}"/>
    <dgm:cxn modelId="{DF8B9579-BC7B-4E8A-9F64-27A71E96DE37}" type="presOf" srcId="{88D8F5F7-FD0D-4D3B-9B3D-26BF85FAF051}" destId="{207AB27B-633E-4276-83C8-9B349B0FF33B}" srcOrd="0" destOrd="0" presId="urn:microsoft.com/office/officeart/2005/8/layout/list1"/>
    <dgm:cxn modelId="{5041960E-7305-40FC-BD13-C0DB577465D5}" type="presOf" srcId="{6A255FCE-3D78-49C9-8A73-47569A2E8FCC}" destId="{EF94B8C1-719B-45EB-84B7-04DC033DF61E}" srcOrd="1" destOrd="0" presId="urn:microsoft.com/office/officeart/2005/8/layout/list1"/>
    <dgm:cxn modelId="{56C499EB-EDA7-4864-B180-EA480851143E}" type="presOf" srcId="{5FF33A95-EB68-4F15-AEA3-36C6A9228F14}" destId="{54CF1C04-EEEB-4251-BF23-10F7420CBFED}" srcOrd="0" destOrd="0" presId="urn:microsoft.com/office/officeart/2005/8/layout/list1"/>
    <dgm:cxn modelId="{62A5BA05-3358-4EAD-B8D8-04D08181CAD5}" srcId="{88D8F5F7-FD0D-4D3B-9B3D-26BF85FAF051}" destId="{6A255FCE-3D78-49C9-8A73-47569A2E8FCC}" srcOrd="1" destOrd="0" parTransId="{5512E68E-4647-4CDF-8BC9-7C1DBC4C10E1}" sibTransId="{C2CA5DF6-CBC7-4780-97FD-63CA8FA2A019}"/>
    <dgm:cxn modelId="{C4DDFC69-239D-4B5F-9888-6164CA8B275D}" type="presOf" srcId="{E6897261-1E7D-46CC-B587-4B4D38DF7AFC}" destId="{83242025-EC16-4934-B7B2-5AF29E347866}" srcOrd="1" destOrd="0" presId="urn:microsoft.com/office/officeart/2005/8/layout/list1"/>
    <dgm:cxn modelId="{55D94298-C466-445E-8AB3-9BA4539530DC}" type="presParOf" srcId="{207AB27B-633E-4276-83C8-9B349B0FF33B}" destId="{6868D936-15C2-490A-A52A-C172738F27E0}" srcOrd="0" destOrd="0" presId="urn:microsoft.com/office/officeart/2005/8/layout/list1"/>
    <dgm:cxn modelId="{A3E03A89-9A9F-42F7-925F-12C45535340E}" type="presParOf" srcId="{6868D936-15C2-490A-A52A-C172738F27E0}" destId="{D9EF7E5D-B76B-41FD-A965-D072083A9F31}" srcOrd="0" destOrd="0" presId="urn:microsoft.com/office/officeart/2005/8/layout/list1"/>
    <dgm:cxn modelId="{47589A9B-E98E-4336-AA38-FB10F52ABCD3}" type="presParOf" srcId="{6868D936-15C2-490A-A52A-C172738F27E0}" destId="{83242025-EC16-4934-B7B2-5AF29E347866}" srcOrd="1" destOrd="0" presId="urn:microsoft.com/office/officeart/2005/8/layout/list1"/>
    <dgm:cxn modelId="{7DCDD4DC-F4B2-42C1-B6BA-5D1CAA987A0D}" type="presParOf" srcId="{207AB27B-633E-4276-83C8-9B349B0FF33B}" destId="{66CD35BE-ADE2-437E-99F1-2A4E4D8868B2}" srcOrd="1" destOrd="0" presId="urn:microsoft.com/office/officeart/2005/8/layout/list1"/>
    <dgm:cxn modelId="{16A824DE-56A2-4A9F-893D-7CF91ADC772B}" type="presParOf" srcId="{207AB27B-633E-4276-83C8-9B349B0FF33B}" destId="{E5D97CD8-458A-461F-BDCE-71C0CB2FDC71}" srcOrd="2" destOrd="0" presId="urn:microsoft.com/office/officeart/2005/8/layout/list1"/>
    <dgm:cxn modelId="{E67C4107-C5A4-466B-9AB0-63C51BC3B442}" type="presParOf" srcId="{207AB27B-633E-4276-83C8-9B349B0FF33B}" destId="{30AA6293-7612-474D-BCE2-5802FCC2A366}" srcOrd="3" destOrd="0" presId="urn:microsoft.com/office/officeart/2005/8/layout/list1"/>
    <dgm:cxn modelId="{3F84C4BA-26F1-4BA3-B834-4436940596D3}" type="presParOf" srcId="{207AB27B-633E-4276-83C8-9B349B0FF33B}" destId="{E57907CC-BAFF-4A60-8A79-401F1126F650}" srcOrd="4" destOrd="0" presId="urn:microsoft.com/office/officeart/2005/8/layout/list1"/>
    <dgm:cxn modelId="{4591D537-9F4C-432D-8A85-727DCF905D71}" type="presParOf" srcId="{E57907CC-BAFF-4A60-8A79-401F1126F650}" destId="{30993DB0-E87F-4339-91B8-88C84A41FE89}" srcOrd="0" destOrd="0" presId="urn:microsoft.com/office/officeart/2005/8/layout/list1"/>
    <dgm:cxn modelId="{853849EE-75E7-455F-9DF1-C928917DB3A1}" type="presParOf" srcId="{E57907CC-BAFF-4A60-8A79-401F1126F650}" destId="{EF94B8C1-719B-45EB-84B7-04DC033DF61E}" srcOrd="1" destOrd="0" presId="urn:microsoft.com/office/officeart/2005/8/layout/list1"/>
    <dgm:cxn modelId="{0B474983-002C-49A4-BA7F-9DCD6BC7816A}" type="presParOf" srcId="{207AB27B-633E-4276-83C8-9B349B0FF33B}" destId="{25EA4908-B65D-486F-B7BA-55FEBFCA3CF7}" srcOrd="5" destOrd="0" presId="urn:microsoft.com/office/officeart/2005/8/layout/list1"/>
    <dgm:cxn modelId="{C442085E-79FF-461E-87B9-6F92EE2E298F}" type="presParOf" srcId="{207AB27B-633E-4276-83C8-9B349B0FF33B}" destId="{7512EA51-BB07-49FA-8429-849B6A24B22C}" srcOrd="6" destOrd="0" presId="urn:microsoft.com/office/officeart/2005/8/layout/list1"/>
    <dgm:cxn modelId="{40ECEDE5-114E-4321-B1DF-09B7B429FBC3}" type="presParOf" srcId="{207AB27B-633E-4276-83C8-9B349B0FF33B}" destId="{3BF12FF3-F74D-4868-B63A-F69EACDC0718}" srcOrd="7" destOrd="0" presId="urn:microsoft.com/office/officeart/2005/8/layout/list1"/>
    <dgm:cxn modelId="{3570C9E0-3BC3-4A52-8E11-E2E58CFA080F}" type="presParOf" srcId="{207AB27B-633E-4276-83C8-9B349B0FF33B}" destId="{E30812D2-8484-422B-BD09-0016B91AFC76}" srcOrd="8" destOrd="0" presId="urn:microsoft.com/office/officeart/2005/8/layout/list1"/>
    <dgm:cxn modelId="{7D7E5A53-CEFC-4B18-ADE1-0BE0F7ECBF3D}" type="presParOf" srcId="{E30812D2-8484-422B-BD09-0016B91AFC76}" destId="{54CF1C04-EEEB-4251-BF23-10F7420CBFED}" srcOrd="0" destOrd="0" presId="urn:microsoft.com/office/officeart/2005/8/layout/list1"/>
    <dgm:cxn modelId="{FD0E6958-6247-4BDB-9F20-51FEB9319ED1}" type="presParOf" srcId="{E30812D2-8484-422B-BD09-0016B91AFC76}" destId="{76F387E8-6922-4137-947D-E86DD9452C70}" srcOrd="1" destOrd="0" presId="urn:microsoft.com/office/officeart/2005/8/layout/list1"/>
    <dgm:cxn modelId="{CA9B28BE-DAEA-44AA-A3F7-44316DB65FBE}" type="presParOf" srcId="{207AB27B-633E-4276-83C8-9B349B0FF33B}" destId="{35E8EAFC-DD91-4F61-9684-D94C8BBCD1F8}" srcOrd="9" destOrd="0" presId="urn:microsoft.com/office/officeart/2005/8/layout/list1"/>
    <dgm:cxn modelId="{943E3ACB-BFAC-4A16-88D6-7D13ABF5C27A}" type="presParOf" srcId="{207AB27B-633E-4276-83C8-9B349B0FF33B}" destId="{13ED1989-75A6-476A-ABDF-A2D599CDC6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7CD8-458A-461F-BDCE-71C0CB2FDC71}">
      <dsp:nvSpPr>
        <dsp:cNvPr id="0" name=""/>
        <dsp:cNvSpPr/>
      </dsp:nvSpPr>
      <dsp:spPr>
        <a:xfrm>
          <a:off x="0" y="60345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242025-EC16-4934-B7B2-5AF29E347866}">
      <dsp:nvSpPr>
        <dsp:cNvPr id="0" name=""/>
        <dsp:cNvSpPr/>
      </dsp:nvSpPr>
      <dsp:spPr>
        <a:xfrm>
          <a:off x="411480" y="57332"/>
          <a:ext cx="6827547" cy="1092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Background: Federal Flood Policy</a:t>
          </a:r>
        </a:p>
      </dsp:txBody>
      <dsp:txXfrm>
        <a:off x="464799" y="110651"/>
        <a:ext cx="6720909" cy="985602"/>
      </dsp:txXfrm>
    </dsp:sp>
    <dsp:sp modelId="{7512EA51-BB07-49FA-8429-849B6A24B22C}">
      <dsp:nvSpPr>
        <dsp:cNvPr id="0" name=""/>
        <dsp:cNvSpPr/>
      </dsp:nvSpPr>
      <dsp:spPr>
        <a:xfrm>
          <a:off x="0" y="228177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94B8C1-719B-45EB-84B7-04DC033DF61E}">
      <dsp:nvSpPr>
        <dsp:cNvPr id="0" name=""/>
        <dsp:cNvSpPr/>
      </dsp:nvSpPr>
      <dsp:spPr>
        <a:xfrm>
          <a:off x="411480" y="1735652"/>
          <a:ext cx="6827490" cy="1092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Early Lessons from Hurricane Sandy</a:t>
          </a:r>
        </a:p>
      </dsp:txBody>
      <dsp:txXfrm>
        <a:off x="464799" y="1788971"/>
        <a:ext cx="6720852" cy="985602"/>
      </dsp:txXfrm>
    </dsp:sp>
    <dsp:sp modelId="{13ED1989-75A6-476A-ABDF-A2D599CDC6B3}">
      <dsp:nvSpPr>
        <dsp:cNvPr id="0" name=""/>
        <dsp:cNvSpPr/>
      </dsp:nvSpPr>
      <dsp:spPr>
        <a:xfrm>
          <a:off x="0" y="396009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F387E8-6922-4137-947D-E86DD9452C70}">
      <dsp:nvSpPr>
        <dsp:cNvPr id="0" name=""/>
        <dsp:cNvSpPr/>
      </dsp:nvSpPr>
      <dsp:spPr>
        <a:xfrm>
          <a:off x="411480" y="3413972"/>
          <a:ext cx="6827547" cy="1092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Federal Policy Changes</a:t>
          </a:r>
          <a:endParaRPr lang="en-US" sz="2800" kern="1200" dirty="0"/>
        </a:p>
      </dsp:txBody>
      <dsp:txXfrm>
        <a:off x="464799" y="3467291"/>
        <a:ext cx="6720909"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7CD8-458A-461F-BDCE-71C0CB2FDC71}">
      <dsp:nvSpPr>
        <dsp:cNvPr id="0" name=""/>
        <dsp:cNvSpPr/>
      </dsp:nvSpPr>
      <dsp:spPr>
        <a:xfrm>
          <a:off x="0" y="60345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242025-EC16-4934-B7B2-5AF29E347866}">
      <dsp:nvSpPr>
        <dsp:cNvPr id="0" name=""/>
        <dsp:cNvSpPr/>
      </dsp:nvSpPr>
      <dsp:spPr>
        <a:xfrm>
          <a:off x="411480" y="57332"/>
          <a:ext cx="6827547" cy="1092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Background: Federal Flood Policy</a:t>
          </a:r>
        </a:p>
      </dsp:txBody>
      <dsp:txXfrm>
        <a:off x="464799" y="110651"/>
        <a:ext cx="6720909" cy="985602"/>
      </dsp:txXfrm>
    </dsp:sp>
    <dsp:sp modelId="{7512EA51-BB07-49FA-8429-849B6A24B22C}">
      <dsp:nvSpPr>
        <dsp:cNvPr id="0" name=""/>
        <dsp:cNvSpPr/>
      </dsp:nvSpPr>
      <dsp:spPr>
        <a:xfrm>
          <a:off x="0" y="228177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94B8C1-719B-45EB-84B7-04DC033DF61E}">
      <dsp:nvSpPr>
        <dsp:cNvPr id="0" name=""/>
        <dsp:cNvSpPr/>
      </dsp:nvSpPr>
      <dsp:spPr>
        <a:xfrm>
          <a:off x="411480" y="1735652"/>
          <a:ext cx="6827490" cy="109224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Early Lessons from Hurricane Sandy</a:t>
          </a:r>
        </a:p>
      </dsp:txBody>
      <dsp:txXfrm>
        <a:off x="464799" y="1788971"/>
        <a:ext cx="6720852" cy="985602"/>
      </dsp:txXfrm>
    </dsp:sp>
    <dsp:sp modelId="{13ED1989-75A6-476A-ABDF-A2D599CDC6B3}">
      <dsp:nvSpPr>
        <dsp:cNvPr id="0" name=""/>
        <dsp:cNvSpPr/>
      </dsp:nvSpPr>
      <dsp:spPr>
        <a:xfrm>
          <a:off x="0" y="3960092"/>
          <a:ext cx="82296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F387E8-6922-4137-947D-E86DD9452C70}">
      <dsp:nvSpPr>
        <dsp:cNvPr id="0" name=""/>
        <dsp:cNvSpPr/>
      </dsp:nvSpPr>
      <dsp:spPr>
        <a:xfrm>
          <a:off x="411480" y="3413972"/>
          <a:ext cx="6827547" cy="1092240"/>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100000"/>
            </a:lnSpc>
            <a:spcBef>
              <a:spcPct val="0"/>
            </a:spcBef>
            <a:spcAft>
              <a:spcPts val="0"/>
            </a:spcAft>
          </a:pPr>
          <a:r>
            <a:rPr lang="en-US" sz="2800" kern="1200" dirty="0" smtClean="0"/>
            <a:t>Federal Policy Changes</a:t>
          </a:r>
          <a:endParaRPr lang="en-US" sz="2800" kern="1200" dirty="0"/>
        </a:p>
      </dsp:txBody>
      <dsp:txXfrm>
        <a:off x="464799" y="3467291"/>
        <a:ext cx="6720909"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E5CC3BB-E4FB-4985-ADA7-6A69B932EB8B}" type="datetimeFigureOut">
              <a:rPr lang="en-US" smtClean="0"/>
              <a:pPr/>
              <a:t>5/28/2013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62209F5-BA53-4092-BE49-20EAD17B3EAE}" type="slidenum">
              <a:rPr lang="en-US" smtClean="0"/>
              <a:pPr/>
              <a:t>‹#›</a:t>
            </a:fld>
            <a:endParaRPr lang="en-US" dirty="0"/>
          </a:p>
        </p:txBody>
      </p:sp>
    </p:spTree>
    <p:extLst>
      <p:ext uri="{BB962C8B-B14F-4D97-AF65-F5344CB8AC3E}">
        <p14:creationId xmlns:p14="http://schemas.microsoft.com/office/powerpoint/2010/main" val="203873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2587E0B-F6EC-489E-9F25-AFB77C77360E}" type="datetimeFigureOut">
              <a:rPr lang="en-US" smtClean="0"/>
              <a:pPr/>
              <a:t>5/28/2013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4814E3-CC00-474E-A529-A4198AD7BBFF}" type="slidenum">
              <a:rPr lang="en-US" smtClean="0"/>
              <a:pPr/>
              <a:t>‹#›</a:t>
            </a:fld>
            <a:endParaRPr lang="en-US" dirty="0"/>
          </a:p>
        </p:txBody>
      </p:sp>
    </p:spTree>
    <p:extLst>
      <p:ext uri="{BB962C8B-B14F-4D97-AF65-F5344CB8AC3E}">
        <p14:creationId xmlns:p14="http://schemas.microsoft.com/office/powerpoint/2010/main" val="5003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583FE-937E-487F-B5D1-97962260BF3E}" type="slidenum">
              <a:rPr lang="en-US" smtClean="0"/>
              <a:pPr>
                <a:defRPr/>
              </a:pPr>
              <a:t>2</a:t>
            </a:fld>
            <a:endParaRPr lang="en-US"/>
          </a:p>
        </p:txBody>
      </p:sp>
    </p:spTree>
    <p:extLst>
      <p:ext uri="{BB962C8B-B14F-4D97-AF65-F5344CB8AC3E}">
        <p14:creationId xmlns:p14="http://schemas.microsoft.com/office/powerpoint/2010/main" val="409352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b="1">
                <a:solidFill>
                  <a:schemeClr val="tx1"/>
                </a:solidFill>
                <a:latin typeface="Arial" charset="0"/>
              </a:defRPr>
            </a:lvl1pPr>
            <a:lvl2pPr marL="770662" indent="-296408" defTabSz="966621" eaLnBrk="0" hangingPunct="0">
              <a:defRPr b="1">
                <a:solidFill>
                  <a:schemeClr val="tx1"/>
                </a:solidFill>
                <a:latin typeface="Arial" charset="0"/>
              </a:defRPr>
            </a:lvl2pPr>
            <a:lvl3pPr marL="1185634" indent="-237127" defTabSz="966621" eaLnBrk="0" hangingPunct="0">
              <a:defRPr b="1">
                <a:solidFill>
                  <a:schemeClr val="tx1"/>
                </a:solidFill>
                <a:latin typeface="Arial" charset="0"/>
              </a:defRPr>
            </a:lvl3pPr>
            <a:lvl4pPr marL="1659887" indent="-237127" defTabSz="966621" eaLnBrk="0" hangingPunct="0">
              <a:defRPr b="1">
                <a:solidFill>
                  <a:schemeClr val="tx1"/>
                </a:solidFill>
                <a:latin typeface="Arial" charset="0"/>
              </a:defRPr>
            </a:lvl4pPr>
            <a:lvl5pPr marL="2134141" indent="-237127" defTabSz="966621" eaLnBrk="0" hangingPunct="0">
              <a:defRPr b="1">
                <a:solidFill>
                  <a:schemeClr val="tx1"/>
                </a:solidFill>
                <a:latin typeface="Arial" charset="0"/>
              </a:defRPr>
            </a:lvl5pPr>
            <a:lvl6pPr marL="2608395" indent="-237127" defTabSz="966621" eaLnBrk="0" fontAlgn="base" hangingPunct="0">
              <a:spcBef>
                <a:spcPct val="0"/>
              </a:spcBef>
              <a:spcAft>
                <a:spcPct val="0"/>
              </a:spcAft>
              <a:defRPr b="1">
                <a:solidFill>
                  <a:schemeClr val="tx1"/>
                </a:solidFill>
                <a:latin typeface="Arial" charset="0"/>
              </a:defRPr>
            </a:lvl6pPr>
            <a:lvl7pPr marL="3082648" indent="-237127" defTabSz="966621" eaLnBrk="0" fontAlgn="base" hangingPunct="0">
              <a:spcBef>
                <a:spcPct val="0"/>
              </a:spcBef>
              <a:spcAft>
                <a:spcPct val="0"/>
              </a:spcAft>
              <a:defRPr b="1">
                <a:solidFill>
                  <a:schemeClr val="tx1"/>
                </a:solidFill>
                <a:latin typeface="Arial" charset="0"/>
              </a:defRPr>
            </a:lvl7pPr>
            <a:lvl8pPr marL="3556902" indent="-237127" defTabSz="966621" eaLnBrk="0" fontAlgn="base" hangingPunct="0">
              <a:spcBef>
                <a:spcPct val="0"/>
              </a:spcBef>
              <a:spcAft>
                <a:spcPct val="0"/>
              </a:spcAft>
              <a:defRPr b="1">
                <a:solidFill>
                  <a:schemeClr val="tx1"/>
                </a:solidFill>
                <a:latin typeface="Arial" charset="0"/>
              </a:defRPr>
            </a:lvl8pPr>
            <a:lvl9pPr marL="4031155" indent="-237127" defTabSz="966621" eaLnBrk="0" fontAlgn="base" hangingPunct="0">
              <a:spcBef>
                <a:spcPct val="0"/>
              </a:spcBef>
              <a:spcAft>
                <a:spcPct val="0"/>
              </a:spcAft>
              <a:defRPr b="1">
                <a:solidFill>
                  <a:schemeClr val="tx1"/>
                </a:solidFill>
                <a:latin typeface="Arial" charset="0"/>
              </a:defRPr>
            </a:lvl9pPr>
          </a:lstStyle>
          <a:p>
            <a:pPr eaLnBrk="1" hangingPunct="1"/>
            <a:fld id="{93B8C479-8535-4AC1-8483-463B6D8F37F3}" type="slidenum">
              <a:rPr lang="en-US" b="0" smtClean="0"/>
              <a:pPr eaLnBrk="1" hangingPunct="1"/>
              <a:t>16</a:t>
            </a:fld>
            <a:endParaRPr 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The law made a number of reforms to strengthen the future financial solvency and administrative efficiency of the program by raising</a:t>
            </a:r>
          </a:p>
          <a:p>
            <a:r>
              <a:rPr lang="en-US" sz="1200" b="0" i="0" u="none" strike="noStrike" kern="1200" baseline="0" dirty="0" smtClean="0">
                <a:solidFill>
                  <a:schemeClr val="tx1"/>
                </a:solidFill>
                <a:latin typeface="+mn-lt"/>
                <a:ea typeface="+mn-ea"/>
                <a:cs typeface="+mn-cs"/>
              </a:rPr>
              <a:t>historically low premiums and reducing homeowners’ incentives for rebuilding in flood risk</a:t>
            </a:r>
          </a:p>
          <a:p>
            <a:r>
              <a:rPr lang="en-US" sz="1200" b="0" i="0" u="none" strike="noStrike" kern="1200" baseline="0" dirty="0" smtClean="0">
                <a:solidFill>
                  <a:schemeClr val="tx1"/>
                </a:solidFill>
                <a:latin typeface="+mn-lt"/>
                <a:ea typeface="+mn-ea"/>
                <a:cs typeface="+mn-cs"/>
              </a:rPr>
              <a:t>zones.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course flood map accuracy also is important in not only properly rating flood risk but also for long term resiliency of communities.  The Flood Insurance Reform Act of 2012 authorized several regulatory changes to improve the accuracy of flood maps and established a process to allow communities to request a remapping based on the standards recommended by a newly established Technical Mapping Advisory Council and adopted by FEMA.  The new law also authorized the creation of an independent Scientific Resolution Panel consisting of experts on flood hazard maps and flood insurance to address mapping-related concerns from communities that are dissatisfied with the outcome of</a:t>
            </a:r>
          </a:p>
          <a:p>
            <a:r>
              <a:rPr lang="en-US" sz="1200" b="0" i="0" u="none" strike="noStrike" kern="1200" baseline="0" dirty="0" smtClean="0">
                <a:solidFill>
                  <a:schemeClr val="tx1"/>
                </a:solidFill>
                <a:latin typeface="+mn-lt"/>
                <a:ea typeface="+mn-ea"/>
                <a:cs typeface="+mn-cs"/>
              </a:rPr>
              <a:t>their appeal to FEMA.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was amazing is how different 2012 was from 2004. </a:t>
            </a:r>
            <a:r>
              <a:rPr lang="en-US" dirty="0" smtClean="0"/>
              <a:t>Mood of Congress 180 degrees different than in 2004 when there was last major reform of NFIP passed.  At that time, ASFPM</a:t>
            </a:r>
            <a:r>
              <a:rPr lang="en-US" baseline="0" dirty="0" smtClean="0"/>
              <a:t> was helping promote the “2 strikes and you are out of the taxpayer pocket” approach to either move to actuarial rating or not being allowed to have insurance.  We were laughed out of most offices and the one acknowledgement we received to that notion was the </a:t>
            </a:r>
            <a:r>
              <a:rPr lang="en-US" baseline="0" dirty="0" err="1" smtClean="0"/>
              <a:t>beleagured</a:t>
            </a:r>
            <a:r>
              <a:rPr lang="en-US" baseline="0" dirty="0" smtClean="0"/>
              <a:t> SRL program which was largely made unworkable by Congress.  What a difference $17 billion in debt makes!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b="1">
                <a:solidFill>
                  <a:schemeClr val="tx1"/>
                </a:solidFill>
                <a:latin typeface="Arial" charset="0"/>
              </a:defRPr>
            </a:lvl1pPr>
            <a:lvl2pPr marL="770662" indent="-296408" defTabSz="966621" eaLnBrk="0" hangingPunct="0">
              <a:defRPr b="1">
                <a:solidFill>
                  <a:schemeClr val="tx1"/>
                </a:solidFill>
                <a:latin typeface="Arial" charset="0"/>
              </a:defRPr>
            </a:lvl2pPr>
            <a:lvl3pPr marL="1185634" indent="-237127" defTabSz="966621" eaLnBrk="0" hangingPunct="0">
              <a:defRPr b="1">
                <a:solidFill>
                  <a:schemeClr val="tx1"/>
                </a:solidFill>
                <a:latin typeface="Arial" charset="0"/>
              </a:defRPr>
            </a:lvl3pPr>
            <a:lvl4pPr marL="1659887" indent="-237127" defTabSz="966621" eaLnBrk="0" hangingPunct="0">
              <a:defRPr b="1">
                <a:solidFill>
                  <a:schemeClr val="tx1"/>
                </a:solidFill>
                <a:latin typeface="Arial" charset="0"/>
              </a:defRPr>
            </a:lvl4pPr>
            <a:lvl5pPr marL="2134141" indent="-237127" defTabSz="966621" eaLnBrk="0" hangingPunct="0">
              <a:defRPr b="1">
                <a:solidFill>
                  <a:schemeClr val="tx1"/>
                </a:solidFill>
                <a:latin typeface="Arial" charset="0"/>
              </a:defRPr>
            </a:lvl5pPr>
            <a:lvl6pPr marL="2608395" indent="-237127" defTabSz="966621" eaLnBrk="0" fontAlgn="base" hangingPunct="0">
              <a:spcBef>
                <a:spcPct val="0"/>
              </a:spcBef>
              <a:spcAft>
                <a:spcPct val="0"/>
              </a:spcAft>
              <a:defRPr b="1">
                <a:solidFill>
                  <a:schemeClr val="tx1"/>
                </a:solidFill>
                <a:latin typeface="Arial" charset="0"/>
              </a:defRPr>
            </a:lvl6pPr>
            <a:lvl7pPr marL="3082648" indent="-237127" defTabSz="966621" eaLnBrk="0" fontAlgn="base" hangingPunct="0">
              <a:spcBef>
                <a:spcPct val="0"/>
              </a:spcBef>
              <a:spcAft>
                <a:spcPct val="0"/>
              </a:spcAft>
              <a:defRPr b="1">
                <a:solidFill>
                  <a:schemeClr val="tx1"/>
                </a:solidFill>
                <a:latin typeface="Arial" charset="0"/>
              </a:defRPr>
            </a:lvl7pPr>
            <a:lvl8pPr marL="3556902" indent="-237127" defTabSz="966621" eaLnBrk="0" fontAlgn="base" hangingPunct="0">
              <a:spcBef>
                <a:spcPct val="0"/>
              </a:spcBef>
              <a:spcAft>
                <a:spcPct val="0"/>
              </a:spcAft>
              <a:defRPr b="1">
                <a:solidFill>
                  <a:schemeClr val="tx1"/>
                </a:solidFill>
                <a:latin typeface="Arial" charset="0"/>
              </a:defRPr>
            </a:lvl8pPr>
            <a:lvl9pPr marL="4031155" indent="-237127" defTabSz="966621" eaLnBrk="0" fontAlgn="base" hangingPunct="0">
              <a:spcBef>
                <a:spcPct val="0"/>
              </a:spcBef>
              <a:spcAft>
                <a:spcPct val="0"/>
              </a:spcAft>
              <a:defRPr b="1">
                <a:solidFill>
                  <a:schemeClr val="tx1"/>
                </a:solidFill>
                <a:latin typeface="Arial" charset="0"/>
              </a:defRPr>
            </a:lvl9pPr>
          </a:lstStyle>
          <a:p>
            <a:pPr eaLnBrk="1" hangingPunct="1"/>
            <a:fld id="{93B8C479-8535-4AC1-8483-463B6D8F37F3}" type="slidenum">
              <a:rPr lang="en-US" b="0" smtClean="0"/>
              <a:pPr eaLnBrk="1" hangingPunct="1"/>
              <a:t>18</a:t>
            </a:fld>
            <a:endParaRPr 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t>Any</a:t>
            </a:r>
            <a:r>
              <a:rPr lang="en-US" baseline="0" dirty="0" smtClean="0"/>
              <a:t> way you look at it, Sandy is going to be a big event where it concerns the NFIP.  As a point of comparison, after Katrina, there were over 167,000 claims paid for more than $16 billion.  </a:t>
            </a:r>
          </a:p>
          <a:p>
            <a:pPr eaLnBrk="1" hangingPunct="1">
              <a:lnSpc>
                <a:spcPct val="90000"/>
              </a:lnSpc>
            </a:pPr>
            <a:endParaRPr lang="en-US" baseline="0" dirty="0" smtClean="0"/>
          </a:p>
          <a:p>
            <a:pPr eaLnBrk="1" hangingPunct="1">
              <a:lnSpc>
                <a:spcPct val="90000"/>
              </a:lnSpc>
            </a:pPr>
            <a:r>
              <a:rPr lang="en-US" baseline="0" dirty="0" smtClean="0"/>
              <a:t>For the taxpayer (all of us), Congress approved a $60.4 billion emergency supplemental package.  The big question is how much of that funding will go to more resilient rebuilding and reconstruction.</a:t>
            </a:r>
          </a:p>
          <a:p>
            <a:pPr eaLnBrk="1" hangingPunct="1">
              <a:lnSpc>
                <a:spcPct val="90000"/>
              </a:lnSpc>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b="1">
                <a:solidFill>
                  <a:schemeClr val="tx1"/>
                </a:solidFill>
                <a:latin typeface="Arial" charset="0"/>
              </a:defRPr>
            </a:lvl1pPr>
            <a:lvl2pPr marL="770662" indent="-296408" defTabSz="966621" eaLnBrk="0" hangingPunct="0">
              <a:defRPr b="1">
                <a:solidFill>
                  <a:schemeClr val="tx1"/>
                </a:solidFill>
                <a:latin typeface="Arial" charset="0"/>
              </a:defRPr>
            </a:lvl2pPr>
            <a:lvl3pPr marL="1185634" indent="-237127" defTabSz="966621" eaLnBrk="0" hangingPunct="0">
              <a:defRPr b="1">
                <a:solidFill>
                  <a:schemeClr val="tx1"/>
                </a:solidFill>
                <a:latin typeface="Arial" charset="0"/>
              </a:defRPr>
            </a:lvl3pPr>
            <a:lvl4pPr marL="1659887" indent="-237127" defTabSz="966621" eaLnBrk="0" hangingPunct="0">
              <a:defRPr b="1">
                <a:solidFill>
                  <a:schemeClr val="tx1"/>
                </a:solidFill>
                <a:latin typeface="Arial" charset="0"/>
              </a:defRPr>
            </a:lvl4pPr>
            <a:lvl5pPr marL="2134141" indent="-237127" defTabSz="966621" eaLnBrk="0" hangingPunct="0">
              <a:defRPr b="1">
                <a:solidFill>
                  <a:schemeClr val="tx1"/>
                </a:solidFill>
                <a:latin typeface="Arial" charset="0"/>
              </a:defRPr>
            </a:lvl5pPr>
            <a:lvl6pPr marL="2608395" indent="-237127" defTabSz="966621" eaLnBrk="0" fontAlgn="base" hangingPunct="0">
              <a:spcBef>
                <a:spcPct val="0"/>
              </a:spcBef>
              <a:spcAft>
                <a:spcPct val="0"/>
              </a:spcAft>
              <a:defRPr b="1">
                <a:solidFill>
                  <a:schemeClr val="tx1"/>
                </a:solidFill>
                <a:latin typeface="Arial" charset="0"/>
              </a:defRPr>
            </a:lvl6pPr>
            <a:lvl7pPr marL="3082648" indent="-237127" defTabSz="966621" eaLnBrk="0" fontAlgn="base" hangingPunct="0">
              <a:spcBef>
                <a:spcPct val="0"/>
              </a:spcBef>
              <a:spcAft>
                <a:spcPct val="0"/>
              </a:spcAft>
              <a:defRPr b="1">
                <a:solidFill>
                  <a:schemeClr val="tx1"/>
                </a:solidFill>
                <a:latin typeface="Arial" charset="0"/>
              </a:defRPr>
            </a:lvl7pPr>
            <a:lvl8pPr marL="3556902" indent="-237127" defTabSz="966621" eaLnBrk="0" fontAlgn="base" hangingPunct="0">
              <a:spcBef>
                <a:spcPct val="0"/>
              </a:spcBef>
              <a:spcAft>
                <a:spcPct val="0"/>
              </a:spcAft>
              <a:defRPr b="1">
                <a:solidFill>
                  <a:schemeClr val="tx1"/>
                </a:solidFill>
                <a:latin typeface="Arial" charset="0"/>
              </a:defRPr>
            </a:lvl8pPr>
            <a:lvl9pPr marL="4031155" indent="-237127" defTabSz="966621" eaLnBrk="0" fontAlgn="base" hangingPunct="0">
              <a:spcBef>
                <a:spcPct val="0"/>
              </a:spcBef>
              <a:spcAft>
                <a:spcPct val="0"/>
              </a:spcAft>
              <a:defRPr b="1">
                <a:solidFill>
                  <a:schemeClr val="tx1"/>
                </a:solidFill>
                <a:latin typeface="Arial" charset="0"/>
              </a:defRPr>
            </a:lvl9pPr>
          </a:lstStyle>
          <a:p>
            <a:pPr eaLnBrk="1" hangingPunct="1"/>
            <a:fld id="{93B8C479-8535-4AC1-8483-463B6D8F37F3}" type="slidenum">
              <a:rPr lang="en-US" b="0" smtClean="0"/>
              <a:pPr eaLnBrk="1" hangingPunct="1"/>
              <a:t>19</a:t>
            </a:fld>
            <a:endParaRPr 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t>This is a photo of one of the first house elevations</a:t>
            </a:r>
            <a:r>
              <a:rPr lang="en-US" baseline="0" dirty="0" smtClean="0"/>
              <a:t> in the Sandy affected area.  Photo courtesy of Roderick Scott, elevation contractor.</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583FE-937E-487F-B5D1-97962260BF3E}" type="slidenum">
              <a:rPr lang="en-US" smtClean="0"/>
              <a:pPr>
                <a:defRPr/>
              </a:pPr>
              <a:t>3</a:t>
            </a:fld>
            <a:endParaRPr lang="en-US"/>
          </a:p>
        </p:txBody>
      </p:sp>
    </p:spTree>
    <p:extLst>
      <p:ext uri="{BB962C8B-B14F-4D97-AF65-F5344CB8AC3E}">
        <p14:creationId xmlns:p14="http://schemas.microsoft.com/office/powerpoint/2010/main" val="409352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583FE-937E-487F-B5D1-97962260BF3E}" type="slidenum">
              <a:rPr lang="en-US" smtClean="0"/>
              <a:pPr>
                <a:defRPr/>
              </a:pPr>
              <a:t>4</a:t>
            </a:fld>
            <a:endParaRPr lang="en-US"/>
          </a:p>
        </p:txBody>
      </p:sp>
    </p:spTree>
    <p:extLst>
      <p:ext uri="{BB962C8B-B14F-4D97-AF65-F5344CB8AC3E}">
        <p14:creationId xmlns:p14="http://schemas.microsoft.com/office/powerpoint/2010/main" val="409352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Despite substantial efforts by the Federal Government to reduce flood hazards and protect floodplains, annual losses from floods and adverse alteration of floodplains continue to increase. The problem arises mainly from unwise land use practices. </a:t>
            </a:r>
          </a:p>
          <a:p>
            <a:r>
              <a:rPr lang="en-US" sz="1200" i="1" dirty="0" smtClean="0"/>
              <a:t>The Federal Government can be responsible for or can influence these practices in the construction of projects, in the management of its own properties, in the provision of financial or technical assistance including support of financial institutions, and in the uses for which its agencies issue licenses or permits. In addition to minimizing the danger to human and nonhuman communities living in floodplains, active floodplain management represents sound business practice by reducing the risk of flood damage to properties benefiting from Federal assistance. </a:t>
            </a:r>
          </a:p>
          <a:p>
            <a:r>
              <a:rPr lang="en-US" sz="1200" i="1" dirty="0" smtClean="0"/>
              <a:t>Because unwise floodplain development can lead to the loss of human and other natural resources, it is simply a bad Federal investment and should be avoided.</a:t>
            </a:r>
          </a:p>
          <a:p>
            <a:endParaRPr lang="en-US" dirty="0"/>
          </a:p>
        </p:txBody>
      </p:sp>
      <p:sp>
        <p:nvSpPr>
          <p:cNvPr id="4" name="Slide Number Placeholder 3"/>
          <p:cNvSpPr>
            <a:spLocks noGrp="1"/>
          </p:cNvSpPr>
          <p:nvPr>
            <p:ph type="sldNum" sz="quarter" idx="10"/>
          </p:nvPr>
        </p:nvSpPr>
        <p:spPr/>
        <p:txBody>
          <a:bodyPr/>
          <a:lstStyle/>
          <a:p>
            <a:fld id="{224814E3-CC00-474E-A529-A4198AD7BBFF}"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4814E3-CC00-474E-A529-A4198AD7BBFF}"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B68A600B-1B30-44C3-8B49-717125809983}" type="slidenum">
              <a:rPr lang="en-US" smtClean="0">
                <a:solidFill>
                  <a:srgbClr val="000000"/>
                </a:solidFill>
                <a:latin typeface="French Script MT" pitchFamily="66" charset="0"/>
              </a:rPr>
              <a:pPr/>
              <a:t>9</a:t>
            </a:fld>
            <a:endParaRPr lang="en-US" dirty="0" smtClean="0">
              <a:solidFill>
                <a:srgbClr val="000000"/>
              </a:solidFill>
              <a:latin typeface="French Script MT"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DBE0A2C-E50A-44BE-ABBD-A95DE4CCF097}" type="slidenum">
              <a:rPr lang="en-US"/>
              <a:pPr/>
              <a:t>11</a:t>
            </a:fld>
            <a:endParaRPr lang="en-US"/>
          </a:p>
        </p:txBody>
      </p:sp>
      <p:sp>
        <p:nvSpPr>
          <p:cNvPr id="55299" name="Rectangle 2"/>
          <p:cNvSpPr>
            <a:spLocks noGrp="1" noRot="1" noChangeAspect="1" noChangeArrowheads="1" noTextEdit="1"/>
          </p:cNvSpPr>
          <p:nvPr>
            <p:ph type="sldImg"/>
          </p:nvPr>
        </p:nvSpPr>
        <p:spPr>
          <a:xfrm>
            <a:off x="1282700" y="712788"/>
            <a:ext cx="4759325" cy="3568700"/>
          </a:xfrm>
          <a:ln/>
        </p:spPr>
      </p:sp>
      <p:sp>
        <p:nvSpPr>
          <p:cNvPr id="55300" name="Rectangle 3"/>
          <p:cNvSpPr>
            <a:spLocks noGrp="1" noChangeArrowheads="1"/>
          </p:cNvSpPr>
          <p:nvPr>
            <p:ph type="body" idx="1"/>
          </p:nvPr>
        </p:nvSpPr>
        <p:spPr>
          <a:noFill/>
          <a:ln/>
        </p:spPr>
        <p:txBody>
          <a:bodyPr lIns="95399" tIns="47700" rIns="95399" bIns="47700"/>
          <a:lstStyle/>
          <a:p>
            <a:r>
              <a:rPr lang="en-US" smtClean="0"/>
              <a:t>Under current policy we do the following:</a:t>
            </a:r>
          </a:p>
          <a:p>
            <a:pPr>
              <a:buFontTx/>
              <a:buChar char="•"/>
            </a:pPr>
            <a:r>
              <a:rPr lang="en-US" smtClean="0"/>
              <a:t>allow development in high risk areas---IN FACT, the national approach is:</a:t>
            </a:r>
          </a:p>
          <a:p>
            <a:pPr lvl="1">
              <a:buFontTx/>
              <a:buChar char="•"/>
            </a:pPr>
            <a:r>
              <a:rPr lang="en-US" smtClean="0"/>
              <a:t>Map the high-risk floodplain, then show people how to build in it</a:t>
            </a:r>
          </a:p>
          <a:p>
            <a:pPr lvl="1">
              <a:buFontTx/>
              <a:buChar char="•"/>
            </a:pPr>
            <a:endParaRPr lang="en-US" smtClean="0"/>
          </a:p>
          <a:p>
            <a:pPr>
              <a:buFontTx/>
              <a:buChar char="•"/>
            </a:pPr>
            <a:r>
              <a:rPr lang="en-US" smtClean="0"/>
              <a:t>use existing conditions and ignore impact of new development on flood levels</a:t>
            </a:r>
          </a:p>
          <a:p>
            <a:pPr>
              <a:buFontTx/>
              <a:buChar char="•"/>
            </a:pPr>
            <a:r>
              <a:rPr lang="en-US" smtClean="0"/>
              <a:t>development often results in increased flood stage, flow, velocity: altered sediment and erosion---with no mitigation considered</a:t>
            </a:r>
          </a:p>
          <a:p>
            <a:pPr>
              <a:buFontTx/>
              <a:buChar char="•"/>
            </a:pPr>
            <a:r>
              <a:rPr lang="en-US" smtClean="0"/>
              <a:t>fail to consider value of storage or benefits of natural floodplain functions</a:t>
            </a:r>
          </a:p>
          <a:p>
            <a:pPr>
              <a:buFontTx/>
              <a:buChar char="•"/>
            </a:pPr>
            <a:endParaRPr lang="en-US" smtClean="0"/>
          </a:p>
          <a:p>
            <a:pPr>
              <a:buFontTx/>
              <a:buChar char="•"/>
            </a:pPr>
            <a:r>
              <a:rPr lang="en-US" smtClean="0"/>
              <a:t>NFIP Evaluation underway---- Cost $5 million, done in the fall of 2005    Larson on Steering Committee to guide  what is looked at in the 8-10 research studies underway---may look at 1% chance flood as a standard---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583FE-937E-487F-B5D1-97962260BF3E}" type="slidenum">
              <a:rPr lang="en-US" smtClean="0"/>
              <a:pPr>
                <a:defRPr/>
              </a:pPr>
              <a:t>12</a:t>
            </a:fld>
            <a:endParaRPr lang="en-US"/>
          </a:p>
        </p:txBody>
      </p:sp>
    </p:spTree>
    <p:extLst>
      <p:ext uri="{BB962C8B-B14F-4D97-AF65-F5344CB8AC3E}">
        <p14:creationId xmlns:p14="http://schemas.microsoft.com/office/powerpoint/2010/main" val="409352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583FE-937E-487F-B5D1-97962260BF3E}" type="slidenum">
              <a:rPr lang="en-US" smtClean="0"/>
              <a:pPr>
                <a:defRPr/>
              </a:pPr>
              <a:t>14</a:t>
            </a:fld>
            <a:endParaRPr lang="en-US"/>
          </a:p>
        </p:txBody>
      </p:sp>
    </p:spTree>
    <p:extLst>
      <p:ext uri="{BB962C8B-B14F-4D97-AF65-F5344CB8AC3E}">
        <p14:creationId xmlns:p14="http://schemas.microsoft.com/office/powerpoint/2010/main" val="409352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dirty="0"/>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bwMode="ltGray">
          <a:xfrm>
            <a:off x="609600" y="2590800"/>
            <a:ext cx="7772400" cy="1066800"/>
          </a:xfrm>
        </p:spPr>
        <p:txBody>
          <a:bodyPr/>
          <a:lstStyle>
            <a:lvl1pPr algn="ctr">
              <a:defRPr sz="4400">
                <a:solidFill>
                  <a:schemeClr val="tx1">
                    <a:lumMod val="75000"/>
                  </a:schemeClr>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057400" y="4191000"/>
            <a:ext cx="6400800" cy="533400"/>
          </a:xfrm>
        </p:spPr>
        <p:txBody>
          <a:bodyPr/>
          <a:lstStyle>
            <a:lvl1pPr marL="0" indent="0" algn="r">
              <a:buFontTx/>
              <a:buNone/>
              <a:defRPr sz="2800">
                <a:solidFill>
                  <a:schemeClr val="tx2"/>
                </a:solidFill>
              </a:defRPr>
            </a:lvl1pPr>
          </a:lstStyle>
          <a:p>
            <a:r>
              <a:rPr lang="en-US" dirty="0" smtClean="0"/>
              <a:t>Click to edit Master subtitle style</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endParaRPr 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4BA3C968-7D90-46EC-8C13-DE9669B30FAB}" type="slidenum">
              <a:rPr lang="en-US"/>
              <a:pPr/>
              <a:t>‹#›</a:t>
            </a:fld>
            <a:endParaRPr lang="en-US" dirty="0"/>
          </a:p>
        </p:txBody>
      </p:sp>
      <p:pic>
        <p:nvPicPr>
          <p:cNvPr id="26" name="Picture 6"/>
          <p:cNvPicPr>
            <a:picLocks noChangeAspect="1" noChangeArrowheads="1"/>
          </p:cNvPicPr>
          <p:nvPr userDrawn="1"/>
        </p:nvPicPr>
        <p:blipFill>
          <a:blip r:embed="rId2"/>
          <a:srcRect/>
          <a:stretch>
            <a:fillRect/>
          </a:stretch>
        </p:blipFill>
        <p:spPr bwMode="auto">
          <a:xfrm>
            <a:off x="0" y="0"/>
            <a:ext cx="9144000" cy="2173574"/>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FACCFF-B4CA-49F3-83F7-FEB45CFCDFC3}" type="slidenum">
              <a:rPr lang="en-US"/>
              <a:pPr/>
              <a:t>‹#›</a:t>
            </a:fld>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77000"/>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40D52F49-1A5D-4080-87BD-749787EE5F7A}" type="slidenum">
              <a:rPr lang="en-US"/>
              <a:pPr/>
              <a:t>‹#›</a:t>
            </a:fld>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304800" y="6410848"/>
            <a:ext cx="4439920" cy="365760"/>
          </a:xfrm>
        </p:spPr>
        <p:txBody>
          <a:bodyPr/>
          <a:lstStyle/>
          <a:p>
            <a:pPr>
              <a:defRPr/>
            </a:pPr>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userDrawn="1"/>
        </p:nvSpPr>
        <p:spPr>
          <a:xfrm>
            <a:off x="1219200" y="274638"/>
            <a:ext cx="7696200" cy="822642"/>
          </a:xfrm>
          <a:prstGeom prst="rect">
            <a:avLst/>
          </a:prstGeom>
        </p:spPr>
        <p:txBody>
          <a:bodyPr vert="horz" anchor="b">
            <a:normAutofit/>
          </a:bodyPr>
          <a:lstStyle>
            <a:lvl1pPr algn="ctr" rtl="0" eaLnBrk="1" latinLnBrk="0" hangingPunct="1">
              <a:spcBef>
                <a:spcPct val="0"/>
              </a:spcBef>
              <a:buNone/>
              <a:defRPr kumimoji="0" sz="3600" b="1" kern="1200">
                <a:solidFill>
                  <a:schemeClr val="tx2">
                    <a:lumMod val="50000"/>
                  </a:schemeClr>
                </a:solidFill>
                <a:latin typeface="+mj-lt"/>
                <a:ea typeface="+mj-ea"/>
                <a:cs typeface="+mj-cs"/>
              </a:defRPr>
            </a:lvl1pPr>
          </a:lstStyle>
          <a:p>
            <a:endParaRPr lang="en-US" dirty="0"/>
          </a:p>
        </p:txBody>
      </p:sp>
    </p:spTree>
    <p:extLst>
      <p:ext uri="{BB962C8B-B14F-4D97-AF65-F5344CB8AC3E}">
        <p14:creationId xmlns:p14="http://schemas.microsoft.com/office/powerpoint/2010/main" val="2062479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319636"/>
            <a:ext cx="7772400" cy="646331"/>
          </a:xfrm>
        </p:spPr>
        <p:txBody>
          <a:bodyPr/>
          <a:lstStyle>
            <a:lvl1pPr>
              <a:defRPr sz="3600" b="1" i="0" cap="small" baseline="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463550" y="1420061"/>
            <a:ext cx="8134350" cy="3794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2"/>
          <p:cNvSpPr>
            <a:spLocks noGrp="1"/>
          </p:cNvSpPr>
          <p:nvPr>
            <p:ph type="dt" sz="half" idx="14"/>
          </p:nvPr>
        </p:nvSpPr>
        <p:spPr/>
        <p:txBody>
          <a:bodyPr/>
          <a:lstStyle>
            <a:lvl1pPr>
              <a:defRPr/>
            </a:lvl1pPr>
          </a:lstStyle>
          <a:p>
            <a:pPr>
              <a:defRPr/>
            </a:pPr>
            <a:endParaRPr lang="en-US">
              <a:solidFill>
                <a:srgbClr val="DBF5F9">
                  <a:shade val="90000"/>
                </a:srgbClr>
              </a:solidFill>
            </a:endParaRPr>
          </a:p>
        </p:txBody>
      </p:sp>
      <p:sp>
        <p:nvSpPr>
          <p:cNvPr id="9" name="Footer Placeholder 3"/>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10" name="Slide Number Placeholder 4"/>
          <p:cNvSpPr>
            <a:spLocks noGrp="1"/>
          </p:cNvSpPr>
          <p:nvPr>
            <p:ph type="sldNum" sz="quarter" idx="16"/>
          </p:nvPr>
        </p:nvSpPr>
        <p:spPr/>
        <p:txBody>
          <a:bodyPr/>
          <a:lstStyle>
            <a:lvl1pPr>
              <a:defRPr smtClean="0"/>
            </a:lvl1pPr>
          </a:lstStyle>
          <a:p>
            <a:pPr>
              <a:defRPr/>
            </a:pPr>
            <a:fld id="{EEE632EE-DE8D-4361-AC7E-3AB7BFA3B230}"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593695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E04F797-31EA-4044-9072-637A34F0757E}" type="slidenum">
              <a:rPr lang="en-US"/>
              <a:pPr/>
              <a:t>‹#›</a:t>
            </a:fld>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8B4A75-BBC5-497B-A883-BE35CBD33FF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77070ED-396F-47C5-831F-98DC10CA5D6D}" type="slidenum">
              <a:rPr lang="en-US"/>
              <a:pPr/>
              <a:t>‹#›</a:t>
            </a:fld>
            <a:endParaRPr lang="en-US" dirty="0"/>
          </a:p>
        </p:txBody>
      </p:sp>
      <p:pic>
        <p:nvPicPr>
          <p:cNvPr id="8"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729F621-D446-41BA-BBCB-7A037C18FB20}" type="slidenum">
              <a:rPr lang="en-US"/>
              <a:pPr/>
              <a:t>‹#›</a:t>
            </a:fld>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A13F5B6-48D4-44DD-8D25-62C0B584DAB7}" type="slidenum">
              <a:rPr lang="en-US"/>
              <a:pPr/>
              <a:t>‹#›</a:t>
            </a:fld>
            <a:endParaRPr lang="en-US" dirty="0"/>
          </a:p>
        </p:txBody>
      </p:sp>
      <p:pic>
        <p:nvPicPr>
          <p:cNvPr id="5"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8CBB2CF-F0E1-4DA9-8D55-90773ABD6CBE}" type="slidenum">
              <a:rPr lang="en-US"/>
              <a:pPr/>
              <a:t>‹#›</a:t>
            </a:fld>
            <a:endParaRPr lang="en-US" dirty="0"/>
          </a:p>
        </p:txBody>
      </p:sp>
      <p:pic>
        <p:nvPicPr>
          <p:cNvPr id="8"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1FC4CF-E425-46CE-A0EB-FBE155932663}" type="slidenum">
              <a:rPr lang="en-US"/>
              <a:pPr/>
              <a:t>‹#›</a:t>
            </a:fld>
            <a:endParaRPr lang="en-US" dirty="0"/>
          </a:p>
        </p:txBody>
      </p:sp>
      <p:pic>
        <p:nvPicPr>
          <p:cNvPr id="8"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E9F17E-19DF-4B44-8561-4D9E036FF4DE}" type="slidenum">
              <a:rPr lang="en-US"/>
              <a:pPr/>
              <a:t>‹#›</a:t>
            </a:fld>
            <a:endParaRPr lang="en-US" dirty="0"/>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dirty="0"/>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9E32042-B3D1-4191-89BE-124F5F1C83F4}" type="slidenum">
              <a:rPr lang="en-US"/>
              <a:pPr/>
              <a:t>‹#›</a:t>
            </a:fld>
            <a:endParaRPr lang="en-US" dirty="0"/>
          </a:p>
        </p:txBody>
      </p:sp>
      <p:pic>
        <p:nvPicPr>
          <p:cNvPr id="1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90" r:id="rId13"/>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portal.hud.gov/hudportal/HUD?src=/sandyrebuilding/FR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304" y="6172200"/>
            <a:ext cx="7767896" cy="369332"/>
          </a:xfrm>
          <a:prstGeom prst="rect">
            <a:avLst/>
          </a:prstGeom>
          <a:noFill/>
        </p:spPr>
        <p:txBody>
          <a:bodyPr wrap="none" rtlCol="0">
            <a:spAutoFit/>
          </a:bodyPr>
          <a:lstStyle/>
          <a:p>
            <a:pPr algn="ctr"/>
            <a:r>
              <a:rPr lang="en-US" b="1" dirty="0" smtClean="0"/>
              <a:t>Climate, Risk, and Resilience 2013  |  New Orleans, LA  |  29 May 2013</a:t>
            </a:r>
            <a:endParaRPr lang="en-US" b="1" dirty="0"/>
          </a:p>
        </p:txBody>
      </p:sp>
      <p:sp>
        <p:nvSpPr>
          <p:cNvPr id="6" name="TextBox 5"/>
          <p:cNvSpPr txBox="1"/>
          <p:nvPr/>
        </p:nvSpPr>
        <p:spPr>
          <a:xfrm>
            <a:off x="553810" y="2895600"/>
            <a:ext cx="7964553" cy="1077218"/>
          </a:xfrm>
          <a:prstGeom prst="rect">
            <a:avLst/>
          </a:prstGeom>
          <a:noFill/>
        </p:spPr>
        <p:txBody>
          <a:bodyPr wrap="none" rtlCol="0">
            <a:spAutoFit/>
          </a:bodyPr>
          <a:lstStyle/>
          <a:p>
            <a:pPr algn="ctr"/>
            <a:r>
              <a:rPr lang="en-US" sz="3600" b="1" dirty="0" smtClean="0"/>
              <a:t>Flood Risk and Climate Adaptation:</a:t>
            </a:r>
          </a:p>
          <a:p>
            <a:pPr algn="ctr"/>
            <a:r>
              <a:rPr lang="en-US" sz="2800" b="1" dirty="0" smtClean="0"/>
              <a:t>Federal Policies &amp; Nonfederal Actions</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74638"/>
            <a:ext cx="7620000" cy="868362"/>
          </a:xfrm>
        </p:spPr>
        <p:txBody>
          <a:bodyPr/>
          <a:lstStyle/>
          <a:p>
            <a:r>
              <a:rPr lang="en-US" sz="2400" dirty="0" smtClean="0"/>
              <a:t>Key Recommendations of Reports: 1970s - present</a:t>
            </a:r>
            <a:endParaRPr lang="en-US" sz="2400" dirty="0"/>
          </a:p>
        </p:txBody>
      </p:sp>
      <p:sp>
        <p:nvSpPr>
          <p:cNvPr id="5" name="Content Placeholder 2"/>
          <p:cNvSpPr txBox="1">
            <a:spLocks/>
          </p:cNvSpPr>
          <p:nvPr/>
        </p:nvSpPr>
        <p:spPr bwMode="auto">
          <a:xfrm>
            <a:off x="609600" y="16002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rPr>
              <a:t>“100-year” standard inadequate for flood damage reduction structures, especially for urbanized areas.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rPr>
              <a:t>Structures, such as levees, floodwalls, and dikes</a:t>
            </a:r>
            <a:r>
              <a:rPr kumimoji="0" lang="en-US" sz="2000" b="0" i="0" u="none" strike="noStrike" kern="0" cap="none" spc="0" normalizeH="0" noProof="0" dirty="0" smtClean="0">
                <a:ln>
                  <a:noFill/>
                </a:ln>
                <a:solidFill>
                  <a:schemeClr val="tx2"/>
                </a:solidFill>
                <a:effectLst/>
                <a:uLnTx/>
                <a:uFillTx/>
              </a:rPr>
              <a:t> alone will not reduce risk – nonstructural measures must be integrated</a:t>
            </a:r>
            <a:r>
              <a:rPr kumimoji="0" lang="en-US" sz="2000" b="0" i="0" u="none" strike="noStrike" kern="0" cap="none" spc="0" normalizeH="0" baseline="0" noProof="0" dirty="0" smtClean="0">
                <a:ln>
                  <a:noFill/>
                </a:ln>
                <a:solidFill>
                  <a:schemeClr val="tx2"/>
                </a:solidFill>
                <a:effectLst/>
                <a:uLnTx/>
                <a:uFillTx/>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solidFill>
                  <a:schemeClr val="tx2"/>
                </a:solidFill>
              </a:rPr>
              <a:t>Federal policies may present barriers to </a:t>
            </a:r>
            <a:r>
              <a:rPr kumimoji="0" lang="en-US" sz="2000" b="0" i="0" u="none" strike="noStrike" kern="0" cap="none" spc="0" normalizeH="0" baseline="0" noProof="0" dirty="0" smtClean="0">
                <a:ln>
                  <a:noFill/>
                </a:ln>
                <a:solidFill>
                  <a:schemeClr val="tx2"/>
                </a:solidFill>
                <a:effectLst/>
                <a:uLnTx/>
                <a:uFillTx/>
              </a:rPr>
              <a:t>nonstructural approaches and local initiative</a:t>
            </a:r>
            <a:r>
              <a:rPr kumimoji="0" lang="en-US" sz="2000" b="0" i="0" u="none" strike="noStrike" kern="0" cap="none" spc="0" normalizeH="0" noProof="0" dirty="0" smtClean="0">
                <a:ln>
                  <a:noFill/>
                </a:ln>
                <a:solidFill>
                  <a:schemeClr val="tx2"/>
                </a:solidFill>
                <a:effectLst/>
                <a:uLnTx/>
                <a:uFillTx/>
              </a:rPr>
              <a:t> </a:t>
            </a:r>
            <a:r>
              <a:rPr kumimoji="0" lang="en-US" sz="2000" b="0" i="0" u="none" strike="noStrike" kern="0" cap="none" spc="0" normalizeH="0" baseline="0" noProof="0" dirty="0" smtClean="0">
                <a:ln>
                  <a:noFill/>
                </a:ln>
                <a:solidFill>
                  <a:schemeClr val="tx2"/>
                </a:solidFill>
                <a:effectLst/>
                <a:uLnTx/>
                <a:uFillTx/>
              </a:rPr>
              <a:t>for management</a:t>
            </a:r>
            <a:r>
              <a:rPr kumimoji="0" lang="en-US" sz="2000" b="0" i="0" u="none" strike="noStrike" kern="0" cap="none" spc="0" normalizeH="0" noProof="0" dirty="0" smtClean="0">
                <a:ln>
                  <a:noFill/>
                </a:ln>
                <a:solidFill>
                  <a:schemeClr val="tx2"/>
                </a:solidFill>
                <a:effectLst/>
                <a:uLnTx/>
                <a:uFillTx/>
              </a:rPr>
              <a:t> of flood-prone lands.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chemeClr val="tx2"/>
                </a:solidFill>
              </a:rPr>
              <a:t>Climate impacts threaten coastal communities and economies.  Some states and local governments are working to prepare for these impacts by adopting modern standards and long-term strategies to allow more room for rivers, beaches, and coastal ecosystems.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chemeClr val="tx2"/>
                </a:solidFill>
              </a:rPr>
              <a:t>Although floodplain and land use management is a state and local responsibility, the federal government plays a critical role in providing standards, funding, and technical assistance. </a:t>
            </a:r>
            <a:endParaRPr kumimoji="0" lang="en-US" sz="2000" b="0" i="0" u="none" strike="noStrike" kern="0" cap="none" spc="0" normalizeH="0" baseline="0" noProof="0" dirty="0" smtClean="0">
              <a:ln>
                <a:noFill/>
              </a:ln>
              <a:solidFill>
                <a:schemeClr val="tx2"/>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413359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0"/>
            <a:ext cx="7391400" cy="1143000"/>
          </a:xfrm>
        </p:spPr>
        <p:txBody>
          <a:bodyPr/>
          <a:lstStyle/>
          <a:p>
            <a:r>
              <a:rPr lang="en-US" dirty="0" smtClean="0"/>
              <a:t>Damage Drivers</a:t>
            </a:r>
            <a:endParaRPr lang="en-US" dirty="0"/>
          </a:p>
        </p:txBody>
      </p:sp>
      <p:sp>
        <p:nvSpPr>
          <p:cNvPr id="382979" name="Rectangle 3"/>
          <p:cNvSpPr>
            <a:spLocks noGrp="1" noChangeArrowheads="1"/>
          </p:cNvSpPr>
          <p:nvPr>
            <p:ph idx="1"/>
          </p:nvPr>
        </p:nvSpPr>
        <p:spPr>
          <a:xfrm>
            <a:off x="495300" y="1504708"/>
            <a:ext cx="8255000" cy="4984991"/>
          </a:xfrm>
        </p:spPr>
        <p:txBody>
          <a:bodyPr>
            <a:normAutofit/>
          </a:bodyPr>
          <a:lstStyle/>
          <a:p>
            <a:pPr algn="ctr" eaLnBrk="1" hangingPunct="1">
              <a:lnSpc>
                <a:spcPct val="90000"/>
              </a:lnSpc>
              <a:spcBef>
                <a:spcPct val="0"/>
              </a:spcBef>
              <a:buFont typeface="Wingdings" pitchFamily="2" charset="2"/>
              <a:buNone/>
            </a:pPr>
            <a:endParaRPr lang="en-US" sz="400" b="1" dirty="0" smtClean="0"/>
          </a:p>
          <a:p>
            <a:pPr eaLnBrk="1" hangingPunct="1">
              <a:lnSpc>
                <a:spcPct val="90000"/>
              </a:lnSpc>
              <a:spcBef>
                <a:spcPct val="0"/>
              </a:spcBef>
              <a:buFont typeface="Wingdings" pitchFamily="2" charset="2"/>
              <a:buNone/>
            </a:pPr>
            <a:r>
              <a:rPr lang="en-US" b="1" dirty="0" smtClean="0"/>
              <a:t>Current Federal Policies:</a:t>
            </a:r>
          </a:p>
          <a:p>
            <a:pPr eaLnBrk="1" hangingPunct="1">
              <a:lnSpc>
                <a:spcPct val="90000"/>
              </a:lnSpc>
              <a:spcBef>
                <a:spcPct val="15000"/>
              </a:spcBef>
            </a:pPr>
            <a:r>
              <a:rPr lang="en-US" b="1" dirty="0" smtClean="0"/>
              <a:t>Allow intensification in hazardous areas</a:t>
            </a:r>
          </a:p>
          <a:p>
            <a:pPr eaLnBrk="1" hangingPunct="1">
              <a:lnSpc>
                <a:spcPct val="90000"/>
              </a:lnSpc>
              <a:spcBef>
                <a:spcPct val="15000"/>
              </a:spcBef>
            </a:pPr>
            <a:r>
              <a:rPr lang="en-US" b="1" dirty="0" smtClean="0"/>
              <a:t>Ignore changing conditions</a:t>
            </a:r>
          </a:p>
          <a:p>
            <a:pPr eaLnBrk="1" hangingPunct="1">
              <a:lnSpc>
                <a:spcPct val="90000"/>
              </a:lnSpc>
              <a:spcBef>
                <a:spcPct val="15000"/>
              </a:spcBef>
            </a:pPr>
            <a:r>
              <a:rPr lang="en-US" b="1" dirty="0" smtClean="0"/>
              <a:t>Ignore adverse impacts to existing properties</a:t>
            </a:r>
          </a:p>
          <a:p>
            <a:pPr eaLnBrk="1" hangingPunct="1">
              <a:lnSpc>
                <a:spcPct val="90000"/>
              </a:lnSpc>
              <a:spcBef>
                <a:spcPct val="15000"/>
              </a:spcBef>
            </a:pPr>
            <a:r>
              <a:rPr lang="en-US" b="1" dirty="0" smtClean="0"/>
              <a:t>Undervalue natural floodplain services</a:t>
            </a:r>
          </a:p>
          <a:p>
            <a:pPr eaLnBrk="1" hangingPunct="1">
              <a:lnSpc>
                <a:spcPct val="90000"/>
              </a:lnSpc>
              <a:spcBef>
                <a:spcPct val="15000"/>
              </a:spcBef>
            </a:pPr>
            <a:endParaRPr lang="en-US" b="1" dirty="0"/>
          </a:p>
          <a:p>
            <a:pPr marL="0" indent="0" eaLnBrk="1" hangingPunct="1">
              <a:lnSpc>
                <a:spcPct val="90000"/>
              </a:lnSpc>
              <a:spcBef>
                <a:spcPct val="15000"/>
              </a:spcBef>
              <a:buNone/>
            </a:pPr>
            <a:r>
              <a:rPr lang="en-US" b="1" dirty="0" smtClean="0"/>
              <a:t>But, changes are already underway…</a:t>
            </a:r>
          </a:p>
        </p:txBody>
      </p:sp>
      <p:sp>
        <p:nvSpPr>
          <p:cNvPr id="14338" name="Slide Number Placeholder 4"/>
          <p:cNvSpPr>
            <a:spLocks noGrp="1"/>
          </p:cNvSpPr>
          <p:nvPr>
            <p:ph type="sldNum" sz="quarter" idx="12"/>
          </p:nvPr>
        </p:nvSpPr>
        <p:spPr>
          <a:noFill/>
        </p:spPr>
        <p:txBody>
          <a:bodyPr/>
          <a:lstStyle/>
          <a:p>
            <a:fld id="{716E72F8-AABC-4574-A090-86AE31F18156}" type="slidenum">
              <a:rPr lang="en-US"/>
              <a:pPr/>
              <a:t>11</a:t>
            </a:fld>
            <a:endParaRPr lang="en-US"/>
          </a:p>
        </p:txBody>
      </p:sp>
    </p:spTree>
    <p:extLst>
      <p:ext uri="{BB962C8B-B14F-4D97-AF65-F5344CB8AC3E}">
        <p14:creationId xmlns:p14="http://schemas.microsoft.com/office/powerpoint/2010/main" val="4896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anim calcmode="lin" valueType="num">
                                      <p:cBhvr>
                                        <p:cTn id="7" dur="500" fill="hold"/>
                                        <p:tgtEl>
                                          <p:spTgt spid="38297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8297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8297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82979">
                                            <p:txEl>
                                              <p:pRg st="3" end="3"/>
                                            </p:txEl>
                                          </p:spTgt>
                                        </p:tgtEl>
                                        <p:attrNameLst>
                                          <p:attrName>style.visibility</p:attrName>
                                        </p:attrNameLst>
                                      </p:cBhvr>
                                      <p:to>
                                        <p:strVal val="visible"/>
                                      </p:to>
                                    </p:set>
                                    <p:anim calcmode="lin" valueType="num">
                                      <p:cBhvr>
                                        <p:cTn id="14" dur="500" fill="hold"/>
                                        <p:tgtEl>
                                          <p:spTgt spid="38297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8297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8297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82979">
                                            <p:txEl>
                                              <p:pRg st="4" end="4"/>
                                            </p:txEl>
                                          </p:spTgt>
                                        </p:tgtEl>
                                        <p:attrNameLst>
                                          <p:attrName>style.visibility</p:attrName>
                                        </p:attrNameLst>
                                      </p:cBhvr>
                                      <p:to>
                                        <p:strVal val="visible"/>
                                      </p:to>
                                    </p:set>
                                    <p:anim calcmode="lin" valueType="num">
                                      <p:cBhvr>
                                        <p:cTn id="21" dur="500" fill="hold"/>
                                        <p:tgtEl>
                                          <p:spTgt spid="38297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8297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8297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82979">
                                            <p:txEl>
                                              <p:pRg st="5" end="5"/>
                                            </p:txEl>
                                          </p:spTgt>
                                        </p:tgtEl>
                                        <p:attrNameLst>
                                          <p:attrName>style.visibility</p:attrName>
                                        </p:attrNameLst>
                                      </p:cBhvr>
                                      <p:to>
                                        <p:strVal val="visible"/>
                                      </p:to>
                                    </p:set>
                                    <p:anim calcmode="lin" valueType="num">
                                      <p:cBhvr>
                                        <p:cTn id="28" dur="500" fill="hold"/>
                                        <p:tgtEl>
                                          <p:spTgt spid="382979">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82979">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8297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82979">
                                            <p:txEl>
                                              <p:pRg st="7" end="7"/>
                                            </p:txEl>
                                          </p:spTgt>
                                        </p:tgtEl>
                                        <p:attrNameLst>
                                          <p:attrName>style.visibility</p:attrName>
                                        </p:attrNameLst>
                                      </p:cBhvr>
                                      <p:to>
                                        <p:strVal val="visible"/>
                                      </p:to>
                                    </p:set>
                                    <p:anim calcmode="lin" valueType="num">
                                      <p:cBhvr>
                                        <p:cTn id="35" dur="500" fill="hold"/>
                                        <p:tgtEl>
                                          <p:spTgt spid="382979">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82979">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82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a:bodyPr>
          <a:lstStyle/>
          <a:p>
            <a:pPr marL="594360" lvl="2" indent="0">
              <a:buNone/>
            </a:pPr>
            <a:endParaRPr lang="en-US"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587500" y="228600"/>
            <a:ext cx="7556500" cy="758825"/>
          </a:xfrm>
        </p:spPr>
        <p:txBody>
          <a:bodyPr>
            <a:noAutofit/>
          </a:bodyPr>
          <a:lstStyle/>
          <a:p>
            <a:r>
              <a:rPr lang="en-US" sz="2800" dirty="0" smtClean="0"/>
              <a:t>Briefing Overview</a:t>
            </a:r>
            <a:endParaRPr lang="en-US" sz="2800" dirty="0"/>
          </a:p>
        </p:txBody>
      </p:sp>
      <p:sp>
        <p:nvSpPr>
          <p:cNvPr id="6" name="Slide Number Placeholder 5"/>
          <p:cNvSpPr>
            <a:spLocks noGrp="1"/>
          </p:cNvSpPr>
          <p:nvPr>
            <p:ph type="sldNum" sz="quarter" idx="4294967295"/>
          </p:nvPr>
        </p:nvSpPr>
        <p:spPr>
          <a:xfrm>
            <a:off x="8686800" y="1027113"/>
            <a:ext cx="457200" cy="441325"/>
          </a:xfrm>
        </p:spPr>
        <p:txBody>
          <a:bodyPr/>
          <a:lstStyle/>
          <a:p>
            <a:pPr>
              <a:defRPr/>
            </a:pPr>
            <a:fld id="{06250F8E-F84E-46DF-8D1F-83E89088A47E}" type="slidenum">
              <a:rPr lang="en-US" smtClean="0"/>
              <a:pPr>
                <a:defRPr/>
              </a:pPr>
              <a:t>12</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684046671"/>
              </p:ext>
            </p:extLst>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48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Lessons of Sandy</a:t>
            </a:r>
            <a:endParaRPr lang="en-US" dirty="0"/>
          </a:p>
        </p:txBody>
      </p:sp>
      <p:sp>
        <p:nvSpPr>
          <p:cNvPr id="4" name="Content Placeholder 3"/>
          <p:cNvSpPr>
            <a:spLocks noGrp="1"/>
          </p:cNvSpPr>
          <p:nvPr>
            <p:ph idx="1"/>
          </p:nvPr>
        </p:nvSpPr>
        <p:spPr>
          <a:xfrm>
            <a:off x="152400" y="1450975"/>
            <a:ext cx="8229600" cy="4949825"/>
          </a:xfrm>
        </p:spPr>
        <p:txBody>
          <a:bodyPr/>
          <a:lstStyle/>
          <a:p>
            <a:r>
              <a:rPr lang="en-US" dirty="0"/>
              <a:t>Resilience in a Changing Climate</a:t>
            </a:r>
          </a:p>
          <a:p>
            <a:r>
              <a:rPr lang="en-US" dirty="0" smtClean="0"/>
              <a:t>“Structural” v. “Nonstructural”</a:t>
            </a:r>
          </a:p>
          <a:p>
            <a:r>
              <a:rPr lang="en-US" dirty="0" smtClean="0"/>
              <a:t>Money Matters:</a:t>
            </a:r>
          </a:p>
          <a:p>
            <a:pPr lvl="1"/>
            <a:r>
              <a:rPr lang="en-US" dirty="0" smtClean="0"/>
              <a:t>Public Investments</a:t>
            </a:r>
          </a:p>
          <a:p>
            <a:pPr lvl="1"/>
            <a:r>
              <a:rPr lang="en-US" dirty="0" smtClean="0"/>
              <a:t>Private Capital</a:t>
            </a:r>
          </a:p>
          <a:p>
            <a:pPr lvl="1"/>
            <a:r>
              <a:rPr lang="en-US" dirty="0" smtClean="0"/>
              <a:t>Tradeoffs</a:t>
            </a:r>
          </a:p>
          <a:p>
            <a:pPr lvl="1"/>
            <a:r>
              <a:rPr lang="en-US" dirty="0" smtClean="0"/>
              <a:t>True-cost pricing</a:t>
            </a: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8470" y="3443514"/>
            <a:ext cx="4893129" cy="32620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745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a:bodyPr>
          <a:lstStyle/>
          <a:p>
            <a:pPr marL="594360" lvl="2" indent="0">
              <a:buNone/>
            </a:pPr>
            <a:endParaRPr lang="en-US"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587500" y="228600"/>
            <a:ext cx="7556500" cy="758825"/>
          </a:xfrm>
        </p:spPr>
        <p:txBody>
          <a:bodyPr>
            <a:noAutofit/>
          </a:bodyPr>
          <a:lstStyle/>
          <a:p>
            <a:r>
              <a:rPr lang="en-US" sz="2800" dirty="0" smtClean="0"/>
              <a:t>Briefing Overview</a:t>
            </a:r>
            <a:endParaRPr lang="en-US" sz="2800" dirty="0"/>
          </a:p>
        </p:txBody>
      </p:sp>
      <p:sp>
        <p:nvSpPr>
          <p:cNvPr id="6" name="Slide Number Placeholder 5"/>
          <p:cNvSpPr>
            <a:spLocks noGrp="1"/>
          </p:cNvSpPr>
          <p:nvPr>
            <p:ph type="sldNum" sz="quarter" idx="4294967295"/>
          </p:nvPr>
        </p:nvSpPr>
        <p:spPr>
          <a:xfrm>
            <a:off x="8686800" y="1027113"/>
            <a:ext cx="457200" cy="441325"/>
          </a:xfrm>
        </p:spPr>
        <p:txBody>
          <a:bodyPr/>
          <a:lstStyle/>
          <a:p>
            <a:pPr>
              <a:defRPr/>
            </a:pPr>
            <a:fld id="{06250F8E-F84E-46DF-8D1F-83E89088A47E}" type="slidenum">
              <a:rPr lang="en-US" smtClean="0"/>
              <a:pPr>
                <a:defRPr/>
              </a:pPr>
              <a:t>14</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300292100"/>
              </p:ext>
            </p:extLst>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49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Policy Responses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NFIP Reform</a:t>
            </a:r>
          </a:p>
          <a:p>
            <a:r>
              <a:rPr lang="en-US" dirty="0" smtClean="0"/>
              <a:t>Supplemental Appropriations for Sandy</a:t>
            </a:r>
          </a:p>
          <a:p>
            <a:r>
              <a:rPr lang="en-US" dirty="0" smtClean="0"/>
              <a:t>Water Resources Development Act of 2013</a:t>
            </a:r>
          </a:p>
          <a:p>
            <a:r>
              <a:rPr lang="en-US" dirty="0" smtClean="0"/>
              <a:t>Principles and Guidelines</a:t>
            </a:r>
          </a:p>
          <a:p>
            <a:r>
              <a:rPr lang="en-US" dirty="0"/>
              <a:t>Executive Orders 11988, 13514</a:t>
            </a:r>
          </a:p>
          <a:p>
            <a:r>
              <a:rPr lang="en-US" dirty="0" smtClean="0"/>
              <a:t>Federal </a:t>
            </a:r>
            <a:r>
              <a:rPr lang="en-US" dirty="0"/>
              <a:t>Sandy Rebuilding Task </a:t>
            </a:r>
            <a:r>
              <a:rPr lang="en-US" dirty="0" smtClean="0"/>
              <a:t>Force</a:t>
            </a:r>
          </a:p>
        </p:txBody>
      </p:sp>
    </p:spTree>
    <p:extLst>
      <p:ext uri="{BB962C8B-B14F-4D97-AF65-F5344CB8AC3E}">
        <p14:creationId xmlns:p14="http://schemas.microsoft.com/office/powerpoint/2010/main" val="153971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74625"/>
            <a:ext cx="7924800" cy="1139825"/>
          </a:xfrm>
        </p:spPr>
        <p:txBody>
          <a:bodyPr/>
          <a:lstStyle/>
          <a:p>
            <a:pPr algn="l" eaLnBrk="1" hangingPunct="1"/>
            <a:r>
              <a:rPr lang="en-US" sz="3600" b="1" dirty="0" smtClean="0"/>
              <a:t>BW-12 and Insurance Affordability</a:t>
            </a:r>
          </a:p>
        </p:txBody>
      </p:sp>
      <p:sp>
        <p:nvSpPr>
          <p:cNvPr id="30723" name="Rectangle 3"/>
          <p:cNvSpPr>
            <a:spLocks noGrp="1" noChangeArrowheads="1"/>
          </p:cNvSpPr>
          <p:nvPr>
            <p:ph type="body" idx="1"/>
          </p:nvPr>
        </p:nvSpPr>
        <p:spPr>
          <a:xfrm>
            <a:off x="228600" y="1828800"/>
            <a:ext cx="8686800" cy="3657600"/>
          </a:xfrm>
        </p:spPr>
        <p:txBody>
          <a:bodyPr/>
          <a:lstStyle/>
          <a:p>
            <a:pPr marL="454025" indent="-396875">
              <a:lnSpc>
                <a:spcPct val="80000"/>
              </a:lnSpc>
            </a:pPr>
            <a:r>
              <a:rPr lang="en-US" sz="3600" dirty="0" smtClean="0"/>
              <a:t>Philosophy behind Biggert-Waters</a:t>
            </a:r>
          </a:p>
          <a:p>
            <a:pPr marL="854075" lvl="1" indent="-396875">
              <a:lnSpc>
                <a:spcPct val="80000"/>
              </a:lnSpc>
            </a:pPr>
            <a:r>
              <a:rPr lang="en-US" dirty="0" smtClean="0"/>
              <a:t>Majority of reforms focused on financial solvency of the program</a:t>
            </a:r>
          </a:p>
          <a:p>
            <a:pPr marL="1254125" lvl="2" indent="-396875">
              <a:lnSpc>
                <a:spcPct val="80000"/>
              </a:lnSpc>
            </a:pPr>
            <a:r>
              <a:rPr lang="en-US" dirty="0" smtClean="0"/>
              <a:t>Federal insurance subsidies mask actual risk</a:t>
            </a:r>
          </a:p>
          <a:p>
            <a:pPr marL="1254125" lvl="2" indent="-396875">
              <a:lnSpc>
                <a:spcPct val="80000"/>
              </a:lnSpc>
            </a:pPr>
            <a:r>
              <a:rPr lang="en-US" dirty="0" smtClean="0"/>
              <a:t>Actions </a:t>
            </a:r>
            <a:r>
              <a:rPr lang="en-US" dirty="0"/>
              <a:t>to reduce risk =&gt; Lower Premiums</a:t>
            </a:r>
          </a:p>
          <a:p>
            <a:pPr marL="1254125" lvl="2" indent="-396875">
              <a:lnSpc>
                <a:spcPct val="80000"/>
              </a:lnSpc>
            </a:pPr>
            <a:r>
              <a:rPr lang="en-US" dirty="0"/>
              <a:t>Higher Risk =&gt; Higher Premiums</a:t>
            </a:r>
          </a:p>
          <a:p>
            <a:pPr marL="1254125" lvl="2" indent="-396875">
              <a:lnSpc>
                <a:spcPct val="80000"/>
              </a:lnSpc>
            </a:pPr>
            <a:r>
              <a:rPr lang="en-US" dirty="0" smtClean="0"/>
              <a:t>Reduce </a:t>
            </a:r>
            <a:r>
              <a:rPr lang="en-US" dirty="0"/>
              <a:t>program debt</a:t>
            </a:r>
          </a:p>
          <a:p>
            <a:pPr marL="1254125" lvl="2" indent="-396875">
              <a:lnSpc>
                <a:spcPct val="80000"/>
              </a:lnSpc>
            </a:pPr>
            <a:endParaRPr lang="en-US" dirty="0" smtClean="0"/>
          </a:p>
          <a:p>
            <a:pPr marL="854075" lvl="1" indent="-396875">
              <a:lnSpc>
                <a:spcPct val="80000"/>
              </a:lnSpc>
            </a:pPr>
            <a:r>
              <a:rPr lang="en-US" dirty="0" smtClean="0"/>
              <a:t>National Flood Mapping Program</a:t>
            </a:r>
          </a:p>
          <a:p>
            <a:pPr marL="854075" lvl="1" indent="-396875">
              <a:lnSpc>
                <a:spcPct val="80000"/>
              </a:lnSpc>
            </a:pPr>
            <a:endParaRPr lang="en-US" dirty="0" smtClean="0"/>
          </a:p>
          <a:p>
            <a:pPr marL="457200" lvl="1" indent="0">
              <a:lnSpc>
                <a:spcPct val="80000"/>
              </a:lnSpc>
              <a:buNone/>
            </a:pPr>
            <a:endParaRPr lang="en-US" dirty="0" smtClean="0"/>
          </a:p>
        </p:txBody>
      </p:sp>
      <p:pic>
        <p:nvPicPr>
          <p:cNvPr id="2050" name="Picture 2" descr="C:\Users\Sam.Medlock\Pictures\Pictures\elevate money.jpg"/>
          <p:cNvPicPr>
            <a:picLocks noChangeAspect="1" noChangeArrowheads="1"/>
          </p:cNvPicPr>
          <p:nvPr/>
        </p:nvPicPr>
        <p:blipFill rotWithShape="1">
          <a:blip r:embed="rId3">
            <a:extLst>
              <a:ext uri="{28A0092B-C50C-407E-A947-70E740481C1C}">
                <a14:useLocalDpi xmlns:a14="http://schemas.microsoft.com/office/drawing/2010/main" val="0"/>
              </a:ext>
            </a:extLst>
          </a:blip>
          <a:srcRect l="14212" r="16453"/>
          <a:stretch/>
        </p:blipFill>
        <p:spPr bwMode="auto">
          <a:xfrm>
            <a:off x="6574971" y="4029075"/>
            <a:ext cx="2569029"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0542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Need to Build Higher!</a:t>
            </a:r>
            <a:endParaRPr lang="en-US"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2133600"/>
            <a:ext cx="8162925"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504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74625"/>
            <a:ext cx="7608888" cy="1139825"/>
          </a:xfrm>
        </p:spPr>
        <p:txBody>
          <a:bodyPr/>
          <a:lstStyle/>
          <a:p>
            <a:pPr algn="l" eaLnBrk="1" hangingPunct="1"/>
            <a:r>
              <a:rPr lang="en-US" sz="3600" b="1" dirty="0" smtClean="0"/>
              <a:t>The Sandy Connection</a:t>
            </a:r>
          </a:p>
        </p:txBody>
      </p:sp>
      <p:sp>
        <p:nvSpPr>
          <p:cNvPr id="30723" name="Rectangle 3"/>
          <p:cNvSpPr>
            <a:spLocks noGrp="1" noChangeArrowheads="1"/>
          </p:cNvSpPr>
          <p:nvPr>
            <p:ph type="body" idx="1"/>
          </p:nvPr>
        </p:nvSpPr>
        <p:spPr>
          <a:xfrm>
            <a:off x="282575" y="1524000"/>
            <a:ext cx="8686800" cy="5029200"/>
          </a:xfrm>
        </p:spPr>
        <p:txBody>
          <a:bodyPr/>
          <a:lstStyle/>
          <a:p>
            <a:pPr marL="454025" indent="-396875">
              <a:lnSpc>
                <a:spcPct val="80000"/>
              </a:lnSpc>
            </a:pPr>
            <a:r>
              <a:rPr lang="en-US" sz="3600" dirty="0" smtClean="0"/>
              <a:t>Then there was Sandy</a:t>
            </a:r>
          </a:p>
          <a:p>
            <a:pPr marL="854075" lvl="1" indent="-396875">
              <a:lnSpc>
                <a:spcPct val="80000"/>
              </a:lnSpc>
            </a:pPr>
            <a:r>
              <a:rPr lang="en-US" dirty="0" smtClean="0"/>
              <a:t>200,000+ structures affected</a:t>
            </a:r>
          </a:p>
          <a:p>
            <a:pPr marL="854075" lvl="1" indent="-396875">
              <a:lnSpc>
                <a:spcPct val="80000"/>
              </a:lnSpc>
            </a:pPr>
            <a:r>
              <a:rPr lang="en-US" dirty="0" smtClean="0"/>
              <a:t>Projected flood claims to be $7-10 billion</a:t>
            </a:r>
          </a:p>
          <a:p>
            <a:pPr marL="854075" lvl="1" indent="-396875">
              <a:lnSpc>
                <a:spcPct val="80000"/>
              </a:lnSpc>
            </a:pPr>
            <a:r>
              <a:rPr lang="en-US" dirty="0" smtClean="0"/>
              <a:t>By January 2013, NFIP in process on over 130,000 flood claims</a:t>
            </a:r>
          </a:p>
          <a:p>
            <a:pPr marL="854075" lvl="1" indent="-396875">
              <a:lnSpc>
                <a:spcPct val="80000"/>
              </a:lnSpc>
            </a:pPr>
            <a:r>
              <a:rPr lang="en-US" dirty="0" smtClean="0"/>
              <a:t>Projected to be second biggest claims event in history of NFIP behind Katrina</a:t>
            </a:r>
          </a:p>
          <a:p>
            <a:pPr marL="854075" lvl="1" indent="-396875">
              <a:lnSpc>
                <a:spcPct val="80000"/>
              </a:lnSpc>
            </a:pPr>
            <a:r>
              <a:rPr lang="en-US" dirty="0" smtClean="0"/>
              <a:t>Could push NFIP debt to nearly $29 billion total</a:t>
            </a:r>
          </a:p>
          <a:p>
            <a:pPr marL="854075" lvl="1" indent="-396875">
              <a:lnSpc>
                <a:spcPct val="80000"/>
              </a:lnSpc>
            </a:pPr>
            <a:r>
              <a:rPr lang="en-US" dirty="0" smtClean="0"/>
              <a:t>Congress approved $60.4 billion in supplemental funding ($33 billion for long term recovery and rebuilding)</a:t>
            </a:r>
          </a:p>
        </p:txBody>
      </p:sp>
    </p:spTree>
    <p:extLst>
      <p:ext uri="{BB962C8B-B14F-4D97-AF65-F5344CB8AC3E}">
        <p14:creationId xmlns:p14="http://schemas.microsoft.com/office/powerpoint/2010/main" val="19833247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74625"/>
            <a:ext cx="7608888" cy="1139825"/>
          </a:xfrm>
        </p:spPr>
        <p:txBody>
          <a:bodyPr/>
          <a:lstStyle/>
          <a:p>
            <a:pPr algn="l" eaLnBrk="1" hangingPunct="1"/>
            <a:endParaRPr lang="en-US" sz="3600" b="1" dirty="0" smtClean="0"/>
          </a:p>
        </p:txBody>
      </p:sp>
      <p:sp>
        <p:nvSpPr>
          <p:cNvPr id="30723" name="Rectangle 3"/>
          <p:cNvSpPr>
            <a:spLocks noGrp="1" noChangeArrowheads="1"/>
          </p:cNvSpPr>
          <p:nvPr>
            <p:ph type="body" idx="1"/>
          </p:nvPr>
        </p:nvSpPr>
        <p:spPr>
          <a:xfrm>
            <a:off x="282575" y="1524000"/>
            <a:ext cx="8686800" cy="5029200"/>
          </a:xfrm>
        </p:spPr>
        <p:txBody>
          <a:bodyPr/>
          <a:lstStyle/>
          <a:p>
            <a:pPr marL="454025" indent="-396875">
              <a:lnSpc>
                <a:spcPct val="80000"/>
              </a:lnSpc>
            </a:pPr>
            <a:endParaRPr lang="en-US" sz="3600" dirty="0" smtClean="0"/>
          </a:p>
        </p:txBody>
      </p:sp>
      <p:pic>
        <p:nvPicPr>
          <p:cNvPr id="1026" name="Picture 2" descr="C:\Users\Chad.Berginnis.FLOODS\AppData\Local\Microsoft\Windows\Temporary Internet Files\Content.Outlook\K0YRY72G\IMG_02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84" y="-304800"/>
            <a:ext cx="103632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485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a:bodyPr>
          <a:lstStyle/>
          <a:p>
            <a:pPr marL="594360" lvl="2" indent="0">
              <a:buNone/>
            </a:pPr>
            <a:endParaRPr lang="en-US"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587500" y="228600"/>
            <a:ext cx="7556500" cy="758825"/>
          </a:xfrm>
        </p:spPr>
        <p:txBody>
          <a:bodyPr>
            <a:noAutofit/>
          </a:bodyPr>
          <a:lstStyle/>
          <a:p>
            <a:r>
              <a:rPr lang="en-US" sz="2800" dirty="0" smtClean="0"/>
              <a:t>Association of State Floodplain Managers</a:t>
            </a:r>
            <a:endParaRPr lang="en-US" sz="2800" dirty="0"/>
          </a:p>
        </p:txBody>
      </p:sp>
      <p:sp>
        <p:nvSpPr>
          <p:cNvPr id="6" name="Slide Number Placeholder 5"/>
          <p:cNvSpPr>
            <a:spLocks noGrp="1"/>
          </p:cNvSpPr>
          <p:nvPr>
            <p:ph type="sldNum" sz="quarter" idx="4294967295"/>
          </p:nvPr>
        </p:nvSpPr>
        <p:spPr>
          <a:xfrm>
            <a:off x="8686800" y="1027113"/>
            <a:ext cx="457200" cy="441325"/>
          </a:xfrm>
        </p:spPr>
        <p:txBody>
          <a:bodyPr/>
          <a:lstStyle/>
          <a:p>
            <a:pPr>
              <a:defRPr/>
            </a:pPr>
            <a:fld id="{06250F8E-F84E-46DF-8D1F-83E89088A47E}" type="slidenum">
              <a:rPr lang="en-US" smtClean="0"/>
              <a:pPr>
                <a:defRPr/>
              </a:pPr>
              <a:t>2</a:t>
            </a:fld>
            <a:endParaRPr lang="en-US"/>
          </a:p>
        </p:txBody>
      </p:sp>
      <p:sp>
        <p:nvSpPr>
          <p:cNvPr id="3" name="Rectangle 2"/>
          <p:cNvSpPr/>
          <p:nvPr/>
        </p:nvSpPr>
        <p:spPr>
          <a:xfrm>
            <a:off x="334537" y="1535378"/>
            <a:ext cx="3378820" cy="3010055"/>
          </a:xfrm>
          <a:prstGeom prst="rect">
            <a:avLst/>
          </a:prstGeom>
        </p:spPr>
        <p:txBody>
          <a:bodyPr wrap="square">
            <a:spAutoFit/>
          </a:bodyPr>
          <a:lstStyle/>
          <a:p>
            <a:pPr defTabSz="271463">
              <a:lnSpc>
                <a:spcPct val="85000"/>
              </a:lnSpc>
            </a:pPr>
            <a:r>
              <a:rPr lang="en-US" dirty="0" smtClean="0"/>
              <a:t>Mission: Mitigate </a:t>
            </a:r>
            <a:r>
              <a:rPr lang="en-US" dirty="0"/>
              <a:t>the losses, costs, and human suffering caused by flooding.</a:t>
            </a:r>
          </a:p>
          <a:p>
            <a:pPr defTabSz="271463">
              <a:lnSpc>
                <a:spcPct val="85000"/>
              </a:lnSpc>
            </a:pPr>
            <a:endParaRPr lang="en-US" sz="800" i="1" dirty="0"/>
          </a:p>
          <a:p>
            <a:pPr defTabSz="271463">
              <a:lnSpc>
                <a:spcPct val="85000"/>
              </a:lnSpc>
            </a:pPr>
            <a:r>
              <a:rPr lang="en-US" i="1" dirty="0"/>
              <a:t>and</a:t>
            </a:r>
          </a:p>
          <a:p>
            <a:pPr defTabSz="271463">
              <a:lnSpc>
                <a:spcPct val="85000"/>
              </a:lnSpc>
            </a:pPr>
            <a:endParaRPr lang="en-US" sz="800" i="1" dirty="0"/>
          </a:p>
          <a:p>
            <a:pPr defTabSz="271463">
              <a:lnSpc>
                <a:spcPct val="85000"/>
              </a:lnSpc>
            </a:pPr>
            <a:r>
              <a:rPr lang="en-US" dirty="0"/>
              <a:t>Protect the natural and beneficial functions of floodplains.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848" y="4479069"/>
            <a:ext cx="2929150" cy="1828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floods.org/ace-files/chapters/asfpm_chapter_slide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329" y="1981200"/>
            <a:ext cx="5236871"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Federal Policies</a:t>
            </a:r>
            <a:endParaRPr lang="en-US" dirty="0"/>
          </a:p>
        </p:txBody>
      </p:sp>
      <p:sp>
        <p:nvSpPr>
          <p:cNvPr id="3" name="Content Placeholder 2"/>
          <p:cNvSpPr>
            <a:spLocks noGrp="1"/>
          </p:cNvSpPr>
          <p:nvPr>
            <p:ph idx="1"/>
          </p:nvPr>
        </p:nvSpPr>
        <p:spPr>
          <a:xfrm>
            <a:off x="457200" y="1676400"/>
            <a:ext cx="8229600" cy="4770120"/>
          </a:xfrm>
        </p:spPr>
        <p:txBody>
          <a:bodyPr>
            <a:normAutofit fontScale="77500" lnSpcReduction="20000"/>
          </a:bodyPr>
          <a:lstStyle/>
          <a:p>
            <a:r>
              <a:rPr lang="en-US" dirty="0" smtClean="0"/>
              <a:t>RESTORE Act</a:t>
            </a:r>
          </a:p>
          <a:p>
            <a:r>
              <a:rPr lang="en-US" dirty="0" smtClean="0"/>
              <a:t>NFIP Reform</a:t>
            </a:r>
          </a:p>
          <a:p>
            <a:r>
              <a:rPr lang="en-US" dirty="0" smtClean="0"/>
              <a:t>Supplemental Appropriations for Sandy</a:t>
            </a:r>
          </a:p>
          <a:p>
            <a:r>
              <a:rPr lang="en-US" dirty="0" smtClean="0"/>
              <a:t>Water Resources Development Act of 2013</a:t>
            </a:r>
          </a:p>
          <a:p>
            <a:r>
              <a:rPr lang="en-US" dirty="0" smtClean="0"/>
              <a:t>Principles and Guidelines</a:t>
            </a:r>
          </a:p>
          <a:p>
            <a:r>
              <a:rPr lang="en-US" dirty="0"/>
              <a:t>Executive Orders 11988, 13514</a:t>
            </a:r>
          </a:p>
          <a:p>
            <a:r>
              <a:rPr lang="en-US" dirty="0" smtClean="0"/>
              <a:t>Federal </a:t>
            </a:r>
            <a:r>
              <a:rPr lang="en-US" dirty="0"/>
              <a:t>Sandy Rebuilding Task </a:t>
            </a:r>
            <a:r>
              <a:rPr lang="en-US" dirty="0" smtClean="0"/>
              <a:t>Force</a:t>
            </a:r>
          </a:p>
          <a:p>
            <a:pPr marL="0" indent="0">
              <a:buNone/>
            </a:pPr>
            <a:endParaRPr lang="en-US" dirty="0" smtClean="0"/>
          </a:p>
          <a:p>
            <a:pPr marL="27432" indent="0" algn="ctr">
              <a:buNone/>
            </a:pPr>
            <a:r>
              <a:rPr lang="en-US" b="1" dirty="0" smtClean="0"/>
              <a:t>Uniform Flood Risk Reduction Standard:</a:t>
            </a:r>
          </a:p>
          <a:p>
            <a:pPr marL="27432" indent="0" algn="ctr">
              <a:buNone/>
            </a:pPr>
            <a:r>
              <a:rPr lang="en-US" b="1" dirty="0" smtClean="0"/>
              <a:t>Best-available-data for elevation plus 1’ freeboard</a:t>
            </a:r>
          </a:p>
          <a:p>
            <a:pPr marL="27432" indent="0" algn="ctr">
              <a:buNone/>
            </a:pPr>
            <a:endParaRPr lang="en-US" b="1" dirty="0"/>
          </a:p>
          <a:p>
            <a:pPr marL="27432" indent="0" algn="r">
              <a:buNone/>
            </a:pPr>
            <a:endParaRPr lang="en-US" sz="2000" dirty="0" smtClean="0">
              <a:hlinkClick r:id="rId2"/>
            </a:endParaRPr>
          </a:p>
          <a:p>
            <a:pPr marL="27432" indent="0" algn="r">
              <a:buNone/>
            </a:pPr>
            <a:r>
              <a:rPr lang="en-US" sz="2000" dirty="0" smtClean="0">
                <a:hlinkClick r:id="rId2"/>
              </a:rPr>
              <a:t>http</a:t>
            </a:r>
            <a:r>
              <a:rPr lang="en-US" sz="2000" dirty="0">
                <a:hlinkClick r:id="rId2"/>
              </a:rPr>
              <a:t>://portal.hud.gov/hudportal/HUD?src=/sandyrebuilding/FRRS</a:t>
            </a:r>
            <a:endParaRPr lang="en-US" sz="2000" b="1" dirty="0"/>
          </a:p>
        </p:txBody>
      </p:sp>
    </p:spTree>
    <p:extLst>
      <p:ext uri="{BB962C8B-B14F-4D97-AF65-F5344CB8AC3E}">
        <p14:creationId xmlns:p14="http://schemas.microsoft.com/office/powerpoint/2010/main" val="150032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Conclusion</a:t>
            </a:r>
            <a:endParaRPr lang="en-US" dirty="0"/>
          </a:p>
        </p:txBody>
      </p:sp>
      <p:sp>
        <p:nvSpPr>
          <p:cNvPr id="3" name="Content Placeholder 2"/>
          <p:cNvSpPr>
            <a:spLocks noGrp="1"/>
          </p:cNvSpPr>
          <p:nvPr>
            <p:ph idx="1"/>
          </p:nvPr>
        </p:nvSpPr>
        <p:spPr/>
        <p:txBody>
          <a:bodyPr/>
          <a:lstStyle/>
          <a:p>
            <a:r>
              <a:rPr lang="en-US" sz="2800" dirty="0" smtClean="0"/>
              <a:t>Federal policies increase emphasis on state and local leadership in managing flood risk and adapting to climate change.</a:t>
            </a:r>
          </a:p>
          <a:p>
            <a:r>
              <a:rPr lang="en-US" sz="2800" dirty="0" smtClean="0"/>
              <a:t>Project and program finance changes will require new approaches.</a:t>
            </a:r>
          </a:p>
          <a:p>
            <a:r>
              <a:rPr lang="en-US" sz="2800" dirty="0" smtClean="0"/>
              <a:t>States and communities are leading the way.</a:t>
            </a:r>
          </a:p>
          <a:p>
            <a:endParaRPr lang="en-US" sz="2800" dirty="0" smtClean="0"/>
          </a:p>
          <a:p>
            <a:pPr>
              <a:buNone/>
            </a:pPr>
            <a:endParaRPr lang="en-US" sz="2800" dirty="0"/>
          </a:p>
        </p:txBody>
      </p:sp>
      <p:pic>
        <p:nvPicPr>
          <p:cNvPr id="4" name="Picture 6"/>
          <p:cNvPicPr>
            <a:picLocks noChangeAspect="1" noChangeArrowheads="1"/>
          </p:cNvPicPr>
          <p:nvPr/>
        </p:nvPicPr>
        <p:blipFill>
          <a:blip r:embed="rId2"/>
          <a:srcRect/>
          <a:stretch>
            <a:fillRect/>
          </a:stretch>
        </p:blipFill>
        <p:spPr bwMode="auto">
          <a:xfrm>
            <a:off x="0" y="4684426"/>
            <a:ext cx="9144000" cy="217357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685800" y="76200"/>
            <a:ext cx="7772400" cy="838200"/>
          </a:xfrm>
        </p:spPr>
        <p:txBody>
          <a:bodyPr>
            <a:normAutofit fontScale="90000"/>
          </a:bodyPr>
          <a:lstStyle/>
          <a:p>
            <a:pPr algn="ctr" eaLnBrk="1" hangingPunct="1">
              <a:defRPr/>
            </a:pPr>
            <a:r>
              <a:rPr lang="en-US" sz="6000" dirty="0" smtClean="0">
                <a:solidFill>
                  <a:srgbClr val="F4DB22"/>
                </a:solidFill>
              </a:rPr>
              <a:t>Thank you!</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65073"/>
            <a:ext cx="7863733" cy="574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0456474">
            <a:off x="1521403" y="1403147"/>
            <a:ext cx="1257075" cy="461665"/>
          </a:xfrm>
          <a:prstGeom prst="rect">
            <a:avLst/>
          </a:prstGeom>
          <a:solidFill>
            <a:schemeClr val="bg1"/>
          </a:solidFill>
        </p:spPr>
        <p:txBody>
          <a:bodyPr wrap="none" rtlCol="0">
            <a:spAutoFit/>
          </a:bodyPr>
          <a:lstStyle/>
          <a:p>
            <a:r>
              <a:rPr lang="en-US" sz="2400" b="1" dirty="0" smtClean="0">
                <a:solidFill>
                  <a:srgbClr val="C00000"/>
                </a:solidFill>
                <a:latin typeface="Comic Sans MS" pitchFamily="66" charset="0"/>
              </a:rPr>
              <a:t>Sandy?</a:t>
            </a:r>
            <a:endParaRPr lang="en-US" sz="2400" b="1" dirty="0">
              <a:solidFill>
                <a:srgbClr val="C00000"/>
              </a:solidFill>
              <a:latin typeface="Comic Sans MS" pitchFamily="66" charset="0"/>
            </a:endParaRPr>
          </a:p>
        </p:txBody>
      </p:sp>
      <p:sp>
        <p:nvSpPr>
          <p:cNvPr id="7" name="TextBox 6"/>
          <p:cNvSpPr txBox="1"/>
          <p:nvPr/>
        </p:nvSpPr>
        <p:spPr>
          <a:xfrm>
            <a:off x="3429000" y="1900535"/>
            <a:ext cx="1005403" cy="461665"/>
          </a:xfrm>
          <a:prstGeom prst="rect">
            <a:avLst/>
          </a:prstGeom>
          <a:solidFill>
            <a:schemeClr val="bg1"/>
          </a:solidFill>
        </p:spPr>
        <p:txBody>
          <a:bodyPr wrap="none" rtlCol="0">
            <a:spAutoFit/>
          </a:bodyPr>
          <a:lstStyle/>
          <a:p>
            <a:r>
              <a:rPr lang="en-US" sz="2400" b="1" dirty="0" smtClean="0">
                <a:solidFill>
                  <a:srgbClr val="C00000"/>
                </a:solidFill>
                <a:latin typeface="Comic Sans MS" pitchFamily="66" charset="0"/>
              </a:rPr>
              <a:t>Irene</a:t>
            </a:r>
            <a:endParaRPr lang="en-US" sz="2400" b="1" dirty="0">
              <a:solidFill>
                <a:srgbClr val="C00000"/>
              </a:solidFill>
              <a:latin typeface="Comic Sans MS" pitchFamily="66" charset="0"/>
            </a:endParaRPr>
          </a:p>
        </p:txBody>
      </p:sp>
    </p:spTree>
    <p:extLst>
      <p:ext uri="{BB962C8B-B14F-4D97-AF65-F5344CB8AC3E}">
        <p14:creationId xmlns:p14="http://schemas.microsoft.com/office/powerpoint/2010/main" val="32051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a:bodyPr>
          <a:lstStyle/>
          <a:p>
            <a:pPr marL="594360" lvl="2" indent="0">
              <a:buNone/>
            </a:pPr>
            <a:endParaRPr lang="en-US"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587500" y="228600"/>
            <a:ext cx="7556500" cy="758825"/>
          </a:xfrm>
        </p:spPr>
        <p:txBody>
          <a:bodyPr>
            <a:noAutofit/>
          </a:bodyPr>
          <a:lstStyle/>
          <a:p>
            <a:r>
              <a:rPr lang="en-US" sz="2800" dirty="0" smtClean="0"/>
              <a:t>Briefing Overview</a:t>
            </a:r>
            <a:endParaRPr lang="en-US" sz="2800" dirty="0"/>
          </a:p>
        </p:txBody>
      </p:sp>
      <p:sp>
        <p:nvSpPr>
          <p:cNvPr id="6" name="Slide Number Placeholder 5"/>
          <p:cNvSpPr>
            <a:spLocks noGrp="1"/>
          </p:cNvSpPr>
          <p:nvPr>
            <p:ph type="sldNum" sz="quarter" idx="4294967295"/>
          </p:nvPr>
        </p:nvSpPr>
        <p:spPr>
          <a:xfrm>
            <a:off x="8686800" y="1027113"/>
            <a:ext cx="457200" cy="441325"/>
          </a:xfrm>
        </p:spPr>
        <p:txBody>
          <a:bodyPr/>
          <a:lstStyle/>
          <a:p>
            <a:pPr>
              <a:defRPr/>
            </a:pPr>
            <a:fld id="{06250F8E-F84E-46DF-8D1F-83E89088A47E}" type="slidenum">
              <a:rPr lang="en-US" smtClean="0"/>
              <a:pPr>
                <a:defRPr/>
              </a:pPr>
              <a:t>3</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4070327801"/>
              </p:ext>
            </p:extLst>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97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a:bodyPr>
          <a:lstStyle/>
          <a:p>
            <a:pPr marL="594360" lvl="2" indent="0">
              <a:buNone/>
            </a:pPr>
            <a:endParaRPr lang="en-US" dirty="0" smtClean="0"/>
          </a:p>
          <a:p>
            <a:pPr lvl="1"/>
            <a:endParaRPr lang="en-US" dirty="0" smtClean="0"/>
          </a:p>
          <a:p>
            <a:pPr lvl="1"/>
            <a:endParaRPr lang="en-US" dirty="0" smtClean="0"/>
          </a:p>
          <a:p>
            <a:pPr lvl="1"/>
            <a:endParaRPr lang="en-US" dirty="0" smtClean="0"/>
          </a:p>
        </p:txBody>
      </p:sp>
      <p:sp>
        <p:nvSpPr>
          <p:cNvPr id="2" name="Title 1"/>
          <p:cNvSpPr>
            <a:spLocks noGrp="1"/>
          </p:cNvSpPr>
          <p:nvPr>
            <p:ph type="title" idx="4294967295"/>
          </p:nvPr>
        </p:nvSpPr>
        <p:spPr>
          <a:xfrm>
            <a:off x="1587500" y="228600"/>
            <a:ext cx="7556500" cy="758825"/>
          </a:xfrm>
        </p:spPr>
        <p:txBody>
          <a:bodyPr>
            <a:noAutofit/>
          </a:bodyPr>
          <a:lstStyle/>
          <a:p>
            <a:r>
              <a:rPr lang="en-US" sz="2800" dirty="0" smtClean="0"/>
              <a:t>Briefing Overview</a:t>
            </a:r>
            <a:endParaRPr lang="en-US" sz="2800" dirty="0"/>
          </a:p>
        </p:txBody>
      </p:sp>
      <p:sp>
        <p:nvSpPr>
          <p:cNvPr id="6" name="Slide Number Placeholder 5"/>
          <p:cNvSpPr>
            <a:spLocks noGrp="1"/>
          </p:cNvSpPr>
          <p:nvPr>
            <p:ph type="sldNum" sz="quarter" idx="4294967295"/>
          </p:nvPr>
        </p:nvSpPr>
        <p:spPr>
          <a:xfrm>
            <a:off x="8686800" y="1027113"/>
            <a:ext cx="457200" cy="441325"/>
          </a:xfrm>
        </p:spPr>
        <p:txBody>
          <a:bodyPr/>
          <a:lstStyle/>
          <a:p>
            <a:pPr>
              <a:defRPr/>
            </a:pPr>
            <a:fld id="{06250F8E-F84E-46DF-8D1F-83E89088A47E}" type="slidenum">
              <a:rPr lang="en-US" smtClean="0"/>
              <a:pPr>
                <a:defRPr/>
              </a:pPr>
              <a:t>4</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552443947"/>
              </p:ext>
            </p:extLst>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77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Floodplain Management: Roles</a:t>
            </a:r>
          </a:p>
        </p:txBody>
      </p:sp>
      <p:sp>
        <p:nvSpPr>
          <p:cNvPr id="3" name="Content Placeholder 2"/>
          <p:cNvSpPr>
            <a:spLocks noGrp="1"/>
          </p:cNvSpPr>
          <p:nvPr>
            <p:ph sz="quarter" idx="13"/>
          </p:nvPr>
        </p:nvSpPr>
        <p:spPr>
          <a:xfrm>
            <a:off x="463550" y="1716088"/>
            <a:ext cx="8134350" cy="4837112"/>
          </a:xfrm>
        </p:spPr>
        <p:txBody>
          <a:bodyPr>
            <a:normAutofit/>
          </a:bodyPr>
          <a:lstStyle/>
          <a:p>
            <a:pPr marL="0" indent="0">
              <a:buNone/>
            </a:pPr>
            <a:r>
              <a:rPr lang="en-US" dirty="0" smtClean="0"/>
              <a:t>So, who manages flood risk, anyway?</a:t>
            </a:r>
          </a:p>
          <a:p>
            <a:r>
              <a:rPr lang="en-US" dirty="0" smtClean="0"/>
              <a:t>Federal Role</a:t>
            </a:r>
          </a:p>
          <a:p>
            <a:r>
              <a:rPr lang="en-US" dirty="0" smtClean="0"/>
              <a:t>State Role</a:t>
            </a:r>
          </a:p>
          <a:p>
            <a:r>
              <a:rPr lang="en-US" dirty="0" smtClean="0"/>
              <a:t>Local Role</a:t>
            </a:r>
          </a:p>
          <a:p>
            <a:r>
              <a:rPr lang="en-US" dirty="0"/>
              <a:t>Private </a:t>
            </a:r>
            <a:r>
              <a:rPr lang="en-US" dirty="0" smtClean="0"/>
              <a:t>Sector</a:t>
            </a:r>
          </a:p>
          <a:p>
            <a:r>
              <a:rPr lang="en-US" dirty="0" smtClean="0"/>
              <a:t>Personal Role</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597"/>
          <a:stretch/>
        </p:blipFill>
        <p:spPr bwMode="auto">
          <a:xfrm>
            <a:off x="4038600" y="3250787"/>
            <a:ext cx="4389120" cy="2235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9293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Contribute to Risk</a:t>
            </a:r>
            <a:endParaRPr lang="en-US" dirty="0"/>
          </a:p>
        </p:txBody>
      </p:sp>
      <p:graphicFrame>
        <p:nvGraphicFramePr>
          <p:cNvPr id="4" name="Content Placeholder 3"/>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Sidebar: Executive Order 11988 on Floodplain Management</a:t>
            </a:r>
            <a:endParaRPr lang="en-US" sz="2800" dirty="0"/>
          </a:p>
        </p:txBody>
      </p:sp>
      <p:sp>
        <p:nvSpPr>
          <p:cNvPr id="3" name="Content Placeholder 2"/>
          <p:cNvSpPr>
            <a:spLocks noGrp="1"/>
          </p:cNvSpPr>
          <p:nvPr>
            <p:ph idx="1"/>
          </p:nvPr>
        </p:nvSpPr>
        <p:spPr>
          <a:xfrm>
            <a:off x="457200" y="1447801"/>
            <a:ext cx="8229600" cy="4343400"/>
          </a:xfrm>
        </p:spPr>
        <p:txBody>
          <a:bodyPr/>
          <a:lstStyle/>
          <a:p>
            <a:pPr marL="0" indent="6350">
              <a:buNone/>
            </a:pPr>
            <a:r>
              <a:rPr lang="en-US" dirty="0" smtClean="0"/>
              <a:t>President’s Statement Accompanying Executive Order 11988</a:t>
            </a:r>
          </a:p>
          <a:p>
            <a:r>
              <a:rPr lang="en-US" sz="2400" i="1" dirty="0" smtClean="0"/>
              <a:t>Despite substantial efforts by the Federal Government to reduce flood hazards and protect floodplains, annual losses from floods and adverse alteration of floodplains continue to increase. The problem arises mainly from unwise land use practices. </a:t>
            </a:r>
          </a:p>
          <a:p>
            <a:r>
              <a:rPr lang="en-US" sz="2400" i="1" dirty="0" smtClean="0"/>
              <a:t>Because unwise floodplain development can lead to the loss of human and other natural resources, it is simply a bad Federal investment and should be avoided.</a:t>
            </a:r>
          </a:p>
          <a:p>
            <a:pPr algn="ctr">
              <a:buNone/>
            </a:pPr>
            <a:endParaRPr lang="en-US" sz="2400" i="1" dirty="0" smtClean="0"/>
          </a:p>
          <a:p>
            <a:pPr algn="ctr">
              <a:buNone/>
            </a:pPr>
            <a:r>
              <a:rPr lang="en-US" sz="2400" i="1" dirty="0" smtClean="0"/>
              <a:t>				- May 24, 1977</a:t>
            </a:r>
            <a:endParaRPr lang="en-US" sz="3600" dirty="0" smtClean="0"/>
          </a:p>
        </p:txBody>
      </p:sp>
      <p:pic>
        <p:nvPicPr>
          <p:cNvPr id="1028" name="Picture 4"/>
          <p:cNvPicPr>
            <a:picLocks noChangeAspect="1" noChangeArrowheads="1"/>
          </p:cNvPicPr>
          <p:nvPr/>
        </p:nvPicPr>
        <p:blipFill>
          <a:blip r:embed="rId3"/>
          <a:srcRect/>
          <a:stretch>
            <a:fillRect/>
          </a:stretch>
        </p:blipFill>
        <p:spPr bwMode="auto">
          <a:xfrm>
            <a:off x="7315200" y="5181600"/>
            <a:ext cx="1600200" cy="1600200"/>
          </a:xfrm>
          <a:prstGeom prst="rect">
            <a:avLst/>
          </a:prstGeom>
          <a:noFill/>
          <a:ln w="9525">
            <a:noFill/>
            <a:miter lim="800000"/>
            <a:headEnd/>
            <a:tailEnd/>
          </a:ln>
          <a:effec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Sidebar: Executive Order 11988 on Floodplain Management</a:t>
            </a:r>
          </a:p>
        </p:txBody>
      </p:sp>
      <p:sp>
        <p:nvSpPr>
          <p:cNvPr id="3" name="Content Placeholder 2"/>
          <p:cNvSpPr>
            <a:spLocks noGrp="1"/>
          </p:cNvSpPr>
          <p:nvPr>
            <p:ph idx="1"/>
          </p:nvPr>
        </p:nvSpPr>
        <p:spPr>
          <a:xfrm>
            <a:off x="457200" y="1447801"/>
            <a:ext cx="8229600" cy="4343400"/>
          </a:xfrm>
        </p:spPr>
        <p:txBody>
          <a:bodyPr/>
          <a:lstStyle/>
          <a:p>
            <a:pPr marL="0" indent="6350">
              <a:buNone/>
            </a:pPr>
            <a:r>
              <a:rPr lang="en-US" sz="2800" dirty="0" smtClean="0"/>
              <a:t>Executive Order 11988</a:t>
            </a:r>
          </a:p>
          <a:p>
            <a:pPr>
              <a:buNone/>
            </a:pPr>
            <a:r>
              <a:rPr lang="en-US" sz="2400" i="1" dirty="0" smtClean="0"/>
              <a:t>Each agency shall provide leadership and shall take action </a:t>
            </a:r>
          </a:p>
          <a:p>
            <a:r>
              <a:rPr lang="en-US" sz="2400" i="1" dirty="0" smtClean="0"/>
              <a:t>to reduce the risk of flood loss, </a:t>
            </a:r>
          </a:p>
          <a:p>
            <a:r>
              <a:rPr lang="en-US" sz="2400" i="1" dirty="0" smtClean="0"/>
              <a:t>to minimize the impact of floods on human safety, health and welfare, and </a:t>
            </a:r>
          </a:p>
          <a:p>
            <a:r>
              <a:rPr lang="en-US" sz="2400" i="1" dirty="0" smtClean="0"/>
              <a:t>to restore and preserve the natural and beneficial values served by floodplains…</a:t>
            </a:r>
          </a:p>
          <a:p>
            <a:pPr>
              <a:buNone/>
            </a:pPr>
            <a:endParaRPr lang="en-US" sz="2000" i="1" dirty="0" smtClean="0"/>
          </a:p>
          <a:p>
            <a:pPr marL="0" indent="6350">
              <a:buNone/>
            </a:pPr>
            <a:r>
              <a:rPr lang="en-US" sz="2000" dirty="0" smtClean="0"/>
              <a:t>Agencies, such as DOT, HUD, etc., implemented the EO through revised regulations with guidance from CEQ, WRC, GSA</a:t>
            </a:r>
          </a:p>
          <a:p>
            <a:pPr marL="349250" indent="-349250"/>
            <a:r>
              <a:rPr lang="en-US" sz="2000" dirty="0" smtClean="0"/>
              <a:t>43 FR 22308 (Feb. 10, 1978)</a:t>
            </a:r>
          </a:p>
          <a:p>
            <a:pPr marL="349250" indent="-349250"/>
            <a:r>
              <a:rPr lang="en-US" sz="2000" dirty="0" smtClean="0"/>
              <a:t>GSA Administrative Order 1095.2 (July 23, 1979)</a:t>
            </a:r>
          </a:p>
        </p:txBody>
      </p:sp>
      <p:pic>
        <p:nvPicPr>
          <p:cNvPr id="5" name="Picture 4"/>
          <p:cNvPicPr>
            <a:picLocks noChangeAspect="1" noChangeArrowheads="1"/>
          </p:cNvPicPr>
          <p:nvPr/>
        </p:nvPicPr>
        <p:blipFill>
          <a:blip r:embed="rId3"/>
          <a:srcRect/>
          <a:stretch>
            <a:fillRect/>
          </a:stretch>
        </p:blipFill>
        <p:spPr bwMode="auto">
          <a:xfrm>
            <a:off x="7315200" y="5181600"/>
            <a:ext cx="1600200" cy="1600200"/>
          </a:xfrm>
          <a:prstGeom prst="rect">
            <a:avLst/>
          </a:prstGeom>
          <a:noFill/>
          <a:ln w="9525">
            <a:noFill/>
            <a:miter lim="800000"/>
            <a:headEnd/>
            <a:tailEnd/>
          </a:ln>
          <a:effec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21920"/>
            <a:ext cx="89082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3" cstate="email"/>
          <a:srcRect/>
          <a:stretch>
            <a:fillRect/>
          </a:stretch>
        </p:blipFill>
        <p:spPr bwMode="auto">
          <a:xfrm>
            <a:off x="3124200" y="76200"/>
            <a:ext cx="3000375" cy="3810000"/>
          </a:xfrm>
          <a:prstGeom prst="rect">
            <a:avLst/>
          </a:prstGeom>
          <a:ln>
            <a:noFill/>
          </a:ln>
          <a:effectLst>
            <a:outerShdw blurRad="292100" dist="139700" dir="2700000" algn="tl" rotWithShape="0">
              <a:srgbClr val="333333">
                <a:alpha val="65000"/>
              </a:srgbClr>
            </a:outerShdw>
          </a:effectLst>
        </p:spPr>
      </p:pic>
      <p:pic>
        <p:nvPicPr>
          <p:cNvPr id="32776" name="Picture 10"/>
          <p:cNvPicPr>
            <a:picLocks noChangeAspect="1" noChangeArrowheads="1"/>
          </p:cNvPicPr>
          <p:nvPr/>
        </p:nvPicPr>
        <p:blipFill>
          <a:blip r:embed="rId4" cstate="email"/>
          <a:srcRect/>
          <a:stretch>
            <a:fillRect/>
          </a:stretch>
        </p:blipFill>
        <p:spPr bwMode="auto">
          <a:xfrm>
            <a:off x="152400" y="76200"/>
            <a:ext cx="2687638" cy="3124200"/>
          </a:xfrm>
          <a:prstGeom prst="rect">
            <a:avLst/>
          </a:prstGeom>
          <a:ln>
            <a:noFill/>
          </a:ln>
          <a:effectLst>
            <a:outerShdw blurRad="292100" dist="139700" dir="2700000" algn="tl" rotWithShape="0">
              <a:srgbClr val="333333">
                <a:alpha val="65000"/>
              </a:srgbClr>
            </a:outerShdw>
          </a:effectLst>
        </p:spPr>
      </p:pic>
      <p:pic>
        <p:nvPicPr>
          <p:cNvPr id="32773" name="Picture 5"/>
          <p:cNvPicPr>
            <a:picLocks noChangeAspect="1" noChangeArrowheads="1"/>
          </p:cNvPicPr>
          <p:nvPr/>
        </p:nvPicPr>
        <p:blipFill>
          <a:blip r:embed="rId5" cstate="email"/>
          <a:srcRect/>
          <a:stretch>
            <a:fillRect/>
          </a:stretch>
        </p:blipFill>
        <p:spPr bwMode="auto">
          <a:xfrm rot="510279">
            <a:off x="6303962" y="3505200"/>
            <a:ext cx="2535238" cy="3276600"/>
          </a:xfrm>
          <a:prstGeom prst="rect">
            <a:avLst/>
          </a:prstGeom>
          <a:ln>
            <a:noFill/>
          </a:ln>
          <a:effectLst>
            <a:outerShdw blurRad="292100" dist="139700" dir="2700000" algn="tl" rotWithShape="0">
              <a:srgbClr val="333333">
                <a:alpha val="65000"/>
              </a:srgbClr>
            </a:outerShdw>
          </a:effectLst>
        </p:spPr>
      </p:pic>
      <p:pic>
        <p:nvPicPr>
          <p:cNvPr id="32770" name="Picture 2"/>
          <p:cNvPicPr>
            <a:picLocks noChangeAspect="1" noChangeArrowheads="1"/>
          </p:cNvPicPr>
          <p:nvPr/>
        </p:nvPicPr>
        <p:blipFill>
          <a:blip r:embed="rId6" cstate="email"/>
          <a:srcRect/>
          <a:stretch>
            <a:fillRect/>
          </a:stretch>
        </p:blipFill>
        <p:spPr bwMode="auto">
          <a:xfrm rot="21220836">
            <a:off x="275163" y="3276600"/>
            <a:ext cx="2590800" cy="3450653"/>
          </a:xfrm>
          <a:prstGeom prst="rect">
            <a:avLst/>
          </a:prstGeom>
          <a:ln>
            <a:noFill/>
          </a:ln>
          <a:effectLst>
            <a:outerShdw blurRad="292100" dist="139700" dir="2700000" algn="tl" rotWithShape="0">
              <a:srgbClr val="333333">
                <a:alpha val="65000"/>
              </a:srgbClr>
            </a:outerShdw>
          </a:effectLst>
        </p:spPr>
      </p:pic>
      <p:pic>
        <p:nvPicPr>
          <p:cNvPr id="195586" name="Picture 2" descr="C:\Users\User\AppData\Local\Temp\msohtmlclip1\01\clip_image001.png"/>
          <p:cNvPicPr>
            <a:picLocks noChangeAspect="1" noChangeArrowheads="1"/>
          </p:cNvPicPr>
          <p:nvPr/>
        </p:nvPicPr>
        <p:blipFill>
          <a:blip r:embed="rId7" cstate="screen"/>
          <a:srcRect/>
          <a:stretch>
            <a:fillRect/>
          </a:stretch>
        </p:blipFill>
        <p:spPr bwMode="auto">
          <a:xfrm rot="21348670">
            <a:off x="2866206" y="2069481"/>
            <a:ext cx="3535613" cy="4526135"/>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2" descr="C:\Users\User\AppData\Local\Temp\msohtmlclip1\01\clip_image001.png"/>
          <p:cNvPicPr>
            <a:picLocks noChangeAspect="1" noChangeArrowheads="1"/>
          </p:cNvPicPr>
          <p:nvPr/>
        </p:nvPicPr>
        <p:blipFill>
          <a:blip r:embed="rId8" cstate="email"/>
          <a:srcRect/>
          <a:stretch>
            <a:fillRect/>
          </a:stretch>
        </p:blipFill>
        <p:spPr bwMode="auto">
          <a:xfrm>
            <a:off x="6366933" y="152400"/>
            <a:ext cx="2548467"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502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1000" fill="hold"/>
                                        <p:tgtEl>
                                          <p:spTgt spid="195586"/>
                                        </p:tgtEl>
                                        <p:attrNameLst>
                                          <p:attrName>ppt_w</p:attrName>
                                        </p:attrNameLst>
                                      </p:cBhvr>
                                      <p:tavLst>
                                        <p:tav tm="0">
                                          <p:val>
                                            <p:fltVal val="0"/>
                                          </p:val>
                                        </p:tav>
                                        <p:tav tm="100000">
                                          <p:val>
                                            <p:strVal val="#ppt_w"/>
                                          </p:val>
                                        </p:tav>
                                      </p:tavLst>
                                    </p:anim>
                                    <p:anim calcmode="lin" valueType="num">
                                      <p:cBhvr>
                                        <p:cTn id="8" dur="1000" fill="hold"/>
                                        <p:tgtEl>
                                          <p:spTgt spid="195586"/>
                                        </p:tgtEl>
                                        <p:attrNameLst>
                                          <p:attrName>ppt_h</p:attrName>
                                        </p:attrNameLst>
                                      </p:cBhvr>
                                      <p:tavLst>
                                        <p:tav tm="0">
                                          <p:val>
                                            <p:fltVal val="0"/>
                                          </p:val>
                                        </p:tav>
                                        <p:tav tm="100000">
                                          <p:val>
                                            <p:strVal val="#ppt_h"/>
                                          </p:val>
                                        </p:tav>
                                      </p:tavLst>
                                    </p:anim>
                                    <p:animEffect transition="in" filter="fade">
                                      <p:cBhvr>
                                        <p:cTn id="9" dur="1000"/>
                                        <p:tgtEl>
                                          <p:spTgt spid="19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presentation slides">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55AC0D-4430-4954-8BAB-E3AF53F449B9}"/>
</file>

<file path=customXml/itemProps2.xml><?xml version="1.0" encoding="utf-8"?>
<ds:datastoreItem xmlns:ds="http://schemas.openxmlformats.org/officeDocument/2006/customXml" ds:itemID="{6860B528-0009-4A07-B40D-59835F69A5B1}"/>
</file>

<file path=customXml/itemProps3.xml><?xml version="1.0" encoding="utf-8"?>
<ds:datastoreItem xmlns:ds="http://schemas.openxmlformats.org/officeDocument/2006/customXml" ds:itemID="{84E0C963-9D81-439D-AD1A-90DA7AEF42F4}"/>
</file>

<file path=docProps/app.xml><?xml version="1.0" encoding="utf-8"?>
<Properties xmlns="http://schemas.openxmlformats.org/officeDocument/2006/extended-properties" xmlns:vt="http://schemas.openxmlformats.org/officeDocument/2006/docPropsVTypes">
  <Template/>
  <TotalTime>1812</TotalTime>
  <Words>1468</Words>
  <Application>Microsoft Office PowerPoint</Application>
  <PresentationFormat>On-screen Show (4:3)</PresentationFormat>
  <Paragraphs>181</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Sample presentation slides</vt:lpstr>
      <vt:lpstr>PowerPoint Presentation</vt:lpstr>
      <vt:lpstr>Association of State Floodplain Managers</vt:lpstr>
      <vt:lpstr>Briefing Overview</vt:lpstr>
      <vt:lpstr>Briefing Overview</vt:lpstr>
      <vt:lpstr>Floodplain Management: Roles</vt:lpstr>
      <vt:lpstr>Policies Contribute to Risk</vt:lpstr>
      <vt:lpstr>Sidebar: Executive Order 11988 on Floodplain Management</vt:lpstr>
      <vt:lpstr>Sidebar: Executive Order 11988 on Floodplain Management</vt:lpstr>
      <vt:lpstr>PowerPoint Presentation</vt:lpstr>
      <vt:lpstr>Key Recommendations of Reports: 1970s - present</vt:lpstr>
      <vt:lpstr>Damage Drivers</vt:lpstr>
      <vt:lpstr>Briefing Overview</vt:lpstr>
      <vt:lpstr>Early Lessons of Sandy</vt:lpstr>
      <vt:lpstr>Briefing Overview</vt:lpstr>
      <vt:lpstr>Federal Policy Responses</vt:lpstr>
      <vt:lpstr>BW-12 and Insurance Affordability</vt:lpstr>
      <vt:lpstr>Need to Build Higher!</vt:lpstr>
      <vt:lpstr>The Sandy Connection</vt:lpstr>
      <vt:lpstr>PowerPoint Presentation</vt:lpstr>
      <vt:lpstr>Recent Federal Policies</vt:lpstr>
      <vt:lpstr>Summary &amp; 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User</dc:creator>
  <cp:lastModifiedBy>TNC_User</cp:lastModifiedBy>
  <cp:revision>245</cp:revision>
  <dcterms:created xsi:type="dcterms:W3CDTF">2009-06-06T01:42:58Z</dcterms:created>
  <dcterms:modified xsi:type="dcterms:W3CDTF">2013-05-29T03:28:20Z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0x010100685669E29EFAB14582576D25EF448152</vt:lpwstr>
  </property>
</Properties>
</file>