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s/slide7.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Masters/slideMaster2.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6" r:id="rId3"/>
    <p:sldId id="267" r:id="rId4"/>
    <p:sldId id="260" r:id="rId5"/>
    <p:sldId id="258" r:id="rId6"/>
    <p:sldId id="272" r:id="rId7"/>
    <p:sldId id="280" r:id="rId8"/>
    <p:sldId id="259" r:id="rId9"/>
    <p:sldId id="275" r:id="rId10"/>
    <p:sldId id="276" r:id="rId11"/>
    <p:sldId id="279" r:id="rId12"/>
    <p:sldId id="278" r:id="rId13"/>
    <p:sldId id="271" r:id="rId14"/>
    <p:sldId id="273" r:id="rId15"/>
    <p:sldId id="269" r:id="rId16"/>
    <p:sldId id="270" r:id="rId17"/>
    <p:sldId id="277" r:id="rId18"/>
    <p:sldId id="281" r:id="rId19"/>
    <p:sldId id="28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4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F4AD32-2989-4CFD-B597-DFC30EFAFD50}" type="datetimeFigureOut">
              <a:rPr lang="en-US" smtClean="0"/>
              <a:t>5/29/2013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85ABC3-D8DE-47E8-BB76-04C0B8C1DC6A}" type="slidenum">
              <a:rPr lang="en-US" smtClean="0"/>
              <a:t>‹#›</a:t>
            </a:fld>
            <a:endParaRPr lang="en-US"/>
          </a:p>
        </p:txBody>
      </p:sp>
    </p:spTree>
    <p:extLst>
      <p:ext uri="{BB962C8B-B14F-4D97-AF65-F5344CB8AC3E}">
        <p14:creationId xmlns:p14="http://schemas.microsoft.com/office/powerpoint/2010/main" val="564548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 all Iowa Streams</a:t>
            </a:r>
            <a:endParaRPr lang="en-US" dirty="0"/>
          </a:p>
        </p:txBody>
      </p:sp>
      <p:sp>
        <p:nvSpPr>
          <p:cNvPr id="4" name="Slide Number Placeholder 3"/>
          <p:cNvSpPr>
            <a:spLocks noGrp="1"/>
          </p:cNvSpPr>
          <p:nvPr>
            <p:ph type="sldNum" sz="quarter" idx="10"/>
          </p:nvPr>
        </p:nvSpPr>
        <p:spPr/>
        <p:txBody>
          <a:bodyPr/>
          <a:lstStyle/>
          <a:p>
            <a:fld id="{BD85ABC3-D8DE-47E8-BB76-04C0B8C1DC6A}" type="slidenum">
              <a:rPr lang="en-US" smtClean="0"/>
              <a:t>2</a:t>
            </a:fld>
            <a:endParaRPr lang="en-US"/>
          </a:p>
        </p:txBody>
      </p:sp>
    </p:spTree>
    <p:extLst>
      <p:ext uri="{BB962C8B-B14F-4D97-AF65-F5344CB8AC3E}">
        <p14:creationId xmlns:p14="http://schemas.microsoft.com/office/powerpoint/2010/main" val="223203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490" y="4344025"/>
            <a:ext cx="5487022" cy="4114488"/>
          </a:xfrm>
          <a:prstGeom prst="rect">
            <a:avLst/>
          </a:prstGeom>
        </p:spPr>
        <p:txBody>
          <a:bodyPr/>
          <a:lstStyle/>
          <a:p>
            <a:r>
              <a:rPr lang="en-US" dirty="0" smtClean="0"/>
              <a:t>Even</a:t>
            </a:r>
            <a:r>
              <a:rPr lang="en-US" baseline="0" dirty="0" smtClean="0"/>
              <a:t> most Iowans would be surprised to know that </a:t>
            </a:r>
            <a:r>
              <a:rPr lang="en-US" dirty="0" smtClean="0"/>
              <a:t>South</a:t>
            </a:r>
            <a:r>
              <a:rPr lang="en-US" baseline="0" dirty="0" smtClean="0"/>
              <a:t> East Iowa is a hotspot for biodiversity.</a:t>
            </a:r>
          </a:p>
          <a:p>
            <a:endParaRPr lang="en-US" baseline="0" dirty="0" smtClean="0"/>
          </a:p>
          <a:p>
            <a:r>
              <a:rPr lang="en-US" baseline="0" dirty="0" smtClean="0"/>
              <a:t>The Mississippi and the lower reaches of its large tributaries (Iowa/Cedar, Skunk, Des Moines)-has a tremendous wealth and variety of habitats and species.  Sand prairies, alluvial wetlands upland oak savannas, floodplain savannas, fens, wet meadows, oxbows, floodplain forests, old fields, bottomland timber….</a:t>
            </a:r>
          </a:p>
          <a:p>
            <a:endParaRPr lang="en-US" dirty="0"/>
          </a:p>
        </p:txBody>
      </p:sp>
    </p:spTree>
    <p:extLst>
      <p:ext uri="{BB962C8B-B14F-4D97-AF65-F5344CB8AC3E}">
        <p14:creationId xmlns:p14="http://schemas.microsoft.com/office/powerpoint/2010/main" val="2351768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85761"/>
            <a:ext cx="4654550" cy="3428805"/>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baseline="0" dirty="0" smtClean="0"/>
          </a:p>
          <a:p>
            <a:r>
              <a:rPr lang="en-US" baseline="0" dirty="0" smtClean="0"/>
              <a:t>Each picture here represents a species that is found, or for some of the rarer species, is most likely found, in the ARCA.  </a:t>
            </a:r>
          </a:p>
          <a:p>
            <a:endParaRPr lang="en-US" baseline="0" dirty="0" smtClean="0"/>
          </a:p>
          <a:p>
            <a:r>
              <a:rPr lang="en-US" baseline="0" dirty="0" smtClean="0"/>
              <a:t>Widespread global declines in in amphibian and reptile populations necessitate conservation action.  Unfortunately Iowa has lost much of it’s habitat and restoration is expensive.  Southeast Iowa represents a great investment opportunity for conservation of Herps.  They aren’t the only ones that benefit! </a:t>
            </a:r>
            <a:br>
              <a:rPr lang="en-US" baseline="0" dirty="0" smtClean="0"/>
            </a:b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a:xfrm>
            <a:off x="3884613" y="8685214"/>
            <a:ext cx="2971800" cy="457200"/>
          </a:xfrm>
          <a:prstGeom prst="rect">
            <a:avLst/>
          </a:prstGeom>
        </p:spPr>
        <p:txBody>
          <a:bodyPr/>
          <a:lstStyle/>
          <a:p>
            <a:fld id="{813DB992-4D29-495A-BE86-EB8E53053552}" type="slidenum">
              <a:rPr lang="en-US" smtClean="0"/>
              <a:t>4</a:t>
            </a:fld>
            <a:endParaRPr lang="en-US"/>
          </a:p>
        </p:txBody>
      </p:sp>
    </p:spTree>
    <p:extLst>
      <p:ext uri="{BB962C8B-B14F-4D97-AF65-F5344CB8AC3E}">
        <p14:creationId xmlns:p14="http://schemas.microsoft.com/office/powerpoint/2010/main" val="321944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A53801-0672-4D28-B6FA-81451A24E734}" type="slidenum">
              <a:rPr lang="en-US"/>
              <a:pPr/>
              <a:t>7</a:t>
            </a:fld>
            <a:endParaRPr lang="en-US"/>
          </a:p>
        </p:txBody>
      </p:sp>
      <p:sp>
        <p:nvSpPr>
          <p:cNvPr id="148482" name="Rectangle 2"/>
          <p:cNvSpPr>
            <a:spLocks noGrp="1" noRot="1" noChangeAspect="1" noChangeArrowheads="1" noTextEdit="1"/>
          </p:cNvSpPr>
          <p:nvPr>
            <p:ph type="sldImg"/>
          </p:nvPr>
        </p:nvSpPr>
        <p:spPr>
          <a:xfrm>
            <a:off x="1146175" y="687388"/>
            <a:ext cx="4567238" cy="3427412"/>
          </a:xfrm>
          <a:ln/>
        </p:spPr>
      </p:sp>
      <p:sp>
        <p:nvSpPr>
          <p:cNvPr id="148483" name="Rectangle 3"/>
          <p:cNvSpPr>
            <a:spLocks noGrp="1" noChangeArrowheads="1"/>
          </p:cNvSpPr>
          <p:nvPr>
            <p:ph type="body" idx="1"/>
          </p:nvPr>
        </p:nvSpPr>
        <p:spPr/>
        <p:txBody>
          <a:bodyPr/>
          <a:lstStyle/>
          <a:p>
            <a:r>
              <a:rPr lang="en-US"/>
              <a:t>From Andersen 2000.</a:t>
            </a:r>
          </a:p>
          <a:p>
            <a:r>
              <a:rPr lang="en-US"/>
              <a:t>We also know that the hydrology of Iowa has been drastically altered with European settlement – especially in the prairie pothole region, or the Des Moines lobe, where shallow wetlands, marshes and wet prairies were drained via subsurface tiling and alterations to streams.  This is an example in the southeastern portion of the Des Moines lobe – Bear Creek watershed.</a:t>
            </a:r>
          </a:p>
          <a:p>
            <a:endParaRPr lang="en-US"/>
          </a:p>
          <a:p>
            <a:r>
              <a:rPr lang="en-US"/>
              <a:t>Yet many ongoing efforts to improve water quality and stream habitat conditions do not address the legacy of altered hydrology.</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Structure on Iowa River.</a:t>
            </a:r>
            <a:r>
              <a:rPr lang="en-US" baseline="0" dirty="0" smtClean="0"/>
              <a:t>  Will have a levee in CR </a:t>
            </a:r>
            <a:endParaRPr lang="en-US" dirty="0"/>
          </a:p>
        </p:txBody>
      </p:sp>
      <p:sp>
        <p:nvSpPr>
          <p:cNvPr id="4" name="Slide Number Placeholder 3"/>
          <p:cNvSpPr>
            <a:spLocks noGrp="1"/>
          </p:cNvSpPr>
          <p:nvPr>
            <p:ph type="sldNum" sz="quarter" idx="10"/>
          </p:nvPr>
        </p:nvSpPr>
        <p:spPr/>
        <p:txBody>
          <a:bodyPr/>
          <a:lstStyle/>
          <a:p>
            <a:fld id="{BD85ABC3-D8DE-47E8-BB76-04C0B8C1DC6A}" type="slidenum">
              <a:rPr lang="en-US" smtClean="0"/>
              <a:t>11</a:t>
            </a:fld>
            <a:endParaRPr lang="en-US"/>
          </a:p>
        </p:txBody>
      </p:sp>
    </p:spTree>
    <p:extLst>
      <p:ext uri="{BB962C8B-B14F-4D97-AF65-F5344CB8AC3E}">
        <p14:creationId xmlns:p14="http://schemas.microsoft.com/office/powerpoint/2010/main" val="79426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1413" y="685800"/>
            <a:ext cx="4575175" cy="3430588"/>
          </a:xfrm>
        </p:spPr>
      </p:sp>
      <p:sp>
        <p:nvSpPr>
          <p:cNvPr id="3" name="Notes Placeholder 2"/>
          <p:cNvSpPr>
            <a:spLocks noGrp="1"/>
          </p:cNvSpPr>
          <p:nvPr>
            <p:ph type="body" idx="1"/>
          </p:nvPr>
        </p:nvSpPr>
        <p:spPr/>
        <p:txBody>
          <a:bodyPr>
            <a:normAutofit/>
          </a:bodyPr>
          <a:lstStyle/>
          <a:p>
            <a:r>
              <a:rPr lang="en-US" dirty="0" smtClean="0"/>
              <a:t>Enter 2008 – 3.5-10 dollars of damage, we now have</a:t>
            </a:r>
            <a:r>
              <a:rPr lang="en-US" baseline="0" dirty="0" smtClean="0"/>
              <a:t> political and public will providing opportunity for TNC to work at the scale of the threat….</a:t>
            </a:r>
            <a:endParaRPr lang="en-US" dirty="0"/>
          </a:p>
        </p:txBody>
      </p:sp>
      <p:sp>
        <p:nvSpPr>
          <p:cNvPr id="4" name="Slide Number Placeholder 3"/>
          <p:cNvSpPr>
            <a:spLocks noGrp="1"/>
          </p:cNvSpPr>
          <p:nvPr>
            <p:ph type="sldNum" sz="quarter" idx="10"/>
          </p:nvPr>
        </p:nvSpPr>
        <p:spPr/>
        <p:txBody>
          <a:bodyPr/>
          <a:lstStyle/>
          <a:p>
            <a:pPr>
              <a:defRPr/>
            </a:pPr>
            <a:fld id="{5070A00D-C3A1-432F-8347-B6D22250F6C6}" type="slidenum">
              <a:rPr lang="en-US" smtClean="0"/>
              <a:pPr>
                <a:defRPr/>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5000 homes, 7000 jobs</a:t>
            </a:r>
            <a:endParaRPr lang="en-US" dirty="0"/>
          </a:p>
        </p:txBody>
      </p:sp>
      <p:sp>
        <p:nvSpPr>
          <p:cNvPr id="4" name="Slide Number Placeholder 3"/>
          <p:cNvSpPr>
            <a:spLocks noGrp="1"/>
          </p:cNvSpPr>
          <p:nvPr>
            <p:ph type="sldNum" sz="quarter" idx="10"/>
          </p:nvPr>
        </p:nvSpPr>
        <p:spPr/>
        <p:txBody>
          <a:bodyPr/>
          <a:lstStyle/>
          <a:p>
            <a:fld id="{BD85ABC3-D8DE-47E8-BB76-04C0B8C1DC6A}" type="slidenum">
              <a:rPr lang="en-US" smtClean="0"/>
              <a:t>13</a:t>
            </a:fld>
            <a:endParaRPr lang="en-US"/>
          </a:p>
        </p:txBody>
      </p:sp>
    </p:spTree>
    <p:extLst>
      <p:ext uri="{BB962C8B-B14F-4D97-AF65-F5344CB8AC3E}">
        <p14:creationId xmlns:p14="http://schemas.microsoft.com/office/powerpoint/2010/main" val="859063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70A00D-C3A1-432F-8347-B6D22250F6C6}"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96557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070A00D-C3A1-432F-8347-B6D22250F6C6}"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187717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35" descr="opener"/>
          <p:cNvPicPr>
            <a:picLocks noChangeAspect="1" noChangeArrowheads="1"/>
          </p:cNvPicPr>
          <p:nvPr userDrawn="1"/>
        </p:nvPicPr>
        <p:blipFill>
          <a:blip r:embed="rId2" cstate="screen"/>
          <a:srcRect/>
          <a:stretch>
            <a:fillRect/>
          </a:stretch>
        </p:blipFill>
        <p:spPr bwMode="auto">
          <a:xfrm>
            <a:off x="0" y="-11113"/>
            <a:ext cx="9144000" cy="6881813"/>
          </a:xfrm>
          <a:prstGeom prst="rect">
            <a:avLst/>
          </a:prstGeom>
          <a:noFill/>
          <a:ln w="9525">
            <a:noFill/>
            <a:miter lim="800000"/>
            <a:headEnd/>
            <a:tailEnd/>
          </a:ln>
        </p:spPr>
      </p:pic>
      <p:sp>
        <p:nvSpPr>
          <p:cNvPr id="4098" name="Rectangle 1026"/>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40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405965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8182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4928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857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672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44889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03812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2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6635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1623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1967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smtClean="0"/>
            </a:lvl1pPr>
          </a:lstStyle>
          <a:p>
            <a:pPr>
              <a:defRPr/>
            </a:pPr>
            <a:fld id="{1E63F358-F244-408C-A3AE-A465280496AC}" type="slidenum">
              <a:rPr lang="en-US"/>
              <a:pPr>
                <a:defRPr/>
              </a:pPr>
              <a:t>‹#›</a:t>
            </a:fld>
            <a:endParaRPr lang="en-US"/>
          </a:p>
        </p:txBody>
      </p:sp>
    </p:spTree>
    <p:extLst>
      <p:ext uri="{BB962C8B-B14F-4D97-AF65-F5344CB8AC3E}">
        <p14:creationId xmlns:p14="http://schemas.microsoft.com/office/powerpoint/2010/main" val="1356433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5/29/2013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5/29/2013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026" name="Rectangle 10"/>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14"/>
          <p:cNvSpPr>
            <a:spLocks noGrp="1" noChangeArrowheads="1"/>
          </p:cNvSpPr>
          <p:nvPr>
            <p:ph type="title"/>
          </p:nvPr>
        </p:nvSpPr>
        <p:spPr bwMode="auto">
          <a:xfrm>
            <a:off x="3200400" y="152400"/>
            <a:ext cx="5410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a:t>
            </a:r>
          </a:p>
        </p:txBody>
      </p:sp>
    </p:spTree>
    <p:extLst>
      <p:ext uri="{BB962C8B-B14F-4D97-AF65-F5344CB8AC3E}">
        <p14:creationId xmlns:p14="http://schemas.microsoft.com/office/powerpoint/2010/main" val="34621348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eorgia" charset="0"/>
        </a:defRPr>
      </a:lvl2pPr>
      <a:lvl3pPr algn="l" rtl="0" eaLnBrk="0" fontAlgn="base" hangingPunct="0">
        <a:spcBef>
          <a:spcPct val="0"/>
        </a:spcBef>
        <a:spcAft>
          <a:spcPct val="0"/>
        </a:spcAft>
        <a:defRPr sz="4400">
          <a:solidFill>
            <a:schemeClr val="bg1"/>
          </a:solidFill>
          <a:latin typeface="Georgia" charset="0"/>
        </a:defRPr>
      </a:lvl3pPr>
      <a:lvl4pPr algn="l" rtl="0" eaLnBrk="0" fontAlgn="base" hangingPunct="0">
        <a:spcBef>
          <a:spcPct val="0"/>
        </a:spcBef>
        <a:spcAft>
          <a:spcPct val="0"/>
        </a:spcAft>
        <a:defRPr sz="4400">
          <a:solidFill>
            <a:schemeClr val="bg1"/>
          </a:solidFill>
          <a:latin typeface="Georgia" charset="0"/>
        </a:defRPr>
      </a:lvl4pPr>
      <a:lvl5pPr algn="l" rtl="0" eaLnBrk="0" fontAlgn="base" hangingPunct="0">
        <a:spcBef>
          <a:spcPct val="0"/>
        </a:spcBef>
        <a:spcAft>
          <a:spcPct val="0"/>
        </a:spcAft>
        <a:defRPr sz="4400">
          <a:solidFill>
            <a:schemeClr val="bg1"/>
          </a:solidFill>
          <a:latin typeface="Georgia" charset="0"/>
        </a:defRPr>
      </a:lvl5pPr>
      <a:lvl6pPr marL="457200" algn="l" rtl="0" fontAlgn="base">
        <a:spcBef>
          <a:spcPct val="0"/>
        </a:spcBef>
        <a:spcAft>
          <a:spcPct val="0"/>
        </a:spcAft>
        <a:defRPr sz="4400">
          <a:solidFill>
            <a:schemeClr val="bg1"/>
          </a:solidFill>
          <a:latin typeface="Georgia" charset="0"/>
        </a:defRPr>
      </a:lvl6pPr>
      <a:lvl7pPr marL="914400" algn="l" rtl="0" fontAlgn="base">
        <a:spcBef>
          <a:spcPct val="0"/>
        </a:spcBef>
        <a:spcAft>
          <a:spcPct val="0"/>
        </a:spcAft>
        <a:defRPr sz="4400">
          <a:solidFill>
            <a:schemeClr val="bg1"/>
          </a:solidFill>
          <a:latin typeface="Georgia" charset="0"/>
        </a:defRPr>
      </a:lvl7pPr>
      <a:lvl8pPr marL="1371600" algn="l" rtl="0" fontAlgn="base">
        <a:spcBef>
          <a:spcPct val="0"/>
        </a:spcBef>
        <a:spcAft>
          <a:spcPct val="0"/>
        </a:spcAft>
        <a:defRPr sz="4400">
          <a:solidFill>
            <a:schemeClr val="bg1"/>
          </a:solidFill>
          <a:latin typeface="Georgia" charset="0"/>
        </a:defRPr>
      </a:lvl8pPr>
      <a:lvl9pPr marL="1828800" algn="l" rtl="0" fontAlgn="base">
        <a:spcBef>
          <a:spcPct val="0"/>
        </a:spcBef>
        <a:spcAft>
          <a:spcPct val="0"/>
        </a:spcAft>
        <a:defRPr sz="4400">
          <a:solidFill>
            <a:schemeClr val="bg1"/>
          </a:solidFill>
          <a:latin typeface="Georgi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73.emf"/><Relationship Id="rId4" Type="http://schemas.openxmlformats.org/officeDocument/2006/relationships/oleObject" Target="../embeddings/Microsoft_Excel_97-2003_Worksheet1.xls"/></Relationships>
</file>

<file path=ppt/slides/_rels/slide11.xml.rels><?xml version="1.0" encoding="UTF-8" standalone="yes"?>
<Relationships xmlns="http://schemas.openxmlformats.org/package/2006/relationships"><Relationship Id="rId3" Type="http://schemas.openxmlformats.org/officeDocument/2006/relationships/hyperlink" Target="/wikipedia/commons/f/f7/CoralvilleDamSunday15Jun08.jpg"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76.jpeg"/></Relationships>
</file>

<file path=ppt/slides/_rels/slide1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tiff"/><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 Type="http://schemas.openxmlformats.org/officeDocument/2006/relationships/notesSlide" Target="../notesSlides/notesSlide9.xml"/><Relationship Id="rId16" Type="http://schemas.openxmlformats.org/officeDocument/2006/relationships/image" Target="../media/image93.png"/><Relationship Id="rId20"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s>
</file>

<file path=ppt/slides/_rels/slide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jpeg"/><Relationship Id="rId39" Type="http://schemas.openxmlformats.org/officeDocument/2006/relationships/image" Target="../media/image45.jpeg"/><Relationship Id="rId21" Type="http://schemas.openxmlformats.org/officeDocument/2006/relationships/image" Target="../media/image27.jpeg"/><Relationship Id="rId34" Type="http://schemas.openxmlformats.org/officeDocument/2006/relationships/image" Target="../media/image40.jpeg"/><Relationship Id="rId42" Type="http://schemas.openxmlformats.org/officeDocument/2006/relationships/image" Target="../media/image48.jpeg"/><Relationship Id="rId47" Type="http://schemas.openxmlformats.org/officeDocument/2006/relationships/image" Target="../media/image53.jpeg"/><Relationship Id="rId50" Type="http://schemas.openxmlformats.org/officeDocument/2006/relationships/image" Target="../media/image56.jpeg"/><Relationship Id="rId55" Type="http://schemas.openxmlformats.org/officeDocument/2006/relationships/image" Target="../media/image61.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eg"/><Relationship Id="rId33" Type="http://schemas.openxmlformats.org/officeDocument/2006/relationships/image" Target="../media/image39.jpeg"/><Relationship Id="rId38" Type="http://schemas.openxmlformats.org/officeDocument/2006/relationships/image" Target="../media/image44.jpeg"/><Relationship Id="rId46" Type="http://schemas.openxmlformats.org/officeDocument/2006/relationships/image" Target="../media/image52.jpeg"/><Relationship Id="rId2" Type="http://schemas.openxmlformats.org/officeDocument/2006/relationships/notesSlide" Target="../notesSlides/notesSlide3.xml"/><Relationship Id="rId16" Type="http://schemas.openxmlformats.org/officeDocument/2006/relationships/image" Target="../media/image22.jpeg"/><Relationship Id="rId20" Type="http://schemas.openxmlformats.org/officeDocument/2006/relationships/image" Target="../media/image26.jpeg"/><Relationship Id="rId29" Type="http://schemas.openxmlformats.org/officeDocument/2006/relationships/image" Target="../media/image35.jpeg"/><Relationship Id="rId41" Type="http://schemas.openxmlformats.org/officeDocument/2006/relationships/image" Target="../media/image47.jpeg"/><Relationship Id="rId54"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24" Type="http://schemas.openxmlformats.org/officeDocument/2006/relationships/image" Target="../media/image30.jpeg"/><Relationship Id="rId32" Type="http://schemas.openxmlformats.org/officeDocument/2006/relationships/image" Target="../media/image38.jpeg"/><Relationship Id="rId37" Type="http://schemas.openxmlformats.org/officeDocument/2006/relationships/image" Target="../media/image43.jpeg"/><Relationship Id="rId40" Type="http://schemas.openxmlformats.org/officeDocument/2006/relationships/image" Target="../media/image46.jpeg"/><Relationship Id="rId45" Type="http://schemas.openxmlformats.org/officeDocument/2006/relationships/image" Target="../media/image51.jpeg"/><Relationship Id="rId53" Type="http://schemas.openxmlformats.org/officeDocument/2006/relationships/image" Target="../media/image59.jpeg"/><Relationship Id="rId5" Type="http://schemas.openxmlformats.org/officeDocument/2006/relationships/image" Target="../media/image11.jpeg"/><Relationship Id="rId15" Type="http://schemas.openxmlformats.org/officeDocument/2006/relationships/image" Target="../media/image21.jpeg"/><Relationship Id="rId23" Type="http://schemas.openxmlformats.org/officeDocument/2006/relationships/image" Target="../media/image29.jpeg"/><Relationship Id="rId28" Type="http://schemas.openxmlformats.org/officeDocument/2006/relationships/image" Target="../media/image34.jpeg"/><Relationship Id="rId36" Type="http://schemas.openxmlformats.org/officeDocument/2006/relationships/image" Target="../media/image42.jpeg"/><Relationship Id="rId49" Type="http://schemas.openxmlformats.org/officeDocument/2006/relationships/image" Target="../media/image55.jpeg"/><Relationship Id="rId57" Type="http://schemas.openxmlformats.org/officeDocument/2006/relationships/image" Target="../media/image63.jpeg"/><Relationship Id="rId10" Type="http://schemas.openxmlformats.org/officeDocument/2006/relationships/image" Target="../media/image16.jpeg"/><Relationship Id="rId19" Type="http://schemas.openxmlformats.org/officeDocument/2006/relationships/image" Target="../media/image25.jpeg"/><Relationship Id="rId31" Type="http://schemas.openxmlformats.org/officeDocument/2006/relationships/image" Target="../media/image37.jpeg"/><Relationship Id="rId44" Type="http://schemas.openxmlformats.org/officeDocument/2006/relationships/image" Target="../media/image50.jpeg"/><Relationship Id="rId52" Type="http://schemas.openxmlformats.org/officeDocument/2006/relationships/image" Target="../media/image58.jpe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jpeg"/><Relationship Id="rId22" Type="http://schemas.openxmlformats.org/officeDocument/2006/relationships/image" Target="../media/image28.jpeg"/><Relationship Id="rId27" Type="http://schemas.openxmlformats.org/officeDocument/2006/relationships/image" Target="../media/image33.jpeg"/><Relationship Id="rId30" Type="http://schemas.openxmlformats.org/officeDocument/2006/relationships/image" Target="../media/image36.jpeg"/><Relationship Id="rId35" Type="http://schemas.openxmlformats.org/officeDocument/2006/relationships/image" Target="../media/image41.jpeg"/><Relationship Id="rId43" Type="http://schemas.openxmlformats.org/officeDocument/2006/relationships/image" Target="../media/image49.jpeg"/><Relationship Id="rId48" Type="http://schemas.openxmlformats.org/officeDocument/2006/relationships/image" Target="../media/image54.jpeg"/><Relationship Id="rId56" Type="http://schemas.openxmlformats.org/officeDocument/2006/relationships/image" Target="../media/image62.jpeg"/><Relationship Id="rId8" Type="http://schemas.openxmlformats.org/officeDocument/2006/relationships/image" Target="../media/image14.jpeg"/><Relationship Id="rId51" Type="http://schemas.openxmlformats.org/officeDocument/2006/relationships/image" Target="../media/image57.jpeg"/><Relationship Id="rId3"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http://www.igsb.uiowa.edu/Browse/histalt/Bearcrk1.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1219200" y="609600"/>
            <a:ext cx="6400800" cy="5943600"/>
          </a:xfrm>
        </p:spPr>
        <p:txBody>
          <a:bodyPr>
            <a:normAutofit/>
          </a:bodyPr>
          <a:lstStyle/>
          <a:p>
            <a:endParaRPr lang="en-US" dirty="0"/>
          </a:p>
        </p:txBody>
      </p:sp>
      <p:pic>
        <p:nvPicPr>
          <p:cNvPr id="6146" name="Picture 2" descr="http://gallery.usgs.gov/images/2008_midwestfloods/large/51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0"/>
            <a:ext cx="10294853" cy="68830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6826" y="3657600"/>
            <a:ext cx="8839200" cy="1200329"/>
          </a:xfrm>
          <a:prstGeom prst="rect">
            <a:avLst/>
          </a:prstGeom>
          <a:noFill/>
        </p:spPr>
        <p:txBody>
          <a:bodyPr wrap="square" rtlCol="0">
            <a:spAutoFit/>
          </a:bodyPr>
          <a:lstStyle/>
          <a:p>
            <a:pPr algn="ctr"/>
            <a:r>
              <a:rPr lang="en-US" sz="3600" b="1" dirty="0" smtClean="0">
                <a:effectLst>
                  <a:outerShdw blurRad="38100" dist="38100" dir="2700000" algn="tl">
                    <a:srgbClr val="000000">
                      <a:alpha val="43137"/>
                    </a:srgbClr>
                  </a:outerShdw>
                </a:effectLst>
              </a:rPr>
              <a:t>Flooding in the Cedar/Iowa Rivers: </a:t>
            </a:r>
          </a:p>
          <a:p>
            <a:pPr algn="ctr"/>
            <a:r>
              <a:rPr lang="en-US" sz="3600" b="1" dirty="0" smtClean="0">
                <a:effectLst>
                  <a:outerShdw blurRad="38100" dist="38100" dir="2700000" algn="tl">
                    <a:srgbClr val="000000">
                      <a:alpha val="43137"/>
                    </a:srgbClr>
                  </a:outerShdw>
                </a:effectLst>
              </a:rPr>
              <a:t>A New Approach to Flood Risk Reduction</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8731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936796344"/>
              </p:ext>
            </p:extLst>
          </p:nvPr>
        </p:nvGraphicFramePr>
        <p:xfrm>
          <a:off x="-20638" y="152400"/>
          <a:ext cx="9147176" cy="6489700"/>
        </p:xfrm>
        <a:graphic>
          <a:graphicData uri="http://schemas.openxmlformats.org/presentationml/2006/ole">
            <mc:AlternateContent xmlns:mc="http://schemas.openxmlformats.org/markup-compatibility/2006">
              <mc:Choice xmlns:v="urn:schemas-microsoft-com:vml" Requires="v">
                <p:oleObj spid="_x0000_s5136" name="Worksheet" r:id="rId4" imgW="9639319" imgH="6839037" progId="Excel.Sheet.8">
                  <p:embed/>
                </p:oleObj>
              </mc:Choice>
              <mc:Fallback>
                <p:oleObj name="Worksheet" r:id="rId4" imgW="9639319" imgH="6839037" progId="Excel.Sheet.8">
                  <p:embed/>
                  <p:pic>
                    <p:nvPicPr>
                      <p:cNvPr id="0" name="Object 3"/>
                      <p:cNvPicPr>
                        <a:picLocks noGrp="1" noChangeAspect="1" noChangeArrowheads="1"/>
                      </p:cNvPicPr>
                      <p:nvPr/>
                    </p:nvPicPr>
                    <p:blipFill>
                      <a:blip r:embed="rId5"/>
                      <a:srcRect/>
                      <a:stretch>
                        <a:fillRect/>
                      </a:stretch>
                    </p:blipFill>
                    <p:spPr bwMode="auto">
                      <a:xfrm>
                        <a:off x="-20638" y="152400"/>
                        <a:ext cx="9147176" cy="64897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69103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ile:CoralvilleDamSunday15Jun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229" y="0"/>
            <a:ext cx="10308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576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http://images.publicradio.org/content/2008/06/20/20080620_flood_q_hoyt_23.jpg"/>
          <p:cNvPicPr>
            <a:picLocks noChangeAspect="1" noChangeArrowheads="1"/>
          </p:cNvPicPr>
          <p:nvPr/>
        </p:nvPicPr>
        <p:blipFill>
          <a:blip r:embed="rId3" cstate="print"/>
          <a:srcRect/>
          <a:stretch>
            <a:fillRect/>
          </a:stretch>
        </p:blipFill>
        <p:spPr bwMode="auto">
          <a:xfrm>
            <a:off x="3505200" y="191054"/>
            <a:ext cx="5353383" cy="3595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7522" name="Picture 2" descr="http://blog.mlive.com/news_impact/2008/06/large_080614_cedar_rapids_iowa_flooded.JPG"/>
          <p:cNvPicPr>
            <a:picLocks noChangeAspect="1" noChangeArrowheads="1"/>
          </p:cNvPicPr>
          <p:nvPr/>
        </p:nvPicPr>
        <p:blipFill>
          <a:blip r:embed="rId4" cstate="screen"/>
          <a:srcRect/>
          <a:stretch>
            <a:fillRect/>
          </a:stretch>
        </p:blipFill>
        <p:spPr bwMode="auto">
          <a:xfrm>
            <a:off x="203999" y="3124559"/>
            <a:ext cx="5258348" cy="35133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163"/>
          <p:cNvSpPr txBox="1">
            <a:spLocks noChangeAspect="1" noChangeArrowheads="1"/>
          </p:cNvSpPr>
          <p:nvPr/>
        </p:nvSpPr>
        <p:spPr bwMode="auto">
          <a:xfrm>
            <a:off x="5638800" y="5334000"/>
            <a:ext cx="3004457" cy="1066664"/>
          </a:xfrm>
          <a:prstGeom prst="rect">
            <a:avLst/>
          </a:prstGeom>
          <a:noFill/>
          <a:ln w="9525">
            <a:noFill/>
            <a:miter lim="800000"/>
            <a:headEnd/>
            <a:tailEnd/>
          </a:ln>
        </p:spPr>
        <p:txBody>
          <a:bodyPr wrap="square" lIns="80988" tIns="40494" rIns="80988" bIns="40494">
            <a:spAutoFit/>
          </a:bodyPr>
          <a:lstStyle/>
          <a:p>
            <a:pPr algn="ctr" defTabSz="809625" eaLnBrk="0" hangingPunct="0"/>
            <a:r>
              <a:rPr lang="en-US" sz="3200" b="1" dirty="0" smtClean="0">
                <a:solidFill>
                  <a:schemeClr val="bg1"/>
                </a:solidFill>
                <a:latin typeface="Calibri" pitchFamily="34" charset="0"/>
                <a:cs typeface="Calibri" pitchFamily="34" charset="0"/>
              </a:rPr>
              <a:t>Cedar River, </a:t>
            </a:r>
          </a:p>
          <a:p>
            <a:pPr algn="ctr" defTabSz="809625" eaLnBrk="0" hangingPunct="0"/>
            <a:r>
              <a:rPr lang="en-US" sz="3200" b="1" dirty="0" smtClean="0">
                <a:solidFill>
                  <a:schemeClr val="bg1"/>
                </a:solidFill>
                <a:latin typeface="Calibri" pitchFamily="34" charset="0"/>
                <a:cs typeface="Calibri" pitchFamily="34" charset="0"/>
              </a:rPr>
              <a:t>2008</a:t>
            </a:r>
          </a:p>
        </p:txBody>
      </p:sp>
      <p:sp>
        <p:nvSpPr>
          <p:cNvPr id="8" name="Text Box 163"/>
          <p:cNvSpPr txBox="1">
            <a:spLocks noChangeAspect="1" noChangeArrowheads="1"/>
          </p:cNvSpPr>
          <p:nvPr/>
        </p:nvSpPr>
        <p:spPr bwMode="auto">
          <a:xfrm>
            <a:off x="500743" y="381000"/>
            <a:ext cx="3004457" cy="1066664"/>
          </a:xfrm>
          <a:prstGeom prst="rect">
            <a:avLst/>
          </a:prstGeom>
          <a:noFill/>
          <a:ln w="9525">
            <a:noFill/>
            <a:miter lim="800000"/>
            <a:headEnd/>
            <a:tailEnd/>
          </a:ln>
        </p:spPr>
        <p:txBody>
          <a:bodyPr wrap="square" lIns="80988" tIns="40494" rIns="80988" bIns="40494">
            <a:spAutoFit/>
          </a:bodyPr>
          <a:lstStyle/>
          <a:p>
            <a:pPr algn="ctr" defTabSz="809625" eaLnBrk="0" hangingPunct="0"/>
            <a:r>
              <a:rPr lang="en-US" sz="3200" b="1" dirty="0" smtClean="0">
                <a:solidFill>
                  <a:schemeClr val="bg1"/>
                </a:solidFill>
                <a:latin typeface="Calibri" pitchFamily="34" charset="0"/>
                <a:cs typeface="Calibri" pitchFamily="34" charset="0"/>
              </a:rPr>
              <a:t>Iowa River, </a:t>
            </a:r>
          </a:p>
          <a:p>
            <a:pPr algn="ctr" defTabSz="809625" eaLnBrk="0" hangingPunct="0"/>
            <a:r>
              <a:rPr lang="en-US" sz="3200" b="1" dirty="0" smtClean="0">
                <a:solidFill>
                  <a:schemeClr val="bg1"/>
                </a:solidFill>
                <a:latin typeface="Calibri" pitchFamily="34" charset="0"/>
                <a:cs typeface="Calibri" pitchFamily="34" charset="0"/>
              </a:rPr>
              <a:t>2008</a:t>
            </a:r>
          </a:p>
        </p:txBody>
      </p:sp>
    </p:spTree>
    <p:extLst>
      <p:ext uri="{BB962C8B-B14F-4D97-AF65-F5344CB8AC3E}">
        <p14:creationId xmlns:p14="http://schemas.microsoft.com/office/powerpoint/2010/main" val="762520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1E63F358-F244-408C-A3AE-A465280496AC}" type="slidenum">
              <a:rPr lang="en-US" smtClean="0"/>
              <a:pPr>
                <a:defRPr/>
              </a:pPr>
              <a:t>13</a:t>
            </a:fld>
            <a:endParaRPr lang="en-US"/>
          </a:p>
        </p:txBody>
      </p:sp>
      <p:pic>
        <p:nvPicPr>
          <p:cNvPr id="4" name="Picture 2" descr="C:\Documents and Settings\mfisher\My Documents\My Pictures\RIO TimeCheck Houses Innundated.jp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26252" y="0"/>
            <a:ext cx="10860852" cy="6872882"/>
          </a:xfrm>
          <a:noFill/>
        </p:spPr>
      </p:pic>
    </p:spTree>
    <p:extLst>
      <p:ext uri="{BB962C8B-B14F-4D97-AF65-F5344CB8AC3E}">
        <p14:creationId xmlns:p14="http://schemas.microsoft.com/office/powerpoint/2010/main" val="42613090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71" y="437741"/>
            <a:ext cx="4427136" cy="5725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00600" y="3038986"/>
            <a:ext cx="4267200" cy="2631490"/>
          </a:xfrm>
          <a:prstGeom prst="rect">
            <a:avLst/>
          </a:prstGeom>
          <a:noFill/>
        </p:spPr>
        <p:txBody>
          <a:bodyPr wrap="square" rtlCol="0">
            <a:spAutoFit/>
          </a:bodyPr>
          <a:lstStyle/>
          <a:p>
            <a:pPr fontAlgn="base">
              <a:spcBef>
                <a:spcPct val="0"/>
              </a:spcBef>
              <a:spcAft>
                <a:spcPct val="0"/>
              </a:spcAft>
            </a:pPr>
            <a:endParaRPr lang="en-US" b="1" dirty="0" smtClean="0">
              <a:solidFill>
                <a:srgbClr val="FFFFFF"/>
              </a:solidFill>
              <a:latin typeface="Arial" pitchFamily="34" charset="0"/>
              <a:cs typeface="Arial" pitchFamily="34" charset="0"/>
            </a:endParaRPr>
          </a:p>
          <a:p>
            <a:pPr fontAlgn="base">
              <a:spcBef>
                <a:spcPct val="0"/>
              </a:spcBef>
              <a:spcAft>
                <a:spcPct val="0"/>
              </a:spcAft>
            </a:pPr>
            <a:r>
              <a:rPr lang="en-US" b="1" dirty="0" smtClean="0">
                <a:solidFill>
                  <a:srgbClr val="FFFFFF"/>
                </a:solidFill>
                <a:latin typeface="Calibri" pitchFamily="34" charset="0"/>
                <a:cs typeface="Calibri" pitchFamily="34" charset="0"/>
              </a:rPr>
              <a:t>Develop </a:t>
            </a:r>
            <a:r>
              <a:rPr lang="en-US" b="1" dirty="0">
                <a:solidFill>
                  <a:srgbClr val="FFFFFF"/>
                </a:solidFill>
                <a:latin typeface="Calibri" pitchFamily="34" charset="0"/>
                <a:cs typeface="Calibri" pitchFamily="34" charset="0"/>
              </a:rPr>
              <a:t>Systemic Flood Risk Management Strategies and Plans for Tributary Watersheds of the Upper Mississippi River.  </a:t>
            </a:r>
            <a:endParaRPr lang="en-US" b="1" dirty="0" smtClean="0">
              <a:solidFill>
                <a:srgbClr val="FFFFFF"/>
              </a:solidFill>
              <a:latin typeface="Calibri" pitchFamily="34" charset="0"/>
              <a:cs typeface="Calibri" pitchFamily="34" charset="0"/>
            </a:endParaRPr>
          </a:p>
          <a:p>
            <a:pPr fontAlgn="base">
              <a:spcBef>
                <a:spcPct val="0"/>
              </a:spcBef>
              <a:spcAft>
                <a:spcPct val="0"/>
              </a:spcAft>
            </a:pPr>
            <a:endParaRPr lang="en-US" sz="1100" b="1" dirty="0">
              <a:solidFill>
                <a:srgbClr val="FFFFFF"/>
              </a:solidFill>
              <a:latin typeface="Calibri" pitchFamily="34" charset="0"/>
              <a:cs typeface="Calibri" pitchFamily="34" charset="0"/>
            </a:endParaRPr>
          </a:p>
          <a:p>
            <a:pPr fontAlgn="base">
              <a:spcBef>
                <a:spcPct val="0"/>
              </a:spcBef>
              <a:spcAft>
                <a:spcPct val="0"/>
              </a:spcAft>
            </a:pPr>
            <a:r>
              <a:rPr lang="en-US" sz="1400" b="1" dirty="0" smtClean="0">
                <a:solidFill>
                  <a:srgbClr val="FFFFFF"/>
                </a:solidFill>
                <a:latin typeface="Calibri" pitchFamily="34" charset="0"/>
                <a:cs typeface="Calibri" pitchFamily="34" charset="0"/>
              </a:rPr>
              <a:t>…To </a:t>
            </a:r>
            <a:r>
              <a:rPr lang="en-US" sz="1400" b="1" dirty="0">
                <a:solidFill>
                  <a:srgbClr val="FFFFFF"/>
                </a:solidFill>
                <a:latin typeface="Calibri" pitchFamily="34" charset="0"/>
                <a:cs typeface="Calibri" pitchFamily="34" charset="0"/>
              </a:rPr>
              <a:t>truly address flood risks systemically requires actions throughout the watershed.  Addressing flood risks through an integrated water resources management approach will result in a more resilient and sustainable UMR </a:t>
            </a:r>
            <a:r>
              <a:rPr lang="en-US" sz="1400" b="1" dirty="0" smtClean="0">
                <a:solidFill>
                  <a:srgbClr val="FFFFFF"/>
                </a:solidFill>
                <a:latin typeface="Calibri" pitchFamily="34" charset="0"/>
                <a:cs typeface="Calibri" pitchFamily="34" charset="0"/>
              </a:rPr>
              <a:t>Watershed….</a:t>
            </a:r>
            <a:endParaRPr lang="en-US" sz="1400" b="1" dirty="0">
              <a:solidFill>
                <a:srgbClr val="FFFFFF"/>
              </a:solidFill>
              <a:latin typeface="Calibri" pitchFamily="34" charset="0"/>
              <a:cs typeface="Calibri" pitchFamily="34" charset="0"/>
            </a:endParaRPr>
          </a:p>
          <a:p>
            <a:pPr fontAlgn="base">
              <a:spcBef>
                <a:spcPct val="0"/>
              </a:spcBef>
              <a:spcAft>
                <a:spcPct val="0"/>
              </a:spcAft>
            </a:pPr>
            <a:endParaRPr lang="en-US" sz="1200" dirty="0">
              <a:solidFill>
                <a:srgbClr val="000000"/>
              </a:solidFill>
              <a:latin typeface="Arial" pitchFamily="34" charset="0"/>
              <a:cs typeface="Arial" pitchFamily="34" charset="0"/>
            </a:endParaRPr>
          </a:p>
        </p:txBody>
      </p:sp>
      <p:pic>
        <p:nvPicPr>
          <p:cNvPr id="5" name="Picture 3" descr="UMR Reg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15051" y="341644"/>
            <a:ext cx="3827014" cy="2843684"/>
          </a:xfrm>
          <a:prstGeom prst="rect">
            <a:avLst/>
          </a:prstGeo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16801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Photos and Slides\Press Kit Photos\Grand_River_Grasslands\Credit_Carl_Kurtz\Ringgold-Wild Rose.tif"/>
          <p:cNvPicPr>
            <a:picLocks noChangeAspect="1" noChangeArrowheads="1"/>
          </p:cNvPicPr>
          <p:nvPr/>
        </p:nvPicPr>
        <p:blipFill>
          <a:blip r:embed="rId3" cstate="screen"/>
          <a:srcRect/>
          <a:stretch>
            <a:fillRect/>
          </a:stretch>
        </p:blipFill>
        <p:spPr bwMode="auto">
          <a:xfrm>
            <a:off x="0" y="0"/>
            <a:ext cx="2590800" cy="6858000"/>
          </a:xfrm>
          <a:prstGeom prst="rect">
            <a:avLst/>
          </a:prstGeom>
          <a:noFill/>
        </p:spPr>
      </p:pic>
      <p:pic>
        <p:nvPicPr>
          <p:cNvPr id="8" name="Picture 5" descr="TNCLogoPrimary_Rev_WhtCMYK"/>
          <p:cNvPicPr>
            <a:picLocks noChangeAspect="1" noChangeArrowheads="1"/>
          </p:cNvPicPr>
          <p:nvPr/>
        </p:nvPicPr>
        <p:blipFill>
          <a:blip r:embed="rId4" cstate="screen"/>
          <a:srcRect/>
          <a:stretch>
            <a:fillRect/>
          </a:stretch>
        </p:blipFill>
        <p:spPr bwMode="auto">
          <a:xfrm>
            <a:off x="495300" y="1826965"/>
            <a:ext cx="1600200" cy="614363"/>
          </a:xfrm>
          <a:prstGeom prst="rect">
            <a:avLst/>
          </a:prstGeom>
          <a:noFill/>
        </p:spPr>
      </p:pic>
      <p:sp>
        <p:nvSpPr>
          <p:cNvPr id="9" name="Text Box 8"/>
          <p:cNvSpPr txBox="1">
            <a:spLocks noChangeArrowheads="1"/>
          </p:cNvSpPr>
          <p:nvPr/>
        </p:nvSpPr>
        <p:spPr bwMode="auto">
          <a:xfrm>
            <a:off x="152400" y="6553200"/>
            <a:ext cx="1676400" cy="214313"/>
          </a:xfrm>
          <a:prstGeom prst="rect">
            <a:avLst/>
          </a:prstGeom>
          <a:noFill/>
          <a:ln w="9525">
            <a:noFill/>
            <a:miter lim="800000"/>
            <a:headEnd/>
            <a:tailEnd/>
          </a:ln>
          <a:effectLst/>
        </p:spPr>
        <p:txBody>
          <a:bodyPr>
            <a:spAutoFit/>
          </a:bodyPr>
          <a:lstStyle/>
          <a:p>
            <a:pPr fontAlgn="base">
              <a:spcBef>
                <a:spcPct val="50000"/>
              </a:spcBef>
              <a:spcAft>
                <a:spcPct val="0"/>
              </a:spcAft>
            </a:pPr>
            <a:r>
              <a:rPr lang="en-US" sz="800" dirty="0">
                <a:solidFill>
                  <a:srgbClr val="FFFFFF"/>
                </a:solidFill>
                <a:latin typeface="ImagoBook" pitchFamily="2" charset="0"/>
              </a:rPr>
              <a:t>© </a:t>
            </a:r>
            <a:r>
              <a:rPr lang="en-US" sz="800" dirty="0" smtClean="0">
                <a:solidFill>
                  <a:srgbClr val="FFFFFF"/>
                </a:solidFill>
                <a:latin typeface="ImagoBook" pitchFamily="2" charset="0"/>
              </a:rPr>
              <a:t>Carl Kurtz</a:t>
            </a:r>
            <a:endParaRPr lang="en-US" sz="800" dirty="0">
              <a:solidFill>
                <a:srgbClr val="FFFFFF"/>
              </a:solidFill>
              <a:latin typeface="ImagoBook" pitchFamily="2" charset="0"/>
            </a:endParaRPr>
          </a:p>
        </p:txBody>
      </p:sp>
      <p:sp>
        <p:nvSpPr>
          <p:cNvPr id="6" name="TextBox 5"/>
          <p:cNvSpPr txBox="1"/>
          <p:nvPr/>
        </p:nvSpPr>
        <p:spPr>
          <a:xfrm>
            <a:off x="2953345" y="381000"/>
            <a:ext cx="5848140" cy="830997"/>
          </a:xfrm>
          <a:prstGeom prst="rect">
            <a:avLst/>
          </a:prstGeom>
          <a:noFill/>
        </p:spPr>
        <p:txBody>
          <a:bodyPr wrap="square" rtlCol="0">
            <a:spAutoFit/>
          </a:bodyPr>
          <a:lstStyle/>
          <a:p>
            <a:pPr fontAlgn="base">
              <a:spcBef>
                <a:spcPct val="0"/>
              </a:spcBef>
              <a:spcAft>
                <a:spcPct val="0"/>
              </a:spcAft>
            </a:pPr>
            <a:r>
              <a:rPr lang="en-US" sz="2400" dirty="0" smtClean="0">
                <a:solidFill>
                  <a:srgbClr val="FFFFFF"/>
                </a:solidFill>
                <a:latin typeface="Arial" pitchFamily="34" charset="0"/>
                <a:cs typeface="Arial" pitchFamily="34" charset="0"/>
              </a:rPr>
              <a:t>2009 Iowa-Cedar Watershed Interagency Coordination Team</a:t>
            </a:r>
          </a:p>
        </p:txBody>
      </p:sp>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5984" y="3953597"/>
            <a:ext cx="1148758" cy="7839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3166" y="3770170"/>
            <a:ext cx="885990" cy="955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4182" y="3250735"/>
            <a:ext cx="842662" cy="908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934" y="2478268"/>
            <a:ext cx="1102433" cy="8573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3786" y="2285998"/>
            <a:ext cx="2553387" cy="4027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5"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50729" y="1451698"/>
            <a:ext cx="761180" cy="834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6"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62799" y="3272213"/>
            <a:ext cx="1563998" cy="695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7"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3999" y="2674748"/>
            <a:ext cx="1402405" cy="5974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801" y="2285998"/>
            <a:ext cx="1503554" cy="6147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7415" y="1455122"/>
            <a:ext cx="918412" cy="8308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55939" y="2688744"/>
            <a:ext cx="1278061" cy="558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1"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26797" y="2892136"/>
            <a:ext cx="704714" cy="760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2"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33922" y="1412357"/>
            <a:ext cx="856445" cy="10806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3" name="Picture 1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188823" y="3967746"/>
            <a:ext cx="830977" cy="8963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4" name="Picture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52586" y="1451698"/>
            <a:ext cx="1110282" cy="8343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5" name="Picture 2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736404" y="1489569"/>
            <a:ext cx="1119427" cy="796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6" name="Picture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897998" y="3579884"/>
            <a:ext cx="707736" cy="7757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Picture 2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54202" y="4134684"/>
            <a:ext cx="839973" cy="672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8" name="Picture 2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31511" y="2911683"/>
            <a:ext cx="741592" cy="8773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 name="Picture 25" descr="ISUnamepla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178968" y="3272213"/>
            <a:ext cx="1290188" cy="4515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1" name="TextBox 30"/>
          <p:cNvSpPr txBox="1"/>
          <p:nvPr/>
        </p:nvSpPr>
        <p:spPr>
          <a:xfrm>
            <a:off x="2985245" y="5124913"/>
            <a:ext cx="5848140" cy="1631216"/>
          </a:xfrm>
          <a:prstGeom prst="rect">
            <a:avLst/>
          </a:prstGeom>
          <a:noFill/>
        </p:spPr>
        <p:txBody>
          <a:bodyPr wrap="square" rtlCol="0">
            <a:spAutoFit/>
          </a:bodyPr>
          <a:lstStyle/>
          <a:p>
            <a:pPr fontAlgn="base">
              <a:spcBef>
                <a:spcPct val="0"/>
              </a:spcBef>
              <a:spcAft>
                <a:spcPct val="0"/>
              </a:spcAft>
            </a:pPr>
            <a:r>
              <a:rPr lang="en-US" sz="2000" dirty="0" smtClean="0">
                <a:solidFill>
                  <a:srgbClr val="FFFFFF"/>
                </a:solidFill>
              </a:rPr>
              <a:t>…create </a:t>
            </a:r>
            <a:r>
              <a:rPr lang="en-US" sz="2000" dirty="0">
                <a:solidFill>
                  <a:srgbClr val="FFFFFF"/>
                </a:solidFill>
              </a:rPr>
              <a:t>a  basin-wide management plan based on public input and collaboration. We aim to reduce flood risk while increasing the social, economic, and environmental value of the basin’s water and land resources</a:t>
            </a:r>
          </a:p>
        </p:txBody>
      </p:sp>
    </p:spTree>
    <p:extLst>
      <p:ext uri="{BB962C8B-B14F-4D97-AF65-F5344CB8AC3E}">
        <p14:creationId xmlns:p14="http://schemas.microsoft.com/office/powerpoint/2010/main" val="28711235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rrowheads="1"/>
          </p:cNvSpPr>
          <p:nvPr>
            <p:ph type="title"/>
          </p:nvPr>
        </p:nvSpPr>
        <p:spPr/>
        <p:txBody>
          <a:bodyPr/>
          <a:lstStyle/>
          <a:p>
            <a:endParaRPr lang="en-US"/>
          </a:p>
        </p:txBody>
      </p:sp>
      <p:sp>
        <p:nvSpPr>
          <p:cNvPr id="35843" name="Rectangle 3"/>
          <p:cNvSpPr>
            <a:spLocks noGrp="1" noRot="1" noChangeArrowheads="1"/>
          </p:cNvSpPr>
          <p:nvPr>
            <p:ph type="body" idx="1"/>
          </p:nvPr>
        </p:nvSpPr>
        <p:spPr/>
        <p:txBody>
          <a:bodyPr/>
          <a:lstStyle/>
          <a:p>
            <a:endParaRPr lang="en-US"/>
          </a:p>
        </p:txBody>
      </p:sp>
      <p:pic>
        <p:nvPicPr>
          <p:cNvPr id="35844" name="Picture 4" descr="Cedar_River_NW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143000"/>
            <a:ext cx="10058400" cy="830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820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457200" y="228600"/>
            <a:ext cx="8229600" cy="5668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kern="0" dirty="0" smtClean="0">
                <a:solidFill>
                  <a:schemeClr val="bg1"/>
                </a:solidFill>
              </a:rPr>
              <a:t>Basic Elements:</a:t>
            </a:r>
          </a:p>
          <a:p>
            <a:pPr marL="0" indent="0">
              <a:buNone/>
            </a:pPr>
            <a:endParaRPr lang="en-US" kern="0" dirty="0" smtClean="0">
              <a:solidFill>
                <a:schemeClr val="bg1"/>
              </a:solidFill>
            </a:endParaRPr>
          </a:p>
          <a:p>
            <a:r>
              <a:rPr lang="en-US" kern="0" dirty="0" smtClean="0">
                <a:solidFill>
                  <a:schemeClr val="bg1"/>
                </a:solidFill>
              </a:rPr>
              <a:t>Modeling: Capitalize on Science and Expertise/Focus </a:t>
            </a:r>
            <a:r>
              <a:rPr lang="en-US" kern="0" dirty="0">
                <a:solidFill>
                  <a:schemeClr val="bg1"/>
                </a:solidFill>
              </a:rPr>
              <a:t>on Multiple </a:t>
            </a:r>
            <a:r>
              <a:rPr lang="en-US" kern="0" dirty="0" smtClean="0">
                <a:solidFill>
                  <a:schemeClr val="bg1"/>
                </a:solidFill>
              </a:rPr>
              <a:t>Benefits (</a:t>
            </a:r>
            <a:r>
              <a:rPr lang="en-US" kern="0" dirty="0">
                <a:solidFill>
                  <a:schemeClr val="bg1"/>
                </a:solidFill>
              </a:rPr>
              <a:t>Social, Environmental, </a:t>
            </a:r>
            <a:r>
              <a:rPr lang="en-US" kern="0" dirty="0" smtClean="0">
                <a:solidFill>
                  <a:schemeClr val="bg1"/>
                </a:solidFill>
              </a:rPr>
              <a:t>Economic)</a:t>
            </a:r>
          </a:p>
          <a:p>
            <a:pPr lvl="1"/>
            <a:r>
              <a:rPr lang="en-US" sz="3200" kern="0" dirty="0" smtClean="0">
                <a:solidFill>
                  <a:schemeClr val="bg1"/>
                </a:solidFill>
              </a:rPr>
              <a:t>Kris Johnson/</a:t>
            </a:r>
            <a:r>
              <a:rPr lang="en-US" sz="3200" kern="0" dirty="0" err="1" smtClean="0">
                <a:solidFill>
                  <a:schemeClr val="bg1"/>
                </a:solidFill>
              </a:rPr>
              <a:t>InVEST</a:t>
            </a:r>
            <a:endParaRPr lang="en-US" sz="3200" kern="0" dirty="0">
              <a:solidFill>
                <a:schemeClr val="bg1"/>
              </a:solidFill>
            </a:endParaRPr>
          </a:p>
          <a:p>
            <a:endParaRPr lang="en-US" kern="0" dirty="0" smtClean="0">
              <a:solidFill>
                <a:schemeClr val="bg1"/>
              </a:solidFill>
            </a:endParaRPr>
          </a:p>
          <a:p>
            <a:r>
              <a:rPr lang="en-US" kern="0" dirty="0" smtClean="0">
                <a:solidFill>
                  <a:schemeClr val="bg1"/>
                </a:solidFill>
              </a:rPr>
              <a:t>Public Engagement: Share Scenarios (with Watershed Management Authorities)</a:t>
            </a:r>
          </a:p>
          <a:p>
            <a:endParaRPr lang="en-US" kern="0" dirty="0">
              <a:solidFill>
                <a:schemeClr val="bg1"/>
              </a:solidFill>
            </a:endParaRPr>
          </a:p>
          <a:p>
            <a:r>
              <a:rPr lang="en-US" kern="0" dirty="0" smtClean="0">
                <a:solidFill>
                  <a:schemeClr val="bg1"/>
                </a:solidFill>
              </a:rPr>
              <a:t>“on-the-ground</a:t>
            </a:r>
            <a:r>
              <a:rPr lang="en-US" kern="0" smtClean="0">
                <a:solidFill>
                  <a:schemeClr val="bg1"/>
                </a:solidFill>
              </a:rPr>
              <a:t>” work has been </a:t>
            </a:r>
            <a:r>
              <a:rPr lang="en-US" kern="0" dirty="0" smtClean="0">
                <a:solidFill>
                  <a:schemeClr val="bg1"/>
                </a:solidFill>
              </a:rPr>
              <a:t>occurring</a:t>
            </a:r>
          </a:p>
          <a:p>
            <a:endParaRPr lang="en-US" kern="0" dirty="0"/>
          </a:p>
        </p:txBody>
      </p:sp>
    </p:spTree>
    <p:extLst>
      <p:ext uri="{BB962C8B-B14F-4D97-AF65-F5344CB8AC3E}">
        <p14:creationId xmlns:p14="http://schemas.microsoft.com/office/powerpoint/2010/main" val="2279677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5668963"/>
          </a:xfrm>
        </p:spPr>
        <p:txBody>
          <a:bodyPr/>
          <a:lstStyle/>
          <a:p>
            <a:pPr marL="0" indent="0">
              <a:buNone/>
            </a:pPr>
            <a:r>
              <a:rPr lang="en-US" dirty="0" smtClean="0">
                <a:solidFill>
                  <a:schemeClr val="bg1"/>
                </a:solidFill>
              </a:rPr>
              <a:t>Parting Thoughts:</a:t>
            </a:r>
          </a:p>
          <a:p>
            <a:r>
              <a:rPr lang="en-US" dirty="0" smtClean="0">
                <a:solidFill>
                  <a:schemeClr val="bg1"/>
                </a:solidFill>
              </a:rPr>
              <a:t>Hot Topics: Flooding, Drought, Nutrients, Flooding…</a:t>
            </a:r>
            <a:r>
              <a:rPr lang="en-US" b="1" dirty="0">
                <a:solidFill>
                  <a:schemeClr val="bg1"/>
                </a:solidFill>
              </a:rPr>
              <a:t>#</a:t>
            </a:r>
            <a:r>
              <a:rPr lang="en-US" b="1" dirty="0" err="1" smtClean="0">
                <a:solidFill>
                  <a:schemeClr val="bg1"/>
                </a:solidFill>
              </a:rPr>
              <a:t>iaflood</a:t>
            </a:r>
            <a:endParaRPr lang="en-US" b="1" dirty="0" smtClean="0">
              <a:solidFill>
                <a:schemeClr val="bg1"/>
              </a:solidFill>
            </a:endParaRPr>
          </a:p>
          <a:p>
            <a:pPr marL="0" indent="0">
              <a:buNone/>
            </a:pPr>
            <a:r>
              <a:rPr lang="en-US" b="1" dirty="0" smtClean="0">
                <a:solidFill>
                  <a:schemeClr val="bg1"/>
                </a:solidFill>
              </a:rPr>
              <a:t>	-</a:t>
            </a:r>
            <a:r>
              <a:rPr lang="en-US" dirty="0" smtClean="0">
                <a:solidFill>
                  <a:schemeClr val="bg1"/>
                </a:solidFill>
              </a:rPr>
              <a:t> Need to capitalize on, but not get 	caught up in “trends”</a:t>
            </a:r>
            <a:endParaRPr lang="en-US" dirty="0">
              <a:solidFill>
                <a:schemeClr val="bg1"/>
              </a:solidFill>
            </a:endParaRPr>
          </a:p>
          <a:p>
            <a:r>
              <a:rPr lang="en-US" dirty="0">
                <a:solidFill>
                  <a:schemeClr val="bg1"/>
                </a:solidFill>
              </a:rPr>
              <a:t>Is long term continuity realistic</a:t>
            </a:r>
            <a:r>
              <a:rPr lang="en-US" dirty="0" smtClean="0">
                <a:solidFill>
                  <a:schemeClr val="bg1"/>
                </a:solidFill>
              </a:rPr>
              <a:t>?</a:t>
            </a:r>
          </a:p>
          <a:p>
            <a:endParaRPr lang="en-US" dirty="0" smtClean="0">
              <a:solidFill>
                <a:schemeClr val="bg1"/>
              </a:solidFill>
            </a:endParaRPr>
          </a:p>
          <a:p>
            <a:r>
              <a:rPr lang="en-US" dirty="0" smtClean="0">
                <a:solidFill>
                  <a:schemeClr val="bg1"/>
                </a:solidFill>
              </a:rPr>
              <a:t>“Conversations with Communities” using good science is essential but challenging</a:t>
            </a:r>
          </a:p>
          <a:p>
            <a:endParaRPr lang="en-US" dirty="0" smtClean="0">
              <a:solidFill>
                <a:schemeClr val="bg1"/>
              </a:solidFill>
            </a:endParaRPr>
          </a:p>
          <a:p>
            <a:r>
              <a:rPr lang="en-US" dirty="0" smtClean="0">
                <a:solidFill>
                  <a:schemeClr val="bg1"/>
                </a:solidFill>
              </a:rPr>
              <a:t>Challenging to communicate (internally).</a:t>
            </a:r>
          </a:p>
          <a:p>
            <a:endParaRPr lang="en-US" dirty="0" smtClean="0">
              <a:solidFill>
                <a:schemeClr val="bg1"/>
              </a:solidFill>
            </a:endParaRPr>
          </a:p>
          <a:p>
            <a:pPr marL="0" indent="0">
              <a:buNone/>
            </a:pPr>
            <a:endParaRPr lang="en-US" dirty="0" smtClean="0"/>
          </a:p>
          <a:p>
            <a:endParaRPr lang="en-US" dirty="0"/>
          </a:p>
        </p:txBody>
      </p:sp>
    </p:spTree>
    <p:extLst>
      <p:ext uri="{BB962C8B-B14F-4D97-AF65-F5344CB8AC3E}">
        <p14:creationId xmlns:p14="http://schemas.microsoft.com/office/powerpoint/2010/main" val="2211625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1" y="-266544"/>
            <a:ext cx="9222210" cy="712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595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matt_fisher\Documents\Images\LOCE\LOCE Preserves\Greiner\2010\Ryan Rassmusen\Griner TNC 6.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7379" y="-42706"/>
            <a:ext cx="6555327" cy="263350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Users\matt_fisher\Documents\Images\LOCE\Public and Private Lands\Irish Property\Erin and Gene's Oak.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8338" y="3886200"/>
            <a:ext cx="6019799" cy="33898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matt_fisher\Documents\Images\LOCE\LOCE Preserves\Hauslien Tracts\EA Images\Copy - DSCN017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152399"/>
            <a:ext cx="4343400" cy="27601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matt_fisher\Documents\Images\LOCE\Public and Private Lands\Day Property\Savanna on Escarpment\Oak on Bluff.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2613656"/>
            <a:ext cx="3124200" cy="42443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matt_fisher\Documents\Images\LOCE\LOCE Preserves\SWO\2010\3_22_10 Ryan R flooded stitch\Swamp White Oak 4 3-22-10 RR_01.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443223" y="2082018"/>
            <a:ext cx="6709483"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1027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8" name="Picture 96" descr="Lined Snake, juvenile, Minnesota specim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21897" y="2257542"/>
            <a:ext cx="1342609" cy="108247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iger Salamander, Louisa County, Iow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496" y="-34983"/>
            <a:ext cx="1218308" cy="9454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mallmouth Salamander -  Ambystoma texanum from Louisa County, Iow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25557" y="3766796"/>
            <a:ext cx="1318443" cy="899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Collage of 50 Species</a:t>
            </a:r>
            <a:endParaRPr lang="en-US" dirty="0"/>
          </a:p>
        </p:txBody>
      </p:sp>
      <p:pic>
        <p:nvPicPr>
          <p:cNvPr id="3078" name="Picture 6" descr="Eastern Newt - Notophthalmus viridescens, Linn County, Iowa"/>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95923" y="3675773"/>
            <a:ext cx="1732620" cy="10786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pe's Gray Tree Frog - Hyla chrysosceli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2833" y="5495544"/>
            <a:ext cx="1668853" cy="140021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pring Peeper - Pseudacris crucife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410569" y="-33319"/>
            <a:ext cx="1176455" cy="100189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outhern Leopard Frog - Rana sphenocephala"/>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8080" y="897869"/>
            <a:ext cx="1167892" cy="85767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Plains Leopard Frog -  Rana blairi"/>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12476" y="4650938"/>
            <a:ext cx="1387913" cy="1010575"/>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ickerel Frog - Rana palustris"/>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866922" y="903278"/>
            <a:ext cx="1103588" cy="824242"/>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Green Frog - Rana clamitans"/>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067562" y="968582"/>
            <a:ext cx="1184071" cy="799248"/>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Cricket Frog -  Acris crepitans"/>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7253" y="1726744"/>
            <a:ext cx="1383273" cy="1072037"/>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Gray Treefrog - Hyla versicolo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197818" y="1671434"/>
            <a:ext cx="1453703" cy="119930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Western Chorus Frog -  Pseudacris triseriata"/>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449863" y="1671434"/>
            <a:ext cx="1114447" cy="874144"/>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Bullfrog - Rana catesbeiana"/>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6362860" y="6166317"/>
            <a:ext cx="1095414" cy="705173"/>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American Toad - Bufo americanus"/>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312531" y="1746238"/>
            <a:ext cx="1339566" cy="1029792"/>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Sternotherus odoratus, Musk Turtle"/>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1139249" y="2728358"/>
            <a:ext cx="1553380" cy="1014552"/>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descr="Wood turtle, Clemmys insculpta in Iowa"/>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413019" y="3365243"/>
            <a:ext cx="2106189" cy="1428259"/>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descr="Chelydra_serpentina_Snapping_turtle"/>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107649" y="1969099"/>
            <a:ext cx="1103072" cy="820411"/>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Soft shell turtle, Apalone spinifera in Iowa"/>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7399767" y="5572165"/>
            <a:ext cx="1904941" cy="1285835"/>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Smooth softshell turtle in Iowa"/>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6379757" y="2754448"/>
            <a:ext cx="1463392" cy="996936"/>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Red eared slider turtle, Trachemys scripta"/>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870" y="3621016"/>
            <a:ext cx="1500793" cy="1078695"/>
          </a:xfrm>
          <a:prstGeom prst="rect">
            <a:avLst/>
          </a:prstGeom>
          <a:noFill/>
          <a:extLst>
            <a:ext uri="{909E8E84-426E-40DD-AFC4-6F175D3DCCD1}">
              <a14:hiddenFill xmlns:a14="http://schemas.microsoft.com/office/drawing/2010/main">
                <a:solidFill>
                  <a:srgbClr val="FFFFFF"/>
                </a:solidFill>
              </a14:hiddenFill>
            </a:ext>
          </a:extLst>
        </p:spPr>
      </p:pic>
      <p:pic>
        <p:nvPicPr>
          <p:cNvPr id="3118" name="Picture 46" descr="Painted turtle, Chrysemys picta in Iowa"/>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27253" y="4681765"/>
            <a:ext cx="1335814" cy="872454"/>
          </a:xfrm>
          <a:prstGeom prst="rect">
            <a:avLst/>
          </a:prstGeom>
          <a:noFill/>
          <a:extLst>
            <a:ext uri="{909E8E84-426E-40DD-AFC4-6F175D3DCCD1}">
              <a14:hiddenFill xmlns:a14="http://schemas.microsoft.com/office/drawing/2010/main">
                <a:solidFill>
                  <a:srgbClr val="FFFFFF"/>
                </a:solidFill>
              </a14:hiddenFill>
            </a:ext>
          </a:extLst>
        </p:spPr>
      </p:pic>
      <p:pic>
        <p:nvPicPr>
          <p:cNvPr id="3120" name="Picture 48" descr="Ouachita Map Turtle, Graptemys ouachitensis"/>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1015705" y="5554219"/>
            <a:ext cx="1676924" cy="1341539"/>
          </a:xfrm>
          <a:prstGeom prst="rect">
            <a:avLst/>
          </a:prstGeom>
          <a:noFill/>
          <a:extLst>
            <a:ext uri="{909E8E84-426E-40DD-AFC4-6F175D3DCCD1}">
              <a14:hiddenFill xmlns:a14="http://schemas.microsoft.com/office/drawing/2010/main">
                <a:solidFill>
                  <a:srgbClr val="FFFFFF"/>
                </a:solidFill>
              </a14:hiddenFill>
            </a:ext>
          </a:extLst>
        </p:spPr>
      </p:pic>
      <p:pic>
        <p:nvPicPr>
          <p:cNvPr id="3122" name="Picture 50" descr="Yellow Mud Turtle - Kinosternon flavescens"/>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792723" y="4746367"/>
            <a:ext cx="1653904" cy="1100880"/>
          </a:xfrm>
          <a:prstGeom prst="rect">
            <a:avLst/>
          </a:prstGeom>
          <a:noFill/>
          <a:extLst>
            <a:ext uri="{909E8E84-426E-40DD-AFC4-6F175D3DCCD1}">
              <a14:hiddenFill xmlns:a14="http://schemas.microsoft.com/office/drawing/2010/main">
                <a:solidFill>
                  <a:srgbClr val="FFFFFF"/>
                </a:solidFill>
              </a14:hiddenFill>
            </a:ext>
          </a:extLst>
        </p:spPr>
      </p:pic>
      <p:pic>
        <p:nvPicPr>
          <p:cNvPr id="3126" name="Picture 54" descr="False Map Turtle, Graptemys pseudogeographica"/>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5393483" y="4431879"/>
            <a:ext cx="1277225" cy="1017789"/>
          </a:xfrm>
          <a:prstGeom prst="rect">
            <a:avLst/>
          </a:prstGeom>
          <a:noFill/>
          <a:extLst>
            <a:ext uri="{909E8E84-426E-40DD-AFC4-6F175D3DCCD1}">
              <a14:hiddenFill xmlns:a14="http://schemas.microsoft.com/office/drawing/2010/main">
                <a:solidFill>
                  <a:srgbClr val="FFFFFF"/>
                </a:solidFill>
              </a14:hiddenFill>
            </a:ext>
          </a:extLst>
        </p:spPr>
      </p:pic>
      <p:pic>
        <p:nvPicPr>
          <p:cNvPr id="3128" name="Picture 56" descr="Common Map Turtle, Graptemys geographica in Iowa"/>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2796863" y="-34983"/>
            <a:ext cx="1190869" cy="963860"/>
          </a:xfrm>
          <a:prstGeom prst="rect">
            <a:avLst/>
          </a:prstGeom>
          <a:noFill/>
          <a:extLst>
            <a:ext uri="{909E8E84-426E-40DD-AFC4-6F175D3DCCD1}">
              <a14:hiddenFill xmlns:a14="http://schemas.microsoft.com/office/drawing/2010/main">
                <a:solidFill>
                  <a:srgbClr val="FFFFFF"/>
                </a:solidFill>
              </a14:hiddenFill>
            </a:ext>
          </a:extLst>
        </p:spPr>
      </p:pic>
      <p:pic>
        <p:nvPicPr>
          <p:cNvPr id="3130" name="Picture 58" descr="Terrapene_ornata, Ornate Box Turtle"/>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7778924" y="-48316"/>
            <a:ext cx="1387913" cy="1024647"/>
          </a:xfrm>
          <a:prstGeom prst="rect">
            <a:avLst/>
          </a:prstGeom>
          <a:noFill/>
          <a:extLst>
            <a:ext uri="{909E8E84-426E-40DD-AFC4-6F175D3DCCD1}">
              <a14:hiddenFill xmlns:a14="http://schemas.microsoft.com/office/drawing/2010/main">
                <a:solidFill>
                  <a:srgbClr val="FFFFFF"/>
                </a:solidFill>
              </a14:hiddenFill>
            </a:ext>
          </a:extLst>
        </p:spPr>
      </p:pic>
      <p:pic>
        <p:nvPicPr>
          <p:cNvPr id="3132" name="Picture 60" descr="Blanding's Turtle, Emydoidea blandingii in Iowa "/>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6644656" y="1806557"/>
            <a:ext cx="1523984" cy="990590"/>
          </a:xfrm>
          <a:prstGeom prst="rect">
            <a:avLst/>
          </a:prstGeom>
          <a:noFill/>
          <a:extLst>
            <a:ext uri="{909E8E84-426E-40DD-AFC4-6F175D3DCCD1}">
              <a14:hiddenFill xmlns:a14="http://schemas.microsoft.com/office/drawing/2010/main">
                <a:solidFill>
                  <a:srgbClr val="FFFFFF"/>
                </a:solidFill>
              </a14:hiddenFill>
            </a:ext>
          </a:extLst>
        </p:spPr>
      </p:pic>
      <p:pic>
        <p:nvPicPr>
          <p:cNvPr id="3136" name="Picture 64" descr="Six-lined racerunner lizard"/>
          <p:cNvPicPr>
            <a:picLocks noChangeAspect="1" noChangeArrowheads="1"/>
          </p:cNvPicPr>
          <p:nvPr/>
        </p:nvPicPr>
        <p:blipFill>
          <a:blip r:embed="rId31" cstate="screen">
            <a:extLst>
              <a:ext uri="{28A0092B-C50C-407E-A947-70E740481C1C}">
                <a14:useLocalDpi xmlns:a14="http://schemas.microsoft.com/office/drawing/2010/main"/>
              </a:ext>
            </a:extLst>
          </a:blip>
          <a:srcRect/>
          <a:stretch>
            <a:fillRect/>
          </a:stretch>
        </p:blipFill>
        <p:spPr bwMode="auto">
          <a:xfrm>
            <a:off x="5228270" y="937169"/>
            <a:ext cx="1153652" cy="818372"/>
          </a:xfrm>
          <a:prstGeom prst="rect">
            <a:avLst/>
          </a:prstGeom>
          <a:noFill/>
          <a:extLst>
            <a:ext uri="{909E8E84-426E-40DD-AFC4-6F175D3DCCD1}">
              <a14:hiddenFill xmlns:a14="http://schemas.microsoft.com/office/drawing/2010/main">
                <a:solidFill>
                  <a:srgbClr val="FFFFFF"/>
                </a:solidFill>
              </a14:hiddenFill>
            </a:ext>
          </a:extLst>
        </p:spPr>
      </p:pic>
      <p:pic>
        <p:nvPicPr>
          <p:cNvPr id="3140" name="Picture 68" descr="Caption"/>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6571341" y="-33318"/>
            <a:ext cx="1271808" cy="1009649"/>
          </a:xfrm>
          <a:prstGeom prst="rect">
            <a:avLst/>
          </a:prstGeom>
          <a:noFill/>
          <a:extLst>
            <a:ext uri="{909E8E84-426E-40DD-AFC4-6F175D3DCCD1}">
              <a14:hiddenFill xmlns:a14="http://schemas.microsoft.com/office/drawing/2010/main">
                <a:solidFill>
                  <a:srgbClr val="FFFFFF"/>
                </a:solidFill>
              </a14:hiddenFill>
            </a:ext>
          </a:extLst>
        </p:spPr>
      </p:pic>
      <p:pic>
        <p:nvPicPr>
          <p:cNvPr id="3142" name="Picture 70" descr="Five-lined Skink Lizard"/>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1103204" y="-11274"/>
            <a:ext cx="1716196" cy="927818"/>
          </a:xfrm>
          <a:prstGeom prst="rect">
            <a:avLst/>
          </a:prstGeom>
          <a:noFill/>
          <a:extLst>
            <a:ext uri="{909E8E84-426E-40DD-AFC4-6F175D3DCCD1}">
              <a14:hiddenFill xmlns:a14="http://schemas.microsoft.com/office/drawing/2010/main">
                <a:solidFill>
                  <a:srgbClr val="FFFFFF"/>
                </a:solidFill>
              </a14:hiddenFill>
            </a:ext>
          </a:extLst>
        </p:spPr>
      </p:pic>
      <p:pic>
        <p:nvPicPr>
          <p:cNvPr id="3144" name="Picture 72" descr="Western Hognose Snake, Heterodon nasicus"/>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803832" y="5821611"/>
            <a:ext cx="1447801" cy="1058704"/>
          </a:xfrm>
          <a:prstGeom prst="rect">
            <a:avLst/>
          </a:prstGeom>
          <a:noFill/>
          <a:extLst>
            <a:ext uri="{909E8E84-426E-40DD-AFC4-6F175D3DCCD1}">
              <a14:hiddenFill xmlns:a14="http://schemas.microsoft.com/office/drawing/2010/main">
                <a:solidFill>
                  <a:srgbClr val="FFFFFF"/>
                </a:solidFill>
              </a14:hiddenFill>
            </a:ext>
          </a:extLst>
        </p:spPr>
      </p:pic>
      <p:pic>
        <p:nvPicPr>
          <p:cNvPr id="3146" name="Picture 74" descr="Timber Rattlesnake, Crotalus horridus in Iowa"/>
          <p:cNvPicPr>
            <a:picLocks noChangeAspect="1" noChangeArrowheads="1"/>
          </p:cNvPicPr>
          <p:nvPr/>
        </p:nvPicPr>
        <p:blipFill>
          <a:blip r:embed="rId35" cstate="screen">
            <a:extLst>
              <a:ext uri="{28A0092B-C50C-407E-A947-70E740481C1C}">
                <a14:useLocalDpi xmlns:a14="http://schemas.microsoft.com/office/drawing/2010/main"/>
              </a:ext>
            </a:extLst>
          </a:blip>
          <a:srcRect/>
          <a:stretch>
            <a:fillRect/>
          </a:stretch>
        </p:blipFill>
        <p:spPr bwMode="auto">
          <a:xfrm>
            <a:off x="-24670" y="2789510"/>
            <a:ext cx="1163919" cy="854753"/>
          </a:xfrm>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76" descr="Common Kingsnake -  Lampropeltis getula"/>
          <p:cNvPicPr>
            <a:picLocks noChangeAspect="1" noChangeArrowheads="1"/>
          </p:cNvPicPr>
          <p:nvPr/>
        </p:nvPicPr>
        <p:blipFill>
          <a:blip r:embed="rId36" cstate="screen">
            <a:extLst>
              <a:ext uri="{28A0092B-C50C-407E-A947-70E740481C1C}">
                <a14:useLocalDpi xmlns:a14="http://schemas.microsoft.com/office/drawing/2010/main"/>
              </a:ext>
            </a:extLst>
          </a:blip>
          <a:srcRect/>
          <a:stretch>
            <a:fillRect/>
          </a:stretch>
        </p:blipFill>
        <p:spPr bwMode="auto">
          <a:xfrm>
            <a:off x="4449176" y="1746238"/>
            <a:ext cx="960824" cy="597513"/>
          </a:xfrm>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78" descr=" Opheodrys vernalis, smooth green snake, Lioclonorophis, Jasper County, Iowa"/>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3942114" y="-33319"/>
            <a:ext cx="1524000" cy="1009651"/>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Ringneck snake, Diadophis punctatus in Iowa"/>
          <p:cNvPicPr>
            <a:picLocks noChangeAspect="1" noChangeArrowheads="1"/>
          </p:cNvPicPr>
          <p:nvPr/>
        </p:nvPicPr>
        <p:blipFill>
          <a:blip r:embed="rId38" cstate="screen">
            <a:extLst>
              <a:ext uri="{28A0092B-C50C-407E-A947-70E740481C1C}">
                <a14:useLocalDpi xmlns:a14="http://schemas.microsoft.com/office/drawing/2010/main"/>
              </a:ext>
            </a:extLst>
          </a:blip>
          <a:srcRect/>
          <a:stretch>
            <a:fillRect/>
          </a:stretch>
        </p:blipFill>
        <p:spPr bwMode="auto">
          <a:xfrm>
            <a:off x="3509511" y="1671434"/>
            <a:ext cx="992504" cy="648229"/>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Ribbon snake, Thamnophis proximus"/>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2970510" y="921955"/>
            <a:ext cx="1097053" cy="761081"/>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Redbelly snake, vente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6518368" y="3670144"/>
            <a:ext cx="1307249" cy="980437"/>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Prairie King Snake, Lampropeltis calligaste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5431238" y="3578719"/>
            <a:ext cx="1181602" cy="738501"/>
          </a:xfrm>
          <a:prstGeom prst="rect">
            <a:avLst/>
          </a:prstGeom>
          <a:noFill/>
          <a:extLst>
            <a:ext uri="{909E8E84-426E-40DD-AFC4-6F175D3DCCD1}">
              <a14:hiddenFill xmlns:a14="http://schemas.microsoft.com/office/drawing/2010/main">
                <a:solidFill>
                  <a:srgbClr val="FFFFFF"/>
                </a:solidFill>
              </a14:hiddenFill>
            </a:ext>
          </a:extLst>
        </p:spPr>
      </p:pic>
      <p:pic>
        <p:nvPicPr>
          <p:cNvPr id="3160" name="Picture 88" descr="Plains Gartersnake, garter snake, Thamnophis radix"/>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5238382" y="5408228"/>
            <a:ext cx="1090277" cy="838152"/>
          </a:xfrm>
          <a:prstGeom prst="rect">
            <a:avLst/>
          </a:prstGeom>
          <a:noFill/>
          <a:extLst>
            <a:ext uri="{909E8E84-426E-40DD-AFC4-6F175D3DCCD1}">
              <a14:hiddenFill xmlns:a14="http://schemas.microsoft.com/office/drawing/2010/main">
                <a:solidFill>
                  <a:srgbClr val="FFFFFF"/>
                </a:solidFill>
              </a14:hiddenFill>
            </a:ext>
          </a:extLst>
        </p:spPr>
      </p:pic>
      <p:pic>
        <p:nvPicPr>
          <p:cNvPr id="3162" name="Picture 90" descr="Plainbelly watersnake, Nerodia erythrogaster, venter, Iowa"/>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6381922" y="928877"/>
            <a:ext cx="1388450" cy="919848"/>
          </a:xfrm>
          <a:prstGeom prst="rect">
            <a:avLst/>
          </a:prstGeom>
          <a:noFill/>
          <a:extLst>
            <a:ext uri="{909E8E84-426E-40DD-AFC4-6F175D3DCCD1}">
              <a14:hiddenFill xmlns:a14="http://schemas.microsoft.com/office/drawing/2010/main">
                <a:solidFill>
                  <a:srgbClr val="FFFFFF"/>
                </a:solidFill>
              </a14:hiddenFill>
            </a:ext>
          </a:extLst>
        </p:spPr>
      </p:pic>
      <p:pic>
        <p:nvPicPr>
          <p:cNvPr id="3164" name="Picture 92" descr="Northern Watersnake, Nerodia sipedon in Iowa"/>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7794333" y="2770178"/>
            <a:ext cx="1357096" cy="996618"/>
          </a:xfrm>
          <a:prstGeom prst="rect">
            <a:avLst/>
          </a:prstGeom>
          <a:noFill/>
          <a:extLst>
            <a:ext uri="{909E8E84-426E-40DD-AFC4-6F175D3DCCD1}">
              <a14:hiddenFill xmlns:a14="http://schemas.microsoft.com/office/drawing/2010/main">
                <a:solidFill>
                  <a:srgbClr val="FFFFFF"/>
                </a:solidFill>
              </a14:hiddenFill>
            </a:ext>
          </a:extLst>
        </p:spPr>
      </p:pic>
      <p:pic>
        <p:nvPicPr>
          <p:cNvPr id="3166" name="Picture 94" descr="Massasauga rattlesnake, Sistrurus catenatus, Scott County, Iowa"/>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1103204" y="866133"/>
            <a:ext cx="788257" cy="835059"/>
          </a:xfrm>
          <a:prstGeom prst="rect">
            <a:avLst/>
          </a:prstGeom>
          <a:noFill/>
          <a:extLst>
            <a:ext uri="{909E8E84-426E-40DD-AFC4-6F175D3DCCD1}">
              <a14:hiddenFill xmlns:a14="http://schemas.microsoft.com/office/drawing/2010/main">
                <a:solidFill>
                  <a:srgbClr val="FFFFFF"/>
                </a:solidFill>
              </a14:hiddenFill>
            </a:ext>
          </a:extLst>
        </p:spPr>
      </p:pic>
      <p:pic>
        <p:nvPicPr>
          <p:cNvPr id="3170" name="Picture 98" descr="Fox Snake, Elaphe vulpina"/>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6644656" y="4574693"/>
            <a:ext cx="1281892" cy="997472"/>
          </a:xfrm>
          <a:prstGeom prst="rect">
            <a:avLst/>
          </a:prstGeom>
          <a:noFill/>
          <a:extLst>
            <a:ext uri="{909E8E84-426E-40DD-AFC4-6F175D3DCCD1}">
              <a14:hiddenFill xmlns:a14="http://schemas.microsoft.com/office/drawing/2010/main">
                <a:solidFill>
                  <a:srgbClr val="FFFFFF"/>
                </a:solidFill>
              </a14:hiddenFill>
            </a:ext>
          </a:extLst>
        </p:spPr>
      </p:pic>
      <p:pic>
        <p:nvPicPr>
          <p:cNvPr id="3172" name="Picture 100" descr="Eastern Milksnake, milk snake, Linn County, Iowa"/>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3151829" y="3836905"/>
            <a:ext cx="1281788" cy="917280"/>
          </a:xfrm>
          <a:prstGeom prst="rect">
            <a:avLst/>
          </a:prstGeom>
          <a:noFill/>
          <a:extLst>
            <a:ext uri="{909E8E84-426E-40DD-AFC4-6F175D3DCCD1}">
              <a14:hiddenFill xmlns:a14="http://schemas.microsoft.com/office/drawing/2010/main">
                <a:solidFill>
                  <a:srgbClr val="FFFFFF"/>
                </a:solidFill>
              </a14:hiddenFill>
            </a:ext>
          </a:extLst>
        </p:spPr>
      </p:pic>
      <p:pic>
        <p:nvPicPr>
          <p:cNvPr id="3174" name="Picture 102" descr="Hognose snake, Heterodon platyrhinos"/>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3965006" y="2301852"/>
            <a:ext cx="1429769" cy="1063391"/>
          </a:xfrm>
          <a:prstGeom prst="rect">
            <a:avLst/>
          </a:prstGeom>
          <a:noFill/>
          <a:extLst>
            <a:ext uri="{909E8E84-426E-40DD-AFC4-6F175D3DCCD1}">
              <a14:hiddenFill xmlns:a14="http://schemas.microsoft.com/office/drawing/2010/main">
                <a:solidFill>
                  <a:srgbClr val="FFFFFF"/>
                </a:solidFill>
              </a14:hiddenFill>
            </a:ext>
          </a:extLst>
        </p:spPr>
      </p:pic>
      <p:pic>
        <p:nvPicPr>
          <p:cNvPr id="3176" name="Picture 104" descr="Eastern Gartersnake, Lee County, Iowa"/>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2258394" y="5765780"/>
            <a:ext cx="1574371" cy="1092220"/>
          </a:xfrm>
          <a:prstGeom prst="rect">
            <a:avLst/>
          </a:prstGeom>
          <a:noFill/>
          <a:extLst>
            <a:ext uri="{909E8E84-426E-40DD-AFC4-6F175D3DCCD1}">
              <a14:hiddenFill xmlns:a14="http://schemas.microsoft.com/office/drawing/2010/main">
                <a:solidFill>
                  <a:srgbClr val="FFFFFF"/>
                </a:solidFill>
              </a14:hiddenFill>
            </a:ext>
          </a:extLst>
        </p:spPr>
      </p:pic>
      <p:pic>
        <p:nvPicPr>
          <p:cNvPr id="3178" name="Picture 106" descr="Diamondback watersnake, Nerodia rhombifer, Iowa"/>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5246720" y="6208181"/>
            <a:ext cx="1116752" cy="729378"/>
          </a:xfrm>
          <a:prstGeom prst="rect">
            <a:avLst/>
          </a:prstGeom>
          <a:noFill/>
          <a:extLst>
            <a:ext uri="{909E8E84-426E-40DD-AFC4-6F175D3DCCD1}">
              <a14:hiddenFill xmlns:a14="http://schemas.microsoft.com/office/drawing/2010/main">
                <a:solidFill>
                  <a:srgbClr val="FFFFFF"/>
                </a:solidFill>
              </a14:hiddenFill>
            </a:ext>
          </a:extLst>
        </p:spPr>
      </p:pic>
      <p:pic>
        <p:nvPicPr>
          <p:cNvPr id="3180" name="Picture 108" descr="Image"/>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2336062" y="3019158"/>
            <a:ext cx="1173449" cy="817747"/>
          </a:xfrm>
          <a:prstGeom prst="rect">
            <a:avLst/>
          </a:prstGeom>
          <a:noFill/>
          <a:extLst>
            <a:ext uri="{909E8E84-426E-40DD-AFC4-6F175D3DCCD1}">
              <a14:hiddenFill xmlns:a14="http://schemas.microsoft.com/office/drawing/2010/main">
                <a:solidFill>
                  <a:srgbClr val="FFFFFF"/>
                </a:solidFill>
              </a14:hiddenFill>
            </a:ext>
          </a:extLst>
        </p:spPr>
      </p:pic>
      <p:pic>
        <p:nvPicPr>
          <p:cNvPr id="3182" name="Picture 110" descr="Copperhead snake, Agkistrodon contortrix"/>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308519" y="4715948"/>
            <a:ext cx="1116805" cy="856217"/>
          </a:xfrm>
          <a:prstGeom prst="rect">
            <a:avLst/>
          </a:prstGeom>
          <a:noFill/>
          <a:extLst>
            <a:ext uri="{909E8E84-426E-40DD-AFC4-6F175D3DCCD1}">
              <a14:hiddenFill xmlns:a14="http://schemas.microsoft.com/office/drawing/2010/main">
                <a:solidFill>
                  <a:srgbClr val="FFFFFF"/>
                </a:solidFill>
              </a14:hiddenFill>
            </a:ext>
          </a:extLst>
        </p:spPr>
      </p:pic>
      <p:pic>
        <p:nvPicPr>
          <p:cNvPr id="3184" name="Picture 112" descr="Aggressive stance, Brown snake, Storeria dekayi"/>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3509511" y="3114402"/>
            <a:ext cx="1116102" cy="837076"/>
          </a:xfrm>
          <a:prstGeom prst="rect">
            <a:avLst/>
          </a:prstGeom>
          <a:noFill/>
          <a:extLst>
            <a:ext uri="{909E8E84-426E-40DD-AFC4-6F175D3DCCD1}">
              <a14:hiddenFill xmlns:a14="http://schemas.microsoft.com/office/drawing/2010/main">
                <a:solidFill>
                  <a:srgbClr val="FFFFFF"/>
                </a:solidFill>
              </a14:hiddenFill>
            </a:ext>
          </a:extLst>
        </p:spPr>
      </p:pic>
      <p:pic>
        <p:nvPicPr>
          <p:cNvPr id="3186" name="Picture 114" descr="Black racer, blackracer, snake, blacksnake, Lee County, Iowa"/>
          <p:cNvPicPr>
            <a:picLocks noChangeAspect="1" noChangeArrowheads="1"/>
          </p:cNvPicPr>
          <p:nvPr/>
        </p:nvPicPr>
        <p:blipFill>
          <a:blip r:embed="rId54" cstate="screen">
            <a:extLst>
              <a:ext uri="{28A0092B-C50C-407E-A947-70E740481C1C}">
                <a14:useLocalDpi xmlns:a14="http://schemas.microsoft.com/office/drawing/2010/main"/>
              </a:ext>
            </a:extLst>
          </a:blip>
          <a:srcRect/>
          <a:stretch>
            <a:fillRect/>
          </a:stretch>
        </p:blipFill>
        <p:spPr bwMode="auto">
          <a:xfrm>
            <a:off x="2425325" y="4751123"/>
            <a:ext cx="1435290" cy="1070488"/>
          </a:xfrm>
          <a:prstGeom prst="rect">
            <a:avLst/>
          </a:prstGeom>
          <a:noFill/>
          <a:extLst>
            <a:ext uri="{909E8E84-426E-40DD-AFC4-6F175D3DCCD1}">
              <a14:hiddenFill xmlns:a14="http://schemas.microsoft.com/office/drawing/2010/main">
                <a:solidFill>
                  <a:srgbClr val="FFFFFF"/>
                </a:solidFill>
              </a14:hiddenFill>
            </a:ext>
          </a:extLst>
        </p:spPr>
      </p:pic>
      <p:pic>
        <p:nvPicPr>
          <p:cNvPr id="3188" name="Picture 116" descr="Ratsnake, black rat snake, blacksnake, Van Buren County, Iowa"/>
          <p:cNvPicPr>
            <a:picLocks noChangeAspect="1" noChangeArrowheads="1"/>
          </p:cNvPicPr>
          <p:nvPr/>
        </p:nvPicPr>
        <p:blipFill>
          <a:blip r:embed="rId55" cstate="screen">
            <a:extLst>
              <a:ext uri="{28A0092B-C50C-407E-A947-70E740481C1C}">
                <a14:useLocalDpi xmlns:a14="http://schemas.microsoft.com/office/drawing/2010/main"/>
              </a:ext>
            </a:extLst>
          </a:blip>
          <a:srcRect/>
          <a:stretch>
            <a:fillRect/>
          </a:stretch>
        </p:blipFill>
        <p:spPr bwMode="auto">
          <a:xfrm>
            <a:off x="6310798" y="5434402"/>
            <a:ext cx="1170672" cy="809715"/>
          </a:xfrm>
          <a:prstGeom prst="rect">
            <a:avLst/>
          </a:prstGeom>
          <a:noFill/>
          <a:extLst>
            <a:ext uri="{909E8E84-426E-40DD-AFC4-6F175D3DCCD1}">
              <a14:hiddenFill xmlns:a14="http://schemas.microsoft.com/office/drawing/2010/main">
                <a:solidFill>
                  <a:srgbClr val="FFFFFF"/>
                </a:solidFill>
              </a14:hiddenFill>
            </a:ext>
          </a:extLst>
        </p:spPr>
      </p:pic>
      <p:pic>
        <p:nvPicPr>
          <p:cNvPr id="3190" name="Picture 118" descr="Bull snake, bullsnake, Pituophis cantifer sayi, Iowa specimen"/>
          <p:cNvPicPr>
            <a:picLocks noChangeAspect="1" noChangeArrowheads="1"/>
          </p:cNvPicPr>
          <p:nvPr/>
        </p:nvPicPr>
        <p:blipFill>
          <a:blip r:embed="rId56" cstate="screen">
            <a:extLst>
              <a:ext uri="{28A0092B-C50C-407E-A947-70E740481C1C}">
                <a14:useLocalDpi xmlns:a14="http://schemas.microsoft.com/office/drawing/2010/main"/>
              </a:ext>
            </a:extLst>
          </a:blip>
          <a:srcRect/>
          <a:stretch>
            <a:fillRect/>
          </a:stretch>
        </p:blipFill>
        <p:spPr bwMode="auto">
          <a:xfrm>
            <a:off x="7770371" y="968581"/>
            <a:ext cx="1380025" cy="100051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Northern Leopard Frog - Rana pipiens"/>
          <p:cNvPicPr>
            <a:picLocks noChangeAspect="1" noChangeArrowheads="1"/>
          </p:cNvPicPr>
          <p:nvPr/>
        </p:nvPicPr>
        <p:blipFill>
          <a:blip r:embed="rId57" cstate="screen">
            <a:extLst>
              <a:ext uri="{28A0092B-C50C-407E-A947-70E740481C1C}">
                <a14:useLocalDpi xmlns:a14="http://schemas.microsoft.com/office/drawing/2010/main"/>
              </a:ext>
            </a:extLst>
          </a:blip>
          <a:srcRect/>
          <a:stretch>
            <a:fillRect/>
          </a:stretch>
        </p:blipFill>
        <p:spPr bwMode="auto">
          <a:xfrm>
            <a:off x="5381239" y="2765562"/>
            <a:ext cx="1034763" cy="7760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9863" y="6249704"/>
            <a:ext cx="4267200" cy="646331"/>
          </a:xfrm>
          <a:prstGeom prst="rect">
            <a:avLst/>
          </a:prstGeom>
          <a:no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Photos Courtesy of Jeff </a:t>
            </a:r>
            <a:r>
              <a:rPr lang="en-US" b="1" dirty="0" err="1" smtClean="0">
                <a:solidFill>
                  <a:schemeClr val="bg1"/>
                </a:solidFill>
                <a:effectLst>
                  <a:outerShdw blurRad="38100" dist="38100" dir="2700000" algn="tl">
                    <a:srgbClr val="000000">
                      <a:alpha val="43137"/>
                    </a:srgbClr>
                  </a:outerShdw>
                </a:effectLst>
              </a:rPr>
              <a:t>LeClaire</a:t>
            </a:r>
            <a:r>
              <a:rPr lang="en-US" b="1" dirty="0" smtClean="0">
                <a:solidFill>
                  <a:schemeClr val="bg1"/>
                </a:solidFill>
                <a:effectLst>
                  <a:outerShdw blurRad="38100" dist="38100" dir="2700000" algn="tl">
                    <a:srgbClr val="000000">
                      <a:alpha val="43137"/>
                    </a:srgbClr>
                  </a:outerShdw>
                </a:effectLst>
              </a:rPr>
              <a:t> www.herpnet.net</a:t>
            </a:r>
            <a:endParaRPr 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995143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4" descr="catchaser070405"/>
          <p:cNvPicPr>
            <a:picLocks noChangeAspect="1" noChangeArrowheads="1"/>
          </p:cNvPicPr>
          <p:nvPr/>
        </p:nvPicPr>
        <p:blipFill>
          <a:blip r:embed="rId2" cstate="email"/>
          <a:srcRect/>
          <a:stretch>
            <a:fillRect/>
          </a:stretch>
        </p:blipFill>
        <p:spPr bwMode="auto">
          <a:xfrm>
            <a:off x="2743200" y="0"/>
            <a:ext cx="2951163" cy="6858000"/>
          </a:xfrm>
          <a:prstGeom prst="rect">
            <a:avLst/>
          </a:prstGeom>
          <a:noFill/>
        </p:spPr>
      </p:pic>
      <p:pic>
        <p:nvPicPr>
          <p:cNvPr id="2" name="Picture 1" descr="C:\Users\matt_fisher\AppData\Local\Microsoft\Windows\Temporary Internet Files\Content.Outlook\W57CSSHJ\IMGP0081.JPG"/>
          <p:cNvPicPr>
            <a:picLocks noChangeAspect="1" noChangeArrowheads="1"/>
          </p:cNvPicPr>
          <p:nvPr/>
        </p:nvPicPr>
        <p:blipFill>
          <a:blip r:embed="rId3" cstate="email"/>
          <a:srcRect/>
          <a:stretch>
            <a:fillRect/>
          </a:stretch>
        </p:blipFill>
        <p:spPr bwMode="auto">
          <a:xfrm>
            <a:off x="-533400" y="3733800"/>
            <a:ext cx="4165600" cy="3124200"/>
          </a:xfrm>
          <a:prstGeom prst="rect">
            <a:avLst/>
          </a:prstGeom>
          <a:noFill/>
        </p:spPr>
      </p:pic>
      <p:pic>
        <p:nvPicPr>
          <p:cNvPr id="4" name="Picture 6" descr="Paddlefish - click for more about the paddlefish project"/>
          <p:cNvPicPr>
            <a:picLocks noChangeAspect="1" noChangeArrowheads="1"/>
          </p:cNvPicPr>
          <p:nvPr/>
        </p:nvPicPr>
        <p:blipFill>
          <a:blip r:embed="rId4" cstate="email"/>
          <a:srcRect/>
          <a:stretch>
            <a:fillRect/>
          </a:stretch>
        </p:blipFill>
        <p:spPr bwMode="auto">
          <a:xfrm>
            <a:off x="5638800" y="0"/>
            <a:ext cx="3505200" cy="2909888"/>
          </a:xfrm>
          <a:prstGeom prst="rect">
            <a:avLst/>
          </a:prstGeom>
          <a:noFill/>
        </p:spPr>
      </p:pic>
      <p:pic>
        <p:nvPicPr>
          <p:cNvPr id="5" name="Picture 8" descr="sturgeon.jpg"/>
          <p:cNvPicPr>
            <a:picLocks noChangeAspect="1" noChangeArrowheads="1"/>
          </p:cNvPicPr>
          <p:nvPr/>
        </p:nvPicPr>
        <p:blipFill>
          <a:blip r:embed="rId5" cstate="email"/>
          <a:srcRect/>
          <a:stretch>
            <a:fillRect/>
          </a:stretch>
        </p:blipFill>
        <p:spPr bwMode="auto">
          <a:xfrm>
            <a:off x="5638800" y="4079875"/>
            <a:ext cx="3505200" cy="2778125"/>
          </a:xfrm>
          <a:prstGeom prst="rect">
            <a:avLst/>
          </a:prstGeom>
          <a:noFill/>
        </p:spPr>
      </p:pic>
      <p:pic>
        <p:nvPicPr>
          <p:cNvPr id="6" name="Picture 12" descr="CY_ELONGATUS"/>
          <p:cNvPicPr>
            <a:picLocks noChangeAspect="1" noChangeArrowheads="1"/>
          </p:cNvPicPr>
          <p:nvPr/>
        </p:nvPicPr>
        <p:blipFill>
          <a:blip r:embed="rId6" cstate="email"/>
          <a:srcRect/>
          <a:stretch>
            <a:fillRect/>
          </a:stretch>
        </p:blipFill>
        <p:spPr bwMode="auto">
          <a:xfrm>
            <a:off x="5638800" y="2895600"/>
            <a:ext cx="3505200" cy="1787525"/>
          </a:xfrm>
          <a:prstGeom prst="rect">
            <a:avLst/>
          </a:prstGeom>
          <a:noFill/>
        </p:spPr>
      </p:pic>
    </p:spTree>
    <p:extLst>
      <p:ext uri="{BB962C8B-B14F-4D97-AF65-F5344CB8AC3E}">
        <p14:creationId xmlns:p14="http://schemas.microsoft.com/office/powerpoint/2010/main" val="4253126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tt_fisher\Desktop\unsorted images to stitch\CornFromAbov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0"/>
            <a:ext cx="10637838" cy="70913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p:nvPr/>
        </p:nvSpPr>
        <p:spPr>
          <a:xfrm>
            <a:off x="1234281" y="2786418"/>
            <a:ext cx="9433719" cy="1446550"/>
          </a:xfrm>
          <a:prstGeom prst="rect">
            <a:avLst/>
          </a:prstGeom>
          <a:noFill/>
        </p:spPr>
        <p:txBody>
          <a:bodyPr wrap="square" rtlCol="0">
            <a:spAutoFit/>
          </a:bodyPr>
          <a:lstStyle/>
          <a:p>
            <a:r>
              <a:rPr lang="en-US" sz="8800" b="1" dirty="0" smtClean="0">
                <a:solidFill>
                  <a:schemeClr val="bg1"/>
                </a:solidFill>
                <a:effectLst>
                  <a:outerShdw blurRad="38100" dist="38100" dir="2700000" algn="tl">
                    <a:srgbClr val="000000">
                      <a:alpha val="43137"/>
                    </a:srgbClr>
                  </a:outerShdw>
                </a:effectLst>
                <a:latin typeface="Calibri" pitchFamily="34" charset="0"/>
                <a:cs typeface="Calibri" pitchFamily="34" charset="0"/>
              </a:rPr>
              <a:t>93% Row Crop</a:t>
            </a:r>
            <a:endParaRPr lang="en-US" sz="8800" b="1" dirty="0">
              <a:solidFill>
                <a:schemeClr val="bg1"/>
              </a:solidFill>
              <a:effectLst>
                <a:outerShdw blurRad="38100" dist="38100" dir="2700000" algn="tl">
                  <a:srgbClr val="000000">
                    <a:alpha val="43137"/>
                  </a:srgbClr>
                </a:outerShdw>
              </a:effectLst>
              <a:latin typeface="Calibri" pitchFamily="34" charset="0"/>
              <a:cs typeface="Calibri" pitchFamily="34" charset="0"/>
            </a:endParaRPr>
          </a:p>
        </p:txBody>
      </p:sp>
    </p:spTree>
    <p:extLst>
      <p:ext uri="{BB962C8B-B14F-4D97-AF65-F5344CB8AC3E}">
        <p14:creationId xmlns:p14="http://schemas.microsoft.com/office/powerpoint/2010/main" val="2329870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2109195" y="0"/>
            <a:ext cx="5410200" cy="1143000"/>
          </a:xfrm>
        </p:spPr>
        <p:txBody>
          <a:bodyPr/>
          <a:lstStyle/>
          <a:p>
            <a:pPr algn="ctr"/>
            <a:r>
              <a:rPr lang="en-US" sz="2800" b="1" dirty="0">
                <a:latin typeface="Calibri" pitchFamily="34" charset="0"/>
                <a:cs typeface="Calibri" pitchFamily="34" charset="0"/>
              </a:rPr>
              <a:t>Historical Hydrology Changes</a:t>
            </a:r>
            <a:endParaRPr lang="en-US" sz="2800" b="1" i="1" dirty="0">
              <a:latin typeface="Calibri" pitchFamily="34" charset="0"/>
              <a:cs typeface="Calibri" pitchFamily="34" charset="0"/>
            </a:endParaRPr>
          </a:p>
        </p:txBody>
      </p:sp>
      <p:sp>
        <p:nvSpPr>
          <p:cNvPr id="2" name="Content Placeholder 1"/>
          <p:cNvSpPr>
            <a:spLocks noGrp="1"/>
          </p:cNvSpPr>
          <p:nvPr>
            <p:ph idx="1"/>
          </p:nvPr>
        </p:nvSpPr>
        <p:spPr/>
        <p:txBody>
          <a:bodyPr/>
          <a:lstStyle/>
          <a:p>
            <a:endParaRPr lang="en-US" dirty="0"/>
          </a:p>
        </p:txBody>
      </p:sp>
      <p:sp>
        <p:nvSpPr>
          <p:cNvPr id="147459" name="Rectangle 3"/>
          <p:cNvSpPr>
            <a:spLocks noChangeArrowheads="1"/>
          </p:cNvSpPr>
          <p:nvPr/>
        </p:nvSpPr>
        <p:spPr bwMode="auto">
          <a:xfrm>
            <a:off x="0" y="941388"/>
            <a:ext cx="4572000" cy="0"/>
          </a:xfrm>
          <a:prstGeom prst="rect">
            <a:avLst/>
          </a:prstGeom>
          <a:noFill/>
          <a:ln w="9525">
            <a:noFill/>
            <a:miter lim="800000"/>
            <a:headEnd/>
            <a:tailEnd/>
          </a:ln>
          <a:effectLst/>
        </p:spPr>
        <p:txBody>
          <a:bodyPr wrap="none" anchor="ctr">
            <a:spAutoFit/>
          </a:bodyPr>
          <a:lstStyle/>
          <a:p>
            <a:endParaRPr lang="en-US"/>
          </a:p>
        </p:txBody>
      </p:sp>
      <p:pic>
        <p:nvPicPr>
          <p:cNvPr id="147460" name="Picture 4" descr="http://www.igsb.uiowa.edu/Browse/histalt/Bearcrk1.jpg"/>
          <p:cNvPicPr>
            <a:picLocks noChangeAspect="1" noChangeArrowheads="1"/>
          </p:cNvPicPr>
          <p:nvPr/>
        </p:nvPicPr>
        <p:blipFill>
          <a:blip r:embed="rId3" r:link="rId4" cstate="print"/>
          <a:srcRect/>
          <a:stretch>
            <a:fillRect/>
          </a:stretch>
        </p:blipFill>
        <p:spPr bwMode="auto">
          <a:xfrm>
            <a:off x="2005013" y="1252584"/>
            <a:ext cx="7138987" cy="5621338"/>
          </a:xfrm>
          <a:prstGeom prst="rect">
            <a:avLst/>
          </a:prstGeom>
          <a:noFill/>
        </p:spPr>
      </p:pic>
      <p:sp>
        <p:nvSpPr>
          <p:cNvPr id="147461" name="Rectangle 5"/>
          <p:cNvSpPr>
            <a:spLocks noChangeArrowheads="1"/>
          </p:cNvSpPr>
          <p:nvPr/>
        </p:nvSpPr>
        <p:spPr bwMode="auto">
          <a:xfrm>
            <a:off x="139700" y="5481638"/>
            <a:ext cx="1939925" cy="1069975"/>
          </a:xfrm>
          <a:prstGeom prst="rect">
            <a:avLst/>
          </a:prstGeom>
          <a:noFill/>
          <a:ln w="9525">
            <a:noFill/>
            <a:miter lim="800000"/>
            <a:headEnd/>
            <a:tailEnd/>
          </a:ln>
          <a:effectLst/>
        </p:spPr>
        <p:txBody>
          <a:bodyPr lIns="0" rIns="0" anchor="ctr">
            <a:spAutoFit/>
          </a:bodyPr>
          <a:lstStyle/>
          <a:p>
            <a:r>
              <a:rPr lang="en-US" sz="1600" b="1" dirty="0">
                <a:solidFill>
                  <a:schemeClr val="bg1"/>
                </a:solidFill>
                <a:latin typeface="Calibri" pitchFamily="34" charset="0"/>
                <a:cs typeface="Calibri" pitchFamily="34" charset="0"/>
              </a:rPr>
              <a:t>Adapted from Andersen, Iowa Geology 2000, Iowa DNR</a:t>
            </a:r>
            <a:endParaRPr lang="en-US" sz="1600" dirty="0">
              <a:solidFill>
                <a:schemeClr val="bg1"/>
              </a:solidFill>
              <a:latin typeface="Calibri" pitchFamily="34" charset="0"/>
              <a:cs typeface="Calibri" pitchFamily="34" charset="0"/>
            </a:endParaRPr>
          </a:p>
        </p:txBody>
      </p:sp>
      <p:sp>
        <p:nvSpPr>
          <p:cNvPr id="3" name="TextBox 2"/>
          <p:cNvSpPr txBox="1"/>
          <p:nvPr/>
        </p:nvSpPr>
        <p:spPr>
          <a:xfrm>
            <a:off x="139699" y="1254859"/>
            <a:ext cx="1865313" cy="2308324"/>
          </a:xfrm>
          <a:prstGeom prst="rect">
            <a:avLst/>
          </a:prstGeom>
          <a:noFill/>
        </p:spPr>
        <p:txBody>
          <a:bodyPr wrap="square" rtlCol="0">
            <a:spAutoFit/>
          </a:bodyPr>
          <a:lstStyle/>
          <a:p>
            <a:r>
              <a:rPr lang="en-US" b="1" dirty="0">
                <a:solidFill>
                  <a:schemeClr val="bg1"/>
                </a:solidFill>
                <a:latin typeface="Calibri" pitchFamily="34" charset="0"/>
                <a:cs typeface="Calibri" pitchFamily="34" charset="0"/>
              </a:rPr>
              <a:t>Iowa Stream M</a:t>
            </a:r>
            <a:r>
              <a:rPr lang="en-US" b="1" dirty="0" smtClean="0">
                <a:solidFill>
                  <a:schemeClr val="bg1"/>
                </a:solidFill>
                <a:latin typeface="Calibri" pitchFamily="34" charset="0"/>
                <a:cs typeface="Calibri" pitchFamily="34" charset="0"/>
              </a:rPr>
              <a:t>iles:</a:t>
            </a:r>
          </a:p>
          <a:p>
            <a:endParaRPr lang="en-US" b="1" dirty="0">
              <a:solidFill>
                <a:schemeClr val="bg1"/>
              </a:solidFill>
              <a:latin typeface="Calibri" pitchFamily="34" charset="0"/>
              <a:cs typeface="Calibri" pitchFamily="34" charset="0"/>
            </a:endParaRPr>
          </a:p>
          <a:p>
            <a:r>
              <a:rPr lang="en-US" b="1" dirty="0" smtClean="0">
                <a:solidFill>
                  <a:schemeClr val="bg1"/>
                </a:solidFill>
                <a:latin typeface="Calibri" pitchFamily="34" charset="0"/>
                <a:cs typeface="Calibri" pitchFamily="34" charset="0"/>
              </a:rPr>
              <a:t>Pre-European:</a:t>
            </a:r>
          </a:p>
          <a:p>
            <a:r>
              <a:rPr lang="en-US" b="1" dirty="0" smtClean="0">
                <a:solidFill>
                  <a:schemeClr val="bg1"/>
                </a:solidFill>
                <a:latin typeface="Calibri" pitchFamily="34" charset="0"/>
                <a:cs typeface="Calibri" pitchFamily="34" charset="0"/>
              </a:rPr>
              <a:t>22,000 miles</a:t>
            </a:r>
          </a:p>
          <a:p>
            <a:endParaRPr lang="en-US" b="1" dirty="0" smtClean="0">
              <a:solidFill>
                <a:schemeClr val="bg1"/>
              </a:solidFill>
              <a:latin typeface="Calibri" pitchFamily="34" charset="0"/>
              <a:cs typeface="Calibri" pitchFamily="34" charset="0"/>
            </a:endParaRPr>
          </a:p>
          <a:p>
            <a:r>
              <a:rPr lang="en-US" b="1" dirty="0" smtClean="0">
                <a:solidFill>
                  <a:schemeClr val="bg1"/>
                </a:solidFill>
                <a:latin typeface="Calibri" pitchFamily="34" charset="0"/>
                <a:cs typeface="Calibri" pitchFamily="34" charset="0"/>
              </a:rPr>
              <a:t>Current:</a:t>
            </a:r>
          </a:p>
          <a:p>
            <a:r>
              <a:rPr lang="en-US" b="1" dirty="0" smtClean="0">
                <a:solidFill>
                  <a:schemeClr val="bg1"/>
                </a:solidFill>
                <a:latin typeface="Calibri" pitchFamily="34" charset="0"/>
                <a:cs typeface="Calibri" pitchFamily="34" charset="0"/>
              </a:rPr>
              <a:t>71,600 miles</a:t>
            </a:r>
            <a:endParaRPr lang="en-US"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24523399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C:\Users\matt_fisher\Documents\Project Areas\Cedar River Watershed\Altered Hydrology and Ecosy Serv Research\Land Use Change\1941fa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8605"/>
            <a:ext cx="8077200" cy="684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639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descr="C:\Users\matt_fisher\Documents\Project Areas\Cedar River Watershed\Altered Hydrology and Ecosy Serv Research\Land Use Change\1976fa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4035"/>
            <a:ext cx="7924800" cy="676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7942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AD3C43-EDC1-40C1-ADD5-C6A73B627856}"/>
</file>

<file path=customXml/itemProps2.xml><?xml version="1.0" encoding="utf-8"?>
<ds:datastoreItem xmlns:ds="http://schemas.openxmlformats.org/officeDocument/2006/customXml" ds:itemID="{FA66FAFA-2D4F-4606-9229-ADC95C026767}"/>
</file>

<file path=customXml/itemProps3.xml><?xml version="1.0" encoding="utf-8"?>
<ds:datastoreItem xmlns:ds="http://schemas.openxmlformats.org/officeDocument/2006/customXml" ds:itemID="{0233F752-0C4D-4A2F-AA93-BE58861424A3}"/>
</file>

<file path=docProps/app.xml><?xml version="1.0" encoding="utf-8"?>
<Properties xmlns="http://schemas.openxmlformats.org/officeDocument/2006/extended-properties" xmlns:vt="http://schemas.openxmlformats.org/officeDocument/2006/docPropsVTypes">
  <TotalTime>889</TotalTime>
  <Words>508</Words>
  <Application>Microsoft Office PowerPoint</Application>
  <PresentationFormat>On-screen Show (4:3)</PresentationFormat>
  <Paragraphs>66</Paragraphs>
  <Slides>18</Slides>
  <Notes>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1" baseType="lpstr">
      <vt:lpstr>Office Theme</vt:lpstr>
      <vt:lpstr>Default Design</vt:lpstr>
      <vt:lpstr>Worksheet</vt:lpstr>
      <vt:lpstr>PowerPoint Presentation</vt:lpstr>
      <vt:lpstr>PowerPoint Presentation</vt:lpstr>
      <vt:lpstr>PowerPoint Presentation</vt:lpstr>
      <vt:lpstr>Collage of 50 Species</vt:lpstr>
      <vt:lpstr>PowerPoint Presentation</vt:lpstr>
      <vt:lpstr>PowerPoint Presentation</vt:lpstr>
      <vt:lpstr>Historical Hydrology Changes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Fisher</dc:creator>
  <cp:lastModifiedBy>lschindler</cp:lastModifiedBy>
  <cp:revision>36</cp:revision>
  <dcterms:created xsi:type="dcterms:W3CDTF">2006-08-16T00:00:00Z</dcterms:created>
  <dcterms:modified xsi:type="dcterms:W3CDTF">2013-05-29T17:19:07Z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