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notesSlides/notesSlide2.xml" ContentType="application/vnd.openxmlformats-officedocument.presentationml.notesSl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3.xml" ContentType="application/vnd.openxmlformats-officedocument.presentationml.notesSlide+xml"/>
  <Override PartName="/ppt/notesSlides/notesSlide1.xml" ContentType="application/vnd.openxmlformats-officedocument.presentationml.notesSlide+xml"/>
  <Override PartName="/ppt/notesSlides/notesSlide5.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9.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core.xml" ContentType="application/vnd.openxmlformats-package.core-properties+xml"/>
  <Override PartName="/ppt/tags/tag1.xml" ContentType="application/vnd.openxmlformats-officedocument.presentationml.tag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383" r:id="rId2"/>
    <p:sldId id="482" r:id="rId3"/>
    <p:sldId id="443" r:id="rId4"/>
    <p:sldId id="444" r:id="rId5"/>
    <p:sldId id="445" r:id="rId6"/>
    <p:sldId id="446" r:id="rId7"/>
    <p:sldId id="447" r:id="rId8"/>
    <p:sldId id="422" r:id="rId9"/>
    <p:sldId id="424" r:id="rId10"/>
    <p:sldId id="451" r:id="rId11"/>
    <p:sldId id="452" r:id="rId12"/>
    <p:sldId id="464" r:id="rId13"/>
    <p:sldId id="483" r:id="rId14"/>
    <p:sldId id="485" r:id="rId15"/>
  </p:sldIdLst>
  <p:sldSz cx="9144000" cy="6858000" type="screen4x3"/>
  <p:notesSz cx="7010400" cy="9296400"/>
  <p:custDataLst>
    <p:tags r:id="rId17"/>
  </p:custDataLst>
  <p:defaultTextStyle>
    <a:defPPr>
      <a:defRPr lang="en-GB"/>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D93"/>
    <a:srgbClr val="0082A9"/>
    <a:srgbClr val="53A194"/>
    <a:srgbClr val="FDD844"/>
    <a:srgbClr val="FFCC00"/>
    <a:srgbClr val="4D978B"/>
    <a:srgbClr val="ABD4CD"/>
    <a:srgbClr val="17B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24" autoAdjust="0"/>
    <p:restoredTop sz="94316" autoAdjust="0"/>
  </p:normalViewPr>
  <p:slideViewPr>
    <p:cSldViewPr snapToGrid="0">
      <p:cViewPr>
        <p:scale>
          <a:sx n="78" d="100"/>
          <a:sy n="78" d="100"/>
        </p:scale>
        <p:origin x="-816"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ustomXml" Target="../customXml/item2.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hdr" sz="quarter"/>
          </p:nvPr>
        </p:nvSpPr>
        <p:spPr bwMode="auto">
          <a:xfrm>
            <a:off x="0" y="1"/>
            <a:ext cx="3039228" cy="4649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defTabSz="932362">
              <a:defRPr sz="1200">
                <a:latin typeface="Arial" charset="0"/>
              </a:defRPr>
            </a:lvl1pPr>
          </a:lstStyle>
          <a:p>
            <a:pPr>
              <a:defRPr/>
            </a:pPr>
            <a:endParaRPr lang="en-US"/>
          </a:p>
        </p:txBody>
      </p:sp>
      <p:sp>
        <p:nvSpPr>
          <p:cNvPr id="49155" name="Rectangle 3"/>
          <p:cNvSpPr>
            <a:spLocks noGrp="1" noChangeArrowheads="1"/>
          </p:cNvSpPr>
          <p:nvPr>
            <p:ph type="dt" idx="1"/>
          </p:nvPr>
        </p:nvSpPr>
        <p:spPr bwMode="auto">
          <a:xfrm>
            <a:off x="3969572" y="1"/>
            <a:ext cx="3039228" cy="46498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lvl1pPr algn="r" defTabSz="932362">
              <a:defRPr sz="1200">
                <a:latin typeface="Arial" charset="0"/>
              </a:defRPr>
            </a:lvl1pPr>
          </a:lstStyle>
          <a:p>
            <a:pPr>
              <a:defRPr/>
            </a:pPr>
            <a:endParaRPr lang="en-US"/>
          </a:p>
        </p:txBody>
      </p:sp>
      <p:sp>
        <p:nvSpPr>
          <p:cNvPr id="31748" name="Rectangle 4"/>
          <p:cNvSpPr>
            <a:spLocks noGrp="1" noRot="1" noChangeAspect="1" noChangeArrowheads="1" noTextEdit="1"/>
          </p:cNvSpPr>
          <p:nvPr>
            <p:ph type="sldImg" idx="2"/>
          </p:nvPr>
        </p:nvSpPr>
        <p:spPr bwMode="auto">
          <a:xfrm>
            <a:off x="1181100" y="696913"/>
            <a:ext cx="4649788"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7" name="Rectangle 5"/>
          <p:cNvSpPr>
            <a:spLocks noGrp="1" noChangeArrowheads="1"/>
          </p:cNvSpPr>
          <p:nvPr>
            <p:ph type="body" sz="quarter" idx="3"/>
          </p:nvPr>
        </p:nvSpPr>
        <p:spPr bwMode="auto">
          <a:xfrm>
            <a:off x="701361" y="4416510"/>
            <a:ext cx="5607679" cy="4183220"/>
          </a:xfrm>
          <a:prstGeom prst="rect">
            <a:avLst/>
          </a:prstGeom>
          <a:noFill/>
          <a:ln w="9525">
            <a:noFill/>
            <a:miter lim="800000"/>
            <a:headEnd/>
            <a:tailEnd/>
          </a:ln>
          <a:effectLst/>
        </p:spPr>
        <p:txBody>
          <a:bodyPr vert="horz" wrap="square" lIns="93171" tIns="46586" rIns="93171" bIns="46586"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9158" name="Rectangle 6"/>
          <p:cNvSpPr>
            <a:spLocks noGrp="1" noChangeArrowheads="1"/>
          </p:cNvSpPr>
          <p:nvPr>
            <p:ph type="ftr" sz="quarter" idx="4"/>
          </p:nvPr>
        </p:nvSpPr>
        <p:spPr bwMode="auto">
          <a:xfrm>
            <a:off x="0" y="8829823"/>
            <a:ext cx="3039228" cy="46498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defTabSz="932362">
              <a:defRPr sz="1200">
                <a:latin typeface="Arial" charset="0"/>
              </a:defRPr>
            </a:lvl1pPr>
          </a:lstStyle>
          <a:p>
            <a:pPr>
              <a:defRPr/>
            </a:pPr>
            <a:endParaRPr lang="en-US"/>
          </a:p>
        </p:txBody>
      </p:sp>
      <p:sp>
        <p:nvSpPr>
          <p:cNvPr id="49159" name="Rectangle 7"/>
          <p:cNvSpPr>
            <a:spLocks noGrp="1" noChangeArrowheads="1"/>
          </p:cNvSpPr>
          <p:nvPr>
            <p:ph type="sldNum" sz="quarter" idx="5"/>
          </p:nvPr>
        </p:nvSpPr>
        <p:spPr bwMode="auto">
          <a:xfrm>
            <a:off x="3969572" y="8829823"/>
            <a:ext cx="3039228" cy="464980"/>
          </a:xfrm>
          <a:prstGeom prst="rect">
            <a:avLst/>
          </a:prstGeom>
          <a:noFill/>
          <a:ln w="9525">
            <a:noFill/>
            <a:miter lim="800000"/>
            <a:headEnd/>
            <a:tailEnd/>
          </a:ln>
          <a:effectLst/>
        </p:spPr>
        <p:txBody>
          <a:bodyPr vert="horz" wrap="square" lIns="93171" tIns="46586" rIns="93171" bIns="46586" numCol="1" anchor="b" anchorCtr="0" compatLnSpc="1">
            <a:prstTxWarp prst="textNoShape">
              <a:avLst/>
            </a:prstTxWarp>
          </a:bodyPr>
          <a:lstStyle>
            <a:lvl1pPr algn="r" defTabSz="932362">
              <a:defRPr sz="1200">
                <a:latin typeface="Arial" charset="0"/>
              </a:defRPr>
            </a:lvl1pPr>
          </a:lstStyle>
          <a:p>
            <a:pPr>
              <a:defRPr/>
            </a:pPr>
            <a:fld id="{F8E3D87C-6376-4838-B835-1431FEC0255E}" type="slidenum">
              <a:rPr lang="en-US"/>
              <a:pPr>
                <a:defRPr/>
              </a:pPr>
              <a:t>‹#›</a:t>
            </a:fld>
            <a:endParaRPr lang="en-US"/>
          </a:p>
        </p:txBody>
      </p:sp>
    </p:spTree>
    <p:extLst>
      <p:ext uri="{BB962C8B-B14F-4D97-AF65-F5344CB8AC3E}">
        <p14:creationId xmlns:p14="http://schemas.microsoft.com/office/powerpoint/2010/main" val="18434110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62" eaLnBrk="0" hangingPunct="0">
              <a:defRPr>
                <a:solidFill>
                  <a:schemeClr val="tx1"/>
                </a:solidFill>
                <a:latin typeface="Arial" charset="0"/>
              </a:defRPr>
            </a:lvl1pPr>
            <a:lvl2pPr marL="748448" indent="-287865" defTabSz="932362" eaLnBrk="0" hangingPunct="0">
              <a:defRPr>
                <a:solidFill>
                  <a:schemeClr val="tx1"/>
                </a:solidFill>
                <a:latin typeface="Arial" charset="0"/>
              </a:defRPr>
            </a:lvl2pPr>
            <a:lvl3pPr marL="1151458" indent="-230292" defTabSz="932362" eaLnBrk="0" hangingPunct="0">
              <a:defRPr>
                <a:solidFill>
                  <a:schemeClr val="tx1"/>
                </a:solidFill>
                <a:latin typeface="Arial" charset="0"/>
              </a:defRPr>
            </a:lvl3pPr>
            <a:lvl4pPr marL="1612041" indent="-230292" defTabSz="932362" eaLnBrk="0" hangingPunct="0">
              <a:defRPr>
                <a:solidFill>
                  <a:schemeClr val="tx1"/>
                </a:solidFill>
                <a:latin typeface="Arial" charset="0"/>
              </a:defRPr>
            </a:lvl4pPr>
            <a:lvl5pPr marL="2072625" indent="-230292" defTabSz="932362" eaLnBrk="0" hangingPunct="0">
              <a:defRPr>
                <a:solidFill>
                  <a:schemeClr val="tx1"/>
                </a:solidFill>
                <a:latin typeface="Arial" charset="0"/>
              </a:defRPr>
            </a:lvl5pPr>
            <a:lvl6pPr marL="2533208" indent="-230292" defTabSz="932362" eaLnBrk="0" fontAlgn="base" hangingPunct="0">
              <a:spcBef>
                <a:spcPct val="0"/>
              </a:spcBef>
              <a:spcAft>
                <a:spcPct val="0"/>
              </a:spcAft>
              <a:defRPr>
                <a:solidFill>
                  <a:schemeClr val="tx1"/>
                </a:solidFill>
                <a:latin typeface="Arial" charset="0"/>
              </a:defRPr>
            </a:lvl6pPr>
            <a:lvl7pPr marL="2993791" indent="-230292" defTabSz="932362" eaLnBrk="0" fontAlgn="base" hangingPunct="0">
              <a:spcBef>
                <a:spcPct val="0"/>
              </a:spcBef>
              <a:spcAft>
                <a:spcPct val="0"/>
              </a:spcAft>
              <a:defRPr>
                <a:solidFill>
                  <a:schemeClr val="tx1"/>
                </a:solidFill>
                <a:latin typeface="Arial" charset="0"/>
              </a:defRPr>
            </a:lvl7pPr>
            <a:lvl8pPr marL="3454375" indent="-230292" defTabSz="932362" eaLnBrk="0" fontAlgn="base" hangingPunct="0">
              <a:spcBef>
                <a:spcPct val="0"/>
              </a:spcBef>
              <a:spcAft>
                <a:spcPct val="0"/>
              </a:spcAft>
              <a:defRPr>
                <a:solidFill>
                  <a:schemeClr val="tx1"/>
                </a:solidFill>
                <a:latin typeface="Arial" charset="0"/>
              </a:defRPr>
            </a:lvl8pPr>
            <a:lvl9pPr marL="3914958" indent="-230292" defTabSz="932362" eaLnBrk="0" fontAlgn="base" hangingPunct="0">
              <a:spcBef>
                <a:spcPct val="0"/>
              </a:spcBef>
              <a:spcAft>
                <a:spcPct val="0"/>
              </a:spcAft>
              <a:defRPr>
                <a:solidFill>
                  <a:schemeClr val="tx1"/>
                </a:solidFill>
                <a:latin typeface="Arial" charset="0"/>
              </a:defRPr>
            </a:lvl9pPr>
          </a:lstStyle>
          <a:p>
            <a:pPr eaLnBrk="1" hangingPunct="1"/>
            <a:fld id="{2A3B1493-0803-4B08-8CFE-6B09DBB5A23C}" type="slidenum">
              <a:rPr lang="en-US" smtClean="0"/>
              <a:pPr eaLnBrk="1" hangingPunct="1"/>
              <a:t>1</a:t>
            </a:fld>
            <a:endParaRPr lang="en-US" smtClean="0"/>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62" eaLnBrk="0" hangingPunct="0">
              <a:defRPr>
                <a:solidFill>
                  <a:schemeClr val="tx1"/>
                </a:solidFill>
                <a:latin typeface="Arial" charset="0"/>
              </a:defRPr>
            </a:lvl1pPr>
            <a:lvl2pPr marL="748448" indent="-287865" defTabSz="932362" eaLnBrk="0" hangingPunct="0">
              <a:defRPr>
                <a:solidFill>
                  <a:schemeClr val="tx1"/>
                </a:solidFill>
                <a:latin typeface="Arial" charset="0"/>
              </a:defRPr>
            </a:lvl2pPr>
            <a:lvl3pPr marL="1151458" indent="-230292" defTabSz="932362" eaLnBrk="0" hangingPunct="0">
              <a:defRPr>
                <a:solidFill>
                  <a:schemeClr val="tx1"/>
                </a:solidFill>
                <a:latin typeface="Arial" charset="0"/>
              </a:defRPr>
            </a:lvl3pPr>
            <a:lvl4pPr marL="1612041" indent="-230292" defTabSz="932362" eaLnBrk="0" hangingPunct="0">
              <a:defRPr>
                <a:solidFill>
                  <a:schemeClr val="tx1"/>
                </a:solidFill>
                <a:latin typeface="Arial" charset="0"/>
              </a:defRPr>
            </a:lvl4pPr>
            <a:lvl5pPr marL="2072625" indent="-230292" defTabSz="932362" eaLnBrk="0" hangingPunct="0">
              <a:defRPr>
                <a:solidFill>
                  <a:schemeClr val="tx1"/>
                </a:solidFill>
                <a:latin typeface="Arial" charset="0"/>
              </a:defRPr>
            </a:lvl5pPr>
            <a:lvl6pPr marL="2533208" indent="-230292" defTabSz="932362" eaLnBrk="0" fontAlgn="base" hangingPunct="0">
              <a:spcBef>
                <a:spcPct val="0"/>
              </a:spcBef>
              <a:spcAft>
                <a:spcPct val="0"/>
              </a:spcAft>
              <a:defRPr>
                <a:solidFill>
                  <a:schemeClr val="tx1"/>
                </a:solidFill>
                <a:latin typeface="Arial" charset="0"/>
              </a:defRPr>
            </a:lvl6pPr>
            <a:lvl7pPr marL="2993791" indent="-230292" defTabSz="932362" eaLnBrk="0" fontAlgn="base" hangingPunct="0">
              <a:spcBef>
                <a:spcPct val="0"/>
              </a:spcBef>
              <a:spcAft>
                <a:spcPct val="0"/>
              </a:spcAft>
              <a:defRPr>
                <a:solidFill>
                  <a:schemeClr val="tx1"/>
                </a:solidFill>
                <a:latin typeface="Arial" charset="0"/>
              </a:defRPr>
            </a:lvl7pPr>
            <a:lvl8pPr marL="3454375" indent="-230292" defTabSz="932362" eaLnBrk="0" fontAlgn="base" hangingPunct="0">
              <a:spcBef>
                <a:spcPct val="0"/>
              </a:spcBef>
              <a:spcAft>
                <a:spcPct val="0"/>
              </a:spcAft>
              <a:defRPr>
                <a:solidFill>
                  <a:schemeClr val="tx1"/>
                </a:solidFill>
                <a:latin typeface="Arial" charset="0"/>
              </a:defRPr>
            </a:lvl8pPr>
            <a:lvl9pPr marL="3914958" indent="-230292" defTabSz="932362" eaLnBrk="0" fontAlgn="base" hangingPunct="0">
              <a:spcBef>
                <a:spcPct val="0"/>
              </a:spcBef>
              <a:spcAft>
                <a:spcPct val="0"/>
              </a:spcAft>
              <a:defRPr>
                <a:solidFill>
                  <a:schemeClr val="tx1"/>
                </a:solidFill>
                <a:latin typeface="Arial" charset="0"/>
              </a:defRPr>
            </a:lvl9pPr>
          </a:lstStyle>
          <a:p>
            <a:pPr eaLnBrk="1" hangingPunct="1"/>
            <a:fld id="{38884CC7-AC9F-4831-9D76-9E9ABAE8BB6D}" type="slidenum">
              <a:rPr lang="en-US" smtClean="0"/>
              <a:pPr eaLnBrk="1" hangingPunct="1"/>
              <a:t>2</a:t>
            </a:fld>
            <a:endParaRPr lang="en-US" smtClean="0"/>
          </a:p>
        </p:txBody>
      </p:sp>
      <p:sp>
        <p:nvSpPr>
          <p:cNvPr id="22531" name="Rectangle 2"/>
          <p:cNvSpPr>
            <a:spLocks noGrp="1" noRot="1" noChangeAspect="1" noChangeArrowheads="1" noTextEdit="1"/>
          </p:cNvSpPr>
          <p:nvPr>
            <p:ph type="sldImg"/>
          </p:nvPr>
        </p:nvSpPr>
        <p:spPr>
          <a:ln/>
        </p:spPr>
      </p:sp>
      <p:sp>
        <p:nvSpPr>
          <p:cNvPr id="22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dirty="0" smtClean="0"/>
              <a:t>Historically reefs in the northern Gulf were 3-dimensional structures 3’, 7’ and more than</a:t>
            </a:r>
            <a:r>
              <a:rPr lang="en-US" baseline="0" dirty="0" smtClean="0"/>
              <a:t> 12’ in vertical relief, like the Sabine Reef on the border of LA and TX.  These reefs </a:t>
            </a:r>
            <a:r>
              <a:rPr lang="en-US" dirty="0" smtClean="0"/>
              <a:t>protected soft marsh shorelines from waves, provided</a:t>
            </a:r>
            <a:r>
              <a:rPr lang="en-US" baseline="0" dirty="0" smtClean="0"/>
              <a:t> calm clear waters for </a:t>
            </a:r>
            <a:r>
              <a:rPr lang="en-US" baseline="0" dirty="0" err="1" smtClean="0"/>
              <a:t>seagrasses</a:t>
            </a:r>
            <a:r>
              <a:rPr lang="en-US" baseline="0" dirty="0" smtClean="0"/>
              <a:t>.  These three habitat served as the foundation for the environment in coastal Alabama and the northern Gulf.</a:t>
            </a:r>
          </a:p>
          <a:p>
            <a:pPr eaLnBrk="1" hangingPunct="1"/>
            <a:r>
              <a:rPr lang="en-US" baseline="0" dirty="0" smtClean="0"/>
              <a:t>How many folks recall being able to see the bay bottom or </a:t>
            </a:r>
            <a:r>
              <a:rPr lang="en-US" baseline="0" dirty="0" err="1" smtClean="0"/>
              <a:t>seagrasses</a:t>
            </a:r>
            <a:r>
              <a:rPr lang="en-US" baseline="0" dirty="0" smtClean="0"/>
              <a:t> along the shore?  Are they there now?</a:t>
            </a:r>
            <a:endParaRPr lang="en-US" dirty="0" smtClean="0"/>
          </a:p>
        </p:txBody>
      </p:sp>
      <p:sp>
        <p:nvSpPr>
          <p:cNvPr id="2253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62" eaLnBrk="0" hangingPunct="0">
              <a:defRPr>
                <a:solidFill>
                  <a:schemeClr val="tx1"/>
                </a:solidFill>
                <a:latin typeface="Arial" charset="0"/>
              </a:defRPr>
            </a:lvl1pPr>
            <a:lvl2pPr marL="748448" indent="-287865" defTabSz="932362" eaLnBrk="0" hangingPunct="0">
              <a:defRPr>
                <a:solidFill>
                  <a:schemeClr val="tx1"/>
                </a:solidFill>
                <a:latin typeface="Arial" charset="0"/>
              </a:defRPr>
            </a:lvl2pPr>
            <a:lvl3pPr marL="1151458" indent="-230292" defTabSz="932362" eaLnBrk="0" hangingPunct="0">
              <a:defRPr>
                <a:solidFill>
                  <a:schemeClr val="tx1"/>
                </a:solidFill>
                <a:latin typeface="Arial" charset="0"/>
              </a:defRPr>
            </a:lvl3pPr>
            <a:lvl4pPr marL="1612041" indent="-230292" defTabSz="932362" eaLnBrk="0" hangingPunct="0">
              <a:defRPr>
                <a:solidFill>
                  <a:schemeClr val="tx1"/>
                </a:solidFill>
                <a:latin typeface="Arial" charset="0"/>
              </a:defRPr>
            </a:lvl4pPr>
            <a:lvl5pPr marL="2072625" indent="-230292" defTabSz="932362" eaLnBrk="0" hangingPunct="0">
              <a:defRPr>
                <a:solidFill>
                  <a:schemeClr val="tx1"/>
                </a:solidFill>
                <a:latin typeface="Arial" charset="0"/>
              </a:defRPr>
            </a:lvl5pPr>
            <a:lvl6pPr marL="2533208" indent="-230292" defTabSz="932362" eaLnBrk="0" fontAlgn="base" hangingPunct="0">
              <a:spcBef>
                <a:spcPct val="0"/>
              </a:spcBef>
              <a:spcAft>
                <a:spcPct val="0"/>
              </a:spcAft>
              <a:defRPr>
                <a:solidFill>
                  <a:schemeClr val="tx1"/>
                </a:solidFill>
                <a:latin typeface="Arial" charset="0"/>
              </a:defRPr>
            </a:lvl6pPr>
            <a:lvl7pPr marL="2993791" indent="-230292" defTabSz="932362" eaLnBrk="0" fontAlgn="base" hangingPunct="0">
              <a:spcBef>
                <a:spcPct val="0"/>
              </a:spcBef>
              <a:spcAft>
                <a:spcPct val="0"/>
              </a:spcAft>
              <a:defRPr>
                <a:solidFill>
                  <a:schemeClr val="tx1"/>
                </a:solidFill>
                <a:latin typeface="Arial" charset="0"/>
              </a:defRPr>
            </a:lvl7pPr>
            <a:lvl8pPr marL="3454375" indent="-230292" defTabSz="932362" eaLnBrk="0" fontAlgn="base" hangingPunct="0">
              <a:spcBef>
                <a:spcPct val="0"/>
              </a:spcBef>
              <a:spcAft>
                <a:spcPct val="0"/>
              </a:spcAft>
              <a:defRPr>
                <a:solidFill>
                  <a:schemeClr val="tx1"/>
                </a:solidFill>
                <a:latin typeface="Arial" charset="0"/>
              </a:defRPr>
            </a:lvl8pPr>
            <a:lvl9pPr marL="3914958" indent="-230292" defTabSz="932362" eaLnBrk="0" fontAlgn="base" hangingPunct="0">
              <a:spcBef>
                <a:spcPct val="0"/>
              </a:spcBef>
              <a:spcAft>
                <a:spcPct val="0"/>
              </a:spcAft>
              <a:defRPr>
                <a:solidFill>
                  <a:schemeClr val="tx1"/>
                </a:solidFill>
                <a:latin typeface="Arial" charset="0"/>
              </a:defRPr>
            </a:lvl9pPr>
          </a:lstStyle>
          <a:p>
            <a:pPr eaLnBrk="1" hangingPunct="1"/>
            <a:endParaRPr lang="en-US" smtClean="0"/>
          </a:p>
        </p:txBody>
      </p:sp>
      <p:sp>
        <p:nvSpPr>
          <p:cNvPr id="22534"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2362" eaLnBrk="0" hangingPunct="0">
              <a:defRPr>
                <a:solidFill>
                  <a:schemeClr val="tx1"/>
                </a:solidFill>
                <a:latin typeface="Arial" charset="0"/>
              </a:defRPr>
            </a:lvl1pPr>
            <a:lvl2pPr marL="748448" indent="-287865" defTabSz="932362" eaLnBrk="0" hangingPunct="0">
              <a:defRPr>
                <a:solidFill>
                  <a:schemeClr val="tx1"/>
                </a:solidFill>
                <a:latin typeface="Arial" charset="0"/>
              </a:defRPr>
            </a:lvl2pPr>
            <a:lvl3pPr marL="1151458" indent="-230292" defTabSz="932362" eaLnBrk="0" hangingPunct="0">
              <a:defRPr>
                <a:solidFill>
                  <a:schemeClr val="tx1"/>
                </a:solidFill>
                <a:latin typeface="Arial" charset="0"/>
              </a:defRPr>
            </a:lvl3pPr>
            <a:lvl4pPr marL="1612041" indent="-230292" defTabSz="932362" eaLnBrk="0" hangingPunct="0">
              <a:defRPr>
                <a:solidFill>
                  <a:schemeClr val="tx1"/>
                </a:solidFill>
                <a:latin typeface="Arial" charset="0"/>
              </a:defRPr>
            </a:lvl4pPr>
            <a:lvl5pPr marL="2072625" indent="-230292" defTabSz="932362" eaLnBrk="0" hangingPunct="0">
              <a:defRPr>
                <a:solidFill>
                  <a:schemeClr val="tx1"/>
                </a:solidFill>
                <a:latin typeface="Arial" charset="0"/>
              </a:defRPr>
            </a:lvl5pPr>
            <a:lvl6pPr marL="2533208" indent="-230292" defTabSz="932362" eaLnBrk="0" fontAlgn="base" hangingPunct="0">
              <a:spcBef>
                <a:spcPct val="0"/>
              </a:spcBef>
              <a:spcAft>
                <a:spcPct val="0"/>
              </a:spcAft>
              <a:defRPr>
                <a:solidFill>
                  <a:schemeClr val="tx1"/>
                </a:solidFill>
                <a:latin typeface="Arial" charset="0"/>
              </a:defRPr>
            </a:lvl6pPr>
            <a:lvl7pPr marL="2993791" indent="-230292" defTabSz="932362" eaLnBrk="0" fontAlgn="base" hangingPunct="0">
              <a:spcBef>
                <a:spcPct val="0"/>
              </a:spcBef>
              <a:spcAft>
                <a:spcPct val="0"/>
              </a:spcAft>
              <a:defRPr>
                <a:solidFill>
                  <a:schemeClr val="tx1"/>
                </a:solidFill>
                <a:latin typeface="Arial" charset="0"/>
              </a:defRPr>
            </a:lvl7pPr>
            <a:lvl8pPr marL="3454375" indent="-230292" defTabSz="932362" eaLnBrk="0" fontAlgn="base" hangingPunct="0">
              <a:spcBef>
                <a:spcPct val="0"/>
              </a:spcBef>
              <a:spcAft>
                <a:spcPct val="0"/>
              </a:spcAft>
              <a:defRPr>
                <a:solidFill>
                  <a:schemeClr val="tx1"/>
                </a:solidFill>
                <a:latin typeface="Arial" charset="0"/>
              </a:defRPr>
            </a:lvl8pPr>
            <a:lvl9pPr marL="3914958" indent="-230292" defTabSz="932362" eaLnBrk="0" fontAlgn="base" hangingPunct="0">
              <a:spcBef>
                <a:spcPct val="0"/>
              </a:spcBef>
              <a:spcAft>
                <a:spcPct val="0"/>
              </a:spcAft>
              <a:defRPr>
                <a:solidFill>
                  <a:schemeClr val="tx1"/>
                </a:solidFill>
                <a:latin typeface="Arial" charset="0"/>
              </a:defRPr>
            </a:lvl9p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These photos capture the results of restoration, including the growth of new oysters and the fisheries benefits that can be derived from oyster reefs.  It is estimated that one acre of oyster reef increases fisheries catch values by $4,200 annually. Oyster also provide valuable water filtration benefits, each acre of oyster reef provides $6,500 in </a:t>
            </a:r>
            <a:r>
              <a:rPr lang="en-US" dirty="0" err="1">
                <a:latin typeface="+mn-lt"/>
              </a:rPr>
              <a:t>denitrification</a:t>
            </a:r>
            <a:r>
              <a:rPr lang="en-US" dirty="0">
                <a:latin typeface="+mn-lt"/>
              </a:rPr>
              <a:t> services annually.  </a:t>
            </a:r>
          </a:p>
        </p:txBody>
      </p:sp>
      <p:sp>
        <p:nvSpPr>
          <p:cNvPr id="4" name="Slide Number Placeholder 3"/>
          <p:cNvSpPr>
            <a:spLocks noGrp="1"/>
          </p:cNvSpPr>
          <p:nvPr>
            <p:ph type="sldNum" sz="quarter" idx="10"/>
          </p:nvPr>
        </p:nvSpPr>
        <p:spPr/>
        <p:txBody>
          <a:bodyPr/>
          <a:lstStyle/>
          <a:p>
            <a:fld id="{D44BCE86-4941-4B8C-8432-442445568E6A}" type="slidenum">
              <a:rPr lang="en-US" smtClean="0"/>
              <a:t>5</a:t>
            </a:fld>
            <a:endParaRPr lang="en-US"/>
          </a:p>
        </p:txBody>
      </p:sp>
    </p:spTree>
    <p:extLst>
      <p:ext uri="{BB962C8B-B14F-4D97-AF65-F5344CB8AC3E}">
        <p14:creationId xmlns:p14="http://schemas.microsoft.com/office/powerpoint/2010/main" val="526391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shows sediment</a:t>
            </a:r>
            <a:r>
              <a:rPr lang="en-US" baseline="0" dirty="0" smtClean="0"/>
              <a:t> accumulation behind some of the reefs.  We’ve seen between 10-18” at the various sites.  While these responses haven’t happened this fast at all of the sites, our long-term monitoring will help track how these systems do respond after more than 2 years.</a:t>
            </a:r>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6</a:t>
            </a:fld>
            <a:endParaRPr lang="en-US"/>
          </a:p>
        </p:txBody>
      </p:sp>
    </p:spTree>
    <p:extLst>
      <p:ext uri="{BB962C8B-B14F-4D97-AF65-F5344CB8AC3E}">
        <p14:creationId xmlns:p14="http://schemas.microsoft.com/office/powerpoint/2010/main" val="34662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time lapse at coffee island shows</a:t>
            </a:r>
            <a:r>
              <a:rPr lang="en-US" baseline="0" dirty="0" smtClean="0"/>
              <a:t> another expansion of the marsh footprint.  2007</a:t>
            </a:r>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7</a:t>
            </a:fld>
            <a:endParaRPr lang="en-US"/>
          </a:p>
        </p:txBody>
      </p:sp>
    </p:spTree>
    <p:extLst>
      <p:ext uri="{BB962C8B-B14F-4D97-AF65-F5344CB8AC3E}">
        <p14:creationId xmlns:p14="http://schemas.microsoft.com/office/powerpoint/2010/main" val="6935455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t>
            </a:r>
            <a:r>
              <a:rPr lang="en-US" baseline="0" dirty="0" smtClean="0"/>
              <a:t> the last year, we started more proactively engaging private waterfront owners, businesses, industry and community leaders.  We began an economic study of the restored reefs shortly after the oil spill and it wrapped up this spring, highlighting:  </a:t>
            </a:r>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8</a:t>
            </a:fld>
            <a:endParaRPr lang="en-US"/>
          </a:p>
        </p:txBody>
      </p:sp>
    </p:spTree>
    <p:extLst>
      <p:ext uri="{BB962C8B-B14F-4D97-AF65-F5344CB8AC3E}">
        <p14:creationId xmlns:p14="http://schemas.microsoft.com/office/powerpoint/2010/main" val="35221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9</a:t>
            </a:fld>
            <a:endParaRPr lang="en-US"/>
          </a:p>
        </p:txBody>
      </p:sp>
    </p:spTree>
    <p:extLst>
      <p:ext uri="{BB962C8B-B14F-4D97-AF65-F5344CB8AC3E}">
        <p14:creationId xmlns:p14="http://schemas.microsoft.com/office/powerpoint/2010/main" val="5723316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10</a:t>
            </a:fld>
            <a:endParaRPr lang="en-US"/>
          </a:p>
        </p:txBody>
      </p:sp>
    </p:spTree>
    <p:extLst>
      <p:ext uri="{BB962C8B-B14F-4D97-AF65-F5344CB8AC3E}">
        <p14:creationId xmlns:p14="http://schemas.microsoft.com/office/powerpoint/2010/main" val="2036572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US" dirty="0" smtClean="0"/>
              <a:t>Community resilience</a:t>
            </a:r>
          </a:p>
          <a:p>
            <a:pPr marL="342900" indent="-342900">
              <a:buFont typeface="Arial" pitchFamily="34" charset="0"/>
              <a:buChar char="•"/>
            </a:pPr>
            <a:r>
              <a:rPr lang="en-US" dirty="0" smtClean="0"/>
              <a:t>Example…</a:t>
            </a:r>
            <a:r>
              <a:rPr lang="en-US" sz="1200" dirty="0" smtClean="0">
                <a:solidFill>
                  <a:schemeClr val="bg1"/>
                </a:solidFill>
              </a:rPr>
              <a:t>1 mile of shoreline			</a:t>
            </a:r>
          </a:p>
          <a:p>
            <a:pPr marL="342900" indent="-342900">
              <a:buFont typeface="Arial" pitchFamily="34" charset="0"/>
              <a:buChar char="•"/>
            </a:pPr>
            <a:r>
              <a:rPr lang="en-US" sz="1200" dirty="0" smtClean="0">
                <a:solidFill>
                  <a:schemeClr val="bg1"/>
                </a:solidFill>
              </a:rPr>
              <a:t>50 year time frame		</a:t>
            </a:r>
          </a:p>
          <a:p>
            <a:pPr marL="342900" indent="-342900">
              <a:buFont typeface="Arial" pitchFamily="34" charset="0"/>
              <a:buChar char="•"/>
            </a:pPr>
            <a:r>
              <a:rPr lang="en-US" sz="1200" dirty="0" smtClean="0">
                <a:solidFill>
                  <a:schemeClr val="bg1"/>
                </a:solidFill>
              </a:rPr>
              <a:t>erosion = 5 </a:t>
            </a:r>
            <a:r>
              <a:rPr lang="en-US" sz="1200" dirty="0" err="1" smtClean="0">
                <a:solidFill>
                  <a:schemeClr val="bg1"/>
                </a:solidFill>
              </a:rPr>
              <a:t>ft</a:t>
            </a:r>
            <a:r>
              <a:rPr lang="en-US" sz="1200" dirty="0" smtClean="0">
                <a:solidFill>
                  <a:schemeClr val="bg1"/>
                </a:solidFill>
              </a:rPr>
              <a:t>/</a:t>
            </a:r>
            <a:r>
              <a:rPr lang="en-US" sz="1200" dirty="0" err="1" smtClean="0">
                <a:solidFill>
                  <a:schemeClr val="bg1"/>
                </a:solidFill>
              </a:rPr>
              <a:t>yr</a:t>
            </a:r>
            <a:r>
              <a:rPr lang="en-US" sz="1200" dirty="0" smtClean="0">
                <a:solidFill>
                  <a:schemeClr val="bg1"/>
                </a:solidFill>
              </a:rPr>
              <a:t>			</a:t>
            </a:r>
            <a:endParaRPr lang="en-US" sz="1200" b="1" dirty="0" smtClean="0">
              <a:solidFill>
                <a:schemeClr val="bg1"/>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rPr>
              <a:t>Property Loss = 30 acres = Value ~$3M</a:t>
            </a:r>
          </a:p>
          <a:p>
            <a:endParaRPr lang="en-US" dirty="0" smtClean="0"/>
          </a:p>
          <a:p>
            <a:r>
              <a:rPr lang="en-US" b="1" dirty="0" smtClean="0"/>
              <a:t>30 acres = ~23 football fields; X 600 miles for coastal AL = 18,000 acres or almost 14,000 football fields</a:t>
            </a:r>
          </a:p>
          <a:p>
            <a:endParaRPr lang="en-US" dirty="0"/>
          </a:p>
        </p:txBody>
      </p:sp>
      <p:sp>
        <p:nvSpPr>
          <p:cNvPr id="4" name="Slide Number Placeholder 3"/>
          <p:cNvSpPr>
            <a:spLocks noGrp="1"/>
          </p:cNvSpPr>
          <p:nvPr>
            <p:ph type="sldNum" sz="quarter" idx="10"/>
          </p:nvPr>
        </p:nvSpPr>
        <p:spPr/>
        <p:txBody>
          <a:bodyPr/>
          <a:lstStyle/>
          <a:p>
            <a:pPr>
              <a:defRPr/>
            </a:pPr>
            <a:fld id="{F8E3D87C-6376-4838-B835-1431FEC0255E}" type="slidenum">
              <a:rPr lang="en-US" smtClean="0"/>
              <a:pPr>
                <a:defRPr/>
              </a:pPr>
              <a:t>11</a:t>
            </a:fld>
            <a:endParaRPr lang="en-US"/>
          </a:p>
        </p:txBody>
      </p:sp>
    </p:spTree>
    <p:extLst>
      <p:ext uri="{BB962C8B-B14F-4D97-AF65-F5344CB8AC3E}">
        <p14:creationId xmlns:p14="http://schemas.microsoft.com/office/powerpoint/2010/main" val="2036572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5727700"/>
            <a:ext cx="2133600" cy="1066800"/>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5" name="Rectangle 3"/>
          <p:cNvSpPr>
            <a:spLocks noChangeArrowheads="1"/>
          </p:cNvSpPr>
          <p:nvPr userDrawn="1"/>
        </p:nvSpPr>
        <p:spPr bwMode="auto">
          <a:xfrm>
            <a:off x="2209800" y="5727700"/>
            <a:ext cx="6934200" cy="1066800"/>
          </a:xfrm>
          <a:prstGeom prst="rect">
            <a:avLst/>
          </a:prstGeom>
          <a:solidFill>
            <a:srgbClr val="ABD4CD"/>
          </a:solidFill>
          <a:ln w="9525">
            <a:noFill/>
            <a:miter lim="800000"/>
            <a:headEnd/>
            <a:tailEnd/>
          </a:ln>
          <a:effectLst/>
        </p:spPr>
        <p:txBody>
          <a:bodyPr wrap="none" anchor="ctr"/>
          <a:lstStyle/>
          <a:p>
            <a:pPr>
              <a:defRPr/>
            </a:pPr>
            <a:endParaRPr lang="en-US"/>
          </a:p>
        </p:txBody>
      </p:sp>
      <p:pic>
        <p:nvPicPr>
          <p:cNvPr id="6" name="Picture 7" descr="TNCLogoPrimary_Rev_WhtCMYK"/>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8600" y="5922963"/>
            <a:ext cx="1628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ctangle 5"/>
          <p:cNvSpPr>
            <a:spLocks noGrp="1" noChangeArrowheads="1"/>
          </p:cNvSpPr>
          <p:nvPr>
            <p:ph type="ctrTitle"/>
          </p:nvPr>
        </p:nvSpPr>
        <p:spPr>
          <a:xfrm>
            <a:off x="2438400" y="5759450"/>
            <a:ext cx="6477000" cy="730250"/>
          </a:xfrm>
        </p:spPr>
        <p:txBody>
          <a:bodyPr/>
          <a:lstStyle>
            <a:lvl1pPr>
              <a:defRPr/>
            </a:lvl1pPr>
          </a:lstStyle>
          <a:p>
            <a:r>
              <a:rPr lang="en-GB"/>
              <a:t>Click to edit Master title style</a:t>
            </a:r>
          </a:p>
        </p:txBody>
      </p:sp>
      <p:sp>
        <p:nvSpPr>
          <p:cNvPr id="6153" name="Rectangle 9"/>
          <p:cNvSpPr>
            <a:spLocks noGrp="1" noChangeArrowheads="1"/>
          </p:cNvSpPr>
          <p:nvPr>
            <p:ph type="subTitle" sz="quarter" idx="1"/>
          </p:nvPr>
        </p:nvSpPr>
        <p:spPr>
          <a:xfrm>
            <a:off x="2438400" y="6337300"/>
            <a:ext cx="6400800" cy="304800"/>
          </a:xfrm>
        </p:spPr>
        <p:txBody>
          <a:bodyPr/>
          <a:lstStyle>
            <a:lvl1pPr marL="0" indent="0">
              <a:defRPr sz="1400">
                <a:solidFill>
                  <a:srgbClr val="0082A9"/>
                </a:solidFill>
                <a:latin typeface="Oakleaf Small Caps Bold" pitchFamily="2" charset="0"/>
              </a:defRPr>
            </a:lvl1pPr>
          </a:lstStyle>
          <a:p>
            <a:r>
              <a:rPr lang="en-GB"/>
              <a:t>SUBTITLE SHOULD BE IN CAPS</a:t>
            </a:r>
          </a:p>
        </p:txBody>
      </p:sp>
    </p:spTree>
    <p:extLst>
      <p:ext uri="{BB962C8B-B14F-4D97-AF65-F5344CB8AC3E}">
        <p14:creationId xmlns:p14="http://schemas.microsoft.com/office/powerpoint/2010/main" val="28896464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32680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50800"/>
            <a:ext cx="2171700" cy="6350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50800"/>
            <a:ext cx="6362700" cy="6350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2112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0800"/>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41148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97498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438400" y="50800"/>
            <a:ext cx="6705600" cy="10668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374554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2438400" y="50800"/>
            <a:ext cx="6705600" cy="10668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764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764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57200" y="41148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4038600" cy="2286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46617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a:xfrm>
            <a:off x="457200" y="6356350"/>
            <a:ext cx="2133600" cy="365125"/>
          </a:xfrm>
          <a:prstGeom prst="rect">
            <a:avLst/>
          </a:prstGeom>
        </p:spPr>
        <p:txBody>
          <a:bodyPr/>
          <a:lstStyle>
            <a:lvl1pPr>
              <a:defRPr>
                <a:latin typeface="Arial" charset="0"/>
              </a:defRPr>
            </a:lvl1pPr>
          </a:lstStyle>
          <a:p>
            <a:pPr>
              <a:defRPr/>
            </a:pPr>
            <a:fld id="{4FAC57A3-7A3E-498C-BBC7-D5909F62C933}" type="datetimeFigureOut">
              <a:rPr lang="en-US"/>
              <a:pPr>
                <a:defRPr/>
              </a:pPr>
              <a:t>5/29/2013</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atin typeface="Arial" charset="0"/>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a:lstStyle>
            <a:lvl1pPr>
              <a:defRPr>
                <a:latin typeface="Arial" charset="0"/>
              </a:defRPr>
            </a:lvl1pPr>
          </a:lstStyle>
          <a:p>
            <a:pPr>
              <a:defRPr/>
            </a:pPr>
            <a:fld id="{5478DF94-3283-47FD-A788-A0AF61CF8715}" type="slidenum">
              <a:rPr lang="en-US"/>
              <a:pPr>
                <a:defRPr/>
              </a:pPr>
              <a:t>‹#›</a:t>
            </a:fld>
            <a:endParaRPr lang="en-US"/>
          </a:p>
        </p:txBody>
      </p:sp>
    </p:spTree>
    <p:extLst>
      <p:ext uri="{BB962C8B-B14F-4D97-AF65-F5344CB8AC3E}">
        <p14:creationId xmlns:p14="http://schemas.microsoft.com/office/powerpoint/2010/main" val="19621499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72715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91403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001866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038600" cy="4724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517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835337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142610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95837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351640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605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50800"/>
            <a:ext cx="2133600" cy="1066800"/>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1032" name="Rectangle 8"/>
          <p:cNvSpPr>
            <a:spLocks noChangeArrowheads="1"/>
          </p:cNvSpPr>
          <p:nvPr userDrawn="1"/>
        </p:nvSpPr>
        <p:spPr bwMode="auto">
          <a:xfrm>
            <a:off x="2209800" y="50800"/>
            <a:ext cx="6934200" cy="1066800"/>
          </a:xfrm>
          <a:prstGeom prst="rect">
            <a:avLst/>
          </a:prstGeom>
          <a:solidFill>
            <a:srgbClr val="ABD4CD"/>
          </a:solidFill>
          <a:ln w="9525">
            <a:noFill/>
            <a:miter lim="800000"/>
            <a:headEnd/>
            <a:tailEnd/>
          </a:ln>
          <a:effectLst/>
        </p:spPr>
        <p:txBody>
          <a:bodyPr wrap="none" anchor="ctr"/>
          <a:lstStyle/>
          <a:p>
            <a:pPr>
              <a:defRPr/>
            </a:pPr>
            <a:endParaRPr lang="en-US"/>
          </a:p>
        </p:txBody>
      </p:sp>
      <p:sp>
        <p:nvSpPr>
          <p:cNvPr id="1033" name="Rectangle 9"/>
          <p:cNvSpPr>
            <a:spLocks noChangeArrowheads="1"/>
          </p:cNvSpPr>
          <p:nvPr userDrawn="1"/>
        </p:nvSpPr>
        <p:spPr bwMode="auto">
          <a:xfrm>
            <a:off x="0" y="1181100"/>
            <a:ext cx="9144000" cy="5614988"/>
          </a:xfrm>
          <a:prstGeom prst="rect">
            <a:avLst/>
          </a:prstGeom>
          <a:solidFill>
            <a:srgbClr val="0082A9"/>
          </a:solidFill>
          <a:ln w="9525">
            <a:noFill/>
            <a:miter lim="800000"/>
            <a:headEnd/>
            <a:tailEnd/>
          </a:ln>
          <a:effectLst/>
        </p:spPr>
        <p:txBody>
          <a:bodyPr wrap="none" anchor="ctr"/>
          <a:lstStyle/>
          <a:p>
            <a:pPr>
              <a:defRPr/>
            </a:pPr>
            <a:endParaRPr lang="en-US"/>
          </a:p>
        </p:txBody>
      </p:sp>
      <p:sp>
        <p:nvSpPr>
          <p:cNvPr id="2053" name="Rectangle 10"/>
          <p:cNvSpPr>
            <a:spLocks noGrp="1" noChangeArrowheads="1"/>
          </p:cNvSpPr>
          <p:nvPr>
            <p:ph type="title"/>
          </p:nvPr>
        </p:nvSpPr>
        <p:spPr bwMode="auto">
          <a:xfrm>
            <a:off x="2438400" y="50800"/>
            <a:ext cx="6705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2054" name="Rectangle 11"/>
          <p:cNvSpPr>
            <a:spLocks noGrp="1" noChangeArrowheads="1"/>
          </p:cNvSpPr>
          <p:nvPr>
            <p:ph type="body" idx="1"/>
          </p:nvPr>
        </p:nvSpPr>
        <p:spPr bwMode="auto">
          <a:xfrm>
            <a:off x="457200" y="1676400"/>
            <a:ext cx="8229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pic>
        <p:nvPicPr>
          <p:cNvPr id="2055" name="Picture 12" descr="TNCLogoPrimary_Rev_WhtCMYK"/>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228600" y="246063"/>
            <a:ext cx="1628775" cy="62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08" r:id="rId1"/>
    <p:sldLayoutId id="2147484093" r:id="rId2"/>
    <p:sldLayoutId id="2147484094" r:id="rId3"/>
    <p:sldLayoutId id="2147484095" r:id="rId4"/>
    <p:sldLayoutId id="2147484096" r:id="rId5"/>
    <p:sldLayoutId id="2147484097" r:id="rId6"/>
    <p:sldLayoutId id="2147484098" r:id="rId7"/>
    <p:sldLayoutId id="2147484099" r:id="rId8"/>
    <p:sldLayoutId id="2147484100" r:id="rId9"/>
    <p:sldLayoutId id="2147484101" r:id="rId10"/>
    <p:sldLayoutId id="2147484102" r:id="rId11"/>
    <p:sldLayoutId id="2147484103" r:id="rId12"/>
    <p:sldLayoutId id="2147484104" r:id="rId13"/>
    <p:sldLayoutId id="2147484105" r:id="rId14"/>
    <p:sldLayoutId id="2147484109" r:id="rId15"/>
    <p:sldLayoutId id="2147484110" r:id="rId16"/>
  </p:sldLayoutIdLst>
  <p:txStyles>
    <p:titleStyle>
      <a:lvl1pPr algn="l" rtl="0" eaLnBrk="0" fontAlgn="base" hangingPunct="0">
        <a:spcBef>
          <a:spcPct val="0"/>
        </a:spcBef>
        <a:spcAft>
          <a:spcPct val="0"/>
        </a:spcAft>
        <a:defRPr sz="2400">
          <a:solidFill>
            <a:srgbClr val="0082A9"/>
          </a:solidFill>
          <a:latin typeface="+mj-lt"/>
          <a:ea typeface="+mj-ea"/>
          <a:cs typeface="+mj-cs"/>
        </a:defRPr>
      </a:lvl1pPr>
      <a:lvl2pPr algn="l" rtl="0" eaLnBrk="0" fontAlgn="base" hangingPunct="0">
        <a:spcBef>
          <a:spcPct val="0"/>
        </a:spcBef>
        <a:spcAft>
          <a:spcPct val="0"/>
        </a:spcAft>
        <a:defRPr sz="2400">
          <a:solidFill>
            <a:srgbClr val="0082A9"/>
          </a:solidFill>
          <a:latin typeface="Oakleaf Bold" pitchFamily="2" charset="0"/>
        </a:defRPr>
      </a:lvl2pPr>
      <a:lvl3pPr algn="l" rtl="0" eaLnBrk="0" fontAlgn="base" hangingPunct="0">
        <a:spcBef>
          <a:spcPct val="0"/>
        </a:spcBef>
        <a:spcAft>
          <a:spcPct val="0"/>
        </a:spcAft>
        <a:defRPr sz="2400">
          <a:solidFill>
            <a:srgbClr val="0082A9"/>
          </a:solidFill>
          <a:latin typeface="Oakleaf Bold" pitchFamily="2" charset="0"/>
        </a:defRPr>
      </a:lvl3pPr>
      <a:lvl4pPr algn="l" rtl="0" eaLnBrk="0" fontAlgn="base" hangingPunct="0">
        <a:spcBef>
          <a:spcPct val="0"/>
        </a:spcBef>
        <a:spcAft>
          <a:spcPct val="0"/>
        </a:spcAft>
        <a:defRPr sz="2400">
          <a:solidFill>
            <a:srgbClr val="0082A9"/>
          </a:solidFill>
          <a:latin typeface="Oakleaf Bold" pitchFamily="2" charset="0"/>
        </a:defRPr>
      </a:lvl4pPr>
      <a:lvl5pPr algn="l" rtl="0" eaLnBrk="0" fontAlgn="base" hangingPunct="0">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p:titleStyle>
    <p:bodyStyle>
      <a:lvl1pPr marL="342900" indent="-342900" algn="l" rtl="0" eaLnBrk="0" fontAlgn="base" hangingPunct="0">
        <a:spcBef>
          <a:spcPct val="20000"/>
        </a:spcBef>
        <a:spcAft>
          <a:spcPct val="0"/>
        </a:spcAft>
        <a:defRPr sz="28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0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6.xml"/><Relationship Id="rId5" Type="http://schemas.openxmlformats.org/officeDocument/2006/relationships/image" Target="../media/image30.JP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9.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subTitle" idx="1"/>
          </p:nvPr>
        </p:nvSpPr>
        <p:spPr>
          <a:xfrm>
            <a:off x="2191657" y="6007553"/>
            <a:ext cx="6952343" cy="409575"/>
          </a:xfrm>
        </p:spPr>
        <p:txBody>
          <a:bodyPr/>
          <a:lstStyle/>
          <a:p>
            <a:pPr algn="r"/>
            <a:r>
              <a:rPr lang="en-US" sz="2000" b="1" dirty="0" smtClean="0">
                <a:solidFill>
                  <a:srgbClr val="326D93"/>
                </a:solidFill>
                <a:latin typeface="Arial" charset="0"/>
                <a:cs typeface="Arial" charset="0"/>
              </a:rPr>
              <a:t>Judy Haner, Marine and Freshwater Programs Director</a:t>
            </a:r>
          </a:p>
          <a:p>
            <a:pPr algn="r"/>
            <a:r>
              <a:rPr lang="en-US" sz="2000" b="1" dirty="0" smtClean="0">
                <a:solidFill>
                  <a:srgbClr val="326D93"/>
                </a:solidFill>
                <a:latin typeface="Arial" charset="0"/>
                <a:cs typeface="Arial" charset="0"/>
              </a:rPr>
              <a:t>The Nature Conservancy in Alabama</a:t>
            </a:r>
          </a:p>
        </p:txBody>
      </p:sp>
      <p:sp>
        <p:nvSpPr>
          <p:cNvPr id="5124" name="Rectangle 4"/>
          <p:cNvSpPr>
            <a:spLocks noChangeArrowheads="1"/>
          </p:cNvSpPr>
          <p:nvPr/>
        </p:nvSpPr>
        <p:spPr bwMode="auto">
          <a:xfrm>
            <a:off x="0" y="0"/>
            <a:ext cx="9144000" cy="5659438"/>
          </a:xfrm>
          <a:prstGeom prst="rect">
            <a:avLst/>
          </a:prstGeom>
          <a:solidFill>
            <a:srgbClr val="C0C0C0">
              <a:alpha val="7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grpSp>
        <p:nvGrpSpPr>
          <p:cNvPr id="3" name="Group 2"/>
          <p:cNvGrpSpPr/>
          <p:nvPr/>
        </p:nvGrpSpPr>
        <p:grpSpPr>
          <a:xfrm>
            <a:off x="-12192" y="-31157"/>
            <a:ext cx="9265920" cy="5690595"/>
            <a:chOff x="-12192" y="-31157"/>
            <a:chExt cx="9265920" cy="5690595"/>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92" y="-31157"/>
              <a:ext cx="9144000" cy="5690595"/>
            </a:xfrm>
            <a:prstGeom prst="rect">
              <a:avLst/>
            </a:prstGeom>
            <a:ln w="31750">
              <a:solidFill>
                <a:schemeClr val="bg1"/>
              </a:solidFill>
            </a:ln>
          </p:spPr>
        </p:pic>
        <p:sp>
          <p:nvSpPr>
            <p:cNvPr id="9" name="TextBox 8"/>
            <p:cNvSpPr txBox="1">
              <a:spLocks noChangeArrowheads="1"/>
            </p:cNvSpPr>
            <p:nvPr/>
          </p:nvSpPr>
          <p:spPr bwMode="auto">
            <a:xfrm>
              <a:off x="7831963" y="5408900"/>
              <a:ext cx="1421765"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900" b="1" dirty="0" smtClean="0">
                  <a:solidFill>
                    <a:schemeClr val="bg1"/>
                  </a:solidFill>
                  <a:cs typeface="Arial" charset="0"/>
                </a:rPr>
                <a:t>© </a:t>
              </a:r>
              <a:r>
                <a:rPr lang="en-US" sz="900" b="1" dirty="0" err="1" smtClean="0">
                  <a:solidFill>
                    <a:schemeClr val="bg1"/>
                  </a:solidFill>
                  <a:cs typeface="Arial" charset="0"/>
                </a:rPr>
                <a:t>JoeBay</a:t>
              </a:r>
              <a:r>
                <a:rPr lang="en-US" sz="900" b="1" dirty="0" smtClean="0">
                  <a:solidFill>
                    <a:schemeClr val="bg1"/>
                  </a:solidFill>
                  <a:cs typeface="Arial" charset="0"/>
                </a:rPr>
                <a:t> Aerials</a:t>
              </a:r>
              <a:endParaRPr lang="en-US" sz="900" b="1" dirty="0">
                <a:solidFill>
                  <a:schemeClr val="bg1"/>
                </a:solidFill>
                <a:cs typeface="Arial" charset="0"/>
              </a:endParaRPr>
            </a:p>
          </p:txBody>
        </p:sp>
      </p:grpSp>
      <p:sp>
        <p:nvSpPr>
          <p:cNvPr id="6" name="Title 5"/>
          <p:cNvSpPr txBox="1">
            <a:spLocks/>
          </p:cNvSpPr>
          <p:nvPr/>
        </p:nvSpPr>
        <p:spPr bwMode="auto">
          <a:xfrm>
            <a:off x="415636" y="1143000"/>
            <a:ext cx="845906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2400">
                <a:solidFill>
                  <a:srgbClr val="0082A9"/>
                </a:solidFill>
                <a:latin typeface="+mj-lt"/>
                <a:ea typeface="+mj-ea"/>
                <a:cs typeface="+mj-cs"/>
              </a:defRPr>
            </a:lvl1pPr>
            <a:lvl2pPr algn="l" rtl="0" eaLnBrk="0" fontAlgn="base" hangingPunct="0">
              <a:spcBef>
                <a:spcPct val="0"/>
              </a:spcBef>
              <a:spcAft>
                <a:spcPct val="0"/>
              </a:spcAft>
              <a:defRPr sz="2400">
                <a:solidFill>
                  <a:srgbClr val="0082A9"/>
                </a:solidFill>
                <a:latin typeface="Oakleaf Bold" pitchFamily="2" charset="0"/>
              </a:defRPr>
            </a:lvl2pPr>
            <a:lvl3pPr algn="l" rtl="0" eaLnBrk="0" fontAlgn="base" hangingPunct="0">
              <a:spcBef>
                <a:spcPct val="0"/>
              </a:spcBef>
              <a:spcAft>
                <a:spcPct val="0"/>
              </a:spcAft>
              <a:defRPr sz="2400">
                <a:solidFill>
                  <a:srgbClr val="0082A9"/>
                </a:solidFill>
                <a:latin typeface="Oakleaf Bold" pitchFamily="2" charset="0"/>
              </a:defRPr>
            </a:lvl3pPr>
            <a:lvl4pPr algn="l" rtl="0" eaLnBrk="0" fontAlgn="base" hangingPunct="0">
              <a:spcBef>
                <a:spcPct val="0"/>
              </a:spcBef>
              <a:spcAft>
                <a:spcPct val="0"/>
              </a:spcAft>
              <a:defRPr sz="2400">
                <a:solidFill>
                  <a:srgbClr val="0082A9"/>
                </a:solidFill>
                <a:latin typeface="Oakleaf Bold" pitchFamily="2" charset="0"/>
              </a:defRPr>
            </a:lvl4pPr>
            <a:lvl5pPr algn="l" rtl="0" eaLnBrk="0" fontAlgn="base" hangingPunct="0">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a:lstStyle>
          <a:p>
            <a:r>
              <a:rPr lang="en-US" sz="2800" b="1" dirty="0" smtClean="0">
                <a:solidFill>
                  <a:schemeClr val="bg1"/>
                </a:solidFill>
                <a:latin typeface="Arial" pitchFamily="34" charset="0"/>
                <a:cs typeface="Arial" pitchFamily="34" charset="0"/>
              </a:rPr>
              <a:t>ENVIRONMENT, ECONOMY AND COMMUNITY: MAKING THE CASE FOR GULF OF MEXICO RESTORATION</a:t>
            </a:r>
            <a:endParaRPr lang="en-US" sz="2800" b="1" dirty="0">
              <a:solidFill>
                <a:schemeClr val="bg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188552" y="116116"/>
            <a:ext cx="6943725" cy="730250"/>
          </a:xfrm>
          <a:prstGeom prst="rect">
            <a:avLst/>
          </a:prstGeom>
        </p:spPr>
        <p:txBody>
          <a:bodyPr/>
          <a:lstStyle/>
          <a:p>
            <a:pPr>
              <a:defRPr/>
            </a:pPr>
            <a:r>
              <a:rPr lang="en-US" sz="3200" b="1" kern="0" dirty="0" smtClean="0">
                <a:solidFill>
                  <a:srgbClr val="326D93"/>
                </a:solidFill>
                <a:ea typeface="+mj-ea"/>
                <a:cs typeface="Arial" charset="0"/>
              </a:rPr>
              <a:t>Building Resilience</a:t>
            </a:r>
          </a:p>
          <a:p>
            <a:pPr>
              <a:defRPr/>
            </a:pPr>
            <a:r>
              <a:rPr lang="en-US" sz="2800" b="1" kern="0" dirty="0" smtClean="0">
                <a:solidFill>
                  <a:srgbClr val="326D93"/>
                </a:solidFill>
                <a:ea typeface="+mj-ea"/>
                <a:cs typeface="Arial" charset="0"/>
              </a:rPr>
              <a:t>Shoreline Protection</a:t>
            </a:r>
            <a:endParaRPr lang="en-GB" sz="2800" b="1" kern="0" dirty="0">
              <a:solidFill>
                <a:srgbClr val="326D93"/>
              </a:solidFill>
              <a:ea typeface="+mj-ea"/>
              <a:cs typeface="Arial"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4849"/>
          <a:stretch/>
        </p:blipFill>
        <p:spPr>
          <a:xfrm>
            <a:off x="1665404" y="1177636"/>
            <a:ext cx="7464082" cy="5680363"/>
          </a:xfrm>
          <a:prstGeom prst="rect">
            <a:avLst/>
          </a:prstGeom>
          <a:ln w="38100">
            <a:solidFill>
              <a:schemeClr val="bg1"/>
            </a:solidFill>
          </a:ln>
        </p:spPr>
      </p:pic>
      <p:pic>
        <p:nvPicPr>
          <p:cNvPr id="9" name="Picture 8" descr="IMGP2553.JPG"/>
          <p:cNvPicPr/>
          <p:nvPr/>
        </p:nvPicPr>
        <p:blipFill>
          <a:blip r:embed="rId4" cstate="print"/>
          <a:stretch>
            <a:fillRect/>
          </a:stretch>
        </p:blipFill>
        <p:spPr>
          <a:xfrm>
            <a:off x="0" y="1177636"/>
            <a:ext cx="3323771" cy="2501138"/>
          </a:xfrm>
          <a:prstGeom prst="rect">
            <a:avLst/>
          </a:prstGeom>
          <a:ln w="38100">
            <a:solidFill>
              <a:schemeClr val="bg1"/>
            </a:solidFill>
          </a:ln>
        </p:spPr>
      </p:pic>
    </p:spTree>
    <p:extLst>
      <p:ext uri="{BB962C8B-B14F-4D97-AF65-F5344CB8AC3E}">
        <p14:creationId xmlns:p14="http://schemas.microsoft.com/office/powerpoint/2010/main" val="7801879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hibitB3_Peninsula_052511.jpg"/>
          <p:cNvPicPr/>
          <p:nvPr/>
        </p:nvPicPr>
        <p:blipFill rotWithShape="1">
          <a:blip r:embed="rId3" cstate="print"/>
          <a:srcRect l="1896" t="15433" r="2161" b="3327"/>
          <a:stretch/>
        </p:blipFill>
        <p:spPr>
          <a:xfrm>
            <a:off x="348343" y="1178528"/>
            <a:ext cx="8616256" cy="5606902"/>
          </a:xfrm>
          <a:prstGeom prst="rect">
            <a:avLst/>
          </a:prstGeom>
          <a:ln w="38100">
            <a:solidFill>
              <a:schemeClr val="bg1"/>
            </a:solidFill>
          </a:ln>
        </p:spPr>
      </p:pic>
      <p:sp>
        <p:nvSpPr>
          <p:cNvPr id="4" name="Rectangle 2"/>
          <p:cNvSpPr txBox="1">
            <a:spLocks noChangeArrowheads="1"/>
          </p:cNvSpPr>
          <p:nvPr/>
        </p:nvSpPr>
        <p:spPr>
          <a:xfrm>
            <a:off x="2188552" y="116116"/>
            <a:ext cx="6943725" cy="730250"/>
          </a:xfrm>
          <a:prstGeom prst="rect">
            <a:avLst/>
          </a:prstGeom>
        </p:spPr>
        <p:txBody>
          <a:bodyPr/>
          <a:lstStyle/>
          <a:p>
            <a:pPr>
              <a:defRPr/>
            </a:pPr>
            <a:r>
              <a:rPr lang="en-US" sz="3200" b="1" kern="0" dirty="0" smtClean="0">
                <a:solidFill>
                  <a:srgbClr val="326D93"/>
                </a:solidFill>
                <a:ea typeface="+mj-ea"/>
                <a:cs typeface="Arial" charset="0"/>
              </a:rPr>
              <a:t>Building Resilience</a:t>
            </a:r>
          </a:p>
          <a:p>
            <a:pPr>
              <a:defRPr/>
            </a:pPr>
            <a:r>
              <a:rPr lang="en-US" sz="2800" b="1" kern="0" dirty="0" smtClean="0">
                <a:solidFill>
                  <a:srgbClr val="326D93"/>
                </a:solidFill>
                <a:ea typeface="+mj-ea"/>
                <a:cs typeface="Arial" charset="0"/>
              </a:rPr>
              <a:t>Shoreline Protection</a:t>
            </a:r>
            <a:endParaRPr lang="en-GB" sz="2800" b="1" kern="0" dirty="0">
              <a:solidFill>
                <a:srgbClr val="326D93"/>
              </a:solidFill>
              <a:ea typeface="+mj-ea"/>
              <a:cs typeface="Arial" charset="0"/>
            </a:endParaRPr>
          </a:p>
        </p:txBody>
      </p:sp>
    </p:spTree>
    <p:extLst>
      <p:ext uri="{BB962C8B-B14F-4D97-AF65-F5344CB8AC3E}">
        <p14:creationId xmlns:p14="http://schemas.microsoft.com/office/powerpoint/2010/main" val="20641851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2188552" y="116116"/>
            <a:ext cx="6943725" cy="730250"/>
          </a:xfrm>
          <a:prstGeom prst="rect">
            <a:avLst/>
          </a:prstGeom>
        </p:spPr>
        <p:txBody>
          <a:bodyPr/>
          <a:lstStyle/>
          <a:p>
            <a:pPr>
              <a:defRPr/>
            </a:pPr>
            <a:r>
              <a:rPr lang="en-US" sz="3200" b="1" kern="0" dirty="0" smtClean="0">
                <a:solidFill>
                  <a:srgbClr val="326D93"/>
                </a:solidFill>
                <a:ea typeface="+mj-ea"/>
                <a:cs typeface="Arial" charset="0"/>
              </a:rPr>
              <a:t>Building Resilience</a:t>
            </a:r>
          </a:p>
          <a:p>
            <a:pPr>
              <a:defRPr/>
            </a:pPr>
            <a:r>
              <a:rPr lang="en-US" sz="2800" b="1" kern="0" dirty="0" smtClean="0">
                <a:solidFill>
                  <a:srgbClr val="326D93"/>
                </a:solidFill>
                <a:ea typeface="+mj-ea"/>
                <a:cs typeface="Arial" charset="0"/>
              </a:rPr>
              <a:t>Private Landowners</a:t>
            </a:r>
            <a:endParaRPr lang="en-GB" sz="2800" b="1" kern="0" dirty="0">
              <a:solidFill>
                <a:srgbClr val="326D93"/>
              </a:solidFill>
              <a:ea typeface="+mj-ea"/>
              <a:cs typeface="Arial" charset="0"/>
            </a:endParaRPr>
          </a:p>
        </p:txBody>
      </p:sp>
      <p:sp>
        <p:nvSpPr>
          <p:cNvPr id="5" name="TextBox 8"/>
          <p:cNvSpPr txBox="1">
            <a:spLocks noChangeArrowheads="1"/>
          </p:cNvSpPr>
          <p:nvPr/>
        </p:nvSpPr>
        <p:spPr bwMode="auto">
          <a:xfrm>
            <a:off x="7746619" y="831850"/>
            <a:ext cx="142176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dirty="0" smtClean="0">
                <a:solidFill>
                  <a:srgbClr val="0082A9"/>
                </a:solidFill>
                <a:cs typeface="Arial" charset="0"/>
              </a:rPr>
              <a:t>©  </a:t>
            </a:r>
            <a:r>
              <a:rPr lang="en-US" sz="1200" dirty="0" err="1" smtClean="0">
                <a:solidFill>
                  <a:srgbClr val="0082A9"/>
                </a:solidFill>
                <a:cs typeface="Arial" charset="0"/>
              </a:rPr>
              <a:t>JoeBay</a:t>
            </a:r>
            <a:r>
              <a:rPr lang="en-US" sz="1200" dirty="0" smtClean="0">
                <a:solidFill>
                  <a:srgbClr val="0082A9"/>
                </a:solidFill>
                <a:cs typeface="Arial" charset="0"/>
              </a:rPr>
              <a:t> Aerials</a:t>
            </a:r>
            <a:endParaRPr lang="en-US" sz="1200" dirty="0">
              <a:solidFill>
                <a:srgbClr val="0082A9"/>
              </a:solidFill>
              <a:cs typeface="Arial" charset="0"/>
            </a:endParaRPr>
          </a:p>
        </p:txBody>
      </p:sp>
      <p:grpSp>
        <p:nvGrpSpPr>
          <p:cNvPr id="6" name="Group 5"/>
          <p:cNvGrpSpPr/>
          <p:nvPr/>
        </p:nvGrpSpPr>
        <p:grpSpPr>
          <a:xfrm>
            <a:off x="0" y="2294460"/>
            <a:ext cx="9144000" cy="2843784"/>
            <a:chOff x="0" y="2294460"/>
            <a:chExt cx="9144000" cy="2843784"/>
          </a:xfrm>
        </p:grpSpPr>
        <p:pic>
          <p:nvPicPr>
            <p:cNvPr id="7" name="Picture 1"/>
            <p:cNvPicPr>
              <a:picLocks noChangeAspect="1"/>
            </p:cNvPicPr>
            <p:nvPr/>
          </p:nvPicPr>
          <p:blipFill>
            <a:blip r:embed="rId2" cstate="print">
              <a:extLst>
                <a:ext uri="{28A0092B-C50C-407E-A947-70E740481C1C}">
                  <a14:useLocalDpi xmlns:a14="http://schemas.microsoft.com/office/drawing/2010/main" val="0"/>
                </a:ext>
              </a:extLst>
            </a:blip>
            <a:srcRect b="6760"/>
            <a:stretch>
              <a:fillRect/>
            </a:stretch>
          </p:blipFill>
          <p:spPr bwMode="auto">
            <a:xfrm>
              <a:off x="0" y="2294612"/>
              <a:ext cx="4584192" cy="2843632"/>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2"/>
            <p:cNvPicPr>
              <a:picLocks noChangeAspect="1"/>
            </p:cNvPicPr>
            <p:nvPr/>
          </p:nvPicPr>
          <p:blipFill>
            <a:blip r:embed="rId3" cstate="print">
              <a:extLst>
                <a:ext uri="{28A0092B-C50C-407E-A947-70E740481C1C}">
                  <a14:useLocalDpi xmlns:a14="http://schemas.microsoft.com/office/drawing/2010/main" val="0"/>
                </a:ext>
              </a:extLst>
            </a:blip>
            <a:srcRect b="6284"/>
            <a:stretch>
              <a:fillRect/>
            </a:stretch>
          </p:blipFill>
          <p:spPr bwMode="auto">
            <a:xfrm>
              <a:off x="4583811" y="2294460"/>
              <a:ext cx="4560189" cy="2843784"/>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2151101" y="261850"/>
            <a:ext cx="6945312" cy="584775"/>
          </a:xfrm>
          <a:prstGeom prst="rect">
            <a:avLst/>
          </a:prstGeom>
          <a:noFill/>
          <a:ln w="9525">
            <a:noFill/>
            <a:miter lim="800000"/>
            <a:headEnd/>
            <a:tailEnd/>
          </a:ln>
        </p:spPr>
        <p:txBody>
          <a:bodyPr lIns="91429" tIns="45714" rIns="91429" bIns="45714">
            <a:spAutoFit/>
          </a:bodyPr>
          <a:lstStyle/>
          <a:p>
            <a:pPr>
              <a:defRPr/>
            </a:pPr>
            <a:r>
              <a:rPr lang="en-US" sz="3200" b="1" kern="0" dirty="0">
                <a:solidFill>
                  <a:srgbClr val="326D93"/>
                </a:solidFill>
                <a:cs typeface="Arial" charset="0"/>
              </a:rPr>
              <a:t>Community Engagement</a:t>
            </a:r>
            <a:endParaRPr lang="en-US" sz="3200" dirty="0">
              <a:solidFill>
                <a:srgbClr val="326D93"/>
              </a:solidFill>
              <a:cs typeface="Arial" charset="0"/>
            </a:endParaRPr>
          </a:p>
        </p:txBody>
      </p:sp>
      <p:pic>
        <p:nvPicPr>
          <p:cNvPr id="20486" name="Picture 11" descr="http://wopa.tnc/netpub/server.np?original=29493&amp;site=WOPA&amp;catalog=cata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 y="4717837"/>
            <a:ext cx="2965450" cy="16668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487" name="Rectangle 7"/>
          <p:cNvSpPr>
            <a:spLocks noChangeArrowheads="1"/>
          </p:cNvSpPr>
          <p:nvPr/>
        </p:nvSpPr>
        <p:spPr bwMode="auto">
          <a:xfrm>
            <a:off x="6300477" y="846623"/>
            <a:ext cx="2848386" cy="27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sz="1200" dirty="0" smtClean="0">
                <a:solidFill>
                  <a:srgbClr val="326D93"/>
                </a:solidFill>
                <a:cs typeface="Arial" pitchFamily="34" charset="0"/>
              </a:rPr>
              <a:t>© Erika Nortemann and </a:t>
            </a:r>
            <a:r>
              <a:rPr lang="en-US" sz="1200" dirty="0" err="1" smtClean="0">
                <a:solidFill>
                  <a:srgbClr val="326D93"/>
                </a:solidFill>
                <a:cs typeface="Arial" pitchFamily="34" charset="0"/>
              </a:rPr>
              <a:t>JoeBay</a:t>
            </a:r>
            <a:r>
              <a:rPr lang="en-US" sz="1200" dirty="0" smtClean="0">
                <a:solidFill>
                  <a:srgbClr val="326D93"/>
                </a:solidFill>
                <a:cs typeface="Arial" pitchFamily="34" charset="0"/>
              </a:rPr>
              <a:t> Aerials</a:t>
            </a:r>
            <a:endParaRPr lang="en-US" sz="1200" dirty="0">
              <a:solidFill>
                <a:srgbClr val="326D93"/>
              </a:solidFill>
            </a:endParaRPr>
          </a:p>
        </p:txBody>
      </p:sp>
      <p:pic>
        <p:nvPicPr>
          <p:cNvPr id="7" name="Picture 2" descr="http://10.1.31.14/netpub/server.np?original=29439&amp;site=WOPA&amp;catalog=catalog"/>
          <p:cNvPicPr>
            <a:picLocks noChangeAspect="1" noChangeArrowheads="1"/>
          </p:cNvPicPr>
          <p:nvPr/>
        </p:nvPicPr>
        <p:blipFill>
          <a:blip r:embed="rId3">
            <a:extLst>
              <a:ext uri="{28A0092B-C50C-407E-A947-70E740481C1C}">
                <a14:useLocalDpi xmlns:a14="http://schemas.microsoft.com/office/drawing/2010/main" val="0"/>
              </a:ext>
            </a:extLst>
          </a:blip>
          <a:srcRect t="6050"/>
          <a:stretch>
            <a:fillRect/>
          </a:stretch>
        </p:blipFill>
        <p:spPr bwMode="auto">
          <a:xfrm>
            <a:off x="36576" y="1196762"/>
            <a:ext cx="5672138" cy="3521075"/>
          </a:xfrm>
          <a:prstGeom prst="rect">
            <a:avLst/>
          </a:prstGeom>
          <a:noFill/>
          <a:ln w="3175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91584" y="3562067"/>
            <a:ext cx="4825029" cy="3216686"/>
          </a:xfrm>
          <a:prstGeom prst="rect">
            <a:avLst/>
          </a:prstGeom>
          <a:ln w="31750">
            <a:solidFill>
              <a:schemeClr val="bg1"/>
            </a:solidFill>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44768" y="1538195"/>
            <a:ext cx="2962656" cy="1975104"/>
          </a:xfrm>
          <a:prstGeom prst="rect">
            <a:avLst/>
          </a:prstGeom>
          <a:ln w="31750">
            <a:solidFill>
              <a:schemeClr val="bg1"/>
            </a:solidFill>
          </a:ln>
        </p:spPr>
      </p:pic>
      <p:sp>
        <p:nvSpPr>
          <p:cNvPr id="13" name="Rectangle 7"/>
          <p:cNvSpPr>
            <a:spLocks noChangeArrowheads="1"/>
          </p:cNvSpPr>
          <p:nvPr/>
        </p:nvSpPr>
        <p:spPr bwMode="auto">
          <a:xfrm>
            <a:off x="25908" y="1385723"/>
            <a:ext cx="2864865" cy="6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b="1" dirty="0" smtClean="0">
                <a:solidFill>
                  <a:schemeClr val="bg1"/>
                </a:solidFill>
                <a:cs typeface="Arial" pitchFamily="34" charset="0"/>
              </a:rPr>
              <a:t>January and March 2010</a:t>
            </a:r>
          </a:p>
          <a:p>
            <a:r>
              <a:rPr lang="en-US" b="1" dirty="0" smtClean="0">
                <a:solidFill>
                  <a:schemeClr val="bg1"/>
                </a:solidFill>
                <a:cs typeface="Arial" pitchFamily="34" charset="0"/>
              </a:rPr>
              <a:t>550 volunteers</a:t>
            </a:r>
            <a:endParaRPr lang="en-US" b="1" dirty="0">
              <a:solidFill>
                <a:schemeClr val="bg1"/>
              </a:solidFill>
            </a:endParaRPr>
          </a:p>
        </p:txBody>
      </p:sp>
      <p:sp>
        <p:nvSpPr>
          <p:cNvPr id="14" name="Rectangle 7"/>
          <p:cNvSpPr>
            <a:spLocks noChangeArrowheads="1"/>
          </p:cNvSpPr>
          <p:nvPr/>
        </p:nvSpPr>
        <p:spPr bwMode="auto">
          <a:xfrm>
            <a:off x="4291584" y="3571840"/>
            <a:ext cx="2274960" cy="64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29" tIns="45714" rIns="91429" bIns="45714">
            <a:spAutoFit/>
          </a:bodyPr>
          <a:lstStyle/>
          <a:p>
            <a:r>
              <a:rPr lang="en-US" b="1" dirty="0" smtClean="0">
                <a:solidFill>
                  <a:schemeClr val="bg1"/>
                </a:solidFill>
                <a:cs typeface="Arial" pitchFamily="34" charset="0"/>
              </a:rPr>
              <a:t>April and May 2013</a:t>
            </a:r>
          </a:p>
          <a:p>
            <a:r>
              <a:rPr lang="en-US" b="1" dirty="0" smtClean="0">
                <a:solidFill>
                  <a:schemeClr val="bg1"/>
                </a:solidFill>
                <a:cs typeface="Arial" pitchFamily="34" charset="0"/>
              </a:rPr>
              <a:t>920 volunteers</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221161" y="328166"/>
            <a:ext cx="7023965" cy="476250"/>
          </a:xfrm>
          <a:prstGeom prst="rect">
            <a:avLst/>
          </a:prstGeom>
        </p:spPr>
        <p:txBody>
          <a:bodyPr/>
          <a:lstStyle>
            <a:lvl1pPr algn="l" rtl="0" eaLnBrk="0" fontAlgn="base" hangingPunct="0">
              <a:spcBef>
                <a:spcPct val="0"/>
              </a:spcBef>
              <a:spcAft>
                <a:spcPct val="0"/>
              </a:spcAft>
              <a:defRPr sz="2400">
                <a:solidFill>
                  <a:srgbClr val="0082A9"/>
                </a:solidFill>
                <a:latin typeface="+mj-lt"/>
                <a:ea typeface="+mj-ea"/>
                <a:cs typeface="+mj-cs"/>
              </a:defRPr>
            </a:lvl1pPr>
            <a:lvl2pPr algn="l" rtl="0" eaLnBrk="0" fontAlgn="base" hangingPunct="0">
              <a:spcBef>
                <a:spcPct val="0"/>
              </a:spcBef>
              <a:spcAft>
                <a:spcPct val="0"/>
              </a:spcAft>
              <a:defRPr sz="2400">
                <a:solidFill>
                  <a:srgbClr val="0082A9"/>
                </a:solidFill>
                <a:latin typeface="Oakleaf Bold" pitchFamily="2" charset="0"/>
              </a:defRPr>
            </a:lvl2pPr>
            <a:lvl3pPr algn="l" rtl="0" eaLnBrk="0" fontAlgn="base" hangingPunct="0">
              <a:spcBef>
                <a:spcPct val="0"/>
              </a:spcBef>
              <a:spcAft>
                <a:spcPct val="0"/>
              </a:spcAft>
              <a:defRPr sz="2400">
                <a:solidFill>
                  <a:srgbClr val="0082A9"/>
                </a:solidFill>
                <a:latin typeface="Oakleaf Bold" pitchFamily="2" charset="0"/>
              </a:defRPr>
            </a:lvl3pPr>
            <a:lvl4pPr algn="l" rtl="0" eaLnBrk="0" fontAlgn="base" hangingPunct="0">
              <a:spcBef>
                <a:spcPct val="0"/>
              </a:spcBef>
              <a:spcAft>
                <a:spcPct val="0"/>
              </a:spcAft>
              <a:defRPr sz="2400">
                <a:solidFill>
                  <a:srgbClr val="0082A9"/>
                </a:solidFill>
                <a:latin typeface="Oakleaf Bold" pitchFamily="2" charset="0"/>
              </a:defRPr>
            </a:lvl4pPr>
            <a:lvl5pPr algn="l" rtl="0" eaLnBrk="0" fontAlgn="base" hangingPunct="0">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a:lstStyle>
          <a:p>
            <a:r>
              <a:rPr lang="en-US" sz="3200" b="1" dirty="0" smtClean="0">
                <a:latin typeface="Arial" pitchFamily="34" charset="0"/>
                <a:cs typeface="Arial" pitchFamily="34" charset="0"/>
              </a:rPr>
              <a:t>Take Home Points</a:t>
            </a:r>
            <a:endParaRPr lang="en-US" sz="3200" b="1" dirty="0">
              <a:latin typeface="Arial" pitchFamily="34" charset="0"/>
              <a:cs typeface="Arial" pitchFamily="34" charset="0"/>
            </a:endParaRPr>
          </a:p>
        </p:txBody>
      </p:sp>
      <p:sp>
        <p:nvSpPr>
          <p:cNvPr id="3" name="Rectangle 2"/>
          <p:cNvSpPr/>
          <p:nvPr/>
        </p:nvSpPr>
        <p:spPr>
          <a:xfrm>
            <a:off x="426720" y="1207740"/>
            <a:ext cx="8595360" cy="5309146"/>
          </a:xfrm>
          <a:prstGeom prst="rect">
            <a:avLst/>
          </a:prstGeom>
        </p:spPr>
        <p:txBody>
          <a:bodyPr wrap="square">
            <a:spAutoFit/>
          </a:bodyPr>
          <a:lstStyle/>
          <a:p>
            <a:pPr marL="256432" indent="-256432">
              <a:buFont typeface="Arial"/>
              <a:buChar char="•"/>
            </a:pPr>
            <a:r>
              <a:rPr lang="en-US" sz="2800" dirty="0" smtClean="0">
                <a:solidFill>
                  <a:schemeClr val="bg1"/>
                </a:solidFill>
                <a:latin typeface="Arial" pitchFamily="34" charset="0"/>
                <a:cs typeface="Arial" pitchFamily="34" charset="0"/>
              </a:rPr>
              <a:t>Explore All Partnerships</a:t>
            </a:r>
          </a:p>
          <a:p>
            <a:pPr marL="914400" lvl="1" indent="-457200">
              <a:buFont typeface="Courier New" pitchFamily="49" charset="0"/>
              <a:buChar char="o"/>
            </a:pPr>
            <a:r>
              <a:rPr lang="en-US" sz="2500" dirty="0" smtClean="0">
                <a:solidFill>
                  <a:schemeClr val="bg1"/>
                </a:solidFill>
                <a:latin typeface="Arial" pitchFamily="34" charset="0"/>
                <a:cs typeface="Arial" pitchFamily="34" charset="0"/>
              </a:rPr>
              <a:t>Federal – USFWS, NOAA, ACOE (GP)</a:t>
            </a:r>
          </a:p>
          <a:p>
            <a:pPr marL="914400" lvl="1" indent="-457200">
              <a:buFont typeface="Courier New" pitchFamily="49" charset="0"/>
              <a:buChar char="o"/>
            </a:pPr>
            <a:r>
              <a:rPr lang="en-US" sz="2500" dirty="0" smtClean="0">
                <a:solidFill>
                  <a:schemeClr val="bg1"/>
                </a:solidFill>
                <a:latin typeface="Arial" pitchFamily="34" charset="0"/>
                <a:cs typeface="Arial" pitchFamily="34" charset="0"/>
              </a:rPr>
              <a:t>State/Local – ADCNR, Town of </a:t>
            </a:r>
            <a:r>
              <a:rPr lang="en-US" sz="2500" dirty="0" err="1" smtClean="0">
                <a:solidFill>
                  <a:schemeClr val="bg1"/>
                </a:solidFill>
                <a:latin typeface="Arial" pitchFamily="34" charset="0"/>
                <a:cs typeface="Arial" pitchFamily="34" charset="0"/>
              </a:rPr>
              <a:t>Perdido</a:t>
            </a:r>
            <a:r>
              <a:rPr lang="en-US" sz="2500" dirty="0" smtClean="0">
                <a:solidFill>
                  <a:schemeClr val="bg1"/>
                </a:solidFill>
                <a:latin typeface="Arial" pitchFamily="34" charset="0"/>
                <a:cs typeface="Arial" pitchFamily="34" charset="0"/>
              </a:rPr>
              <a:t> Beach</a:t>
            </a:r>
          </a:p>
          <a:p>
            <a:pPr marL="914400" lvl="1" indent="-457200">
              <a:buFont typeface="Courier New" pitchFamily="49" charset="0"/>
              <a:buChar char="o"/>
            </a:pPr>
            <a:r>
              <a:rPr lang="en-US" sz="2500" dirty="0" smtClean="0">
                <a:solidFill>
                  <a:schemeClr val="bg1"/>
                </a:solidFill>
                <a:latin typeface="Arial" pitchFamily="34" charset="0"/>
                <a:cs typeface="Arial" pitchFamily="34" charset="0"/>
              </a:rPr>
              <a:t>Academic – Dauphin Island Sea Lab, Univ. of South Alabama</a:t>
            </a:r>
          </a:p>
          <a:p>
            <a:pPr marL="914400" lvl="1" indent="-457200">
              <a:buFont typeface="Courier New" pitchFamily="49" charset="0"/>
              <a:buChar char="o"/>
            </a:pPr>
            <a:r>
              <a:rPr lang="en-US" sz="2500" dirty="0" smtClean="0">
                <a:solidFill>
                  <a:schemeClr val="bg1"/>
                </a:solidFill>
                <a:latin typeface="Arial" pitchFamily="34" charset="0"/>
                <a:cs typeface="Arial" pitchFamily="34" charset="0"/>
              </a:rPr>
              <a:t>Non-traditional – Boat People SOS, Smart Home America</a:t>
            </a:r>
          </a:p>
          <a:p>
            <a:pPr marL="914400" lvl="1" indent="-457200">
              <a:buFont typeface="Courier New" pitchFamily="49" charset="0"/>
              <a:buChar char="o"/>
            </a:pPr>
            <a:r>
              <a:rPr lang="en-US" sz="2500" dirty="0" smtClean="0">
                <a:solidFill>
                  <a:schemeClr val="bg1"/>
                </a:solidFill>
                <a:latin typeface="Arial" pitchFamily="34" charset="0"/>
                <a:cs typeface="Arial" pitchFamily="34" charset="0"/>
              </a:rPr>
              <a:t>Private – individual landowners</a:t>
            </a:r>
          </a:p>
          <a:p>
            <a:pPr marL="256432" indent="-256432">
              <a:buFont typeface="Arial"/>
              <a:buChar char="•"/>
            </a:pPr>
            <a:endParaRPr lang="en-US" sz="1200" dirty="0" smtClean="0">
              <a:solidFill>
                <a:schemeClr val="bg1"/>
              </a:solidFill>
              <a:latin typeface="Arial" pitchFamily="34" charset="0"/>
              <a:cs typeface="Arial" pitchFamily="34" charset="0"/>
            </a:endParaRPr>
          </a:p>
          <a:p>
            <a:pPr marL="256432" indent="-256432">
              <a:buFont typeface="Arial"/>
              <a:buChar char="•"/>
            </a:pPr>
            <a:r>
              <a:rPr lang="en-US" sz="2800" dirty="0" smtClean="0">
                <a:solidFill>
                  <a:schemeClr val="bg1"/>
                </a:solidFill>
                <a:latin typeface="Arial" pitchFamily="34" charset="0"/>
                <a:cs typeface="Arial" pitchFamily="34" charset="0"/>
              </a:rPr>
              <a:t>Process of learning, research, implementation and adaptive management</a:t>
            </a:r>
          </a:p>
          <a:p>
            <a:pPr marL="256432" indent="-256432">
              <a:buFont typeface="Arial"/>
              <a:buChar char="•"/>
            </a:pPr>
            <a:endParaRPr lang="en-US" sz="1200" dirty="0" smtClean="0">
              <a:solidFill>
                <a:schemeClr val="bg1"/>
              </a:solidFill>
              <a:latin typeface="Arial" pitchFamily="34" charset="0"/>
              <a:cs typeface="Arial" pitchFamily="34" charset="0"/>
            </a:endParaRPr>
          </a:p>
          <a:p>
            <a:pPr marL="256432" indent="-256432">
              <a:buFont typeface="Arial"/>
              <a:buChar char="•"/>
            </a:pPr>
            <a:r>
              <a:rPr lang="en-US" sz="2800" dirty="0" smtClean="0">
                <a:solidFill>
                  <a:schemeClr val="bg1"/>
                </a:solidFill>
                <a:latin typeface="Arial" pitchFamily="34" charset="0"/>
                <a:cs typeface="Arial" pitchFamily="34" charset="0"/>
              </a:rPr>
              <a:t>Think </a:t>
            </a:r>
            <a:r>
              <a:rPr lang="en-US" sz="2800" dirty="0">
                <a:solidFill>
                  <a:schemeClr val="bg1"/>
                </a:solidFill>
                <a:latin typeface="Arial" pitchFamily="34" charset="0"/>
                <a:cs typeface="Arial" pitchFamily="34" charset="0"/>
              </a:rPr>
              <a:t>outside of the box - don’t disregard less pristine areas for </a:t>
            </a:r>
            <a:r>
              <a:rPr lang="en-US" sz="2800" dirty="0" smtClean="0">
                <a:solidFill>
                  <a:schemeClr val="bg1"/>
                </a:solidFill>
                <a:latin typeface="Arial" pitchFamily="34" charset="0"/>
                <a:cs typeface="Arial" pitchFamily="34" charset="0"/>
              </a:rPr>
              <a:t>restoration</a:t>
            </a:r>
            <a:endParaRPr lang="en-US"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96040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2257425" y="0"/>
            <a:ext cx="6705600" cy="1066800"/>
          </a:xfrm>
        </p:spPr>
        <p:txBody>
          <a:bodyPr/>
          <a:lstStyle/>
          <a:p>
            <a:pPr eaLnBrk="1" hangingPunct="1"/>
            <a:r>
              <a:rPr lang="en-GB" sz="3200" b="1" dirty="0" smtClean="0">
                <a:solidFill>
                  <a:srgbClr val="326D93"/>
                </a:solidFill>
                <a:latin typeface="Arial" charset="0"/>
                <a:cs typeface="Arial" charset="0"/>
              </a:rPr>
              <a:t>Foundation for the Environment</a:t>
            </a:r>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t="4741" r="47060" b="17758"/>
          <a:stretch>
            <a:fillRect/>
          </a:stretch>
        </p:blipFill>
        <p:spPr bwMode="auto">
          <a:xfrm>
            <a:off x="0" y="1827479"/>
            <a:ext cx="9128185" cy="5030521"/>
          </a:xfrm>
          <a:prstGeom prst="rect">
            <a:avLst/>
          </a:prstGeom>
          <a:noFill/>
          <a:ln w="381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H:\Photos\2011_0630_LittleBayIsland\IMG_1806.JPG"/>
          <p:cNvPicPr>
            <a:picLocks noChangeAspect="1" noChangeArrowheads="1"/>
          </p:cNvPicPr>
          <p:nvPr/>
        </p:nvPicPr>
        <p:blipFill rotWithShape="1">
          <a:blip r:embed="rId4" cstate="print"/>
          <a:srcRect t="8179"/>
          <a:stretch/>
        </p:blipFill>
        <p:spPr bwMode="auto">
          <a:xfrm>
            <a:off x="5724878" y="845929"/>
            <a:ext cx="3418454" cy="2354140"/>
          </a:xfrm>
          <a:prstGeom prst="rect">
            <a:avLst/>
          </a:prstGeom>
          <a:noFill/>
          <a:ln w="38100">
            <a:solidFill>
              <a:schemeClr val="bg1"/>
            </a:solid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9" descr="P4300100"/>
          <p:cNvPicPr>
            <a:picLocks noGrp="1" noChangeAspect="1" noChangeArrowheads="1"/>
          </p:cNvPicPr>
          <p:nvPr>
            <p:ph sz="quarter" idx="2"/>
          </p:nvPr>
        </p:nvPicPr>
        <p:blipFill>
          <a:blip r:embed="rId2"/>
          <a:srcRect l="25321" t="16606" r="17968"/>
          <a:stretch>
            <a:fillRect/>
          </a:stretch>
        </p:blipFill>
        <p:spPr>
          <a:xfrm>
            <a:off x="4860925" y="1747076"/>
            <a:ext cx="4283075" cy="4495800"/>
          </a:xfrm>
          <a:ln w="38100">
            <a:solidFill>
              <a:schemeClr val="bg1"/>
            </a:solidFill>
          </a:ln>
          <a:effectLst>
            <a:outerShdw blurRad="292100" dist="139700" dir="2700000" algn="tl" rotWithShape="0">
              <a:srgbClr val="333333">
                <a:alpha val="65000"/>
              </a:srgbClr>
            </a:outerShdw>
          </a:effectLst>
        </p:spPr>
      </p:pic>
      <p:pic>
        <p:nvPicPr>
          <p:cNvPr id="8" name="Picture 4" descr="Volunteers bagging shell NC_2005.jpg"/>
          <p:cNvPicPr>
            <a:picLocks noChangeAspect="1"/>
          </p:cNvPicPr>
          <p:nvPr/>
        </p:nvPicPr>
        <p:blipFill>
          <a:blip r:embed="rId3"/>
          <a:srcRect l="12064" r="3215" b="565"/>
          <a:stretch>
            <a:fillRect/>
          </a:stretch>
        </p:blipFill>
        <p:spPr bwMode="auto">
          <a:xfrm>
            <a:off x="0" y="1747076"/>
            <a:ext cx="5113338" cy="4500562"/>
          </a:xfrm>
          <a:prstGeom prst="rect">
            <a:avLst/>
          </a:prstGeom>
          <a:ln w="38100">
            <a:solidFill>
              <a:schemeClr val="bg1"/>
            </a:solidFill>
          </a:ln>
          <a:effectLst>
            <a:outerShdw blurRad="292100" dist="139700" dir="2700000" algn="tl" rotWithShape="0">
              <a:srgbClr val="333333">
                <a:alpha val="65000"/>
              </a:srgbClr>
            </a:outerShdw>
          </a:effectLst>
        </p:spPr>
      </p:pic>
      <p:sp>
        <p:nvSpPr>
          <p:cNvPr id="6" name="Rectangle 2"/>
          <p:cNvSpPr txBox="1">
            <a:spLocks noChangeArrowheads="1"/>
          </p:cNvSpPr>
          <p:nvPr/>
        </p:nvSpPr>
        <p:spPr bwMode="auto">
          <a:xfrm>
            <a:off x="2257425" y="29029"/>
            <a:ext cx="6705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400">
                <a:solidFill>
                  <a:srgbClr val="0082A9"/>
                </a:solidFill>
                <a:latin typeface="+mj-lt"/>
                <a:ea typeface="+mj-ea"/>
                <a:cs typeface="+mj-cs"/>
              </a:defRPr>
            </a:lvl1pPr>
            <a:lvl2pPr algn="l" rtl="0" eaLnBrk="0" fontAlgn="base" hangingPunct="0">
              <a:spcBef>
                <a:spcPct val="0"/>
              </a:spcBef>
              <a:spcAft>
                <a:spcPct val="0"/>
              </a:spcAft>
              <a:defRPr sz="2400">
                <a:solidFill>
                  <a:srgbClr val="0082A9"/>
                </a:solidFill>
                <a:latin typeface="Oakleaf Bold" pitchFamily="2" charset="0"/>
              </a:defRPr>
            </a:lvl2pPr>
            <a:lvl3pPr algn="l" rtl="0" eaLnBrk="0" fontAlgn="base" hangingPunct="0">
              <a:spcBef>
                <a:spcPct val="0"/>
              </a:spcBef>
              <a:spcAft>
                <a:spcPct val="0"/>
              </a:spcAft>
              <a:defRPr sz="2400">
                <a:solidFill>
                  <a:srgbClr val="0082A9"/>
                </a:solidFill>
                <a:latin typeface="Oakleaf Bold" pitchFamily="2" charset="0"/>
              </a:defRPr>
            </a:lvl3pPr>
            <a:lvl4pPr algn="l" rtl="0" eaLnBrk="0" fontAlgn="base" hangingPunct="0">
              <a:spcBef>
                <a:spcPct val="0"/>
              </a:spcBef>
              <a:spcAft>
                <a:spcPct val="0"/>
              </a:spcAft>
              <a:defRPr sz="2400">
                <a:solidFill>
                  <a:srgbClr val="0082A9"/>
                </a:solidFill>
                <a:latin typeface="Oakleaf Bold" pitchFamily="2" charset="0"/>
              </a:defRPr>
            </a:lvl4pPr>
            <a:lvl5pPr algn="l" rtl="0" eaLnBrk="0" fontAlgn="base" hangingPunct="0">
              <a:spcBef>
                <a:spcPct val="0"/>
              </a:spcBef>
              <a:spcAft>
                <a:spcPct val="0"/>
              </a:spcAft>
              <a:defRPr sz="2400">
                <a:solidFill>
                  <a:srgbClr val="0082A9"/>
                </a:solidFill>
                <a:latin typeface="Oakleaf Bold" pitchFamily="2" charset="0"/>
              </a:defRPr>
            </a:lvl5pPr>
            <a:lvl6pPr marL="457200" algn="l" rtl="0" fontAlgn="base">
              <a:spcBef>
                <a:spcPct val="0"/>
              </a:spcBef>
              <a:spcAft>
                <a:spcPct val="0"/>
              </a:spcAft>
              <a:defRPr sz="2400">
                <a:solidFill>
                  <a:srgbClr val="0082A9"/>
                </a:solidFill>
                <a:latin typeface="Oakleaf Bold" pitchFamily="2" charset="0"/>
              </a:defRPr>
            </a:lvl6pPr>
            <a:lvl7pPr marL="914400" algn="l" rtl="0" fontAlgn="base">
              <a:spcBef>
                <a:spcPct val="0"/>
              </a:spcBef>
              <a:spcAft>
                <a:spcPct val="0"/>
              </a:spcAft>
              <a:defRPr sz="2400">
                <a:solidFill>
                  <a:srgbClr val="0082A9"/>
                </a:solidFill>
                <a:latin typeface="Oakleaf Bold" pitchFamily="2" charset="0"/>
              </a:defRPr>
            </a:lvl7pPr>
            <a:lvl8pPr marL="1371600" algn="l" rtl="0" fontAlgn="base">
              <a:spcBef>
                <a:spcPct val="0"/>
              </a:spcBef>
              <a:spcAft>
                <a:spcPct val="0"/>
              </a:spcAft>
              <a:defRPr sz="2400">
                <a:solidFill>
                  <a:srgbClr val="0082A9"/>
                </a:solidFill>
                <a:latin typeface="Oakleaf Bold" pitchFamily="2" charset="0"/>
              </a:defRPr>
            </a:lvl8pPr>
            <a:lvl9pPr marL="1828800" algn="l" rtl="0" fontAlgn="base">
              <a:spcBef>
                <a:spcPct val="0"/>
              </a:spcBef>
              <a:spcAft>
                <a:spcPct val="0"/>
              </a:spcAft>
              <a:defRPr sz="2400">
                <a:solidFill>
                  <a:srgbClr val="0082A9"/>
                </a:solidFill>
                <a:latin typeface="Oakleaf Bold" pitchFamily="2" charset="0"/>
              </a:defRPr>
            </a:lvl9pPr>
          </a:lstStyle>
          <a:p>
            <a:pPr eaLnBrk="1" hangingPunct="1"/>
            <a:r>
              <a:rPr lang="en-GB" sz="3200" b="1" dirty="0" smtClean="0">
                <a:solidFill>
                  <a:srgbClr val="326D93"/>
                </a:solidFill>
                <a:latin typeface="Arial" charset="0"/>
                <a:cs typeface="Arial" charset="0"/>
              </a:rPr>
              <a:t>Small Restoration Projects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_AL_Oyster Reef Installation w Booms 18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895698"/>
            <a:ext cx="9144000" cy="461962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219" name="TextBox 2"/>
          <p:cNvSpPr txBox="1">
            <a:spLocks noChangeArrowheads="1"/>
          </p:cNvSpPr>
          <p:nvPr/>
        </p:nvSpPr>
        <p:spPr bwMode="auto">
          <a:xfrm>
            <a:off x="-15815" y="1158802"/>
            <a:ext cx="9144000" cy="707886"/>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2000" dirty="0">
                <a:solidFill>
                  <a:schemeClr val="bg1"/>
                </a:solidFill>
                <a:latin typeface="Arial" pitchFamily="34" charset="0"/>
                <a:cs typeface="Arial" pitchFamily="34" charset="0"/>
              </a:rPr>
              <a:t> The American Recovery and Reinvestment Act of 2009 and NOAA helped TNC build more than</a:t>
            </a:r>
            <a:r>
              <a:rPr lang="en-US" sz="2000" b="1" dirty="0">
                <a:solidFill>
                  <a:schemeClr val="bg1"/>
                </a:solidFill>
                <a:latin typeface="Arial" pitchFamily="34" charset="0"/>
                <a:cs typeface="Arial" pitchFamily="34" charset="0"/>
              </a:rPr>
              <a:t> </a:t>
            </a:r>
            <a:r>
              <a:rPr lang="en-US" sz="2000" b="1" dirty="0" smtClean="0">
                <a:solidFill>
                  <a:schemeClr val="bg1"/>
                </a:solidFill>
                <a:latin typeface="Arial" pitchFamily="34" charset="0"/>
                <a:cs typeface="Arial" pitchFamily="34" charset="0"/>
              </a:rPr>
              <a:t>1.5</a:t>
            </a:r>
            <a:r>
              <a:rPr lang="en-US" sz="2000" dirty="0" smtClean="0">
                <a:solidFill>
                  <a:schemeClr val="bg1"/>
                </a:solidFill>
                <a:latin typeface="Arial" pitchFamily="34" charset="0"/>
                <a:cs typeface="Arial" pitchFamily="34" charset="0"/>
              </a:rPr>
              <a:t> </a:t>
            </a:r>
            <a:r>
              <a:rPr lang="en-US" sz="2000" dirty="0">
                <a:solidFill>
                  <a:schemeClr val="bg1"/>
                </a:solidFill>
                <a:latin typeface="Arial" pitchFamily="34" charset="0"/>
                <a:cs typeface="Arial" pitchFamily="34" charset="0"/>
              </a:rPr>
              <a:t>miles of oyster reef in </a:t>
            </a:r>
            <a:r>
              <a:rPr lang="en-US" sz="2000" dirty="0" smtClean="0">
                <a:solidFill>
                  <a:schemeClr val="bg1"/>
                </a:solidFill>
                <a:latin typeface="Arial" pitchFamily="34" charset="0"/>
                <a:cs typeface="Arial" pitchFamily="34" charset="0"/>
              </a:rPr>
              <a:t>Alabama</a:t>
            </a:r>
            <a:endParaRPr lang="en-US" sz="2000" dirty="0">
              <a:solidFill>
                <a:schemeClr val="bg1"/>
              </a:solidFill>
              <a:latin typeface="Arial" pitchFamily="34" charset="0"/>
              <a:cs typeface="Arial" pitchFamily="34" charset="0"/>
            </a:endParaRPr>
          </a:p>
        </p:txBody>
      </p:sp>
      <p:pic>
        <p:nvPicPr>
          <p:cNvPr id="9221" name="Picture 6" descr="ARRA%20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7" descr="NOAA color.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305800" y="60198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2200275" y="166688"/>
            <a:ext cx="6943725" cy="730250"/>
          </a:xfrm>
          <a:prstGeom prst="rect">
            <a:avLst/>
          </a:prstGeom>
        </p:spPr>
        <p:txBody>
          <a:bodyPr/>
          <a:lstStyle/>
          <a:p>
            <a:pPr>
              <a:defRPr/>
            </a:pPr>
            <a:r>
              <a:rPr lang="en-US" sz="3200" b="1" kern="0" dirty="0" smtClean="0">
                <a:solidFill>
                  <a:srgbClr val="326D93"/>
                </a:solidFill>
                <a:ea typeface="+mj-ea"/>
                <a:cs typeface="Arial" charset="0"/>
              </a:rPr>
              <a:t>Larger Restoration Projects</a:t>
            </a:r>
            <a:endParaRPr lang="en-GB" sz="3200" b="1" kern="0" dirty="0">
              <a:solidFill>
                <a:srgbClr val="326D93"/>
              </a:solidFill>
              <a:ea typeface="+mj-ea"/>
              <a:cs typeface="Arial"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4785860" y="2804952"/>
            <a:ext cx="1077831" cy="227340"/>
          </a:xfrm>
          <a:prstGeom prst="rect">
            <a:avLst/>
          </a:prstGeom>
          <a:noFill/>
        </p:spPr>
        <p:txBody>
          <a:bodyPr wrap="none" rtlCol="0">
            <a:spAutoFit/>
          </a:bodyPr>
          <a:lstStyle/>
          <a:p>
            <a:r>
              <a:rPr lang="en-US" sz="800" dirty="0">
                <a:solidFill>
                  <a:schemeClr val="bg1"/>
                </a:solidFill>
              </a:rPr>
              <a:t>© </a:t>
            </a:r>
            <a:r>
              <a:rPr lang="en-US" sz="800" dirty="0" smtClean="0">
                <a:solidFill>
                  <a:schemeClr val="bg1"/>
                </a:solidFill>
              </a:rPr>
              <a:t>Allen Tate, TNC</a:t>
            </a:r>
            <a:endParaRPr lang="en-US" sz="800" dirty="0">
              <a:solidFill>
                <a:schemeClr val="bg1"/>
              </a:solidFill>
            </a:endParaRPr>
          </a:p>
        </p:txBody>
      </p:sp>
      <p:grpSp>
        <p:nvGrpSpPr>
          <p:cNvPr id="2" name="Group 1"/>
          <p:cNvGrpSpPr/>
          <p:nvPr/>
        </p:nvGrpSpPr>
        <p:grpSpPr>
          <a:xfrm>
            <a:off x="842287" y="1166273"/>
            <a:ext cx="7155075" cy="5659637"/>
            <a:chOff x="377839" y="224587"/>
            <a:chExt cx="8272187" cy="6543268"/>
          </a:xfrm>
        </p:grpSpPr>
        <p:pic>
          <p:nvPicPr>
            <p:cNvPr id="12" name="Picture 6" descr="H:\Photos\2011_0307_The Grand Hotel_PRM\IMG_1332.JPG"/>
            <p:cNvPicPr>
              <a:picLocks noChangeAspect="1" noChangeArrowheads="1"/>
            </p:cNvPicPr>
            <p:nvPr/>
          </p:nvPicPr>
          <p:blipFill>
            <a:blip r:embed="rId3" cstate="print"/>
            <a:srcRect/>
            <a:stretch>
              <a:fillRect/>
            </a:stretch>
          </p:blipFill>
          <p:spPr bwMode="auto">
            <a:xfrm>
              <a:off x="3663958" y="3028304"/>
              <a:ext cx="4986068" cy="3739551"/>
            </a:xfrm>
            <a:prstGeom prst="rect">
              <a:avLst/>
            </a:prstGeom>
            <a:noFill/>
            <a:ln w="38100">
              <a:solidFill>
                <a:schemeClr val="bg1"/>
              </a:solidFill>
            </a:ln>
          </p:spPr>
        </p:pic>
        <p:grpSp>
          <p:nvGrpSpPr>
            <p:cNvPr id="9" name="Group 8"/>
            <p:cNvGrpSpPr/>
            <p:nvPr/>
          </p:nvGrpSpPr>
          <p:grpSpPr>
            <a:xfrm>
              <a:off x="3640282" y="224588"/>
              <a:ext cx="4992491" cy="2813780"/>
              <a:chOff x="3346981" y="228600"/>
              <a:chExt cx="4992491" cy="2813780"/>
            </a:xfrm>
          </p:grpSpPr>
          <p:pic>
            <p:nvPicPr>
              <p:cNvPr id="24579" name="Picture 3" descr="C:\Users\tmohrman\Pictures\Allen Tate's photos\Photos\Photos\P419247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175"/>
              <a:stretch/>
            </p:blipFill>
            <p:spPr bwMode="auto">
              <a:xfrm>
                <a:off x="3370657" y="228600"/>
                <a:ext cx="4968815" cy="281378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346981" y="2766293"/>
                <a:ext cx="1281120" cy="215444"/>
              </a:xfrm>
              <a:prstGeom prst="rect">
                <a:avLst/>
              </a:prstGeom>
              <a:noFill/>
            </p:spPr>
            <p:txBody>
              <a:bodyPr wrap="none" rtlCol="0">
                <a:spAutoFit/>
              </a:bodyPr>
              <a:lstStyle/>
              <a:p>
                <a:r>
                  <a:rPr lang="en-US" sz="800" dirty="0">
                    <a:solidFill>
                      <a:schemeClr val="bg1"/>
                    </a:solidFill>
                  </a:rPr>
                  <a:t>© </a:t>
                </a:r>
                <a:r>
                  <a:rPr lang="en-US" sz="800" dirty="0" smtClean="0">
                    <a:solidFill>
                      <a:schemeClr val="bg1"/>
                    </a:solidFill>
                  </a:rPr>
                  <a:t>Thomas </a:t>
                </a:r>
                <a:r>
                  <a:rPr lang="en-US" sz="800" dirty="0" err="1" smtClean="0">
                    <a:solidFill>
                      <a:schemeClr val="bg1"/>
                    </a:solidFill>
                  </a:rPr>
                  <a:t>Mohrman</a:t>
                </a:r>
                <a:r>
                  <a:rPr lang="en-US" sz="800" dirty="0" smtClean="0">
                    <a:solidFill>
                      <a:schemeClr val="bg1"/>
                    </a:solidFill>
                  </a:rPr>
                  <a:t>, TNC</a:t>
                </a:r>
                <a:endParaRPr lang="en-US" sz="800" dirty="0">
                  <a:solidFill>
                    <a:schemeClr val="bg1"/>
                  </a:solidFill>
                </a:endParaRPr>
              </a:p>
            </p:txBody>
          </p:sp>
        </p:grpSp>
        <p:grpSp>
          <p:nvGrpSpPr>
            <p:cNvPr id="3" name="Group 2"/>
            <p:cNvGrpSpPr/>
            <p:nvPr/>
          </p:nvGrpSpPr>
          <p:grpSpPr>
            <a:xfrm>
              <a:off x="413344" y="224587"/>
              <a:ext cx="3250614" cy="4589734"/>
              <a:chOff x="413344" y="224588"/>
              <a:chExt cx="3254625" cy="4595398"/>
            </a:xfrm>
          </p:grpSpPr>
          <p:pic>
            <p:nvPicPr>
              <p:cNvPr id="24580" name="Picture 4" descr="C:\Users\tmohrman\Pictures\Allen Tate's photos\Photos\Photos\P3282339.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725" t="6526" r="7006"/>
              <a:stretch/>
            </p:blipFill>
            <p:spPr bwMode="auto">
              <a:xfrm>
                <a:off x="413344" y="224588"/>
                <a:ext cx="3254625" cy="4595398"/>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610304" y="3886200"/>
                <a:ext cx="1021570" cy="215473"/>
              </a:xfrm>
              <a:prstGeom prst="rect">
                <a:avLst/>
              </a:prstGeom>
              <a:noFill/>
            </p:spPr>
            <p:txBody>
              <a:bodyPr wrap="none" rtlCol="0">
                <a:spAutoFit/>
              </a:bodyPr>
              <a:lstStyle/>
              <a:p>
                <a:r>
                  <a:rPr lang="en-US" sz="800" dirty="0">
                    <a:solidFill>
                      <a:schemeClr val="bg1"/>
                    </a:solidFill>
                  </a:rPr>
                  <a:t>© </a:t>
                </a:r>
                <a:r>
                  <a:rPr lang="en-US" sz="800" dirty="0" smtClean="0">
                    <a:solidFill>
                      <a:schemeClr val="bg1"/>
                    </a:solidFill>
                  </a:rPr>
                  <a:t>Allen Tate, TNC</a:t>
                </a:r>
                <a:endParaRPr lang="en-US" sz="800" dirty="0">
                  <a:solidFill>
                    <a:schemeClr val="bg1"/>
                  </a:solidFill>
                </a:endParaRPr>
              </a:p>
            </p:txBody>
          </p:sp>
        </p:grpSp>
        <p:grpSp>
          <p:nvGrpSpPr>
            <p:cNvPr id="11" name="Group 10"/>
            <p:cNvGrpSpPr/>
            <p:nvPr/>
          </p:nvGrpSpPr>
          <p:grpSpPr>
            <a:xfrm>
              <a:off x="377839" y="4177055"/>
              <a:ext cx="3286120" cy="2590800"/>
              <a:chOff x="5873923" y="0"/>
              <a:chExt cx="3270078" cy="2590800"/>
            </a:xfrm>
          </p:grpSpPr>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203" y="0"/>
                <a:ext cx="3261798" cy="2590800"/>
              </a:xfrm>
              <a:prstGeom prst="rect">
                <a:avLst/>
              </a:prstGeom>
              <a:ln w="38100">
                <a:solidFill>
                  <a:schemeClr val="bg1"/>
                </a:solidFill>
              </a:ln>
            </p:spPr>
          </p:pic>
          <p:sp>
            <p:nvSpPr>
              <p:cNvPr id="15" name="TextBox 14"/>
              <p:cNvSpPr txBox="1"/>
              <p:nvPr/>
            </p:nvSpPr>
            <p:spPr>
              <a:xfrm>
                <a:off x="5873923" y="2252246"/>
                <a:ext cx="3247420" cy="338554"/>
              </a:xfrm>
              <a:prstGeom prst="rect">
                <a:avLst/>
              </a:prstGeom>
              <a:noFill/>
            </p:spPr>
            <p:txBody>
              <a:bodyPr wrap="square" rtlCol="0">
                <a:spAutoFit/>
              </a:bodyPr>
              <a:lstStyle/>
              <a:p>
                <a:r>
                  <a:rPr lang="en-US" sz="800" b="1" dirty="0">
                    <a:solidFill>
                      <a:schemeClr val="bg1"/>
                    </a:solidFill>
                  </a:rPr>
                  <a:t>http://animals.nationalgeographic.com/animals/invertebrates/blue-crab/</a:t>
                </a:r>
              </a:p>
            </p:txBody>
          </p:sp>
        </p:grpSp>
      </p:grpSp>
      <p:sp>
        <p:nvSpPr>
          <p:cNvPr id="16" name="Rectangle 2"/>
          <p:cNvSpPr txBox="1">
            <a:spLocks noChangeArrowheads="1"/>
          </p:cNvSpPr>
          <p:nvPr/>
        </p:nvSpPr>
        <p:spPr>
          <a:xfrm>
            <a:off x="2200275" y="166688"/>
            <a:ext cx="6943725" cy="730250"/>
          </a:xfrm>
          <a:prstGeom prst="rect">
            <a:avLst/>
          </a:prstGeom>
        </p:spPr>
        <p:txBody>
          <a:bodyPr/>
          <a:lstStyle/>
          <a:p>
            <a:pPr>
              <a:defRPr/>
            </a:pPr>
            <a:r>
              <a:rPr lang="en-US" sz="3200" b="1" kern="0" dirty="0" smtClean="0">
                <a:solidFill>
                  <a:srgbClr val="326D93"/>
                </a:solidFill>
                <a:ea typeface="+mj-ea"/>
                <a:cs typeface="Arial" charset="0"/>
              </a:rPr>
              <a:t>Building Environmental Resilience</a:t>
            </a:r>
            <a:endParaRPr lang="en-GB" sz="3200" b="1" kern="0" dirty="0">
              <a:solidFill>
                <a:srgbClr val="326D93"/>
              </a:solidFill>
              <a:ea typeface="+mj-ea"/>
              <a:cs typeface="Arial" charset="0"/>
            </a:endParaRPr>
          </a:p>
        </p:txBody>
      </p:sp>
    </p:spTree>
    <p:extLst>
      <p:ext uri="{BB962C8B-B14F-4D97-AF65-F5344CB8AC3E}">
        <p14:creationId xmlns:p14="http://schemas.microsoft.com/office/powerpoint/2010/main" val="1976884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1341355"/>
            <a:ext cx="9141125" cy="5466752"/>
            <a:chOff x="0" y="804337"/>
            <a:chExt cx="9141125" cy="5466752"/>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04337"/>
              <a:ext cx="9141125" cy="5466752"/>
            </a:xfrm>
            <a:prstGeom prst="rect">
              <a:avLst/>
            </a:prstGeom>
            <a:ln w="38100">
              <a:solidFill>
                <a:schemeClr val="bg1"/>
              </a:solidFill>
            </a:ln>
          </p:spPr>
        </p:pic>
        <p:sp>
          <p:nvSpPr>
            <p:cNvPr id="4" name="TextBox 3"/>
            <p:cNvSpPr txBox="1"/>
            <p:nvPr/>
          </p:nvSpPr>
          <p:spPr>
            <a:xfrm>
              <a:off x="7620000" y="6001335"/>
              <a:ext cx="1374094" cy="253916"/>
            </a:xfrm>
            <a:prstGeom prst="rect">
              <a:avLst/>
            </a:prstGeom>
            <a:noFill/>
          </p:spPr>
          <p:txBody>
            <a:bodyPr wrap="none">
              <a:spAutoFit/>
            </a:bodyPr>
            <a:lstStyle/>
            <a:p>
              <a:pPr>
                <a:defRPr/>
              </a:pPr>
              <a:r>
                <a:rPr lang="en-GB" sz="1050" dirty="0" smtClean="0">
                  <a:solidFill>
                    <a:schemeClr val="bg1"/>
                  </a:solidFill>
                </a:rPr>
                <a:t>Jeff </a:t>
              </a:r>
              <a:r>
                <a:rPr lang="en-GB" sz="1050" dirty="0" err="1" smtClean="0">
                  <a:solidFill>
                    <a:schemeClr val="bg1"/>
                  </a:solidFill>
                </a:rPr>
                <a:t>DeQuattro</a:t>
              </a:r>
              <a:r>
                <a:rPr lang="en-GB" sz="1050" dirty="0" smtClean="0">
                  <a:solidFill>
                    <a:schemeClr val="bg1"/>
                  </a:solidFill>
                </a:rPr>
                <a:t>/TNC</a:t>
              </a:r>
              <a:endParaRPr lang="en-GB" sz="1050" dirty="0">
                <a:solidFill>
                  <a:schemeClr val="bg1"/>
                </a:solidFill>
              </a:endParaRPr>
            </a:p>
          </p:txBody>
        </p:sp>
      </p:grpSp>
      <p:sp>
        <p:nvSpPr>
          <p:cNvPr id="6" name="Rectangle 2"/>
          <p:cNvSpPr txBox="1">
            <a:spLocks noChangeArrowheads="1"/>
          </p:cNvSpPr>
          <p:nvPr/>
        </p:nvSpPr>
        <p:spPr>
          <a:xfrm>
            <a:off x="2200275" y="166688"/>
            <a:ext cx="6943725" cy="730250"/>
          </a:xfrm>
          <a:prstGeom prst="rect">
            <a:avLst/>
          </a:prstGeom>
        </p:spPr>
        <p:txBody>
          <a:bodyPr/>
          <a:lstStyle/>
          <a:p>
            <a:pPr>
              <a:defRPr/>
            </a:pPr>
            <a:r>
              <a:rPr lang="en-US" sz="3200" b="1" kern="0" dirty="0" smtClean="0">
                <a:solidFill>
                  <a:srgbClr val="326D93"/>
                </a:solidFill>
                <a:ea typeface="+mj-ea"/>
                <a:cs typeface="Arial" charset="0"/>
              </a:rPr>
              <a:t>Building Environmental Resilience</a:t>
            </a:r>
            <a:endParaRPr lang="en-GB" sz="3200" b="1" kern="0" dirty="0">
              <a:solidFill>
                <a:srgbClr val="326D93"/>
              </a:solidFill>
              <a:ea typeface="+mj-ea"/>
              <a:cs typeface="Arial" charset="0"/>
            </a:endParaRPr>
          </a:p>
        </p:txBody>
      </p:sp>
    </p:spTree>
    <p:extLst>
      <p:ext uri="{BB962C8B-B14F-4D97-AF65-F5344CB8AC3E}">
        <p14:creationId xmlns:p14="http://schemas.microsoft.com/office/powerpoint/2010/main" val="30569149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9886" t="16536" r="36114"/>
          <a:stretch/>
        </p:blipFill>
        <p:spPr bwMode="auto">
          <a:xfrm>
            <a:off x="-3155" y="0"/>
            <a:ext cx="2970930" cy="6894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9452" y="74638"/>
            <a:ext cx="914400" cy="461665"/>
          </a:xfrm>
          <a:prstGeom prst="rect">
            <a:avLst/>
          </a:prstGeom>
          <a:noFill/>
        </p:spPr>
        <p:txBody>
          <a:bodyPr wrap="square" rtlCol="0">
            <a:spAutoFit/>
          </a:bodyPr>
          <a:lstStyle/>
          <a:p>
            <a:r>
              <a:rPr lang="en-US" sz="2400" b="1" dirty="0" smtClean="0"/>
              <a:t>2007</a:t>
            </a:r>
          </a:p>
        </p:txBody>
      </p:sp>
      <p:sp>
        <p:nvSpPr>
          <p:cNvPr id="4" name="Oval 3"/>
          <p:cNvSpPr/>
          <p:nvPr/>
        </p:nvSpPr>
        <p:spPr>
          <a:xfrm>
            <a:off x="347573" y="1459282"/>
            <a:ext cx="2286000" cy="2286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9" name="Picture 2"/>
          <p:cNvPicPr>
            <a:picLocks noChangeAspect="1" noChangeArrowheads="1"/>
          </p:cNvPicPr>
          <p:nvPr/>
        </p:nvPicPr>
        <p:blipFill rotWithShape="1">
          <a:blip r:embed="rId4">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l="26556" t="1790" r="46159" b="18921"/>
          <a:stretch/>
        </p:blipFill>
        <p:spPr bwMode="auto">
          <a:xfrm>
            <a:off x="2967775" y="0"/>
            <a:ext cx="342246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3313135" y="74638"/>
            <a:ext cx="914400" cy="461665"/>
          </a:xfrm>
          <a:prstGeom prst="rect">
            <a:avLst/>
          </a:prstGeom>
          <a:noFill/>
        </p:spPr>
        <p:txBody>
          <a:bodyPr wrap="square" rtlCol="0">
            <a:spAutoFit/>
          </a:bodyPr>
          <a:lstStyle/>
          <a:p>
            <a:r>
              <a:rPr lang="en-US" sz="2400" b="1" dirty="0" smtClean="0"/>
              <a:t>2010</a:t>
            </a:r>
          </a:p>
        </p:txBody>
      </p:sp>
      <p:sp>
        <p:nvSpPr>
          <p:cNvPr id="11" name="Oval 10"/>
          <p:cNvSpPr/>
          <p:nvPr/>
        </p:nvSpPr>
        <p:spPr>
          <a:xfrm>
            <a:off x="3065746" y="1676400"/>
            <a:ext cx="2286000" cy="2286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12" name="Group 11"/>
          <p:cNvGrpSpPr/>
          <p:nvPr/>
        </p:nvGrpSpPr>
        <p:grpSpPr>
          <a:xfrm>
            <a:off x="5992034" y="0"/>
            <a:ext cx="3151966" cy="6858000"/>
            <a:chOff x="5791618" y="0"/>
            <a:chExt cx="3151966" cy="6858000"/>
          </a:xfrm>
        </p:grpSpPr>
        <p:pic>
          <p:nvPicPr>
            <p:cNvPr id="1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39648" t="16120" r="34744"/>
            <a:stretch/>
          </p:blipFill>
          <p:spPr bwMode="auto">
            <a:xfrm>
              <a:off x="5805933" y="0"/>
              <a:ext cx="313765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5791618" y="74638"/>
              <a:ext cx="914400" cy="461665"/>
            </a:xfrm>
            <a:prstGeom prst="rect">
              <a:avLst/>
            </a:prstGeom>
            <a:noFill/>
          </p:spPr>
          <p:txBody>
            <a:bodyPr wrap="square" rtlCol="0">
              <a:spAutoFit/>
            </a:bodyPr>
            <a:lstStyle/>
            <a:p>
              <a:r>
                <a:rPr lang="en-US" sz="2400" b="1" dirty="0" smtClean="0"/>
                <a:t>2012</a:t>
              </a:r>
            </a:p>
          </p:txBody>
        </p:sp>
        <p:sp>
          <p:nvSpPr>
            <p:cNvPr id="16" name="Oval 15"/>
            <p:cNvSpPr/>
            <p:nvPr/>
          </p:nvSpPr>
          <p:spPr>
            <a:xfrm>
              <a:off x="5805933" y="1681618"/>
              <a:ext cx="2286000" cy="2286000"/>
            </a:xfrm>
            <a:prstGeom prst="ellipse">
              <a:avLst/>
            </a:prstGeom>
            <a:noFill/>
            <a:ln w="381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11302485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00275" y="121532"/>
            <a:ext cx="6943725" cy="730250"/>
          </a:xfrm>
          <a:prstGeom prst="rect">
            <a:avLst/>
          </a:prstGeom>
        </p:spPr>
        <p:txBody>
          <a:bodyPr/>
          <a:lstStyle/>
          <a:p>
            <a:pPr>
              <a:defRPr/>
            </a:pPr>
            <a:r>
              <a:rPr lang="en-US" sz="3200" b="1" kern="0" dirty="0" smtClean="0">
                <a:solidFill>
                  <a:srgbClr val="326D93"/>
                </a:solidFill>
                <a:ea typeface="+mj-ea"/>
                <a:cs typeface="Arial" charset="0"/>
              </a:rPr>
              <a:t>Foundation for the Economy</a:t>
            </a:r>
          </a:p>
          <a:p>
            <a:pPr>
              <a:defRPr/>
            </a:pPr>
            <a:r>
              <a:rPr lang="en-US" sz="2800" b="1" kern="0" dirty="0" smtClean="0">
                <a:solidFill>
                  <a:srgbClr val="326D93"/>
                </a:solidFill>
                <a:ea typeface="+mj-ea"/>
                <a:cs typeface="Arial" charset="0"/>
              </a:rPr>
              <a:t>Reef Construction</a:t>
            </a:r>
            <a:endParaRPr lang="en-GB" sz="2800" b="1" kern="0" dirty="0">
              <a:solidFill>
                <a:srgbClr val="326D93"/>
              </a:solidFill>
              <a:ea typeface="+mj-ea"/>
              <a:cs typeface="Arial" charset="0"/>
            </a:endParaRPr>
          </a:p>
        </p:txBody>
      </p:sp>
      <p:sp>
        <p:nvSpPr>
          <p:cNvPr id="5" name="TextBox 4"/>
          <p:cNvSpPr txBox="1"/>
          <p:nvPr/>
        </p:nvSpPr>
        <p:spPr>
          <a:xfrm>
            <a:off x="0" y="5316889"/>
            <a:ext cx="5791200" cy="1569660"/>
          </a:xfrm>
          <a:prstGeom prst="rect">
            <a:avLst/>
          </a:prstGeom>
          <a:solidFill>
            <a:srgbClr val="0082A9"/>
          </a:solidFill>
        </p:spPr>
        <p:txBody>
          <a:bodyPr wrap="square" rtlCol="0">
            <a:spAutoFit/>
          </a:bodyPr>
          <a:lstStyle/>
          <a:p>
            <a:r>
              <a:rPr lang="en-US" sz="2400" b="1" dirty="0" smtClean="0">
                <a:solidFill>
                  <a:schemeClr val="bg1"/>
                </a:solidFill>
              </a:rPr>
              <a:t>10 miles/year:</a:t>
            </a:r>
          </a:p>
          <a:p>
            <a:r>
              <a:rPr lang="en-US" sz="2400" b="1" dirty="0" smtClean="0">
                <a:solidFill>
                  <a:schemeClr val="bg1"/>
                </a:solidFill>
              </a:rPr>
              <a:t>= 380 jobs, created or sustained</a:t>
            </a:r>
          </a:p>
          <a:p>
            <a:r>
              <a:rPr lang="en-US" sz="2400" b="1" dirty="0" smtClean="0">
                <a:solidFill>
                  <a:schemeClr val="bg1"/>
                </a:solidFill>
              </a:rPr>
              <a:t>= $29M in revenue/sales</a:t>
            </a:r>
          </a:p>
          <a:p>
            <a:r>
              <a:rPr lang="en-US" sz="2400" b="1" dirty="0" smtClean="0">
                <a:solidFill>
                  <a:schemeClr val="bg1"/>
                </a:solidFill>
              </a:rPr>
              <a:t>= ~$10M in household incomes</a:t>
            </a:r>
            <a:endParaRPr lang="en-US" sz="2400" b="1" dirty="0">
              <a:solidFill>
                <a:schemeClr val="bg1"/>
              </a:solidFill>
            </a:endParaRPr>
          </a:p>
        </p:txBody>
      </p:sp>
      <p:pic>
        <p:nvPicPr>
          <p:cNvPr id="6" name="Picture 7" descr="_AL_Oyster Reef Restoration 0116.t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169284"/>
            <a:ext cx="6220691" cy="4146287"/>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8" descr="AL110221_D046.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1163638"/>
            <a:ext cx="3352800" cy="5694362"/>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65096" y="6604084"/>
            <a:ext cx="1378904" cy="253916"/>
          </a:xfrm>
          <a:prstGeom prst="rect">
            <a:avLst/>
          </a:prstGeom>
          <a:noFill/>
        </p:spPr>
        <p:txBody>
          <a:bodyPr wrap="none">
            <a:spAutoFit/>
          </a:bodyPr>
          <a:lstStyle/>
          <a:p>
            <a:pPr>
              <a:defRPr/>
            </a:pPr>
            <a:r>
              <a:rPr lang="en-GB" sz="1050" dirty="0" smtClean="0">
                <a:solidFill>
                  <a:schemeClr val="bg1"/>
                </a:solidFill>
              </a:rPr>
              <a:t>© Andrew </a:t>
            </a:r>
            <a:r>
              <a:rPr lang="en-GB" sz="1050" dirty="0" err="1" smtClean="0">
                <a:solidFill>
                  <a:schemeClr val="bg1"/>
                </a:solidFill>
              </a:rPr>
              <a:t>Kornylak</a:t>
            </a:r>
            <a:endParaRPr lang="en-GB" sz="1050" dirty="0">
              <a:solidFill>
                <a:schemeClr val="bg1"/>
              </a:solidFill>
            </a:endParaRPr>
          </a:p>
        </p:txBody>
      </p:sp>
      <p:sp>
        <p:nvSpPr>
          <p:cNvPr id="9" name="TextBox 8"/>
          <p:cNvSpPr txBox="1"/>
          <p:nvPr/>
        </p:nvSpPr>
        <p:spPr>
          <a:xfrm>
            <a:off x="4277644" y="5090683"/>
            <a:ext cx="1513556" cy="253916"/>
          </a:xfrm>
          <a:prstGeom prst="rect">
            <a:avLst/>
          </a:prstGeom>
          <a:noFill/>
        </p:spPr>
        <p:txBody>
          <a:bodyPr wrap="none">
            <a:spAutoFit/>
          </a:bodyPr>
          <a:lstStyle/>
          <a:p>
            <a:pPr>
              <a:defRPr/>
            </a:pPr>
            <a:r>
              <a:rPr lang="en-GB" sz="1050" dirty="0" smtClean="0">
                <a:solidFill>
                  <a:schemeClr val="bg1"/>
                </a:solidFill>
              </a:rPr>
              <a:t>© Beth </a:t>
            </a:r>
            <a:r>
              <a:rPr lang="en-GB" sz="1050" dirty="0" err="1" smtClean="0">
                <a:solidFill>
                  <a:schemeClr val="bg1"/>
                </a:solidFill>
              </a:rPr>
              <a:t>Maynor</a:t>
            </a:r>
            <a:r>
              <a:rPr lang="en-GB" sz="1050" dirty="0" smtClean="0">
                <a:solidFill>
                  <a:schemeClr val="bg1"/>
                </a:solidFill>
              </a:rPr>
              <a:t> Young</a:t>
            </a:r>
            <a:endParaRPr lang="en-GB" sz="1050" dirty="0">
              <a:solidFill>
                <a:schemeClr val="bg1"/>
              </a:solidFill>
            </a:endParaRPr>
          </a:p>
        </p:txBody>
      </p:sp>
    </p:spTree>
    <p:extLst>
      <p:ext uri="{BB962C8B-B14F-4D97-AF65-F5344CB8AC3E}">
        <p14:creationId xmlns:p14="http://schemas.microsoft.com/office/powerpoint/2010/main" val="27743394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2200275" y="121532"/>
            <a:ext cx="6943725" cy="730250"/>
          </a:xfrm>
          <a:prstGeom prst="rect">
            <a:avLst/>
          </a:prstGeom>
        </p:spPr>
        <p:txBody>
          <a:bodyPr/>
          <a:lstStyle/>
          <a:p>
            <a:pPr>
              <a:defRPr/>
            </a:pPr>
            <a:r>
              <a:rPr lang="en-US" sz="3200" b="1" kern="0" dirty="0" smtClean="0">
                <a:solidFill>
                  <a:srgbClr val="326D93"/>
                </a:solidFill>
                <a:ea typeface="+mj-ea"/>
                <a:cs typeface="Arial" charset="0"/>
              </a:rPr>
              <a:t>Foundation for the Economy</a:t>
            </a:r>
          </a:p>
          <a:p>
            <a:pPr>
              <a:defRPr/>
            </a:pPr>
            <a:r>
              <a:rPr lang="en-US" sz="2800" b="1" kern="0" dirty="0" smtClean="0">
                <a:solidFill>
                  <a:srgbClr val="326D93"/>
                </a:solidFill>
                <a:ea typeface="+mj-ea"/>
                <a:cs typeface="Arial" charset="0"/>
              </a:rPr>
              <a:t>Commercial</a:t>
            </a:r>
            <a:r>
              <a:rPr lang="en-US" sz="3200" b="1" kern="0" dirty="0" smtClean="0">
                <a:solidFill>
                  <a:srgbClr val="326D93"/>
                </a:solidFill>
                <a:ea typeface="+mj-ea"/>
                <a:cs typeface="Arial" charset="0"/>
              </a:rPr>
              <a:t> </a:t>
            </a:r>
            <a:r>
              <a:rPr lang="en-US" sz="2800" b="1" kern="0" dirty="0" smtClean="0">
                <a:solidFill>
                  <a:srgbClr val="326D93"/>
                </a:solidFill>
                <a:ea typeface="+mj-ea"/>
                <a:cs typeface="Arial" charset="0"/>
              </a:rPr>
              <a:t>Fisheries</a:t>
            </a:r>
            <a:endParaRPr lang="en-GB" sz="2800" b="1" kern="0" dirty="0">
              <a:solidFill>
                <a:srgbClr val="326D93"/>
              </a:solidFill>
              <a:ea typeface="+mj-ea"/>
              <a:cs typeface="Arial"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7745" y="1169778"/>
            <a:ext cx="7496255" cy="4987636"/>
          </a:xfrm>
          <a:prstGeom prst="rect">
            <a:avLst/>
          </a:prstGeom>
          <a:ln w="38100">
            <a:solidFill>
              <a:schemeClr val="bg1"/>
            </a:solidFill>
          </a:ln>
        </p:spPr>
      </p:pic>
      <p:sp>
        <p:nvSpPr>
          <p:cNvPr id="13" name="TextBox 12"/>
          <p:cNvSpPr txBox="1"/>
          <p:nvPr/>
        </p:nvSpPr>
        <p:spPr>
          <a:xfrm>
            <a:off x="0" y="5657671"/>
            <a:ext cx="5195455" cy="1200329"/>
          </a:xfrm>
          <a:prstGeom prst="rect">
            <a:avLst/>
          </a:prstGeom>
          <a:solidFill>
            <a:srgbClr val="0082A9"/>
          </a:solidFill>
          <a:ln w="38100">
            <a:solidFill>
              <a:schemeClr val="bg1"/>
            </a:solidFill>
          </a:ln>
        </p:spPr>
        <p:txBody>
          <a:bodyPr wrap="square" rtlCol="0">
            <a:spAutoFit/>
          </a:bodyPr>
          <a:lstStyle/>
          <a:p>
            <a:r>
              <a:rPr lang="en-US" sz="2400" b="1" dirty="0" smtClean="0">
                <a:solidFill>
                  <a:schemeClr val="bg1"/>
                </a:solidFill>
              </a:rPr>
              <a:t>Fish/Crabs/Oysters:</a:t>
            </a:r>
          </a:p>
          <a:p>
            <a:r>
              <a:rPr lang="en-US" sz="2400" b="1" dirty="0" smtClean="0">
                <a:solidFill>
                  <a:schemeClr val="bg1"/>
                </a:solidFill>
              </a:rPr>
              <a:t>= ~$8M in revenue/sales</a:t>
            </a:r>
          </a:p>
          <a:p>
            <a:r>
              <a:rPr lang="en-US" sz="2400" b="1" dirty="0" smtClean="0">
                <a:solidFill>
                  <a:schemeClr val="bg1"/>
                </a:solidFill>
              </a:rPr>
              <a:t>=  over $2M in household incomes</a:t>
            </a:r>
            <a:endParaRPr lang="en-US" sz="2400" b="1" dirty="0">
              <a:solidFill>
                <a:schemeClr val="bg1"/>
              </a:solidFill>
            </a:endParaRPr>
          </a:p>
        </p:txBody>
      </p:sp>
      <p:sp>
        <p:nvSpPr>
          <p:cNvPr id="14" name="TextBox 13"/>
          <p:cNvSpPr txBox="1"/>
          <p:nvPr/>
        </p:nvSpPr>
        <p:spPr>
          <a:xfrm>
            <a:off x="8178671" y="5918012"/>
            <a:ext cx="965329" cy="253916"/>
          </a:xfrm>
          <a:prstGeom prst="rect">
            <a:avLst/>
          </a:prstGeom>
          <a:noFill/>
        </p:spPr>
        <p:txBody>
          <a:bodyPr wrap="none">
            <a:spAutoFit/>
          </a:bodyPr>
          <a:lstStyle/>
          <a:p>
            <a:pPr>
              <a:defRPr/>
            </a:pPr>
            <a:r>
              <a:rPr lang="en-GB" sz="1050" dirty="0" smtClean="0">
                <a:solidFill>
                  <a:schemeClr val="bg1"/>
                </a:solidFill>
              </a:rPr>
              <a:t>© Amy Vitale</a:t>
            </a:r>
            <a:endParaRPr lang="en-GB" sz="1050" dirty="0">
              <a:solidFill>
                <a:schemeClr val="bg1"/>
              </a:solidFill>
            </a:endParaRPr>
          </a:p>
        </p:txBody>
      </p:sp>
      <p:pic>
        <p:nvPicPr>
          <p:cNvPr id="6" name="Picture 2" descr="C:\Users\tmohrman\Pictures\TNC Photos\WOPA060301_D101   Photo credit  Lynda Richardson Mayor of Pecan.jpg"/>
          <p:cNvPicPr>
            <a:picLocks noChangeAspect="1" noChangeArrowheads="1"/>
          </p:cNvPicPr>
          <p:nvPr/>
        </p:nvPicPr>
        <p:blipFill>
          <a:blip r:embed="rId4" cstate="print"/>
          <a:srcRect/>
          <a:stretch>
            <a:fillRect/>
          </a:stretch>
        </p:blipFill>
        <p:spPr bwMode="auto">
          <a:xfrm>
            <a:off x="14514" y="1169778"/>
            <a:ext cx="2982253" cy="4473379"/>
          </a:xfrm>
          <a:prstGeom prst="rect">
            <a:avLst/>
          </a:prstGeom>
          <a:noFill/>
          <a:ln w="38100">
            <a:solidFill>
              <a:schemeClr val="bg1"/>
            </a:solidFill>
          </a:ln>
        </p:spPr>
      </p:pic>
      <p:sp>
        <p:nvSpPr>
          <p:cNvPr id="7" name="Rectangle 6"/>
          <p:cNvSpPr/>
          <p:nvPr/>
        </p:nvSpPr>
        <p:spPr>
          <a:xfrm>
            <a:off x="1534421" y="5403755"/>
            <a:ext cx="1447832" cy="253916"/>
          </a:xfrm>
          <a:prstGeom prst="rect">
            <a:avLst/>
          </a:prstGeom>
        </p:spPr>
        <p:txBody>
          <a:bodyPr wrap="none">
            <a:spAutoFit/>
          </a:bodyPr>
          <a:lstStyle/>
          <a:p>
            <a:r>
              <a:rPr lang="en-US" sz="1050" dirty="0">
                <a:solidFill>
                  <a:prstClr val="white"/>
                </a:solidFill>
              </a:rPr>
              <a:t>© Lynda Richardson </a:t>
            </a:r>
          </a:p>
        </p:txBody>
      </p:sp>
    </p:spTree>
    <p:extLst>
      <p:ext uri="{BB962C8B-B14F-4D97-AF65-F5344CB8AC3E}">
        <p14:creationId xmlns:p14="http://schemas.microsoft.com/office/powerpoint/2010/main" val="339537433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Setting the Stage for Success&amp;quot;&quot;/&gt;&lt;property id=&quot;20307&quot; value=&quot;383&quot;/&gt;&lt;/object&gt;&lt;object type=&quot;3&quot; unique_id=&quot;10005&quot;&gt;&lt;property id=&quot;20148&quot; value=&quot;5&quot;/&gt;&lt;property id=&quot;20300&quot; value=&quot;Slide 20 - &amp;quot;Competitive Grant Proposals&amp;quot;&quot;/&gt;&lt;property id=&quot;20307&quot; value=&quot;372&quot;/&gt;&lt;/object&gt;&lt;object type=&quot;3&quot; unique_id=&quot;10007&quot;&gt;&lt;property id=&quot;20148&quot; value=&quot;5&quot;/&gt;&lt;property id=&quot;20300&quot; value=&quot;Slide 8&quot;/&gt;&lt;property id=&quot;20307&quot; value=&quot;323&quot;/&gt;&lt;/object&gt;&lt;object type=&quot;3&quot; unique_id=&quot;10016&quot;&gt;&lt;property id=&quot;20148&quot; value=&quot;5&quot;/&gt;&lt;property id=&quot;20300&quot; value=&quot;Slide 16&quot;/&gt;&lt;property id=&quot;20307&quot; value=&quot;319&quot;/&gt;&lt;/object&gt;&lt;object type=&quot;3&quot; unique_id=&quot;10027&quot;&gt;&lt;property id=&quot;20148&quot; value=&quot;5&quot;/&gt;&lt;property id=&quot;20300&quot; value=&quot;Slide 21&quot;/&gt;&lt;property id=&quot;20307&quot; value=&quot;351&quot;/&gt;&lt;/object&gt;&lt;object type=&quot;3&quot; unique_id=&quot;10028&quot;&gt;&lt;property id=&quot;20148&quot; value=&quot;5&quot;/&gt;&lt;property id=&quot;20300&quot; value=&quot;Slide 22&quot;/&gt;&lt;property id=&quot;20307&quot; value=&quot;331&quot;/&gt;&lt;/object&gt;&lt;object type=&quot;3&quot; unique_id=&quot;10030&quot;&gt;&lt;property id=&quot;20148&quot; value=&quot;5&quot;/&gt;&lt;property id=&quot;20300&quot; value=&quot;Slide 26&quot;/&gt;&lt;property id=&quot;20307&quot; value=&quot;382&quot;/&gt;&lt;/object&gt;&lt;object type=&quot;3&quot; unique_id=&quot;10176&quot;&gt;&lt;property id=&quot;20148&quot; value=&quot;5&quot;/&gt;&lt;property id=&quot;20300&quot; value=&quot;Slide 2&quot;/&gt;&lt;property id=&quot;20307&quot; value=&quot;385&quot;/&gt;&lt;/object&gt;&lt;object type=&quot;3&quot; unique_id=&quot;10177&quot;&gt;&lt;property id=&quot;20148&quot; value=&quot;5&quot;/&gt;&lt;property id=&quot;20300&quot; value=&quot;Slide 3&quot;/&gt;&lt;property id=&quot;20307&quot; value=&quot;384&quot;/&gt;&lt;/object&gt;&lt;object type=&quot;3&quot; unique_id=&quot;10600&quot;&gt;&lt;property id=&quot;20148&quot; value=&quot;5&quot;/&gt;&lt;property id=&quot;20300&quot; value=&quot;Slide 4&quot;/&gt;&lt;property id=&quot;20307&quot; value=&quot;392&quot;/&gt;&lt;/object&gt;&lt;object type=&quot;3&quot; unique_id=&quot;10601&quot;&gt;&lt;property id=&quot;20148&quot; value=&quot;5&quot;/&gt;&lt;property id=&quot;20300&quot; value=&quot;Slide 15&quot;/&gt;&lt;property id=&quot;20307&quot; value=&quot;386&quot;/&gt;&lt;/object&gt;&lt;object type=&quot;3&quot; unique_id=&quot;10602&quot;&gt;&lt;property id=&quot;20148&quot; value=&quot;5&quot;/&gt;&lt;property id=&quot;20300&quot; value=&quot;Slide 17&quot;/&gt;&lt;property id=&quot;20307&quot; value=&quot;387&quot;/&gt;&lt;/object&gt;&lt;object type=&quot;3&quot; unique_id=&quot;10603&quot;&gt;&lt;property id=&quot;20148&quot; value=&quot;5&quot;/&gt;&lt;property id=&quot;20300&quot; value=&quot;Slide 23&quot;/&gt;&lt;property id=&quot;20307&quot; value=&quot;388&quot;/&gt;&lt;/object&gt;&lt;object type=&quot;3&quot; unique_id=&quot;10605&quot;&gt;&lt;property id=&quot;20148&quot; value=&quot;5&quot;/&gt;&lt;property id=&quot;20300&quot; value=&quot;Slide 24&quot;/&gt;&lt;property id=&quot;20307&quot; value=&quot;390&quot;/&gt;&lt;/object&gt;&lt;object type=&quot;3&quot; unique_id=&quot;10606&quot;&gt;&lt;property id=&quot;20148&quot; value=&quot;5&quot;/&gt;&lt;property id=&quot;20300&quot; value=&quot;Slide 25&quot;/&gt;&lt;property id=&quot;20307&quot; value=&quot;391&quot;/&gt;&lt;/object&gt;&lt;object type=&quot;3&quot; unique_id=&quot;10607&quot;&gt;&lt;property id=&quot;20148&quot; value=&quot;5&quot;/&gt;&lt;property id=&quot;20300&quot; value=&quot;Slide 28&quot;/&gt;&lt;property id=&quot;20307&quot; value=&quot;393&quot;/&gt;&lt;/object&gt;&lt;object type=&quot;3&quot; unique_id=&quot;10684&quot;&gt;&lt;property id=&quot;20148&quot; value=&quot;5&quot;/&gt;&lt;property id=&quot;20300&quot; value=&quot;Slide 9 - &amp;quot;Shoreline Dynamics&amp;#x0D;&amp;#x0A;Depth Profiles and Photopoints&amp;quot;&quot;/&gt;&lt;property id=&quot;20307&quot; value=&quot;394&quot;/&gt;&lt;/object&gt;&lt;object type=&quot;3&quot; unique_id=&quot;10685&quot;&gt;&lt;property id=&quot;20148&quot; value=&quot;5&quot;/&gt;&lt;property id=&quot;20300&quot; value=&quot;Slide 10 - &amp;quot;Shoreline Dynamics&amp;#x0D;&amp;#x0A;Vegetation Surveys&amp;quot;&quot;/&gt;&lt;property id=&quot;20307&quot; value=&quot;395&quot;/&gt;&lt;/object&gt;&lt;object type=&quot;3&quot; unique_id=&quot;10686&quot;&gt;&lt;property id=&quot;20148&quot; value=&quot;5&quot;/&gt;&lt;property id=&quot;20300&quot; value=&quot;Slide 14 - &amp;quot;Preliminary Designs&amp;quot;&quot;/&gt;&lt;property id=&quot;20307&quot; value=&quot;396&quot;/&gt;&lt;/object&gt;&lt;object type=&quot;3&quot; unique_id=&quot;10819&quot;&gt;&lt;property id=&quot;20148&quot; value=&quot;5&quot;/&gt;&lt;property id=&quot;20300&quot; value=&quot;Slide 11 - &amp;quot;Seagrass Surveys&amp;quot;&quot;/&gt;&lt;property id=&quot;20307&quot; value=&quot;397&quot;/&gt;&lt;/object&gt;&lt;object type=&quot;3&quot; unique_id=&quot;10820&quot;&gt;&lt;property id=&quot;20148&quot; value=&quot;5&quot;/&gt;&lt;property id=&quot;20300&quot; value=&quot;Slide 12 - &amp;quot;Shellfish / Sessile Organism Surveys&amp;quot;&quot;/&gt;&lt;property id=&quot;20307&quot; value=&quot;398&quot;/&gt;&lt;/object&gt;&lt;object type=&quot;3&quot; unique_id=&quot;10821&quot;&gt;&lt;property id=&quot;20148&quot; value=&quot;5&quot;/&gt;&lt;property id=&quot;20300&quot; value=&quot;Slide 13 - &amp;quot;Finfish Surveys&amp;quot;&quot;/&gt;&lt;property id=&quot;20307&quot; value=&quot;399&quot;/&gt;&lt;/object&gt;&lt;object type=&quot;3&quot; unique_id=&quot;10947&quot;&gt;&lt;property id=&quot;20148&quot; value=&quot;5&quot;/&gt;&lt;property id=&quot;20300&quot; value=&quot;Slide 18&quot;/&gt;&lt;property id=&quot;20307&quot; value=&quot;400&quot;/&gt;&lt;/object&gt;&lt;object type=&quot;3&quot; unique_id=&quot;11052&quot;&gt;&lt;property id=&quot;20148&quot; value=&quot;5&quot;/&gt;&lt;property id=&quot;20300&quot; value=&quot;Slide 5&quot;/&gt;&lt;property id=&quot;20307&quot; value=&quot;402&quot;/&gt;&lt;/object&gt;&lt;object type=&quot;3&quot; unique_id=&quot;11053&quot;&gt;&lt;property id=&quot;20148&quot; value=&quot;5&quot;/&gt;&lt;property id=&quot;20300&quot; value=&quot;Slide 6&quot;/&gt;&lt;property id=&quot;20307&quot; value=&quot;403&quot;/&gt;&lt;/object&gt;&lt;object type=&quot;3&quot; unique_id=&quot;11054&quot;&gt;&lt;property id=&quot;20148&quot; value=&quot;5&quot;/&gt;&lt;property id=&quot;20300&quot; value=&quot;Slide 7&quot;/&gt;&lt;property id=&quot;20307&quot; value=&quot;404&quot;/&gt;&lt;/object&gt;&lt;object type=&quot;3&quot; unique_id=&quot;11258&quot;&gt;&lt;property id=&quot;20148&quot; value=&quot;5&quot;/&gt;&lt;property id=&quot;20300&quot; value=&quot;Slide 27&quot;/&gt;&lt;property id=&quot;20307&quot; value=&quot;405&quot;/&gt;&lt;/object&gt;&lt;object type=&quot;3&quot; unique_id=&quot;11288&quot;&gt;&lt;property id=&quot;20148&quot; value=&quot;5&quot;/&gt;&lt;property id=&quot;20300&quot; value=&quot;Slide 19&quot;/&gt;&lt;property id=&quot;20307&quot; value=&quot;406&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Oakleaf Bold"/>
        <a:ea typeface=""/>
        <a:cs typeface=""/>
      </a:majorFont>
      <a:minorFont>
        <a:latin typeface="Oaklea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85669E29EFAB14582576D25EF448152" ma:contentTypeVersion="1" ma:contentTypeDescription="Create a new document." ma:contentTypeScope="" ma:versionID="48c703af1e1d1ce53016ea7ac37b9045">
  <xsd:schema xmlns:xsd="http://www.w3.org/2001/XMLSchema" xmlns:xs="http://www.w3.org/2001/XMLSchema" xmlns:p="http://schemas.microsoft.com/office/2006/metadata/properties" xmlns:ns1="http://schemas.microsoft.com/sharepoint/v3" targetNamespace="http://schemas.microsoft.com/office/2006/metadata/properties" ma:root="true" ma:fieldsID="6f0d331ebd68627ead16f146830ec63c"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AABBE83-892A-48A4-BA2F-264909F8C837}"/>
</file>

<file path=customXml/itemProps2.xml><?xml version="1.0" encoding="utf-8"?>
<ds:datastoreItem xmlns:ds="http://schemas.openxmlformats.org/officeDocument/2006/customXml" ds:itemID="{2780CE14-E420-4C87-A0E4-C9C24D3C999B}"/>
</file>

<file path=customXml/itemProps3.xml><?xml version="1.0" encoding="utf-8"?>
<ds:datastoreItem xmlns:ds="http://schemas.openxmlformats.org/officeDocument/2006/customXml" ds:itemID="{7CBF5DD6-3753-4A89-95BF-2EC2DD23174D}"/>
</file>

<file path=docProps/app.xml><?xml version="1.0" encoding="utf-8"?>
<Properties xmlns="http://schemas.openxmlformats.org/officeDocument/2006/extended-properties" xmlns:vt="http://schemas.openxmlformats.org/officeDocument/2006/docPropsVTypes">
  <TotalTime>5094</TotalTime>
  <Words>539</Words>
  <Application>Microsoft Office PowerPoint</Application>
  <PresentationFormat>On-screen Show (4:3)</PresentationFormat>
  <Paragraphs>79</Paragraphs>
  <Slides>14</Slides>
  <Notes>9</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Default Design</vt:lpstr>
      <vt:lpstr>PowerPoint Presentation</vt:lpstr>
      <vt:lpstr>Foundation for the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Samsung Electronics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Simon Williams</dc:creator>
  <cp:lastModifiedBy>lschindler</cp:lastModifiedBy>
  <cp:revision>392</cp:revision>
  <cp:lastPrinted>2012-09-27T13:36:41Z</cp:lastPrinted>
  <dcterms:created xsi:type="dcterms:W3CDTF">2007-08-30T01:52:51Z</dcterms:created>
  <dcterms:modified xsi:type="dcterms:W3CDTF">2013-05-29T17:18:25Z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0x010100685669E29EFAB14582576D25EF448152</vt:lpwstr>
  </property>
</Properties>
</file>