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slides/slide18.xml" ContentType="application/vnd.openxmlformats-officedocument.presentationml.slide+xml"/>
  <Override PartName="/ppt/presentation.xml" ContentType="application/vnd.openxmlformats-officedocument.presentationml.presentation.main+xml"/>
  <Override PartName="/ppt/slides/slide3.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5.xml" ContentType="application/vnd.openxmlformats-officedocument.presentationml.notesSlide+xml"/>
  <Override PartName="/ppt/notesSlides/notesSlide16.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Masters/slideMaster2.xml" ContentType="application/vnd.openxmlformats-officedocument.presentationml.slideMaster+xml"/>
  <Override PartName="/ppt/notesSlides/notesSlide8.xml" ContentType="application/vnd.openxmlformats-officedocument.presentationml.notesSlide+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notesSlides/notesSlide9.xml" ContentType="application/vnd.openxmlformats-officedocument.presentationml.notesSlide+xml"/>
  <Override PartName="/ppt/notesSlides/notesSlide3.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notesSlides/notesSlide2.xml" ContentType="application/vnd.openxmlformats-officedocument.presentationml.notesSlide+xml"/>
  <Override PartName="/ppt/slideLayouts/slideLayout19.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2.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6" r:id="rId4"/>
  </p:sldMasterIdLst>
  <p:notesMasterIdLst>
    <p:notesMasterId r:id="rId23"/>
  </p:notesMasterIdLst>
  <p:sldIdLst>
    <p:sldId id="256" r:id="rId5"/>
    <p:sldId id="450" r:id="rId6"/>
    <p:sldId id="358" r:id="rId7"/>
    <p:sldId id="359" r:id="rId8"/>
    <p:sldId id="369" r:id="rId9"/>
    <p:sldId id="376" r:id="rId10"/>
    <p:sldId id="443" r:id="rId11"/>
    <p:sldId id="403" r:id="rId12"/>
    <p:sldId id="453" r:id="rId13"/>
    <p:sldId id="447" r:id="rId14"/>
    <p:sldId id="445" r:id="rId15"/>
    <p:sldId id="417" r:id="rId16"/>
    <p:sldId id="435" r:id="rId17"/>
    <p:sldId id="454" r:id="rId18"/>
    <p:sldId id="426" r:id="rId19"/>
    <p:sldId id="449" r:id="rId20"/>
    <p:sldId id="410" r:id="rId21"/>
    <p:sldId id="438" r:id="rId22"/>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3C"/>
    <a:srgbClr val="20466F"/>
    <a:srgbClr val="C7C73D"/>
    <a:srgbClr val="532141"/>
    <a:srgbClr val="326D93"/>
    <a:srgbClr val="0082A9"/>
    <a:srgbClr val="4D978B"/>
    <a:srgbClr val="53A194"/>
    <a:srgbClr val="ABD4CD"/>
    <a:srgbClr val="17B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04" autoAdjust="0"/>
    <p:restoredTop sz="61341" autoAdjust="0"/>
  </p:normalViewPr>
  <p:slideViewPr>
    <p:cSldViewPr snapToGrid="0">
      <p:cViewPr>
        <p:scale>
          <a:sx n="50" d="100"/>
          <a:sy n="50" d="100"/>
        </p:scale>
        <p:origin x="-2088" y="-126"/>
      </p:cViewPr>
      <p:guideLst>
        <p:guide orient="horz" pos="2160"/>
        <p:guide pos="2880"/>
      </p:guideLst>
    </p:cSldViewPr>
  </p:slideViewPr>
  <p:outlineViewPr>
    <p:cViewPr>
      <p:scale>
        <a:sx n="33" d="100"/>
        <a:sy n="33" d="100"/>
      </p:scale>
      <p:origin x="0" y="2803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110" d="100"/>
          <a:sy n="110" d="100"/>
        </p:scale>
        <p:origin x="-2286" y="57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2B3FBE-C8B5-467E-86DF-16EC9D969CA8}" type="datetimeFigureOut">
              <a:rPr lang="en-US" smtClean="0"/>
              <a:t>5/29/2013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D6CBBF-F181-40DE-9C84-B66BF726EA33}" type="slidenum">
              <a:rPr lang="en-US" smtClean="0"/>
              <a:t>‹#›</a:t>
            </a:fld>
            <a:endParaRPr lang="en-US"/>
          </a:p>
        </p:txBody>
      </p:sp>
    </p:spTree>
    <p:extLst>
      <p:ext uri="{BB962C8B-B14F-4D97-AF65-F5344CB8AC3E}">
        <p14:creationId xmlns:p14="http://schemas.microsoft.com/office/powerpoint/2010/main" val="1374508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aseline="0" dirty="0" smtClean="0"/>
              <a:t>Here as a spokesperson for a team and my talk is derived from the efforts of </a:t>
            </a:r>
          </a:p>
          <a:p>
            <a:r>
              <a:rPr lang="en-US" sz="1600" baseline="0" dirty="0" smtClean="0"/>
              <a:t>a number of people</a:t>
            </a:r>
            <a:endParaRPr lang="en-US" sz="1600" dirty="0"/>
          </a:p>
        </p:txBody>
      </p:sp>
      <p:sp>
        <p:nvSpPr>
          <p:cNvPr id="4" name="Slide Number Placeholder 3"/>
          <p:cNvSpPr>
            <a:spLocks noGrp="1"/>
          </p:cNvSpPr>
          <p:nvPr>
            <p:ph type="sldNum" sz="quarter" idx="10"/>
          </p:nvPr>
        </p:nvSpPr>
        <p:spPr/>
        <p:txBody>
          <a:bodyPr/>
          <a:lstStyle/>
          <a:p>
            <a:fld id="{70D6CBBF-F181-40DE-9C84-B66BF726EA33}" type="slidenum">
              <a:rPr lang="en-US" smtClean="0"/>
              <a:t>1</a:t>
            </a:fld>
            <a:endParaRPr lang="en-US"/>
          </a:p>
        </p:txBody>
      </p:sp>
    </p:spTree>
    <p:extLst>
      <p:ext uri="{BB962C8B-B14F-4D97-AF65-F5344CB8AC3E}">
        <p14:creationId xmlns:p14="http://schemas.microsoft.com/office/powerpoint/2010/main" val="2337205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ASWS planning</a:t>
            </a:r>
          </a:p>
          <a:p>
            <a:r>
              <a:rPr lang="en-US" dirty="0" smtClean="0"/>
              <a:t>Peatland pocosin meeting</a:t>
            </a:r>
          </a:p>
          <a:p>
            <a:r>
              <a:rPr lang="en-US" dirty="0" smtClean="0"/>
              <a:t>2 regions,</a:t>
            </a:r>
            <a:r>
              <a:rPr lang="en-US" baseline="0" dirty="0" smtClean="0"/>
              <a:t> </a:t>
            </a:r>
            <a:r>
              <a:rPr lang="en-US" baseline="0" dirty="0" err="1" smtClean="0"/>
              <a:t>etc</a:t>
            </a:r>
            <a:endParaRPr lang="en-US" dirty="0"/>
          </a:p>
        </p:txBody>
      </p:sp>
      <p:sp>
        <p:nvSpPr>
          <p:cNvPr id="4" name="Slide Number Placeholder 3"/>
          <p:cNvSpPr>
            <a:spLocks noGrp="1"/>
          </p:cNvSpPr>
          <p:nvPr>
            <p:ph type="sldNum" sz="quarter" idx="10"/>
          </p:nvPr>
        </p:nvSpPr>
        <p:spPr/>
        <p:txBody>
          <a:bodyPr/>
          <a:lstStyle/>
          <a:p>
            <a:fld id="{70D6CBBF-F181-40DE-9C84-B66BF726EA33}" type="slidenum">
              <a:rPr lang="en-US" smtClean="0"/>
              <a:t>11</a:t>
            </a:fld>
            <a:endParaRPr lang="en-US"/>
          </a:p>
        </p:txBody>
      </p:sp>
    </p:spTree>
    <p:extLst>
      <p:ext uri="{BB962C8B-B14F-4D97-AF65-F5344CB8AC3E}">
        <p14:creationId xmlns:p14="http://schemas.microsoft.com/office/powerpoint/2010/main" val="1649803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mn-lt"/>
                <a:ea typeface="+mn-ea"/>
                <a:cs typeface="+mn-cs"/>
              </a:rPr>
              <a:t>During previous four year period (2008 and 2011) four expensive, long duration fires on the three large peatland refuges in this landscape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Over 97</a:t>
            </a:r>
            <a:r>
              <a:rPr lang="en-US" sz="1200" b="0" i="0" u="none" strike="noStrike" kern="1200" baseline="0" dirty="0" smtClean="0">
                <a:solidFill>
                  <a:schemeClr val="tx1"/>
                </a:solidFill>
                <a:latin typeface="+mn-lt"/>
                <a:ea typeface="+mn-ea"/>
                <a:cs typeface="+mn-cs"/>
              </a:rPr>
              <a:t>,000 acres, put approx., 20 million metric tons (or some other metric) of carbon into the atmosphere,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mn-lt"/>
                <a:ea typeface="+mn-ea"/>
                <a:cs typeface="+mn-cs"/>
              </a:rPr>
              <a:t>cost $58 million,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mn-lt"/>
                <a:ea typeface="+mn-ea"/>
                <a:cs typeface="+mn-cs"/>
              </a:rPr>
              <a:t>and took 562 days to manage.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mn-lt"/>
                <a:ea typeface="+mn-ea"/>
                <a:cs typeface="+mn-cs"/>
              </a:rPr>
              <a:t>Had the proposed peatland restoration already been delivered on the landscape thousands of acres of habitat could have been protected, tons of carbon would have remained sequestered, millions of dollars would have been saved, and thousands of hours of staff time could have been proactively directed. </a:t>
            </a:r>
            <a:endParaRPr lang="en-US" i="1" dirty="0" smtClean="0"/>
          </a:p>
          <a:p>
            <a:r>
              <a:rPr lang="en-US" dirty="0" smtClean="0">
                <a:solidFill>
                  <a:srgbClr val="C00000"/>
                </a:solidFill>
                <a:latin typeface="Times New Roman" pitchFamily="18" charset="0"/>
                <a:cs typeface="Times New Roman" pitchFamily="18" charset="0"/>
              </a:rPr>
              <a:t>We</a:t>
            </a:r>
            <a:r>
              <a:rPr lang="en-US" baseline="0" dirty="0" smtClean="0">
                <a:solidFill>
                  <a:srgbClr val="C00000"/>
                </a:solidFill>
                <a:latin typeface="Times New Roman" pitchFamily="18" charset="0"/>
                <a:cs typeface="Times New Roman" pitchFamily="18" charset="0"/>
              </a:rPr>
              <a:t> estimate that the 2</a:t>
            </a:r>
            <a:r>
              <a:rPr lang="en-US" dirty="0" smtClean="0">
                <a:solidFill>
                  <a:srgbClr val="C00000"/>
                </a:solidFill>
                <a:latin typeface="Times New Roman" pitchFamily="18" charset="0"/>
                <a:cs typeface="Times New Roman" pitchFamily="18" charset="0"/>
              </a:rPr>
              <a:t>0 million metric tons</a:t>
            </a:r>
            <a:r>
              <a:rPr lang="en-US" dirty="0" smtClean="0">
                <a:latin typeface="Times New Roman" pitchFamily="18" charset="0"/>
                <a:cs typeface="Times New Roman" pitchFamily="18" charset="0"/>
              </a:rPr>
              <a:t> of carbon released  in four fires would equate to annual greenhouse</a:t>
            </a:r>
            <a:r>
              <a:rPr lang="en-US" baseline="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gas emissions from over </a:t>
            </a:r>
            <a:r>
              <a:rPr lang="en-US" dirty="0" smtClean="0">
                <a:solidFill>
                  <a:srgbClr val="C00000"/>
                </a:solidFill>
                <a:latin typeface="Times New Roman" pitchFamily="18" charset="0"/>
                <a:cs typeface="Times New Roman" pitchFamily="18" charset="0"/>
              </a:rPr>
              <a:t>14,000,000 passenger vehicles </a:t>
            </a:r>
            <a:r>
              <a:rPr lang="en-US" dirty="0" smtClean="0">
                <a:latin typeface="Times New Roman" pitchFamily="18" charset="0"/>
                <a:cs typeface="Times New Roman" pitchFamily="18" charset="0"/>
              </a:rPr>
              <a:t>or annual CO2 emissions of </a:t>
            </a:r>
            <a:r>
              <a:rPr lang="en-US" dirty="0" smtClean="0">
                <a:solidFill>
                  <a:srgbClr val="C00000"/>
                </a:solidFill>
                <a:latin typeface="Times New Roman" pitchFamily="18" charset="0"/>
                <a:cs typeface="Times New Roman" pitchFamily="18" charset="0"/>
              </a:rPr>
              <a:t>17 coal fired power plants.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this chart indicates 1450 tons per hectare – significantly more that temperate forests at 320 tons per hectare – recent studies indicate that conservation of soil carbon has great potential to mitigate CO2 emissions. That’s why carbon registries such as the Climate Action Reserve and the Voluntary Carbon Standard are emphasizing protocol development for </a:t>
            </a:r>
            <a:r>
              <a:rPr lang="en-US" baseline="0" dirty="0" err="1" smtClean="0"/>
              <a:t>peatlands</a:t>
            </a:r>
            <a:r>
              <a:rPr lang="en-US" baseline="0" dirty="0" smtClean="0"/>
              <a:t> in particular and wetlands in general- and we need to participate in that process.</a:t>
            </a:r>
            <a:endParaRPr lang="en-US" dirty="0" smtClean="0"/>
          </a:p>
          <a:p>
            <a:endParaRPr lang="en-US" sz="1200" b="0" i="0" u="none" strike="noStrike" kern="1200" baseline="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solidFill>
                <a:srgbClr val="C00000"/>
              </a:solidFill>
              <a:latin typeface="Times New Roman" pitchFamily="18" charset="0"/>
              <a:cs typeface="Times New Roman" pitchFamily="18" charset="0"/>
            </a:endParaRPr>
          </a:p>
          <a:p>
            <a:endParaRPr lang="en-US" sz="1200" b="0" i="0" u="none" strike="noStrike" kern="1200" baseline="0" dirty="0" smtClean="0">
              <a:solidFill>
                <a:schemeClr val="tx1"/>
              </a:solidFill>
              <a:latin typeface="+mn-lt"/>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kern="1200" dirty="0" smtClean="0">
                <a:solidFill>
                  <a:schemeClr val="tx1"/>
                </a:solidFill>
                <a:effectLst/>
                <a:latin typeface="+mn-lt"/>
                <a:ea typeface="+mn-ea"/>
                <a:cs typeface="+mn-cs"/>
              </a:rPr>
              <a:t>GDSNWR 112,000 acres,</a:t>
            </a:r>
            <a:r>
              <a:rPr lang="en-US" sz="1400" kern="1200" baseline="0" dirty="0" smtClean="0">
                <a:solidFill>
                  <a:schemeClr val="tx1"/>
                </a:solidFill>
                <a:effectLst/>
                <a:latin typeface="+mn-lt"/>
                <a:ea typeface="+mn-ea"/>
                <a:cs typeface="+mn-cs"/>
              </a:rPr>
              <a:t> </a:t>
            </a:r>
            <a:r>
              <a:rPr lang="en-US" sz="1400" kern="1200" dirty="0" smtClean="0">
                <a:solidFill>
                  <a:schemeClr val="tx1"/>
                </a:solidFill>
                <a:effectLst/>
                <a:latin typeface="+mn-lt"/>
                <a:ea typeface="+mn-ea"/>
                <a:cs typeface="+mn-cs"/>
              </a:rPr>
              <a:t>important freshwater supply into Albemarle Sound</a:t>
            </a:r>
          </a:p>
          <a:p>
            <a:pPr lvl="0"/>
            <a:r>
              <a:rPr lang="en-US" sz="1400" kern="1200" dirty="0" smtClean="0">
                <a:solidFill>
                  <a:schemeClr val="tx1"/>
                </a:solidFill>
                <a:effectLst/>
                <a:latin typeface="+mn-lt"/>
                <a:ea typeface="+mn-ea"/>
                <a:cs typeface="+mn-cs"/>
              </a:rPr>
              <a:t>Large peatland impacted by drainage.   Large-scale drainage efforts began under George Washington in late 1700’s with goal of conversion to rice plantation.  Now 150 miles of ditches and drains.</a:t>
            </a:r>
            <a:r>
              <a:rPr lang="en-US" sz="1400" kern="1200" baseline="0" dirty="0" smtClean="0">
                <a:solidFill>
                  <a:schemeClr val="tx1"/>
                </a:solidFill>
                <a:effectLst/>
                <a:latin typeface="+mn-lt"/>
                <a:ea typeface="+mn-ea"/>
                <a:cs typeface="+mn-cs"/>
              </a:rPr>
              <a:t>  </a:t>
            </a:r>
            <a:r>
              <a:rPr lang="en-US" sz="1400" kern="1200" dirty="0" smtClean="0">
                <a:solidFill>
                  <a:schemeClr val="tx1"/>
                </a:solidFill>
                <a:effectLst/>
                <a:latin typeface="+mn-lt"/>
                <a:ea typeface="+mn-ea"/>
                <a:cs typeface="+mn-cs"/>
              </a:rPr>
              <a:t>GDS on the edge of Hampton Roads metro area – 1.6 million residents within 30 miles. 2 fires within past 4 years in areas fire ecologists expect to burn every 50 years.  Most recent fire was 6,000-acre Lateral West fire in 2011.  Severe fire – consumption of up to 3 feet of peat.   Would likely not have been extinguished without 12 inches from Hurricane Irene.  Concern that such fires will repeat and possibly larger with even greater smoke/air quality impacts.  Can’t count on hurricanes to put them out.</a:t>
            </a:r>
          </a:p>
          <a:p>
            <a:pPr lvl="0"/>
            <a:endParaRPr lang="en-US" sz="1400" kern="1200" dirty="0" smtClean="0">
              <a:solidFill>
                <a:schemeClr val="tx1"/>
              </a:solidFill>
              <a:effectLst/>
              <a:latin typeface="+mn-lt"/>
              <a:ea typeface="+mn-ea"/>
              <a:cs typeface="+mn-cs"/>
            </a:endParaRPr>
          </a:p>
          <a:p>
            <a:pPr lvl="0"/>
            <a:r>
              <a:rPr lang="en-US" sz="1400" kern="1200" dirty="0" smtClean="0">
                <a:solidFill>
                  <a:schemeClr val="tx1"/>
                </a:solidFill>
                <a:effectLst/>
                <a:latin typeface="+mn-lt"/>
                <a:ea typeface="+mn-ea"/>
                <a:cs typeface="+mn-cs"/>
              </a:rPr>
              <a:t>TNC working with FWS to develop and implement hydrologic management plans.   Installation of WCS in strategic sites.   Nearly complete in 6,000-acre area southeast of Lake Drummond; </a:t>
            </a:r>
            <a:endParaRPr lang="en-US" sz="1400" dirty="0" smtClean="0"/>
          </a:p>
        </p:txBody>
      </p:sp>
      <p:sp>
        <p:nvSpPr>
          <p:cNvPr id="4" name="Slide Number Placeholder 3"/>
          <p:cNvSpPr>
            <a:spLocks noGrp="1"/>
          </p:cNvSpPr>
          <p:nvPr>
            <p:ph type="sldNum" sz="quarter" idx="10"/>
          </p:nvPr>
        </p:nvSpPr>
        <p:spPr/>
        <p:txBody>
          <a:bodyPr/>
          <a:lstStyle/>
          <a:p>
            <a:fld id="{70D6CBBF-F181-40DE-9C84-B66BF726EA33}" type="slidenum">
              <a:rPr lang="en-US" smtClean="0"/>
              <a:t>13</a:t>
            </a:fld>
            <a:endParaRPr lang="en-US"/>
          </a:p>
        </p:txBody>
      </p:sp>
    </p:spTree>
    <p:extLst>
      <p:ext uri="{BB962C8B-B14F-4D97-AF65-F5344CB8AC3E}">
        <p14:creationId xmlns:p14="http://schemas.microsoft.com/office/powerpoint/2010/main" val="2984672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C66DCC81-CC2D-6E48-8F03-C5EAF615F618}"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Move from our actual implementation to a policy and agency priority</a:t>
            </a:r>
          </a:p>
          <a:p>
            <a:endParaRPr lang="en-US" dirty="0"/>
          </a:p>
        </p:txBody>
      </p:sp>
      <p:sp>
        <p:nvSpPr>
          <p:cNvPr id="4" name="Slide Number Placeholder 3"/>
          <p:cNvSpPr>
            <a:spLocks noGrp="1"/>
          </p:cNvSpPr>
          <p:nvPr>
            <p:ph type="sldNum" sz="quarter" idx="10"/>
          </p:nvPr>
        </p:nvSpPr>
        <p:spPr/>
        <p:txBody>
          <a:bodyPr/>
          <a:lstStyle/>
          <a:p>
            <a:fld id="{70D6CBBF-F181-40DE-9C84-B66BF726EA33}" type="slidenum">
              <a:rPr lang="en-US" smtClean="0"/>
              <a:t>16</a:t>
            </a:fld>
            <a:endParaRPr lang="en-US"/>
          </a:p>
        </p:txBody>
      </p:sp>
    </p:spTree>
    <p:extLst>
      <p:ext uri="{BB962C8B-B14F-4D97-AF65-F5344CB8AC3E}">
        <p14:creationId xmlns:p14="http://schemas.microsoft.com/office/powerpoint/2010/main" val="2523640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APNEP grant of significance – 2 refuges, 1 state park</a:t>
            </a:r>
            <a:endParaRPr lang="en-US" dirty="0"/>
          </a:p>
        </p:txBody>
      </p:sp>
      <p:sp>
        <p:nvSpPr>
          <p:cNvPr id="4" name="Slide Number Placeholder 3"/>
          <p:cNvSpPr>
            <a:spLocks noGrp="1"/>
          </p:cNvSpPr>
          <p:nvPr>
            <p:ph type="sldNum" sz="quarter" idx="10"/>
          </p:nvPr>
        </p:nvSpPr>
        <p:spPr/>
        <p:txBody>
          <a:bodyPr/>
          <a:lstStyle/>
          <a:p>
            <a:fld id="{92792CCF-2ADF-4957-9CFE-98609C019CA2}"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D6CBBF-F181-40DE-9C84-B66BF726EA33}" type="slidenum">
              <a:rPr lang="en-US" smtClean="0"/>
              <a:t>18</a:t>
            </a:fld>
            <a:endParaRPr lang="en-US"/>
          </a:p>
        </p:txBody>
      </p:sp>
    </p:spTree>
    <p:extLst>
      <p:ext uri="{BB962C8B-B14F-4D97-AF65-F5344CB8AC3E}">
        <p14:creationId xmlns:p14="http://schemas.microsoft.com/office/powerpoint/2010/main" val="3135745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are working along the northeastern coastal plain of North Carolina, behind the Outer Banks barrier island complex. Due to very few inlets along the Outer Banks, the tidal range for the Albemarle and Pamlico Sounds is predominantly driven by winds. This area is the only place where red wolves roam in the wild, and we also have populations of the red-cockaded woodpecker and stands of rare Atlantic White Cedar, and this area supports wintering water birds such as tundra swans.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Located in northeastern</a:t>
            </a:r>
            <a:r>
              <a:rPr lang="en-US" sz="1200" kern="1200" baseline="0" dirty="0" smtClean="0">
                <a:solidFill>
                  <a:schemeClr val="tx1"/>
                </a:solidFill>
                <a:latin typeface="+mn-lt"/>
                <a:ea typeface="+mn-ea"/>
                <a:cs typeface="+mn-cs"/>
              </a:rPr>
              <a:t> corner of the state, </a:t>
            </a:r>
            <a:r>
              <a:rPr lang="en-US" sz="1200" kern="1200" dirty="0" smtClean="0">
                <a:solidFill>
                  <a:schemeClr val="tx1"/>
                </a:solidFill>
                <a:latin typeface="+mn-lt"/>
                <a:ea typeface="+mn-ea"/>
                <a:cs typeface="+mn-cs"/>
              </a:rPr>
              <a:t>the Albemarle-Pamlico Sound region of North Carolina is a prime example of both the importance and fragility of the land-water interface. </a:t>
            </a:r>
            <a:r>
              <a:rPr lang="en-US" sz="1200" dirty="0" smtClean="0"/>
              <a:t>2</a:t>
            </a:r>
            <a:r>
              <a:rPr lang="en-US" sz="1200" baseline="30000" dirty="0" smtClean="0"/>
              <a:t>nd</a:t>
            </a:r>
            <a:r>
              <a:rPr lang="en-US" sz="1200" dirty="0" smtClean="0"/>
              <a:t> largest estuarine complex in US, 7 sounds, largest</a:t>
            </a:r>
            <a:r>
              <a:rPr lang="en-US" sz="1200" baseline="0" dirty="0" smtClean="0"/>
              <a:t> </a:t>
            </a:r>
            <a:r>
              <a:rPr lang="en-US" sz="1200" baseline="0" dirty="0" err="1" smtClean="0"/>
              <a:t>lagoonal</a:t>
            </a:r>
            <a:r>
              <a:rPr lang="en-US" sz="1200" baseline="0" dirty="0" smtClean="0"/>
              <a:t> system on east coast, pocosin forest include globally rare Atlantic white cedar and pond-pine </a:t>
            </a:r>
            <a:r>
              <a:rPr lang="en-US" sz="1200" baseline="0" dirty="0" err="1" smtClean="0"/>
              <a:t>canebreak</a:t>
            </a: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rPr>
              <a:t>Complex network of ecosystems allows the area to support amazing biological diversity, including several endangered and threatened species.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rPr>
              <a:t>Focal point for conservation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Narrow" pitchFamily="34" charset="0"/>
              </a:rPr>
              <a:t>Large floodplain forests; barrier islands, estuaries, tidal and non-tidal rivers, and extensive peat- based wetlands, primarily pocosin forests </a:t>
            </a:r>
          </a:p>
          <a:p>
            <a:pPr marL="342900" indent="-342900" eaLnBrk="1" fontAlgn="auto" hangingPunct="1">
              <a:spcAft>
                <a:spcPts val="0"/>
              </a:spcAft>
              <a:buFont typeface="Wingdings" pitchFamily="2" charset="2"/>
              <a:buChar char="v"/>
              <a:defRPr/>
            </a:pPr>
            <a:r>
              <a:rPr lang="en-US" sz="1200" dirty="0" smtClean="0">
                <a:latin typeface="Arial Narrow" pitchFamily="34" charset="0"/>
              </a:rPr>
              <a:t>Over 3 million people visit the area annually</a:t>
            </a:r>
          </a:p>
          <a:p>
            <a:pPr marL="342900" indent="-342900" eaLnBrk="1" fontAlgn="auto" hangingPunct="1">
              <a:spcAft>
                <a:spcPts val="0"/>
              </a:spcAft>
              <a:buFont typeface="Wingdings" pitchFamily="2" charset="2"/>
              <a:buChar char="v"/>
              <a:defRPr/>
            </a:pPr>
            <a:r>
              <a:rPr lang="en-US" sz="1200" dirty="0" smtClean="0">
                <a:latin typeface="Arial Narrow" pitchFamily="34" charset="0"/>
              </a:rPr>
              <a:t>15 federally listed threatened or endangered species</a:t>
            </a:r>
          </a:p>
          <a:p>
            <a:pPr marL="342900" indent="-342900" eaLnBrk="1" fontAlgn="auto" hangingPunct="1">
              <a:spcAft>
                <a:spcPts val="0"/>
              </a:spcAft>
              <a:buFont typeface="Wingdings" pitchFamily="2" charset="2"/>
              <a:buChar char="v"/>
              <a:defRPr/>
            </a:pPr>
            <a:r>
              <a:rPr lang="en-US" sz="1200" dirty="0" smtClean="0">
                <a:latin typeface="Arial Narrow" pitchFamily="34" charset="0"/>
              </a:rPr>
              <a:t>Over 200 species of birds, half a million ducks, swans and geese, and 80% of the Atlantic Flyway population of Tundra swans winter here  </a:t>
            </a:r>
          </a:p>
          <a:p>
            <a:pPr marL="342900" indent="-342900" eaLnBrk="1" fontAlgn="auto" hangingPunct="1">
              <a:spcAft>
                <a:spcPts val="0"/>
              </a:spcAft>
              <a:buFont typeface="Wingdings" pitchFamily="2" charset="2"/>
              <a:buChar char="v"/>
              <a:defRPr/>
            </a:pPr>
            <a:r>
              <a:rPr lang="en-US" sz="1200" dirty="0" smtClean="0">
                <a:latin typeface="Arial Narrow" pitchFamily="34" charset="0"/>
              </a:rPr>
              <a:t>Black bear densities in this region are the highest in the east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All of the work we’re doing</a:t>
            </a:r>
            <a:r>
              <a:rPr lang="en-US" sz="1600" baseline="0" dirty="0" smtClean="0"/>
              <a:t> is part of an overall effort to try to figure out ways that we can facilitate adaption to changing  climate conditions – particularly sea level rise. This region is a great place to focus our attention because there already is a large investment, on the ground, in the conservation estate, and there is wide recognition – statewide- that there is a tremendous economic multiplier related restoring and enhancing natural ecosystems. And lastly – the ecosystem co-benefits – natural. social, and economic – are significant.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Resilience</a:t>
            </a:r>
            <a:r>
              <a:rPr lang="en-US" baseline="0" dirty="0" smtClean="0"/>
              <a:t> - </a:t>
            </a:r>
            <a:r>
              <a:rPr lang="en-US" dirty="0" smtClean="0"/>
              <a:t>"the capacity of a system to absorb disturbance and change while</a:t>
            </a:r>
            <a:r>
              <a:rPr lang="en-US" baseline="0" dirty="0" smtClean="0"/>
              <a:t> </a:t>
            </a:r>
            <a:r>
              <a:rPr lang="en-US" dirty="0" smtClean="0"/>
              <a:t>essentially retaining the same basic functions, structure, and feedbacks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provisioning services like the delivery of food, fresh water, wood and fiber, and medicine - and services that are less tangible and harder to measure but equally critical: regulating services like carbon sequestration, erosion control, and pollination; cultural services like recreation, ecotourism, and educational and spiritual values; and supporting services like nutrient cycling, soil formation, and primary productivity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FFFF"/>
                </a:solidFill>
              </a:rPr>
              <a:t>Impacts are Amplified by land use/management practices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457200" indent="-457200" eaLnBrk="1" fontAlgn="auto" hangingPunct="1">
              <a:spcBef>
                <a:spcPts val="0"/>
              </a:spcBef>
              <a:spcAft>
                <a:spcPts val="0"/>
              </a:spcAft>
              <a:buClr>
                <a:schemeClr val="bg1"/>
              </a:buClr>
              <a:buFont typeface="Wingdings" pitchFamily="2" charset="2"/>
              <a:buChar char="v"/>
              <a:defRPr/>
            </a:pPr>
            <a:r>
              <a:rPr lang="en-US" sz="3200" b="1" dirty="0" smtClean="0">
                <a:solidFill>
                  <a:srgbClr val="FF0000"/>
                </a:solidFill>
              </a:rPr>
              <a:t>Investment</a:t>
            </a:r>
            <a:r>
              <a:rPr lang="en-US" dirty="0" smtClean="0">
                <a:solidFill>
                  <a:srgbClr val="FF0000"/>
                </a:solidFill>
              </a:rPr>
              <a:t> </a:t>
            </a:r>
            <a:r>
              <a:rPr lang="en-US" dirty="0" smtClean="0">
                <a:solidFill>
                  <a:srgbClr val="FFFFFF"/>
                </a:solidFill>
              </a:rPr>
              <a:t>in conservation assets</a:t>
            </a:r>
          </a:p>
          <a:p>
            <a:pPr marL="457200" marR="0" lvl="0" indent="-457200" defTabSz="914400" eaLnBrk="1" fontAlgn="auto" latinLnBrk="0" hangingPunct="1">
              <a:lnSpc>
                <a:spcPct val="100000"/>
              </a:lnSpc>
              <a:spcBef>
                <a:spcPts val="0"/>
              </a:spcBef>
              <a:spcAft>
                <a:spcPts val="0"/>
              </a:spcAft>
              <a:buClr>
                <a:schemeClr val="bg1"/>
              </a:buClr>
              <a:buSzTx/>
              <a:buFont typeface="Wingdings" pitchFamily="2" charset="2"/>
              <a:buChar char="v"/>
              <a:tabLst/>
              <a:defRPr/>
            </a:pPr>
            <a:endParaRPr lang="en-US" dirty="0" smtClean="0">
              <a:solidFill>
                <a:srgbClr val="C00000"/>
              </a:solidFill>
            </a:endParaRPr>
          </a:p>
          <a:p>
            <a:pPr marL="457200" marR="0" lvl="0" indent="-457200" defTabSz="914400" eaLnBrk="1" fontAlgn="auto" latinLnBrk="0" hangingPunct="1">
              <a:lnSpc>
                <a:spcPct val="100000"/>
              </a:lnSpc>
              <a:spcBef>
                <a:spcPts val="0"/>
              </a:spcBef>
              <a:spcAft>
                <a:spcPts val="0"/>
              </a:spcAft>
              <a:buClr>
                <a:schemeClr val="bg1"/>
              </a:buClr>
              <a:buSzTx/>
              <a:buFont typeface="Wingdings" pitchFamily="2" charset="2"/>
              <a:buChar char="v"/>
              <a:tabLst/>
              <a:defRPr/>
            </a:pPr>
            <a:r>
              <a:rPr lang="en-US" sz="3200" b="1" dirty="0" smtClean="0">
                <a:solidFill>
                  <a:srgbClr val="FF0000"/>
                </a:solidFill>
              </a:rPr>
              <a:t>Vulnerability</a:t>
            </a:r>
            <a:r>
              <a:rPr lang="en-US" dirty="0" smtClean="0">
                <a:solidFill>
                  <a:srgbClr val="FFFFFF"/>
                </a:solidFill>
              </a:rPr>
              <a:t> of area</a:t>
            </a:r>
          </a:p>
          <a:p>
            <a:pPr marL="0" marR="0" lvl="0" indent="0" defTabSz="914400" eaLnBrk="1" fontAlgn="auto" latinLnBrk="0" hangingPunct="1">
              <a:lnSpc>
                <a:spcPct val="100000"/>
              </a:lnSpc>
              <a:spcBef>
                <a:spcPts val="0"/>
              </a:spcBef>
              <a:spcAft>
                <a:spcPts val="0"/>
              </a:spcAft>
              <a:buClr>
                <a:schemeClr val="bg1"/>
              </a:buClr>
              <a:buSzTx/>
              <a:tabLst/>
              <a:defRPr/>
            </a:pPr>
            <a:endParaRPr lang="en-US" dirty="0" smtClean="0">
              <a:solidFill>
                <a:srgbClr val="FFFFFF"/>
              </a:solidFill>
            </a:endParaRPr>
          </a:p>
          <a:p>
            <a:pPr marL="457200" marR="0" lvl="0" indent="-457200" defTabSz="914400" eaLnBrk="1" fontAlgn="auto" latinLnBrk="0" hangingPunct="1">
              <a:lnSpc>
                <a:spcPct val="100000"/>
              </a:lnSpc>
              <a:spcBef>
                <a:spcPts val="0"/>
              </a:spcBef>
              <a:spcAft>
                <a:spcPts val="0"/>
              </a:spcAft>
              <a:buClr>
                <a:schemeClr val="bg1"/>
              </a:buClr>
              <a:buSzTx/>
              <a:buFont typeface="Wingdings" pitchFamily="2" charset="2"/>
              <a:buChar char="v"/>
              <a:tabLst/>
              <a:defRPr/>
            </a:pPr>
            <a:r>
              <a:rPr lang="en-US" sz="3200" b="1" dirty="0" smtClean="0">
                <a:solidFill>
                  <a:srgbClr val="FF0000"/>
                </a:solidFill>
              </a:rPr>
              <a:t>Economy</a:t>
            </a:r>
            <a:r>
              <a:rPr lang="en-US" dirty="0" smtClean="0">
                <a:solidFill>
                  <a:srgbClr val="C00000"/>
                </a:solidFill>
              </a:rPr>
              <a:t> </a:t>
            </a:r>
            <a:r>
              <a:rPr lang="en-US" dirty="0" smtClean="0"/>
              <a:t>centered on</a:t>
            </a:r>
            <a:r>
              <a:rPr lang="en-US" dirty="0" smtClean="0">
                <a:solidFill>
                  <a:srgbClr val="FFFFFF"/>
                </a:solidFill>
              </a:rPr>
              <a:t> natural systems and services</a:t>
            </a:r>
          </a:p>
          <a:p>
            <a:pPr lvl="1" indent="-342900" eaLnBrk="1" fontAlgn="auto" hangingPunct="1">
              <a:spcBef>
                <a:spcPts val="0"/>
              </a:spcBef>
              <a:spcAft>
                <a:spcPts val="0"/>
              </a:spcAft>
              <a:buClr>
                <a:schemeClr val="bg1"/>
              </a:buClr>
              <a:buFont typeface="Wingdings" pitchFamily="2" charset="2"/>
              <a:buChar char="v"/>
              <a:defRPr/>
            </a:pPr>
            <a:r>
              <a:rPr lang="en-US" dirty="0" smtClean="0"/>
              <a:t>Tourism, commercial &amp; recreational fishing, storm surge protection, carbon storage</a:t>
            </a:r>
            <a:endParaRPr lang="en-US" dirty="0" smtClean="0">
              <a:solidFill>
                <a:srgbClr val="FFFFFF"/>
              </a:solidFill>
            </a:endParaRPr>
          </a:p>
          <a:p>
            <a:endParaRPr lang="en-US" dirty="0"/>
          </a:p>
        </p:txBody>
      </p:sp>
      <p:sp>
        <p:nvSpPr>
          <p:cNvPr id="4" name="Slide Number Placeholder 3"/>
          <p:cNvSpPr>
            <a:spLocks noGrp="1"/>
          </p:cNvSpPr>
          <p:nvPr>
            <p:ph type="sldNum" sz="quarter" idx="10"/>
          </p:nvPr>
        </p:nvSpPr>
        <p:spPr/>
        <p:txBody>
          <a:bodyPr/>
          <a:lstStyle/>
          <a:p>
            <a:fld id="{EC0E9815-1431-438B-A681-CAD53BA9FC13}"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911639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a:t>
            </a:r>
            <a:r>
              <a:rPr lang="en-US" baseline="0" dirty="0" smtClean="0"/>
              <a:t> to some folks chagrin we are now informed that not only are we in an area at the higher end of the SLR rate but it is amplified due to slowing currents and eddying effects</a:t>
            </a:r>
            <a:endParaRPr lang="en-US" dirty="0"/>
          </a:p>
        </p:txBody>
      </p:sp>
      <p:sp>
        <p:nvSpPr>
          <p:cNvPr id="4" name="Slide Number Placeholder 3"/>
          <p:cNvSpPr>
            <a:spLocks noGrp="1"/>
          </p:cNvSpPr>
          <p:nvPr>
            <p:ph type="sldNum" sz="quarter" idx="10"/>
          </p:nvPr>
        </p:nvSpPr>
        <p:spPr/>
        <p:txBody>
          <a:bodyPr/>
          <a:lstStyle/>
          <a:p>
            <a:fld id="{70D6CBBF-F181-40DE-9C84-B66BF726EA33}" type="slidenum">
              <a:rPr lang="en-US" smtClean="0"/>
              <a:t>3</a:t>
            </a:fld>
            <a:endParaRPr lang="en-US"/>
          </a:p>
        </p:txBody>
      </p:sp>
    </p:spTree>
    <p:extLst>
      <p:ext uri="{BB962C8B-B14F-4D97-AF65-F5344CB8AC3E}">
        <p14:creationId xmlns:p14="http://schemas.microsoft.com/office/powerpoint/2010/main" val="4283234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itchFamily="34" charset="0"/>
              <a:buNone/>
            </a:pPr>
            <a:r>
              <a:rPr lang="en-US" sz="2000" dirty="0" smtClean="0">
                <a:latin typeface="+mn-lt"/>
                <a:cs typeface="Arial" pitchFamily="34" charset="0"/>
              </a:rPr>
              <a:t>Great Dismal Swamp - 1973</a:t>
            </a:r>
          </a:p>
          <a:p>
            <a:pPr marL="457200" lvl="1" indent="0">
              <a:buFont typeface="Arial" pitchFamily="34" charset="0"/>
              <a:buNone/>
            </a:pPr>
            <a:r>
              <a:rPr lang="en-US" sz="2000" dirty="0" smtClean="0">
                <a:latin typeface="+mn-lt"/>
                <a:cs typeface="Arial" pitchFamily="34" charset="0"/>
              </a:rPr>
              <a:t>Alligator River – 1984</a:t>
            </a:r>
          </a:p>
          <a:p>
            <a:pPr marL="457200" lvl="1" indent="0">
              <a:buFont typeface="Arial" pitchFamily="34" charset="0"/>
              <a:buNone/>
            </a:pPr>
            <a:r>
              <a:rPr lang="en-US" sz="2000" dirty="0" smtClean="0">
                <a:latin typeface="+mn-lt"/>
                <a:cs typeface="Arial" pitchFamily="34" charset="0"/>
              </a:rPr>
              <a:t>WRC, DCM lands shown in brown</a:t>
            </a:r>
          </a:p>
          <a:p>
            <a:r>
              <a:rPr lang="en-US" dirty="0" smtClean="0"/>
              <a:t>Our restoration Work</a:t>
            </a:r>
            <a:r>
              <a:rPr lang="en-US" baseline="0" dirty="0" smtClean="0"/>
              <a:t> initially focused on alligator river here, and we funded research with FWS and duke wetlands center here at pocosin lakes</a:t>
            </a:r>
            <a:endParaRPr lang="en-US" dirty="0"/>
          </a:p>
        </p:txBody>
      </p:sp>
      <p:sp>
        <p:nvSpPr>
          <p:cNvPr id="4" name="Slide Number Placeholder 3"/>
          <p:cNvSpPr>
            <a:spLocks noGrp="1"/>
          </p:cNvSpPr>
          <p:nvPr>
            <p:ph type="sldNum" sz="quarter" idx="10"/>
          </p:nvPr>
        </p:nvSpPr>
        <p:spPr/>
        <p:txBody>
          <a:bodyPr/>
          <a:lstStyle/>
          <a:p>
            <a:fld id="{70D6CBBF-F181-40DE-9C84-B66BF726EA33}" type="slidenum">
              <a:rPr lang="en-US" smtClean="0"/>
              <a:t>4</a:t>
            </a:fld>
            <a:endParaRPr lang="en-US"/>
          </a:p>
        </p:txBody>
      </p:sp>
    </p:spTree>
    <p:extLst>
      <p:ext uri="{BB962C8B-B14F-4D97-AF65-F5344CB8AC3E}">
        <p14:creationId xmlns:p14="http://schemas.microsoft.com/office/powerpoint/2010/main" val="1786684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 dominated by </a:t>
            </a:r>
            <a:r>
              <a:rPr lang="en-US" dirty="0" err="1" smtClean="0"/>
              <a:t>pocosins</a:t>
            </a:r>
            <a:r>
              <a:rPr lang="en-US" dirty="0" smtClean="0"/>
              <a:t>, known as southeastern shrub bogs with forests of pond pines, white cedars </a:t>
            </a:r>
          </a:p>
          <a:p>
            <a:r>
              <a:rPr lang="en-US" dirty="0" smtClean="0"/>
              <a:t>the chocolate-colored soils are layered with thousands of years of slowly decaying organic material. </a:t>
            </a:r>
          </a:p>
          <a:p>
            <a:endParaRPr lang="en-US" dirty="0" smtClean="0"/>
          </a:p>
          <a:p>
            <a:r>
              <a:rPr lang="en-US" dirty="0" smtClean="0"/>
              <a:t>The most precious ingredient in these </a:t>
            </a:r>
            <a:r>
              <a:rPr lang="en-US" dirty="0" err="1" smtClean="0"/>
              <a:t>pocosins</a:t>
            </a:r>
            <a:r>
              <a:rPr lang="en-US" dirty="0" smtClean="0"/>
              <a:t>, or </a:t>
            </a:r>
            <a:r>
              <a:rPr lang="en-US" dirty="0" err="1" smtClean="0"/>
              <a:t>peatlands</a:t>
            </a:r>
            <a:r>
              <a:rPr lang="en-US" dirty="0" smtClean="0"/>
              <a:t>, is the carbon-rich peat soil.</a:t>
            </a:r>
          </a:p>
          <a:p>
            <a:r>
              <a:rPr lang="en-US" dirty="0" smtClean="0"/>
              <a:t>Largest deposits within this</a:t>
            </a:r>
            <a:r>
              <a:rPr lang="en-US" baseline="0" dirty="0" smtClean="0"/>
              <a:t> Albemarle-Pamlico region</a:t>
            </a:r>
            <a:endParaRPr lang="en-US" dirty="0" smtClean="0"/>
          </a:p>
          <a:p>
            <a:r>
              <a:rPr lang="en-US" dirty="0" smtClean="0"/>
              <a:t>Chemical sponges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Importantly, these wetlands</a:t>
            </a:r>
            <a:r>
              <a:rPr lang="en-US" baseline="0" dirty="0" smtClean="0"/>
              <a:t> have been producing peat for thousands of years and a deep peat layer has developed in this region that ranges from about 2 to 14 feet deep. The peat deposit is an important carbon sink that we are striving to protect.</a:t>
            </a:r>
            <a:endParaRPr lang="en-US" dirty="0" smtClean="0"/>
          </a:p>
          <a:p>
            <a:r>
              <a:rPr lang="en-US" dirty="0" smtClean="0"/>
              <a:t>200 years of ditching</a:t>
            </a:r>
            <a:r>
              <a:rPr lang="en-US" baseline="0" dirty="0" smtClean="0"/>
              <a:t> –man trying to carve a living out of a difficult environment.  Plumbing system</a:t>
            </a:r>
          </a:p>
          <a:p>
            <a:r>
              <a:rPr lang="en-US" baseline="0" dirty="0" smtClean="0"/>
              <a:t>Indicative why we must work at scale</a:t>
            </a:r>
          </a:p>
          <a:p>
            <a:pPr lvl="1">
              <a:buFont typeface="Wingdings" pitchFamily="2" charset="2"/>
              <a:buChar char="v"/>
            </a:pPr>
            <a:r>
              <a:rPr lang="en-US" sz="2000" dirty="0" smtClean="0">
                <a:latin typeface="Times New Roman" pitchFamily="18" charset="0"/>
                <a:cs typeface="Times New Roman" pitchFamily="18" charset="0"/>
              </a:rPr>
              <a:t>Release of N and Hg</a:t>
            </a:r>
          </a:p>
          <a:p>
            <a:pPr lvl="1">
              <a:buFont typeface="Wingdings" pitchFamily="2" charset="2"/>
              <a:buChar char="v"/>
            </a:pPr>
            <a:r>
              <a:rPr lang="en-US" sz="2000" b="1" dirty="0" smtClean="0">
                <a:latin typeface="Times New Roman" pitchFamily="18" charset="0"/>
                <a:cs typeface="Times New Roman" pitchFamily="18" charset="0"/>
              </a:rPr>
              <a:t>R</a:t>
            </a:r>
            <a:r>
              <a:rPr lang="en-US" sz="2000" dirty="0" smtClean="0">
                <a:latin typeface="Times New Roman" pitchFamily="18" charset="0"/>
                <a:cs typeface="Times New Roman" pitchFamily="18" charset="0"/>
              </a:rPr>
              <a:t>elease of CO</a:t>
            </a:r>
            <a:r>
              <a:rPr lang="en-US" sz="2000" baseline="-25000" dirty="0" smtClean="0">
                <a:latin typeface="Times New Roman" pitchFamily="18" charset="0"/>
                <a:cs typeface="Times New Roman" pitchFamily="18" charset="0"/>
              </a:rPr>
              <a:t>2</a:t>
            </a:r>
            <a:r>
              <a:rPr lang="en-US" sz="2000" dirty="0" smtClean="0">
                <a:latin typeface="Times New Roman" pitchFamily="18" charset="0"/>
                <a:cs typeface="Times New Roman" pitchFamily="18" charset="0"/>
              </a:rPr>
              <a:t> and CH</a:t>
            </a:r>
            <a:r>
              <a:rPr lang="en-US" sz="2000" baseline="-25000" dirty="0" smtClean="0">
                <a:latin typeface="Times New Roman" pitchFamily="18" charset="0"/>
                <a:cs typeface="Times New Roman" pitchFamily="18" charset="0"/>
              </a:rPr>
              <a:t>4</a:t>
            </a:r>
          </a:p>
          <a:p>
            <a:pPr>
              <a:buFont typeface="Wingdings" pitchFamily="2" charset="2"/>
              <a:buChar char="v"/>
            </a:pPr>
            <a:r>
              <a:rPr lang="en-US" sz="2400" dirty="0" smtClean="0">
                <a:latin typeface="Times New Roman" pitchFamily="18" charset="0"/>
                <a:cs typeface="Times New Roman" pitchFamily="18" charset="0"/>
              </a:rPr>
              <a:t>Incremental soil loss</a:t>
            </a:r>
          </a:p>
          <a:p>
            <a:pPr>
              <a:buFont typeface="Wingdings" pitchFamily="2" charset="2"/>
              <a:buChar char="v"/>
            </a:pPr>
            <a:r>
              <a:rPr lang="en-US" sz="2400" dirty="0" smtClean="0">
                <a:latin typeface="Times New Roman" pitchFamily="18" charset="0"/>
                <a:cs typeface="Times New Roman" pitchFamily="18" charset="0"/>
              </a:rPr>
              <a:t>Ignition</a:t>
            </a:r>
          </a:p>
          <a:p>
            <a:pPr lvl="1">
              <a:buFont typeface="Wingdings" pitchFamily="2" charset="2"/>
              <a:buChar char="v"/>
            </a:pPr>
            <a:r>
              <a:rPr lang="en-US" sz="2000" dirty="0" smtClean="0">
                <a:latin typeface="Times New Roman" pitchFamily="18" charset="0"/>
                <a:cs typeface="Times New Roman" pitchFamily="18" charset="0"/>
              </a:rPr>
              <a:t>Catastrophic loss</a:t>
            </a:r>
            <a:endParaRPr lang="en-US" sz="1800" dirty="0" smtClean="0">
              <a:latin typeface="Times New Roman" pitchFamily="18" charset="0"/>
              <a:cs typeface="Times New Roman" pitchFamily="18" charset="0"/>
            </a:endParaRPr>
          </a:p>
          <a:p>
            <a:pPr>
              <a:buFont typeface="Wingdings" pitchFamily="2" charset="2"/>
              <a:buChar char="v"/>
            </a:pPr>
            <a:r>
              <a:rPr lang="en-US" sz="2400" dirty="0" smtClean="0">
                <a:latin typeface="Times New Roman" pitchFamily="18" charset="0"/>
                <a:cs typeface="Times New Roman" pitchFamily="18" charset="0"/>
              </a:rPr>
              <a:t>Saltwater intrusion</a:t>
            </a:r>
          </a:p>
          <a:p>
            <a:pPr lvl="1">
              <a:buFont typeface="Wingdings" pitchFamily="2" charset="2"/>
              <a:buChar char="v"/>
            </a:pPr>
            <a:r>
              <a:rPr lang="en-US" sz="2000" dirty="0" smtClean="0">
                <a:latin typeface="Times New Roman" pitchFamily="18" charset="0"/>
                <a:cs typeface="Times New Roman" pitchFamily="18" charset="0"/>
              </a:rPr>
              <a:t>Vegetation die-off/change</a:t>
            </a:r>
          </a:p>
          <a:p>
            <a:pPr lvl="1">
              <a:buFont typeface="Wingdings" pitchFamily="2" charset="2"/>
              <a:buChar char="v"/>
            </a:pPr>
            <a:r>
              <a:rPr lang="en-US" sz="2000" dirty="0" smtClean="0">
                <a:latin typeface="Times New Roman" pitchFamily="18" charset="0"/>
                <a:cs typeface="Times New Roman" pitchFamily="18" charset="0"/>
              </a:rPr>
              <a:t>Soil decomposition </a:t>
            </a:r>
          </a:p>
          <a:p>
            <a:pPr lvl="2">
              <a:buFont typeface="Wingdings" pitchFamily="2" charset="2"/>
              <a:buChar char="v"/>
            </a:pPr>
            <a:r>
              <a:rPr lang="en-US" sz="1800" b="1" dirty="0" smtClean="0">
                <a:latin typeface="Times New Roman" pitchFamily="18" charset="0"/>
                <a:cs typeface="Times New Roman" pitchFamily="18" charset="0"/>
              </a:rPr>
              <a:t>S</a:t>
            </a:r>
            <a:r>
              <a:rPr lang="en-US" sz="1800" dirty="0" smtClean="0">
                <a:latin typeface="Times New Roman" pitchFamily="18" charset="0"/>
                <a:cs typeface="Times New Roman" pitchFamily="18" charset="0"/>
              </a:rPr>
              <a:t>ubsidence &amp; increased inundation</a:t>
            </a:r>
          </a:p>
          <a:p>
            <a:endParaRPr lang="en-US" dirty="0"/>
          </a:p>
        </p:txBody>
      </p:sp>
      <p:sp>
        <p:nvSpPr>
          <p:cNvPr id="4" name="Slide Number Placeholder 3"/>
          <p:cNvSpPr>
            <a:spLocks noGrp="1"/>
          </p:cNvSpPr>
          <p:nvPr>
            <p:ph type="sldNum" sz="quarter" idx="10"/>
          </p:nvPr>
        </p:nvSpPr>
        <p:spPr/>
        <p:txBody>
          <a:bodyPr/>
          <a:lstStyle/>
          <a:p>
            <a:fld id="{70D6CBBF-F181-40DE-9C84-B66BF726EA33}" type="slidenum">
              <a:rPr lang="en-US" smtClean="0"/>
              <a:t>5</a:t>
            </a:fld>
            <a:endParaRPr lang="en-US"/>
          </a:p>
        </p:txBody>
      </p:sp>
    </p:spTree>
    <p:extLst>
      <p:ext uri="{BB962C8B-B14F-4D97-AF65-F5344CB8AC3E}">
        <p14:creationId xmlns:p14="http://schemas.microsoft.com/office/powerpoint/2010/main" val="1786684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kern="1200" dirty="0" smtClean="0">
                <a:solidFill>
                  <a:schemeClr val="tx1"/>
                </a:solidFill>
                <a:effectLst/>
                <a:latin typeface="+mn-lt"/>
                <a:ea typeface="+mn-ea"/>
                <a:cs typeface="+mn-cs"/>
              </a:rPr>
              <a:t>Using public lands to do this work is so important about how we have this tremendous opportunity to do an experiment that will have impacts well beyond that site – that is a unique opportunity we don’t’ have in many places:</a:t>
            </a:r>
          </a:p>
          <a:p>
            <a:pPr lvl="1"/>
            <a:r>
              <a:rPr lang="en-US" sz="1400" kern="1200" dirty="0" smtClean="0">
                <a:solidFill>
                  <a:schemeClr val="tx1"/>
                </a:solidFill>
                <a:effectLst/>
                <a:latin typeface="+mn-lt"/>
                <a:ea typeface="+mn-ea"/>
                <a:cs typeface="+mn-cs"/>
              </a:rPr>
              <a:t>private landowners usually not willing to let their places be used as an experiment</a:t>
            </a:r>
          </a:p>
          <a:p>
            <a:pPr lvl="1"/>
            <a:r>
              <a:rPr lang="en-US" sz="1400" kern="1200" dirty="0" smtClean="0">
                <a:solidFill>
                  <a:schemeClr val="tx1"/>
                </a:solidFill>
                <a:effectLst/>
                <a:latin typeface="+mn-lt"/>
                <a:ea typeface="+mn-ea"/>
                <a:cs typeface="+mn-cs"/>
              </a:rPr>
              <a:t>Rarely have areas this large</a:t>
            </a:r>
          </a:p>
          <a:p>
            <a:pPr lvl="1"/>
            <a:r>
              <a:rPr lang="en-US" sz="1400" kern="1200" dirty="0" smtClean="0">
                <a:solidFill>
                  <a:schemeClr val="tx1"/>
                </a:solidFill>
                <a:effectLst/>
                <a:latin typeface="+mn-lt"/>
                <a:ea typeface="+mn-ea"/>
                <a:cs typeface="+mn-cs"/>
              </a:rPr>
              <a:t>Rarely have opportunity to work at very large scales across the region – i.e. multiple refuges</a:t>
            </a:r>
          </a:p>
        </p:txBody>
      </p:sp>
      <p:sp>
        <p:nvSpPr>
          <p:cNvPr id="4" name="Slide Number Placeholder 3"/>
          <p:cNvSpPr>
            <a:spLocks noGrp="1"/>
          </p:cNvSpPr>
          <p:nvPr>
            <p:ph type="sldNum" sz="quarter" idx="10"/>
          </p:nvPr>
        </p:nvSpPr>
        <p:spPr/>
        <p:txBody>
          <a:bodyPr/>
          <a:lstStyle/>
          <a:p>
            <a:fld id="{70D6CBBF-F181-40DE-9C84-B66BF726EA33}" type="slidenum">
              <a:rPr lang="en-US" smtClean="0"/>
              <a:t>6</a:t>
            </a:fld>
            <a:endParaRPr lang="en-US"/>
          </a:p>
        </p:txBody>
      </p:sp>
    </p:spTree>
    <p:extLst>
      <p:ext uri="{BB962C8B-B14F-4D97-AF65-F5344CB8AC3E}">
        <p14:creationId xmlns:p14="http://schemas.microsoft.com/office/powerpoint/2010/main" val="1767338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a:t>
            </a:r>
            <a:r>
              <a:rPr lang="en-US" baseline="0" dirty="0" smtClean="0"/>
              <a:t> natural solutions are based on coastal adaptation approaches that have measureable, expected outcomes. Our first solution was to restore natural hydrology. To accomplish this, we constructed a water control structure that was expected to prevent salt water intrusion. We have also installed ditch plugs to reduce drainage and prevent low dissolved oxygen plumes. Our second solution is to construct oyster reefs with marl (chunks of limestone) and bagged oyster shells. These reefs are expected to reduce erosion and provide habitat for a diverse array of organisms. Finally, our third solution is to facilitate ecosystem transition by establishing vegetative plantings that are either flood and/or salt tolerant. We expected to establish native tree species, which in the long term would accrete biomass and provide desired habitat.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Our</a:t>
            </a:r>
            <a:r>
              <a:rPr lang="en-US" baseline="0" dirty="0" smtClean="0"/>
              <a:t> natural solutions are based on coastal adaptation approaches that have measureable, expected outcomes. Our first solution was to restore natural hydrology. To accomplish this, we constructed a water control structure that was expected to prevent salt water intrusion. We have also installed ditch plugs to reduce drainage and prevent low dissolved oxygen plumes. Our second solution is to construct oyster reefs with marl (chunks of limestone) and bagged oyster shells. These reefs are expected to reduce erosion and provide habitat for a diverse array of organisms. Finally, our third solution is to facilitate ecosystem transition by establishing vegetative plantings that are either flood and/or salt tolerant. We expected to establish native tree species, which in the long term would accrete biomass and provide desired habitat.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 of the strategies include building oyster</a:t>
            </a:r>
            <a:r>
              <a:rPr lang="en-US" baseline="0" dirty="0" smtClean="0"/>
              <a:t> reefs to break down wave fetch and reduce shoreline erosion – in some areas we were losing five meters a year to wave energy and storms. We are also proposing to restore natural hydrology to reduce the oxidation of organic soils (peat) and also the threat of catastrophic wildfire. We are accomplishing this through our work with partners on the ground to restore important habitat and make key landscape connections through strategic land acquisition.</a:t>
            </a:r>
            <a:endParaRPr lang="en-US" dirty="0" smtClean="0"/>
          </a:p>
          <a:p>
            <a:pPr>
              <a:buFont typeface="Wingdings" pitchFamily="2" charset="2"/>
              <a:buChar char="v"/>
            </a:pPr>
            <a:r>
              <a:rPr lang="en-US" sz="1200" dirty="0" smtClean="0"/>
              <a:t>Construction of </a:t>
            </a:r>
            <a:r>
              <a:rPr lang="en-US" sz="1200" dirty="0" err="1" smtClean="0"/>
              <a:t>nearshore</a:t>
            </a:r>
            <a:r>
              <a:rPr lang="en-US" sz="1200" dirty="0" smtClean="0"/>
              <a:t> oyster reefs </a:t>
            </a:r>
          </a:p>
          <a:p>
            <a:pPr>
              <a:buFont typeface="Wingdings" pitchFamily="2" charset="2"/>
              <a:buChar char="v"/>
            </a:pPr>
            <a:r>
              <a:rPr lang="en-US" sz="1200" dirty="0" smtClean="0"/>
              <a:t>Establishment of submerged aquatic vegetation</a:t>
            </a:r>
          </a:p>
          <a:p>
            <a:pPr>
              <a:buFont typeface="Wingdings" pitchFamily="2" charset="2"/>
              <a:buChar char="v"/>
            </a:pPr>
            <a:r>
              <a:rPr lang="en-US" sz="1200" dirty="0" smtClean="0"/>
              <a:t>Maintenance and enhancement of marsh buffers</a:t>
            </a:r>
          </a:p>
          <a:p>
            <a:pPr>
              <a:buFont typeface="Wingdings" pitchFamily="2" charset="2"/>
              <a:buChar char="v"/>
            </a:pPr>
            <a:r>
              <a:rPr lang="en-US" sz="1200" dirty="0" smtClean="0"/>
              <a:t>Planting salt- and flood-tolerant vegetation (e.g. bald cypress)</a:t>
            </a:r>
          </a:p>
          <a:p>
            <a:r>
              <a:rPr lang="en-US" sz="1200" dirty="0" smtClean="0"/>
              <a:t> Installation of water control structures or plugging ditches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Identify climate resilient tracts for connectivity between conservation lands and corridors for wetland migration</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a:buFont typeface="Wingdings" pitchFamily="2" charset="2"/>
              <a:buChar char="v"/>
            </a:pPr>
            <a:r>
              <a:rPr lang="en-US" dirty="0" smtClean="0"/>
              <a:t>Water control structure</a:t>
            </a:r>
          </a:p>
          <a:p>
            <a:pPr lvl="1">
              <a:buFont typeface="Wingdings" pitchFamily="2" charset="2"/>
              <a:buChar char="v"/>
            </a:pPr>
            <a:r>
              <a:rPr lang="en-US" sz="2000" dirty="0" smtClean="0"/>
              <a:t>Flashboard risers </a:t>
            </a:r>
          </a:p>
          <a:p>
            <a:pPr lvl="1">
              <a:buFont typeface="Wingdings" pitchFamily="2" charset="2"/>
              <a:buChar char="v"/>
            </a:pPr>
            <a:r>
              <a:rPr lang="en-US" sz="2000" dirty="0" err="1" smtClean="0"/>
              <a:t>Tideflex</a:t>
            </a:r>
            <a:r>
              <a:rPr lang="en-US" sz="2000" dirty="0" smtClean="0"/>
              <a:t> check valves</a:t>
            </a:r>
          </a:p>
          <a:p>
            <a:pPr lvl="1">
              <a:buFont typeface="Wingdings" pitchFamily="2" charset="2"/>
              <a:buChar char="v"/>
            </a:pPr>
            <a:r>
              <a:rPr lang="en-US" sz="2000" dirty="0" smtClean="0"/>
              <a:t>Three culverts under the road to connect wetland areas</a:t>
            </a:r>
          </a:p>
          <a:p>
            <a:pPr lvl="1">
              <a:buFont typeface="Wingdings" pitchFamily="2" charset="2"/>
              <a:buChar char="v"/>
            </a:pPr>
            <a:r>
              <a:rPr lang="en-US" sz="2000" dirty="0" smtClean="0"/>
              <a:t>Completed March 2011</a:t>
            </a:r>
          </a:p>
          <a:p>
            <a:pPr>
              <a:buFont typeface="Wingdings" pitchFamily="2" charset="2"/>
              <a:buChar char="v"/>
            </a:pPr>
            <a:r>
              <a:rPr lang="en-US" dirty="0" smtClean="0"/>
              <a:t>Sheet pile ditch plug</a:t>
            </a:r>
          </a:p>
          <a:p>
            <a:pPr lvl="1">
              <a:buFont typeface="Wingdings" pitchFamily="2" charset="2"/>
              <a:buChar char="v"/>
            </a:pPr>
            <a:r>
              <a:rPr lang="en-US" sz="2000" dirty="0" smtClean="0"/>
              <a:t>Secondary drainage ditch</a:t>
            </a:r>
          </a:p>
          <a:p>
            <a:pPr lvl="1">
              <a:buFont typeface="Wingdings" pitchFamily="2" charset="2"/>
              <a:buChar char="v"/>
            </a:pPr>
            <a:r>
              <a:rPr lang="en-US" sz="2000" dirty="0" smtClean="0"/>
              <a:t>Completed December 2010</a:t>
            </a:r>
          </a:p>
          <a:p>
            <a:pPr lvl="1">
              <a:buFont typeface="Wingdings" pitchFamily="2" charset="2"/>
              <a:buNone/>
            </a:pPr>
            <a:endParaRPr lang="en-US" sz="2000" dirty="0" smtClean="0"/>
          </a:p>
          <a:p>
            <a:r>
              <a:rPr lang="en-US" dirty="0" smtClean="0"/>
              <a:t>Marl (limestone)</a:t>
            </a:r>
          </a:p>
          <a:p>
            <a:pPr>
              <a:buFont typeface="Wingdings" pitchFamily="2" charset="2"/>
              <a:buChar char="v"/>
            </a:pPr>
            <a:r>
              <a:rPr lang="en-US" sz="2400" dirty="0" smtClean="0"/>
              <a:t>400 linear feet</a:t>
            </a:r>
          </a:p>
          <a:p>
            <a:pPr>
              <a:buFont typeface="Wingdings" pitchFamily="2" charset="2"/>
              <a:buChar char="v"/>
            </a:pPr>
            <a:r>
              <a:rPr lang="en-US" sz="2400" dirty="0" smtClean="0"/>
              <a:t>Reefs installed June 2010</a:t>
            </a:r>
          </a:p>
          <a:p>
            <a:r>
              <a:rPr lang="en-US" dirty="0" smtClean="0"/>
              <a:t>Oyster shell bags</a:t>
            </a:r>
          </a:p>
          <a:p>
            <a:pPr>
              <a:buFont typeface="Wingdings" pitchFamily="2" charset="2"/>
              <a:buChar char="v"/>
            </a:pPr>
            <a:r>
              <a:rPr lang="en-US" sz="2400" dirty="0" smtClean="0"/>
              <a:t>400 linear feet</a:t>
            </a:r>
          </a:p>
          <a:p>
            <a:pPr>
              <a:buFont typeface="Wingdings" pitchFamily="2" charset="2"/>
              <a:buChar char="v"/>
            </a:pPr>
            <a:r>
              <a:rPr lang="en-US" sz="2400" dirty="0" smtClean="0"/>
              <a:t>Reefs installed December 2010/February 2012</a:t>
            </a:r>
          </a:p>
          <a:p>
            <a:pPr lvl="1">
              <a:buFont typeface="Wingdings" pitchFamily="2" charset="2"/>
              <a:buNone/>
            </a:pPr>
            <a:endParaRPr lang="en-US" sz="2000" dirty="0" smtClean="0"/>
          </a:p>
          <a:p>
            <a:r>
              <a:rPr lang="en-US" dirty="0" smtClean="0"/>
              <a:t>First and foremost, great colonization</a:t>
            </a:r>
            <a:r>
              <a:rPr lang="en-US" baseline="0" dirty="0" smtClean="0"/>
              <a:t> and oyster survival</a:t>
            </a:r>
          </a:p>
          <a:p>
            <a:r>
              <a:rPr lang="en-US" dirty="0" smtClean="0"/>
              <a:t>During</a:t>
            </a:r>
            <a:r>
              <a:rPr lang="en-US" baseline="0" dirty="0" smtClean="0"/>
              <a:t> past year of measurements</a:t>
            </a:r>
            <a:endParaRPr lang="en-US" dirty="0" smtClean="0"/>
          </a:p>
          <a:p>
            <a:pPr marL="457200" indent="-457200">
              <a:buFont typeface="Wingdings" pitchFamily="2" charset="2"/>
              <a:buChar char="v"/>
            </a:pPr>
            <a:r>
              <a:rPr lang="en-US" dirty="0" smtClean="0"/>
              <a:t>No oyster reefs:</a:t>
            </a:r>
          </a:p>
          <a:p>
            <a:pPr lvl="1">
              <a:buFont typeface="Arial"/>
              <a:buChar char="•"/>
            </a:pPr>
            <a:r>
              <a:rPr lang="en-US" sz="2800" dirty="0" smtClean="0">
                <a:solidFill>
                  <a:srgbClr val="FF0000"/>
                </a:solidFill>
              </a:rPr>
              <a:t>13.8 feet per year</a:t>
            </a:r>
          </a:p>
          <a:p>
            <a:pPr marL="457200" indent="-457200">
              <a:buFont typeface="Wingdings" pitchFamily="2" charset="2"/>
              <a:buChar char="v"/>
            </a:pPr>
            <a:r>
              <a:rPr lang="en-US" dirty="0" smtClean="0"/>
              <a:t>Marl or shell bag oyster reefs:</a:t>
            </a:r>
          </a:p>
          <a:p>
            <a:pPr lvl="1">
              <a:buFont typeface="Arial"/>
              <a:buChar char="•"/>
            </a:pPr>
            <a:r>
              <a:rPr lang="en-US" sz="2800" dirty="0" smtClean="0">
                <a:solidFill>
                  <a:srgbClr val="92D050"/>
                </a:solidFill>
              </a:rPr>
              <a:t>5.6 feet per year</a:t>
            </a:r>
          </a:p>
          <a:p>
            <a:pPr marL="0" indent="0">
              <a:buFont typeface="Wingdings" pitchFamily="2" charset="2"/>
              <a:buNone/>
            </a:pPr>
            <a:endParaRPr lang="en-US" sz="3200" dirty="0" smtClean="0"/>
          </a:p>
          <a:p>
            <a:pPr marL="0" indent="0">
              <a:buFont typeface="Wingdings" pitchFamily="2" charset="2"/>
              <a:buNone/>
            </a:pPr>
            <a:r>
              <a:rPr lang="en-US" sz="3200" dirty="0" smtClean="0"/>
              <a:t>Estimate of C loss from shoreline, 400’ wide</a:t>
            </a:r>
          </a:p>
          <a:p>
            <a:pPr lvl="1"/>
            <a:r>
              <a:rPr lang="en-US" sz="2800" dirty="0" smtClean="0"/>
              <a:t>No oyster reef: 72 C t/</a:t>
            </a:r>
            <a:r>
              <a:rPr lang="en-US" sz="2800" dirty="0" err="1" smtClean="0"/>
              <a:t>yr</a:t>
            </a:r>
            <a:endParaRPr lang="en-US" sz="2800" dirty="0" smtClean="0"/>
          </a:p>
          <a:p>
            <a:pPr lvl="1"/>
            <a:r>
              <a:rPr lang="en-US" sz="2800" dirty="0" smtClean="0"/>
              <a:t>Marl or shell bag: 29 C t/</a:t>
            </a:r>
            <a:r>
              <a:rPr lang="en-US" sz="2800" dirty="0" err="1" smtClean="0"/>
              <a:t>yr</a:t>
            </a:r>
            <a:endParaRPr lang="en-US" sz="2800" dirty="0" smtClean="0"/>
          </a:p>
          <a:p>
            <a:pPr lvl="1">
              <a:buFont typeface="Wingdings" pitchFamily="2" charset="2"/>
              <a:buNone/>
            </a:pPr>
            <a:endParaRPr lang="en-US" sz="2000" dirty="0" smtClean="0"/>
          </a:p>
          <a:p>
            <a:endParaRPr lang="en-US" dirty="0"/>
          </a:p>
        </p:txBody>
      </p:sp>
      <p:sp>
        <p:nvSpPr>
          <p:cNvPr id="4" name="Slide Number Placeholder 3"/>
          <p:cNvSpPr>
            <a:spLocks noGrp="1"/>
          </p:cNvSpPr>
          <p:nvPr>
            <p:ph type="sldNum" sz="quarter" idx="10"/>
          </p:nvPr>
        </p:nvSpPr>
        <p:spPr/>
        <p:txBody>
          <a:bodyPr/>
          <a:lstStyle/>
          <a:p>
            <a:fld id="{70D6CBBF-F181-40DE-9C84-B66BF726EA33}" type="slidenum">
              <a:rPr lang="en-US" smtClean="0"/>
              <a:t>7</a:t>
            </a:fld>
            <a:endParaRPr lang="en-US"/>
          </a:p>
        </p:txBody>
      </p:sp>
    </p:spTree>
    <p:extLst>
      <p:ext uri="{BB962C8B-B14F-4D97-AF65-F5344CB8AC3E}">
        <p14:creationId xmlns:p14="http://schemas.microsoft.com/office/powerpoint/2010/main" val="936931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 miles of shoreline</a:t>
            </a:r>
          </a:p>
          <a:p>
            <a:r>
              <a:rPr lang="en-US" dirty="0" smtClean="0"/>
              <a:t>800’ of reefs at point peter</a:t>
            </a:r>
          </a:p>
          <a:p>
            <a:r>
              <a:rPr lang="en-US" dirty="0" smtClean="0"/>
              <a:t>2 additional</a:t>
            </a:r>
            <a:r>
              <a:rPr lang="en-US" baseline="0" dirty="0" smtClean="0"/>
              <a:t> 200’ reefs</a:t>
            </a:r>
            <a:endParaRPr lang="en-US" dirty="0"/>
          </a:p>
        </p:txBody>
      </p:sp>
      <p:sp>
        <p:nvSpPr>
          <p:cNvPr id="4" name="Slide Number Placeholder 3"/>
          <p:cNvSpPr>
            <a:spLocks noGrp="1"/>
          </p:cNvSpPr>
          <p:nvPr>
            <p:ph type="sldNum" sz="quarter" idx="10"/>
          </p:nvPr>
        </p:nvSpPr>
        <p:spPr/>
        <p:txBody>
          <a:bodyPr/>
          <a:lstStyle/>
          <a:p>
            <a:fld id="{70D6CBBF-F181-40DE-9C84-B66BF726EA33}" type="slidenum">
              <a:rPr lang="en-US" smtClean="0"/>
              <a:t>8</a:t>
            </a:fld>
            <a:endParaRPr lang="en-US"/>
          </a:p>
        </p:txBody>
      </p:sp>
    </p:spTree>
    <p:extLst>
      <p:ext uri="{BB962C8B-B14F-4D97-AF65-F5344CB8AC3E}">
        <p14:creationId xmlns:p14="http://schemas.microsoft.com/office/powerpoint/2010/main" val="3063336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a:t>
            </a:r>
            <a:r>
              <a:rPr lang="en-US" baseline="0" dirty="0" smtClean="0"/>
              <a:t> catastrophic wildfires are a major threat to the very flammable peat layer. Often started by lightning strikes,</a:t>
            </a:r>
            <a:r>
              <a:rPr lang="en-US" dirty="0" smtClean="0"/>
              <a:t> these fires disrupt traffic, military operations, and pose a threat to human</a:t>
            </a:r>
            <a:r>
              <a:rPr lang="en-US" baseline="0" dirty="0" smtClean="0"/>
              <a:t> health and safety. In 2011, the Pains Bay Fire occurred on the southeast peat dome of ARNWR and lasted for four months, burning over 45,000 acres. This fire cost $14 million to fight and we lost 5.5 million tons of carbon to the atmosphere. And while wildfires are important part of these ecosystems, the size and severity is not typical and unfortunately, we’ve had similar sized fires at Pocosin Lakes and Great Dismal Swamp NWR.</a:t>
            </a:r>
            <a:endParaRPr lang="en-US" dirty="0"/>
          </a:p>
        </p:txBody>
      </p:sp>
      <p:sp>
        <p:nvSpPr>
          <p:cNvPr id="4" name="Slide Number Placeholder 3"/>
          <p:cNvSpPr>
            <a:spLocks noGrp="1"/>
          </p:cNvSpPr>
          <p:nvPr>
            <p:ph type="sldNum" sz="quarter" idx="10"/>
          </p:nvPr>
        </p:nvSpPr>
        <p:spPr/>
        <p:txBody>
          <a:bodyPr/>
          <a:lstStyle/>
          <a:p>
            <a:fld id="{EC0E9815-1431-438B-A681-CAD53BA9FC13}" type="slidenum">
              <a:rPr lang="en-US" smtClean="0"/>
              <a:t>9</a:t>
            </a:fld>
            <a:endParaRPr lang="en-US"/>
          </a:p>
        </p:txBody>
      </p:sp>
    </p:spTree>
    <p:extLst>
      <p:ext uri="{BB962C8B-B14F-4D97-AF65-F5344CB8AC3E}">
        <p14:creationId xmlns:p14="http://schemas.microsoft.com/office/powerpoint/2010/main" val="7334715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6" name="Rectangle 2"/>
          <p:cNvSpPr>
            <a:spLocks noChangeArrowheads="1"/>
          </p:cNvSpPr>
          <p:nvPr userDrawn="1"/>
        </p:nvSpPr>
        <p:spPr bwMode="auto">
          <a:xfrm>
            <a:off x="0" y="5727700"/>
            <a:ext cx="2133600" cy="1066800"/>
          </a:xfrm>
          <a:prstGeom prst="rect">
            <a:avLst/>
          </a:prstGeom>
          <a:solidFill>
            <a:srgbClr val="0082A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7" name="Rectangle 3"/>
          <p:cNvSpPr>
            <a:spLocks noChangeArrowheads="1"/>
          </p:cNvSpPr>
          <p:nvPr userDrawn="1"/>
        </p:nvSpPr>
        <p:spPr bwMode="auto">
          <a:xfrm>
            <a:off x="2209800" y="5727700"/>
            <a:ext cx="6934200" cy="1066800"/>
          </a:xfrm>
          <a:prstGeom prst="rect">
            <a:avLst/>
          </a:prstGeom>
          <a:solidFill>
            <a:srgbClr val="ABD4C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 name="Rectangle 5"/>
          <p:cNvSpPr>
            <a:spLocks noGrp="1" noChangeArrowheads="1"/>
          </p:cNvSpPr>
          <p:nvPr>
            <p:ph type="ctrTitle"/>
          </p:nvPr>
        </p:nvSpPr>
        <p:spPr>
          <a:xfrm>
            <a:off x="2438400" y="5759450"/>
            <a:ext cx="6477000" cy="730250"/>
          </a:xfrm>
        </p:spPr>
        <p:txBody>
          <a:bodyPr/>
          <a:lstStyle>
            <a:lvl1pPr>
              <a:defRPr/>
            </a:lvl1pPr>
          </a:lstStyle>
          <a:p>
            <a:pPr lvl="0"/>
            <a:r>
              <a:rPr lang="en-GB" noProof="0" smtClean="0"/>
              <a:t>Click to edit Master title style</a:t>
            </a:r>
          </a:p>
        </p:txBody>
      </p:sp>
      <p:pic>
        <p:nvPicPr>
          <p:cNvPr id="6151" name="Picture 7" descr="TNCLogoPrimary_Rev_WhtCMY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5922963"/>
            <a:ext cx="1628775" cy="625475"/>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9"/>
          <p:cNvSpPr>
            <a:spLocks noGrp="1" noChangeArrowheads="1"/>
          </p:cNvSpPr>
          <p:nvPr>
            <p:ph type="subTitle" sz="quarter" idx="1"/>
          </p:nvPr>
        </p:nvSpPr>
        <p:spPr>
          <a:xfrm>
            <a:off x="2438400" y="6337300"/>
            <a:ext cx="6400800" cy="304800"/>
          </a:xfrm>
        </p:spPr>
        <p:txBody>
          <a:bodyPr/>
          <a:lstStyle>
            <a:lvl1pPr marL="0" indent="0">
              <a:defRPr sz="1400">
                <a:solidFill>
                  <a:srgbClr val="0082A9"/>
                </a:solidFill>
                <a:latin typeface="Oakleaf Small Caps Bold" pitchFamily="2" charset="0"/>
              </a:defRPr>
            </a:lvl1pPr>
          </a:lstStyle>
          <a:p>
            <a:pPr lvl="0"/>
            <a:r>
              <a:rPr lang="en-GB" noProof="0" smtClean="0"/>
              <a:t>SUBTITLE SHOULD BE IN CAPS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4510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50800"/>
            <a:ext cx="2171700" cy="6350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0800"/>
            <a:ext cx="6362700" cy="635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2579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52388"/>
            <a:ext cx="8686800" cy="6348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33600" y="1828800"/>
            <a:ext cx="3276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1828800"/>
            <a:ext cx="3276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7840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D0C1F5F-B872-423A-BC0E-A8BC8C19293A}" type="datetimeFigureOut">
              <a:rPr lang="en-US" smtClean="0"/>
              <a:t>5/29/2013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8340B73-947B-426F-9423-A8CEB3A9D1A7}" type="slidenum">
              <a:rPr lang="en-US" smtClean="0"/>
              <a:t>‹#›</a:t>
            </a:fld>
            <a:endParaRPr lang="en-US"/>
          </a:p>
        </p:txBody>
      </p:sp>
    </p:spTree>
    <p:extLst>
      <p:ext uri="{BB962C8B-B14F-4D97-AF65-F5344CB8AC3E}">
        <p14:creationId xmlns:p14="http://schemas.microsoft.com/office/powerpoint/2010/main" val="3821241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D0C1F5F-B872-423A-BC0E-A8BC8C19293A}" type="datetimeFigureOut">
              <a:rPr lang="en-US" smtClean="0"/>
              <a:t>5/29/2013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8340B73-947B-426F-9423-A8CEB3A9D1A7}" type="slidenum">
              <a:rPr lang="en-US" smtClean="0"/>
              <a:t>‹#›</a:t>
            </a:fld>
            <a:endParaRPr lang="en-US"/>
          </a:p>
        </p:txBody>
      </p:sp>
    </p:spTree>
    <p:extLst>
      <p:ext uri="{BB962C8B-B14F-4D97-AF65-F5344CB8AC3E}">
        <p14:creationId xmlns:p14="http://schemas.microsoft.com/office/powerpoint/2010/main" val="42104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0C1F5F-B872-423A-BC0E-A8BC8C19293A}" type="datetimeFigureOut">
              <a:rPr lang="en-US" smtClean="0">
                <a:solidFill>
                  <a:prstClr val="black">
                    <a:tint val="75000"/>
                  </a:prstClr>
                </a:solidFill>
              </a:rPr>
              <a:pPr/>
              <a:t>5/29/2013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340B73-947B-426F-9423-A8CEB3A9D1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875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0C1F5F-B872-423A-BC0E-A8BC8C19293A}" type="datetimeFigureOut">
              <a:rPr lang="en-US" smtClean="0">
                <a:solidFill>
                  <a:prstClr val="black">
                    <a:tint val="75000"/>
                  </a:prstClr>
                </a:solidFill>
              </a:rPr>
              <a:pPr/>
              <a:t>5/29/2013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340B73-947B-426F-9423-A8CEB3A9D1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444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0C1F5F-B872-423A-BC0E-A8BC8C19293A}" type="datetimeFigureOut">
              <a:rPr lang="en-US" smtClean="0">
                <a:solidFill>
                  <a:prstClr val="black">
                    <a:tint val="75000"/>
                  </a:prstClr>
                </a:solidFill>
              </a:rPr>
              <a:pPr/>
              <a:t>5/29/2013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340B73-947B-426F-9423-A8CEB3A9D1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898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8814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0C1F5F-B872-423A-BC0E-A8BC8C19293A}" type="datetimeFigureOut">
              <a:rPr lang="en-US" smtClean="0">
                <a:solidFill>
                  <a:prstClr val="black">
                    <a:tint val="75000"/>
                  </a:prstClr>
                </a:solidFill>
              </a:rPr>
              <a:pPr/>
              <a:t>5/29/2013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340B73-947B-426F-9423-A8CEB3A9D1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72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0C1F5F-B872-423A-BC0E-A8BC8C19293A}" type="datetimeFigureOut">
              <a:rPr lang="en-US" smtClean="0">
                <a:solidFill>
                  <a:prstClr val="black">
                    <a:tint val="75000"/>
                  </a:prstClr>
                </a:solidFill>
              </a:rPr>
              <a:pPr/>
              <a:t>5/29/2013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340B73-947B-426F-9423-A8CEB3A9D1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632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0C1F5F-B872-423A-BC0E-A8BC8C19293A}" type="datetimeFigureOut">
              <a:rPr lang="en-US" smtClean="0">
                <a:solidFill>
                  <a:prstClr val="black">
                    <a:tint val="75000"/>
                  </a:prstClr>
                </a:solidFill>
              </a:rPr>
              <a:pPr/>
              <a:t>5/29/2013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340B73-947B-426F-9423-A8CEB3A9D1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93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C1F5F-B872-423A-BC0E-A8BC8C19293A}" type="datetimeFigureOut">
              <a:rPr lang="en-US" smtClean="0">
                <a:solidFill>
                  <a:prstClr val="black">
                    <a:tint val="75000"/>
                  </a:prstClr>
                </a:solidFill>
              </a:rPr>
              <a:pPr/>
              <a:t>5/29/2013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340B73-947B-426F-9423-A8CEB3A9D1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057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0C1F5F-B872-423A-BC0E-A8BC8C19293A}" type="datetimeFigureOut">
              <a:rPr lang="en-US" smtClean="0">
                <a:solidFill>
                  <a:prstClr val="black">
                    <a:tint val="75000"/>
                  </a:prstClr>
                </a:solidFill>
              </a:rPr>
              <a:pPr/>
              <a:t>5/29/2013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340B73-947B-426F-9423-A8CEB3A9D1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843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0C1F5F-B872-423A-BC0E-A8BC8C19293A}" type="datetimeFigureOut">
              <a:rPr lang="en-US" smtClean="0">
                <a:solidFill>
                  <a:prstClr val="black">
                    <a:tint val="75000"/>
                  </a:prstClr>
                </a:solidFill>
              </a:rPr>
              <a:pPr/>
              <a:t>5/29/2013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340B73-947B-426F-9423-A8CEB3A9D1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642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0C1F5F-B872-423A-BC0E-A8BC8C19293A}" type="datetimeFigureOut">
              <a:rPr lang="en-US" smtClean="0">
                <a:solidFill>
                  <a:prstClr val="black">
                    <a:tint val="75000"/>
                  </a:prstClr>
                </a:solidFill>
              </a:rPr>
              <a:pPr/>
              <a:t>5/29/2013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340B73-947B-426F-9423-A8CEB3A9D1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864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0C1F5F-B872-423A-BC0E-A8BC8C19293A}" type="datetimeFigureOut">
              <a:rPr lang="en-US" smtClean="0">
                <a:solidFill>
                  <a:prstClr val="black">
                    <a:tint val="75000"/>
                  </a:prstClr>
                </a:solidFill>
              </a:rPr>
              <a:pPr/>
              <a:t>5/29/2013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340B73-947B-426F-9423-A8CEB3A9D1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719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56429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840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6448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55287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466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8388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09497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50800"/>
            <a:ext cx="2133600" cy="1066800"/>
          </a:xfrm>
          <a:prstGeom prst="rect">
            <a:avLst/>
          </a:prstGeom>
          <a:solidFill>
            <a:srgbClr val="0082A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 name="Rectangle 8"/>
          <p:cNvSpPr>
            <a:spLocks noChangeArrowheads="1"/>
          </p:cNvSpPr>
          <p:nvPr userDrawn="1"/>
        </p:nvSpPr>
        <p:spPr bwMode="auto">
          <a:xfrm>
            <a:off x="2209800" y="50800"/>
            <a:ext cx="6934200" cy="1066800"/>
          </a:xfrm>
          <a:prstGeom prst="rect">
            <a:avLst/>
          </a:prstGeom>
          <a:solidFill>
            <a:srgbClr val="ABD4C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 name="Rectangle 9"/>
          <p:cNvSpPr>
            <a:spLocks noChangeArrowheads="1"/>
          </p:cNvSpPr>
          <p:nvPr userDrawn="1"/>
        </p:nvSpPr>
        <p:spPr bwMode="auto">
          <a:xfrm>
            <a:off x="0" y="1181100"/>
            <a:ext cx="9144000" cy="5614988"/>
          </a:xfrm>
          <a:prstGeom prst="rect">
            <a:avLst/>
          </a:prstGeom>
          <a:solidFill>
            <a:srgbClr val="0082A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 name="Rectangle 10"/>
          <p:cNvSpPr>
            <a:spLocks noGrp="1" noChangeArrowheads="1"/>
          </p:cNvSpPr>
          <p:nvPr>
            <p:ph type="title"/>
          </p:nvPr>
        </p:nvSpPr>
        <p:spPr bwMode="auto">
          <a:xfrm>
            <a:off x="2438400" y="50800"/>
            <a:ext cx="6705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35" name="Rectangle 11"/>
          <p:cNvSpPr>
            <a:spLocks noGrp="1" noChangeArrowheads="1"/>
          </p:cNvSpPr>
          <p:nvPr>
            <p:ph type="body" idx="1"/>
          </p:nvPr>
        </p:nvSpPr>
        <p:spPr bwMode="auto">
          <a:xfrm>
            <a:off x="457200" y="1676400"/>
            <a:ext cx="82296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036" name="Picture 12" descr="TNCLogoPrimary_Rev_WhtCMYK"/>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28600" y="246063"/>
            <a:ext cx="1628775" cy="62547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2400">
          <a:solidFill>
            <a:srgbClr val="0082A9"/>
          </a:solidFill>
          <a:latin typeface="+mj-lt"/>
          <a:ea typeface="+mj-ea"/>
          <a:cs typeface="+mj-cs"/>
        </a:defRPr>
      </a:lvl1pPr>
      <a:lvl2pPr algn="l" rtl="0" fontAlgn="base">
        <a:spcBef>
          <a:spcPct val="0"/>
        </a:spcBef>
        <a:spcAft>
          <a:spcPct val="0"/>
        </a:spcAft>
        <a:defRPr sz="2400">
          <a:solidFill>
            <a:srgbClr val="0082A9"/>
          </a:solidFill>
          <a:latin typeface="Oakleaf Bold" pitchFamily="2" charset="0"/>
        </a:defRPr>
      </a:lvl2pPr>
      <a:lvl3pPr algn="l" rtl="0" fontAlgn="base">
        <a:spcBef>
          <a:spcPct val="0"/>
        </a:spcBef>
        <a:spcAft>
          <a:spcPct val="0"/>
        </a:spcAft>
        <a:defRPr sz="2400">
          <a:solidFill>
            <a:srgbClr val="0082A9"/>
          </a:solidFill>
          <a:latin typeface="Oakleaf Bold" pitchFamily="2" charset="0"/>
        </a:defRPr>
      </a:lvl3pPr>
      <a:lvl4pPr algn="l" rtl="0" fontAlgn="base">
        <a:spcBef>
          <a:spcPct val="0"/>
        </a:spcBef>
        <a:spcAft>
          <a:spcPct val="0"/>
        </a:spcAft>
        <a:defRPr sz="2400">
          <a:solidFill>
            <a:srgbClr val="0082A9"/>
          </a:solidFill>
          <a:latin typeface="Oakleaf Bold" pitchFamily="2" charset="0"/>
        </a:defRPr>
      </a:lvl4pPr>
      <a:lvl5pPr algn="l" rtl="0" fontAlgn="base">
        <a:spcBef>
          <a:spcPct val="0"/>
        </a:spcBef>
        <a:spcAft>
          <a:spcPct val="0"/>
        </a:spcAft>
        <a:defRPr sz="2400">
          <a:solidFill>
            <a:srgbClr val="0082A9"/>
          </a:solidFill>
          <a:latin typeface="Oakleaf Bold" pitchFamily="2" charset="0"/>
        </a:defRPr>
      </a:lvl5pPr>
      <a:lvl6pPr marL="457200" algn="l" rtl="0" fontAlgn="base">
        <a:spcBef>
          <a:spcPct val="0"/>
        </a:spcBef>
        <a:spcAft>
          <a:spcPct val="0"/>
        </a:spcAft>
        <a:defRPr sz="2400">
          <a:solidFill>
            <a:srgbClr val="0082A9"/>
          </a:solidFill>
          <a:latin typeface="Oakleaf Bold" pitchFamily="2" charset="0"/>
        </a:defRPr>
      </a:lvl6pPr>
      <a:lvl7pPr marL="914400" algn="l" rtl="0" fontAlgn="base">
        <a:spcBef>
          <a:spcPct val="0"/>
        </a:spcBef>
        <a:spcAft>
          <a:spcPct val="0"/>
        </a:spcAft>
        <a:defRPr sz="2400">
          <a:solidFill>
            <a:srgbClr val="0082A9"/>
          </a:solidFill>
          <a:latin typeface="Oakleaf Bold" pitchFamily="2" charset="0"/>
        </a:defRPr>
      </a:lvl7pPr>
      <a:lvl8pPr marL="1371600" algn="l" rtl="0" fontAlgn="base">
        <a:spcBef>
          <a:spcPct val="0"/>
        </a:spcBef>
        <a:spcAft>
          <a:spcPct val="0"/>
        </a:spcAft>
        <a:defRPr sz="2400">
          <a:solidFill>
            <a:srgbClr val="0082A9"/>
          </a:solidFill>
          <a:latin typeface="Oakleaf Bold" pitchFamily="2" charset="0"/>
        </a:defRPr>
      </a:lvl8pPr>
      <a:lvl9pPr marL="1828800" algn="l" rtl="0" fontAlgn="base">
        <a:spcBef>
          <a:spcPct val="0"/>
        </a:spcBef>
        <a:spcAft>
          <a:spcPct val="0"/>
        </a:spcAft>
        <a:defRPr sz="2400">
          <a:solidFill>
            <a:srgbClr val="0082A9"/>
          </a:solidFill>
          <a:latin typeface="Oakleaf Bold" pitchFamily="2" charset="0"/>
        </a:defRPr>
      </a:lvl9pPr>
    </p:titleStyle>
    <p:bodyStyle>
      <a:lvl1pPr marL="342900" indent="-342900" algn="l" rtl="0" fontAlgn="base">
        <a:spcBef>
          <a:spcPct val="20000"/>
        </a:spcBef>
        <a:spcAft>
          <a:spcPct val="0"/>
        </a:spcAft>
        <a:defRPr sz="28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0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6" name="Rectangle 22"/>
          <p:cNvSpPr>
            <a:spLocks noChangeArrowheads="1"/>
          </p:cNvSpPr>
          <p:nvPr/>
        </p:nvSpPr>
        <p:spPr bwMode="auto">
          <a:xfrm>
            <a:off x="0" y="0"/>
            <a:ext cx="1905000" cy="6858000"/>
          </a:xfrm>
          <a:prstGeom prst="rect">
            <a:avLst/>
          </a:prstGeom>
          <a:gradFill rotWithShape="1">
            <a:gsLst>
              <a:gs pos="0">
                <a:srgbClr val="0082A9"/>
              </a:gs>
              <a:gs pos="100000">
                <a:srgbClr val="0082A9">
                  <a:gamma/>
                  <a:tint val="73725"/>
                  <a:invGamma/>
                </a:srgbClr>
              </a:gs>
            </a:gsLst>
            <a:lin ang="2700000" scaled="1"/>
          </a:gradFill>
          <a:ln w="9525">
            <a:noFill/>
            <a:miter lim="800000"/>
            <a:headEnd/>
            <a:tailEnd/>
          </a:ln>
          <a:effectLst/>
        </p:spPr>
        <p:txBody>
          <a:bodyPr wrap="none" anchor="ctr"/>
          <a:lstStyle/>
          <a:p>
            <a:endParaRPr lang="en-US">
              <a:solidFill>
                <a:srgbClr val="000000"/>
              </a:solidFill>
            </a:endParaRPr>
          </a:p>
        </p:txBody>
      </p:sp>
      <p:sp>
        <p:nvSpPr>
          <p:cNvPr id="1026" name="Rectangle 2"/>
          <p:cNvSpPr>
            <a:spLocks noGrp="1" noChangeArrowheads="1"/>
          </p:cNvSpPr>
          <p:nvPr>
            <p:ph type="title"/>
          </p:nvPr>
        </p:nvSpPr>
        <p:spPr bwMode="auto">
          <a:xfrm>
            <a:off x="2133600" y="1219200"/>
            <a:ext cx="6705600" cy="503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Slide Title</a:t>
            </a:r>
            <a:endParaRPr lang="en-GB" smtClean="0"/>
          </a:p>
        </p:txBody>
      </p:sp>
      <p:sp>
        <p:nvSpPr>
          <p:cNvPr id="1027" name="Rectangle 3"/>
          <p:cNvSpPr>
            <a:spLocks noGrp="1" noChangeArrowheads="1"/>
          </p:cNvSpPr>
          <p:nvPr>
            <p:ph type="body" idx="1"/>
          </p:nvPr>
        </p:nvSpPr>
        <p:spPr bwMode="auto">
          <a:xfrm>
            <a:off x="2133600" y="1828800"/>
            <a:ext cx="67056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p:txBody>
      </p:sp>
      <p:pic>
        <p:nvPicPr>
          <p:cNvPr id="1037" name="Picture 13" descr="TNCLogoPrimary_Rev_WhtCMYK"/>
          <p:cNvPicPr>
            <a:picLocks noChangeAspect="1" noChangeArrowheads="1"/>
          </p:cNvPicPr>
          <p:nvPr/>
        </p:nvPicPr>
        <p:blipFill>
          <a:blip r:embed="rId2" cstate="email"/>
          <a:srcRect/>
          <a:stretch>
            <a:fillRect/>
          </a:stretch>
        </p:blipFill>
        <p:spPr bwMode="auto">
          <a:xfrm>
            <a:off x="304800" y="6096000"/>
            <a:ext cx="1295400" cy="498475"/>
          </a:xfrm>
          <a:prstGeom prst="rect">
            <a:avLst/>
          </a:prstGeom>
          <a:noFill/>
        </p:spPr>
      </p:pic>
    </p:spTree>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ImagoBook" pitchFamily="2" charset="0"/>
        </a:defRPr>
      </a:lvl2pPr>
      <a:lvl3pPr algn="l" rtl="0" eaLnBrk="1" fontAlgn="base" hangingPunct="1">
        <a:spcBef>
          <a:spcPct val="0"/>
        </a:spcBef>
        <a:spcAft>
          <a:spcPct val="0"/>
        </a:spcAft>
        <a:defRPr sz="3200" b="1">
          <a:solidFill>
            <a:schemeClr val="tx1"/>
          </a:solidFill>
          <a:latin typeface="ImagoBook" pitchFamily="2" charset="0"/>
        </a:defRPr>
      </a:lvl3pPr>
      <a:lvl4pPr algn="l" rtl="0" eaLnBrk="1" fontAlgn="base" hangingPunct="1">
        <a:spcBef>
          <a:spcPct val="0"/>
        </a:spcBef>
        <a:spcAft>
          <a:spcPct val="0"/>
        </a:spcAft>
        <a:defRPr sz="3200" b="1">
          <a:solidFill>
            <a:schemeClr val="tx1"/>
          </a:solidFill>
          <a:latin typeface="ImagoBook" pitchFamily="2" charset="0"/>
        </a:defRPr>
      </a:lvl4pPr>
      <a:lvl5pPr algn="l" rtl="0" eaLnBrk="1" fontAlgn="base" hangingPunct="1">
        <a:spcBef>
          <a:spcPct val="0"/>
        </a:spcBef>
        <a:spcAft>
          <a:spcPct val="0"/>
        </a:spcAft>
        <a:defRPr sz="3200" b="1">
          <a:solidFill>
            <a:schemeClr val="tx1"/>
          </a:solidFill>
          <a:latin typeface="ImagoBook" pitchFamily="2" charset="0"/>
        </a:defRPr>
      </a:lvl5pPr>
      <a:lvl6pPr marL="457200" algn="l" rtl="0" eaLnBrk="1" fontAlgn="base" hangingPunct="1">
        <a:spcBef>
          <a:spcPct val="0"/>
        </a:spcBef>
        <a:spcAft>
          <a:spcPct val="0"/>
        </a:spcAft>
        <a:defRPr sz="3200" b="1">
          <a:solidFill>
            <a:schemeClr val="tx1"/>
          </a:solidFill>
          <a:latin typeface="ImagoBook" pitchFamily="2" charset="0"/>
        </a:defRPr>
      </a:lvl6pPr>
      <a:lvl7pPr marL="914400" algn="l" rtl="0" eaLnBrk="1" fontAlgn="base" hangingPunct="1">
        <a:spcBef>
          <a:spcPct val="0"/>
        </a:spcBef>
        <a:spcAft>
          <a:spcPct val="0"/>
        </a:spcAft>
        <a:defRPr sz="3200" b="1">
          <a:solidFill>
            <a:schemeClr val="tx1"/>
          </a:solidFill>
          <a:latin typeface="ImagoBook" pitchFamily="2" charset="0"/>
        </a:defRPr>
      </a:lvl7pPr>
      <a:lvl8pPr marL="1371600" algn="l" rtl="0" eaLnBrk="1" fontAlgn="base" hangingPunct="1">
        <a:spcBef>
          <a:spcPct val="0"/>
        </a:spcBef>
        <a:spcAft>
          <a:spcPct val="0"/>
        </a:spcAft>
        <a:defRPr sz="3200" b="1">
          <a:solidFill>
            <a:schemeClr val="tx1"/>
          </a:solidFill>
          <a:latin typeface="ImagoBook" pitchFamily="2" charset="0"/>
        </a:defRPr>
      </a:lvl8pPr>
      <a:lvl9pPr marL="1828800" algn="l" rtl="0" eaLnBrk="1" fontAlgn="base" hangingPunct="1">
        <a:spcBef>
          <a:spcPct val="0"/>
        </a:spcBef>
        <a:spcAft>
          <a:spcPct val="0"/>
        </a:spcAft>
        <a:defRPr sz="3200" b="1">
          <a:solidFill>
            <a:schemeClr val="tx1"/>
          </a:solidFill>
          <a:latin typeface="ImagoBook" pitchFamily="2" charset="0"/>
        </a:defRPr>
      </a:lvl9pPr>
    </p:titleStyle>
    <p:bodyStyle>
      <a:lvl1pPr marL="342900" indent="-342900" algn="l" rtl="0" eaLnBrk="1" fontAlgn="base" hangingPunct="1">
        <a:spcBef>
          <a:spcPct val="20000"/>
        </a:spcBef>
        <a:spcAft>
          <a:spcPct val="0"/>
        </a:spcAft>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52388"/>
            <a:ext cx="2133600" cy="1066800"/>
          </a:xfrm>
          <a:prstGeom prst="rect">
            <a:avLst/>
          </a:prstGeom>
          <a:solidFill>
            <a:srgbClr val="00365D"/>
          </a:solidFill>
          <a:ln w="9525">
            <a:noFill/>
            <a:miter lim="800000"/>
            <a:headEnd/>
            <a:tailEnd/>
          </a:ln>
          <a:effectLst/>
        </p:spPr>
        <p:txBody>
          <a:bodyPr wrap="none" anchor="ctr"/>
          <a:lstStyle/>
          <a:p>
            <a:pPr>
              <a:defRPr/>
            </a:pPr>
            <a:endParaRPr lang="en-US">
              <a:solidFill>
                <a:srgbClr val="000000"/>
              </a:solidFill>
            </a:endParaRPr>
          </a:p>
        </p:txBody>
      </p:sp>
      <p:sp>
        <p:nvSpPr>
          <p:cNvPr id="1032" name="Rectangle 8"/>
          <p:cNvSpPr>
            <a:spLocks noChangeArrowheads="1"/>
          </p:cNvSpPr>
          <p:nvPr userDrawn="1"/>
        </p:nvSpPr>
        <p:spPr bwMode="auto">
          <a:xfrm>
            <a:off x="2184400" y="52388"/>
            <a:ext cx="6959600" cy="1066800"/>
          </a:xfrm>
          <a:prstGeom prst="rect">
            <a:avLst/>
          </a:prstGeom>
          <a:solidFill>
            <a:srgbClr val="4D7996"/>
          </a:solidFill>
          <a:ln w="9525">
            <a:noFill/>
            <a:miter lim="800000"/>
            <a:headEnd/>
            <a:tailEnd/>
          </a:ln>
          <a:effectLst/>
        </p:spPr>
        <p:txBody>
          <a:bodyPr wrap="none" anchor="ctr"/>
          <a:lstStyle/>
          <a:p>
            <a:pPr>
              <a:defRPr/>
            </a:pPr>
            <a:endParaRPr lang="en-US">
              <a:solidFill>
                <a:srgbClr val="000000"/>
              </a:solidFill>
            </a:endParaRPr>
          </a:p>
        </p:txBody>
      </p:sp>
      <p:sp>
        <p:nvSpPr>
          <p:cNvPr id="1033" name="Rectangle 9"/>
          <p:cNvSpPr>
            <a:spLocks noChangeArrowheads="1"/>
          </p:cNvSpPr>
          <p:nvPr userDrawn="1"/>
        </p:nvSpPr>
        <p:spPr bwMode="auto">
          <a:xfrm>
            <a:off x="0" y="1166813"/>
            <a:ext cx="9144000" cy="5653087"/>
          </a:xfrm>
          <a:prstGeom prst="rect">
            <a:avLst/>
          </a:prstGeom>
          <a:solidFill>
            <a:srgbClr val="00365D"/>
          </a:solidFill>
          <a:ln w="9525">
            <a:noFill/>
            <a:miter lim="800000"/>
            <a:headEnd/>
            <a:tailEnd/>
          </a:ln>
          <a:effectLst/>
        </p:spPr>
        <p:txBody>
          <a:bodyPr wrap="none" anchor="ctr"/>
          <a:lstStyle/>
          <a:p>
            <a:pPr>
              <a:defRPr/>
            </a:pPr>
            <a:endParaRPr lang="en-US">
              <a:solidFill>
                <a:srgbClr val="000000"/>
              </a:solidFill>
            </a:endParaRPr>
          </a:p>
        </p:txBody>
      </p:sp>
      <p:sp>
        <p:nvSpPr>
          <p:cNvPr id="11269" name="Rectangle 10"/>
          <p:cNvSpPr>
            <a:spLocks noGrp="1" noChangeArrowheads="1"/>
          </p:cNvSpPr>
          <p:nvPr>
            <p:ph type="title"/>
          </p:nvPr>
        </p:nvSpPr>
        <p:spPr bwMode="auto">
          <a:xfrm>
            <a:off x="2438400" y="52388"/>
            <a:ext cx="6705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1270" name="Rectangle 11"/>
          <p:cNvSpPr>
            <a:spLocks noGrp="1" noChangeArrowheads="1"/>
          </p:cNvSpPr>
          <p:nvPr>
            <p:ph type="body" idx="1"/>
          </p:nvPr>
        </p:nvSpPr>
        <p:spPr bwMode="auto">
          <a:xfrm>
            <a:off x="457200" y="1676400"/>
            <a:ext cx="8229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1271" name="Picture 12" descr="TNCLogoPrimary_Rev_WhtCMYK"/>
          <p:cNvPicPr>
            <a:picLocks noChangeAspect="1" noChangeArrowheads="1"/>
          </p:cNvPicPr>
          <p:nvPr userDrawn="1"/>
        </p:nvPicPr>
        <p:blipFill>
          <a:blip r:embed="rId7" cstate="print"/>
          <a:srcRect/>
          <a:stretch>
            <a:fillRect/>
          </a:stretch>
        </p:blipFill>
        <p:spPr bwMode="auto">
          <a:xfrm>
            <a:off x="228600" y="247650"/>
            <a:ext cx="1628775" cy="6254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85" r:id="rId4"/>
    <p:sldLayoutId id="2147483698" r:id="rId5"/>
  </p:sldLayoutIdLst>
  <p:timing>
    <p:tnLst>
      <p:par>
        <p:cTn id="1" dur="indefinite" restart="never" nodeType="tmRoot"/>
      </p:par>
    </p:tnLst>
  </p:timing>
  <p:txStyles>
    <p:titleStyle>
      <a:lvl1pPr algn="l" rtl="0" eaLnBrk="0" fontAlgn="base" hangingPunct="0">
        <a:spcBef>
          <a:spcPct val="0"/>
        </a:spcBef>
        <a:spcAft>
          <a:spcPct val="0"/>
        </a:spcAft>
        <a:defRPr sz="2200">
          <a:solidFill>
            <a:schemeClr val="bg1"/>
          </a:solidFill>
          <a:latin typeface="+mj-lt"/>
          <a:ea typeface="+mj-ea"/>
          <a:cs typeface="+mj-cs"/>
        </a:defRPr>
      </a:lvl1pPr>
      <a:lvl2pPr algn="l" rtl="0" eaLnBrk="0" fontAlgn="base" hangingPunct="0">
        <a:spcBef>
          <a:spcPct val="0"/>
        </a:spcBef>
        <a:spcAft>
          <a:spcPct val="0"/>
        </a:spcAft>
        <a:defRPr sz="2200">
          <a:solidFill>
            <a:schemeClr val="bg1"/>
          </a:solidFill>
          <a:latin typeface="Oakleaf Bold" pitchFamily="2" charset="0"/>
        </a:defRPr>
      </a:lvl2pPr>
      <a:lvl3pPr algn="l" rtl="0" eaLnBrk="0" fontAlgn="base" hangingPunct="0">
        <a:spcBef>
          <a:spcPct val="0"/>
        </a:spcBef>
        <a:spcAft>
          <a:spcPct val="0"/>
        </a:spcAft>
        <a:defRPr sz="2200">
          <a:solidFill>
            <a:schemeClr val="bg1"/>
          </a:solidFill>
          <a:latin typeface="Oakleaf Bold" pitchFamily="2" charset="0"/>
        </a:defRPr>
      </a:lvl3pPr>
      <a:lvl4pPr algn="l" rtl="0" eaLnBrk="0" fontAlgn="base" hangingPunct="0">
        <a:spcBef>
          <a:spcPct val="0"/>
        </a:spcBef>
        <a:spcAft>
          <a:spcPct val="0"/>
        </a:spcAft>
        <a:defRPr sz="2200">
          <a:solidFill>
            <a:schemeClr val="bg1"/>
          </a:solidFill>
          <a:latin typeface="Oakleaf Bold" pitchFamily="2" charset="0"/>
        </a:defRPr>
      </a:lvl4pPr>
      <a:lvl5pPr algn="l" rtl="0" eaLnBrk="0" fontAlgn="base" hangingPunct="0">
        <a:spcBef>
          <a:spcPct val="0"/>
        </a:spcBef>
        <a:spcAft>
          <a:spcPct val="0"/>
        </a:spcAft>
        <a:defRPr sz="2200">
          <a:solidFill>
            <a:schemeClr val="bg1"/>
          </a:solidFill>
          <a:latin typeface="Oakleaf Bold" pitchFamily="2" charset="0"/>
        </a:defRPr>
      </a:lvl5pPr>
      <a:lvl6pPr marL="457200" algn="l" rtl="0" fontAlgn="base">
        <a:spcBef>
          <a:spcPct val="0"/>
        </a:spcBef>
        <a:spcAft>
          <a:spcPct val="0"/>
        </a:spcAft>
        <a:defRPr sz="2200">
          <a:solidFill>
            <a:schemeClr val="bg1"/>
          </a:solidFill>
          <a:latin typeface="Oakleaf Bold" pitchFamily="2" charset="0"/>
        </a:defRPr>
      </a:lvl6pPr>
      <a:lvl7pPr marL="914400" algn="l" rtl="0" fontAlgn="base">
        <a:spcBef>
          <a:spcPct val="0"/>
        </a:spcBef>
        <a:spcAft>
          <a:spcPct val="0"/>
        </a:spcAft>
        <a:defRPr sz="2200">
          <a:solidFill>
            <a:schemeClr val="bg1"/>
          </a:solidFill>
          <a:latin typeface="Oakleaf Bold" pitchFamily="2" charset="0"/>
        </a:defRPr>
      </a:lvl7pPr>
      <a:lvl8pPr marL="1371600" algn="l" rtl="0" fontAlgn="base">
        <a:spcBef>
          <a:spcPct val="0"/>
        </a:spcBef>
        <a:spcAft>
          <a:spcPct val="0"/>
        </a:spcAft>
        <a:defRPr sz="2200">
          <a:solidFill>
            <a:schemeClr val="bg1"/>
          </a:solidFill>
          <a:latin typeface="Oakleaf Bold" pitchFamily="2" charset="0"/>
        </a:defRPr>
      </a:lvl8pPr>
      <a:lvl9pPr marL="1828800" algn="l" rtl="0" fontAlgn="base">
        <a:spcBef>
          <a:spcPct val="0"/>
        </a:spcBef>
        <a:spcAft>
          <a:spcPct val="0"/>
        </a:spcAft>
        <a:defRPr sz="2200">
          <a:solidFill>
            <a:schemeClr val="bg1"/>
          </a:solidFill>
          <a:latin typeface="Oakleaf Bold" pitchFamily="2" charset="0"/>
        </a:defRPr>
      </a:lvl9pPr>
    </p:titleStyle>
    <p:bodyStyle>
      <a:lvl1pPr marL="342900" indent="-342900" algn="l" rtl="0" eaLnBrk="0" fontAlgn="base" hangingPunct="0">
        <a:spcBef>
          <a:spcPct val="20000"/>
        </a:spcBef>
        <a:spcAft>
          <a:spcPct val="0"/>
        </a:spcAft>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
              <a:schemeClr val="bg1"/>
            </a:gs>
            <a:gs pos="32000">
              <a:srgbClr val="DDEBCF"/>
            </a:gs>
            <a:gs pos="68000">
              <a:srgbClr val="9CB86E"/>
            </a:gs>
            <a:gs pos="100000">
              <a:srgbClr val="156B13"/>
            </a:gs>
          </a:gsLst>
          <a:lin ang="189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D0C1F5F-B872-423A-BC0E-A8BC8C19293A}" type="datetimeFigureOut">
              <a:rPr lang="en-US" smtClean="0">
                <a:solidFill>
                  <a:prstClr val="black">
                    <a:tint val="75000"/>
                  </a:prstClr>
                </a:solidFill>
                <a:latin typeface="Calibri"/>
              </a:rPr>
              <a:pPr fontAlgn="auto">
                <a:spcBef>
                  <a:spcPts val="0"/>
                </a:spcBef>
                <a:spcAft>
                  <a:spcPts val="0"/>
                </a:spcAft>
              </a:pPr>
              <a:t>5/29/2013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8340B73-947B-426F-9423-A8CEB3A9D1A7}"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558714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tiff"/><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hyperlink" Target="http://www.bing.com/images/search?q=USFS+Logo&amp;id=CB742C46ED6B214788F8CAE8A673294A10FC6AA0&amp;FORM=IQFRBA" TargetMode="External"/><Relationship Id="rId2" Type="http://schemas.openxmlformats.org/officeDocument/2006/relationships/image" Target="../media/image39.jpeg"/><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47.wmf"/></Relationships>
</file>

<file path=ppt/slides/_rels/slide1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g"/><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4.jp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2.jpg"/><Relationship Id="rId4" Type="http://schemas.openxmlformats.org/officeDocument/2006/relationships/image" Target="../media/image2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7.jp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de_logo"/>
          <p:cNvPicPr>
            <a:picLocks noChangeAspect="1" noChangeArrowheads="1"/>
          </p:cNvPicPr>
          <p:nvPr/>
        </p:nvPicPr>
        <p:blipFill>
          <a:blip r:embed="rId3" cstate="email">
            <a:extLst>
              <a:ext uri="{28A0092B-C50C-407E-A947-70E740481C1C}">
                <a14:useLocalDpi xmlns:a14="http://schemas.microsoft.com/office/drawing/2010/main"/>
              </a:ext>
            </a:extLst>
          </a:blip>
          <a:srcRect t="12559" r="22588" b="18075"/>
          <a:stretch>
            <a:fillRect/>
          </a:stretch>
        </p:blipFill>
        <p:spPr bwMode="auto">
          <a:xfrm>
            <a:off x="-10939" y="3236685"/>
            <a:ext cx="2336839" cy="717125"/>
          </a:xfrm>
          <a:prstGeom prst="rect">
            <a:avLst/>
          </a:prstGeom>
          <a:solidFill>
            <a:schemeClr val="bg1"/>
          </a:solidFill>
          <a:ln w="9525">
            <a:noFill/>
            <a:miter lim="800000"/>
            <a:headEnd/>
            <a:tailEnd/>
          </a:ln>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969" t="9840" r="20876" b="2975"/>
          <a:stretch/>
        </p:blipFill>
        <p:spPr bwMode="auto">
          <a:xfrm>
            <a:off x="2220686" y="43543"/>
            <a:ext cx="6879771" cy="563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8" name="Rectangle 2"/>
          <p:cNvSpPr>
            <a:spLocks noGrp="1" noChangeArrowheads="1"/>
          </p:cNvSpPr>
          <p:nvPr>
            <p:ph type="ctrTitle"/>
          </p:nvPr>
        </p:nvSpPr>
        <p:spPr>
          <a:xfrm>
            <a:off x="2293257" y="5892800"/>
            <a:ext cx="6622143" cy="730250"/>
          </a:xfrm>
        </p:spPr>
        <p:txBody>
          <a:bodyPr/>
          <a:lstStyle/>
          <a:p>
            <a:r>
              <a:rPr lang="en-US" dirty="0">
                <a:solidFill>
                  <a:schemeClr val="accent1">
                    <a:lumMod val="25000"/>
                  </a:schemeClr>
                </a:solidFill>
                <a:latin typeface="+mn-lt"/>
              </a:rPr>
              <a:t>Using ecosystem restoration to build resilience into </a:t>
            </a:r>
            <a:r>
              <a:rPr lang="en-US" dirty="0" smtClean="0">
                <a:solidFill>
                  <a:schemeClr val="accent1">
                    <a:lumMod val="25000"/>
                  </a:schemeClr>
                </a:solidFill>
                <a:latin typeface="+mn-lt"/>
              </a:rPr>
              <a:t>regional coastal landscapes</a:t>
            </a:r>
            <a:endParaRPr lang="en-GB" dirty="0">
              <a:solidFill>
                <a:schemeClr val="accent1">
                  <a:lumMod val="25000"/>
                </a:schemeClr>
              </a:solidFill>
              <a:latin typeface="+mn-lt"/>
            </a:endParaRPr>
          </a:p>
        </p:txBody>
      </p:sp>
      <p:pic>
        <p:nvPicPr>
          <p:cNvPr id="7" name="Picture 6" descr="FWS_RGB.TIF"/>
          <p:cNvPicPr>
            <a:picLocks noChangeAspect="1"/>
          </p:cNvPicPr>
          <p:nvPr/>
        </p:nvPicPr>
        <p:blipFill>
          <a:blip r:embed="rId5" cstate="email"/>
          <a:stretch>
            <a:fillRect/>
          </a:stretch>
        </p:blipFill>
        <p:spPr>
          <a:xfrm>
            <a:off x="589797" y="4493536"/>
            <a:ext cx="840436" cy="100584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59" y="835195"/>
            <a:ext cx="2125133" cy="1593850"/>
          </a:xfrm>
          <a:prstGeom prst="rect">
            <a:avLst/>
          </a:prstGeom>
        </p:spPr>
      </p:pic>
      <p:pic>
        <p:nvPicPr>
          <p:cNvPr id="10" name="Picture 2" descr="C:\Documents and Settings\bboutin\My Documents\My Pictures\ARNWR\Point Peter-Aaron McCall\P6170084.JPG"/>
          <p:cNvPicPr>
            <a:picLocks noChangeAspect="1" noChangeArrowheads="1"/>
          </p:cNvPicPr>
          <p:nvPr/>
        </p:nvPicPr>
        <p:blipFill rotWithShape="1">
          <a:blip r:embed="rId7" cstate="email"/>
          <a:srcRect l="8769"/>
          <a:stretch/>
        </p:blipFill>
        <p:spPr bwMode="auto">
          <a:xfrm>
            <a:off x="2241244" y="43543"/>
            <a:ext cx="1885495" cy="1084961"/>
          </a:xfrm>
          <a:prstGeom prst="rect">
            <a:avLst/>
          </a:prstGeom>
          <a:noFill/>
          <a:effectLst>
            <a:outerShdw blurRad="50800" dist="38100" dir="5400000" algn="t" rotWithShape="0">
              <a:prstClr val="black">
                <a:alpha val="40000"/>
              </a:prstClr>
            </a:outerShdw>
          </a:effectLst>
        </p:spPr>
      </p:pic>
      <p:pic>
        <p:nvPicPr>
          <p:cNvPr id="11" name="Content Placeholder 6" descr="P6290015.JPG"/>
          <p:cNvPicPr>
            <a:picLocks noChangeAspect="1"/>
          </p:cNvPicPr>
          <p:nvPr/>
        </p:nvPicPr>
        <p:blipFill rotWithShape="1">
          <a:blip r:embed="rId8" cstate="email"/>
          <a:srcRect l="6250" t="10417" r="9970" b="20454"/>
          <a:stretch/>
        </p:blipFill>
        <p:spPr>
          <a:xfrm>
            <a:off x="6946710" y="67944"/>
            <a:ext cx="2122866" cy="1060560"/>
          </a:xfrm>
          <a:prstGeom prst="rect">
            <a:avLst/>
          </a:prstGeom>
          <a:effectLst>
            <a:outerShdw blurRad="50800" dist="38100" dir="8100000" algn="tr" rotWithShape="0">
              <a:prstClr val="black">
                <a:alpha val="40000"/>
              </a:prstClr>
            </a:outerShdw>
          </a:effec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2645" y="4503683"/>
            <a:ext cx="1546845" cy="1160134"/>
          </a:xfrm>
          <a:prstGeom prst="rect">
            <a:avLst/>
          </a:prstGeom>
          <a:effectLst>
            <a:innerShdw blurRad="63500" dist="50800" dir="18900000">
              <a:prstClr val="black">
                <a:alpha val="50000"/>
              </a:prstClr>
            </a:innerShdw>
          </a:effectLst>
        </p:spPr>
      </p:pic>
      <p:pic>
        <p:nvPicPr>
          <p:cNvPr id="57346" name="Picture 2" descr="https://encrypted-tbn1.gstatic.com/images?q=tbn:ANd9GcQJEd4NGlgMnEiNPXISzj6r3Ubi5oi6F4hnkZAtwyP9IDEJsO3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99744" y="4201119"/>
            <a:ext cx="969832" cy="1462698"/>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223" name="AutoShape 8" descr="data:image/jpeg;base64,/9j/4AAQSkZJRgABAQEAYABgAAD/4QA6RXhpZgAATU0AKgAAAAgAAUACAAIAAAAXAAAAGgAAAAByZWdpb25hbGluZm8tYWxlcnQub3JnAAD/2wBDAAoHBwkHBgoJCAkLCwoMDxkQDw4ODx4WFxIZJCAmJSMgIyIoLTkwKCo2KyIjMkQyNjs9QEBAJjBGS0U+Sjk/QD3/2wBDAQsLCw8NDx0QEB09KSMpPT09PT09PT09PT09PT09PT09PT09PT09PT09PT09PT09PT09PT09PT09PT09PT09PT3/wAARCABsAG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aqd5qcFlNHFJuZ3BbC4+VR1Y5PA7U+/vUsLVpnBY52og6ux6AV5F4+8UPF52mQShry45vZUPCL2iX8P09yawrVXG0Ibv8PMLpK7PSLTxrol9kWl7FKwONodQfyJq0ddjHJtLrHqAh/k1fNOAeoFW7O+1CGVY7G6ulkY4VIZGyT6ACoftVtJfNGSrrqj6NXXrM/f89P8Aehf+gpw13Tj/AMvKj/eUj+YrxSC98YwnE1/Laoqhi97IiqoJwMluhJ6CrD+IfEdtpb3smvWBVGMewKHYuBnZwuM498VHtqq/lf3mnPHsz2Q65pyjm6T8ATTDr9h/DJI/+7C5/pXkrav4pLWsX9s2i3FzsKxGHaQHGQd23B464JxVFtR8W3jOLXWI7oIoZjbTxgDJwByBzx0o9vVfb8f8g5o9mey/29Ex+S0u2HrsC/8AoRFRXPizS7GMte3C2+O0joD+Wa8B1C/1kPs1G6v1Y5+WWRhnnB4+orO6nJ5Pqate2erkvkjN1orZH0tY+ILHUGg+zuWjuF3RScbX9gc9fb2PpWnXgPgnxIunT/2bfSFbKdwY5M4MEnZgewz+vPrXtuk6ibuNobggXUON4HAcdnHsf0ORVU6j5nTnv080aRakuZGjRRRXQM4jxlqN7Z2+o3MEe+e0iBgQ9FRhzJ7nr/3z9c+LWtpc6pdOIyHkIMsskjhQo7szHoOa+iPENsrQR3RUERHZKD/FG3BB+hwfwNeIMP8AhFNf1i33lJEheO2bZu5YqV4PHTv7VxWcKkl1eq/ryM6qva+wlpomnpNBb3cklw96JPJmgYokSqD8+CMt8wPpwM966CG/s9PaCITxxJDLaNLE6JGkSlAxdMfMxJ6k9M1x/wDb18bA2pdGB3jzWQGXDnLLv64J6/U1nsxdtzsWb1JyaHRc37zM1UUfhR08Oq2WnahJNHqRQSBd8en2mYm2nofMPJOfvfWsi91SO6sp7eO38kSXrXShSNqKVwFA9qzqt6Xp02r6nBYwffmbGf7o7n8BV8kY+8yeeUtDZsPFFtYQ20cdrdsscscjI9zvRCgPMYI+UnNKviCwQ3Mki3F+1z5KyJfxo2VRskZXvtPBxnNO8c+Ho9D1OF7OPZZzxgKPR1GD+fB/E1zFRCFOpFTj1KlKcHyvoddc6vbXFtqF41xHNdxSyQWwC43RSkfMFP8AdAYfVqi8Q2GkWVxIskUkUlxNOVmjbEcGxsBNmOR69xkVy1XbbVrm2t5IMQzxSEtsuIxIFYjG4Z6HHen7Fx1ixe0vox+paHc6YgeRoZYiFy0bg7Cy7grDqDivRPAeqX93okU0ilprSYQW0pPMwOMofboM+wPauG1nUk1u3t3jldZ02RC2eME9AvyyDquRna3QnivYvCGjJYRQQKPksIwmf70rDLH8j/49US5puEXvf7rGtJWk2tjq6KWiu40ILyEXFlNCekkbL+Yrw34iRKur6fdsu7z7ZS4zjcVPP6GvdZ5Fhgkkc4VFLE+wFeF/EaUfadKg/ijtNzD03H/61c1b+LD5k1PgZ0tn4X8NXmkRaiullIpIfO2mVyQMZx1rgdGfTLrxRGLiwZrC5l2RweYcx7jheepxXpmh/wDIiWn/AF4H/wBBNeUaB/yHNM/6+Iv/AEIVx4Zyl7S7enn6hWSXJZG/4807StHurey06yMMxXzZJN5IKnIC4J9s1c+F8Ex1G9nESGARhGkYfMGzkKp/U/QVX+Jv/Iyw/wDXsv8A6E1dT8PIlj8JxFRJmSV3JdcAnp8vqOOv1pVJtYRN63CEU678iL4i6bFd+HvtbMqTWjAqx/iDcFf5H8K8rPAr3u6t0u7Sa3k+5MjIeM8EY6V4Vf2T6feT2cjo7RMU3owZW9CDTy+peDg+gsXC0lI7ax8P6b4e8LDWtZtPttw6qyQMflXd90Y9e5JqXw2/h3xVdvBcaHb2t1Gu9VjchZF6HpjkV0OmS2XizwkkUnzRvEIplB+aN1A/I5GRXnup6Rq3grVEuYZCFBIhukXg57EHocdj+FRTftXKMnafTUuS9naSV4k2j6bE3xISzjQLBDeOVXrhUyQP0Fe4aAgGlJJ3ldpD+LHH6YrwvwffsfHFpc3L7pJ5HDseMswP9a910BwdIiTvEWjI9CGI/wAK7qaftrPsvz1Ip/C35mlRRRXWWZevy/8AEv8As4OGuXEX/ATy3/joNeA+K9TGreJby4Q5iD+VH/urwP6n8a9g8cap9itL24U82lqQn/XSTgfkMfnXg44FcifPWb7afq/0Mqzskj2XQ/8AkRLT/rwP/oJryjQP+Q5pn/XzF/6EK9V8KypqHgm0jhYEi3aBv9lwCMGvOfDuh6g3iayge0nQwTq0pZCAgU5JJ6dq4sM1H2t/63NKyb5Lf1sa3xIIHiu1LKrDyEyGBIPzN1A5P0r0q32/ZotqGNdi4Qrt2jHTHb6VxWqpJqvxNgSyjhlNlCvmvKpZIjknJA6kZGB6/Su3kkSNd0jhVJAyxxyTgD61zV3+7pw8jekvfnLzHV5L4/tLe08Rv5FrJbtKvmMTjy5M/wAS46e49a9XWaNrhoFdTMqh2TPIBzg4/A1yfxLsxP4cW4EMjvbSZDp/ADwd3t0+hxSwc+Sqr9QxEeam/I880fWrzQ7z7RYy7SeHQ8rIPRhXqui65p3i7TJYniUttxcWsnOM9x6j0Ncv4v0BT4X0q/sLRFMMKifykwSrKDuOOuD396yvh7DcyeKoZbdWMUaP5zDoFI6H6nHFdtaNOvTdVaNfoc1NypTUHqmVPEekP4X8QhLdmMalZ7diecZ4B9wRivbPC9+l2GaM/u7qJLpPxADf+y/nXk3xJv4brxBFBCwY2sWyQjsxOcfhxXVfDPUzJpNmGb5rO4Nu3+4/3f1I/KtISlanUl6P5hGynKCPUaKSivRLPKPiddkaLKM83N8R/wABQEf+yiuSvLFYfD5uJdOEeLeNFPkgMrnb85cNyDnOCM/MK6H4oRsNOsvRLuZG+vNYdvF/avh68kSO5MxjwWlbCNtCHK8BQPkwec8CvOg7Rv5v8zOesmvIxdK1zUNElaTT7hot/wB9CNyt9Qa17n4ha/cwGIXEUIIxuiiAb8Cc4rmehwQQRwQe1FdEqVOT5mlcwVSUVZMv6drmo6S872Ny0Tz48x8BmbBz1OfWren6pe6p4m0x9Qu5rgrcxgb2zgbvTpWREiySqskgiUnl2BIX8BzXWaG3hHSbuG5uL67u7mNgyt9nZY0b1x1NRV5YptRu/JFU7tpX0E+JDvH4rVkZkb7KgypIPVqwJNe1Sax+xy38723l+WY2bIK5zg+tdh4k1bwhrzrJPcXYuVXYs8ELcD0IPBHNcNdxwRXDJa3BuIR92QxlCfqDUYazpxjKOq7oqtdSbT3Nu38ea7bRwxx3MXlxIEVTCpBAGBmnXXj3W7m3aGOSC1Vupt4gjH8e34VzlFa+wp3vyoj2s+50Gg2Vrd2jTTWd1cTQzZ/coH3j5Tg5YZ6Nng8Nk1r+AZimp61aKNm+IyIuQdrI3HTjjNZ+gR3FrYxrMIYoLxyySSSRhgmNjNtkGGXHXBBOKs/DwZ8TXkgKlEtpCSq7RjcOQOw9qwrX5Js1p/FE91hkE8Eco6OoYfiKKi05Smm2qt1EKA/kKK9FGpyHjbw8NUt7i0JCfaSJreQ9FmA5U/UfzPpXk1je3GgXsllfwMoWRTJE+eCpyM+q5O7jrgc19GXFtFdwtDOgeNuoNcrrng2HUY9lzbJfxqMIxOyeP6Nxn9PxrjqU5QbaV0+nX5ClHm1TszzBGsdfvI0ngTdPLJtnEh81I0UAM5/iLN3IqjeeH7ezglZr1meNo4gFVSHkZFY4yQcAsBkA+tdJqHw2tkYm1v7izJ/gu4jj/voYz+tU/wDhDfEccTxW2o2k8TsGIE/UjGDyOvA/KslVjF6St5Mh05dY3Mafwz9lupIbm+jjCxySo4iZhIiHqMev/wBaqEGmNPYNc+fGjDeUiIO5wmCxB6DGe/Xmt678KeK4490lv54WN4h5cisQrEswA68kmsD7Ze2ME1gwMQJO9JIwHXOMgEjIBwM464rWE3Je7JMylFReqsTX+iPY6vFpwmEszsqkiMqFJOB16jvmnyaE8MN60sp8y3keNEjiL+ZsAJYn+FcEc+9UhfXA1A3iv/pLOX3Ac7j1IHrzXRWWjeLdQt5Wit3WOdQrNPtQsAu3I3cgleCeppzk4JczSCMVJ6IqXnhlLRkU3bfPEZAXQDgFBngn5cOeuD8p4qe10e2GqGOO1nUwzDi8ZQJEVirsOgIGVb8+tXD4K8Sygi5ubWFSCDvnHQgA9B3Cj8qt2/w8N5In9o6y90ygKEtkaVgB0AJzgfhWPto7c1/TX8jT2b6ROa1C8hkhMNnPLcC5YE2zR7lgI4AQnnOemP4SBzXfeBvCs1ha+VcqVvb/AAZV7wwjqD7np9T7GtrQPA9vphD2VmLd8f8AHzcnzJfwHb9PpXX2VhDYRsIgSznLyMcs59z/AE6Vcacqlk1aPnuzSMOV3e5ZxjpRS0V3DCiiigBDyKryadZzEmW0gc+rRg1ZootcDOfQdPYHZbiM9mjYoR+Vc34i8HxajDsvYWu4hwk8a4nh/L7w/wA4712tFYzoQn0s+6HfoefeHPAcWkyYtoC1yv3726j+77Iv+fqelddFoFmq/v1a5fu8zFs/h0H4CtOilToRjq9X3YX0sipHpVjF9yyt1I7iIVaVQowoAA7AUtFb2sIKKKKACiiigD//2Q==">
            <a:hlinkClick r:id="rId3"/>
          </p:cNvPr>
          <p:cNvSpPr>
            <a:spLocks noChangeAspect="1" noChangeArrowheads="1"/>
          </p:cNvSpPr>
          <p:nvPr/>
        </p:nvSpPr>
        <p:spPr bwMode="auto">
          <a:xfrm>
            <a:off x="6436519" y="-752476"/>
            <a:ext cx="933450" cy="102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228" name="AutoShape 24" descr="data:image/jpeg;base64,/9j/4AAQSkZJRgABAQAAAQABAAD/2wCEAAkGBhQSEBUUEhQVFRUVFRUXFRUXFxcXFxcUFxQXGBgVGBcXGyYfGhkkGRUXIi8gIycpLCwsFR4xNTAqNSYrLCkBCQoKDgwOGg8PGi0kHyUwKSwsNCwsLywsLSowLCwsLC4sLCwsLCwsLCwtLCkpLSwvKiwsLCwsLCksKiwqLCwpLP/AABEIAOQA3QMBIgACEQEDEQH/xAAcAAABBQEBAQAAAAAAAAAAAAAAAgMEBQYBBwj/xABGEAACAQMCAwUFBQQGCQUBAAABAgMABBESIQUGMRMiQVFhBzJxgZEUI0Kh8FKxwdEkM2JyguEVJTRzkqKywvEXQ0RTsxb/xAAaAQACAwEBAAAAAAAAAAAAAAAAAQIDBAUG/8QAMhEAAgIBAgMGBQMEAwAAAAAAAAECEQMhMQQSQQUTUWFxgSIyseHwkcHRBhRCoSNi8f/aAAwDAQACEQMRAD8A9vooozQAhzTbGhzvSGNTInCaSTXCaSTTAGNJzXGNcoGBNJJoNcNAADXc1wUrTQAZpVcCUvRSQCRTq0kR0tVpiHFrrVxRXWFIkcNcNBooAKUDSBXRQIeQ09UdDT6mosZ2iiikAUUUUAJpLmlUzI1NCY25pJNcJpJNTEJY0nNGa6FpDEMKUFpwQmnY0Hx+FAyOI6WLY1JxjyHx3pEt0igFm2PTJAG/T9eo86LAStr504IV86ob3n2yi2M8eemFzIc7+EYby/WRVDd+2azUnS0jgeAiIzuehYj08PD12TZW8kPE34iHkaV2Y8q8km9ugJHZwMQcbs4HgOoCnBznxP8ACq259tchyRBttt2zAjYZ3C+v/mlfmR76B7ZoHlSggrwk+2OYMfuzsOnav4nPiBVvZe2/u5eBwcjGmRWBGckHUoI8h/PqaeId9E9h01wpXmdr7bLdiQwlXB6lFO2fIPnOCOnl61f8J9pNrNgdtHnyZuzJ28FkxkZ8vMUElki+pqmhpDRU3DxNCMk4Hmfd6Z94bdP3HyqSsgO43oLCNiuipJQUgw07AaWn1pvRTgpMBdFJzXQaQHaKKKAEMajOaekaozVJIRw0kiksd6dhAPSmIbWOn44/IZ/dXXIX3iPPHgB5n09TWE5r9rEUGUtwJpfMH7pTjxdT3iDjZfqOlKxSkoq2buaVVBLEYHXcAD452HzNYrmD2tWsIKwkzP4CPZc4HWRhjG/4QTt8q8n4pzBdcRlVZHLFmVUiVtMeSdIwucZ3xnc71Z3vs6kXtAlzbzTxIWkt019oAACQp6Mw8sDpUObwM7zSl8qHOLe1i8mJ0FYVOwCgM4O++p9/Hwx6VQQ2N5esQBNcEeOHk05yfe3xnJO5HXwrRs8FpYWUsNpDM85kWSSVO0OtTjSq9BsTjY9Kb5v4gbe+0WxMCdnFK0SllRZnUlspnAIz0wBvjFJ+pVK95Oyl4nyNdQRq0qIuXVNPaRM+XzjKgkgDxrlhyi54j9imYRv2oRiBqGCNQZRnfbG+3WrX2iAtxCOXAxNbwS5x44AOP8Sn6mtFxq/tI7+G4aCR55o7aYES6FUlAqkKF3I0EnfeigfLb9jzR7PTPJG7bxuyHc/gYjxOR0rR2/L1rHZwT3T3Ba5kdUSHQAqRkBmbUrZ69BiovOEAj4vdqOjTMdhnBfDHofNumKsOcbbPDuFlQT3blT197tFOnBxvudvT40hKlJlXxTlMrxL7JDJ2uvs+zcAdJACA46AjO+/hTvN/KSWvYtDIZIpmdNbAA9rE5WRcD8OQCDvWl5B5beHib9vhTawdo2SNILJlDq6DY5PwqPxjhRXhEeXjlMN8zF4n7RQsyE7kDbL9c46/KnWg6+F6FWPZyxhikNzCrzqWSKQlC2G0jBCkbgjrjGRWbn4NPHctbtG3bKShRe82rqMaT3sg5GPCvUeIcNs5rm0tJmlWWGCJQEKBC7jtApJUkEkgZG24qHwq9btOJ8RkRYpokZEH7EzfdqOmSQFAz6mjlHS2/NtTGyx8Q4eAxFxb6iApIYKTjJBGCp6bg+VXXBfaxcxOvbBZVB3bBRyM5OGXAJ38VP5k07arJJwO47QmQz3cCQ6myS4ILHfPrVd7ReGRW80NtCiK0ECdqVA1NLIdR1FcE4yMdcavWi2thq0rR6bwD2u202zOY2PRZdK5OnprB0jfG7ac5PoK3FrxNHA0sDqGVIOQRtuCNiNx086+al5WkSw+2Fl0mURom+qRsnUwPgBg9fI1Oh4ne8Km7NmZMKr9i7CSNlcHGykgePTByOtSvxLFma3PpKuYry7ln2xxSkrPphbwySYyPRsZU/EY3znwr0q1vQ4Hn+tx5jcH/EKdGiM1LYfxXKVXMUiR2iiigCNIajuakSCo7VMiVvEJSAcUnlefVrDFtStnGTjBGNx8vHNP3SZFUXD7vsLpSfdY6G+B6H64oYzCe1bi9ybqSFpMQYRkRchWRhnU37RzkdfDbFV3L3J6XVi8kb6Z4N3R8BJFIOnT+yfDfOScbVs/bFwQtGky/g1Ixx+FzqT/AJtQ/wAQzjasDyDx5YLjs5/6mVGhlB27rdHIB8Cfjuaq3dMwTVZGpFzK+be2vlTTNaypBcqFwcIfumZRg5GCpxv08qZ4rK1jx0TpukzLOuN9UUpOpem+5b+dWVhxi313Nnf9yQpJbtck4EirgxySA+84AVlfrjbwFZyx5wIVEe1iuXtzi3kbWSBq7owp7y5wQDmnRJ1+eJpmuJrSHidtbyaDbyieLGQwRmBdFHhhGHTyPyoePcZ+28NWaTR9pt5tBbK65IpATnGxbDY39ak2XKnEbiSSedvs/bZ7SSVuz1K3vKEGWK4A2wBgYp08D4TbjLyyXTj8MZCKTvgbAkDPqD+6k3oW48GXK+WEWyk5h4rHNbcPwfvYYpEk94AIHygyev4ulL4jNNeLamKGeQwRLESIyc6HLDSUXOMHHyq2j50hh/2Wyhi8mYdo+3q+fyNM3HtCu3BHbFfRBpxjO2B4VB5IrqdPH2HxU9Zae5H4/wAt317dyXH2GdS+nuldu6oXYyAeWasOF8G4xDGESHMatqEb9g+ljvrCu3dbO+Rj86pbjj8znLSyEjH4jsflTX+k5N/vH36947/Go99FeP57myP9O5N3NX7/AMF1NwLip+0EwP8A0pQJiApdgOuyudION8Dy6U3aWt9b2stu9jcMk2kklJSVKHUGGhceA61VLxeUHIlkG2AdR2qRBzPcR+7cSY8i350d9H8/9IS/p3L0mn7v+AHMLLxQXdwkkWHjZoypOFRQo09oFzsB5damW/HbaaK8t5nMS3M3bpMEJ91ywDID03O2fHxp6Hn+7XZpBIPJ1DD4b0teP2kv+02EGf2oQYn3x/8AXj4/wqSyRfUy5OxOLhqlf6P7k/g/EraWaxsrd2aG2lMskrgJ2kmc5APQeA8TqrJcx2Ny9/M08UitLMxTUmD3jhVDYwRpx0Jq7k5X4fOCbW7eBywws+GXGR0ZQGHnvml3HDOKWuggG7giYOpiYyxZUhgTF7wIPpU+hzMuDJC4zi0aYcLUXNpaybw8Otu2uM4wZGXONsZIIUio96Uk4hJfzr93b2dtMVwMGV0Jji3z1LdKxt1zgZbeQLqE9xcB53yADEB3YlJwwXVg4I+da7mINdQWdnDjvpHLcSg5T7pAgDONu6Fyc+QplfMtfz0MNy7ydcX85KYRSSXcjCIWOQNseJwAP3VN4HzxccPlaBmMqRyNE0ZZsKUJXVESNSYK7bY6ZGdxvuFWyGaL7NJG1haq8szI+WknQZzKDvjK93qMA4NeL3twZppJTnMkjSN8XYkb+e4paoNYq3ufR/KnO0N2mY3BI6ocCROnvDPujONQyNuuTWorwb2TctNLddv0SE9dgWcg4QEHI8ScY2+Ne8AbVK7NOKTlG2dooooLRhxUZ6lSCozVNCIsgrPcbtMj41pJBUC/gypoA5GiX1gySY3Ro5CRkjbr9QrfKvA+McBmhu2gCFpFJXCjJY+BUHfcHI+Ne18szdlclTnEox8GHT8s1X+0/i7WIjlgRBJKWR5dI14VQVUNjIHePTyqudLViXCviJqMdzCW3Ix/r+Kz9gMAdmWVp30DAXGSF2A65+FOXPOttbDTw62SNh/8hhqkPToTuDt4Y61j7u/eZy8jFmJJJPmRTeKzyy+B6Phux8WPXJqyw4jx6aZi0sjOScnJ2z54G2ahC4P688U/Yyqjh2RZFGco2cHYj8JB269fCtnzXFY2dwI/sUbq0Ucme1nVhqB7uAxHl8jVdOWrZ1JZO5axwjv4V/KMOWz4/r5V0N61uoeRILq/CWzKlsIY5HxIHdQVUsMZLaiT47Df4VG4PwSwvp2t4Enhcq5hlaUOGKjPfTSMAgeB8qXdsT42FXT2TfkvMxxfx/LNLVv1+vjWs5Y5ZgljuRNHIZLVXdyJQqkAnuKOzJzhTuSc+lI4by3Z32Y7Vp4bgKzIkpR0k0jdQyqpBo5GyT4yKbtPTfwMwH9f10rp9Kt+WOGwyziCdJC0jhEKOqaGOQSwKnO+Phg1N4lwbh8M7xM93qjdlYqISMjGeoGRnzA6GoqDastlxKjLkp3vtensZsdOtKRj1/dWqufZ9niP2SCQ6ezWQu491SoJJA8sgfPrSuGcr2E9wII7uYtn3mjQRyAddB1bHbbI39cinyMj/e40r12vZ6Lz00MqJBjerThHMc1uwaKQjw0k5G/UYztVk/KNvFA0tzLNGDcSRIqqjtpT8ZwwA261MuORLSK4itzdTa5whjIiXTh/d1Ev4kfmKlGM1qvqV5eKwZPhmrWvRvbfp0G24zZ3u1/AFfGftEA0SAgdWCjB3ye9kb1G4jyRdRrK9hN9pt5BpkEZCyEHqrRqe8PdPd+lUV1bdjNImrOh3TVjrpYjPX0qTw3jUsDB4nKn6g7Y3HQnYb+lTWbWpHM4rsPFmXPh0f51F8H5lW2sLqFQRNOEjyR7qgkSBsnI2O3zzjas1boGwABnVgeJznwGfWvQLniNrxIot2OxnBAFxGBv4YfI33JPUYwN6m8keziVb0mfQ8MZ1RyrgrMM7Dfdd8Ej0xvV93seU4jg82GXJNHoHIPLptLNEb3zl38O++CR8sAfKtNXFFGamaEqVI7RRRQMbcVFepbDaoz1JCZHamJRUh6Zkpgipt7cfao/72foCapfbaFFnF+0ZxgeeI3zn4bfo1sOEW+XaQ9BlV+P4j/D614/7XuYhPeCFTlLfKnBJzK2C/0wF+INU5n8LOh2djc86a6amBA/Xypa9a4TXVFYj1fUeiTfHnXrXMN7ZLxSNbiMF1twDI7jsweyYqDGwOT4A56sK8y4LDC0mLiRokAyWVNZJBHcxkfWrz2gcStrm4FxBKzMwVXUoVA0LjUpJO2w7pq2OkWzLxEO8yxjrs9VfWupY+y6P765IOCLOXB8slaa9kaf6yjPlHJ/04/jVfyNzItnc65N43QxyAdQp3yPgQNs+NW3LXE7Ph0zTrK1w2krHGsZTAJ95mfbOANh5/Rx6MhnhK8sUm+ZKtPbfp7kvkuAv/pZQRlonGSwG5aXck4AHmab5Y4L9g/1hcSRskWpUSJ1kLysrKF1L3V8ep60cB4harDeqblEa8Qqqukn3ZLP77KCMd/wJ6Z9Ki8uSRxx31m80Q7VAIpCSImdCTkMfPIx8KejoqmpXkXT4b0e2iev2K7k5tXE7c+JnVvzLb1f8c5YhkuOISGdXdEkmWJNalGBHvEjScZwQDk5qPy9wm3t76KUXdvoh7NnzJklzGdYTCjIDZx6EetRuIcutJdSyJdWojlkYk/aFXMbyE4YDfBwNvMfOoqL5dUTyZYvNzKXL8K+t0QuWubpLa5EzZlyuiQOcsY9tgzHqNI+mKtJeVhLqu+FTZMZ1mD3Zoj5L+1jG3w8alf/AM5YvPf/AHkccSIhhcMWEZJCk48Rq28dmz5Urk6OLh0zXE91CQI2URQv2jSEkEZAG2MbZ8T5VJJ7SFlyx1nitSpaVpJVtXkn029DDycSleIxs7FNTSYOP6xhhnz1JNbL2jXrRX8BjbDwQQlW8mBYg4I+FZjh3DTdXLCPSAWL4LKgEesZA1EDOlugPnV/7TIdd2Z0eJoyERdMiM2Qm/cBJA2P6NVq+Vs0zcP7iEHW0tPWvuZWe5LuzscszFiem5ySdvU014Z+VJZt9q6BVR0FoqQl5cD0r6C5A4Q1vYwq+dZUMwJzpLDOkeQHTHxrwGPHaR6vdEker+7rGrpnwr6btG7o898/HO9acC6nnu2sj+GHTcfrldorSedCiiigBJ6VFepRqNJUkJkd6jzAsQq9T+Q8TTsz4o4RHs0reOy+ijx+Z/dTYIreduZV4dZFlx2hGiFT4uR1+A3Y/wCdfObuWJYnLEksTuST1JrUe0jmk3t42k/dRExx+OQD3n+ZH0ArLAfvrDllbPV8Bw3c47e73OstSeG8MeeVIoxl5GCr8T4n5b/KoxNXPKvFxa3cUxGQjZI390jBPrjPSq1q6ZvyNqLcVrWhY8Q5QtoZTA9+O3B0kdg/ZBzjumTVny30/KpcvIMQvPsv2xVk0x6QUJDOyFioYYA6DHXOfPapfGuSTdyTXfD5o51djIYtWJlYnLLpPXfpnHhVPwG/ll4tbvOS0nbxBsgKQVwuMYGMBcY9KtaSdNHPhOcoOccmy10Vp+lepziHJ0cEzRSX0SumAw7OY4JGcEhcdDUj/wBO27VIxdW/3qo8RPaL2gcsAE7nXbp6irjj3IM8/EbhtSrGxeQSllOMLqClQ2oeI38qz3CuLSTXNkshXELwxx4GAFEgO++5yetKknTROE5zhzQyXpb200H5eQZVmMP2q17UbGNpGRs9QAGQZz/GmLXky5MxgkKQyA4USsRr2J+7KqQ22OnmKkc/xE8UuFXLEuuANySUXAH+VXfN/EDBPw7Wcz20UTTdC2dSnST56Q319aOWOo1lzVGnbkr220v9OhmJ+WJEuVt+2hZ2JGoOwUMpIKNlcq2VIxjxqTfcjXUUio/YhmJAHbR+A1d7JBUY8a0l3wLXzGFAyryLO2cHuaQ5P/EPzrLc58X+0X08gOpS5CH+wowuxG3T86i4xW5ZizZckoxjL/G3p1e3Uc4ryPdW6dpII9OBssisx3AOlc5OCfCu2fIt3JF2mEiQ+6ZZFi19MYBPz38jWl5uhD3vDIG3HY26sMkbO+D8NhVZ7T+LNLfvET93DhFXO2dILH4kn6Cm4xWpDDnzZeWKatpu62W3j1K+b2fXiRO7qq6WRVXIPaaz7yMMqQPU0heRLzSrFYtJ90meDG+dgdePP6fSxXmRX4Q1tI/3iTIUB1EmPdic4xt5ZHSpXG0Y8EsAqse/KTgEgbtjOPH+RpcsQ73iE0pNK5NbPwu9yhu+S7uKFpnRTGuNTJJG4Gcfssdtx9fnVMKv5JpbOGa2ljH9Jihde8O4AxcEjHXbGDgis8pzUJV0NuCU2nzNPwa6qvVnZxlT+t6985D5nW6tomLAsVCvuuRMgxIpAOdyCw26EHxrwNn+taX2dcxm2u+yLERzlQDkkLPsI2I1qMHdTnr3PKrcMqdHP7Vwd5j51uvofQVFNWs2pQfMeed/Hcdd6drWeUCiiigBNRpak1FmpoCtv22wOrYA+J2qB7Q+J/ZeGS6diUESfF+5t/h1H5VNzm5jHqT9Aaxft1ufuII9+9KzHywiAfvkpZHSNPCQ580Y+Z45XVrldQ1zz2Aur/k3l9b24MLOU+6kdSMbsoGAc7AedVFhw6Wd9EKF3OSFUb4AJOPkKvLLljicLao7aZSyshIQHusMEb5xt41JbleaaUXFSSfSyy5M5avIuIRExyRCKT76RgVQRjOoajsQQNuucg1NjEc3MYeEAx/aA2pd1JVMs2c43YH61kZ7y6LfZ5GlLBtHZMzHDZ06dJPXO2KsbWw4pbAiKO8iDHOEWVQSB46fGpqSVIzzxN3JyVuNfckcX4pNHxK6aJctI88Xuscox0nG/XA60tuWDbcVgtg+v7y3YnTp94qxBG/QCoT828RhfTJPco2M6ZC4OPPS/wDKmoec7pXZ1ncNJp1sCMtpGFzkb7bUuaJOOPLy/Dy7Vvvsk9umptr3myWPjhjAjZDOiY7OPUA2kZ7QKGBGc9fCstzRwaQXN4cs6wyAO7sC2JD931OTt5eVV/FOZ5rnSZn1FM6ThQd8bkqNz3R1o4vzbcTpolkBUkFsKq50jAZyoBYAdNWabkpaEYYnw1ZHSSVS9uu3VfjPVjdolkvEtQ1iwEKKRn7zI36797AxXjQGc+J38OpNW1/zTIbOK0GloR30kBOthljh11EKQT0A6qKh8J4sYJe0VUY4OA6hxvjfB8R4GlkduiPZyXdPJHW9vTojd85y9jxezkf3VS2PyDsD18jWe9plk0fEpWxhZdLofAgouSD094GovG+c5rtdMyxNuCGEahxjJ0huunfpS4OdrpUCGQOq+6JESTA26F1OMYolJO0Tw4MuPklStLlavzu9hF5y0YrKK5kYq80hVImGCYwP6zOemcbY8R6Vo+O8alteGcNWCR4y0bsxQ4znSQDjruxrKT8wyyzrLM3bMu+mTdSB+HTt3fQVZXXtBd1RHtrRhGumNWiLBAcbLlth3R+VEWldOiWbDkk4c6Uqbb2ryWu9DfH7ma+V70qqrEIYX7xJ1YOG6Y3JPl1rOZ/XrV9xHnYy2pt1t4YVZlcmJSuSOmQc52x9KoFxj51GW+5p4fmUeVql0XkcZv1tTEy+R38PMGndPp+vnSW3zUUTmrVH0byJxf7TZxTHq6At/f8Adk8B+NW+vlitFXlvsL4kWtpYif6qUkDPRJF1Y+GpX+tepVvTtWeHzQ5Mjj4BRRRTKhNRp6k0xOKaAokU/bY/g3/SaxPt3f8A2Uf74/8A5itxK+m6iPmSPrtWQ9udoTBBJjZZHU/40BH/AEGq83ym7s9pcRG/P6M8bApS0iug1iPWEiKUjcEg+mfEYIyK9+5W4NHPwiBHX34AC2MNllPeB65GdjXz8hr26HmFrLg1hKcFSYFk2z92wcnG+xGB9Kvwvc5fakW1BR3v9jx7inDnt7mWKQnXG5BY+ODs2TvuMHPrXpvLVwycv3MzM2s9tpYklhgqgweudXrSvazywssK38ABwq9rj8UZ92T5dD6H0ppI9HKp/tDV5e9cjr8vCnFOLZXlzRz4cb/7JM8uurx5W1SOztgDUxJO2wGSelNg0lc43pW/6/XrWd+J24pJHHcDc9Pmf3DNRpxJMuIY2KjAZm0qWPkMnZd+m+cDfbAda9Rchi+emFBz/wARGB+f8ajS8NuJ2GIuzGMLq+7XGxxl8b71fij1Z5Xtnik5LHGVVvei/a/ovUetS8ClbiJxEx2bG6uRs6HoR0yM7+hGRJUg7qwYeBGfpg9D6Go1laXMGSy6o9PfTWjKwXcg4YkHGcEbgin1lRt42yN+6dnU+KsPL+0Nj6dKMq0sj2JxCWR43Lfatr/Z+Wz9RzNLA/XWmwaWprOewRsOQeRjfuXkLLDGcMRgFmxnQD4bYJP860/HeY7GxkNvb2sMjKcuSFIDAEaSzAksAfhuat/ZvJ2fBy4wCO3fPqC2Cf8AhFeKNOXJZySWJLHzJ3J+tXuoRTrVnGxp8Znmpt8sdKTo9b5OubG9uBILdbe5jJfCHuyAgg7YwevTGem9ed87MDxK6/3zD6bfwqXyTxlLa9ildtKDUHOC3dKkZwu/XHhVdzNdLLe3EqEFHlkZSPFS23UeI3+dKUk4Ivw8M8XEurca0vXrtZVNj9fSkilOc+nw+v0rh6bfo1UjoM9A9iEhF3cLnAMUbY9VkK/91e214j7EoSbydgNhEgPzlyPHyU17dWzH8qPHdoJLPKgoooqwwiabmG1OVwihAZnmCI4DDqpB/Olc0cMHEOHOq9WXUnpIu6j65Hzq0vbbUpFUnBr3sJTDJ7rnuk9A3+dOStUShNwkpLdHzxLGQSCMEHBB6gjqD8K5ivT/AGscj9mxu4V7jn74D8LnHfA8Fbx8j8a8yC1z2uV0ezwZo5oKcRQNepe0BdPArBOmexyPhA386854RbwMx+0SvGoGVKRiQk56EFlxtnet5xvjthe2kNv9oki7DGhnhOGAj076W8euashszNxTvLj0dJ66Pw9C+9knHRPavZzEMYxhVPVoWG+d98E4+ld5+4f9i4CsGrUFeNMjbI1l/H4V5Xy9xprS5jnU7o3eA/Eh95d9tx/CvU/aPzLa3fCSYpY3YtEyrqXWp1b5XOQQCQdqsjLmg/Ew5sEsXExcflbT9zxkMK4WwM+XxpO3z3/X68qUrbjG/Ssx3XJJNt0Ny3inuRKZJG2UAHSD12z7x/Lc+VNtw6UH+kSiMnfSWLuAB5A4BwfE7Vye81Hs4DrkJwSBkAD9k/vPp8yiJUHdkfLZOrDDG64GlsHJz49NvWtcVSPA8bleTK5c3N5ta+y6L21D/R0iESQMrhCGOgnUNP4tBAbTkdRnpvUxLyKQAxkK22qMkDfG5TOxGQRjqNuvhFWEg/0d8sBqGCNXppI65Gduu2Kmx3C3HeGntPxx4GSRtqQeJ0jcddj1zgKa0LOz8zhmT5+Xzr/Ul9HpQodNqWh3pH8K6r1lPfp9T3Dksf6hIHUxXP1PaYrw6MZFen+y3nGKNDazkKCxKMfd73VWJ9c/WqzjXsslE7G1eKSEklcyIpUHJ0tk+HmPCr5pyinE4vDZFw2fJHLpbtXszH2PDZp30QRvIwGoqoyceJIHxH1qO6nODkEbHzyOtemcLNvwW3kZ5EmvZF0hYzkIPAZ6YzuTjfAGK8zkYkkncncn4nf8/wB9Uyhy77nRwZ5ZXJpfD0fj4+wk1zHWipVhw555VijGp3YKo9T5+QABJ8sUi9tJNs9T9inDCIJZt/vJcDPTTGu2B/edt/7Pyr1Cq3l7g62ttHCm4jQLnzPUsfixJ+dWVboqlR4jiMne5JT8QoooqRQJooooAblTNUXHOECRdh3h0rQ01JFmmmBmeCcaDg21yBnBUaujqdip/XjXnPP/ALMHt2aa2BaDqyDdo/P+8nr1Hj516Vx3l0SjI2Ybgjzqv4dzS9seyu1OnosvkPX9fwFRnjUzVw3FT4eVx26o8DO1JzXu/HvZrZ3ymW2YROfxRgaCf7SbYPwx86834z7ML23JPZdqv7UXfHzXGofSsMsconpcHG4c2zp+D/NTH6qNXSnprcqSGBBHgeoIppl2pGtoSXzQEBHeGR5UNHSqZFq9xD6iCkSlc41OV0gDHuqOvjv548B1j23D1WbSwDBVBOehznfHgPnVgHwKT2ALatwemR5fMYqxZKfkcjieyVPHLkfxvq/tt+hG4rwYLLqg6YRtIOCMjPdJJ3/nUmd4ZiDpZXwNQYFSW8WVlA6+IOPSnu2P029cCuF//FJ5Gx8N2QsahKUviSqXVP8AU4i4A/8ANdJ9PnSSaUuDVR3V4Cg9OLcHGMkb+Z8R5U0BRj+NCYaMUZcjb9YrhNNqp3q+4Dyfc3TDsom0HrIwIjX1LYwfgMmmlqQlNRVydIqYIGdgqAszEAAAkk+Q869s9mnIf2RDNOPv3GMH/wBtP2f7x8fgBUvk/kCGwBkY65vGQgAKMDIQb4B8+taxX1eG1aseOtWec4/tDvf+PH8vj4/YdFdooq44wUUUUAJooooAKKKKAEPHmoF/wlJVw6g1ZUU7AwdxyrPbnVZylf7B6fSuxc8zwjF3bscfjQHH5fyrcOmaaaAHqKldgZQ868Nn2l0ZPhIik/nk01Jyvwe4GyxKfNGaM/kQPyq+u+X4JPfhjb4qKpbv2f2pzoTsz5oSPyBqLhF7oshmyQ+WTXuZzi3sURlLWk5z4LJgr8NaD94Nedca5XntH0TxlCeh6qR5qw2Nepvwi7s21wyll/Zb+Y/lVva8Vgv4zb3cY1dN9u9jGV/ZbfYiqZ4F/idPh+1ckHWXVf7PASmD+vpSgtafnPkuTh8uCS8T6hHJ5/2W8mx/MemaI/X8KyNU6PS45xyJTg7TOaafseHySuEiUu56KoJJ+QrvDuGSXEqxRKWdtgP4nyGM5PkK955Q5Ui4fBvgyN77+LnHQZ/APAfM79JwxuRj4zjI8MvF9EefcH9jdzIMzOkQ8jl2Hphdv+aryL2Ixj3rh8+iKP3sf0DWvuvtk5xEVgXzILNjzwP8qprjkC5fduIS59FUD+NaVgitzhT7U4mT0dey/eyF/wCjFvkffTf8h+P4f1ipEHsZtQcvJM/zVf3LSYeRr2I5jvmO+e+D/wBuKsP9C8QONV2mP7Ktn8zT7mBU+0OKf+f0/glcP9m3D4SD2IYjoZGL/kTp/KrqS+RVIjGSNgANgcbfKqFeU2ZtUtxI5zkgYAzj61d21iqDb5k7k/E1YoJbGWeWeR3Nt+omGF23kOT5DoKso1wKYQVIWmysVRRRUQCiiigBNFFFABRRRQAUUUUAFFFFADLpTTLUphTLrUkwIskeRvWX47wXB1x7MOhHh/lWtIpieHIqQrKexmj4havb3C5bGGH4vRxtsR4V4hzHwCSzuXhfcjdSOjKfdYD18vQ169do1rcLKvQHvDzXO9aO95ct7uSG4ddTRd6M/HcZ8wDuAfGqMmPm1R0uC418O2nqn9TO+zTk/wCywdpKuJpBl8/hXqIx8Op6944/DWkgsPvnlYli2AueioOiqPDfJJ8T8qsH6aR865GtTjFRVIx5csss3OW7HoxSmri0o0yoQabIp0ikEU0A1XQK7ppQWmAKKeApKpS6iwCiiikAUUUUAJooooAKKKKACiiigAooooAKTItKrpoAj6abZaklKQyVOxUUXG7TUnTOKRyxxtBH2TsAyHABzkj+Pyq9MQPhSV4fGDnQufPSM0MBXaZpSV1UpaLSGLFdooqIHCK5ilUUANaaWBXcV2nYHMV2iikAUUUUAFFFFACaKKKACiiigAooooAKKKKAClUUUAcxXCKKKAOYruKKKYAK6KKKQHaKKKACiiigAooooAKKKKACiiigAooooA//2Q=="/>
          <p:cNvSpPr>
            <a:spLocks noChangeAspect="1" noChangeArrowheads="1"/>
          </p:cNvSpPr>
          <p:nvPr/>
        </p:nvSpPr>
        <p:spPr bwMode="auto">
          <a:xfrm>
            <a:off x="63500" y="-709613"/>
            <a:ext cx="1419225" cy="146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extBox 1"/>
          <p:cNvSpPr txBox="1"/>
          <p:nvPr/>
        </p:nvSpPr>
        <p:spPr>
          <a:xfrm>
            <a:off x="552389" y="145401"/>
            <a:ext cx="8064980" cy="52322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smtClean="0"/>
              <a:t>Integrated Hydrological Management Planning</a:t>
            </a:r>
            <a:endParaRPr lang="en-US" sz="2800" b="1" dirty="0"/>
          </a:p>
        </p:txBody>
      </p:sp>
      <p:sp>
        <p:nvSpPr>
          <p:cNvPr id="5" name="TextBox 4"/>
          <p:cNvSpPr txBox="1"/>
          <p:nvPr/>
        </p:nvSpPr>
        <p:spPr>
          <a:xfrm>
            <a:off x="4874746" y="4095598"/>
            <a:ext cx="3123545"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itchFamily="34" charset="0"/>
              <a:buChar char="•"/>
            </a:pPr>
            <a:r>
              <a:rPr lang="en-US" sz="2400" b="1" dirty="0" smtClean="0"/>
              <a:t>TNC / FWS / </a:t>
            </a:r>
            <a:r>
              <a:rPr lang="en-US" sz="2400" b="1" dirty="0" err="1" smtClean="0"/>
              <a:t>DoD</a:t>
            </a:r>
            <a:endParaRPr lang="en-US" sz="2400" b="1" dirty="0" smtClean="0"/>
          </a:p>
          <a:p>
            <a:pPr marL="285750" indent="-285750">
              <a:buFont typeface="Arial" pitchFamily="34" charset="0"/>
              <a:buChar char="•"/>
            </a:pPr>
            <a:r>
              <a:rPr lang="en-US" sz="2400" b="1" dirty="0" smtClean="0"/>
              <a:t>65,000 Acres </a:t>
            </a:r>
          </a:p>
          <a:p>
            <a:pPr marL="285750" indent="-285750">
              <a:buFont typeface="Arial" pitchFamily="34" charset="0"/>
              <a:buChar char="•"/>
            </a:pPr>
            <a:r>
              <a:rPr lang="en-US" sz="2400" b="1" dirty="0" smtClean="0"/>
              <a:t>$520K</a:t>
            </a:r>
            <a:endParaRPr lang="en-US" sz="2400" b="1" dirty="0"/>
          </a:p>
        </p:txBody>
      </p:sp>
      <p:pic>
        <p:nvPicPr>
          <p:cNvPr id="1026" name="Picture 2" descr="https://encrypted-tbn2.gstatic.com/images?q=tbn:ANd9GcRT5rwHfbXK7puBbQsjKApAEpUZGYqtn5ObM0Ot4wsLQTAj_W08T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512" y="822720"/>
            <a:ext cx="2789238" cy="2091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0.gstatic.com/images?q=tbn:ANd9GcTUBHSyI_uxDEhIXHZJKElxsEM_qYrxoU-Gb5JfHhYisrJknyM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389" y="2743227"/>
            <a:ext cx="2381250" cy="1701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12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4805" y="0"/>
            <a:ext cx="6979195" cy="1066800"/>
          </a:xfrm>
        </p:spPr>
        <p:txBody>
          <a:bodyPr/>
          <a:lstStyle/>
          <a:p>
            <a:r>
              <a:rPr lang="en-US" dirty="0" smtClean="0"/>
              <a:t> </a:t>
            </a:r>
            <a:r>
              <a:rPr lang="en-US" sz="2400" dirty="0" smtClean="0">
                <a:latin typeface="+mn-lt"/>
              </a:rPr>
              <a:t>Albemarle Sound Whole System - Peatlands</a:t>
            </a:r>
            <a:endParaRPr lang="en-US" dirty="0">
              <a:latin typeface="+mn-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052"/>
            <a:ext cx="9144000" cy="6788948"/>
          </a:xfrm>
          <a:prstGeom prst="rect">
            <a:avLst/>
          </a:prstGeom>
        </p:spPr>
      </p:pic>
      <p:sp>
        <p:nvSpPr>
          <p:cNvPr id="7" name="&quot;No&quot; Symbol 6"/>
          <p:cNvSpPr/>
          <p:nvPr/>
        </p:nvSpPr>
        <p:spPr>
          <a:xfrm>
            <a:off x="985837" y="-91106"/>
            <a:ext cx="7172325" cy="6663683"/>
          </a:xfrm>
          <a:prstGeom prst="noSmoking">
            <a:avLst/>
          </a:prstGeom>
          <a:solidFill>
            <a:srgbClr val="FF0000"/>
          </a:solidFill>
          <a:effectLst>
            <a:innerShdw blurRad="63500" dist="50800" dir="2700000">
              <a:prstClr val="black">
                <a:alpha val="50000"/>
              </a:prstClr>
            </a:innerShdw>
          </a:effectLst>
          <a:scene3d>
            <a:camera prst="perspectiveAbove"/>
            <a:lightRig rig="threePt" dir="t"/>
          </a:scene3d>
          <a:sp3d>
            <a:bevelT/>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 name="Group 3"/>
          <p:cNvGrpSpPr/>
          <p:nvPr/>
        </p:nvGrpSpPr>
        <p:grpSpPr>
          <a:xfrm>
            <a:off x="0" y="69052"/>
            <a:ext cx="9144000" cy="6788948"/>
            <a:chOff x="600501" y="1146411"/>
            <a:chExt cx="7615452" cy="5711590"/>
          </a:xfrm>
        </p:grpSpPr>
        <p:pic>
          <p:nvPicPr>
            <p:cNvPr id="9" name="Picture 2"/>
            <p:cNvPicPr>
              <a:picLocks noChangeAspect="1" noChangeArrowheads="1"/>
            </p:cNvPicPr>
            <p:nvPr/>
          </p:nvPicPr>
          <p:blipFill>
            <a:blip r:embed="rId4" cstate="screen"/>
            <a:srcRect/>
            <a:stretch>
              <a:fillRect/>
            </a:stretch>
          </p:blipFill>
          <p:spPr bwMode="auto">
            <a:xfrm>
              <a:off x="600501" y="1146411"/>
              <a:ext cx="7615452" cy="5711590"/>
            </a:xfrm>
            <a:prstGeom prst="rect">
              <a:avLst/>
            </a:prstGeom>
            <a:solidFill>
              <a:schemeClr val="accent5"/>
            </a:solidFill>
            <a:ln w="9525">
              <a:noFill/>
              <a:miter lim="800000"/>
              <a:headEnd/>
              <a:tailEnd/>
            </a:ln>
            <a:effectLst/>
          </p:spPr>
        </p:pic>
        <p:grpSp>
          <p:nvGrpSpPr>
            <p:cNvPr id="3" name="Group 2"/>
            <p:cNvGrpSpPr/>
            <p:nvPr/>
          </p:nvGrpSpPr>
          <p:grpSpPr>
            <a:xfrm>
              <a:off x="3173175" y="2133845"/>
              <a:ext cx="4731599" cy="4342454"/>
              <a:chOff x="3173175" y="2133845"/>
              <a:chExt cx="4731599" cy="4342454"/>
            </a:xfrm>
          </p:grpSpPr>
          <p:sp>
            <p:nvSpPr>
              <p:cNvPr id="10" name="Oval 9"/>
              <p:cNvSpPr/>
              <p:nvPr/>
            </p:nvSpPr>
            <p:spPr>
              <a:xfrm>
                <a:off x="5129284" y="2756278"/>
                <a:ext cx="990600" cy="1295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792063" y="2133845"/>
                <a:ext cx="2329484" cy="523220"/>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400" b="1" dirty="0" smtClean="0"/>
                  <a:t>Dismal Swamp NWR/SP: </a:t>
                </a:r>
              </a:p>
              <a:p>
                <a:pPr algn="ctr"/>
                <a:r>
                  <a:rPr lang="en-US" sz="1400" b="1" dirty="0" smtClean="0"/>
                  <a:t>126,000 ac. </a:t>
                </a:r>
                <a:endParaRPr lang="en-US" sz="1400" b="1" dirty="0"/>
              </a:p>
            </p:txBody>
          </p:sp>
          <p:sp>
            <p:nvSpPr>
              <p:cNvPr id="12" name="Oval 11"/>
              <p:cNvSpPr/>
              <p:nvPr/>
            </p:nvSpPr>
            <p:spPr>
              <a:xfrm>
                <a:off x="5349391" y="5638098"/>
                <a:ext cx="1214828"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173175" y="5940755"/>
                <a:ext cx="2024913" cy="523220"/>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400" b="1" dirty="0" err="1" smtClean="0"/>
                  <a:t>Pocosin</a:t>
                </a:r>
                <a:r>
                  <a:rPr lang="en-US" sz="1400" b="1" dirty="0" smtClean="0"/>
                  <a:t> Lakes NWR: </a:t>
                </a:r>
              </a:p>
              <a:p>
                <a:pPr algn="ctr"/>
                <a:r>
                  <a:rPr lang="en-US" sz="1400" b="1" dirty="0" smtClean="0"/>
                  <a:t>110,000 ac</a:t>
                </a:r>
                <a:endParaRPr lang="en-US" sz="1400" b="1" dirty="0"/>
              </a:p>
            </p:txBody>
          </p:sp>
          <p:sp>
            <p:nvSpPr>
              <p:cNvPr id="15" name="Oval 14"/>
              <p:cNvSpPr/>
              <p:nvPr/>
            </p:nvSpPr>
            <p:spPr>
              <a:xfrm>
                <a:off x="6654969" y="5293056"/>
                <a:ext cx="871139" cy="11832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956805" y="4673580"/>
                <a:ext cx="1947969" cy="523220"/>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400" b="1" dirty="0" smtClean="0"/>
                  <a:t>Alligator River NWR:</a:t>
                </a:r>
              </a:p>
              <a:p>
                <a:pPr algn="ctr"/>
                <a:r>
                  <a:rPr lang="en-US" sz="1400" b="1" dirty="0" smtClean="0"/>
                  <a:t>154,000 ac</a:t>
                </a:r>
                <a:endParaRPr lang="en-US" sz="1400" b="1" dirty="0"/>
              </a:p>
            </p:txBody>
          </p:sp>
        </p:gr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506" y="1401531"/>
              <a:ext cx="2163312" cy="1689003"/>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795239" y="3216381"/>
              <a:ext cx="2009633" cy="2346496"/>
              <a:chOff x="310416" y="2056671"/>
              <a:chExt cx="2590800" cy="3189246"/>
            </a:xfrm>
          </p:grpSpPr>
          <p:pic>
            <p:nvPicPr>
              <p:cNvPr id="21" name="Picture 2" descr="http://climatetechwiki.org/sites/default/files/images/extra/Untitled_0.jpg"/>
              <p:cNvPicPr>
                <a:picLocks noChangeAspect="1" noChangeArrowheads="1"/>
              </p:cNvPicPr>
              <p:nvPr/>
            </p:nvPicPr>
            <p:blipFill>
              <a:blip r:embed="rId6" cstate="print"/>
              <a:srcRect/>
              <a:stretch>
                <a:fillRect/>
              </a:stretch>
            </p:blipFill>
            <p:spPr bwMode="auto">
              <a:xfrm>
                <a:off x="310416" y="2056671"/>
                <a:ext cx="2590800" cy="3189246"/>
              </a:xfrm>
              <a:prstGeom prst="rect">
                <a:avLst/>
              </a:prstGeom>
              <a:noFill/>
              <a:ln>
                <a:solidFill>
                  <a:schemeClr val="tx1"/>
                </a:solidFill>
              </a:ln>
            </p:spPr>
          </p:pic>
          <p:sp>
            <p:nvSpPr>
              <p:cNvPr id="22" name="TextBox 21"/>
              <p:cNvSpPr txBox="1"/>
              <p:nvPr/>
            </p:nvSpPr>
            <p:spPr>
              <a:xfrm>
                <a:off x="381000" y="4772377"/>
                <a:ext cx="1589611" cy="376485"/>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1200" dirty="0" smtClean="0"/>
                  <a:t>Peat soil profile</a:t>
                </a:r>
                <a:endParaRPr lang="en-US" sz="1200" dirty="0"/>
              </a:p>
            </p:txBody>
          </p:sp>
        </p:grpSp>
      </p:grpSp>
    </p:spTree>
    <p:extLst>
      <p:ext uri="{BB962C8B-B14F-4D97-AF65-F5344CB8AC3E}">
        <p14:creationId xmlns:p14="http://schemas.microsoft.com/office/powerpoint/2010/main" val="303498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1181594"/>
            <a:ext cx="7848600" cy="2819400"/>
          </a:xfrm>
        </p:spPr>
        <p:txBody>
          <a:bodyPr>
            <a:normAutofit/>
          </a:bodyPr>
          <a:lstStyle/>
          <a:p>
            <a:pPr marL="109537" indent="0">
              <a:lnSpc>
                <a:spcPct val="80000"/>
              </a:lnSpc>
              <a:buNone/>
              <a:defRPr/>
            </a:pPr>
            <a:r>
              <a:rPr lang="en-US" sz="2400" dirty="0" smtClean="0">
                <a:effectLst/>
              </a:rPr>
              <a:t>4 Pocosin Forest Wildfires from 2008 - 2011</a:t>
            </a:r>
          </a:p>
          <a:p>
            <a:pPr lvl="1">
              <a:lnSpc>
                <a:spcPct val="80000"/>
              </a:lnSpc>
              <a:defRPr/>
            </a:pPr>
            <a:r>
              <a:rPr lang="en-US" dirty="0" smtClean="0"/>
              <a:t>97,000 acres</a:t>
            </a:r>
          </a:p>
          <a:p>
            <a:pPr lvl="1">
              <a:lnSpc>
                <a:spcPct val="80000"/>
              </a:lnSpc>
              <a:defRPr/>
            </a:pPr>
            <a:r>
              <a:rPr lang="en-US" dirty="0" smtClean="0"/>
              <a:t>20 million metric tons of carbon released</a:t>
            </a:r>
          </a:p>
          <a:p>
            <a:pPr lvl="1">
              <a:lnSpc>
                <a:spcPct val="80000"/>
              </a:lnSpc>
              <a:defRPr/>
            </a:pPr>
            <a:r>
              <a:rPr lang="en-US" dirty="0" smtClean="0"/>
              <a:t>$57 million in suppression costs</a:t>
            </a:r>
          </a:p>
          <a:p>
            <a:pPr lvl="1">
              <a:lnSpc>
                <a:spcPct val="80000"/>
              </a:lnSpc>
              <a:defRPr/>
            </a:pPr>
            <a:r>
              <a:rPr lang="en-US" dirty="0" smtClean="0"/>
              <a:t>567 days from ignition to out</a:t>
            </a:r>
          </a:p>
        </p:txBody>
      </p:sp>
      <p:sp>
        <p:nvSpPr>
          <p:cNvPr id="2" name="Title 1"/>
          <p:cNvSpPr>
            <a:spLocks noGrp="1"/>
          </p:cNvSpPr>
          <p:nvPr>
            <p:ph type="title"/>
          </p:nvPr>
        </p:nvSpPr>
        <p:spPr>
          <a:xfrm>
            <a:off x="2286000" y="40944"/>
            <a:ext cx="7065027" cy="990600"/>
          </a:xfrm>
        </p:spPr>
        <p:txBody>
          <a:bodyPr>
            <a:normAutofit/>
          </a:bodyPr>
          <a:lstStyle/>
          <a:p>
            <a:pPr>
              <a:defRPr/>
            </a:pPr>
            <a:r>
              <a:rPr lang="en-US" sz="2600" b="0" dirty="0" smtClean="0">
                <a:effectLst/>
                <a:latin typeface="+mn-lt"/>
              </a:rPr>
              <a:t>Regional costs of drainage and catastrophic fires</a:t>
            </a:r>
            <a:endParaRPr lang="en-US" sz="2600" b="0" dirty="0">
              <a:effectLst/>
              <a:latin typeface="+mn-lt"/>
            </a:endParaRPr>
          </a:p>
        </p:txBody>
      </p:sp>
      <p:sp>
        <p:nvSpPr>
          <p:cNvPr id="5" name="TextBox 4"/>
          <p:cNvSpPr txBox="1"/>
          <p:nvPr/>
        </p:nvSpPr>
        <p:spPr bwMode="auto">
          <a:xfrm>
            <a:off x="0" y="6077169"/>
            <a:ext cx="9144000" cy="523220"/>
          </a:xfrm>
          <a:prstGeom prst="rect">
            <a:avLst/>
          </a:prstGeom>
          <a:noFill/>
          <a:ln w="9525">
            <a:noFill/>
            <a:miter lim="800000"/>
            <a:headEnd/>
            <a:tailEnd/>
          </a:ln>
          <a:effectLst>
            <a:outerShdw dist="25400" dir="3600000" algn="ctr" rotWithShape="0">
              <a:schemeClr val="bg1"/>
            </a:outerShdw>
          </a:effectLst>
        </p:spPr>
        <p:txBody>
          <a:bodyPr vert="horz" wrap="square" lIns="91440" tIns="45720" rIns="91440" bIns="45720" numCol="1" rtlCol="0" anchor="ctr" anchorCtr="0" compatLnSpc="1">
            <a:prstTxWarp prst="textNoShape">
              <a:avLst/>
            </a:prstTxWarp>
            <a:spAutoFit/>
          </a:bodyPr>
          <a:lstStyle/>
          <a:p>
            <a:pPr marR="0" algn="ctr" defTabSz="914400" rtl="0" eaLnBrk="0" fontAlgn="base" latinLnBrk="0" hangingPunct="0">
              <a:lnSpc>
                <a:spcPct val="100000"/>
              </a:lnSpc>
              <a:spcBef>
                <a:spcPct val="20000"/>
              </a:spcBef>
              <a:spcAft>
                <a:spcPct val="0"/>
              </a:spcAft>
              <a:buClr>
                <a:srgbClr val="FFFF00"/>
              </a:buClr>
              <a:buSzPct val="70000"/>
              <a:tabLst/>
            </a:pPr>
            <a:endParaRPr kumimoji="0" lang="en-US" sz="2800" b="1" u="none"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n-ea"/>
              <a:cs typeface="Times New Roman" pitchFamily="18" charset="0"/>
            </a:endParaRPr>
          </a:p>
        </p:txBody>
      </p:sp>
      <p:pic>
        <p:nvPicPr>
          <p:cNvPr id="7" name="Picture 15" descr="EVansFireBreak_Aereal_FacingSE_USF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905989"/>
            <a:ext cx="2971800" cy="197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286000" y="3105835"/>
            <a:ext cx="5029200" cy="646331"/>
          </a:xfrm>
          <a:prstGeom prst="rect">
            <a:avLst/>
          </a:prstGeom>
        </p:spPr>
        <p:txBody>
          <a:bodyPr wrap="square">
            <a:spAutoFit/>
          </a:bodyPr>
          <a:lstStyle/>
          <a:p>
            <a:endParaRPr lang="en-US" dirty="0" smtClean="0"/>
          </a:p>
          <a:p>
            <a:endParaRPr lang="en-US" dirty="0" smtClean="0"/>
          </a:p>
        </p:txBody>
      </p:sp>
      <p:sp>
        <p:nvSpPr>
          <p:cNvPr id="10" name="TextBox 9"/>
          <p:cNvSpPr txBox="1"/>
          <p:nvPr/>
        </p:nvSpPr>
        <p:spPr>
          <a:xfrm>
            <a:off x="4038600" y="4343400"/>
            <a:ext cx="2895600" cy="1754326"/>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
        <p:nvSpPr>
          <p:cNvPr id="276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7649" name="Picture 1"/>
          <p:cNvPicPr>
            <a:picLocks noChangeAspect="1" noChangeArrowheads="1"/>
          </p:cNvPicPr>
          <p:nvPr/>
        </p:nvPicPr>
        <p:blipFill>
          <a:blip r:embed="rId4" cstate="print"/>
          <a:srcRect/>
          <a:stretch>
            <a:fillRect/>
          </a:stretch>
        </p:blipFill>
        <p:spPr bwMode="auto">
          <a:xfrm>
            <a:off x="1046018" y="3246907"/>
            <a:ext cx="4057411" cy="1609662"/>
          </a:xfrm>
          <a:prstGeom prst="rect">
            <a:avLst/>
          </a:prstGeom>
          <a:solidFill>
            <a:schemeClr val="bg1"/>
          </a:solidFill>
        </p:spPr>
      </p:pic>
      <p:sp>
        <p:nvSpPr>
          <p:cNvPr id="27651" name="Rectangle 3"/>
          <p:cNvSpPr>
            <a:spLocks noChangeArrowheads="1"/>
          </p:cNvSpPr>
          <p:nvPr/>
        </p:nvSpPr>
        <p:spPr bwMode="auto">
          <a:xfrm>
            <a:off x="0" y="16097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11" name="Picture 2" descr="C:\Documents and Settings\pjerome\Desktop\Car%20Dealers,%20%20EPA%20conflict%20on%20California%20emissions%20rules_thumb.jpg"/>
          <p:cNvPicPr>
            <a:picLocks noChangeAspect="1" noChangeArrowheads="1"/>
          </p:cNvPicPr>
          <p:nvPr/>
        </p:nvPicPr>
        <p:blipFill>
          <a:blip r:embed="rId5" cstate="print"/>
          <a:srcRect/>
          <a:stretch>
            <a:fillRect/>
          </a:stretch>
        </p:blipFill>
        <p:spPr bwMode="auto">
          <a:xfrm>
            <a:off x="6172200" y="4914405"/>
            <a:ext cx="2743200" cy="1790700"/>
          </a:xfrm>
          <a:prstGeom prst="rect">
            <a:avLst/>
          </a:prstGeom>
          <a:noFill/>
        </p:spPr>
      </p:pic>
      <p:sp>
        <p:nvSpPr>
          <p:cNvPr id="4" name="Rectangle 3"/>
          <p:cNvSpPr/>
          <p:nvPr/>
        </p:nvSpPr>
        <p:spPr>
          <a:xfrm>
            <a:off x="228599" y="5143600"/>
            <a:ext cx="5804065" cy="1569660"/>
          </a:xfrm>
          <a:prstGeom prst="rect">
            <a:avLst/>
          </a:prstGeom>
        </p:spPr>
        <p:txBody>
          <a:bodyPr wrap="square">
            <a:spAutoFit/>
          </a:bodyPr>
          <a:lstStyle/>
          <a:p>
            <a:r>
              <a:rPr lang="en-US" sz="2400" dirty="0" smtClean="0">
                <a:solidFill>
                  <a:schemeClr val="bg1"/>
                </a:solidFill>
                <a:latin typeface="+mn-lt"/>
                <a:cs typeface="Times New Roman" pitchFamily="18" charset="0"/>
              </a:rPr>
              <a:t>Estimated that the 20 million metric tons of carbon released  in four fires would equate to annual greenhouse gas emissions from over 14,000,000 passenger vehicles </a:t>
            </a:r>
            <a:endParaRPr lang="en-US" sz="2400" dirty="0">
              <a:solidFill>
                <a:schemeClr val="bg1"/>
              </a:solidFill>
              <a:latin typeface="+mn-lt"/>
            </a:endParaRPr>
          </a:p>
        </p:txBody>
      </p:sp>
    </p:spTree>
    <p:extLst>
      <p:ext uri="{BB962C8B-B14F-4D97-AF65-F5344CB8AC3E}">
        <p14:creationId xmlns:p14="http://schemas.microsoft.com/office/powerpoint/2010/main" val="375105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9075" y="53975"/>
            <a:ext cx="6705600" cy="1066800"/>
          </a:xfrm>
        </p:spPr>
        <p:txBody>
          <a:bodyPr/>
          <a:lstStyle/>
          <a:p>
            <a:r>
              <a:rPr lang="en-US" sz="2800" dirty="0" smtClean="0">
                <a:latin typeface="+mn-lt"/>
              </a:rPr>
              <a:t>Regional Scaling up – Great Dismal Swamp</a:t>
            </a:r>
            <a:endParaRPr lang="en-US" sz="2800" dirty="0">
              <a:latin typeface="+mn-lt"/>
            </a:endParaRPr>
          </a:p>
        </p:txBody>
      </p:sp>
      <p:sp>
        <p:nvSpPr>
          <p:cNvPr id="11" name="AutoShape 2" descr="data:image/jpeg;base64,/9j/4AAQSkZJRgABAQAAAQABAAD/2wCEAAkGBhQSERUUEBQUEhUWFRQSFRAUEBQPFBYYFxQVFBcUFRUXHCYeFxkjGhQVHy8gJCcpLCwsFR4xNTAqNSYrLCkBCQoKDgwOGg8PGi0lHyUvLzU1KSwsLCwvLCo0LSwtNCwtLCwsLCwqLC0tMSwsLCwsLCksLCk0LCwsLCwsKiwsKf/AABEIAQ0AuwMBIgACEQEDEQH/xAAbAAACAgMBAAAAAAAAAAAAAAAABQMEAQIGB//EAD4QAAEDAQUFBQYGAQMEAwAAAAEAAhEDBAUSITFBUWFxkQYigaGxEzJScsHRI0JiguHwkhRTosLS4vFjo7L/xAAaAQACAwEBAAAAAAAAAAAAAAAABAIDBQYB/8QANxEAAQMCAwUHAwIFBQAAAAAAAQACAwQREiExBRNBUZEiYXGBobHwMsHhQtEUM7LC8QYjJFKi/9oADAMBAAIRAxEAPwD3FCEIQhCEIQhCEIQhCEIQhCFrUqBoJOgUXODQXO0CNUOeBHHRbJbYaxqVC46AQBzTElJ0dX/EsdKMm3NvAcet1Y9mA24qC3WwUmFzvAbzuUlB8tB3gHySC3V/aku/KAQweGbvFOrufNJh/SPRK0tY6oqiP02y6jPz9ldJDgjB4qyhCFsJVCEIQhCEIQhCEIQhCEIQhCEIQhCEIQhCEIQhCEIQhCUXpaJOEaD1TYlc/XOZXPbdmLYhGOP2TVM27rpnc9KGTvK0vm0Q0MGr9eDRr9vFb3TWlkfDkltrq4qrju7g8NfP0VQla3Z8Ucf6tf7vXLzU2NLpiTw+BRJpcNSaUbWkt88krKnuivgqlp0eJHzD+FTTSiKoY46adfzZMTNxRkeafIQhdYspCEIQhCEIQhCEIQhCEIQhCEIQhCEIQhCEIQhCELAKLoQVz9cZldCkl404eeOa5zb7Lxtf5fOibpT2iFm56kF/yz0VKnpzz65/VTMYW0y/QE4DyIInqR0UZEZLEpHO3bWuGl7eBP4ToAxEj5ZYKiqtOoyIMg8QpCtSr3gOFirAn1228VWToRk4bira5SnWdTfjZ+5vxD7rpbJam1GhzdD5cFv7Nrt6N1J9Y/8AQ5+PPqs6ogwHE3Q+imQhYLo8VrkgZlKLKEIXqEIQhCEIQhCEIQhCEIQhCEIQhCEJFaLwdQrOxZ0iQTvYTt5SnqS30wYhOhaQfA/+SzNpNdga9hsQdfI+l7JmmsXYXDIpwx4IkZg5gqrbrHjLY5E8Ev7O2kjFScZwZtJ2tOnTRO5UmhlfTWkHiORBz+clF7TDJYKpeFEexc0aAZeCR0ny3iMvBPbxqgU3Tujrkuas1SHc8lh7Vc2KpaG6YRl3XKcpAXMPirBWpQ4rL2xB2FKkFNLQlXLhqEVXN2OGKOIMFUit7FVw1mHiW9QoRybuVj+RHTQ+i8kbiY4dy6pUL0tGHAf1SrmJJr4rhxAGxdBtubdUjrGxNrdQVlU7cTwnbXSJWVWu58028lZWnTy76JknMA9QqnCxIQhCFeooQhCEIQhCEIQhCEIQhCELBSe+z7nNw8p+ibPKSX3UzYOLj5R9UjX/AMg+Lf6gmKb+YPnBUrLUw2imfixUz4iR6FdMHLkKrs2EaioyOsehK6Z1aBJSmznYTIDpkfS32V9a3NpVG+rRJYzjjPIaefokWJWDaMbi87cxwaBl9/FVSuYr5d7MZDx9uHoOq0aePA3Cr1Vyt0RLM+KXudkOQ9FZs9SGzxI8gmYpCAHcxmoPbko6rYMFa0z32fO1WqoDh/clVszfxWD9U9AVXNHe2HQr0O7JJXQ2mtDctSkz2yY3ppa/c5FK7WMLJ0LshwG0q3buOSct4ADp/nJJUtgO8roLMzC0DcIU6VXNbsbIPvNyP0KaNK6yjkZJAx0elulsreSSkaWuIdqsoQhNKtCEIQhCEIQhCEIQhCwSsqCtUhCFHXrQM1zNe2e1eXD3R3WnfGrhwJ9EXzaPa1MEnAz3gDGJxzwngBHVYpN2DUDwG4LnK6sxuDRpewH/AGOl/AfnktamgEbcZ1PoFrTM1KY/XPRrir172ruhg/Pr8o1+g8UtxRWZzcP+BWLRVxVHHdDB4ZnzPkqseFj2DVxA8gLn9vNXOjxTNPAC/qtycjyjrkoKj1u92Q459Mh9VTrPnJc9UuxSu6fPNOxtV8uyHIeitWc9z930VGo7Pll0yV2jlTHEyn2C0Y8B9lQ8ZBbNqRy2qxZKffxbm5Hn/wClTcVLZLTBg6H1UqeVrZW4/puFRM0lhw6puXSISS87TifA0bl47VatlswNJ26AcUkxLQ21O0uETfEn2HqT0VNBCTd58kzuavFWPiBHTNdTTK4u73/is+b6FdfRer9guO7e3kfcfhVbQbaQHuVlC0xrIcuhWetkIQhCEIQhCEIQhC1cUqvW2+zY5x2CY3nYOsJlWcuYv6ridTZvcXHkwT6lvRK1ku6hc69vzx8tVdTx7yQNPwKhRaWtzzcSTzcTJPU+iv06eBmevvOKislLEcWzRvLaVi8K+XP0XL0bd7IZjoBkOQ/K23nEcKovf36Z/wDkE+IcPqikZ5kk9ST9VXtj4bPwua7o4E+UqWlU7kj82TeW09PVRnfunF/d6pjBlfy+dVtWq6xpoOQVezmXjcO8fD+YWteos2XJpPxGByH8+iyWR4iG8/hV9rNVgGTzTV2QA4f30S2wsxO5epTCq7PyWnMcLbc0nJ9QCjcVo4rLitCVnPK9AWLdUJDSeXjtPoqeJT2l3c/cPQqmDuUmkuFyr42gCwV+7D+KOAJ8o+q6SjXnRJLssWEFz9TADeGv95JoLRuyXQ7MlZTRHFqTp3LHrGmWXs6BX2kqUPjalhrZST/PBTWWpK2Iah8xyFhzSD2BmV801YVstKa3TqqQhCEIQhCwUIVW1PyXL28F1Xm3APFxLj0AXQ25+SRtzeTuAHicysLbZvE2McXeljdO0WTyeQUrBAMbBA9EqttSXcskzee6fBI67+8eZSlOLRea1YRdxKyG4sus6RtlYe8bMgBDRwCy7IYdpzdwGxqrV6iyKmXfPy0HqeadY26jfLiANSYVl7hoNBkFBZxALjqcm8tp+nVW7DRkz04lXUsV+0pSEDyTCyMwNnb9T9gjGta1XYNB57yosajO7EbhKBt8ypi5aOKjxqOpaABJ02Ded3JZz+QVgao7dV0b+4+Onl6q1Y6IYMTs3HQbhxS+ynG8ufmB3j9B1VptaTJT8EeEKTxlhTJlSdVaonoMyUtpPTBrcg3fm7kNi0YGBzs8gMz4LOqHYG5arUvxGTk0ZAJlYQqLh0CZWAJvZ0rqud0ujGCzR3nj4291mytDGgcTqmNMLdYasroUshCEIQhYcsrV6EJVeRySmjoTvcfWPomV5uS1mnX1K57bH1x+Dv7U/R/q8vuh5yPKehSYiCTtk4R468gmrqsFLbQ7vE+AG4bljOldujG3ide5a8IzUFR0D1Kr02YiSfdGvHcFi0VVtVOFob4nmf4gKuKLG4N4fZO6BbsaajvXgNwTMuDG5ZEiANw3qGy0wxku8eJ3KCpWJMlaUpDW4B87kse2e4KUvWjqsaqB9aPQDaeSgq2jDrBdu1a37lZj7k4W6q5rLqy+vAl2Q2N2u+wVKtaS4yfAbANwVd9UkyTJ3rUvUmQBmZzKYbHZMab4pje4k+Dch5z0U1J6pV3w4N+FrR4xJ8ypqL0xGMlU5uV02spkgJnYKmLE7w/5H7JRYXZ/tPortwVJa8bnH1n6p9rP+LK4d3usKsP+81qvO18kxu85Ja/VMrAMlH/T7jeVvDLrmlaoaJm1ZWGrK6hJoQhCEIUdUqRRVhkhC5i/70bTc0VCGh/da85DF8JOyRp4qFtSWg71v2msYqMLXAO2wRIy2dJSK4gGMdTBMDvtaTigfmDZzjQxzXObSZIXZ5gZ99j+QtmjjY6PG3UZEfdMK1RL69RT16iW2iqsay1omKNzpcBvIHmrVPv1v3E9NPolRrw5p3OB80zsT8NZ/wCkVCPDRNUvZJPcmJWkDyVu2V5MDRuQ47yqrqiidUQKkBzj+WI+Y5D6nwUpLqtrLBa16+H5j/xG4fqO1Ui9RuqTqtS9eNjDB3ptrLKXGs08yBvIHUqvjU1id+Iz5h5GVB+QKkRYXUtatNRx/UfVWaL0op1ZM8ZV6jUVobYWUHssLJ7dz+9+13or1z917xsM+qVXW/8AEbxMdckyoPAcea1aJm8ikj5/cLmNpDDK13cmrcynFkbkuTvG+BSDY95zh/jIxH6LqbJVlWbOZFBip2ZltiTzJ16ZeySma8tEjtDe3kmAWVhpWVrJZCEIQhC1eFshCEkvShIXE2uaNXEN8gbOLfUL0a1UpC5C/bvkGNdRz/lJ1ceJuLl7cf3T1DOIpLO0ORSy1vGRb7rswfpzCVWiqpbNaolj/dJ8WneFSt7SwweYOwjeFzMsO7dbhwXVxMsbFU7TVTax2nEWv+Njmn5g2CPIHxXO2mqrFy23M05znHT+YajxHoFEAjNOyxXZdOjVRa3xRb+p7j/iAB6lVKlSDl7rpczhvZzB8oUltf8AhU+b/VXNOIg/OKWw5j5zVUvWC9RF61L1YQmQ1Sl6lsdSHTua93RhVMvW4qxTqn9Ab/k4D0lUPGVl6W3FlHZ6iY0KiS0KiY0KivsvZWrormdNVvAz0Cw+8MBJflmSG/mOe7YOJVKjaMFKo+YMBjTxd/A80kxqAqZIcQj42z/bqsl+z21MmJ5yHDmr1qtrqjy53gNgGwBem3VVkDw9F5TREuAG0gdTC9TugJnY4O9ce77pHbbWtbG0d/2XQU9FutKei3XSLm0IQhCEIQoq1aAhCzVK52+XCCs3rf7WA5rz+/u2GIlrMzuH13LwuDRcr1rS42C3t72uccPvakbxvHHeqwtILcFQS3YdreLT9Fyz7U8vDySCDIjYfqndmtQqju5PHvM3/qZ9lgSviLiwfT7H5p0XW0L3hgZNrwKqXlY3M73vMOjxpyPwngUqdXIMgwQZB3ELoWWgt05EHMHgRoUrvGz0XSWOFN22nm9h5ESWngckuYjHrmPmq6COcNyk6pvZrc2tTxHIEw8DWnU2PbwOvUbFPaZFFgdqHPhwzDh3SHDquVu2u+k6ciCIcwnJw8NDtBTNt5YhhkgTIB47ioCOz7g/Le49koXRGTCx2SnL1qXqIvWperSE0GqUvUd418NFo2veXeDBA83Hooy8kgDMkgAcSqF72kGrDTLWAUwd8anxcSVVhu4BTjbieArVnqJnZnSQBmTkAkdkJJAAJJ0AElNalp9i0gGapEEjMUwdYO1/opvIblxVVW9sQz15K1et5tEUmkEMnERoXnXwGngVSbaxvSn/AE7d3qrtmuxp1n/J33VW6aVltrMAtZPrgcHVgTo3vHnsHX0XqNy6BeOezFLu0i4GQXHFMbhnt9F6H2Hvk1Bhd7zYncQdCOi1dnbuMuZftH2WFtQyTES27IyXfMWy1pnJbLYWKhYLlVrWsBUK97gbUITV9Vc9f164GnNVrd2ka0SXADeSAFwfaPtcx4IY4v190T56KLnBuZK9DS7QKneV6GtUONzm097cyee4cpUFSxtDe5EbxnPGdqrWC+KdWGVQKT9Gme47YM/yngclarWV1M5ZeYPMfVc/NO8uO80XRQwMDRu9UrtFCFC1xBkGCMwRkUzqODtcj5eBSysQDlny+6oIB0V4NsimdG9Wvyq5O/3Wif8ANv1ChqWYGcxMnvNzBzMHiFQDd+v9yWwdGmSib2sCrRISLHMLapSLdeuxaK1StYOTuuw89yKtj+Hp9ioB1sigtvm1QMqkcRuP3Uja85bd323qLAdNOC3bQlXBxV8VW+PI5hXqlkdSbicWMe4EAveGBgOrs8y7YI0SynZKI96r7Q/DTED/ACd9lvWsBOhnnr1S6rducFpndC9aziXdAm2TySAiJwB8M/v6Jt/rS0YaTBTB1LTLzzec/AQq2Lgen2VWlcVQ+41/MAtHXRSG7ns9+tH6Qfau+w6rzDGND89VnzNe03kOfjmrVAicyBzy9U0bUgQ2C46RnHErma1SqD3CI3ObJ6thS2C9atN4c6m0jaGk5j7q1sZt2SOqRMzb9q/RdKyz4QJzc491u0naTw3leh9jLrwNk6nMneV59cdvZUq46jm4jo0nDhGxoB2L0u67zaAIK1qSmbE2+pPFZNXUumdbQDgutp6LdLLPeIO1XBXCdSS877Tdr/ZkspjE4CSSYa0HTER6LirX2htNWcNVvysGA9ST9EztDe7iOZd+Jzc85dBASK1jvZkGD7wEFh38QsOpqpcRDTYLdpqSLCMQuVUc/EZcS47cRLiD4rDgt64yD9DOB48gevkVqkC4uzKZLAzIKpXs0q9c98Vafce01qekfnb8pOo4HyViy3aX5nIaknLxO5X2WfKKIy/3SP8A8A68z5pyCN0mVskpLI2PO+a0vMMNIvpmQSGEHulpOxzTmDEpbdtAVBjGbQSARoSNY3gevJUL4uk4oky8gEySTJiTv1T+z1/ZsaxtNoa0BoAcRkPBE0DKc5nVWwTyVAuBoqtayqo+kQmrrRP5ejgfsoKgB2Hy+6WJbwKaAcNQljt39hULPfL2vOWKnOTdCBvB84TMMDqmE/mxZcGiT/eKqGy9481a1rQ27hql5HuxWadE2s9VlVstM8NHDmFK1ka9fuqF3WWcQbk6DhdtBIy89i2urtAHw2uMDjljHuE7j8J8lEQOAxR5jkp/xDHHDJkeac06CmFlnf4Eg+BGYWGUi33emo5qOs10d5xjnhC83jbaKRiJNkpt9jdTPdqGuP8AZe4vqD5X55cHdVpZqTagmmc9rDk4eH1GSlq3jSacIcHH4W97zGSv3Ncwc0SM9hGRB4EaJyCI1DTiFuSQqHtpyMBvzCU1KBGohaezXUWu63NHfHtB8QHfHMaO8M+BSivduUsOIf3LgeCWlp3xaq2KdkmiXFojOI4qay2io0/hvezbhYZPMg91qjczvAEbyR8omOsKVg0BzyaSJjE552ncFQHuZ9JTQja8doLoLq7VWim4Y5qN2hzWhx+Vzcp4EZr0Kx32Hsa5pkESCvNruoRsEZSAZaQcgRKv1qr2OLWkgTMDjmfMla9HM912vN1l1sDG2cwWW1Vncg5YZpu4Fp7p6QfFILzpRJIAycMjOIujTx9V2HaC6qlNxqURinJ9P4gNCP1Dz0XGWqrLpAaCJyJw4f2nNJ1kZjdpknaKQSN1zVesO7U8OuFv1hX6NiayDUkk+6wCXO5D6nJRWOwVKpa2kJAcHOquHdmZy+IzsGWS667uz4Z3nS5x957s3H7DgMlKkoy8YnZBV1lUGnC3MpbZbrdUg1AA3UUhm0cXH8x8uG1W7dWZSYS4gALe+L3ZQbmc9jRm48h9VxVrvE1ny8/KzMAcp1PFaUsrKdthryWbHE+d1zpzUdttjn1BUAgNcHNac9NC77LZ3aSptpUzyxN+pWhasMs+IwFjPmMhu/NazGbsWZkrVjvQ1TAogcRUP/aht4Ak4abiASA4OBB4iQMkzst2TFJmrhL3D8rTs5uzHKeC6mx9lWhunknoKKORuJzUpLWysdZrl53Y7MTamvIIEVAAdkscT6LNZkOPNdXe13CnUZA/MR/9b1zFqHfPNVVrQzC1ullKkcX3c7UlbWF0PCKtzhz6jY/MXDk7viOp6KFpgp9ZYNRh+Nhb4sMjyceiKB9n4eaKxl2XVGl7TAWNdhe0ScgQ4fG0EZHfG3PakFos73H8VznH9RJ8tF6DbbpJAczJwzB+h4HQpBeFkDhjaIOjm7Wkag/3aFbVxGM4mqumlxjC4rnmWIf3ZyXT9nr7DCGVctgfoDwduPkksIawuE5BvxO0PIbknFVPiN+HJNSUzZRbivVKIa8JfeHZ2TiZLXfENvAjRw5rk7jv19DIuFWmNg99o4ZnEOC9Lum1NrMa5pDg4AgjaCtuKZk7cuiyZYZIHdrqvNb5sbqcOez3Tm9glpaRBkat2HaMtUsacJExlAkjE1zdk7ivZLVcocNFzdo7AsLpbjZvax2Fp8NnhCSqKDEcUZsnaevwDDILrnbFbaeWE4ySAGtaQTGjWj1OgXT2a55aC8AuOZPEmYHDYrt0dkGUjLW57XElzupXS07uEBNU8G6GeqVqZ96ctFtbLtDtiS2jsuxxlzWnm0H1XXlq09kE0lVzdC4g3YqV8xTY47gT0Err301zXaKy4mOG8EdQhC8stFkcZe9zi5xzw6k64QdgGkcEvrMIydMbqkOB4Bw0K6itQy4g+GICC07p+qS2yxxsOZOKRAg7DvM7VzM7CHEnVdPA8FoA0SktjSYmIOrT8J+hTWwUMDcZEkkBrdrnHQffgClxEt5tcJ34M2u8l1vZqwGu5tUiGxFNp2A6vPF3pCtpIt67wS9Y/dNy4p52XuQgS7Nzjic6NT9tgG4Bdg6zQ1F2WLCArlqbkugAtkFgk3zXm3apvfZ8/wD0vXC2ozUcGguM5xoOZXadvHEYcJg+0AB3ZOk9JXHilOQBwg4Q0GMTtTJ3fysbaLu2B3LY2ey7CTpdQewfubyx5+iv2W2ANAd3XMc14B2gHC6Doe64nwVcWTZFMn4QC0+Dt6y6hIwuktcMidRGoPEb0hHIY3ByfkhbI0tXpVhpB7Egvy7DTcajRI0e0bRvH6h55hN+xdcvosxZkDCebThJ8k/vG7cTdF0xDZG9xXNAlju8Lx+8LIMTYMtfnI2ticueXVQvdLuUgZTAEAkDeSYCc9obsdRqNIH4eJw+Qv8A+kkDkTxSylTh8HbMEgkGcy0xoZC5yoiMcmEroqaQSRYgr1isskTmdhcBIOsEjUELsOyILC6nsa6W8nAOjwJKRXbZtp0G2I2RkNgAELquz9m72LeVoULLOJHJI177tAPNdlZ2SFKbKEWVuSsLWWQoG2cKXAtkIQhCEIQsEJdb7LiCZLR7UIXm993K9pLqUA7WuEsdwO48QuNvGnUJipTewfC3G5p8RMr2u1WQHVK6l1slKz0rJtSQe5NwVT4dACO9eU3fcFSu8DC5rIgktLIG0NBzJOm4L1K5LpDAMoVqy3c0JvZ6ICnBTtgbZqhPUOnddyko04C0tLclOFrUCvS6807d3eXMxNEljg+N4AIPkSfBc3SsowgiIMPa7ZMZg/3avU71sgIMrhbfd/scTqRhuZNMiW56luct9OCRqabeHG3VP0tVum4HaJT/AKOInITi97F4NCKtjhhc7KMTiOcwOeYW9O+hspgHfi/hPLuu4VHB1QzGYaBDRxjaeJSjaJzjnkE06ta0ZZlMOxV3GnSaHCDm4jcXEkjzXZ+wkKndlmAAhNmhbAAaLBY7iXEkrlr5uJtRpBAIORELiLT2KqNP4b8tge0kjxBzXrtSkCqj7I1VywslFni6simkiN2Gy4C6+zFSR7V5f+mMLemp8Su0uy7sICvU7KArTGKTGNYLNCi97nm7is02wt0IU1BCEIQhf//Z"/>
          <p:cNvSpPr>
            <a:spLocks noChangeAspect="1" noChangeArrowheads="1"/>
          </p:cNvSpPr>
          <p:nvPr/>
        </p:nvSpPr>
        <p:spPr bwMode="auto">
          <a:xfrm>
            <a:off x="63500" y="-1227138"/>
            <a:ext cx="1781175" cy="2562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2" name="AutoShape 11" descr="data:image/jpeg;base64,/9j/4AAQSkZJRgABAQAAAQABAAD/2wCEAAkGBhQSERUUEBQUEhUWFRQSFRAUEBQPFBYYFxQVFBcUFRUXHCYeFxkjGhQVHy8gJCcpLCwsFR4xNTAqNSYrLCkBCQoKDgwOGg8PGi0lHyUvLzU1KSwsLCwvLCo0LSwtNCwtLCwsLCwqLC0tMSwsLCwsLCksLCk0LCwsLCwsKiwsKf/AABEIAQ0AuwMBIgACEQEDEQH/xAAbAAACAgMBAAAAAAAAAAAAAAAABQMEAQIGB//EAD4QAAEDAQUFBQYGAQMEAwAAAAEAAhEDBAUSITFBUWFxkQYigaGxEzJScsHRI0JiguHwkhRTosLS4vFjo7L/xAAaAQACAwEBAAAAAAAAAAAAAAAABAIDBQYB/8QANxEAAQMCAwUHAwIFBQAAAAAAAQACAwQREiExBRNBUZEiYXGBobHwMsHhQtEUM7LC8QYjJFKi/9oADAMBAAIRAxEAPwD3FCEIQhCEIQhCEIQhCEIQhCFrUqBoJOgUXODQXO0CNUOeBHHRbJbYaxqVC46AQBzTElJ0dX/EsdKMm3NvAcet1Y9mA24qC3WwUmFzvAbzuUlB8tB3gHySC3V/aku/KAQweGbvFOrufNJh/SPRK0tY6oqiP02y6jPz9ldJDgjB4qyhCFsJVCEIQhCEIQhCEIQhCEIQhCEIQhCEIQhCEIQhCEIQhCUXpaJOEaD1TYlc/XOZXPbdmLYhGOP2TVM27rpnc9KGTvK0vm0Q0MGr9eDRr9vFb3TWlkfDkltrq4qrju7g8NfP0VQla3Z8Ucf6tf7vXLzU2NLpiTw+BRJpcNSaUbWkt88krKnuivgqlp0eJHzD+FTTSiKoY46adfzZMTNxRkeafIQhdYspCEIQhCEIQhCEIQhCEIQhCEIQhCEIQhCEIQhCELAKLoQVz9cZldCkl404eeOa5zb7Lxtf5fOibpT2iFm56kF/yz0VKnpzz65/VTMYW0y/QE4DyIInqR0UZEZLEpHO3bWuGl7eBP4ToAxEj5ZYKiqtOoyIMg8QpCtSr3gOFirAn1228VWToRk4bira5SnWdTfjZ+5vxD7rpbJam1GhzdD5cFv7Nrt6N1J9Y/8AQ5+PPqs6ogwHE3Q+imQhYLo8VrkgZlKLKEIXqEIQhCEIQhCEIQhCEIQhCEIQhCEJFaLwdQrOxZ0iQTvYTt5SnqS30wYhOhaQfA/+SzNpNdga9hsQdfI+l7JmmsXYXDIpwx4IkZg5gqrbrHjLY5E8Ev7O2kjFScZwZtJ2tOnTRO5UmhlfTWkHiORBz+clF7TDJYKpeFEexc0aAZeCR0ny3iMvBPbxqgU3Tujrkuas1SHc8lh7Vc2KpaG6YRl3XKcpAXMPirBWpQ4rL2xB2FKkFNLQlXLhqEVXN2OGKOIMFUit7FVw1mHiW9QoRybuVj+RHTQ+i8kbiY4dy6pUL0tGHAf1SrmJJr4rhxAGxdBtubdUjrGxNrdQVlU7cTwnbXSJWVWu58028lZWnTy76JknMA9QqnCxIQhCFeooQhCEIQhCEIQhCEIQhCELBSe+z7nNw8p+ibPKSX3UzYOLj5R9UjX/AMg+Lf6gmKb+YPnBUrLUw2imfixUz4iR6FdMHLkKrs2EaioyOsehK6Z1aBJSmznYTIDpkfS32V9a3NpVG+rRJYzjjPIaefokWJWDaMbi87cxwaBl9/FVSuYr5d7MZDx9uHoOq0aePA3Cr1Vyt0RLM+KXudkOQ9FZs9SGzxI8gmYpCAHcxmoPbko6rYMFa0z32fO1WqoDh/clVszfxWD9U9AVXNHe2HQr0O7JJXQ2mtDctSkz2yY3ppa/c5FK7WMLJ0LshwG0q3buOSct4ADp/nJJUtgO8roLMzC0DcIU6VXNbsbIPvNyP0KaNK6yjkZJAx0elulsreSSkaWuIdqsoQhNKtCEIQhCEIQhCEIQhCwSsqCtUhCFHXrQM1zNe2e1eXD3R3WnfGrhwJ9EXzaPa1MEnAz3gDGJxzwngBHVYpN2DUDwG4LnK6sxuDRpewH/AGOl/AfnktamgEbcZ1PoFrTM1KY/XPRrir172ruhg/Pr8o1+g8UtxRWZzcP+BWLRVxVHHdDB4ZnzPkqseFj2DVxA8gLn9vNXOjxTNPAC/qtycjyjrkoKj1u92Q459Mh9VTrPnJc9UuxSu6fPNOxtV8uyHIeitWc9z930VGo7Pll0yV2jlTHEyn2C0Y8B9lQ8ZBbNqRy2qxZKffxbm5Hn/wClTcVLZLTBg6H1UqeVrZW4/puFRM0lhw6puXSISS87TifA0bl47VatlswNJ26AcUkxLQ21O0uETfEn2HqT0VNBCTd58kzuavFWPiBHTNdTTK4u73/is+b6FdfRer9guO7e3kfcfhVbQbaQHuVlC0xrIcuhWetkIQhCEIQhCEIQhC1cUqvW2+zY5x2CY3nYOsJlWcuYv6ridTZvcXHkwT6lvRK1ku6hc69vzx8tVdTx7yQNPwKhRaWtzzcSTzcTJPU+iv06eBmevvOKislLEcWzRvLaVi8K+XP0XL0bd7IZjoBkOQ/K23nEcKovf36Z/wDkE+IcPqikZ5kk9ST9VXtj4bPwua7o4E+UqWlU7kj82TeW09PVRnfunF/d6pjBlfy+dVtWq6xpoOQVezmXjcO8fD+YWteos2XJpPxGByH8+iyWR4iG8/hV9rNVgGTzTV2QA4f30S2wsxO5epTCq7PyWnMcLbc0nJ9QCjcVo4rLitCVnPK9AWLdUJDSeXjtPoqeJT2l3c/cPQqmDuUmkuFyr42gCwV+7D+KOAJ8o+q6SjXnRJLssWEFz9TADeGv95JoLRuyXQ7MlZTRHFqTp3LHrGmWXs6BX2kqUPjalhrZST/PBTWWpK2Iah8xyFhzSD2BmV801YVstKa3TqqQhCEIQhCwUIVW1PyXL28F1Xm3APFxLj0AXQ25+SRtzeTuAHicysLbZvE2McXeljdO0WTyeQUrBAMbBA9EqttSXcskzee6fBI67+8eZSlOLRea1YRdxKyG4sus6RtlYe8bMgBDRwCy7IYdpzdwGxqrV6iyKmXfPy0HqeadY26jfLiANSYVl7hoNBkFBZxALjqcm8tp+nVW7DRkz04lXUsV+0pSEDyTCyMwNnb9T9gjGta1XYNB57yosajO7EbhKBt8ypi5aOKjxqOpaABJ02Ded3JZz+QVgao7dV0b+4+Onl6q1Y6IYMTs3HQbhxS+ynG8ufmB3j9B1VptaTJT8EeEKTxlhTJlSdVaonoMyUtpPTBrcg3fm7kNi0YGBzs8gMz4LOqHYG5arUvxGTk0ZAJlYQqLh0CZWAJvZ0rqud0ujGCzR3nj4291mytDGgcTqmNMLdYasroUshCEIQhYcsrV6EJVeRySmjoTvcfWPomV5uS1mnX1K57bH1x+Dv7U/R/q8vuh5yPKehSYiCTtk4R468gmrqsFLbQ7vE+AG4bljOldujG3ide5a8IzUFR0D1Kr02YiSfdGvHcFi0VVtVOFob4nmf4gKuKLG4N4fZO6BbsaajvXgNwTMuDG5ZEiANw3qGy0wxku8eJ3KCpWJMlaUpDW4B87kse2e4KUvWjqsaqB9aPQDaeSgq2jDrBdu1a37lZj7k4W6q5rLqy+vAl2Q2N2u+wVKtaS4yfAbANwVd9UkyTJ3rUvUmQBmZzKYbHZMab4pje4k+Dch5z0U1J6pV3w4N+FrR4xJ8ypqL0xGMlU5uV02spkgJnYKmLE7w/5H7JRYXZ/tPortwVJa8bnH1n6p9rP+LK4d3usKsP+81qvO18kxu85Ja/VMrAMlH/T7jeVvDLrmlaoaJm1ZWGrK6hJoQhCEIUdUqRRVhkhC5i/70bTc0VCGh/da85DF8JOyRp4qFtSWg71v2msYqMLXAO2wRIy2dJSK4gGMdTBMDvtaTigfmDZzjQxzXObSZIXZ5gZ99j+QtmjjY6PG3UZEfdMK1RL69RT16iW2iqsay1omKNzpcBvIHmrVPv1v3E9NPolRrw5p3OB80zsT8NZ/wCkVCPDRNUvZJPcmJWkDyVu2V5MDRuQ47yqrqiidUQKkBzj+WI+Y5D6nwUpLqtrLBa16+H5j/xG4fqO1Ui9RuqTqtS9eNjDB3ptrLKXGs08yBvIHUqvjU1id+Iz5h5GVB+QKkRYXUtatNRx/UfVWaL0op1ZM8ZV6jUVobYWUHssLJ7dz+9+13or1z917xsM+qVXW/8AEbxMdckyoPAcea1aJm8ikj5/cLmNpDDK13cmrcynFkbkuTvG+BSDY95zh/jIxH6LqbJVlWbOZFBip2ZltiTzJ16ZeySma8tEjtDe3kmAWVhpWVrJZCEIQhC1eFshCEkvShIXE2uaNXEN8gbOLfUL0a1UpC5C/bvkGNdRz/lJ1ceJuLl7cf3T1DOIpLO0ORSy1vGRb7rswfpzCVWiqpbNaolj/dJ8WneFSt7SwweYOwjeFzMsO7dbhwXVxMsbFU7TVTax2nEWv+Njmn5g2CPIHxXO2mqrFy23M05znHT+YajxHoFEAjNOyxXZdOjVRa3xRb+p7j/iAB6lVKlSDl7rpczhvZzB8oUltf8AhU+b/VXNOIg/OKWw5j5zVUvWC9RF61L1YQmQ1Sl6lsdSHTua93RhVMvW4qxTqn9Ab/k4D0lUPGVl6W3FlHZ6iY0KiS0KiY0KivsvZWrormdNVvAz0Cw+8MBJflmSG/mOe7YOJVKjaMFKo+YMBjTxd/A80kxqAqZIcQj42z/bqsl+z21MmJ5yHDmr1qtrqjy53gNgGwBem3VVkDw9F5TREuAG0gdTC9TugJnY4O9ce77pHbbWtbG0d/2XQU9FutKei3XSLm0IQhCEIQoq1aAhCzVK52+XCCs3rf7WA5rz+/u2GIlrMzuH13LwuDRcr1rS42C3t72uccPvakbxvHHeqwtILcFQS3YdreLT9Fyz7U8vDySCDIjYfqndmtQqju5PHvM3/qZ9lgSviLiwfT7H5p0XW0L3hgZNrwKqXlY3M73vMOjxpyPwngUqdXIMgwQZB3ELoWWgt05EHMHgRoUrvGz0XSWOFN22nm9h5ESWngckuYjHrmPmq6COcNyk6pvZrc2tTxHIEw8DWnU2PbwOvUbFPaZFFgdqHPhwzDh3SHDquVu2u+k6ciCIcwnJw8NDtBTNt5YhhkgTIB47ioCOz7g/Le49koXRGTCx2SnL1qXqIvWperSE0GqUvUd418NFo2veXeDBA83Hooy8kgDMkgAcSqF72kGrDTLWAUwd8anxcSVVhu4BTjbieArVnqJnZnSQBmTkAkdkJJAAJJ0AElNalp9i0gGapEEjMUwdYO1/opvIblxVVW9sQz15K1et5tEUmkEMnERoXnXwGngVSbaxvSn/AE7d3qrtmuxp1n/J33VW6aVltrMAtZPrgcHVgTo3vHnsHX0XqNy6BeOezFLu0i4GQXHFMbhnt9F6H2Hvk1Bhd7zYncQdCOi1dnbuMuZftH2WFtQyTES27IyXfMWy1pnJbLYWKhYLlVrWsBUK97gbUITV9Vc9f164GnNVrd2ka0SXADeSAFwfaPtcx4IY4v190T56KLnBuZK9DS7QKneV6GtUONzm097cyee4cpUFSxtDe5EbxnPGdqrWC+KdWGVQKT9Gme47YM/yngclarWV1M5ZeYPMfVc/NO8uO80XRQwMDRu9UrtFCFC1xBkGCMwRkUzqODtcj5eBSysQDlny+6oIB0V4NsimdG9Wvyq5O/3Wif8ANv1ChqWYGcxMnvNzBzMHiFQDd+v9yWwdGmSib2sCrRISLHMLapSLdeuxaK1StYOTuuw89yKtj+Hp9ioB1sigtvm1QMqkcRuP3Uja85bd323qLAdNOC3bQlXBxV8VW+PI5hXqlkdSbicWMe4EAveGBgOrs8y7YI0SynZKI96r7Q/DTED/ACd9lvWsBOhnnr1S6rducFpndC9aziXdAm2TySAiJwB8M/v6Jt/rS0YaTBTB1LTLzzec/AQq2Lgen2VWlcVQ+41/MAtHXRSG7ns9+tH6Qfau+w6rzDGND89VnzNe03kOfjmrVAicyBzy9U0bUgQ2C46RnHErma1SqD3CI3ObJ6thS2C9atN4c6m0jaGk5j7q1sZt2SOqRMzb9q/RdKyz4QJzc491u0naTw3leh9jLrwNk6nMneV59cdvZUq46jm4jo0nDhGxoB2L0u67zaAIK1qSmbE2+pPFZNXUumdbQDgutp6LdLLPeIO1XBXCdSS877Tdr/ZkspjE4CSSYa0HTER6LirX2htNWcNVvysGA9ST9EztDe7iOZd+Jzc85dBASK1jvZkGD7wEFh38QsOpqpcRDTYLdpqSLCMQuVUc/EZcS47cRLiD4rDgt64yD9DOB48gevkVqkC4uzKZLAzIKpXs0q9c98Vafce01qekfnb8pOo4HyViy3aX5nIaknLxO5X2WfKKIy/3SP8A8A68z5pyCN0mVskpLI2PO+a0vMMNIvpmQSGEHulpOxzTmDEpbdtAVBjGbQSARoSNY3gevJUL4uk4oky8gEySTJiTv1T+z1/ZsaxtNoa0BoAcRkPBE0DKc5nVWwTyVAuBoqtayqo+kQmrrRP5ejgfsoKgB2Hy+6WJbwKaAcNQljt39hULPfL2vOWKnOTdCBvB84TMMDqmE/mxZcGiT/eKqGy9481a1rQ27hql5HuxWadE2s9VlVstM8NHDmFK1ka9fuqF3WWcQbk6DhdtBIy89i2urtAHw2uMDjljHuE7j8J8lEQOAxR5jkp/xDHHDJkeac06CmFlnf4Eg+BGYWGUi33emo5qOs10d5xjnhC83jbaKRiJNkpt9jdTPdqGuP8AZe4vqD5X55cHdVpZqTagmmc9rDk4eH1GSlq3jSacIcHH4W97zGSv3Ncwc0SM9hGRB4EaJyCI1DTiFuSQqHtpyMBvzCU1KBGohaezXUWu63NHfHtB8QHfHMaO8M+BSivduUsOIf3LgeCWlp3xaq2KdkmiXFojOI4qay2io0/hvezbhYZPMg91qjczvAEbyR8omOsKVg0BzyaSJjE552ncFQHuZ9JTQja8doLoLq7VWim4Y5qN2hzWhx+Vzcp4EZr0Kx32Hsa5pkESCvNruoRsEZSAZaQcgRKv1qr2OLWkgTMDjmfMla9HM912vN1l1sDG2cwWW1Vncg5YZpu4Fp7p6QfFILzpRJIAycMjOIujTx9V2HaC6qlNxqURinJ9P4gNCP1Dz0XGWqrLpAaCJyJw4f2nNJ1kZjdpknaKQSN1zVesO7U8OuFv1hX6NiayDUkk+6wCXO5D6nJRWOwVKpa2kJAcHOquHdmZy+IzsGWS667uz4Z3nS5x957s3H7DgMlKkoy8YnZBV1lUGnC3MpbZbrdUg1AA3UUhm0cXH8x8uG1W7dWZSYS4gALe+L3ZQbmc9jRm48h9VxVrvE1ny8/KzMAcp1PFaUsrKdthryWbHE+d1zpzUdttjn1BUAgNcHNac9NC77LZ3aSptpUzyxN+pWhasMs+IwFjPmMhu/NazGbsWZkrVjvQ1TAogcRUP/aht4Ak4abiASA4OBB4iQMkzst2TFJmrhL3D8rTs5uzHKeC6mx9lWhunknoKKORuJzUpLWysdZrl53Y7MTamvIIEVAAdkscT6LNZkOPNdXe13CnUZA/MR/9b1zFqHfPNVVrQzC1ullKkcX3c7UlbWF0PCKtzhz6jY/MXDk7viOp6KFpgp9ZYNRh+Nhb4sMjyceiKB9n4eaKxl2XVGl7TAWNdhe0ScgQ4fG0EZHfG3PakFos73H8VznH9RJ8tF6DbbpJAczJwzB+h4HQpBeFkDhjaIOjm7Wkag/3aFbVxGM4mqumlxjC4rnmWIf3ZyXT9nr7DCGVctgfoDwduPkksIawuE5BvxO0PIbknFVPiN+HJNSUzZRbivVKIa8JfeHZ2TiZLXfENvAjRw5rk7jv19DIuFWmNg99o4ZnEOC9Lum1NrMa5pDg4AgjaCtuKZk7cuiyZYZIHdrqvNb5sbqcOez3Tm9glpaRBkat2HaMtUsacJExlAkjE1zdk7ivZLVcocNFzdo7AsLpbjZvax2Fp8NnhCSqKDEcUZsnaevwDDILrnbFbaeWE4ySAGtaQTGjWj1OgXT2a55aC8AuOZPEmYHDYrt0dkGUjLW57XElzupXS07uEBNU8G6GeqVqZ96ctFtbLtDtiS2jsuxxlzWnm0H1XXlq09kE0lVzdC4g3YqV8xTY47gT0Err301zXaKy4mOG8EdQhC8stFkcZe9zi5xzw6k64QdgGkcEvrMIydMbqkOB4Bw0K6itQy4g+GICC07p+qS2yxxsOZOKRAg7DvM7VzM7CHEnVdPA8FoA0SktjSYmIOrT8J+hTWwUMDcZEkkBrdrnHQffgClxEt5tcJ34M2u8l1vZqwGu5tUiGxFNp2A6vPF3pCtpIt67wS9Y/dNy4p52XuQgS7Nzjic6NT9tgG4Bdg6zQ1F2WLCArlqbkugAtkFgk3zXm3apvfZ8/wD0vXC2ozUcGguM5xoOZXadvHEYcJg+0AB3ZOk9JXHilOQBwg4Q0GMTtTJ3fysbaLu2B3LY2ey7CTpdQewfubyx5+iv2W2ANAd3XMc14B2gHC6Doe64nwVcWTZFMn4QC0+Dt6y6hIwuktcMidRGoPEb0hHIY3ByfkhbI0tXpVhpB7Egvy7DTcajRI0e0bRvH6h55hN+xdcvosxZkDCebThJ8k/vG7cTdF0xDZG9xXNAlju8Lx+8LIMTYMtfnI2ticueXVQvdLuUgZTAEAkDeSYCc9obsdRqNIH4eJw+Qv8A+kkDkTxSylTh8HbMEgkGcy0xoZC5yoiMcmEroqaQSRYgr1isskTmdhcBIOsEjUELsOyILC6nsa6W8nAOjwJKRXbZtp0G2I2RkNgAELquz9m72LeVoULLOJHJI177tAPNdlZ2SFKbKEWVuSsLWWQoG2cKXAtkIQhCEIQsEJdb7LiCZLR7UIXm993K9pLqUA7WuEsdwO48QuNvGnUJipTewfC3G5p8RMr2u1WQHVK6l1slKz0rJtSQe5NwVT4dACO9eU3fcFSu8DC5rIgktLIG0NBzJOm4L1K5LpDAMoVqy3c0JvZ6ICnBTtgbZqhPUOnddyko04C0tLclOFrUCvS6807d3eXMxNEljg+N4AIPkSfBc3SsowgiIMPa7ZMZg/3avU71sgIMrhbfd/scTqRhuZNMiW56luct9OCRqabeHG3VP0tVum4HaJT/AKOInITi97F4NCKtjhhc7KMTiOcwOeYW9O+hspgHfi/hPLuu4VHB1QzGYaBDRxjaeJSjaJzjnkE06ta0ZZlMOxV3GnSaHCDm4jcXEkjzXZ+wkKndlmAAhNmhbAAaLBY7iXEkrlr5uJtRpBAIORELiLT2KqNP4b8tge0kjxBzXrtSkCqj7I1VywslFni6simkiN2Gy4C6+zFSR7V5f+mMLemp8Su0uy7sICvU7KArTGKTGNYLNCi97nm7is02wt0IU1BCEIQhf//Z"/>
          <p:cNvSpPr>
            <a:spLocks noChangeAspect="1" noChangeArrowheads="1"/>
          </p:cNvSpPr>
          <p:nvPr/>
        </p:nvSpPr>
        <p:spPr bwMode="auto">
          <a:xfrm>
            <a:off x="215900" y="-1074738"/>
            <a:ext cx="1781175" cy="2562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7673" t="-24585" r="35108" b="5251"/>
          <a:stretch/>
        </p:blipFill>
        <p:spPr>
          <a:xfrm>
            <a:off x="-1236714" y="114518"/>
            <a:ext cx="6753414" cy="6458631"/>
          </a:xfrm>
          <a:prstGeom prst="rect">
            <a:avLst/>
          </a:prstGeom>
        </p:spPr>
      </p:pic>
      <p:grpSp>
        <p:nvGrpSpPr>
          <p:cNvPr id="28" name="Group 27"/>
          <p:cNvGrpSpPr/>
          <p:nvPr/>
        </p:nvGrpSpPr>
        <p:grpSpPr>
          <a:xfrm>
            <a:off x="1667597" y="1718427"/>
            <a:ext cx="2302929" cy="2701145"/>
            <a:chOff x="1667597" y="1718427"/>
            <a:chExt cx="2302929" cy="2701145"/>
          </a:xfrm>
        </p:grpSpPr>
        <p:cxnSp>
          <p:nvCxnSpPr>
            <p:cNvPr id="5" name="Straight Arrow Connector 4"/>
            <p:cNvCxnSpPr/>
            <p:nvPr/>
          </p:nvCxnSpPr>
          <p:spPr>
            <a:xfrm>
              <a:off x="2910320" y="3406873"/>
              <a:ext cx="649544" cy="70859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084784" y="2840367"/>
              <a:ext cx="885742" cy="41334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2352844" y="3829077"/>
              <a:ext cx="59049" cy="59049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rot="674297">
              <a:off x="2273416" y="2101625"/>
              <a:ext cx="767643" cy="325318"/>
            </a:xfrm>
            <a:custGeom>
              <a:avLst/>
              <a:gdLst>
                <a:gd name="connsiteX0" fmla="*/ 990600 w 990600"/>
                <a:gd name="connsiteY0" fmla="*/ 419805 h 419805"/>
                <a:gd name="connsiteX1" fmla="*/ 847725 w 990600"/>
                <a:gd name="connsiteY1" fmla="*/ 153105 h 419805"/>
                <a:gd name="connsiteX2" fmla="*/ 638175 w 990600"/>
                <a:gd name="connsiteY2" fmla="*/ 10230 h 419805"/>
                <a:gd name="connsiteX3" fmla="*/ 428625 w 990600"/>
                <a:gd name="connsiteY3" fmla="*/ 19755 h 419805"/>
                <a:gd name="connsiteX4" fmla="*/ 266700 w 990600"/>
                <a:gd name="connsiteY4" fmla="*/ 86430 h 419805"/>
                <a:gd name="connsiteX5" fmla="*/ 114300 w 990600"/>
                <a:gd name="connsiteY5" fmla="*/ 181680 h 419805"/>
                <a:gd name="connsiteX6" fmla="*/ 0 w 990600"/>
                <a:gd name="connsiteY6" fmla="*/ 400755 h 4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600" h="419805">
                  <a:moveTo>
                    <a:pt x="990600" y="419805"/>
                  </a:moveTo>
                  <a:cubicBezTo>
                    <a:pt x="948531" y="320586"/>
                    <a:pt x="906462" y="221367"/>
                    <a:pt x="847725" y="153105"/>
                  </a:cubicBezTo>
                  <a:cubicBezTo>
                    <a:pt x="788987" y="84842"/>
                    <a:pt x="708025" y="32455"/>
                    <a:pt x="638175" y="10230"/>
                  </a:cubicBezTo>
                  <a:cubicBezTo>
                    <a:pt x="568325" y="-11995"/>
                    <a:pt x="490537" y="7055"/>
                    <a:pt x="428625" y="19755"/>
                  </a:cubicBezTo>
                  <a:cubicBezTo>
                    <a:pt x="366712" y="32455"/>
                    <a:pt x="319087" y="59442"/>
                    <a:pt x="266700" y="86430"/>
                  </a:cubicBezTo>
                  <a:cubicBezTo>
                    <a:pt x="214312" y="113417"/>
                    <a:pt x="158750" y="129293"/>
                    <a:pt x="114300" y="181680"/>
                  </a:cubicBezTo>
                  <a:cubicBezTo>
                    <a:pt x="69850" y="234067"/>
                    <a:pt x="34925" y="317411"/>
                    <a:pt x="0" y="400755"/>
                  </a:cubicBezTo>
                </a:path>
              </a:pathLst>
            </a:custGeom>
            <a:noFill/>
            <a:ln w="762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9" name="Straight Arrow Connector 8"/>
            <p:cNvCxnSpPr/>
            <p:nvPr/>
          </p:nvCxnSpPr>
          <p:spPr>
            <a:xfrm flipV="1">
              <a:off x="2450003" y="1718427"/>
              <a:ext cx="413346" cy="1121941"/>
            </a:xfrm>
            <a:prstGeom prst="straightConnector1">
              <a:avLst/>
            </a:prstGeom>
            <a:ln w="57150">
              <a:solidFill>
                <a:srgbClr val="FFFF00"/>
              </a:solidFill>
              <a:headEnd type="none" w="med" len="med"/>
              <a:tailEnd type="triangle" w="med" len="med"/>
            </a:ln>
            <a:effectLst>
              <a:glow rad="101600">
                <a:srgbClr val="FFFF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543350" y="1866052"/>
              <a:ext cx="1151464" cy="1180989"/>
            </a:xfrm>
            <a:prstGeom prst="straightConnector1">
              <a:avLst/>
            </a:prstGeom>
            <a:ln w="57150">
              <a:solidFill>
                <a:srgbClr val="FFFF00"/>
              </a:solidFill>
              <a:headEnd type="none" w="med" len="med"/>
              <a:tailEnd type="triangle" w="med" len="med"/>
            </a:ln>
            <a:effectLst>
              <a:glow rad="101600">
                <a:srgbClr val="FFFF00">
                  <a:alpha val="40000"/>
                </a:srgbClr>
              </a:glow>
            </a:effectLst>
          </p:spPr>
          <p:style>
            <a:lnRef idx="1">
              <a:schemeClr val="accent1"/>
            </a:lnRef>
            <a:fillRef idx="0">
              <a:schemeClr val="accent1"/>
            </a:fillRef>
            <a:effectRef idx="0">
              <a:schemeClr val="accent1"/>
            </a:effectRef>
            <a:fontRef idx="minor">
              <a:schemeClr val="tx1"/>
            </a:fontRef>
          </p:style>
        </p:cxnSp>
        <p:pic>
          <p:nvPicPr>
            <p:cNvPr id="13" name="Picture 13" descr="http://t2.gstatic.com/images?q=tbn:ANd9GcStKMs7f8KhUQXpp7hxbvWtb0sTMPYwkSsxb1FbRYHVmuYd6jp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7597" y="2964050"/>
              <a:ext cx="685247" cy="71966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853893" y="2257681"/>
            <a:ext cx="1143182" cy="500860"/>
          </a:xfrm>
          <a:prstGeom prst="rect">
            <a:avLst/>
          </a:prstGeom>
          <a:noFill/>
        </p:spPr>
        <p:txBody>
          <a:bodyPr wrap="none" rtlCol="0">
            <a:spAutoFit/>
          </a:bodyPr>
          <a:lstStyle/>
          <a:p>
            <a:pPr fontAlgn="auto">
              <a:spcBef>
                <a:spcPts val="0"/>
              </a:spcBef>
              <a:spcAft>
                <a:spcPts val="0"/>
              </a:spcAft>
            </a:pPr>
            <a:r>
              <a:rPr lang="en-US" b="1" dirty="0" smtClean="0">
                <a:solidFill>
                  <a:prstClr val="white"/>
                </a:solidFill>
                <a:latin typeface="Calibri"/>
              </a:rPr>
              <a:t>Great Dismal </a:t>
            </a:r>
          </a:p>
          <a:p>
            <a:pPr fontAlgn="auto">
              <a:spcBef>
                <a:spcPts val="0"/>
              </a:spcBef>
              <a:spcAft>
                <a:spcPts val="0"/>
              </a:spcAft>
            </a:pPr>
            <a:r>
              <a:rPr lang="en-US" b="1" dirty="0" smtClean="0">
                <a:solidFill>
                  <a:prstClr val="white"/>
                </a:solidFill>
                <a:latin typeface="Calibri"/>
              </a:rPr>
              <a:t>Swamp NWR</a:t>
            </a:r>
            <a:endParaRPr lang="en-US" b="1" dirty="0">
              <a:solidFill>
                <a:prstClr val="white"/>
              </a:solidFill>
              <a:latin typeface="Calibri"/>
            </a:endParaRPr>
          </a:p>
        </p:txBody>
      </p:sp>
      <p:sp>
        <p:nvSpPr>
          <p:cNvPr id="17" name="TextBox 16"/>
          <p:cNvSpPr txBox="1"/>
          <p:nvPr/>
        </p:nvSpPr>
        <p:spPr>
          <a:xfrm rot="20649110">
            <a:off x="3130105" y="5164081"/>
            <a:ext cx="1129418" cy="238505"/>
          </a:xfrm>
          <a:prstGeom prst="rect">
            <a:avLst/>
          </a:prstGeom>
          <a:noFill/>
        </p:spPr>
        <p:txBody>
          <a:bodyPr wrap="none" rtlCol="0">
            <a:spAutoFit/>
          </a:bodyPr>
          <a:lstStyle/>
          <a:p>
            <a:pPr fontAlgn="auto">
              <a:spcBef>
                <a:spcPts val="0"/>
              </a:spcBef>
              <a:spcAft>
                <a:spcPts val="0"/>
              </a:spcAft>
            </a:pPr>
            <a:r>
              <a:rPr lang="en-US" sz="1400" b="1" i="1" dirty="0" smtClean="0">
                <a:solidFill>
                  <a:prstClr val="white"/>
                </a:solidFill>
                <a:latin typeface="Calibri"/>
              </a:rPr>
              <a:t>Albemarle Sound</a:t>
            </a:r>
          </a:p>
        </p:txBody>
      </p:sp>
      <p:sp>
        <p:nvSpPr>
          <p:cNvPr id="18" name="TextBox 17"/>
          <p:cNvSpPr txBox="1"/>
          <p:nvPr/>
        </p:nvSpPr>
        <p:spPr>
          <a:xfrm>
            <a:off x="4052149" y="1487488"/>
            <a:ext cx="2743200" cy="830997"/>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auto">
              <a:spcBef>
                <a:spcPts val="0"/>
              </a:spcBef>
              <a:spcAft>
                <a:spcPts val="0"/>
              </a:spcAft>
            </a:pPr>
            <a:r>
              <a:rPr lang="en-US" sz="1600" b="1" u="sng" dirty="0" smtClean="0">
                <a:solidFill>
                  <a:prstClr val="black"/>
                </a:solidFill>
              </a:rPr>
              <a:t>Hampton Roads Metro Area</a:t>
            </a:r>
          </a:p>
          <a:p>
            <a:pPr fontAlgn="auto">
              <a:spcBef>
                <a:spcPts val="0"/>
              </a:spcBef>
              <a:spcAft>
                <a:spcPts val="0"/>
              </a:spcAft>
            </a:pPr>
            <a:r>
              <a:rPr lang="en-US" sz="1600" dirty="0" smtClean="0">
                <a:solidFill>
                  <a:prstClr val="black"/>
                </a:solidFill>
              </a:rPr>
              <a:t>~ 1.6 million residents within 30 miles of Dismal Swamp</a:t>
            </a:r>
          </a:p>
        </p:txBody>
      </p:sp>
      <p:pic>
        <p:nvPicPr>
          <p:cNvPr id="1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2550" y="2327882"/>
            <a:ext cx="2468880" cy="1851661"/>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http://www.visitingdc.com/images/george-washington-picture.jpg"/>
          <p:cNvPicPr>
            <a:picLocks noChangeAspect="1" noChangeArrowheads="1"/>
          </p:cNvPicPr>
          <p:nvPr/>
        </p:nvPicPr>
        <p:blipFill>
          <a:blip r:embed="rId6" cstate="print"/>
          <a:srcRect/>
          <a:stretch>
            <a:fillRect/>
          </a:stretch>
        </p:blipFill>
        <p:spPr bwMode="auto">
          <a:xfrm>
            <a:off x="5162550" y="3489274"/>
            <a:ext cx="1842349" cy="1525124"/>
          </a:xfrm>
          <a:prstGeom prst="rect">
            <a:avLst/>
          </a:prstGeom>
          <a:noFill/>
        </p:spPr>
      </p:pic>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3077" y="1335088"/>
            <a:ext cx="4187825" cy="529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1337" y="1487488"/>
            <a:ext cx="4271962" cy="4152523"/>
            <a:chOff x="150019" y="1644344"/>
            <a:chExt cx="4271962" cy="4152523"/>
          </a:xfrm>
        </p:grpSpPr>
        <p:pic>
          <p:nvPicPr>
            <p:cNvPr id="26" name="Picture 2"/>
            <p:cNvPicPr>
              <a:picLocks noChangeAspect="1" noChangeArrowheads="1"/>
            </p:cNvPicPr>
            <p:nvPr/>
          </p:nvPicPr>
          <p:blipFill>
            <a:blip r:embed="rId8" cstate="screen"/>
            <a:srcRect l="32670" t="26593" r="1990" b="2493"/>
            <a:stretch>
              <a:fillRect/>
            </a:stretch>
          </p:blipFill>
          <p:spPr bwMode="auto">
            <a:xfrm>
              <a:off x="150019" y="1644344"/>
              <a:ext cx="4271962" cy="3505200"/>
            </a:xfrm>
            <a:prstGeom prst="rect">
              <a:avLst/>
            </a:prstGeom>
            <a:noFill/>
            <a:ln w="38100">
              <a:solidFill>
                <a:schemeClr val="bg1"/>
              </a:solidFill>
              <a:miter lim="800000"/>
              <a:headEnd/>
              <a:tailEnd/>
            </a:ln>
          </p:spPr>
        </p:pic>
        <p:sp>
          <p:nvSpPr>
            <p:cNvPr id="27" name="TextBox 26"/>
            <p:cNvSpPr txBox="1"/>
            <p:nvPr/>
          </p:nvSpPr>
          <p:spPr>
            <a:xfrm>
              <a:off x="378618" y="5212092"/>
              <a:ext cx="3964781" cy="584775"/>
            </a:xfrm>
            <a:prstGeom prst="rect">
              <a:avLst/>
            </a:prstGeom>
            <a:ln w="38100">
              <a:solidFill>
                <a:schemeClr val="bg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fontAlgn="auto">
                <a:spcBef>
                  <a:spcPts val="0"/>
                </a:spcBef>
                <a:spcAft>
                  <a:spcPts val="0"/>
                </a:spcAft>
              </a:pPr>
              <a:r>
                <a:rPr lang="en-US" sz="1600" b="1" dirty="0" smtClean="0">
                  <a:solidFill>
                    <a:srgbClr val="000000"/>
                  </a:solidFill>
                </a:rPr>
                <a:t>Predicted fire return interval:  50 yrs;  Actual:  3 years</a:t>
              </a:r>
              <a:endParaRPr lang="en-US" sz="1600" b="1" dirty="0">
                <a:solidFill>
                  <a:srgbClr val="000000"/>
                </a:solidFill>
              </a:endParaRPr>
            </a:p>
          </p:txBody>
        </p:sp>
      </p:grpSp>
    </p:spTree>
    <p:extLst>
      <p:ext uri="{BB962C8B-B14F-4D97-AF65-F5344CB8AC3E}">
        <p14:creationId xmlns:p14="http://schemas.microsoft.com/office/powerpoint/2010/main" val="38547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28"/>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68589"/>
            <a:ext cx="9144000" cy="5475111"/>
          </a:xfrm>
          <a:prstGeom prst="rect">
            <a:avLst/>
          </a:prstGeom>
        </p:spPr>
      </p:pic>
      <p:sp>
        <p:nvSpPr>
          <p:cNvPr id="5" name="TextBox 4"/>
          <p:cNvSpPr txBox="1"/>
          <p:nvPr/>
        </p:nvSpPr>
        <p:spPr>
          <a:xfrm>
            <a:off x="2286000" y="317212"/>
            <a:ext cx="3802259" cy="584775"/>
          </a:xfrm>
          <a:prstGeom prst="rect">
            <a:avLst/>
          </a:prstGeom>
          <a:noFill/>
        </p:spPr>
        <p:txBody>
          <a:bodyPr wrap="none" rtlCol="0">
            <a:spAutoFit/>
          </a:bodyPr>
          <a:lstStyle/>
          <a:p>
            <a:r>
              <a:rPr lang="en-US" sz="3200" dirty="0" smtClean="0">
                <a:solidFill>
                  <a:schemeClr val="bg1"/>
                </a:solidFill>
                <a:latin typeface="+mn-lt"/>
              </a:rPr>
              <a:t>Peatlands Convening </a:t>
            </a:r>
            <a:endParaRPr lang="en-US" sz="3200" dirty="0">
              <a:solidFill>
                <a:schemeClr val="bg1"/>
              </a:solidFill>
              <a:latin typeface="+mn-lt"/>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243" t="19174" b="11054"/>
          <a:stretch/>
        </p:blipFill>
        <p:spPr>
          <a:xfrm>
            <a:off x="2286000" y="1211438"/>
            <a:ext cx="4667250" cy="5620966"/>
          </a:xfrm>
          <a:prstGeom prst="rect">
            <a:avLst/>
          </a:prstGeom>
        </p:spPr>
      </p:pic>
    </p:spTree>
    <p:extLst>
      <p:ext uri="{BB962C8B-B14F-4D97-AF65-F5344CB8AC3E}">
        <p14:creationId xmlns:p14="http://schemas.microsoft.com/office/powerpoint/2010/main" val="301615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1150" y="1502594"/>
            <a:ext cx="3619500" cy="4841056"/>
          </a:xfrm>
        </p:spPr>
        <p:txBody>
          <a:bodyPr>
            <a:normAutofit fontScale="92500" lnSpcReduction="10000"/>
          </a:bodyPr>
          <a:lstStyle/>
          <a:p>
            <a:pPr>
              <a:spcBef>
                <a:spcPts val="1200"/>
              </a:spcBef>
              <a:spcAft>
                <a:spcPts val="0"/>
              </a:spcAft>
              <a:buClr>
                <a:schemeClr val="bg1"/>
              </a:buClr>
              <a:buFont typeface="Wingdings" pitchFamily="2" charset="2"/>
              <a:buChar char="v"/>
              <a:defRPr/>
            </a:pPr>
            <a:r>
              <a:rPr lang="en-US" dirty="0" smtClean="0"/>
              <a:t>Creating Opportunity - Peatland carbon restoration</a:t>
            </a:r>
          </a:p>
          <a:p>
            <a:pPr marL="742950" lvl="2" indent="-342900">
              <a:spcBef>
                <a:spcPts val="1200"/>
              </a:spcBef>
              <a:spcAft>
                <a:spcPts val="0"/>
              </a:spcAft>
              <a:buClr>
                <a:schemeClr val="bg1"/>
              </a:buClr>
              <a:buFont typeface="Wingdings" pitchFamily="2" charset="2"/>
              <a:buChar char="v"/>
              <a:defRPr/>
            </a:pPr>
            <a:r>
              <a:rPr lang="en-US" sz="2600" dirty="0"/>
              <a:t>Collaboration with refuges and ecological services staff</a:t>
            </a:r>
          </a:p>
          <a:p>
            <a:pPr lvl="1">
              <a:spcBef>
                <a:spcPts val="1200"/>
              </a:spcBef>
              <a:spcAft>
                <a:spcPts val="0"/>
              </a:spcAft>
              <a:buClr>
                <a:schemeClr val="bg1"/>
              </a:buClr>
              <a:buFont typeface="Wingdings" pitchFamily="2" charset="2"/>
              <a:buChar char="v"/>
              <a:defRPr/>
            </a:pPr>
            <a:r>
              <a:rPr lang="en-US" sz="2600" dirty="0" smtClean="0"/>
              <a:t>Regional feasibility analysis</a:t>
            </a:r>
          </a:p>
          <a:p>
            <a:pPr lvl="1">
              <a:spcBef>
                <a:spcPts val="1200"/>
              </a:spcBef>
              <a:spcAft>
                <a:spcPts val="0"/>
              </a:spcAft>
              <a:buClr>
                <a:schemeClr val="bg1"/>
              </a:buClr>
              <a:buFont typeface="Wingdings" pitchFamily="2" charset="2"/>
              <a:buChar char="v"/>
              <a:defRPr/>
            </a:pPr>
            <a:r>
              <a:rPr lang="en-US" sz="2600" dirty="0"/>
              <a:t>VCS Peatland re-wetting methodology </a:t>
            </a:r>
            <a:endParaRPr lang="en-US" sz="2600" dirty="0" smtClean="0"/>
          </a:p>
          <a:p>
            <a:pPr lvl="1">
              <a:spcBef>
                <a:spcPts val="1200"/>
              </a:spcBef>
              <a:spcAft>
                <a:spcPts val="0"/>
              </a:spcAft>
              <a:buClr>
                <a:schemeClr val="bg1"/>
              </a:buClr>
              <a:buFont typeface="Wingdings" pitchFamily="2" charset="2"/>
              <a:buChar char="v"/>
              <a:defRPr/>
            </a:pPr>
            <a:r>
              <a:rPr lang="en-US" sz="2600" dirty="0" smtClean="0"/>
              <a:t>Proof of concept project</a:t>
            </a:r>
          </a:p>
          <a:p>
            <a:pPr marL="457200" lvl="1" indent="0">
              <a:spcBef>
                <a:spcPts val="1200"/>
              </a:spcBef>
              <a:spcAft>
                <a:spcPts val="0"/>
              </a:spcAft>
              <a:buClr>
                <a:schemeClr val="bg1"/>
              </a:buClr>
              <a:buNone/>
              <a:defRPr/>
            </a:pPr>
            <a:endParaRPr lang="en-US" dirty="0"/>
          </a:p>
        </p:txBody>
      </p:sp>
      <p:sp>
        <p:nvSpPr>
          <p:cNvPr id="6146" name="Title 1"/>
          <p:cNvSpPr>
            <a:spLocks noGrp="1"/>
          </p:cNvSpPr>
          <p:nvPr>
            <p:ph type="title"/>
          </p:nvPr>
        </p:nvSpPr>
        <p:spPr>
          <a:xfrm>
            <a:off x="5739492" y="-19050"/>
            <a:ext cx="3575958" cy="1143000"/>
          </a:xfrm>
        </p:spPr>
        <p:txBody>
          <a:bodyPr>
            <a:normAutofit/>
          </a:bodyPr>
          <a:lstStyle/>
          <a:p>
            <a:r>
              <a:rPr lang="en-US" sz="2800" dirty="0" smtClean="0">
                <a:latin typeface="+mn-lt"/>
              </a:rPr>
              <a:t>Moving the needle</a:t>
            </a:r>
            <a:endParaRPr lang="en-US" sz="3200" b="0" dirty="0" smtClean="0">
              <a:effectLst/>
              <a:latin typeface="+mn-lt"/>
            </a:endParaRPr>
          </a:p>
        </p:txBody>
      </p:sp>
      <p:pic>
        <p:nvPicPr>
          <p:cNvPr id="3074" name="Picture 14"/>
          <p:cNvPicPr>
            <a:picLocks noChangeAspect="1" noChangeArrowheads="1"/>
          </p:cNvPicPr>
          <p:nvPr/>
        </p:nvPicPr>
        <p:blipFill rotWithShape="1">
          <a:blip r:embed="rId3">
            <a:extLst>
              <a:ext uri="{28A0092B-C50C-407E-A947-70E740481C1C}">
                <a14:useLocalDpi xmlns:a14="http://schemas.microsoft.com/office/drawing/2010/main" val="0"/>
              </a:ext>
            </a:extLst>
          </a:blip>
          <a:srcRect l="4603" t="645" r="5020" b="7743"/>
          <a:stretch/>
        </p:blipFill>
        <p:spPr bwMode="auto">
          <a:xfrm>
            <a:off x="-19050" y="-38100"/>
            <a:ext cx="521594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7035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mn-lt"/>
              </a:rPr>
              <a:t>Where to from here…</a:t>
            </a:r>
            <a:endParaRPr lang="en-US" dirty="0">
              <a:latin typeface="+mn-lt"/>
            </a:endParaRPr>
          </a:p>
        </p:txBody>
      </p:sp>
      <p:sp>
        <p:nvSpPr>
          <p:cNvPr id="3" name="TextBox 2"/>
          <p:cNvSpPr txBox="1"/>
          <p:nvPr/>
        </p:nvSpPr>
        <p:spPr>
          <a:xfrm>
            <a:off x="126522" y="1383287"/>
            <a:ext cx="9009994" cy="4154984"/>
          </a:xfrm>
          <a:prstGeom prst="rect">
            <a:avLst/>
          </a:prstGeom>
          <a:noFill/>
        </p:spPr>
        <p:txBody>
          <a:bodyPr wrap="square" rtlCol="0">
            <a:spAutoFit/>
          </a:bodyPr>
          <a:lstStyle/>
          <a:p>
            <a:r>
              <a:rPr lang="en-US" sz="2400" i="1" dirty="0">
                <a:solidFill>
                  <a:schemeClr val="bg1"/>
                </a:solidFill>
              </a:rPr>
              <a:t>Even </a:t>
            </a:r>
            <a:r>
              <a:rPr lang="en-US" sz="2400" i="1" dirty="0" smtClean="0">
                <a:solidFill>
                  <a:schemeClr val="bg1"/>
                </a:solidFill>
              </a:rPr>
              <a:t>with </a:t>
            </a:r>
            <a:r>
              <a:rPr lang="en-US" sz="2400" i="1" dirty="0">
                <a:solidFill>
                  <a:schemeClr val="bg1"/>
                </a:solidFill>
              </a:rPr>
              <a:t>responsible conservation </a:t>
            </a:r>
            <a:r>
              <a:rPr lang="en-US" sz="2400" i="1" dirty="0" smtClean="0">
                <a:solidFill>
                  <a:schemeClr val="bg1"/>
                </a:solidFill>
              </a:rPr>
              <a:t>partners, we are </a:t>
            </a:r>
            <a:r>
              <a:rPr lang="en-US" sz="2400" i="1" dirty="0">
                <a:solidFill>
                  <a:schemeClr val="bg1"/>
                </a:solidFill>
              </a:rPr>
              <a:t>in essence managing their </a:t>
            </a:r>
            <a:r>
              <a:rPr lang="en-US" sz="2400" i="1" dirty="0" smtClean="0">
                <a:solidFill>
                  <a:schemeClr val="bg1"/>
                </a:solidFill>
              </a:rPr>
              <a:t>land (our land legacy).</a:t>
            </a:r>
          </a:p>
          <a:p>
            <a:endParaRPr lang="en-US" sz="2400" i="1" dirty="0" smtClean="0">
              <a:solidFill>
                <a:schemeClr val="bg1"/>
              </a:solidFill>
            </a:endParaRPr>
          </a:p>
          <a:p>
            <a:pPr marL="1257300" lvl="2" indent="-342900">
              <a:buFont typeface="Wingdings" pitchFamily="2" charset="2"/>
              <a:buChar char="ü"/>
            </a:pPr>
            <a:r>
              <a:rPr lang="en-US" sz="2400" dirty="0" smtClean="0">
                <a:solidFill>
                  <a:schemeClr val="bg1"/>
                </a:solidFill>
              </a:rPr>
              <a:t>Science to drive project development;</a:t>
            </a:r>
          </a:p>
          <a:p>
            <a:pPr marL="1257300" lvl="2" indent="-342900">
              <a:buFont typeface="Wingdings" pitchFamily="2" charset="2"/>
              <a:buChar char="ü"/>
            </a:pPr>
            <a:r>
              <a:rPr lang="en-US" sz="2400" dirty="0" smtClean="0">
                <a:solidFill>
                  <a:schemeClr val="bg1"/>
                </a:solidFill>
              </a:rPr>
              <a:t>Demonstration and monitoring </a:t>
            </a:r>
            <a:r>
              <a:rPr lang="en-US" sz="2400" dirty="0" smtClean="0">
                <a:solidFill>
                  <a:schemeClr val="bg1"/>
                </a:solidFill>
              </a:rPr>
              <a:t>driving </a:t>
            </a:r>
            <a:r>
              <a:rPr lang="en-US" sz="2400" dirty="0" smtClean="0">
                <a:solidFill>
                  <a:schemeClr val="bg1"/>
                </a:solidFill>
              </a:rPr>
              <a:t>broader </a:t>
            </a:r>
            <a:r>
              <a:rPr lang="en-US" sz="2400" dirty="0" smtClean="0">
                <a:solidFill>
                  <a:schemeClr val="bg1"/>
                </a:solidFill>
              </a:rPr>
              <a:t>awareness and management </a:t>
            </a:r>
            <a:r>
              <a:rPr lang="en-US" sz="2400" dirty="0" smtClean="0">
                <a:solidFill>
                  <a:schemeClr val="bg1"/>
                </a:solidFill>
              </a:rPr>
              <a:t>application;</a:t>
            </a:r>
          </a:p>
          <a:p>
            <a:pPr marL="1257300" lvl="2" indent="-342900">
              <a:buFont typeface="Wingdings" pitchFamily="2" charset="2"/>
              <a:buChar char="Ø"/>
            </a:pPr>
            <a:r>
              <a:rPr lang="en-US" sz="2400" dirty="0">
                <a:solidFill>
                  <a:schemeClr val="bg1"/>
                </a:solidFill>
              </a:rPr>
              <a:t>S</a:t>
            </a:r>
            <a:r>
              <a:rPr lang="en-US" sz="2400" dirty="0" smtClean="0">
                <a:solidFill>
                  <a:schemeClr val="bg1"/>
                </a:solidFill>
              </a:rPr>
              <a:t>hift </a:t>
            </a:r>
            <a:r>
              <a:rPr lang="en-US" sz="2400" dirty="0" smtClean="0">
                <a:solidFill>
                  <a:schemeClr val="bg1"/>
                </a:solidFill>
              </a:rPr>
              <a:t>to where future plans, budgets and policy instill and incentivize restoration actions</a:t>
            </a:r>
          </a:p>
          <a:p>
            <a:endParaRPr lang="en-US" sz="2400" dirty="0">
              <a:solidFill>
                <a:schemeClr val="bg1"/>
              </a:solidFill>
            </a:endParaRPr>
          </a:p>
          <a:p>
            <a:endParaRPr lang="en-US" sz="2400" dirty="0" smtClean="0">
              <a:solidFill>
                <a:schemeClr val="bg1"/>
              </a:solidFill>
            </a:endParaRPr>
          </a:p>
          <a:p>
            <a:endParaRPr lang="en-US" sz="2400" dirty="0" smtClean="0">
              <a:solidFill>
                <a:schemeClr val="bg1"/>
              </a:solidFill>
            </a:endParaRPr>
          </a:p>
        </p:txBody>
      </p:sp>
      <p:pic>
        <p:nvPicPr>
          <p:cNvPr id="5" name="Picture 2" descr="C:\Documents and Settings\bboutin\My Documents\My Pictures\ARNWR\Point Peter-Aaron McCall\P107002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756" t="9712" r="5807" b="18977"/>
          <a:stretch/>
        </p:blipFill>
        <p:spPr bwMode="auto">
          <a:xfrm>
            <a:off x="4465581" y="5782524"/>
            <a:ext cx="2134126" cy="951911"/>
          </a:xfrm>
          <a:prstGeom prst="rect">
            <a:avLst/>
          </a:prstGeom>
          <a:noFill/>
        </p:spPr>
      </p:pic>
      <p:pic>
        <p:nvPicPr>
          <p:cNvPr id="6" name="Picture 3" descr="C:\Documents and Settings\bboutin\My Documents\My Pictures\ARNWR\Point Peter-Aaron McCall\P224016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5060" y="5648880"/>
            <a:ext cx="2007812" cy="1085555"/>
          </a:xfrm>
          <a:prstGeom prst="rect">
            <a:avLst/>
          </a:prstGeom>
          <a:noFill/>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49" y="4382994"/>
            <a:ext cx="3135254" cy="235144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9098" y="4398760"/>
            <a:ext cx="3104902" cy="2328677"/>
          </a:xfrm>
          <a:prstGeom prst="rect">
            <a:avLst/>
          </a:prstGeom>
        </p:spPr>
      </p:pic>
    </p:spTree>
    <p:extLst>
      <p:ext uri="{BB962C8B-B14F-4D97-AF65-F5344CB8AC3E}">
        <p14:creationId xmlns:p14="http://schemas.microsoft.com/office/powerpoint/2010/main" val="299126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467" y="357250"/>
            <a:ext cx="6705600" cy="503238"/>
          </a:xfrm>
        </p:spPr>
        <p:txBody>
          <a:bodyPr/>
          <a:lstStyle/>
          <a:p>
            <a:r>
              <a:rPr lang="en-US" sz="2800" dirty="0" smtClean="0">
                <a:latin typeface="+mn-lt"/>
              </a:rPr>
              <a:t>Acknowledgements</a:t>
            </a:r>
            <a:endParaRPr lang="en-US" sz="2400" dirty="0">
              <a:latin typeface="+mn-lt"/>
            </a:endParaRPr>
          </a:p>
        </p:txBody>
      </p:sp>
      <p:sp>
        <p:nvSpPr>
          <p:cNvPr id="3" name="Content Placeholder 2"/>
          <p:cNvSpPr>
            <a:spLocks noGrp="1"/>
          </p:cNvSpPr>
          <p:nvPr>
            <p:ph sz="half" idx="1"/>
          </p:nvPr>
        </p:nvSpPr>
        <p:spPr>
          <a:xfrm>
            <a:off x="5276851" y="3887828"/>
            <a:ext cx="3867150" cy="2983965"/>
          </a:xfrm>
        </p:spPr>
        <p:txBody>
          <a:bodyPr/>
          <a:lstStyle/>
          <a:p>
            <a:r>
              <a:rPr lang="en-US" sz="2400" dirty="0" smtClean="0"/>
              <a:t>The Nature Conservancy:</a:t>
            </a:r>
          </a:p>
          <a:p>
            <a:pPr>
              <a:buFont typeface="Wingdings" pitchFamily="2" charset="2"/>
              <a:buChar char="v"/>
            </a:pPr>
            <a:r>
              <a:rPr lang="en-US" sz="1800" dirty="0" smtClean="0"/>
              <a:t>Christine Pickens, </a:t>
            </a:r>
            <a:r>
              <a:rPr lang="en-US" sz="1800" dirty="0"/>
              <a:t>Aaron McCall, Kate Murray, Brian </a:t>
            </a:r>
            <a:r>
              <a:rPr lang="en-US" sz="1800" dirty="0" smtClean="0"/>
              <a:t>Boutin, Brian van Eerden</a:t>
            </a:r>
          </a:p>
          <a:p>
            <a:r>
              <a:rPr lang="en-US" sz="2400" dirty="0" smtClean="0"/>
              <a:t>USFWS:</a:t>
            </a:r>
          </a:p>
          <a:p>
            <a:pPr>
              <a:buFont typeface="Wingdings" pitchFamily="2" charset="2"/>
              <a:buChar char="v"/>
            </a:pPr>
            <a:r>
              <a:rPr lang="en-US" sz="1800" dirty="0" smtClean="0"/>
              <a:t>Mike Bryant, Dennis Stewart, Scott Lanier, Chris Lowie, Bruce </a:t>
            </a:r>
            <a:r>
              <a:rPr lang="en-US" sz="1800" dirty="0" err="1" smtClean="0"/>
              <a:t>Creef</a:t>
            </a:r>
            <a:r>
              <a:rPr lang="en-US" sz="1800" dirty="0" smtClean="0"/>
              <a:t>, Howard Phillips, Sara Ward</a:t>
            </a:r>
          </a:p>
          <a:p>
            <a:endParaRPr lang="en-US" sz="2000" dirty="0"/>
          </a:p>
          <a:p>
            <a:endParaRPr lang="en-US" sz="2000" dirty="0"/>
          </a:p>
        </p:txBody>
      </p:sp>
      <p:sp>
        <p:nvSpPr>
          <p:cNvPr id="4" name="Content Placeholder 3"/>
          <p:cNvSpPr>
            <a:spLocks noGrp="1"/>
          </p:cNvSpPr>
          <p:nvPr>
            <p:ph sz="half" idx="2"/>
          </p:nvPr>
        </p:nvSpPr>
        <p:spPr>
          <a:xfrm>
            <a:off x="0" y="1185699"/>
            <a:ext cx="5257800" cy="4419600"/>
          </a:xfrm>
        </p:spPr>
        <p:txBody>
          <a:bodyPr/>
          <a:lstStyle/>
          <a:p>
            <a:r>
              <a:rPr lang="en-US" u="sng" dirty="0" smtClean="0"/>
              <a:t>Funding</a:t>
            </a:r>
          </a:p>
          <a:p>
            <a:pPr>
              <a:buFont typeface="Wingdings" pitchFamily="2" charset="2"/>
              <a:buChar char="v"/>
            </a:pPr>
            <a:r>
              <a:rPr lang="en-US" sz="2000" b="1" dirty="0"/>
              <a:t>Duke </a:t>
            </a:r>
            <a:r>
              <a:rPr lang="en-US" sz="2000" b="1" dirty="0" smtClean="0"/>
              <a:t>Energy</a:t>
            </a:r>
          </a:p>
          <a:p>
            <a:pPr>
              <a:buFont typeface="Wingdings" pitchFamily="2" charset="2"/>
              <a:buChar char="v"/>
            </a:pPr>
            <a:r>
              <a:rPr lang="en-US" sz="2000" b="1" dirty="0" smtClean="0"/>
              <a:t>Albemarle-Pamlico National Estuary Program</a:t>
            </a:r>
          </a:p>
          <a:p>
            <a:pPr>
              <a:buFont typeface="Wingdings" pitchFamily="2" charset="2"/>
              <a:buChar char="v"/>
            </a:pPr>
            <a:r>
              <a:rPr lang="en-US" sz="2000" b="1" dirty="0" smtClean="0"/>
              <a:t>FWS Cooperative Agreement</a:t>
            </a:r>
          </a:p>
          <a:p>
            <a:pPr>
              <a:buFont typeface="Wingdings" pitchFamily="2" charset="2"/>
              <a:buChar char="v"/>
            </a:pPr>
            <a:r>
              <a:rPr lang="en-US" sz="2000" b="1" dirty="0" smtClean="0"/>
              <a:t>DOD - USAF</a:t>
            </a:r>
          </a:p>
          <a:p>
            <a:pPr>
              <a:buFont typeface="Wingdings" pitchFamily="2" charset="2"/>
              <a:buChar char="v"/>
            </a:pPr>
            <a:r>
              <a:rPr lang="en-US" sz="2000" dirty="0"/>
              <a:t>TNC-NOAA Community-based Restoration Program</a:t>
            </a:r>
          </a:p>
          <a:p>
            <a:pPr>
              <a:buFont typeface="Wingdings" pitchFamily="2" charset="2"/>
              <a:buChar char="v"/>
            </a:pPr>
            <a:r>
              <a:rPr lang="en-US" sz="2000" dirty="0"/>
              <a:t>SARP-NOAA Community-based Restoration Program</a:t>
            </a:r>
          </a:p>
          <a:p>
            <a:pPr>
              <a:buFont typeface="Wingdings" pitchFamily="2" charset="2"/>
              <a:buChar char="v"/>
            </a:pPr>
            <a:r>
              <a:rPr lang="en-US" sz="2000" dirty="0"/>
              <a:t>FAF-NOAA Community-based Restoration </a:t>
            </a:r>
            <a:r>
              <a:rPr lang="en-US" sz="2000" dirty="0" smtClean="0"/>
              <a:t>Program</a:t>
            </a:r>
            <a:endParaRPr lang="en-US" sz="2000" b="1" dirty="0" smtClean="0"/>
          </a:p>
          <a:p>
            <a:pPr>
              <a:buFont typeface="Wingdings" pitchFamily="2" charset="2"/>
              <a:buChar char="v"/>
            </a:pPr>
            <a:r>
              <a:rPr lang="en-US" sz="2000" dirty="0" smtClean="0"/>
              <a:t>Wildlife Conservation Society Wildlife Action Opportunities Fund</a:t>
            </a:r>
          </a:p>
          <a:p>
            <a:pPr>
              <a:buFont typeface="Wingdings" pitchFamily="2" charset="2"/>
              <a:buChar char="v"/>
            </a:pPr>
            <a:r>
              <a:rPr lang="en-US" sz="2000" dirty="0" smtClean="0"/>
              <a:t>Grady-White Boats</a:t>
            </a:r>
          </a:p>
          <a:p>
            <a:pPr>
              <a:buFont typeface="Wingdings" pitchFamily="2" charset="2"/>
              <a:buChar char="v"/>
            </a:pPr>
            <a:r>
              <a:rPr lang="en-US" sz="2000" dirty="0" smtClean="0"/>
              <a:t>Private donations</a:t>
            </a:r>
          </a:p>
          <a:p>
            <a:endParaRPr lang="en-US" dirty="0"/>
          </a:p>
        </p:txBody>
      </p:sp>
      <p:pic>
        <p:nvPicPr>
          <p:cNvPr id="542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3811"/>
          <a:stretch/>
        </p:blipFill>
        <p:spPr bwMode="auto">
          <a:xfrm>
            <a:off x="6324601" y="1185698"/>
            <a:ext cx="2819400" cy="2699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75320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56"/>
          <a:stretch/>
        </p:blipFill>
        <p:spPr>
          <a:xfrm>
            <a:off x="-19050" y="0"/>
            <a:ext cx="9168235" cy="6858000"/>
          </a:xfrm>
          <a:prstGeom prst="rect">
            <a:avLst/>
          </a:prstGeom>
        </p:spPr>
      </p:pic>
      <p:sp>
        <p:nvSpPr>
          <p:cNvPr id="2" name="Title 1"/>
          <p:cNvSpPr>
            <a:spLocks noGrp="1"/>
          </p:cNvSpPr>
          <p:nvPr>
            <p:ph type="title"/>
          </p:nvPr>
        </p:nvSpPr>
        <p:spPr>
          <a:xfrm>
            <a:off x="4476750" y="5791200"/>
            <a:ext cx="4667250" cy="1066800"/>
          </a:xfrm>
        </p:spPr>
        <p:txBody>
          <a:bodyPr/>
          <a:lstStyle/>
          <a:p>
            <a:pPr algn="r"/>
            <a:r>
              <a:rPr lang="en-US" sz="2800" dirty="0">
                <a:latin typeface="+mn-lt"/>
              </a:rPr>
              <a:t>F</a:t>
            </a:r>
            <a:r>
              <a:rPr lang="en-US" sz="2800" dirty="0" smtClean="0">
                <a:latin typeface="+mn-lt"/>
              </a:rPr>
              <a:t>or more information:</a:t>
            </a:r>
            <a:br>
              <a:rPr lang="en-US" sz="2800" dirty="0" smtClean="0">
                <a:latin typeface="+mn-lt"/>
              </a:rPr>
            </a:br>
            <a:r>
              <a:rPr lang="en-US" sz="2800" dirty="0" smtClean="0">
                <a:latin typeface="+mn-lt"/>
              </a:rPr>
              <a:t>cpeoples@tnc.org</a:t>
            </a:r>
            <a:endParaRPr lang="en-US" sz="2800" dirty="0">
              <a:latin typeface="+mn-lt"/>
            </a:endParaRPr>
          </a:p>
        </p:txBody>
      </p:sp>
    </p:spTree>
    <p:extLst>
      <p:ext uri="{BB962C8B-B14F-4D97-AF65-F5344CB8AC3E}">
        <p14:creationId xmlns:p14="http://schemas.microsoft.com/office/powerpoint/2010/main" val="39435668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969" t="9840" r="20876" b="5507"/>
          <a:stretch/>
        </p:blipFill>
        <p:spPr bwMode="auto">
          <a:xfrm>
            <a:off x="511460" y="9"/>
            <a:ext cx="8624863" cy="685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21100733">
            <a:off x="4972223" y="2179103"/>
            <a:ext cx="2020105" cy="400110"/>
          </a:xfrm>
          <a:prstGeom prst="rect">
            <a:avLst/>
          </a:prstGeom>
          <a:noFill/>
        </p:spPr>
        <p:txBody>
          <a:bodyPr wrap="none" rtlCol="0">
            <a:spAutoFit/>
          </a:bodyPr>
          <a:lstStyle/>
          <a:p>
            <a:pPr fontAlgn="auto">
              <a:spcBef>
                <a:spcPts val="0"/>
              </a:spcBef>
              <a:spcAft>
                <a:spcPts val="0"/>
              </a:spcAft>
            </a:pPr>
            <a:r>
              <a:rPr lang="en-US" sz="2000" b="1" dirty="0" smtClean="0">
                <a:solidFill>
                  <a:prstClr val="white"/>
                </a:solidFill>
                <a:latin typeface="Calibri"/>
              </a:rPr>
              <a:t>Albemarle Sound</a:t>
            </a:r>
            <a:endParaRPr lang="en-US" sz="2000" b="1" dirty="0">
              <a:solidFill>
                <a:prstClr val="white"/>
              </a:solidFill>
              <a:latin typeface="Calibri"/>
            </a:endParaRPr>
          </a:p>
        </p:txBody>
      </p:sp>
      <p:sp>
        <p:nvSpPr>
          <p:cNvPr id="12" name="TextBox 11"/>
          <p:cNvSpPr txBox="1"/>
          <p:nvPr/>
        </p:nvSpPr>
        <p:spPr>
          <a:xfrm rot="19677019">
            <a:off x="6170724" y="4856827"/>
            <a:ext cx="1750929" cy="400110"/>
          </a:xfrm>
          <a:prstGeom prst="rect">
            <a:avLst/>
          </a:prstGeom>
          <a:noFill/>
        </p:spPr>
        <p:txBody>
          <a:bodyPr wrap="none" rtlCol="0">
            <a:spAutoFit/>
          </a:bodyPr>
          <a:lstStyle/>
          <a:p>
            <a:pPr fontAlgn="auto">
              <a:spcBef>
                <a:spcPts val="0"/>
              </a:spcBef>
              <a:spcAft>
                <a:spcPts val="0"/>
              </a:spcAft>
            </a:pPr>
            <a:r>
              <a:rPr lang="en-US" sz="2000" b="1" dirty="0" smtClean="0">
                <a:solidFill>
                  <a:prstClr val="white"/>
                </a:solidFill>
                <a:latin typeface="Calibri"/>
              </a:rPr>
              <a:t>Pamlico Sound</a:t>
            </a:r>
            <a:endParaRPr lang="en-US" sz="2000" b="1" dirty="0">
              <a:solidFill>
                <a:prstClr val="white"/>
              </a:solidFill>
              <a:latin typeface="Calibri"/>
            </a:endParaRPr>
          </a:p>
        </p:txBody>
      </p:sp>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0287" y="5117662"/>
            <a:ext cx="2620963"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3583" y="4587561"/>
            <a:ext cx="2820418" cy="2254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0" y="6077780"/>
            <a:ext cx="1560440" cy="780220"/>
          </a:xfrm>
          <a:prstGeom prst="rect">
            <a:avLst/>
          </a:prstGeom>
        </p:spPr>
      </p:pic>
      <p:pic>
        <p:nvPicPr>
          <p:cNvPr id="1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0558" y="3836016"/>
            <a:ext cx="1696236" cy="138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48" name="Group 2047"/>
          <p:cNvGrpSpPr/>
          <p:nvPr/>
        </p:nvGrpSpPr>
        <p:grpSpPr>
          <a:xfrm>
            <a:off x="144063" y="-5383"/>
            <a:ext cx="4350281" cy="6106766"/>
            <a:chOff x="-8337" y="-28986"/>
            <a:chExt cx="4350281" cy="6106766"/>
          </a:xfrm>
        </p:grpSpPr>
        <p:pic>
          <p:nvPicPr>
            <p:cNvPr id="205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9309" t="24446" r="32258" b="2547"/>
            <a:stretch/>
          </p:blipFill>
          <p:spPr bwMode="auto">
            <a:xfrm>
              <a:off x="-8337" y="-28986"/>
              <a:ext cx="4333050" cy="6077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Group 21"/>
            <p:cNvGrpSpPr/>
            <p:nvPr/>
          </p:nvGrpSpPr>
          <p:grpSpPr>
            <a:xfrm>
              <a:off x="2967089" y="10"/>
              <a:ext cx="1374855" cy="6077770"/>
              <a:chOff x="1884486" y="54549"/>
              <a:chExt cx="1374855" cy="6077770"/>
            </a:xfrm>
          </p:grpSpPr>
          <p:cxnSp>
            <p:nvCxnSpPr>
              <p:cNvPr id="11" name="Straight Connector 10"/>
              <p:cNvCxnSpPr>
                <a:stCxn id="9" idx="0"/>
              </p:cNvCxnSpPr>
              <p:nvPr/>
            </p:nvCxnSpPr>
            <p:spPr>
              <a:xfrm flipV="1">
                <a:off x="2231560" y="54549"/>
                <a:ext cx="1027781" cy="20802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84486" y="2134755"/>
                <a:ext cx="694147" cy="9106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14" name="Straight Connector 13"/>
              <p:cNvCxnSpPr/>
              <p:nvPr/>
            </p:nvCxnSpPr>
            <p:spPr>
              <a:xfrm>
                <a:off x="2147855" y="3045389"/>
                <a:ext cx="1111486" cy="30869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18"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t="6089"/>
          <a:stretch/>
        </p:blipFill>
        <p:spPr bwMode="auto">
          <a:xfrm>
            <a:off x="-10156" y="25357"/>
            <a:ext cx="3698543" cy="231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56" y="2080216"/>
            <a:ext cx="3698543" cy="2465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rotWithShape="1">
          <a:blip r:embed="rId11">
            <a:extLst>
              <a:ext uri="{28A0092B-C50C-407E-A947-70E740481C1C}">
                <a14:useLocalDpi xmlns:a14="http://schemas.microsoft.com/office/drawing/2010/main" val="0"/>
              </a:ext>
            </a:extLst>
          </a:blip>
          <a:srcRect t="5407"/>
          <a:stretch/>
        </p:blipFill>
        <p:spPr bwMode="auto">
          <a:xfrm>
            <a:off x="-10156" y="4542769"/>
            <a:ext cx="3698543" cy="2332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001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48"/>
                                        </p:tgtEl>
                                      </p:cBhvr>
                                    </p:animEffect>
                                    <p:set>
                                      <p:cBhvr>
                                        <p:cTn id="7" dur="1" fill="hold">
                                          <p:stCondLst>
                                            <p:cond delay="499"/>
                                          </p:stCondLst>
                                        </p:cTn>
                                        <p:tgtEl>
                                          <p:spTgt spid="2048"/>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5998" y="231783"/>
            <a:ext cx="6727371" cy="461665"/>
          </a:xfrm>
          <a:prstGeom prst="rect">
            <a:avLst/>
          </a:prstGeom>
        </p:spPr>
        <p:txBody>
          <a:bodyPr wrap="square">
            <a:spAutoFit/>
          </a:bodyPr>
          <a:lstStyle/>
          <a:p>
            <a:r>
              <a:rPr lang="en-US" sz="2400" dirty="0" smtClean="0">
                <a:solidFill>
                  <a:schemeClr val="bg1"/>
                </a:solidFill>
                <a:latin typeface="+mn-lt"/>
              </a:rPr>
              <a:t>Vulnerability of the Albemarle-Pamlico Region</a:t>
            </a:r>
            <a:endParaRPr lang="en-US" sz="2400" dirty="0">
              <a:solidFill>
                <a:schemeClr val="bg1"/>
              </a:solidFill>
              <a:latin typeface="+mn-lt"/>
            </a:endParaRPr>
          </a:p>
        </p:txBody>
      </p:sp>
      <p:sp>
        <p:nvSpPr>
          <p:cNvPr id="4" name="Content Placeholder 16"/>
          <p:cNvSpPr>
            <a:spLocks noGrp="1"/>
          </p:cNvSpPr>
          <p:nvPr>
            <p:ph sz="half" idx="4294967295"/>
          </p:nvPr>
        </p:nvSpPr>
        <p:spPr>
          <a:xfrm>
            <a:off x="4339932" y="1459876"/>
            <a:ext cx="4728029" cy="4419600"/>
          </a:xfrm>
          <a:prstGeom prst="rect">
            <a:avLst/>
          </a:prstGeom>
        </p:spPr>
        <p:txBody>
          <a:bodyPr/>
          <a:lstStyle/>
          <a:p>
            <a:pPr>
              <a:buFont typeface="Wingdings" pitchFamily="2" charset="2"/>
              <a:buChar char="v"/>
            </a:pPr>
            <a:r>
              <a:rPr lang="en-US" sz="2400" dirty="0" smtClean="0">
                <a:cs typeface="Arial" pitchFamily="34" charset="0"/>
              </a:rPr>
              <a:t>Extremely flat with low elevation</a:t>
            </a:r>
          </a:p>
          <a:p>
            <a:pPr lvl="1">
              <a:buFont typeface="Wingdings" pitchFamily="2" charset="2"/>
              <a:buChar char="v"/>
            </a:pPr>
            <a:r>
              <a:rPr lang="en-US" dirty="0" smtClean="0">
                <a:cs typeface="Arial" pitchFamily="34" charset="0"/>
              </a:rPr>
              <a:t>Area is one of the most vulnerable regions in N. America to impacts of sea-level rise </a:t>
            </a:r>
          </a:p>
          <a:p>
            <a:pPr lvl="1">
              <a:buFont typeface="Wingdings" pitchFamily="2" charset="2"/>
              <a:buChar char="v"/>
            </a:pPr>
            <a:r>
              <a:rPr lang="en-US" sz="2400" dirty="0" smtClean="0">
                <a:cs typeface="Arial" pitchFamily="34" charset="0"/>
              </a:rPr>
              <a:t>Over </a:t>
            </a:r>
            <a:r>
              <a:rPr lang="en-US" sz="2400" dirty="0">
                <a:cs typeface="Arial" pitchFamily="34" charset="0"/>
              </a:rPr>
              <a:t>415,000 acres of public lands lie within 1m of </a:t>
            </a:r>
            <a:r>
              <a:rPr lang="en-US" sz="2400" dirty="0" smtClean="0">
                <a:cs typeface="Arial" pitchFamily="34" charset="0"/>
              </a:rPr>
              <a:t>sea-level</a:t>
            </a:r>
          </a:p>
          <a:p>
            <a:pPr>
              <a:buFont typeface="Wingdings" pitchFamily="2" charset="2"/>
              <a:buChar char="v"/>
            </a:pPr>
            <a:r>
              <a:rPr lang="en-US" sz="2400" dirty="0" smtClean="0">
                <a:cs typeface="Arial" pitchFamily="34" charset="0"/>
              </a:rPr>
              <a:t>Susceptible to tropical storms hurricanes and nor’easters</a:t>
            </a:r>
          </a:p>
          <a:p>
            <a:pPr lvl="1">
              <a:buNone/>
            </a:pPr>
            <a:endParaRPr lang="en-US" sz="1800" dirty="0" smtClean="0"/>
          </a:p>
          <a:p>
            <a:pPr algn="r"/>
            <a:r>
              <a:rPr lang="en-US" sz="1100" baseline="30000" dirty="0" smtClean="0"/>
              <a:t>	</a:t>
            </a:r>
            <a:endParaRPr lang="en-US" sz="24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4660" r="2094"/>
          <a:stretch/>
        </p:blipFill>
        <p:spPr>
          <a:xfrm>
            <a:off x="89683" y="1234334"/>
            <a:ext cx="4310742" cy="5528129"/>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9303"/>
          <a:stretch/>
        </p:blipFill>
        <p:spPr>
          <a:xfrm>
            <a:off x="122310" y="1234333"/>
            <a:ext cx="4327375" cy="552813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1606"/>
          <a:stretch/>
        </p:blipFill>
        <p:spPr>
          <a:xfrm>
            <a:off x="123800" y="1234333"/>
            <a:ext cx="4310752" cy="5594209"/>
          </a:xfrm>
          <a:prstGeom prst="rect">
            <a:avLst/>
          </a:prstGeom>
        </p:spPr>
      </p:pic>
      <p:grpSp>
        <p:nvGrpSpPr>
          <p:cNvPr id="12" name="Group 11"/>
          <p:cNvGrpSpPr/>
          <p:nvPr/>
        </p:nvGrpSpPr>
        <p:grpSpPr>
          <a:xfrm>
            <a:off x="4414465" y="6059606"/>
            <a:ext cx="2848744" cy="523220"/>
            <a:chOff x="-3193576" y="4162567"/>
            <a:chExt cx="2848744" cy="523220"/>
          </a:xfrm>
        </p:grpSpPr>
        <p:sp>
          <p:nvSpPr>
            <p:cNvPr id="10" name="Rectangle 9"/>
            <p:cNvSpPr/>
            <p:nvPr/>
          </p:nvSpPr>
          <p:spPr>
            <a:xfrm>
              <a:off x="-3193576" y="4299047"/>
              <a:ext cx="423080" cy="20471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770496" y="4162567"/>
              <a:ext cx="2425664" cy="523220"/>
            </a:xfrm>
            <a:prstGeom prst="rect">
              <a:avLst/>
            </a:prstGeom>
            <a:noFill/>
          </p:spPr>
          <p:txBody>
            <a:bodyPr wrap="none" rtlCol="0">
              <a:spAutoFit/>
            </a:bodyPr>
            <a:lstStyle/>
            <a:p>
              <a:r>
                <a:rPr lang="en-US" sz="1400" dirty="0" smtClean="0">
                  <a:solidFill>
                    <a:schemeClr val="bg1"/>
                  </a:solidFill>
                  <a:latin typeface="+mn-lt"/>
                </a:rPr>
                <a:t>1M SLR, Bathtub Model</a:t>
              </a:r>
            </a:p>
            <a:p>
              <a:r>
                <a:rPr lang="en-US" sz="1400" dirty="0" smtClean="0">
                  <a:solidFill>
                    <a:schemeClr val="bg1"/>
                  </a:solidFill>
                  <a:latin typeface="+mn-lt"/>
                </a:rPr>
                <a:t>with Hydrologic Connectivity</a:t>
              </a:r>
              <a:endParaRPr lang="en-US" sz="1400" dirty="0">
                <a:solidFill>
                  <a:schemeClr val="bg1"/>
                </a:solidFill>
                <a:latin typeface="+mn-lt"/>
              </a:endParaRPr>
            </a:p>
          </p:txBody>
        </p:sp>
      </p:grpSp>
    </p:spTree>
    <p:extLst>
      <p:ext uri="{BB962C8B-B14F-4D97-AF65-F5344CB8AC3E}">
        <p14:creationId xmlns:p14="http://schemas.microsoft.com/office/powerpoint/2010/main" val="48564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par>
                                <p:cTn id="22" presetID="1" presetClass="exit" presetSubtype="0" fill="hold" nodeType="withEffect">
                                  <p:stCondLst>
                                    <p:cond delay="0"/>
                                  </p:stCondLst>
                                  <p:childTnLst>
                                    <p:set>
                                      <p:cBhvr>
                                        <p:cTn id="23" dur="1" fill="hold">
                                          <p:stCondLst>
                                            <p:cond delay="0"/>
                                          </p:stCondLst>
                                        </p:cTn>
                                        <p:tgtEl>
                                          <p:spTgt spid="12"/>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500"/>
                                        <p:tgtEl>
                                          <p:spTgt spid="4">
                                            <p:txEl>
                                              <p:pRg st="3" end="3"/>
                                            </p:txEl>
                                          </p:spTgt>
                                        </p:tgtEl>
                                      </p:cBhvr>
                                    </p:animEffect>
                                  </p:childTnLst>
                                </p:cTn>
                              </p:par>
                              <p:par>
                                <p:cTn id="32" presetID="1"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20466F"/>
        </a:solid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276"/>
          <a:stretch/>
        </p:blipFill>
        <p:spPr bwMode="auto">
          <a:xfrm>
            <a:off x="7935" y="-11342"/>
            <a:ext cx="528977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297714" y="247423"/>
            <a:ext cx="3846286" cy="7294305"/>
          </a:xfrm>
          <a:prstGeom prst="rect">
            <a:avLst/>
          </a:prstGeom>
          <a:noFill/>
        </p:spPr>
        <p:txBody>
          <a:bodyPr wrap="square" rtlCol="0">
            <a:spAutoFit/>
          </a:bodyPr>
          <a:lstStyle/>
          <a:p>
            <a:pPr marL="342900" indent="-342900">
              <a:buFont typeface="Wingdings" pitchFamily="2" charset="2"/>
              <a:buChar char="v"/>
            </a:pPr>
            <a:r>
              <a:rPr lang="en-US" sz="2800" dirty="0" smtClean="0">
                <a:solidFill>
                  <a:schemeClr val="bg1"/>
                </a:solidFill>
                <a:latin typeface="+mn-lt"/>
                <a:cs typeface="Arial" pitchFamily="34" charset="0"/>
              </a:rPr>
              <a:t>Over 665,000 acres of public managed lands</a:t>
            </a:r>
          </a:p>
          <a:p>
            <a:pPr marL="800100" lvl="1" indent="-342900">
              <a:buFont typeface="Wingdings" pitchFamily="2" charset="2"/>
              <a:buChar char="v"/>
            </a:pPr>
            <a:r>
              <a:rPr lang="en-US" sz="2800" dirty="0">
                <a:solidFill>
                  <a:schemeClr val="bg1"/>
                </a:solidFill>
                <a:latin typeface="+mn-lt"/>
                <a:cs typeface="Arial" pitchFamily="34" charset="0"/>
              </a:rPr>
              <a:t>Long-term TNC investment in regional land </a:t>
            </a:r>
            <a:r>
              <a:rPr lang="en-US" sz="2800" dirty="0" smtClean="0">
                <a:solidFill>
                  <a:schemeClr val="bg1"/>
                </a:solidFill>
                <a:latin typeface="+mn-lt"/>
                <a:cs typeface="Arial" pitchFamily="34" charset="0"/>
              </a:rPr>
              <a:t>acquisition</a:t>
            </a:r>
          </a:p>
          <a:p>
            <a:pPr marL="342900" indent="-342900">
              <a:buFont typeface="Wingdings" pitchFamily="2" charset="2"/>
              <a:buChar char="v"/>
            </a:pPr>
            <a:r>
              <a:rPr lang="en-US" sz="2800" dirty="0" smtClean="0">
                <a:solidFill>
                  <a:schemeClr val="bg1"/>
                </a:solidFill>
                <a:latin typeface="+mn-lt"/>
                <a:cs typeface="Arial" pitchFamily="34" charset="0"/>
              </a:rPr>
              <a:t>Strategic partner-</a:t>
            </a:r>
          </a:p>
          <a:p>
            <a:pPr marL="800100" lvl="1" indent="-342900">
              <a:buFont typeface="Wingdings" pitchFamily="2" charset="2"/>
              <a:buChar char="v"/>
            </a:pPr>
            <a:r>
              <a:rPr lang="en-US" sz="2800" dirty="0" smtClean="0">
                <a:solidFill>
                  <a:schemeClr val="bg1"/>
                </a:solidFill>
                <a:latin typeface="+mn-lt"/>
                <a:cs typeface="Arial" pitchFamily="34" charset="0"/>
              </a:rPr>
              <a:t>US Fish </a:t>
            </a:r>
            <a:r>
              <a:rPr lang="en-US" sz="2800" dirty="0">
                <a:solidFill>
                  <a:schemeClr val="bg1"/>
                </a:solidFill>
                <a:latin typeface="+mn-lt"/>
                <a:cs typeface="Arial" pitchFamily="34" charset="0"/>
              </a:rPr>
              <a:t>&amp;</a:t>
            </a:r>
            <a:r>
              <a:rPr lang="en-US" sz="2800" dirty="0" smtClean="0">
                <a:solidFill>
                  <a:schemeClr val="bg1"/>
                </a:solidFill>
                <a:latin typeface="+mn-lt"/>
                <a:cs typeface="Arial" pitchFamily="34" charset="0"/>
              </a:rPr>
              <a:t> Wildlife Service</a:t>
            </a:r>
            <a:endParaRPr lang="en-US" sz="2800" dirty="0">
              <a:solidFill>
                <a:schemeClr val="bg1"/>
              </a:solidFill>
              <a:latin typeface="+mn-lt"/>
              <a:cs typeface="Arial" pitchFamily="34" charset="0"/>
            </a:endParaRPr>
          </a:p>
          <a:p>
            <a:pPr marL="800100" lvl="1" indent="-342900">
              <a:buFont typeface="Arial" pitchFamily="34" charset="0"/>
              <a:buChar char="•"/>
            </a:pPr>
            <a:r>
              <a:rPr lang="en-US" sz="2400" dirty="0" smtClean="0">
                <a:solidFill>
                  <a:schemeClr val="bg1"/>
                </a:solidFill>
                <a:latin typeface="+mn-lt"/>
                <a:cs typeface="Arial" pitchFamily="34" charset="0"/>
              </a:rPr>
              <a:t>9 refuges, 490,000 </a:t>
            </a:r>
            <a:r>
              <a:rPr lang="en-US" sz="2400" dirty="0">
                <a:solidFill>
                  <a:schemeClr val="bg1"/>
                </a:solidFill>
                <a:latin typeface="+mn-lt"/>
                <a:cs typeface="Arial" pitchFamily="34" charset="0"/>
              </a:rPr>
              <a:t>acres </a:t>
            </a:r>
            <a:endParaRPr lang="en-US" sz="2400" dirty="0" smtClean="0">
              <a:solidFill>
                <a:schemeClr val="bg1"/>
              </a:solidFill>
              <a:latin typeface="+mn-lt"/>
              <a:cs typeface="Arial" pitchFamily="34" charset="0"/>
            </a:endParaRPr>
          </a:p>
          <a:p>
            <a:pPr marL="800100" lvl="1" indent="-342900">
              <a:buFont typeface="Arial" pitchFamily="34" charset="0"/>
              <a:buChar char="•"/>
            </a:pPr>
            <a:r>
              <a:rPr lang="en-US" sz="2400" dirty="0" smtClean="0">
                <a:solidFill>
                  <a:schemeClr val="bg1"/>
                </a:solidFill>
                <a:latin typeface="+mn-lt"/>
                <a:cs typeface="Arial" pitchFamily="34" charset="0"/>
              </a:rPr>
              <a:t>40% </a:t>
            </a:r>
            <a:r>
              <a:rPr lang="en-US" sz="2400" dirty="0">
                <a:solidFill>
                  <a:schemeClr val="bg1"/>
                </a:solidFill>
                <a:latin typeface="+mn-lt"/>
                <a:cs typeface="Arial" pitchFamily="34" charset="0"/>
              </a:rPr>
              <a:t>of FWS ownership </a:t>
            </a:r>
            <a:r>
              <a:rPr lang="en-US" sz="2400" dirty="0" smtClean="0">
                <a:solidFill>
                  <a:schemeClr val="bg1"/>
                </a:solidFill>
                <a:latin typeface="+mn-lt"/>
                <a:cs typeface="Arial" pitchFamily="34" charset="0"/>
              </a:rPr>
              <a:t>on </a:t>
            </a:r>
            <a:r>
              <a:rPr lang="en-US" sz="2400" dirty="0">
                <a:solidFill>
                  <a:schemeClr val="bg1"/>
                </a:solidFill>
                <a:latin typeface="+mn-lt"/>
                <a:cs typeface="Arial" pitchFamily="34" charset="0"/>
              </a:rPr>
              <a:t>eastern </a:t>
            </a:r>
            <a:r>
              <a:rPr lang="en-US" sz="2400" dirty="0" smtClean="0">
                <a:solidFill>
                  <a:schemeClr val="bg1"/>
                </a:solidFill>
                <a:latin typeface="+mn-lt"/>
                <a:cs typeface="Arial" pitchFamily="34" charset="0"/>
              </a:rPr>
              <a:t>seaboard within this one region</a:t>
            </a:r>
          </a:p>
          <a:p>
            <a:endParaRPr lang="en-US" sz="2400" dirty="0">
              <a:solidFill>
                <a:schemeClr val="bg1"/>
              </a:solidFill>
              <a:latin typeface="+mn-lt"/>
              <a:cs typeface="Arial" pitchFamily="34" charset="0"/>
            </a:endParaRPr>
          </a:p>
          <a:p>
            <a:pPr lvl="1"/>
            <a:endParaRPr lang="en-US" sz="2400" dirty="0">
              <a:solidFill>
                <a:srgbClr val="FFFFFF">
                  <a:lumMod val="85000"/>
                </a:srgbClr>
              </a:solidFill>
              <a:latin typeface="Arial" pitchFamily="34" charset="0"/>
              <a:cs typeface="Arial" pitchFamily="34" charset="0"/>
            </a:endParaRPr>
          </a:p>
          <a:p>
            <a:pPr marL="800100" lvl="1" indent="-342900">
              <a:buFont typeface="Arial" pitchFamily="34" charset="0"/>
              <a:buChar char="•"/>
            </a:pPr>
            <a:endParaRPr lang="en-US" sz="2400" dirty="0">
              <a:solidFill>
                <a:srgbClr val="FFFFFF">
                  <a:lumMod val="85000"/>
                </a:srgbClr>
              </a:solidFill>
              <a:latin typeface="Arial" pitchFamily="34" charset="0"/>
              <a:cs typeface="Arial" pitchFamily="34" charset="0"/>
            </a:endParaRPr>
          </a:p>
        </p:txBody>
      </p:sp>
      <p:sp>
        <p:nvSpPr>
          <p:cNvPr id="2" name="5-Point Star 1"/>
          <p:cNvSpPr/>
          <p:nvPr/>
        </p:nvSpPr>
        <p:spPr>
          <a:xfrm>
            <a:off x="3390900" y="3600450"/>
            <a:ext cx="514350" cy="47928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1104900" y="4079737"/>
            <a:ext cx="495300" cy="45720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10724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6324" name="Picture 4" descr="http://farm9.staticflickr.com/8423/7537178348_85900088cc_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136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5224" t="7141" r="1493" b="-7141"/>
          <a:stretch/>
        </p:blipFill>
        <p:spPr>
          <a:xfrm>
            <a:off x="-14614" y="292017"/>
            <a:ext cx="9144000" cy="6913655"/>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2818"/>
          <a:stretch/>
        </p:blipFill>
        <p:spPr>
          <a:xfrm>
            <a:off x="-14614" y="292017"/>
            <a:ext cx="9118544" cy="6619164"/>
          </a:xfrm>
          <a:prstGeom prst="rect">
            <a:avLst/>
          </a:prstGeom>
        </p:spPr>
      </p:pic>
    </p:spTree>
    <p:custDataLst>
      <p:tags r:id="rId1"/>
    </p:custDataLst>
    <p:extLst>
      <p:ext uri="{BB962C8B-B14F-4D97-AF65-F5344CB8AC3E}">
        <p14:creationId xmlns:p14="http://schemas.microsoft.com/office/powerpoint/2010/main" val="4410392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xit" presetSubtype="0" fill="hold" nodeType="withEffect">
                                  <p:stCondLst>
                                    <p:cond delay="0"/>
                                  </p:stCondLst>
                                  <p:childTnLst>
                                    <p:animEffect transition="out" filter="fade">
                                      <p:cBhvr>
                                        <p:cTn id="9" dur="500"/>
                                        <p:tgtEl>
                                          <p:spTgt spid="56324"/>
                                        </p:tgtEl>
                                      </p:cBhvr>
                                    </p:animEffect>
                                    <p:set>
                                      <p:cBhvr>
                                        <p:cTn id="10" dur="1" fill="hold">
                                          <p:stCondLst>
                                            <p:cond delay="499"/>
                                          </p:stCondLst>
                                        </p:cTn>
                                        <p:tgtEl>
                                          <p:spTgt spid="563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792" y="52388"/>
            <a:ext cx="6705600" cy="1066800"/>
          </a:xfrm>
        </p:spPr>
        <p:txBody>
          <a:bodyPr/>
          <a:lstStyle/>
          <a:p>
            <a:r>
              <a:rPr lang="en-US" sz="2800" dirty="0" smtClean="0">
                <a:latin typeface="+mn-lt"/>
              </a:rPr>
              <a:t>Working on the front lines:  </a:t>
            </a:r>
            <a:r>
              <a:rPr lang="en-US" sz="2400" dirty="0" smtClean="0">
                <a:latin typeface="+mn-lt"/>
              </a:rPr>
              <a:t/>
            </a:r>
            <a:br>
              <a:rPr lang="en-US" sz="2400" dirty="0" smtClean="0">
                <a:latin typeface="+mn-lt"/>
              </a:rPr>
            </a:br>
            <a:r>
              <a:rPr lang="en-US" sz="2400" dirty="0" smtClean="0">
                <a:latin typeface="+mn-lt"/>
              </a:rPr>
              <a:t>Alligator River National Wildlife Refuge</a:t>
            </a:r>
            <a:endParaRPr lang="en-US" sz="2400" dirty="0">
              <a:latin typeface="+mn-lt"/>
            </a:endParaRPr>
          </a:p>
        </p:txBody>
      </p:sp>
      <p:sp>
        <p:nvSpPr>
          <p:cNvPr id="5" name="Content Placeholder 10"/>
          <p:cNvSpPr>
            <a:spLocks noGrp="1"/>
          </p:cNvSpPr>
          <p:nvPr>
            <p:ph sz="half" idx="1"/>
          </p:nvPr>
        </p:nvSpPr>
        <p:spPr>
          <a:xfrm>
            <a:off x="0" y="1251078"/>
            <a:ext cx="4756232" cy="4709886"/>
          </a:xfrm>
        </p:spPr>
        <p:txBody>
          <a:bodyPr/>
          <a:lstStyle/>
          <a:p>
            <a:endParaRPr lang="en-US" sz="2400" dirty="0" smtClean="0"/>
          </a:p>
          <a:p>
            <a:r>
              <a:rPr lang="en-US" sz="2400" dirty="0" smtClean="0"/>
              <a:t>Significant opportunities</a:t>
            </a:r>
            <a:endParaRPr lang="en-US" sz="1800" dirty="0" smtClean="0"/>
          </a:p>
          <a:p>
            <a:pPr>
              <a:buFont typeface="Wingdings" pitchFamily="2" charset="2"/>
              <a:buChar char="v"/>
            </a:pPr>
            <a:r>
              <a:rPr lang="en-US" sz="1800" dirty="0" smtClean="0"/>
              <a:t>Contiguous public lands (200k ac.) and shoreline</a:t>
            </a:r>
            <a:endParaRPr lang="en-US" sz="1800" baseline="30000" dirty="0"/>
          </a:p>
          <a:p>
            <a:pPr>
              <a:buFont typeface="Wingdings" pitchFamily="2" charset="2"/>
              <a:buChar char="v"/>
            </a:pPr>
            <a:r>
              <a:rPr lang="en-US" sz="1800" dirty="0" smtClean="0"/>
              <a:t>Hydrologic alteration via ditching</a:t>
            </a:r>
          </a:p>
          <a:p>
            <a:pPr>
              <a:buFont typeface="Wingdings" pitchFamily="2" charset="2"/>
              <a:buChar char="v"/>
            </a:pPr>
            <a:r>
              <a:rPr lang="en-US" sz="1800" dirty="0" smtClean="0"/>
              <a:t>Pocosin wetlands and peat deposits</a:t>
            </a:r>
            <a:endParaRPr lang="en-US" sz="2400" dirty="0" smtClean="0"/>
          </a:p>
          <a:p>
            <a:r>
              <a:rPr lang="en-US" sz="2400" dirty="0" smtClean="0"/>
              <a:t>Significant impacts evident</a:t>
            </a:r>
          </a:p>
          <a:p>
            <a:pPr>
              <a:buFont typeface="Wingdings" pitchFamily="2" charset="2"/>
              <a:buChar char="v"/>
            </a:pPr>
            <a:r>
              <a:rPr lang="en-US" sz="1800" dirty="0" smtClean="0"/>
              <a:t>Shoreline erosion</a:t>
            </a:r>
            <a:endParaRPr lang="en-US" sz="1200" baseline="30000" dirty="0" smtClean="0"/>
          </a:p>
          <a:p>
            <a:pPr>
              <a:buFont typeface="Wingdings" pitchFamily="2" charset="2"/>
              <a:buChar char="v"/>
            </a:pPr>
            <a:r>
              <a:rPr lang="en-US" sz="1800" dirty="0" smtClean="0"/>
              <a:t>Saltwater intrusion</a:t>
            </a:r>
            <a:endParaRPr lang="en-US" sz="1800" baseline="30000" dirty="0" smtClean="0"/>
          </a:p>
          <a:p>
            <a:pPr>
              <a:buFont typeface="Wingdings" pitchFamily="2" charset="2"/>
              <a:buChar char="v"/>
            </a:pPr>
            <a:r>
              <a:rPr lang="en-US" sz="1800" dirty="0" smtClean="0"/>
              <a:t>Vegetation transition</a:t>
            </a:r>
          </a:p>
          <a:p>
            <a:pPr marL="0" indent="0"/>
            <a:r>
              <a:rPr lang="en-US" sz="2000" dirty="0" smtClean="0"/>
              <a:t>Demonstration/Pilot Project Site</a:t>
            </a:r>
          </a:p>
          <a:p>
            <a:endParaRPr lang="en-US" sz="1100" baseline="30000" dirty="0" smtClean="0"/>
          </a:p>
        </p:txBody>
      </p:sp>
      <p:sp>
        <p:nvSpPr>
          <p:cNvPr id="6" name="Oval 5"/>
          <p:cNvSpPr/>
          <p:nvPr/>
        </p:nvSpPr>
        <p:spPr>
          <a:xfrm>
            <a:off x="6332561" y="2703121"/>
            <a:ext cx="1924334" cy="27832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790" y="1686961"/>
            <a:ext cx="4408027" cy="4815597"/>
          </a:xfrm>
          <a:prstGeom prst="rect">
            <a:avLst/>
          </a:prstGeom>
        </p:spPr>
      </p:pic>
      <p:pic>
        <p:nvPicPr>
          <p:cNvPr id="460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3254" y="1223030"/>
            <a:ext cx="3661440" cy="5391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3324" y="1251078"/>
            <a:ext cx="3898734" cy="533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5402" r="3074"/>
          <a:stretch/>
        </p:blipFill>
        <p:spPr>
          <a:xfrm>
            <a:off x="4367289" y="1237430"/>
            <a:ext cx="4763069" cy="5409026"/>
          </a:xfrm>
          <a:prstGeom prst="rect">
            <a:avLst/>
          </a:prstGeom>
        </p:spPr>
      </p:pic>
      <p:sp>
        <p:nvSpPr>
          <p:cNvPr id="13" name="Rectangle 12"/>
          <p:cNvSpPr/>
          <p:nvPr/>
        </p:nvSpPr>
        <p:spPr>
          <a:xfrm>
            <a:off x="7605417" y="3486278"/>
            <a:ext cx="774308" cy="38293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endParaRPr>
          </a:p>
        </p:txBody>
      </p:sp>
    </p:spTree>
    <p:extLst>
      <p:ext uri="{BB962C8B-B14F-4D97-AF65-F5344CB8AC3E}">
        <p14:creationId xmlns:p14="http://schemas.microsoft.com/office/powerpoint/2010/main" val="266721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0" presetClass="exit" presetSubtype="0" fill="hold"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6082"/>
                                        </p:tgtEl>
                                        <p:attrNameLst>
                                          <p:attrName>style.visibility</p:attrName>
                                        </p:attrNameLst>
                                      </p:cBhvr>
                                      <p:to>
                                        <p:strVal val="visible"/>
                                      </p:to>
                                    </p:set>
                                    <p:animEffect transition="in" filter="fade">
                                      <p:cBhvr>
                                        <p:cTn id="18" dur="500"/>
                                        <p:tgtEl>
                                          <p:spTgt spid="4608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46083"/>
                                        </p:tgtEl>
                                        <p:attrNameLst>
                                          <p:attrName>style.visibility</p:attrName>
                                        </p:attrNameLst>
                                      </p:cBhvr>
                                      <p:to>
                                        <p:strVal val="visible"/>
                                      </p:to>
                                    </p:set>
                                    <p:animEffect transition="in" filter="fade">
                                      <p:cBhvr>
                                        <p:cTn id="25" dur="500"/>
                                        <p:tgtEl>
                                          <p:spTgt spid="4608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 calcmode="lin" valueType="num">
                                      <p:cBhvr additive="base">
                                        <p:cTn id="30"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 calcmode="lin" valueType="num">
                                      <p:cBhvr additive="base">
                                        <p:cTn id="34"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 calcmode="lin" valueType="num">
                                      <p:cBhvr additive="base">
                                        <p:cTn id="38"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 calcmode="lin" valueType="num">
                                      <p:cBhvr additive="base">
                                        <p:cTn id="42"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4" presetID="10"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5">
                                            <p:txEl>
                                              <p:pRg st="9" end="9"/>
                                            </p:txEl>
                                          </p:spTgt>
                                        </p:tgtEl>
                                        <p:attrNameLst>
                                          <p:attrName>style.visibility</p:attrName>
                                        </p:attrNameLst>
                                      </p:cBhvr>
                                      <p:to>
                                        <p:strVal val="visible"/>
                                      </p:to>
                                    </p:set>
                                    <p:anim calcmode="lin" valueType="num">
                                      <p:cBhvr additive="base">
                                        <p:cTn id="5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9" end="9"/>
                                            </p:txEl>
                                          </p:spTgt>
                                        </p:tgtEl>
                                        <p:attrNameLst>
                                          <p:attrName>ppt_y</p:attrName>
                                        </p:attrNameLst>
                                      </p:cBhvr>
                                      <p:tavLst>
                                        <p:tav tm="0">
                                          <p:val>
                                            <p:strVal val="1+#ppt_h/2"/>
                                          </p:val>
                                        </p:tav>
                                        <p:tav tm="100000">
                                          <p:val>
                                            <p:strVal val="#ppt_y"/>
                                          </p:val>
                                        </p:tav>
                                      </p:tavLst>
                                    </p:anim>
                                  </p:childTnLst>
                                </p:cTn>
                              </p:par>
                              <p:par>
                                <p:cTn id="53" presetID="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31" r="4231" b="3839"/>
          <a:stretch/>
        </p:blipFill>
        <p:spPr bwMode="auto">
          <a:xfrm>
            <a:off x="2912888" y="1758396"/>
            <a:ext cx="6267672" cy="5099603"/>
          </a:xfrm>
          <a:prstGeom prst="rect">
            <a:avLst/>
          </a:prstGeom>
          <a:noFill/>
          <a:ln w="9525">
            <a:solidFill>
              <a:schemeClr val="tx1"/>
            </a:solidFill>
            <a:miter lim="800000"/>
            <a:headEnd/>
            <a:tailEnd/>
          </a:ln>
          <a:effectLst>
            <a:outerShdw dist="35921" dir="2700000" algn="ctr" rotWithShape="0">
              <a:schemeClr val="accent1">
                <a:lumMod val="10000"/>
              </a:schemeClr>
            </a:outerShdw>
          </a:effectLst>
          <a:extLst>
            <a:ext uri="{909E8E84-426E-40DD-AFC4-6F175D3DCCD1}">
              <a14:hiddenFill xmlns:a14="http://schemas.microsoft.com/office/drawing/2010/main">
                <a:solidFill>
                  <a:schemeClr val="accent1"/>
                </a:solidFill>
              </a14:hiddenFill>
            </a:ext>
          </a:extLst>
        </p:spPr>
      </p:pic>
      <p:pic>
        <p:nvPicPr>
          <p:cNvPr id="4" name="Picture 3" descr="AlligatorRefuge.jpg"/>
          <p:cNvPicPr>
            <a:picLocks noChangeAspect="1"/>
          </p:cNvPicPr>
          <p:nvPr/>
        </p:nvPicPr>
        <p:blipFill rotWithShape="1">
          <a:blip r:embed="rId4" cstate="screen">
            <a:extLst>
              <a:ext uri="{28A0092B-C50C-407E-A947-70E740481C1C}">
                <a14:useLocalDpi xmlns:a14="http://schemas.microsoft.com/office/drawing/2010/main"/>
              </a:ext>
            </a:extLst>
          </a:blip>
          <a:srcRect t="1609" b="3678"/>
          <a:stretch/>
        </p:blipFill>
        <p:spPr>
          <a:xfrm>
            <a:off x="0" y="12806"/>
            <a:ext cx="3262932" cy="4856369"/>
          </a:xfrm>
          <a:prstGeom prst="rect">
            <a:avLst/>
          </a:prstGeom>
        </p:spPr>
      </p:pic>
      <p:sp>
        <p:nvSpPr>
          <p:cNvPr id="6" name="Title 5"/>
          <p:cNvSpPr>
            <a:spLocks noGrp="1"/>
          </p:cNvSpPr>
          <p:nvPr>
            <p:ph type="title"/>
          </p:nvPr>
        </p:nvSpPr>
        <p:spPr>
          <a:xfrm>
            <a:off x="3470861" y="12806"/>
            <a:ext cx="5151726" cy="1143000"/>
          </a:xfrm>
        </p:spPr>
        <p:txBody>
          <a:bodyPr>
            <a:normAutofit/>
          </a:bodyPr>
          <a:lstStyle/>
          <a:p>
            <a:r>
              <a:rPr lang="en-US" dirty="0" smtClean="0"/>
              <a:t>Point Peter Road</a:t>
            </a:r>
            <a:br>
              <a:rPr lang="en-US" dirty="0" smtClean="0"/>
            </a:br>
            <a:r>
              <a:rPr lang="en-US" dirty="0" smtClean="0"/>
              <a:t>Demonstration Site</a:t>
            </a:r>
            <a:endParaRPr lang="en-US" dirty="0"/>
          </a:p>
        </p:txBody>
      </p:sp>
      <p:sp>
        <p:nvSpPr>
          <p:cNvPr id="7" name="Rectangle 6"/>
          <p:cNvSpPr/>
          <p:nvPr/>
        </p:nvSpPr>
        <p:spPr>
          <a:xfrm>
            <a:off x="2325327" y="1931218"/>
            <a:ext cx="345642" cy="34564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2325327" y="2276860"/>
            <a:ext cx="587561" cy="458114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670969" y="1758396"/>
            <a:ext cx="591963" cy="172822"/>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53" y="-62494"/>
            <a:ext cx="3368577" cy="2522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Documents and Settings\bboutin\My Documents\My Pictures\ARNWR\Point Peter-Donnie Harris\IMG_0507.jpg"/>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2440990"/>
            <a:ext cx="3657600" cy="2743200"/>
          </a:xfrm>
          <a:prstGeom prst="rect">
            <a:avLst/>
          </a:prstGeom>
          <a:noFill/>
          <a:ln>
            <a:noFill/>
          </a:ln>
        </p:spPr>
      </p:pic>
      <p:pic>
        <p:nvPicPr>
          <p:cNvPr id="13" name="Picture 12" descr="Z:\Common\pictures\Aaron Pics\Alligator River\oysters\Point Peter\IMG_0890.JPG"/>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63" y="4907274"/>
            <a:ext cx="2920687" cy="1939959"/>
          </a:xfrm>
          <a:prstGeom prst="rect">
            <a:avLst/>
          </a:prstGeom>
          <a:noFill/>
          <a:ln>
            <a:noFill/>
          </a:ln>
        </p:spPr>
      </p:pic>
    </p:spTree>
    <p:extLst>
      <p:ext uri="{BB962C8B-B14F-4D97-AF65-F5344CB8AC3E}">
        <p14:creationId xmlns:p14="http://schemas.microsoft.com/office/powerpoint/2010/main" val="80022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n-lt"/>
              </a:rPr>
              <a:t>Expansion of </a:t>
            </a:r>
            <a:r>
              <a:rPr lang="en-US" sz="2800" dirty="0" smtClean="0">
                <a:latin typeface="+mn-lt"/>
              </a:rPr>
              <a:t>efforts</a:t>
            </a:r>
            <a:endParaRPr lang="en-US" sz="2400" dirty="0">
              <a:latin typeface="+mn-lt"/>
            </a:endParaRPr>
          </a:p>
        </p:txBody>
      </p:sp>
      <p:sp>
        <p:nvSpPr>
          <p:cNvPr id="4" name="Content Placeholder 14"/>
          <p:cNvSpPr txBox="1">
            <a:spLocks/>
          </p:cNvSpPr>
          <p:nvPr/>
        </p:nvSpPr>
        <p:spPr>
          <a:xfrm>
            <a:off x="5372100" y="1142151"/>
            <a:ext cx="3614245" cy="4419600"/>
          </a:xfrm>
          <a:prstGeom prst="rect">
            <a:avLst/>
          </a:prstGeom>
        </p:spPr>
        <p:txBody>
          <a:bodyPr/>
          <a:lstStyle>
            <a:lvl1pPr marL="342900" indent="-342900" algn="l" rtl="0" eaLnBrk="0" fontAlgn="base" hangingPunct="0">
              <a:spcBef>
                <a:spcPct val="20000"/>
              </a:spcBef>
              <a:spcAft>
                <a:spcPct val="0"/>
              </a:spcAft>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Font typeface="Wingdings" pitchFamily="2" charset="2"/>
              <a:buChar char="v"/>
            </a:pPr>
            <a:r>
              <a:rPr lang="en-US" sz="2400" dirty="0" smtClean="0"/>
              <a:t>Restoration of secondary ditches</a:t>
            </a:r>
          </a:p>
          <a:p>
            <a:pPr>
              <a:buFont typeface="Wingdings" pitchFamily="2" charset="2"/>
              <a:buChar char="v"/>
            </a:pPr>
            <a:r>
              <a:rPr lang="en-US" sz="2400" dirty="0" smtClean="0"/>
              <a:t>Expansion of marl oyster reefs</a:t>
            </a:r>
          </a:p>
          <a:p>
            <a:pPr>
              <a:buFont typeface="Wingdings" pitchFamily="2" charset="2"/>
              <a:buChar char="v"/>
            </a:pPr>
            <a:r>
              <a:rPr lang="en-US" sz="2400" dirty="0" smtClean="0"/>
              <a:t>11 miles of shoreline </a:t>
            </a:r>
            <a:r>
              <a:rPr lang="en-US" sz="2400" dirty="0" smtClean="0">
                <a:solidFill>
                  <a:srgbClr val="FF0000"/>
                </a:solidFill>
              </a:rPr>
              <a:t>hotspots </a:t>
            </a:r>
            <a:r>
              <a:rPr lang="en-US" sz="2400" dirty="0" smtClean="0"/>
              <a:t>addressed</a:t>
            </a:r>
          </a:p>
          <a:p>
            <a:pPr marL="341313" indent="-341313">
              <a:buFont typeface="Wingdings" pitchFamily="2" charset="2"/>
              <a:buChar char="v"/>
            </a:pPr>
            <a:r>
              <a:rPr lang="en-US" sz="2400" dirty="0"/>
              <a:t>Large scale water monitoring </a:t>
            </a:r>
            <a:r>
              <a:rPr lang="en-US" sz="2400" dirty="0" smtClean="0"/>
              <a:t>network</a:t>
            </a:r>
          </a:p>
          <a:p>
            <a:pPr marL="341313" indent="-341313">
              <a:buFont typeface="Wingdings" pitchFamily="2" charset="2"/>
              <a:buChar char="v"/>
            </a:pPr>
            <a:r>
              <a:rPr lang="en-US" sz="2400" dirty="0" smtClean="0"/>
              <a:t>Partnership </a:t>
            </a:r>
            <a:r>
              <a:rPr lang="en-US" sz="2400" dirty="0"/>
              <a:t>for resilient coastal </a:t>
            </a:r>
            <a:r>
              <a:rPr lang="en-US" sz="2400" dirty="0" smtClean="0"/>
              <a:t>ecosystems</a:t>
            </a:r>
            <a:r>
              <a:rPr lang="en-US" sz="2000" dirty="0" smtClean="0"/>
              <a:t>: </a:t>
            </a:r>
            <a:r>
              <a:rPr lang="en-US" sz="2400" dirty="0"/>
              <a:t>U.S. Fish and Wildlife Service</a:t>
            </a:r>
          </a:p>
          <a:p>
            <a:pPr lvl="1">
              <a:buFont typeface="Wingdings" pitchFamily="2" charset="2"/>
              <a:buChar char="v"/>
            </a:pPr>
            <a:r>
              <a:rPr lang="en-US" dirty="0"/>
              <a:t>MOU for Nine coastal refuges</a:t>
            </a:r>
          </a:p>
          <a:p>
            <a:pPr marL="0" indent="0"/>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3582" t="2547" r="4776" b="11770"/>
          <a:stretch/>
        </p:blipFill>
        <p:spPr>
          <a:xfrm>
            <a:off x="39090" y="1256706"/>
            <a:ext cx="4930075" cy="560129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3286" t="4309" r="16502" b="10916"/>
          <a:stretch/>
        </p:blipFill>
        <p:spPr>
          <a:xfrm>
            <a:off x="39090" y="1256706"/>
            <a:ext cx="5123370" cy="5568280"/>
          </a:xfrm>
          <a:prstGeom prst="rect">
            <a:avLst/>
          </a:prstGeom>
        </p:spPr>
      </p:pic>
    </p:spTree>
    <p:extLst>
      <p:ext uri="{BB962C8B-B14F-4D97-AF65-F5344CB8AC3E}">
        <p14:creationId xmlns:p14="http://schemas.microsoft.com/office/powerpoint/2010/main" val="147203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ins Bay fire, Hwy 12 before it was burned-Rob Shackelford NCFS"/>
          <p:cNvPicPr>
            <a:picLocks noChangeAspect="1" noChangeArrowheads="1"/>
          </p:cNvPicPr>
          <p:nvPr/>
        </p:nvPicPr>
        <p:blipFill rotWithShape="1">
          <a:blip r:embed="rId3">
            <a:extLst>
              <a:ext uri="{28A0092B-C50C-407E-A947-70E740481C1C}">
                <a14:useLocalDpi xmlns:a14="http://schemas.microsoft.com/office/drawing/2010/main" val="0"/>
              </a:ext>
            </a:extLst>
          </a:blip>
          <a:srcRect l="8069" r="4177"/>
          <a:stretch/>
        </p:blipFill>
        <p:spPr bwMode="auto">
          <a:xfrm>
            <a:off x="-382202" y="0"/>
            <a:ext cx="9526202" cy="690039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idx="1"/>
          </p:nvPr>
        </p:nvSpPr>
        <p:spPr>
          <a:xfrm>
            <a:off x="0" y="201493"/>
            <a:ext cx="8724900" cy="639762"/>
          </a:xfrm>
        </p:spPr>
        <p:txBody>
          <a:bodyPr>
            <a:noAutofit/>
          </a:bodyPr>
          <a:lstStyle/>
          <a:p>
            <a:r>
              <a:rPr lang="en-US" sz="2800" b="0" dirty="0" smtClean="0">
                <a:solidFill>
                  <a:schemeClr val="bg1"/>
                </a:solidFill>
              </a:rPr>
              <a:t>Nothing like a Catastrophic Wildfire to </a:t>
            </a:r>
            <a:r>
              <a:rPr lang="en-US" sz="2800" b="0" dirty="0" smtClean="0">
                <a:solidFill>
                  <a:schemeClr val="bg1"/>
                </a:solidFill>
              </a:rPr>
              <a:t>generate interest….</a:t>
            </a:r>
            <a:endParaRPr lang="en-US" sz="2800" b="0" dirty="0">
              <a:solidFill>
                <a:schemeClr val="bg1"/>
              </a:solidFill>
            </a:endParaRPr>
          </a:p>
        </p:txBody>
      </p:sp>
      <p:sp>
        <p:nvSpPr>
          <p:cNvPr id="3" name="Content Placeholder 2"/>
          <p:cNvSpPr>
            <a:spLocks noGrp="1"/>
          </p:cNvSpPr>
          <p:nvPr>
            <p:ph sz="half" idx="2"/>
          </p:nvPr>
        </p:nvSpPr>
        <p:spPr>
          <a:xfrm>
            <a:off x="154541" y="938913"/>
            <a:ext cx="4226358" cy="4527263"/>
          </a:xfrm>
        </p:spPr>
        <p:txBody>
          <a:bodyPr>
            <a:normAutofit/>
          </a:bodyPr>
          <a:lstStyle/>
          <a:p>
            <a:r>
              <a:rPr lang="en-US" sz="3200" dirty="0" smtClean="0">
                <a:solidFill>
                  <a:srgbClr val="FF0000"/>
                </a:solidFill>
              </a:rPr>
              <a:t>Pains </a:t>
            </a:r>
            <a:r>
              <a:rPr lang="en-US" sz="3200" dirty="0">
                <a:solidFill>
                  <a:srgbClr val="FF0000"/>
                </a:solidFill>
              </a:rPr>
              <a:t>Bay Fire </a:t>
            </a:r>
            <a:r>
              <a:rPr lang="en-US" sz="3200" dirty="0" smtClean="0">
                <a:solidFill>
                  <a:srgbClr val="FF0000"/>
                </a:solidFill>
              </a:rPr>
              <a:t>(2011)</a:t>
            </a:r>
          </a:p>
          <a:p>
            <a:pPr lvl="1"/>
            <a:r>
              <a:rPr lang="en-US" sz="2800" dirty="0" smtClean="0">
                <a:solidFill>
                  <a:schemeClr val="bg1"/>
                </a:solidFill>
              </a:rPr>
              <a:t>45,294 acres</a:t>
            </a:r>
          </a:p>
          <a:p>
            <a:pPr lvl="1"/>
            <a:r>
              <a:rPr lang="en-US" sz="2800" dirty="0" smtClean="0">
                <a:solidFill>
                  <a:schemeClr val="bg1"/>
                </a:solidFill>
              </a:rPr>
              <a:t>Lasted 120 days</a:t>
            </a:r>
            <a:endParaRPr lang="en-US" sz="2800" dirty="0">
              <a:solidFill>
                <a:schemeClr val="bg1"/>
              </a:solidFill>
            </a:endParaRPr>
          </a:p>
          <a:p>
            <a:pPr lvl="1"/>
            <a:r>
              <a:rPr lang="en-US" sz="2800" dirty="0" smtClean="0">
                <a:solidFill>
                  <a:schemeClr val="bg1"/>
                </a:solidFill>
              </a:rPr>
              <a:t>Cost $14,000,000</a:t>
            </a:r>
          </a:p>
          <a:p>
            <a:pPr lvl="1"/>
            <a:r>
              <a:rPr lang="en-US" sz="3600" b="1" dirty="0" smtClean="0">
                <a:solidFill>
                  <a:schemeClr val="bg1"/>
                </a:solidFill>
              </a:rPr>
              <a:t>5,529,088</a:t>
            </a:r>
            <a:r>
              <a:rPr lang="en-US" sz="2800" dirty="0" smtClean="0">
                <a:solidFill>
                  <a:schemeClr val="bg1"/>
                </a:solidFill>
              </a:rPr>
              <a:t> </a:t>
            </a:r>
            <a:r>
              <a:rPr lang="en-US" sz="2800" dirty="0">
                <a:solidFill>
                  <a:schemeClr val="bg1"/>
                </a:solidFill>
              </a:rPr>
              <a:t>tons of </a:t>
            </a:r>
            <a:r>
              <a:rPr lang="en-US" sz="2800" dirty="0" smtClean="0">
                <a:solidFill>
                  <a:schemeClr val="bg1"/>
                </a:solidFill>
              </a:rPr>
              <a:t>carbon lost to the atmosphere</a:t>
            </a:r>
          </a:p>
        </p:txBody>
      </p:sp>
    </p:spTree>
    <p:extLst>
      <p:ext uri="{BB962C8B-B14F-4D97-AF65-F5344CB8AC3E}">
        <p14:creationId xmlns:p14="http://schemas.microsoft.com/office/powerpoint/2010/main" val="96795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
</p:tagLst>
</file>

<file path=ppt/tags/tag2.xml><?xml version="1.0" encoding="utf-8"?>
<p:tagLst xmlns:a="http://schemas.openxmlformats.org/drawingml/2006/main" xmlns:r="http://schemas.openxmlformats.org/officeDocument/2006/relationships" xmlns:p="http://schemas.openxmlformats.org/presentationml/2006/main">
  <p:tag name="TIMING" val="|2.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Oakleaf Bold"/>
        <a:ea typeface=""/>
        <a:cs typeface=""/>
      </a:majorFont>
      <a:minorFont>
        <a:latin typeface="Oaklea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RINE 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ImagoBook"/>
        <a:ea typeface=""/>
        <a:cs typeface=""/>
      </a:majorFont>
      <a:minorFont>
        <a:latin typeface="Imago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Oakleaf Bold"/>
        <a:ea typeface=""/>
        <a:cs typeface=""/>
      </a:majorFont>
      <a:minorFont>
        <a:latin typeface="Oaklea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85669E29EFAB14582576D25EF448152" ma:contentTypeVersion="1" ma:contentTypeDescription="Create a new document." ma:contentTypeScope="" ma:versionID="48c703af1e1d1ce53016ea7ac37b9045">
  <xsd:schema xmlns:xsd="http://www.w3.org/2001/XMLSchema" xmlns:xs="http://www.w3.org/2001/XMLSchema" xmlns:p="http://schemas.microsoft.com/office/2006/metadata/properties" xmlns:ns1="http://schemas.microsoft.com/sharepoint/v3" targetNamespace="http://schemas.microsoft.com/office/2006/metadata/properties" ma:root="true" ma:fieldsID="6f0d331ebd68627ead16f146830ec63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2C6AD2-4510-4D4B-80A9-80A603099FC7}"/>
</file>

<file path=customXml/itemProps2.xml><?xml version="1.0" encoding="utf-8"?>
<ds:datastoreItem xmlns:ds="http://schemas.openxmlformats.org/officeDocument/2006/customXml" ds:itemID="{04C7C93C-014C-4AFC-8AE9-D47DD8D24EC8}"/>
</file>

<file path=customXml/itemProps3.xml><?xml version="1.0" encoding="utf-8"?>
<ds:datastoreItem xmlns:ds="http://schemas.openxmlformats.org/officeDocument/2006/customXml" ds:itemID="{13027043-59A4-4148-BAA4-0E29383A9B30}"/>
</file>

<file path=docProps/app.xml><?xml version="1.0" encoding="utf-8"?>
<Properties xmlns="http://schemas.openxmlformats.org/officeDocument/2006/extended-properties" xmlns:vt="http://schemas.openxmlformats.org/officeDocument/2006/docPropsVTypes">
  <TotalTime>12921</TotalTime>
  <Words>2424</Words>
  <Application>Microsoft Office PowerPoint</Application>
  <PresentationFormat>On-screen Show (4:3)</PresentationFormat>
  <Paragraphs>232</Paragraphs>
  <Slides>18</Slides>
  <Notes>16</Notes>
  <HiddenSlides>0</HiddenSlides>
  <MMClips>0</MMClip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Default Design</vt:lpstr>
      <vt:lpstr>MARINE TEMPLATE</vt:lpstr>
      <vt:lpstr>1_Default Design</vt:lpstr>
      <vt:lpstr>Office Theme</vt:lpstr>
      <vt:lpstr>Using ecosystem restoration to build resilience into regional coastal landscapes</vt:lpstr>
      <vt:lpstr>PowerPoint Presentation</vt:lpstr>
      <vt:lpstr>PowerPoint Presentation</vt:lpstr>
      <vt:lpstr>PowerPoint Presentation</vt:lpstr>
      <vt:lpstr>PowerPoint Presentation</vt:lpstr>
      <vt:lpstr>Working on the front lines:   Alligator River National Wildlife Refuge</vt:lpstr>
      <vt:lpstr>Point Peter Road Demonstration Site</vt:lpstr>
      <vt:lpstr>Expansion of efforts</vt:lpstr>
      <vt:lpstr>PowerPoint Presentation</vt:lpstr>
      <vt:lpstr>PowerPoint Presentation</vt:lpstr>
      <vt:lpstr> Albemarle Sound Whole System - Peatlands</vt:lpstr>
      <vt:lpstr>Regional costs of drainage and catastrophic fires</vt:lpstr>
      <vt:lpstr>Regional Scaling up – Great Dismal Swamp</vt:lpstr>
      <vt:lpstr>PowerPoint Presentation</vt:lpstr>
      <vt:lpstr>Moving the needle</vt:lpstr>
      <vt:lpstr>Where to from here…</vt:lpstr>
      <vt:lpstr>Acknowledgements</vt:lpstr>
      <vt:lpstr>For more information: cpeoples@tnc.org</vt:lpstr>
    </vt:vector>
  </TitlesOfParts>
  <Company>Samsung Electronics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Simon Williams</dc:creator>
  <cp:lastModifiedBy>CPeoples</cp:lastModifiedBy>
  <cp:revision>139</cp:revision>
  <dcterms:created xsi:type="dcterms:W3CDTF">2007-08-30T01:52:51Z</dcterms:created>
  <dcterms:modified xsi:type="dcterms:W3CDTF">2013-05-29T15:05:30Z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0x010100685669E29EFAB14582576D25EF448152</vt:lpwstr>
  </property>
</Properties>
</file>