
<file path=[Content_Types].xml><?xml version="1.0" encoding="utf-8"?>
<Types xmlns="http://schemas.openxmlformats.org/package/2006/content-types">
  <Default Extension="bin" ContentType="application/vnd.openxmlformats-officedocument.presentationml.printerSettings"/>
  <Default Extension="pdf" ContentType="application/pdf"/>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3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7.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32.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slideLayouts/slideLayout34.xml" ContentType="application/vnd.openxmlformats-officedocument.presentationml.slideLayout+xml"/>
  <Override PartName="/ppt/notesSlides/notesSlide5.xml" ContentType="application/vnd.openxmlformats-officedocument.presentationml.notesSl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2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25.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notesSlides/notesSlide12.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layout3.xml" ContentType="application/vnd.openxmlformats-officedocument.drawingml.diagramLayout+xml"/>
  <Override PartName="/ppt/diagrams/drawing3.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72" r:id="rId3"/>
    <p:sldMasterId id="2147483684" r:id="rId4"/>
  </p:sldMasterIdLst>
  <p:notesMasterIdLst>
    <p:notesMasterId r:id="rId37"/>
  </p:notesMasterIdLst>
  <p:sldIdLst>
    <p:sldId id="435" r:id="rId5"/>
    <p:sldId id="409" r:id="rId6"/>
    <p:sldId id="437" r:id="rId7"/>
    <p:sldId id="468" r:id="rId8"/>
    <p:sldId id="501" r:id="rId9"/>
    <p:sldId id="413" r:id="rId10"/>
    <p:sldId id="414" r:id="rId11"/>
    <p:sldId id="500" r:id="rId12"/>
    <p:sldId id="342" r:id="rId13"/>
    <p:sldId id="415" r:id="rId14"/>
    <p:sldId id="488" r:id="rId15"/>
    <p:sldId id="490" r:id="rId16"/>
    <p:sldId id="491" r:id="rId17"/>
    <p:sldId id="459" r:id="rId18"/>
    <p:sldId id="371" r:id="rId19"/>
    <p:sldId id="486" r:id="rId20"/>
    <p:sldId id="492" r:id="rId21"/>
    <p:sldId id="480" r:id="rId22"/>
    <p:sldId id="422" r:id="rId23"/>
    <p:sldId id="495" r:id="rId24"/>
    <p:sldId id="285" r:id="rId25"/>
    <p:sldId id="499" r:id="rId26"/>
    <p:sldId id="487" r:id="rId27"/>
    <p:sldId id="497" r:id="rId28"/>
    <p:sldId id="502" r:id="rId29"/>
    <p:sldId id="460" r:id="rId30"/>
    <p:sldId id="458" r:id="rId31"/>
    <p:sldId id="493" r:id="rId32"/>
    <p:sldId id="494" r:id="rId33"/>
    <p:sldId id="466" r:id="rId34"/>
    <p:sldId id="447" r:id="rId35"/>
    <p:sldId id="465"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6F0F"/>
    <a:srgbClr val="5D9BE8"/>
    <a:srgbClr val="F5FFC0"/>
    <a:srgbClr val="FEFFA5"/>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50" d="100"/>
          <a:sy n="150" d="100"/>
        </p:scale>
        <p:origin x="600" y="18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9"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 Target="slides/slide12.xml"/><Relationship Id="rId24" Type="http://schemas.openxmlformats.org/officeDocument/2006/relationships/slide" Target="slides/slide20.xml"/><Relationship Id="rId1" Type="http://schemas.openxmlformats.org/officeDocument/2006/relationships/slideMaster" Target="slideMasters/slideMaster1.xml"/><Relationship Id="rId32" Type="http://schemas.openxmlformats.org/officeDocument/2006/relationships/slide" Target="slides/slide28.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23" Type="http://schemas.openxmlformats.org/officeDocument/2006/relationships/slide" Target="slides/slide19.xml"/><Relationship Id="rId28" Type="http://schemas.openxmlformats.org/officeDocument/2006/relationships/slide" Target="slides/slide24.xml"/><Relationship Id="rId5" Type="http://schemas.openxmlformats.org/officeDocument/2006/relationships/slide" Target="slides/slide1.xml"/><Relationship Id="rId36" Type="http://schemas.openxmlformats.org/officeDocument/2006/relationships/slide" Target="slides/slide32.xml"/><Relationship Id="rId15" Type="http://schemas.openxmlformats.org/officeDocument/2006/relationships/slide" Target="slides/slide11.xml"/><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44" Type="http://schemas.openxmlformats.org/officeDocument/2006/relationships/customXml" Target="../customXml/item2.xml"/><Relationship Id="rId22" Type="http://schemas.openxmlformats.org/officeDocument/2006/relationships/slide" Target="slides/slide18.xml"/><Relationship Id="rId27" Type="http://schemas.openxmlformats.org/officeDocument/2006/relationships/slide" Target="slides/slide23.xml"/><Relationship Id="rId4" Type="http://schemas.openxmlformats.org/officeDocument/2006/relationships/slideMaster" Target="slideMasters/slideMaster4.xml"/><Relationship Id="rId30" Type="http://schemas.openxmlformats.org/officeDocument/2006/relationships/slide" Target="slides/slide26.xml"/><Relationship Id="rId9" Type="http://schemas.openxmlformats.org/officeDocument/2006/relationships/slide" Target="slides/slide5.xml"/><Relationship Id="rId35" Type="http://schemas.openxmlformats.org/officeDocument/2006/relationships/slide" Target="slides/slide31.xml"/><Relationship Id="rId14" Type="http://schemas.openxmlformats.org/officeDocument/2006/relationships/slide" Target="slides/slide10.xml"/><Relationship Id="rId43"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3.xml"/><Relationship Id="rId25" Type="http://schemas.openxmlformats.org/officeDocument/2006/relationships/slide" Target="slides/slide21.xml"/><Relationship Id="rId33" Type="http://schemas.openxmlformats.org/officeDocument/2006/relationships/slide" Target="slides/slide29.xml"/><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printerSettings" Target="printerSettings/printerSettings1.bin"/><Relationship Id="rId20" Type="http://schemas.openxmlformats.org/officeDocument/2006/relationships/slide" Target="slides/slide16.xml"/><Relationship Id="rId4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689C7-6697-4ABB-A95F-74ADF1787B1F}" type="doc">
      <dgm:prSet loTypeId="urn:microsoft.com/office/officeart/2005/8/layout/process1" loCatId="process" qsTypeId="urn:microsoft.com/office/officeart/2005/8/quickstyle/simple1" qsCatId="simple" csTypeId="urn:microsoft.com/office/officeart/2005/8/colors/accent1_2" csCatId="accent1" phldr="1"/>
      <dgm:spPr/>
    </dgm:pt>
    <dgm:pt modelId="{84F021DB-5F53-4F8A-AE27-BB49D2A4E415}">
      <dgm:prSet phldrT="[Text]"/>
      <dgm:spPr/>
      <dgm:t>
        <a:bodyPr/>
        <a:lstStyle/>
        <a:p>
          <a:r>
            <a:rPr lang="en-US" dirty="0" smtClean="0">
              <a:effectLst>
                <a:outerShdw blurRad="38100" dist="38100" dir="2700000" algn="tl">
                  <a:srgbClr val="000000">
                    <a:alpha val="43137"/>
                  </a:srgbClr>
                </a:outerShdw>
              </a:effectLst>
            </a:rPr>
            <a:t>Zoning</a:t>
          </a:r>
        </a:p>
        <a:p>
          <a:r>
            <a:rPr lang="en-US" dirty="0" smtClean="0">
              <a:effectLst>
                <a:outerShdw blurRad="38100" dist="38100" dir="2700000" algn="tl">
                  <a:srgbClr val="000000">
                    <a:alpha val="43137"/>
                  </a:srgbClr>
                </a:outerShdw>
              </a:effectLst>
            </a:rPr>
            <a:t>Scheme</a:t>
          </a:r>
          <a:endParaRPr lang="en-US" dirty="0">
            <a:effectLst>
              <a:outerShdw blurRad="38100" dist="38100" dir="2700000" algn="tl">
                <a:srgbClr val="000000">
                  <a:alpha val="43137"/>
                </a:srgbClr>
              </a:outerShdw>
            </a:effectLst>
          </a:endParaRPr>
        </a:p>
      </dgm:t>
    </dgm:pt>
    <dgm:pt modelId="{5E271EF7-54D9-4941-B9F8-10BFEF42CF4B}" type="parTrans" cxnId="{4A0085C4-454C-4F32-9CF0-F2E68ED96590}">
      <dgm:prSet/>
      <dgm:spPr/>
      <dgm:t>
        <a:bodyPr/>
        <a:lstStyle/>
        <a:p>
          <a:endParaRPr lang="en-US">
            <a:effectLst>
              <a:outerShdw blurRad="38100" dist="38100" dir="2700000" algn="tl">
                <a:srgbClr val="000000">
                  <a:alpha val="43137"/>
                </a:srgbClr>
              </a:outerShdw>
            </a:effectLst>
          </a:endParaRPr>
        </a:p>
      </dgm:t>
    </dgm:pt>
    <dgm:pt modelId="{F4B283EF-6EE1-4D5D-B2BD-0D6A2934EB20}" type="sibTrans" cxnId="{4A0085C4-454C-4F32-9CF0-F2E68ED96590}">
      <dgm:prSet/>
      <dgm:spPr>
        <a:solidFill>
          <a:schemeClr val="accent1">
            <a:alpha val="57000"/>
          </a:schemeClr>
        </a:solidFill>
        <a:ln>
          <a:solidFill>
            <a:schemeClr val="accent1">
              <a:alpha val="36000"/>
            </a:schemeClr>
          </a:solidFill>
        </a:ln>
      </dgm:spPr>
      <dgm:t>
        <a:bodyPr/>
        <a:lstStyle/>
        <a:p>
          <a:endParaRPr lang="en-US">
            <a:effectLst>
              <a:outerShdw blurRad="38100" dist="38100" dir="2700000" algn="tl">
                <a:srgbClr val="000000">
                  <a:alpha val="43137"/>
                </a:srgbClr>
              </a:outerShdw>
            </a:effectLst>
          </a:endParaRPr>
        </a:p>
      </dgm:t>
    </dgm:pt>
    <dgm:pt modelId="{22B91A05-C929-4C00-A3C6-F34DCA10E77F}">
      <dgm:prSet phldrT="[Text]"/>
      <dgm:spPr/>
      <dgm:t>
        <a:bodyPr/>
        <a:lstStyle/>
        <a:p>
          <a:r>
            <a:rPr lang="en-US" dirty="0" smtClean="0">
              <a:effectLst>
                <a:outerShdw blurRad="38100" dist="38100" dir="2700000" algn="tl">
                  <a:srgbClr val="000000">
                    <a:alpha val="43137"/>
                  </a:srgbClr>
                </a:outerShdw>
              </a:effectLst>
            </a:rPr>
            <a:t>Risk to habitats</a:t>
          </a:r>
          <a:endParaRPr lang="en-US" dirty="0">
            <a:effectLst>
              <a:outerShdw blurRad="38100" dist="38100" dir="2700000" algn="tl">
                <a:srgbClr val="000000">
                  <a:alpha val="43137"/>
                </a:srgbClr>
              </a:outerShdw>
            </a:effectLst>
          </a:endParaRPr>
        </a:p>
      </dgm:t>
    </dgm:pt>
    <dgm:pt modelId="{AFFFEEDF-7696-4F77-BD36-0FB6794B4791}" type="parTrans" cxnId="{0BB1AB4B-5BF6-4C6F-98BD-D5BEDD47233A}">
      <dgm:prSet/>
      <dgm:spPr/>
      <dgm:t>
        <a:bodyPr/>
        <a:lstStyle/>
        <a:p>
          <a:endParaRPr lang="en-US">
            <a:effectLst>
              <a:outerShdw blurRad="38100" dist="38100" dir="2700000" algn="tl">
                <a:srgbClr val="000000">
                  <a:alpha val="43137"/>
                </a:srgbClr>
              </a:outerShdw>
            </a:effectLst>
          </a:endParaRPr>
        </a:p>
      </dgm:t>
    </dgm:pt>
    <dgm:pt modelId="{CDE6808A-6E4A-4F12-B7F7-B36DAD22FBE7}" type="sibTrans" cxnId="{0BB1AB4B-5BF6-4C6F-98BD-D5BEDD47233A}">
      <dgm:prSet/>
      <dgm:spPr>
        <a:solidFill>
          <a:schemeClr val="accent1">
            <a:alpha val="57000"/>
          </a:schemeClr>
        </a:solidFill>
        <a:ln>
          <a:solidFill>
            <a:schemeClr val="accent1">
              <a:alpha val="36000"/>
            </a:schemeClr>
          </a:solidFill>
        </a:ln>
      </dgm:spPr>
      <dgm:t>
        <a:bodyPr/>
        <a:lstStyle/>
        <a:p>
          <a:endParaRPr lang="en-US">
            <a:effectLst>
              <a:outerShdw blurRad="38100" dist="38100" dir="2700000" algn="tl">
                <a:srgbClr val="000000">
                  <a:alpha val="43137"/>
                </a:srgbClr>
              </a:outerShdw>
            </a:effectLst>
          </a:endParaRPr>
        </a:p>
      </dgm:t>
    </dgm:pt>
    <dgm:pt modelId="{7DA86E82-2259-49C7-82E1-2434C3FB38D7}">
      <dgm:prSet phldrT="[Text]"/>
      <dgm:spPr/>
      <dgm:t>
        <a:bodyPr/>
        <a:lstStyle/>
        <a:p>
          <a:r>
            <a:rPr lang="en-US" dirty="0" smtClean="0">
              <a:effectLst>
                <a:outerShdw blurRad="38100" dist="38100" dir="2700000" algn="tl">
                  <a:srgbClr val="000000">
                    <a:alpha val="43137"/>
                  </a:srgbClr>
                </a:outerShdw>
              </a:effectLst>
            </a:rPr>
            <a:t>Magnitude and value of service</a:t>
          </a:r>
          <a:endParaRPr lang="en-US" dirty="0">
            <a:effectLst>
              <a:outerShdw blurRad="38100" dist="38100" dir="2700000" algn="tl">
                <a:srgbClr val="000000">
                  <a:alpha val="43137"/>
                </a:srgbClr>
              </a:outerShdw>
            </a:effectLst>
          </a:endParaRPr>
        </a:p>
      </dgm:t>
    </dgm:pt>
    <dgm:pt modelId="{73B1051F-CB9A-49CF-B6A5-EA889475C38F}" type="parTrans" cxnId="{72CE3B01-DD4C-4D52-B0ED-35A0ABE7F779}">
      <dgm:prSet/>
      <dgm:spPr/>
      <dgm:t>
        <a:bodyPr/>
        <a:lstStyle/>
        <a:p>
          <a:endParaRPr lang="en-US">
            <a:effectLst>
              <a:outerShdw blurRad="38100" dist="38100" dir="2700000" algn="tl">
                <a:srgbClr val="000000">
                  <a:alpha val="43137"/>
                </a:srgbClr>
              </a:outerShdw>
            </a:effectLst>
          </a:endParaRPr>
        </a:p>
      </dgm:t>
    </dgm:pt>
    <dgm:pt modelId="{AC63D5F0-E380-4330-88F3-92D4A19DAC43}" type="sibTrans" cxnId="{72CE3B01-DD4C-4D52-B0ED-35A0ABE7F779}">
      <dgm:prSet/>
      <dgm:spPr/>
      <dgm:t>
        <a:bodyPr/>
        <a:lstStyle/>
        <a:p>
          <a:endParaRPr lang="en-US">
            <a:effectLst>
              <a:outerShdw blurRad="38100" dist="38100" dir="2700000" algn="tl">
                <a:srgbClr val="000000">
                  <a:alpha val="43137"/>
                </a:srgbClr>
              </a:outerShdw>
            </a:effectLst>
          </a:endParaRPr>
        </a:p>
      </dgm:t>
    </dgm:pt>
    <dgm:pt modelId="{4041C515-949F-401F-8F8B-60F8655EAA5C}" type="pres">
      <dgm:prSet presAssocID="{716689C7-6697-4ABB-A95F-74ADF1787B1F}" presName="Name0" presStyleCnt="0">
        <dgm:presLayoutVars>
          <dgm:dir/>
          <dgm:resizeHandles val="exact"/>
        </dgm:presLayoutVars>
      </dgm:prSet>
      <dgm:spPr/>
    </dgm:pt>
    <dgm:pt modelId="{5F16C0DA-9AD2-45E2-B02F-917B0055A25B}" type="pres">
      <dgm:prSet presAssocID="{84F021DB-5F53-4F8A-AE27-BB49D2A4E415}" presName="node" presStyleLbl="node1" presStyleIdx="0" presStyleCnt="3">
        <dgm:presLayoutVars>
          <dgm:bulletEnabled val="1"/>
        </dgm:presLayoutVars>
      </dgm:prSet>
      <dgm:spPr/>
      <dgm:t>
        <a:bodyPr/>
        <a:lstStyle/>
        <a:p>
          <a:endParaRPr lang="en-US"/>
        </a:p>
      </dgm:t>
    </dgm:pt>
    <dgm:pt modelId="{FB4BA209-9FD0-45D3-B36D-A08F56449E27}" type="pres">
      <dgm:prSet presAssocID="{F4B283EF-6EE1-4D5D-B2BD-0D6A2934EB20}" presName="sibTrans" presStyleLbl="sibTrans2D1" presStyleIdx="0" presStyleCnt="2"/>
      <dgm:spPr/>
      <dgm:t>
        <a:bodyPr/>
        <a:lstStyle/>
        <a:p>
          <a:endParaRPr lang="en-US"/>
        </a:p>
      </dgm:t>
    </dgm:pt>
    <dgm:pt modelId="{70236CA6-CAD8-4DEA-A5B9-D80A15867ED7}" type="pres">
      <dgm:prSet presAssocID="{F4B283EF-6EE1-4D5D-B2BD-0D6A2934EB20}" presName="connectorText" presStyleLbl="sibTrans2D1" presStyleIdx="0" presStyleCnt="2"/>
      <dgm:spPr/>
      <dgm:t>
        <a:bodyPr/>
        <a:lstStyle/>
        <a:p>
          <a:endParaRPr lang="en-US"/>
        </a:p>
      </dgm:t>
    </dgm:pt>
    <dgm:pt modelId="{3B1535DF-695B-43E2-87C0-AF675F0D89A2}" type="pres">
      <dgm:prSet presAssocID="{22B91A05-C929-4C00-A3C6-F34DCA10E77F}" presName="node" presStyleLbl="node1" presStyleIdx="1" presStyleCnt="3">
        <dgm:presLayoutVars>
          <dgm:bulletEnabled val="1"/>
        </dgm:presLayoutVars>
      </dgm:prSet>
      <dgm:spPr/>
      <dgm:t>
        <a:bodyPr/>
        <a:lstStyle/>
        <a:p>
          <a:endParaRPr lang="en-US"/>
        </a:p>
      </dgm:t>
    </dgm:pt>
    <dgm:pt modelId="{2FFF60DC-96DF-405A-90D2-9F9A556871AE}" type="pres">
      <dgm:prSet presAssocID="{CDE6808A-6E4A-4F12-B7F7-B36DAD22FBE7}" presName="sibTrans" presStyleLbl="sibTrans2D1" presStyleIdx="1" presStyleCnt="2"/>
      <dgm:spPr/>
      <dgm:t>
        <a:bodyPr/>
        <a:lstStyle/>
        <a:p>
          <a:endParaRPr lang="en-US"/>
        </a:p>
      </dgm:t>
    </dgm:pt>
    <dgm:pt modelId="{E69BD0D2-0857-474C-9F17-ACC42A77C85D}" type="pres">
      <dgm:prSet presAssocID="{CDE6808A-6E4A-4F12-B7F7-B36DAD22FBE7}" presName="connectorText" presStyleLbl="sibTrans2D1" presStyleIdx="1" presStyleCnt="2"/>
      <dgm:spPr/>
      <dgm:t>
        <a:bodyPr/>
        <a:lstStyle/>
        <a:p>
          <a:endParaRPr lang="en-US"/>
        </a:p>
      </dgm:t>
    </dgm:pt>
    <dgm:pt modelId="{5C548F33-A7C5-4833-9495-8074E64DC17C}" type="pres">
      <dgm:prSet presAssocID="{7DA86E82-2259-49C7-82E1-2434C3FB38D7}" presName="node" presStyleLbl="node1" presStyleIdx="2" presStyleCnt="3">
        <dgm:presLayoutVars>
          <dgm:bulletEnabled val="1"/>
        </dgm:presLayoutVars>
      </dgm:prSet>
      <dgm:spPr/>
      <dgm:t>
        <a:bodyPr/>
        <a:lstStyle/>
        <a:p>
          <a:endParaRPr lang="en-US"/>
        </a:p>
      </dgm:t>
    </dgm:pt>
  </dgm:ptLst>
  <dgm:cxnLst>
    <dgm:cxn modelId="{72CE3B01-DD4C-4D52-B0ED-35A0ABE7F779}" srcId="{716689C7-6697-4ABB-A95F-74ADF1787B1F}" destId="{7DA86E82-2259-49C7-82E1-2434C3FB38D7}" srcOrd="2" destOrd="0" parTransId="{73B1051F-CB9A-49CF-B6A5-EA889475C38F}" sibTransId="{AC63D5F0-E380-4330-88F3-92D4A19DAC43}"/>
    <dgm:cxn modelId="{D3D78D18-0F85-CB47-9EF9-64816DE54FE7}" type="presOf" srcId="{CDE6808A-6E4A-4F12-B7F7-B36DAD22FBE7}" destId="{E69BD0D2-0857-474C-9F17-ACC42A77C85D}" srcOrd="1" destOrd="0" presId="urn:microsoft.com/office/officeart/2005/8/layout/process1"/>
    <dgm:cxn modelId="{9399BBAD-5C9F-1249-9B19-32838AE000B8}" type="presOf" srcId="{84F021DB-5F53-4F8A-AE27-BB49D2A4E415}" destId="{5F16C0DA-9AD2-45E2-B02F-917B0055A25B}" srcOrd="0" destOrd="0" presId="urn:microsoft.com/office/officeart/2005/8/layout/process1"/>
    <dgm:cxn modelId="{B7E5CE77-4714-884C-811A-E35242EE87ED}" type="presOf" srcId="{716689C7-6697-4ABB-A95F-74ADF1787B1F}" destId="{4041C515-949F-401F-8F8B-60F8655EAA5C}" srcOrd="0" destOrd="0" presId="urn:microsoft.com/office/officeart/2005/8/layout/process1"/>
    <dgm:cxn modelId="{DE137E46-B990-9C4C-A8CC-2515DF2E16BE}" type="presOf" srcId="{7DA86E82-2259-49C7-82E1-2434C3FB38D7}" destId="{5C548F33-A7C5-4833-9495-8074E64DC17C}" srcOrd="0" destOrd="0" presId="urn:microsoft.com/office/officeart/2005/8/layout/process1"/>
    <dgm:cxn modelId="{BBDBF917-8B15-6B4D-9230-456D32056176}" type="presOf" srcId="{22B91A05-C929-4C00-A3C6-F34DCA10E77F}" destId="{3B1535DF-695B-43E2-87C0-AF675F0D89A2}" srcOrd="0" destOrd="0" presId="urn:microsoft.com/office/officeart/2005/8/layout/process1"/>
    <dgm:cxn modelId="{0BB1AB4B-5BF6-4C6F-98BD-D5BEDD47233A}" srcId="{716689C7-6697-4ABB-A95F-74ADF1787B1F}" destId="{22B91A05-C929-4C00-A3C6-F34DCA10E77F}" srcOrd="1" destOrd="0" parTransId="{AFFFEEDF-7696-4F77-BD36-0FB6794B4791}" sibTransId="{CDE6808A-6E4A-4F12-B7F7-B36DAD22FBE7}"/>
    <dgm:cxn modelId="{4A0085C4-454C-4F32-9CF0-F2E68ED96590}" srcId="{716689C7-6697-4ABB-A95F-74ADF1787B1F}" destId="{84F021DB-5F53-4F8A-AE27-BB49D2A4E415}" srcOrd="0" destOrd="0" parTransId="{5E271EF7-54D9-4941-B9F8-10BFEF42CF4B}" sibTransId="{F4B283EF-6EE1-4D5D-B2BD-0D6A2934EB20}"/>
    <dgm:cxn modelId="{599566E0-71FF-9A45-8C7D-3723E5780C3C}" type="presOf" srcId="{CDE6808A-6E4A-4F12-B7F7-B36DAD22FBE7}" destId="{2FFF60DC-96DF-405A-90D2-9F9A556871AE}" srcOrd="0" destOrd="0" presId="urn:microsoft.com/office/officeart/2005/8/layout/process1"/>
    <dgm:cxn modelId="{32A9DF5B-33D7-B947-9DF0-D23875148550}" type="presOf" srcId="{F4B283EF-6EE1-4D5D-B2BD-0D6A2934EB20}" destId="{FB4BA209-9FD0-45D3-B36D-A08F56449E27}" srcOrd="0" destOrd="0" presId="urn:microsoft.com/office/officeart/2005/8/layout/process1"/>
    <dgm:cxn modelId="{F2BBC0C6-C02F-2D45-B898-5B3DBA640D3D}" type="presOf" srcId="{F4B283EF-6EE1-4D5D-B2BD-0D6A2934EB20}" destId="{70236CA6-CAD8-4DEA-A5B9-D80A15867ED7}" srcOrd="1" destOrd="0" presId="urn:microsoft.com/office/officeart/2005/8/layout/process1"/>
    <dgm:cxn modelId="{E73935D8-C451-3E45-AD47-223505B75D09}" type="presParOf" srcId="{4041C515-949F-401F-8F8B-60F8655EAA5C}" destId="{5F16C0DA-9AD2-45E2-B02F-917B0055A25B}" srcOrd="0" destOrd="0" presId="urn:microsoft.com/office/officeart/2005/8/layout/process1"/>
    <dgm:cxn modelId="{4DEAFF48-157C-374C-8E13-C2BB7D46EBF2}" type="presParOf" srcId="{4041C515-949F-401F-8F8B-60F8655EAA5C}" destId="{FB4BA209-9FD0-45D3-B36D-A08F56449E27}" srcOrd="1" destOrd="0" presId="urn:microsoft.com/office/officeart/2005/8/layout/process1"/>
    <dgm:cxn modelId="{7EDDEB91-D51B-F24C-A8AB-1612C158F4EE}" type="presParOf" srcId="{FB4BA209-9FD0-45D3-B36D-A08F56449E27}" destId="{70236CA6-CAD8-4DEA-A5B9-D80A15867ED7}" srcOrd="0" destOrd="0" presId="urn:microsoft.com/office/officeart/2005/8/layout/process1"/>
    <dgm:cxn modelId="{FB7C59B7-CC89-E846-BF0C-60CA8421C371}" type="presParOf" srcId="{4041C515-949F-401F-8F8B-60F8655EAA5C}" destId="{3B1535DF-695B-43E2-87C0-AF675F0D89A2}" srcOrd="2" destOrd="0" presId="urn:microsoft.com/office/officeart/2005/8/layout/process1"/>
    <dgm:cxn modelId="{89CCFB3F-906D-A44D-B174-8FB14BBE6134}" type="presParOf" srcId="{4041C515-949F-401F-8F8B-60F8655EAA5C}" destId="{2FFF60DC-96DF-405A-90D2-9F9A556871AE}" srcOrd="3" destOrd="0" presId="urn:microsoft.com/office/officeart/2005/8/layout/process1"/>
    <dgm:cxn modelId="{7B8C764A-8C6A-AE4E-BA9C-FC34D72CACF4}" type="presParOf" srcId="{2FFF60DC-96DF-405A-90D2-9F9A556871AE}" destId="{E69BD0D2-0857-474C-9F17-ACC42A77C85D}" srcOrd="0" destOrd="0" presId="urn:microsoft.com/office/officeart/2005/8/layout/process1"/>
    <dgm:cxn modelId="{066D0A51-0E6B-C04B-993C-88A751941A84}" type="presParOf" srcId="{4041C515-949F-401F-8F8B-60F8655EAA5C}" destId="{5C548F33-A7C5-4833-9495-8074E64DC17C}" srcOrd="4" destOrd="0" presId="urn:microsoft.com/office/officeart/2005/8/layout/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A8D1CB-0BCD-4F14-88A1-70EA3B1D587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67D1885-0E15-4ED3-BCB2-310C18CE88ED}">
      <dgm:prSet phldrT="[Text]"/>
      <dgm:spPr/>
      <dgm:t>
        <a:bodyPr/>
        <a:lstStyle/>
        <a:p>
          <a:r>
            <a:rPr lang="en-US" dirty="0" smtClean="0"/>
            <a:t>Scenario</a:t>
          </a:r>
          <a:endParaRPr lang="en-US" dirty="0"/>
        </a:p>
      </dgm:t>
    </dgm:pt>
    <dgm:pt modelId="{7DF1BC06-A98F-48AC-BBDE-09EAC879B8E2}" type="parTrans" cxnId="{7806575D-D033-407E-93F9-DB3E9DD6274F}">
      <dgm:prSet/>
      <dgm:spPr/>
      <dgm:t>
        <a:bodyPr/>
        <a:lstStyle/>
        <a:p>
          <a:endParaRPr lang="en-US"/>
        </a:p>
      </dgm:t>
    </dgm:pt>
    <dgm:pt modelId="{AE83A022-95E5-47E6-B6D5-4A0BFBE79C03}" type="sibTrans" cxnId="{7806575D-D033-407E-93F9-DB3E9DD6274F}">
      <dgm:prSet/>
      <dgm:spPr/>
      <dgm:t>
        <a:bodyPr/>
        <a:lstStyle/>
        <a:p>
          <a:endParaRPr lang="en-US"/>
        </a:p>
      </dgm:t>
    </dgm:pt>
    <dgm:pt modelId="{FAAD588F-7672-4781-A742-019B6C77F9D4}">
      <dgm:prSet phldrT="[Text]"/>
      <dgm:spPr/>
      <dgm:t>
        <a:bodyPr/>
        <a:lstStyle/>
        <a:p>
          <a:r>
            <a:rPr lang="en-US" dirty="0" smtClean="0"/>
            <a:t>Ecosystem structure</a:t>
          </a:r>
          <a:endParaRPr lang="en-US" dirty="0"/>
        </a:p>
      </dgm:t>
    </dgm:pt>
    <dgm:pt modelId="{20E4E2CB-597E-44F4-9891-8ECA73FE8B40}" type="parTrans" cxnId="{0F79F8D2-5871-4EF8-97F1-5A4A13A0D381}">
      <dgm:prSet/>
      <dgm:spPr/>
      <dgm:t>
        <a:bodyPr/>
        <a:lstStyle/>
        <a:p>
          <a:endParaRPr lang="en-US"/>
        </a:p>
      </dgm:t>
    </dgm:pt>
    <dgm:pt modelId="{3200B7D7-E71E-4611-B20F-AF5EB2B4BF8B}" type="sibTrans" cxnId="{0F79F8D2-5871-4EF8-97F1-5A4A13A0D381}">
      <dgm:prSet/>
      <dgm:spPr/>
      <dgm:t>
        <a:bodyPr/>
        <a:lstStyle/>
        <a:p>
          <a:endParaRPr lang="en-US"/>
        </a:p>
      </dgm:t>
    </dgm:pt>
    <dgm:pt modelId="{B9B67206-0E34-43EB-A195-2815E140ECFA}">
      <dgm:prSet phldrT="[Text]"/>
      <dgm:spPr/>
      <dgm:t>
        <a:bodyPr/>
        <a:lstStyle/>
        <a:p>
          <a:r>
            <a:rPr lang="en-US" dirty="0" smtClean="0"/>
            <a:t>Ecosystem service</a:t>
          </a:r>
          <a:endParaRPr lang="en-US" dirty="0"/>
        </a:p>
      </dgm:t>
    </dgm:pt>
    <dgm:pt modelId="{E36CDD28-682C-4B5D-A167-0C34DB8A256B}" type="parTrans" cxnId="{AB1A576D-0860-4448-ACAE-C519C25D4710}">
      <dgm:prSet/>
      <dgm:spPr/>
      <dgm:t>
        <a:bodyPr/>
        <a:lstStyle/>
        <a:p>
          <a:endParaRPr lang="en-US"/>
        </a:p>
      </dgm:t>
    </dgm:pt>
    <dgm:pt modelId="{E7D8F87F-1C63-4477-A175-F1A1039A22C8}" type="sibTrans" cxnId="{AB1A576D-0860-4448-ACAE-C519C25D4710}">
      <dgm:prSet/>
      <dgm:spPr/>
      <dgm:t>
        <a:bodyPr/>
        <a:lstStyle/>
        <a:p>
          <a:endParaRPr lang="en-US"/>
        </a:p>
      </dgm:t>
    </dgm:pt>
    <dgm:pt modelId="{2CED9004-CE95-4B71-BD7A-2C44C8C07B31}">
      <dgm:prSet phldrT="[Text]"/>
      <dgm:spPr/>
      <dgm:t>
        <a:bodyPr/>
        <a:lstStyle/>
        <a:p>
          <a:r>
            <a:rPr lang="en-US" dirty="0" smtClean="0"/>
            <a:t>Value of service</a:t>
          </a:r>
          <a:endParaRPr lang="en-US" dirty="0"/>
        </a:p>
      </dgm:t>
    </dgm:pt>
    <dgm:pt modelId="{04684A49-147A-4625-8710-FD64EB0E1351}" type="parTrans" cxnId="{C7D7A555-97C9-4E61-A3F7-7A6724EF2B54}">
      <dgm:prSet/>
      <dgm:spPr/>
      <dgm:t>
        <a:bodyPr/>
        <a:lstStyle/>
        <a:p>
          <a:endParaRPr lang="en-US"/>
        </a:p>
      </dgm:t>
    </dgm:pt>
    <dgm:pt modelId="{3EA4DC51-AEFB-4353-8657-4E0FD28E927D}" type="sibTrans" cxnId="{C7D7A555-97C9-4E61-A3F7-7A6724EF2B54}">
      <dgm:prSet/>
      <dgm:spPr/>
      <dgm:t>
        <a:bodyPr/>
        <a:lstStyle/>
        <a:p>
          <a:endParaRPr lang="en-US"/>
        </a:p>
      </dgm:t>
    </dgm:pt>
    <dgm:pt modelId="{1A27153F-79B9-4243-96BC-10312C024082}">
      <dgm:prSet phldrT="[Text]"/>
      <dgm:spPr/>
      <dgm:t>
        <a:bodyPr/>
        <a:lstStyle/>
        <a:p>
          <a:r>
            <a:rPr lang="en-US" dirty="0" smtClean="0"/>
            <a:t>Ecosystem function</a:t>
          </a:r>
          <a:endParaRPr lang="en-US" dirty="0"/>
        </a:p>
      </dgm:t>
    </dgm:pt>
    <dgm:pt modelId="{501CB2C8-09FA-4ADC-8DD5-24E7B9F3CF42}" type="sibTrans" cxnId="{A5C2FF2E-9230-48AA-944F-E70602F22BA4}">
      <dgm:prSet/>
      <dgm:spPr/>
      <dgm:t>
        <a:bodyPr/>
        <a:lstStyle/>
        <a:p>
          <a:endParaRPr lang="en-US"/>
        </a:p>
      </dgm:t>
    </dgm:pt>
    <dgm:pt modelId="{E0111BEB-CEB8-474D-9511-B57C790C0C59}" type="parTrans" cxnId="{A5C2FF2E-9230-48AA-944F-E70602F22BA4}">
      <dgm:prSet/>
      <dgm:spPr/>
      <dgm:t>
        <a:bodyPr/>
        <a:lstStyle/>
        <a:p>
          <a:endParaRPr lang="en-US"/>
        </a:p>
      </dgm:t>
    </dgm:pt>
    <dgm:pt modelId="{2C426199-AF63-4669-8245-1C387ACAB09C}" type="pres">
      <dgm:prSet presAssocID="{8FA8D1CB-0BCD-4F14-88A1-70EA3B1D5870}" presName="Name0" presStyleCnt="0">
        <dgm:presLayoutVars>
          <dgm:dir/>
          <dgm:resizeHandles val="exact"/>
        </dgm:presLayoutVars>
      </dgm:prSet>
      <dgm:spPr/>
      <dgm:t>
        <a:bodyPr/>
        <a:lstStyle/>
        <a:p>
          <a:endParaRPr lang="en-US"/>
        </a:p>
      </dgm:t>
    </dgm:pt>
    <dgm:pt modelId="{96CD232E-BC28-4462-8DCF-AB01A57C6BE5}" type="pres">
      <dgm:prSet presAssocID="{467D1885-0E15-4ED3-BCB2-310C18CE88ED}" presName="node" presStyleLbl="node1" presStyleIdx="0" presStyleCnt="5">
        <dgm:presLayoutVars>
          <dgm:bulletEnabled val="1"/>
        </dgm:presLayoutVars>
      </dgm:prSet>
      <dgm:spPr/>
      <dgm:t>
        <a:bodyPr/>
        <a:lstStyle/>
        <a:p>
          <a:endParaRPr lang="en-US"/>
        </a:p>
      </dgm:t>
    </dgm:pt>
    <dgm:pt modelId="{51244260-02F4-4780-AA68-78567843E573}" type="pres">
      <dgm:prSet presAssocID="{AE83A022-95E5-47E6-B6D5-4A0BFBE79C03}" presName="sibTrans" presStyleLbl="sibTrans2D1" presStyleIdx="0" presStyleCnt="4"/>
      <dgm:spPr/>
      <dgm:t>
        <a:bodyPr/>
        <a:lstStyle/>
        <a:p>
          <a:endParaRPr lang="en-US"/>
        </a:p>
      </dgm:t>
    </dgm:pt>
    <dgm:pt modelId="{F1012F7C-04A8-4BB9-84BD-DB9EF0490E3B}" type="pres">
      <dgm:prSet presAssocID="{AE83A022-95E5-47E6-B6D5-4A0BFBE79C03}" presName="connectorText" presStyleLbl="sibTrans2D1" presStyleIdx="0" presStyleCnt="4"/>
      <dgm:spPr/>
      <dgm:t>
        <a:bodyPr/>
        <a:lstStyle/>
        <a:p>
          <a:endParaRPr lang="en-US"/>
        </a:p>
      </dgm:t>
    </dgm:pt>
    <dgm:pt modelId="{3C1EF64B-688D-4237-86FC-0285274F58D4}" type="pres">
      <dgm:prSet presAssocID="{FAAD588F-7672-4781-A742-019B6C77F9D4}" presName="node" presStyleLbl="node1" presStyleIdx="1" presStyleCnt="5">
        <dgm:presLayoutVars>
          <dgm:bulletEnabled val="1"/>
        </dgm:presLayoutVars>
      </dgm:prSet>
      <dgm:spPr/>
      <dgm:t>
        <a:bodyPr/>
        <a:lstStyle/>
        <a:p>
          <a:endParaRPr lang="en-US"/>
        </a:p>
      </dgm:t>
    </dgm:pt>
    <dgm:pt modelId="{FC5A96B8-8AE0-46AD-8C53-9ECDDFFCA651}" type="pres">
      <dgm:prSet presAssocID="{3200B7D7-E71E-4611-B20F-AF5EB2B4BF8B}" presName="sibTrans" presStyleLbl="sibTrans2D1" presStyleIdx="1" presStyleCnt="4"/>
      <dgm:spPr/>
      <dgm:t>
        <a:bodyPr/>
        <a:lstStyle/>
        <a:p>
          <a:endParaRPr lang="en-US"/>
        </a:p>
      </dgm:t>
    </dgm:pt>
    <dgm:pt modelId="{B04A4984-2D0E-40F3-BE21-EA339CDE87E0}" type="pres">
      <dgm:prSet presAssocID="{3200B7D7-E71E-4611-B20F-AF5EB2B4BF8B}" presName="connectorText" presStyleLbl="sibTrans2D1" presStyleIdx="1" presStyleCnt="4"/>
      <dgm:spPr/>
      <dgm:t>
        <a:bodyPr/>
        <a:lstStyle/>
        <a:p>
          <a:endParaRPr lang="en-US"/>
        </a:p>
      </dgm:t>
    </dgm:pt>
    <dgm:pt modelId="{3A088772-03F1-4FA1-886C-D33CB98D08A0}" type="pres">
      <dgm:prSet presAssocID="{1A27153F-79B9-4243-96BC-10312C024082}" presName="node" presStyleLbl="node1" presStyleIdx="2" presStyleCnt="5">
        <dgm:presLayoutVars>
          <dgm:bulletEnabled val="1"/>
        </dgm:presLayoutVars>
      </dgm:prSet>
      <dgm:spPr/>
      <dgm:t>
        <a:bodyPr/>
        <a:lstStyle/>
        <a:p>
          <a:endParaRPr lang="en-US"/>
        </a:p>
      </dgm:t>
    </dgm:pt>
    <dgm:pt modelId="{AEAF98D0-5958-4873-A788-6627DCBCE2BB}" type="pres">
      <dgm:prSet presAssocID="{501CB2C8-09FA-4ADC-8DD5-24E7B9F3CF42}" presName="sibTrans" presStyleLbl="sibTrans2D1" presStyleIdx="2" presStyleCnt="4"/>
      <dgm:spPr/>
      <dgm:t>
        <a:bodyPr/>
        <a:lstStyle/>
        <a:p>
          <a:endParaRPr lang="en-US"/>
        </a:p>
      </dgm:t>
    </dgm:pt>
    <dgm:pt modelId="{00EC01D3-6642-4B97-91CD-918985363A59}" type="pres">
      <dgm:prSet presAssocID="{501CB2C8-09FA-4ADC-8DD5-24E7B9F3CF42}" presName="connectorText" presStyleLbl="sibTrans2D1" presStyleIdx="2" presStyleCnt="4"/>
      <dgm:spPr/>
      <dgm:t>
        <a:bodyPr/>
        <a:lstStyle/>
        <a:p>
          <a:endParaRPr lang="en-US"/>
        </a:p>
      </dgm:t>
    </dgm:pt>
    <dgm:pt modelId="{038F4AD2-6CDE-4C16-BFD6-5D786CAC082B}" type="pres">
      <dgm:prSet presAssocID="{B9B67206-0E34-43EB-A195-2815E140ECFA}" presName="node" presStyleLbl="node1" presStyleIdx="3" presStyleCnt="5">
        <dgm:presLayoutVars>
          <dgm:bulletEnabled val="1"/>
        </dgm:presLayoutVars>
      </dgm:prSet>
      <dgm:spPr/>
      <dgm:t>
        <a:bodyPr/>
        <a:lstStyle/>
        <a:p>
          <a:endParaRPr lang="en-US"/>
        </a:p>
      </dgm:t>
    </dgm:pt>
    <dgm:pt modelId="{042F61FB-BFF3-4287-9AFF-552214F68B9A}" type="pres">
      <dgm:prSet presAssocID="{E7D8F87F-1C63-4477-A175-F1A1039A22C8}" presName="sibTrans" presStyleLbl="sibTrans2D1" presStyleIdx="3" presStyleCnt="4"/>
      <dgm:spPr/>
      <dgm:t>
        <a:bodyPr/>
        <a:lstStyle/>
        <a:p>
          <a:endParaRPr lang="en-US"/>
        </a:p>
      </dgm:t>
    </dgm:pt>
    <dgm:pt modelId="{BE560D9D-758C-42C2-9DDE-ECACB7D39E27}" type="pres">
      <dgm:prSet presAssocID="{E7D8F87F-1C63-4477-A175-F1A1039A22C8}" presName="connectorText" presStyleLbl="sibTrans2D1" presStyleIdx="3" presStyleCnt="4"/>
      <dgm:spPr/>
      <dgm:t>
        <a:bodyPr/>
        <a:lstStyle/>
        <a:p>
          <a:endParaRPr lang="en-US"/>
        </a:p>
      </dgm:t>
    </dgm:pt>
    <dgm:pt modelId="{B3B80C97-AE71-4FA8-97CA-ECB30F22DB9F}" type="pres">
      <dgm:prSet presAssocID="{2CED9004-CE95-4B71-BD7A-2C44C8C07B31}" presName="node" presStyleLbl="node1" presStyleIdx="4" presStyleCnt="5">
        <dgm:presLayoutVars>
          <dgm:bulletEnabled val="1"/>
        </dgm:presLayoutVars>
      </dgm:prSet>
      <dgm:spPr/>
      <dgm:t>
        <a:bodyPr/>
        <a:lstStyle/>
        <a:p>
          <a:endParaRPr lang="en-US"/>
        </a:p>
      </dgm:t>
    </dgm:pt>
  </dgm:ptLst>
  <dgm:cxnLst>
    <dgm:cxn modelId="{AB1A576D-0860-4448-ACAE-C519C25D4710}" srcId="{8FA8D1CB-0BCD-4F14-88A1-70EA3B1D5870}" destId="{B9B67206-0E34-43EB-A195-2815E140ECFA}" srcOrd="3" destOrd="0" parTransId="{E36CDD28-682C-4B5D-A167-0C34DB8A256B}" sibTransId="{E7D8F87F-1C63-4477-A175-F1A1039A22C8}"/>
    <dgm:cxn modelId="{E74939A2-F70B-8948-8676-25B667B91897}" type="presOf" srcId="{501CB2C8-09FA-4ADC-8DD5-24E7B9F3CF42}" destId="{00EC01D3-6642-4B97-91CD-918985363A59}" srcOrd="1" destOrd="0" presId="urn:microsoft.com/office/officeart/2005/8/layout/process1"/>
    <dgm:cxn modelId="{9A06468C-6E1A-F547-8930-EB4EDE772D5E}" type="presOf" srcId="{AE83A022-95E5-47E6-B6D5-4A0BFBE79C03}" destId="{F1012F7C-04A8-4BB9-84BD-DB9EF0490E3B}" srcOrd="1" destOrd="0" presId="urn:microsoft.com/office/officeart/2005/8/layout/process1"/>
    <dgm:cxn modelId="{F1F1D045-DD7C-D445-939A-59C69A7B16AF}" type="presOf" srcId="{AE83A022-95E5-47E6-B6D5-4A0BFBE79C03}" destId="{51244260-02F4-4780-AA68-78567843E573}" srcOrd="0" destOrd="0" presId="urn:microsoft.com/office/officeart/2005/8/layout/process1"/>
    <dgm:cxn modelId="{22BF81E9-ED7A-B844-96BD-77E2E174FB11}" type="presOf" srcId="{E7D8F87F-1C63-4477-A175-F1A1039A22C8}" destId="{042F61FB-BFF3-4287-9AFF-552214F68B9A}" srcOrd="0" destOrd="0" presId="urn:microsoft.com/office/officeart/2005/8/layout/process1"/>
    <dgm:cxn modelId="{1978A0C8-8E21-734E-8856-A66549455DC5}" type="presOf" srcId="{3200B7D7-E71E-4611-B20F-AF5EB2B4BF8B}" destId="{B04A4984-2D0E-40F3-BE21-EA339CDE87E0}" srcOrd="1" destOrd="0" presId="urn:microsoft.com/office/officeart/2005/8/layout/process1"/>
    <dgm:cxn modelId="{C7D7A555-97C9-4E61-A3F7-7A6724EF2B54}" srcId="{8FA8D1CB-0BCD-4F14-88A1-70EA3B1D5870}" destId="{2CED9004-CE95-4B71-BD7A-2C44C8C07B31}" srcOrd="4" destOrd="0" parTransId="{04684A49-147A-4625-8710-FD64EB0E1351}" sibTransId="{3EA4DC51-AEFB-4353-8657-4E0FD28E927D}"/>
    <dgm:cxn modelId="{1FCB8E16-6168-594F-AA56-D12D32F48C44}" type="presOf" srcId="{1A27153F-79B9-4243-96BC-10312C024082}" destId="{3A088772-03F1-4FA1-886C-D33CB98D08A0}" srcOrd="0" destOrd="0" presId="urn:microsoft.com/office/officeart/2005/8/layout/process1"/>
    <dgm:cxn modelId="{412610B9-36E4-464F-A0E2-316E08D176AD}" type="presOf" srcId="{FAAD588F-7672-4781-A742-019B6C77F9D4}" destId="{3C1EF64B-688D-4237-86FC-0285274F58D4}" srcOrd="0" destOrd="0" presId="urn:microsoft.com/office/officeart/2005/8/layout/process1"/>
    <dgm:cxn modelId="{691D6158-0AD8-364D-9152-F650DA6B3E5D}" type="presOf" srcId="{3200B7D7-E71E-4611-B20F-AF5EB2B4BF8B}" destId="{FC5A96B8-8AE0-46AD-8C53-9ECDDFFCA651}" srcOrd="0" destOrd="0" presId="urn:microsoft.com/office/officeart/2005/8/layout/process1"/>
    <dgm:cxn modelId="{EF6F83BC-3A70-E144-8446-C7505A975C4F}" type="presOf" srcId="{2CED9004-CE95-4B71-BD7A-2C44C8C07B31}" destId="{B3B80C97-AE71-4FA8-97CA-ECB30F22DB9F}" srcOrd="0" destOrd="0" presId="urn:microsoft.com/office/officeart/2005/8/layout/process1"/>
    <dgm:cxn modelId="{D2FE1D54-B408-E04B-B3A2-5E3D924A5EB7}" type="presOf" srcId="{E7D8F87F-1C63-4477-A175-F1A1039A22C8}" destId="{BE560D9D-758C-42C2-9DDE-ECACB7D39E27}" srcOrd="1" destOrd="0" presId="urn:microsoft.com/office/officeart/2005/8/layout/process1"/>
    <dgm:cxn modelId="{0F79F8D2-5871-4EF8-97F1-5A4A13A0D381}" srcId="{8FA8D1CB-0BCD-4F14-88A1-70EA3B1D5870}" destId="{FAAD588F-7672-4781-A742-019B6C77F9D4}" srcOrd="1" destOrd="0" parTransId="{20E4E2CB-597E-44F4-9891-8ECA73FE8B40}" sibTransId="{3200B7D7-E71E-4611-B20F-AF5EB2B4BF8B}"/>
    <dgm:cxn modelId="{2F07140D-3AB2-A245-A7FF-55259917A513}" type="presOf" srcId="{B9B67206-0E34-43EB-A195-2815E140ECFA}" destId="{038F4AD2-6CDE-4C16-BFD6-5D786CAC082B}" srcOrd="0" destOrd="0" presId="urn:microsoft.com/office/officeart/2005/8/layout/process1"/>
    <dgm:cxn modelId="{348E5E58-4A33-834F-B313-085ED4F524B5}" type="presOf" srcId="{501CB2C8-09FA-4ADC-8DD5-24E7B9F3CF42}" destId="{AEAF98D0-5958-4873-A788-6627DCBCE2BB}" srcOrd="0" destOrd="0" presId="urn:microsoft.com/office/officeart/2005/8/layout/process1"/>
    <dgm:cxn modelId="{DFD6CC80-EDEA-DD44-9B9E-DA6E815B919B}" type="presOf" srcId="{467D1885-0E15-4ED3-BCB2-310C18CE88ED}" destId="{96CD232E-BC28-4462-8DCF-AB01A57C6BE5}" srcOrd="0" destOrd="0" presId="urn:microsoft.com/office/officeart/2005/8/layout/process1"/>
    <dgm:cxn modelId="{A5C2FF2E-9230-48AA-944F-E70602F22BA4}" srcId="{8FA8D1CB-0BCD-4F14-88A1-70EA3B1D5870}" destId="{1A27153F-79B9-4243-96BC-10312C024082}" srcOrd="2" destOrd="0" parTransId="{E0111BEB-CEB8-474D-9511-B57C790C0C59}" sibTransId="{501CB2C8-09FA-4ADC-8DD5-24E7B9F3CF42}"/>
    <dgm:cxn modelId="{7806575D-D033-407E-93F9-DB3E9DD6274F}" srcId="{8FA8D1CB-0BCD-4F14-88A1-70EA3B1D5870}" destId="{467D1885-0E15-4ED3-BCB2-310C18CE88ED}" srcOrd="0" destOrd="0" parTransId="{7DF1BC06-A98F-48AC-BBDE-09EAC879B8E2}" sibTransId="{AE83A022-95E5-47E6-B6D5-4A0BFBE79C03}"/>
    <dgm:cxn modelId="{626E9905-ADFC-DE4D-B9CF-06C25333276B}" type="presOf" srcId="{8FA8D1CB-0BCD-4F14-88A1-70EA3B1D5870}" destId="{2C426199-AF63-4669-8245-1C387ACAB09C}" srcOrd="0" destOrd="0" presId="urn:microsoft.com/office/officeart/2005/8/layout/process1"/>
    <dgm:cxn modelId="{EBBA57A9-EC31-524C-953B-41019FD6698D}" type="presParOf" srcId="{2C426199-AF63-4669-8245-1C387ACAB09C}" destId="{96CD232E-BC28-4462-8DCF-AB01A57C6BE5}" srcOrd="0" destOrd="0" presId="urn:microsoft.com/office/officeart/2005/8/layout/process1"/>
    <dgm:cxn modelId="{FB1CDAB9-7B0C-5A47-81BA-2A3C243F3910}" type="presParOf" srcId="{2C426199-AF63-4669-8245-1C387ACAB09C}" destId="{51244260-02F4-4780-AA68-78567843E573}" srcOrd="1" destOrd="0" presId="urn:microsoft.com/office/officeart/2005/8/layout/process1"/>
    <dgm:cxn modelId="{CA466A94-2D4F-C041-95D5-9B932A7C9734}" type="presParOf" srcId="{51244260-02F4-4780-AA68-78567843E573}" destId="{F1012F7C-04A8-4BB9-84BD-DB9EF0490E3B}" srcOrd="0" destOrd="0" presId="urn:microsoft.com/office/officeart/2005/8/layout/process1"/>
    <dgm:cxn modelId="{0647E7DD-B822-5446-8305-558CB46B75AD}" type="presParOf" srcId="{2C426199-AF63-4669-8245-1C387ACAB09C}" destId="{3C1EF64B-688D-4237-86FC-0285274F58D4}" srcOrd="2" destOrd="0" presId="urn:microsoft.com/office/officeart/2005/8/layout/process1"/>
    <dgm:cxn modelId="{C1C67810-978C-0E42-A884-2494254353C9}" type="presParOf" srcId="{2C426199-AF63-4669-8245-1C387ACAB09C}" destId="{FC5A96B8-8AE0-46AD-8C53-9ECDDFFCA651}" srcOrd="3" destOrd="0" presId="urn:microsoft.com/office/officeart/2005/8/layout/process1"/>
    <dgm:cxn modelId="{EC8FBB4F-E058-CF40-904C-EC224A0A2B88}" type="presParOf" srcId="{FC5A96B8-8AE0-46AD-8C53-9ECDDFFCA651}" destId="{B04A4984-2D0E-40F3-BE21-EA339CDE87E0}" srcOrd="0" destOrd="0" presId="urn:microsoft.com/office/officeart/2005/8/layout/process1"/>
    <dgm:cxn modelId="{D00AFAB2-CAF0-1748-98F7-09CF8D14B4BA}" type="presParOf" srcId="{2C426199-AF63-4669-8245-1C387ACAB09C}" destId="{3A088772-03F1-4FA1-886C-D33CB98D08A0}" srcOrd="4" destOrd="0" presId="urn:microsoft.com/office/officeart/2005/8/layout/process1"/>
    <dgm:cxn modelId="{1A9BD298-5ABA-6341-86C9-8ECDC175DD83}" type="presParOf" srcId="{2C426199-AF63-4669-8245-1C387ACAB09C}" destId="{AEAF98D0-5958-4873-A788-6627DCBCE2BB}" srcOrd="5" destOrd="0" presId="urn:microsoft.com/office/officeart/2005/8/layout/process1"/>
    <dgm:cxn modelId="{54BC2453-1940-B54A-A50B-C46E686D0EE6}" type="presParOf" srcId="{AEAF98D0-5958-4873-A788-6627DCBCE2BB}" destId="{00EC01D3-6642-4B97-91CD-918985363A59}" srcOrd="0" destOrd="0" presId="urn:microsoft.com/office/officeart/2005/8/layout/process1"/>
    <dgm:cxn modelId="{4B0E62D8-8C15-404E-9BA1-9F03A63FC7F8}" type="presParOf" srcId="{2C426199-AF63-4669-8245-1C387ACAB09C}" destId="{038F4AD2-6CDE-4C16-BFD6-5D786CAC082B}" srcOrd="6" destOrd="0" presId="urn:microsoft.com/office/officeart/2005/8/layout/process1"/>
    <dgm:cxn modelId="{052788AD-99AB-B84D-891C-074CAB0E2D99}" type="presParOf" srcId="{2C426199-AF63-4669-8245-1C387ACAB09C}" destId="{042F61FB-BFF3-4287-9AFF-552214F68B9A}" srcOrd="7" destOrd="0" presId="urn:microsoft.com/office/officeart/2005/8/layout/process1"/>
    <dgm:cxn modelId="{EE0AE001-AD32-D142-B2DC-17974C112AAF}" type="presParOf" srcId="{042F61FB-BFF3-4287-9AFF-552214F68B9A}" destId="{BE560D9D-758C-42C2-9DDE-ECACB7D39E27}" srcOrd="0" destOrd="0" presId="urn:microsoft.com/office/officeart/2005/8/layout/process1"/>
    <dgm:cxn modelId="{83C9C4B7-20BA-3748-86BE-6F41ADF6BA25}" type="presParOf" srcId="{2C426199-AF63-4669-8245-1C387ACAB09C}" destId="{B3B80C97-AE71-4FA8-97CA-ECB30F22DB9F}"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A8D1CB-0BCD-4F14-88A1-70EA3B1D587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67D1885-0E15-4ED3-BCB2-310C18CE88ED}">
      <dgm:prSet phldrT="[Text]"/>
      <dgm:spPr/>
      <dgm:t>
        <a:bodyPr/>
        <a:lstStyle/>
        <a:p>
          <a:r>
            <a:rPr lang="en-US" dirty="0" smtClean="0"/>
            <a:t>Scenario</a:t>
          </a:r>
          <a:endParaRPr lang="en-US" dirty="0"/>
        </a:p>
      </dgm:t>
    </dgm:pt>
    <dgm:pt modelId="{7DF1BC06-A98F-48AC-BBDE-09EAC879B8E2}" type="parTrans" cxnId="{7806575D-D033-407E-93F9-DB3E9DD6274F}">
      <dgm:prSet/>
      <dgm:spPr/>
      <dgm:t>
        <a:bodyPr/>
        <a:lstStyle/>
        <a:p>
          <a:endParaRPr lang="en-US"/>
        </a:p>
      </dgm:t>
    </dgm:pt>
    <dgm:pt modelId="{AE83A022-95E5-47E6-B6D5-4A0BFBE79C03}" type="sibTrans" cxnId="{7806575D-D033-407E-93F9-DB3E9DD6274F}">
      <dgm:prSet/>
      <dgm:spPr/>
      <dgm:t>
        <a:bodyPr/>
        <a:lstStyle/>
        <a:p>
          <a:endParaRPr lang="en-US"/>
        </a:p>
      </dgm:t>
    </dgm:pt>
    <dgm:pt modelId="{FAAD588F-7672-4781-A742-019B6C77F9D4}">
      <dgm:prSet phldrT="[Text]"/>
      <dgm:spPr/>
      <dgm:t>
        <a:bodyPr/>
        <a:lstStyle/>
        <a:p>
          <a:r>
            <a:rPr lang="en-US" dirty="0" smtClean="0"/>
            <a:t>Ecosystem structure</a:t>
          </a:r>
          <a:endParaRPr lang="en-US" dirty="0"/>
        </a:p>
      </dgm:t>
    </dgm:pt>
    <dgm:pt modelId="{20E4E2CB-597E-44F4-9891-8ECA73FE8B40}" type="parTrans" cxnId="{0F79F8D2-5871-4EF8-97F1-5A4A13A0D381}">
      <dgm:prSet/>
      <dgm:spPr/>
      <dgm:t>
        <a:bodyPr/>
        <a:lstStyle/>
        <a:p>
          <a:endParaRPr lang="en-US"/>
        </a:p>
      </dgm:t>
    </dgm:pt>
    <dgm:pt modelId="{3200B7D7-E71E-4611-B20F-AF5EB2B4BF8B}" type="sibTrans" cxnId="{0F79F8D2-5871-4EF8-97F1-5A4A13A0D381}">
      <dgm:prSet/>
      <dgm:spPr/>
      <dgm:t>
        <a:bodyPr/>
        <a:lstStyle/>
        <a:p>
          <a:endParaRPr lang="en-US"/>
        </a:p>
      </dgm:t>
    </dgm:pt>
    <dgm:pt modelId="{1A27153F-79B9-4243-96BC-10312C024082}">
      <dgm:prSet phldrT="[Text]"/>
      <dgm:spPr/>
      <dgm:t>
        <a:bodyPr/>
        <a:lstStyle/>
        <a:p>
          <a:r>
            <a:rPr lang="en-US" dirty="0" smtClean="0"/>
            <a:t>Ecosystem function</a:t>
          </a:r>
          <a:endParaRPr lang="en-US" dirty="0"/>
        </a:p>
      </dgm:t>
    </dgm:pt>
    <dgm:pt modelId="{E0111BEB-CEB8-474D-9511-B57C790C0C59}" type="parTrans" cxnId="{A5C2FF2E-9230-48AA-944F-E70602F22BA4}">
      <dgm:prSet/>
      <dgm:spPr/>
      <dgm:t>
        <a:bodyPr/>
        <a:lstStyle/>
        <a:p>
          <a:endParaRPr lang="en-US"/>
        </a:p>
      </dgm:t>
    </dgm:pt>
    <dgm:pt modelId="{501CB2C8-09FA-4ADC-8DD5-24E7B9F3CF42}" type="sibTrans" cxnId="{A5C2FF2E-9230-48AA-944F-E70602F22BA4}">
      <dgm:prSet/>
      <dgm:spPr/>
      <dgm:t>
        <a:bodyPr/>
        <a:lstStyle/>
        <a:p>
          <a:endParaRPr lang="en-US"/>
        </a:p>
      </dgm:t>
    </dgm:pt>
    <dgm:pt modelId="{B9B67206-0E34-43EB-A195-2815E140ECFA}">
      <dgm:prSet phldrT="[Text]"/>
      <dgm:spPr/>
      <dgm:t>
        <a:bodyPr/>
        <a:lstStyle/>
        <a:p>
          <a:r>
            <a:rPr lang="en-US" dirty="0" smtClean="0"/>
            <a:t>Ecosystem service</a:t>
          </a:r>
          <a:endParaRPr lang="en-US" dirty="0"/>
        </a:p>
      </dgm:t>
    </dgm:pt>
    <dgm:pt modelId="{E36CDD28-682C-4B5D-A167-0C34DB8A256B}" type="parTrans" cxnId="{AB1A576D-0860-4448-ACAE-C519C25D4710}">
      <dgm:prSet/>
      <dgm:spPr/>
      <dgm:t>
        <a:bodyPr/>
        <a:lstStyle/>
        <a:p>
          <a:endParaRPr lang="en-US"/>
        </a:p>
      </dgm:t>
    </dgm:pt>
    <dgm:pt modelId="{E7D8F87F-1C63-4477-A175-F1A1039A22C8}" type="sibTrans" cxnId="{AB1A576D-0860-4448-ACAE-C519C25D4710}">
      <dgm:prSet/>
      <dgm:spPr/>
      <dgm:t>
        <a:bodyPr/>
        <a:lstStyle/>
        <a:p>
          <a:endParaRPr lang="en-US"/>
        </a:p>
      </dgm:t>
    </dgm:pt>
    <dgm:pt modelId="{2CED9004-CE95-4B71-BD7A-2C44C8C07B31}">
      <dgm:prSet phldrT="[Text]"/>
      <dgm:spPr/>
      <dgm:t>
        <a:bodyPr/>
        <a:lstStyle/>
        <a:p>
          <a:r>
            <a:rPr lang="en-US" dirty="0" smtClean="0"/>
            <a:t>Value of service</a:t>
          </a:r>
          <a:endParaRPr lang="en-US" dirty="0"/>
        </a:p>
      </dgm:t>
    </dgm:pt>
    <dgm:pt modelId="{04684A49-147A-4625-8710-FD64EB0E1351}" type="parTrans" cxnId="{C7D7A555-97C9-4E61-A3F7-7A6724EF2B54}">
      <dgm:prSet/>
      <dgm:spPr/>
      <dgm:t>
        <a:bodyPr/>
        <a:lstStyle/>
        <a:p>
          <a:endParaRPr lang="en-US"/>
        </a:p>
      </dgm:t>
    </dgm:pt>
    <dgm:pt modelId="{3EA4DC51-AEFB-4353-8657-4E0FD28E927D}" type="sibTrans" cxnId="{C7D7A555-97C9-4E61-A3F7-7A6724EF2B54}">
      <dgm:prSet/>
      <dgm:spPr/>
      <dgm:t>
        <a:bodyPr/>
        <a:lstStyle/>
        <a:p>
          <a:endParaRPr lang="en-US"/>
        </a:p>
      </dgm:t>
    </dgm:pt>
    <dgm:pt modelId="{2C426199-AF63-4669-8245-1C387ACAB09C}" type="pres">
      <dgm:prSet presAssocID="{8FA8D1CB-0BCD-4F14-88A1-70EA3B1D5870}" presName="Name0" presStyleCnt="0">
        <dgm:presLayoutVars>
          <dgm:dir/>
          <dgm:resizeHandles val="exact"/>
        </dgm:presLayoutVars>
      </dgm:prSet>
      <dgm:spPr/>
      <dgm:t>
        <a:bodyPr/>
        <a:lstStyle/>
        <a:p>
          <a:endParaRPr lang="en-US"/>
        </a:p>
      </dgm:t>
    </dgm:pt>
    <dgm:pt modelId="{96CD232E-BC28-4462-8DCF-AB01A57C6BE5}" type="pres">
      <dgm:prSet presAssocID="{467D1885-0E15-4ED3-BCB2-310C18CE88ED}" presName="node" presStyleLbl="node1" presStyleIdx="0" presStyleCnt="5">
        <dgm:presLayoutVars>
          <dgm:bulletEnabled val="1"/>
        </dgm:presLayoutVars>
      </dgm:prSet>
      <dgm:spPr/>
      <dgm:t>
        <a:bodyPr/>
        <a:lstStyle/>
        <a:p>
          <a:endParaRPr lang="en-US"/>
        </a:p>
      </dgm:t>
    </dgm:pt>
    <dgm:pt modelId="{51244260-02F4-4780-AA68-78567843E573}" type="pres">
      <dgm:prSet presAssocID="{AE83A022-95E5-47E6-B6D5-4A0BFBE79C03}" presName="sibTrans" presStyleLbl="sibTrans2D1" presStyleIdx="0" presStyleCnt="4"/>
      <dgm:spPr/>
      <dgm:t>
        <a:bodyPr/>
        <a:lstStyle/>
        <a:p>
          <a:endParaRPr lang="en-US"/>
        </a:p>
      </dgm:t>
    </dgm:pt>
    <dgm:pt modelId="{F1012F7C-04A8-4BB9-84BD-DB9EF0490E3B}" type="pres">
      <dgm:prSet presAssocID="{AE83A022-95E5-47E6-B6D5-4A0BFBE79C03}" presName="connectorText" presStyleLbl="sibTrans2D1" presStyleIdx="0" presStyleCnt="4"/>
      <dgm:spPr/>
      <dgm:t>
        <a:bodyPr/>
        <a:lstStyle/>
        <a:p>
          <a:endParaRPr lang="en-US"/>
        </a:p>
      </dgm:t>
    </dgm:pt>
    <dgm:pt modelId="{3C1EF64B-688D-4237-86FC-0285274F58D4}" type="pres">
      <dgm:prSet presAssocID="{FAAD588F-7672-4781-A742-019B6C77F9D4}" presName="node" presStyleLbl="node1" presStyleIdx="1" presStyleCnt="5">
        <dgm:presLayoutVars>
          <dgm:bulletEnabled val="1"/>
        </dgm:presLayoutVars>
      </dgm:prSet>
      <dgm:spPr/>
      <dgm:t>
        <a:bodyPr/>
        <a:lstStyle/>
        <a:p>
          <a:endParaRPr lang="en-US"/>
        </a:p>
      </dgm:t>
    </dgm:pt>
    <dgm:pt modelId="{FC5A96B8-8AE0-46AD-8C53-9ECDDFFCA651}" type="pres">
      <dgm:prSet presAssocID="{3200B7D7-E71E-4611-B20F-AF5EB2B4BF8B}" presName="sibTrans" presStyleLbl="sibTrans2D1" presStyleIdx="1" presStyleCnt="4"/>
      <dgm:spPr/>
      <dgm:t>
        <a:bodyPr/>
        <a:lstStyle/>
        <a:p>
          <a:endParaRPr lang="en-US"/>
        </a:p>
      </dgm:t>
    </dgm:pt>
    <dgm:pt modelId="{B04A4984-2D0E-40F3-BE21-EA339CDE87E0}" type="pres">
      <dgm:prSet presAssocID="{3200B7D7-E71E-4611-B20F-AF5EB2B4BF8B}" presName="connectorText" presStyleLbl="sibTrans2D1" presStyleIdx="1" presStyleCnt="4"/>
      <dgm:spPr/>
      <dgm:t>
        <a:bodyPr/>
        <a:lstStyle/>
        <a:p>
          <a:endParaRPr lang="en-US"/>
        </a:p>
      </dgm:t>
    </dgm:pt>
    <dgm:pt modelId="{3A088772-03F1-4FA1-886C-D33CB98D08A0}" type="pres">
      <dgm:prSet presAssocID="{1A27153F-79B9-4243-96BC-10312C024082}" presName="node" presStyleLbl="node1" presStyleIdx="2" presStyleCnt="5">
        <dgm:presLayoutVars>
          <dgm:bulletEnabled val="1"/>
        </dgm:presLayoutVars>
      </dgm:prSet>
      <dgm:spPr/>
      <dgm:t>
        <a:bodyPr/>
        <a:lstStyle/>
        <a:p>
          <a:endParaRPr lang="en-US"/>
        </a:p>
      </dgm:t>
    </dgm:pt>
    <dgm:pt modelId="{AEAF98D0-5958-4873-A788-6627DCBCE2BB}" type="pres">
      <dgm:prSet presAssocID="{501CB2C8-09FA-4ADC-8DD5-24E7B9F3CF42}" presName="sibTrans" presStyleLbl="sibTrans2D1" presStyleIdx="2" presStyleCnt="4"/>
      <dgm:spPr/>
      <dgm:t>
        <a:bodyPr/>
        <a:lstStyle/>
        <a:p>
          <a:endParaRPr lang="en-US"/>
        </a:p>
      </dgm:t>
    </dgm:pt>
    <dgm:pt modelId="{00EC01D3-6642-4B97-91CD-918985363A59}" type="pres">
      <dgm:prSet presAssocID="{501CB2C8-09FA-4ADC-8DD5-24E7B9F3CF42}" presName="connectorText" presStyleLbl="sibTrans2D1" presStyleIdx="2" presStyleCnt="4"/>
      <dgm:spPr/>
      <dgm:t>
        <a:bodyPr/>
        <a:lstStyle/>
        <a:p>
          <a:endParaRPr lang="en-US"/>
        </a:p>
      </dgm:t>
    </dgm:pt>
    <dgm:pt modelId="{038F4AD2-6CDE-4C16-BFD6-5D786CAC082B}" type="pres">
      <dgm:prSet presAssocID="{B9B67206-0E34-43EB-A195-2815E140ECFA}" presName="node" presStyleLbl="node1" presStyleIdx="3" presStyleCnt="5">
        <dgm:presLayoutVars>
          <dgm:bulletEnabled val="1"/>
        </dgm:presLayoutVars>
      </dgm:prSet>
      <dgm:spPr/>
      <dgm:t>
        <a:bodyPr/>
        <a:lstStyle/>
        <a:p>
          <a:endParaRPr lang="en-US"/>
        </a:p>
      </dgm:t>
    </dgm:pt>
    <dgm:pt modelId="{042F61FB-BFF3-4287-9AFF-552214F68B9A}" type="pres">
      <dgm:prSet presAssocID="{E7D8F87F-1C63-4477-A175-F1A1039A22C8}" presName="sibTrans" presStyleLbl="sibTrans2D1" presStyleIdx="3" presStyleCnt="4"/>
      <dgm:spPr/>
      <dgm:t>
        <a:bodyPr/>
        <a:lstStyle/>
        <a:p>
          <a:endParaRPr lang="en-US"/>
        </a:p>
      </dgm:t>
    </dgm:pt>
    <dgm:pt modelId="{BE560D9D-758C-42C2-9DDE-ECACB7D39E27}" type="pres">
      <dgm:prSet presAssocID="{E7D8F87F-1C63-4477-A175-F1A1039A22C8}" presName="connectorText" presStyleLbl="sibTrans2D1" presStyleIdx="3" presStyleCnt="4"/>
      <dgm:spPr/>
      <dgm:t>
        <a:bodyPr/>
        <a:lstStyle/>
        <a:p>
          <a:endParaRPr lang="en-US"/>
        </a:p>
      </dgm:t>
    </dgm:pt>
    <dgm:pt modelId="{B3B80C97-AE71-4FA8-97CA-ECB30F22DB9F}" type="pres">
      <dgm:prSet presAssocID="{2CED9004-CE95-4B71-BD7A-2C44C8C07B31}" presName="node" presStyleLbl="node1" presStyleIdx="4" presStyleCnt="5">
        <dgm:presLayoutVars>
          <dgm:bulletEnabled val="1"/>
        </dgm:presLayoutVars>
      </dgm:prSet>
      <dgm:spPr/>
      <dgm:t>
        <a:bodyPr/>
        <a:lstStyle/>
        <a:p>
          <a:endParaRPr lang="en-US"/>
        </a:p>
      </dgm:t>
    </dgm:pt>
  </dgm:ptLst>
  <dgm:cxnLst>
    <dgm:cxn modelId="{3FAD65EF-8C1A-5541-8316-33A918F5A372}" type="presOf" srcId="{3200B7D7-E71E-4611-B20F-AF5EB2B4BF8B}" destId="{B04A4984-2D0E-40F3-BE21-EA339CDE87E0}" srcOrd="1" destOrd="0" presId="urn:microsoft.com/office/officeart/2005/8/layout/process1"/>
    <dgm:cxn modelId="{AB1A576D-0860-4448-ACAE-C519C25D4710}" srcId="{8FA8D1CB-0BCD-4F14-88A1-70EA3B1D5870}" destId="{B9B67206-0E34-43EB-A195-2815E140ECFA}" srcOrd="3" destOrd="0" parTransId="{E36CDD28-682C-4B5D-A167-0C34DB8A256B}" sibTransId="{E7D8F87F-1C63-4477-A175-F1A1039A22C8}"/>
    <dgm:cxn modelId="{9246CA05-A525-7B4D-9C65-B5766C839E16}" type="presOf" srcId="{E7D8F87F-1C63-4477-A175-F1A1039A22C8}" destId="{042F61FB-BFF3-4287-9AFF-552214F68B9A}" srcOrd="0" destOrd="0" presId="urn:microsoft.com/office/officeart/2005/8/layout/process1"/>
    <dgm:cxn modelId="{594D8A25-E554-2A40-B7FC-090F7A4A50CB}" type="presOf" srcId="{1A27153F-79B9-4243-96BC-10312C024082}" destId="{3A088772-03F1-4FA1-886C-D33CB98D08A0}" srcOrd="0" destOrd="0" presId="urn:microsoft.com/office/officeart/2005/8/layout/process1"/>
    <dgm:cxn modelId="{8F45DC8C-1AAB-9749-84B9-387B473D63FF}" type="presOf" srcId="{FAAD588F-7672-4781-A742-019B6C77F9D4}" destId="{3C1EF64B-688D-4237-86FC-0285274F58D4}" srcOrd="0" destOrd="0" presId="urn:microsoft.com/office/officeart/2005/8/layout/process1"/>
    <dgm:cxn modelId="{FF032AAB-4122-EC4E-B3AB-FCC7E18F1F4E}" type="presOf" srcId="{467D1885-0E15-4ED3-BCB2-310C18CE88ED}" destId="{96CD232E-BC28-4462-8DCF-AB01A57C6BE5}" srcOrd="0" destOrd="0" presId="urn:microsoft.com/office/officeart/2005/8/layout/process1"/>
    <dgm:cxn modelId="{ABDE5A82-74FF-D64B-B92C-0299ECECABCC}" type="presOf" srcId="{AE83A022-95E5-47E6-B6D5-4A0BFBE79C03}" destId="{F1012F7C-04A8-4BB9-84BD-DB9EF0490E3B}" srcOrd="1" destOrd="0" presId="urn:microsoft.com/office/officeart/2005/8/layout/process1"/>
    <dgm:cxn modelId="{0DE7953E-15B2-A040-BAE4-6A344B32A530}" type="presOf" srcId="{AE83A022-95E5-47E6-B6D5-4A0BFBE79C03}" destId="{51244260-02F4-4780-AA68-78567843E573}" srcOrd="0" destOrd="0" presId="urn:microsoft.com/office/officeart/2005/8/layout/process1"/>
    <dgm:cxn modelId="{C7D7A555-97C9-4E61-A3F7-7A6724EF2B54}" srcId="{8FA8D1CB-0BCD-4F14-88A1-70EA3B1D5870}" destId="{2CED9004-CE95-4B71-BD7A-2C44C8C07B31}" srcOrd="4" destOrd="0" parTransId="{04684A49-147A-4625-8710-FD64EB0E1351}" sibTransId="{3EA4DC51-AEFB-4353-8657-4E0FD28E927D}"/>
    <dgm:cxn modelId="{7DA2216A-520A-6444-9454-126A1C1ADE48}" type="presOf" srcId="{3200B7D7-E71E-4611-B20F-AF5EB2B4BF8B}" destId="{FC5A96B8-8AE0-46AD-8C53-9ECDDFFCA651}" srcOrd="0" destOrd="0" presId="urn:microsoft.com/office/officeart/2005/8/layout/process1"/>
    <dgm:cxn modelId="{E04EF5FC-6286-C043-A69E-71FE0F2A1379}" type="presOf" srcId="{2CED9004-CE95-4B71-BD7A-2C44C8C07B31}" destId="{B3B80C97-AE71-4FA8-97CA-ECB30F22DB9F}" srcOrd="0" destOrd="0" presId="urn:microsoft.com/office/officeart/2005/8/layout/process1"/>
    <dgm:cxn modelId="{0F79F8D2-5871-4EF8-97F1-5A4A13A0D381}" srcId="{8FA8D1CB-0BCD-4F14-88A1-70EA3B1D5870}" destId="{FAAD588F-7672-4781-A742-019B6C77F9D4}" srcOrd="1" destOrd="0" parTransId="{20E4E2CB-597E-44F4-9891-8ECA73FE8B40}" sibTransId="{3200B7D7-E71E-4611-B20F-AF5EB2B4BF8B}"/>
    <dgm:cxn modelId="{D42852D9-CFC0-1942-A593-C55BAC6D17FC}" type="presOf" srcId="{501CB2C8-09FA-4ADC-8DD5-24E7B9F3CF42}" destId="{AEAF98D0-5958-4873-A788-6627DCBCE2BB}" srcOrd="0" destOrd="0" presId="urn:microsoft.com/office/officeart/2005/8/layout/process1"/>
    <dgm:cxn modelId="{C9CBF253-865D-CB4E-AA6B-69DAE475D379}" type="presOf" srcId="{B9B67206-0E34-43EB-A195-2815E140ECFA}" destId="{038F4AD2-6CDE-4C16-BFD6-5D786CAC082B}" srcOrd="0" destOrd="0" presId="urn:microsoft.com/office/officeart/2005/8/layout/process1"/>
    <dgm:cxn modelId="{C228BC69-9C83-FF4D-8310-B398A893A29F}" type="presOf" srcId="{501CB2C8-09FA-4ADC-8DD5-24E7B9F3CF42}" destId="{00EC01D3-6642-4B97-91CD-918985363A59}" srcOrd="1" destOrd="0" presId="urn:microsoft.com/office/officeart/2005/8/layout/process1"/>
    <dgm:cxn modelId="{63A0C6E4-4FCB-6D43-9A7F-0ADB3E20164C}" type="presOf" srcId="{E7D8F87F-1C63-4477-A175-F1A1039A22C8}" destId="{BE560D9D-758C-42C2-9DDE-ECACB7D39E27}" srcOrd="1" destOrd="0" presId="urn:microsoft.com/office/officeart/2005/8/layout/process1"/>
    <dgm:cxn modelId="{0F5BBC05-FB7C-D94B-A82F-9722E3C9EBEA}" type="presOf" srcId="{8FA8D1CB-0BCD-4F14-88A1-70EA3B1D5870}" destId="{2C426199-AF63-4669-8245-1C387ACAB09C}" srcOrd="0" destOrd="0" presId="urn:microsoft.com/office/officeart/2005/8/layout/process1"/>
    <dgm:cxn modelId="{A5C2FF2E-9230-48AA-944F-E70602F22BA4}" srcId="{8FA8D1CB-0BCD-4F14-88A1-70EA3B1D5870}" destId="{1A27153F-79B9-4243-96BC-10312C024082}" srcOrd="2" destOrd="0" parTransId="{E0111BEB-CEB8-474D-9511-B57C790C0C59}" sibTransId="{501CB2C8-09FA-4ADC-8DD5-24E7B9F3CF42}"/>
    <dgm:cxn modelId="{7806575D-D033-407E-93F9-DB3E9DD6274F}" srcId="{8FA8D1CB-0BCD-4F14-88A1-70EA3B1D5870}" destId="{467D1885-0E15-4ED3-BCB2-310C18CE88ED}" srcOrd="0" destOrd="0" parTransId="{7DF1BC06-A98F-48AC-BBDE-09EAC879B8E2}" sibTransId="{AE83A022-95E5-47E6-B6D5-4A0BFBE79C03}"/>
    <dgm:cxn modelId="{EB77462E-529D-9E42-8FB0-826CF6A1A72C}" type="presParOf" srcId="{2C426199-AF63-4669-8245-1C387ACAB09C}" destId="{96CD232E-BC28-4462-8DCF-AB01A57C6BE5}" srcOrd="0" destOrd="0" presId="urn:microsoft.com/office/officeart/2005/8/layout/process1"/>
    <dgm:cxn modelId="{04F01E36-6072-FA4B-AC86-B3F72C2A39CA}" type="presParOf" srcId="{2C426199-AF63-4669-8245-1C387ACAB09C}" destId="{51244260-02F4-4780-AA68-78567843E573}" srcOrd="1" destOrd="0" presId="urn:microsoft.com/office/officeart/2005/8/layout/process1"/>
    <dgm:cxn modelId="{3220692E-5A18-D24A-9BB4-A3CE30D803B9}" type="presParOf" srcId="{51244260-02F4-4780-AA68-78567843E573}" destId="{F1012F7C-04A8-4BB9-84BD-DB9EF0490E3B}" srcOrd="0" destOrd="0" presId="urn:microsoft.com/office/officeart/2005/8/layout/process1"/>
    <dgm:cxn modelId="{82E456C7-7226-E14C-929C-E34789CD9722}" type="presParOf" srcId="{2C426199-AF63-4669-8245-1C387ACAB09C}" destId="{3C1EF64B-688D-4237-86FC-0285274F58D4}" srcOrd="2" destOrd="0" presId="urn:microsoft.com/office/officeart/2005/8/layout/process1"/>
    <dgm:cxn modelId="{BD89A52A-4826-A647-9177-71E44A53A562}" type="presParOf" srcId="{2C426199-AF63-4669-8245-1C387ACAB09C}" destId="{FC5A96B8-8AE0-46AD-8C53-9ECDDFFCA651}" srcOrd="3" destOrd="0" presId="urn:microsoft.com/office/officeart/2005/8/layout/process1"/>
    <dgm:cxn modelId="{B514DA90-DBEB-FA46-A702-A578C8FE85E8}" type="presParOf" srcId="{FC5A96B8-8AE0-46AD-8C53-9ECDDFFCA651}" destId="{B04A4984-2D0E-40F3-BE21-EA339CDE87E0}" srcOrd="0" destOrd="0" presId="urn:microsoft.com/office/officeart/2005/8/layout/process1"/>
    <dgm:cxn modelId="{557CC29F-5C25-3F4F-B189-6393A8618564}" type="presParOf" srcId="{2C426199-AF63-4669-8245-1C387ACAB09C}" destId="{3A088772-03F1-4FA1-886C-D33CB98D08A0}" srcOrd="4" destOrd="0" presId="urn:microsoft.com/office/officeart/2005/8/layout/process1"/>
    <dgm:cxn modelId="{7D74DFEC-6802-AD47-B3BD-C1C6EAA22191}" type="presParOf" srcId="{2C426199-AF63-4669-8245-1C387ACAB09C}" destId="{AEAF98D0-5958-4873-A788-6627DCBCE2BB}" srcOrd="5" destOrd="0" presId="urn:microsoft.com/office/officeart/2005/8/layout/process1"/>
    <dgm:cxn modelId="{1DB5C8F7-B377-2B4F-A134-F6515D0839AF}" type="presParOf" srcId="{AEAF98D0-5958-4873-A788-6627DCBCE2BB}" destId="{00EC01D3-6642-4B97-91CD-918985363A59}" srcOrd="0" destOrd="0" presId="urn:microsoft.com/office/officeart/2005/8/layout/process1"/>
    <dgm:cxn modelId="{B2CBD2B4-3CDC-CF47-8CD1-69B5FB03A0F3}" type="presParOf" srcId="{2C426199-AF63-4669-8245-1C387ACAB09C}" destId="{038F4AD2-6CDE-4C16-BFD6-5D786CAC082B}" srcOrd="6" destOrd="0" presId="urn:microsoft.com/office/officeart/2005/8/layout/process1"/>
    <dgm:cxn modelId="{3BCD82F5-AF9A-5E4A-9EE5-1BA5180450E6}" type="presParOf" srcId="{2C426199-AF63-4669-8245-1C387ACAB09C}" destId="{042F61FB-BFF3-4287-9AFF-552214F68B9A}" srcOrd="7" destOrd="0" presId="urn:microsoft.com/office/officeart/2005/8/layout/process1"/>
    <dgm:cxn modelId="{C9B63E9D-5AEF-384D-B4A8-4CFCA4C1C63C}" type="presParOf" srcId="{042F61FB-BFF3-4287-9AFF-552214F68B9A}" destId="{BE560D9D-758C-42C2-9DDE-ECACB7D39E27}" srcOrd="0" destOrd="0" presId="urn:microsoft.com/office/officeart/2005/8/layout/process1"/>
    <dgm:cxn modelId="{1DB2B7C9-ABE9-C647-85F4-DE0694E561B2}" type="presParOf" srcId="{2C426199-AF63-4669-8245-1C387ACAB09C}" destId="{B3B80C97-AE71-4FA8-97CA-ECB30F22DB9F}"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16C0DA-9AD2-45E2-B02F-917B0055A25B}">
      <dsp:nvSpPr>
        <dsp:cNvPr id="0" name=""/>
        <dsp:cNvSpPr/>
      </dsp:nvSpPr>
      <dsp:spPr>
        <a:xfrm>
          <a:off x="7166" y="0"/>
          <a:ext cx="2141859" cy="990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rPr>
            <a:t>Zoning</a:t>
          </a:r>
        </a:p>
        <a:p>
          <a:pPr lvl="0" algn="ctr" defTabSz="97790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rPr>
            <a:t>Scheme</a:t>
          </a:r>
          <a:endParaRPr lang="en-US" sz="2200" kern="1200" dirty="0">
            <a:effectLst>
              <a:outerShdw blurRad="38100" dist="38100" dir="2700000" algn="tl">
                <a:srgbClr val="000000">
                  <a:alpha val="43137"/>
                </a:srgbClr>
              </a:outerShdw>
            </a:effectLst>
          </a:endParaRPr>
        </a:p>
      </dsp:txBody>
      <dsp:txXfrm>
        <a:off x="7166" y="0"/>
        <a:ext cx="2141859" cy="990600"/>
      </dsp:txXfrm>
    </dsp:sp>
    <dsp:sp modelId="{FB4BA209-9FD0-45D3-B36D-A08F56449E27}">
      <dsp:nvSpPr>
        <dsp:cNvPr id="0" name=""/>
        <dsp:cNvSpPr/>
      </dsp:nvSpPr>
      <dsp:spPr>
        <a:xfrm>
          <a:off x="2363212" y="229709"/>
          <a:ext cx="454074" cy="531181"/>
        </a:xfrm>
        <a:prstGeom prst="rightArrow">
          <a:avLst>
            <a:gd name="adj1" fmla="val 60000"/>
            <a:gd name="adj2" fmla="val 50000"/>
          </a:avLst>
        </a:prstGeom>
        <a:solidFill>
          <a:schemeClr val="accent1">
            <a:alpha val="57000"/>
          </a:schemeClr>
        </a:solidFill>
        <a:ln>
          <a:solidFill>
            <a:schemeClr val="accent1">
              <a:alpha val="36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effectLst>
              <a:outerShdw blurRad="38100" dist="38100" dir="2700000" algn="tl">
                <a:srgbClr val="000000">
                  <a:alpha val="43137"/>
                </a:srgbClr>
              </a:outerShdw>
            </a:effectLst>
          </a:endParaRPr>
        </a:p>
      </dsp:txBody>
      <dsp:txXfrm>
        <a:off x="2363212" y="229709"/>
        <a:ext cx="454074" cy="531181"/>
      </dsp:txXfrm>
    </dsp:sp>
    <dsp:sp modelId="{3B1535DF-695B-43E2-87C0-AF675F0D89A2}">
      <dsp:nvSpPr>
        <dsp:cNvPr id="0" name=""/>
        <dsp:cNvSpPr/>
      </dsp:nvSpPr>
      <dsp:spPr>
        <a:xfrm>
          <a:off x="3005770" y="0"/>
          <a:ext cx="2141859" cy="990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rPr>
            <a:t>Risk to habitats</a:t>
          </a:r>
          <a:endParaRPr lang="en-US" sz="2200" kern="1200" dirty="0">
            <a:effectLst>
              <a:outerShdw blurRad="38100" dist="38100" dir="2700000" algn="tl">
                <a:srgbClr val="000000">
                  <a:alpha val="43137"/>
                </a:srgbClr>
              </a:outerShdw>
            </a:effectLst>
          </a:endParaRPr>
        </a:p>
      </dsp:txBody>
      <dsp:txXfrm>
        <a:off x="3005770" y="0"/>
        <a:ext cx="2141859" cy="990600"/>
      </dsp:txXfrm>
    </dsp:sp>
    <dsp:sp modelId="{2FFF60DC-96DF-405A-90D2-9F9A556871AE}">
      <dsp:nvSpPr>
        <dsp:cNvPr id="0" name=""/>
        <dsp:cNvSpPr/>
      </dsp:nvSpPr>
      <dsp:spPr>
        <a:xfrm>
          <a:off x="5361815" y="229709"/>
          <a:ext cx="454074" cy="531181"/>
        </a:xfrm>
        <a:prstGeom prst="rightArrow">
          <a:avLst>
            <a:gd name="adj1" fmla="val 60000"/>
            <a:gd name="adj2" fmla="val 50000"/>
          </a:avLst>
        </a:prstGeom>
        <a:solidFill>
          <a:schemeClr val="accent1">
            <a:alpha val="57000"/>
          </a:schemeClr>
        </a:solidFill>
        <a:ln>
          <a:solidFill>
            <a:schemeClr val="accent1">
              <a:alpha val="36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effectLst>
              <a:outerShdw blurRad="38100" dist="38100" dir="2700000" algn="tl">
                <a:srgbClr val="000000">
                  <a:alpha val="43137"/>
                </a:srgbClr>
              </a:outerShdw>
            </a:effectLst>
          </a:endParaRPr>
        </a:p>
      </dsp:txBody>
      <dsp:txXfrm>
        <a:off x="5361815" y="229709"/>
        <a:ext cx="454074" cy="531181"/>
      </dsp:txXfrm>
    </dsp:sp>
    <dsp:sp modelId="{5C548F33-A7C5-4833-9495-8074E64DC17C}">
      <dsp:nvSpPr>
        <dsp:cNvPr id="0" name=""/>
        <dsp:cNvSpPr/>
      </dsp:nvSpPr>
      <dsp:spPr>
        <a:xfrm>
          <a:off x="6004373" y="0"/>
          <a:ext cx="2141859" cy="990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effectLst>
                <a:outerShdw blurRad="38100" dist="38100" dir="2700000" algn="tl">
                  <a:srgbClr val="000000">
                    <a:alpha val="43137"/>
                  </a:srgbClr>
                </a:outerShdw>
              </a:effectLst>
            </a:rPr>
            <a:t>Magnitude and value of service</a:t>
          </a:r>
          <a:endParaRPr lang="en-US" sz="2200" kern="1200" dirty="0">
            <a:effectLst>
              <a:outerShdw blurRad="38100" dist="38100" dir="2700000" algn="tl">
                <a:srgbClr val="000000">
                  <a:alpha val="43137"/>
                </a:srgbClr>
              </a:outerShdw>
            </a:effectLst>
          </a:endParaRPr>
        </a:p>
      </dsp:txBody>
      <dsp:txXfrm>
        <a:off x="6004373" y="0"/>
        <a:ext cx="2141859" cy="9906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CD232E-BC28-4462-8DCF-AB01A57C6BE5}">
      <dsp:nvSpPr>
        <dsp:cNvPr id="0" name=""/>
        <dsp:cNvSpPr/>
      </dsp:nvSpPr>
      <dsp:spPr>
        <a:xfrm>
          <a:off x="4055"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Scenario</a:t>
          </a:r>
          <a:endParaRPr lang="en-US" sz="1900" kern="1200" dirty="0"/>
        </a:p>
      </dsp:txBody>
      <dsp:txXfrm>
        <a:off x="4055" y="298313"/>
        <a:ext cx="1257225" cy="754335"/>
      </dsp:txXfrm>
    </dsp:sp>
    <dsp:sp modelId="{51244260-02F4-4780-AA68-78567843E573}">
      <dsp:nvSpPr>
        <dsp:cNvPr id="0" name=""/>
        <dsp:cNvSpPr/>
      </dsp:nvSpPr>
      <dsp:spPr>
        <a:xfrm>
          <a:off x="1387003"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387003" y="519585"/>
        <a:ext cx="266531" cy="311791"/>
      </dsp:txXfrm>
    </dsp:sp>
    <dsp:sp modelId="{3C1EF64B-688D-4237-86FC-0285274F58D4}">
      <dsp:nvSpPr>
        <dsp:cNvPr id="0" name=""/>
        <dsp:cNvSpPr/>
      </dsp:nvSpPr>
      <dsp:spPr>
        <a:xfrm>
          <a:off x="1764171"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Ecosystem structure</a:t>
          </a:r>
          <a:endParaRPr lang="en-US" sz="1900" kern="1200" dirty="0"/>
        </a:p>
      </dsp:txBody>
      <dsp:txXfrm>
        <a:off x="1764171" y="298313"/>
        <a:ext cx="1257225" cy="754335"/>
      </dsp:txXfrm>
    </dsp:sp>
    <dsp:sp modelId="{FC5A96B8-8AE0-46AD-8C53-9ECDDFFCA651}">
      <dsp:nvSpPr>
        <dsp:cNvPr id="0" name=""/>
        <dsp:cNvSpPr/>
      </dsp:nvSpPr>
      <dsp:spPr>
        <a:xfrm>
          <a:off x="3147119"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147119" y="519585"/>
        <a:ext cx="266531" cy="311791"/>
      </dsp:txXfrm>
    </dsp:sp>
    <dsp:sp modelId="{3A088772-03F1-4FA1-886C-D33CB98D08A0}">
      <dsp:nvSpPr>
        <dsp:cNvPr id="0" name=""/>
        <dsp:cNvSpPr/>
      </dsp:nvSpPr>
      <dsp:spPr>
        <a:xfrm>
          <a:off x="3524287"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Ecosystem function</a:t>
          </a:r>
          <a:endParaRPr lang="en-US" sz="1900" kern="1200" dirty="0"/>
        </a:p>
      </dsp:txBody>
      <dsp:txXfrm>
        <a:off x="3524287" y="298313"/>
        <a:ext cx="1257225" cy="754335"/>
      </dsp:txXfrm>
    </dsp:sp>
    <dsp:sp modelId="{AEAF98D0-5958-4873-A788-6627DCBCE2BB}">
      <dsp:nvSpPr>
        <dsp:cNvPr id="0" name=""/>
        <dsp:cNvSpPr/>
      </dsp:nvSpPr>
      <dsp:spPr>
        <a:xfrm>
          <a:off x="4907235"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907235" y="519585"/>
        <a:ext cx="266531" cy="311791"/>
      </dsp:txXfrm>
    </dsp:sp>
    <dsp:sp modelId="{038F4AD2-6CDE-4C16-BFD6-5D786CAC082B}">
      <dsp:nvSpPr>
        <dsp:cNvPr id="0" name=""/>
        <dsp:cNvSpPr/>
      </dsp:nvSpPr>
      <dsp:spPr>
        <a:xfrm>
          <a:off x="5284403"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Ecosystem service</a:t>
          </a:r>
          <a:endParaRPr lang="en-US" sz="1900" kern="1200" dirty="0"/>
        </a:p>
      </dsp:txBody>
      <dsp:txXfrm>
        <a:off x="5284403" y="298313"/>
        <a:ext cx="1257225" cy="754335"/>
      </dsp:txXfrm>
    </dsp:sp>
    <dsp:sp modelId="{042F61FB-BFF3-4287-9AFF-552214F68B9A}">
      <dsp:nvSpPr>
        <dsp:cNvPr id="0" name=""/>
        <dsp:cNvSpPr/>
      </dsp:nvSpPr>
      <dsp:spPr>
        <a:xfrm>
          <a:off x="6667351"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667351" y="519585"/>
        <a:ext cx="266531" cy="311791"/>
      </dsp:txXfrm>
    </dsp:sp>
    <dsp:sp modelId="{B3B80C97-AE71-4FA8-97CA-ECB30F22DB9F}">
      <dsp:nvSpPr>
        <dsp:cNvPr id="0" name=""/>
        <dsp:cNvSpPr/>
      </dsp:nvSpPr>
      <dsp:spPr>
        <a:xfrm>
          <a:off x="7044518"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Value of service</a:t>
          </a:r>
          <a:endParaRPr lang="en-US" sz="1900" kern="1200" dirty="0"/>
        </a:p>
      </dsp:txBody>
      <dsp:txXfrm>
        <a:off x="7044518" y="298313"/>
        <a:ext cx="1257225" cy="75433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CD232E-BC28-4462-8DCF-AB01A57C6BE5}">
      <dsp:nvSpPr>
        <dsp:cNvPr id="0" name=""/>
        <dsp:cNvSpPr/>
      </dsp:nvSpPr>
      <dsp:spPr>
        <a:xfrm>
          <a:off x="4055"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Scenario</a:t>
          </a:r>
          <a:endParaRPr lang="en-US" sz="1900" kern="1200" dirty="0"/>
        </a:p>
      </dsp:txBody>
      <dsp:txXfrm>
        <a:off x="4055" y="298313"/>
        <a:ext cx="1257225" cy="754335"/>
      </dsp:txXfrm>
    </dsp:sp>
    <dsp:sp modelId="{51244260-02F4-4780-AA68-78567843E573}">
      <dsp:nvSpPr>
        <dsp:cNvPr id="0" name=""/>
        <dsp:cNvSpPr/>
      </dsp:nvSpPr>
      <dsp:spPr>
        <a:xfrm>
          <a:off x="1387003"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387003" y="519585"/>
        <a:ext cx="266531" cy="311791"/>
      </dsp:txXfrm>
    </dsp:sp>
    <dsp:sp modelId="{3C1EF64B-688D-4237-86FC-0285274F58D4}">
      <dsp:nvSpPr>
        <dsp:cNvPr id="0" name=""/>
        <dsp:cNvSpPr/>
      </dsp:nvSpPr>
      <dsp:spPr>
        <a:xfrm>
          <a:off x="1764171"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Ecosystem structure</a:t>
          </a:r>
          <a:endParaRPr lang="en-US" sz="1900" kern="1200" dirty="0"/>
        </a:p>
      </dsp:txBody>
      <dsp:txXfrm>
        <a:off x="1764171" y="298313"/>
        <a:ext cx="1257225" cy="754335"/>
      </dsp:txXfrm>
    </dsp:sp>
    <dsp:sp modelId="{FC5A96B8-8AE0-46AD-8C53-9ECDDFFCA651}">
      <dsp:nvSpPr>
        <dsp:cNvPr id="0" name=""/>
        <dsp:cNvSpPr/>
      </dsp:nvSpPr>
      <dsp:spPr>
        <a:xfrm>
          <a:off x="3147119"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147119" y="519585"/>
        <a:ext cx="266531" cy="311791"/>
      </dsp:txXfrm>
    </dsp:sp>
    <dsp:sp modelId="{3A088772-03F1-4FA1-886C-D33CB98D08A0}">
      <dsp:nvSpPr>
        <dsp:cNvPr id="0" name=""/>
        <dsp:cNvSpPr/>
      </dsp:nvSpPr>
      <dsp:spPr>
        <a:xfrm>
          <a:off x="3524287"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Ecosystem function</a:t>
          </a:r>
          <a:endParaRPr lang="en-US" sz="1900" kern="1200" dirty="0"/>
        </a:p>
      </dsp:txBody>
      <dsp:txXfrm>
        <a:off x="3524287" y="298313"/>
        <a:ext cx="1257225" cy="754335"/>
      </dsp:txXfrm>
    </dsp:sp>
    <dsp:sp modelId="{AEAF98D0-5958-4873-A788-6627DCBCE2BB}">
      <dsp:nvSpPr>
        <dsp:cNvPr id="0" name=""/>
        <dsp:cNvSpPr/>
      </dsp:nvSpPr>
      <dsp:spPr>
        <a:xfrm>
          <a:off x="4907235"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907235" y="519585"/>
        <a:ext cx="266531" cy="311791"/>
      </dsp:txXfrm>
    </dsp:sp>
    <dsp:sp modelId="{038F4AD2-6CDE-4C16-BFD6-5D786CAC082B}">
      <dsp:nvSpPr>
        <dsp:cNvPr id="0" name=""/>
        <dsp:cNvSpPr/>
      </dsp:nvSpPr>
      <dsp:spPr>
        <a:xfrm>
          <a:off x="5284403"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Ecosystem service</a:t>
          </a:r>
          <a:endParaRPr lang="en-US" sz="1900" kern="1200" dirty="0"/>
        </a:p>
      </dsp:txBody>
      <dsp:txXfrm>
        <a:off x="5284403" y="298313"/>
        <a:ext cx="1257225" cy="754335"/>
      </dsp:txXfrm>
    </dsp:sp>
    <dsp:sp modelId="{042F61FB-BFF3-4287-9AFF-552214F68B9A}">
      <dsp:nvSpPr>
        <dsp:cNvPr id="0" name=""/>
        <dsp:cNvSpPr/>
      </dsp:nvSpPr>
      <dsp:spPr>
        <a:xfrm>
          <a:off x="6667351" y="519585"/>
          <a:ext cx="266531" cy="311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667351" y="519585"/>
        <a:ext cx="266531" cy="311791"/>
      </dsp:txXfrm>
    </dsp:sp>
    <dsp:sp modelId="{B3B80C97-AE71-4FA8-97CA-ECB30F22DB9F}">
      <dsp:nvSpPr>
        <dsp:cNvPr id="0" name=""/>
        <dsp:cNvSpPr/>
      </dsp:nvSpPr>
      <dsp:spPr>
        <a:xfrm>
          <a:off x="7044518" y="298313"/>
          <a:ext cx="1257225" cy="7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Value of service</a:t>
          </a:r>
          <a:endParaRPr lang="en-US" sz="1900" kern="1200" dirty="0"/>
        </a:p>
      </dsp:txBody>
      <dsp:txXfrm>
        <a:off x="7044518" y="298313"/>
        <a:ext cx="1257225" cy="7543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10FD73-566C-1A4A-B251-A30C5DB2C9D0}" type="datetimeFigureOut">
              <a:rPr lang="en-US" smtClean="0"/>
              <a:pPr/>
              <a:t>5/28/13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AF727-B6DF-154F-BC81-22B752C06F90}"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6546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9AF727-B6DF-154F-BC81-22B752C06F9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represents the marine models in</a:t>
            </a:r>
            <a:r>
              <a:rPr lang="en-US" baseline="0" dirty="0" smtClean="0"/>
              <a:t> </a:t>
            </a:r>
            <a:r>
              <a:rPr lang="en-US" baseline="0" dirty="0" err="1" smtClean="0"/>
              <a:t>InVEST</a:t>
            </a:r>
            <a:r>
              <a:rPr lang="en-US" baseline="0" dirty="0" smtClean="0"/>
              <a:t>, with models outlined in black being the ones we used in Belize.  Take home from this slide is that input data reflect current conditions or future scenarios and are made up of biophysical and other kinds of information.  Marine models can be used singly or in conjunction with one another.  And </a:t>
            </a:r>
            <a:r>
              <a:rPr lang="en-US" baseline="0" dirty="0" err="1" smtClean="0"/>
              <a:t>ouputs</a:t>
            </a:r>
            <a:r>
              <a:rPr lang="en-US" baseline="0" dirty="0" smtClean="0"/>
              <a:t> can be in biophysical or monetary metrics.</a:t>
            </a:r>
            <a:endParaRPr lang="en-US" dirty="0" smtClean="0"/>
          </a:p>
          <a:p>
            <a:pPr>
              <a:spcBef>
                <a:spcPct val="0"/>
              </a:spcBef>
            </a:pPr>
            <a:endParaRPr lang="en-US" dirty="0" smtClean="0"/>
          </a:p>
          <a:p>
            <a:pPr>
              <a:spcBef>
                <a:spcPct val="0"/>
              </a:spcBef>
              <a:spcAft>
                <a:spcPts val="600"/>
              </a:spcAft>
              <a:buFont typeface="Calibri" pitchFamily="34" charset="0"/>
              <a:buAutoNum type="arabicPeriod"/>
            </a:pPr>
            <a:r>
              <a:rPr lang="en-US" dirty="0" smtClean="0">
                <a:solidFill>
                  <a:srgbClr val="000000"/>
                </a:solidFill>
              </a:rPr>
              <a:t>Flow rate, sediment, nutrients, toxic waste and bacteria</a:t>
            </a:r>
          </a:p>
          <a:p>
            <a:pPr>
              <a:spcBef>
                <a:spcPct val="0"/>
              </a:spcBef>
              <a:spcAft>
                <a:spcPts val="600"/>
              </a:spcAft>
              <a:buFont typeface="Calibri" pitchFamily="34" charset="0"/>
              <a:buAutoNum type="arabicPeriod"/>
            </a:pPr>
            <a:r>
              <a:rPr lang="en-US" dirty="0" smtClean="0">
                <a:solidFill>
                  <a:srgbClr val="000000"/>
                </a:solidFill>
              </a:rPr>
              <a:t>Wastes, filtration</a:t>
            </a:r>
          </a:p>
          <a:p>
            <a:pPr>
              <a:spcBef>
                <a:spcPct val="0"/>
              </a:spcBef>
              <a:spcAft>
                <a:spcPts val="600"/>
              </a:spcAft>
              <a:buFont typeface="Calibri" pitchFamily="34" charset="0"/>
              <a:buAutoNum type="arabicPeriod"/>
            </a:pPr>
            <a:r>
              <a:rPr lang="en-US" dirty="0" smtClean="0">
                <a:solidFill>
                  <a:srgbClr val="000000"/>
                </a:solidFill>
              </a:rPr>
              <a:t>De facto MPA</a:t>
            </a:r>
          </a:p>
          <a:p>
            <a:pPr>
              <a:spcBef>
                <a:spcPct val="0"/>
              </a:spcBef>
              <a:spcAft>
                <a:spcPts val="600"/>
              </a:spcAft>
              <a:buFont typeface="Calibri" pitchFamily="34" charset="0"/>
              <a:buAutoNum type="arabicPeriod"/>
            </a:pPr>
            <a:r>
              <a:rPr lang="en-US" dirty="0" smtClean="0">
                <a:solidFill>
                  <a:srgbClr val="000000"/>
                </a:solidFill>
              </a:rPr>
              <a:t>Light attenuation, sedimentation</a:t>
            </a:r>
          </a:p>
          <a:p>
            <a:pPr>
              <a:spcBef>
                <a:spcPct val="0"/>
              </a:spcBef>
              <a:spcAft>
                <a:spcPts val="600"/>
              </a:spcAft>
              <a:buFont typeface="Calibri" pitchFamily="34" charset="0"/>
              <a:buAutoNum type="arabicPeriod" startAt="5"/>
            </a:pPr>
            <a:r>
              <a:rPr lang="en-US" dirty="0" smtClean="0">
                <a:solidFill>
                  <a:srgbClr val="000000"/>
                </a:solidFill>
              </a:rPr>
              <a:t>Water purification</a:t>
            </a:r>
          </a:p>
          <a:p>
            <a:pPr>
              <a:spcBef>
                <a:spcPct val="0"/>
              </a:spcBef>
              <a:spcAft>
                <a:spcPts val="600"/>
              </a:spcAft>
              <a:buFont typeface="Calibri" pitchFamily="34" charset="0"/>
              <a:buAutoNum type="arabicPeriod" startAt="5"/>
            </a:pPr>
            <a:r>
              <a:rPr lang="en-US" dirty="0" smtClean="0">
                <a:solidFill>
                  <a:srgbClr val="000000"/>
                </a:solidFill>
              </a:rPr>
              <a:t>Food supply (shellfish)</a:t>
            </a:r>
          </a:p>
          <a:p>
            <a:pPr>
              <a:spcBef>
                <a:spcPct val="0"/>
              </a:spcBef>
              <a:spcAft>
                <a:spcPts val="600"/>
              </a:spcAft>
              <a:buFont typeface="Calibri" pitchFamily="34" charset="0"/>
              <a:buAutoNum type="arabicPeriod" startAt="5"/>
            </a:pPr>
            <a:r>
              <a:rPr lang="en-US" dirty="0" err="1" smtClean="0">
                <a:solidFill>
                  <a:srgbClr val="000000"/>
                </a:solidFill>
              </a:rPr>
              <a:t>Beachgoing</a:t>
            </a:r>
            <a:endParaRPr lang="en-US" dirty="0" smtClean="0">
              <a:solidFill>
                <a:srgbClr val="000000"/>
              </a:solidFill>
            </a:endParaRPr>
          </a:p>
          <a:p>
            <a:pPr>
              <a:spcBef>
                <a:spcPct val="0"/>
              </a:spcBef>
              <a:spcAft>
                <a:spcPts val="600"/>
              </a:spcAft>
              <a:buFont typeface="Calibri" pitchFamily="34" charset="0"/>
              <a:buAutoNum type="arabicPeriod" startAt="5"/>
            </a:pPr>
            <a:r>
              <a:rPr lang="en-US" dirty="0" smtClean="0">
                <a:solidFill>
                  <a:srgbClr val="000000"/>
                </a:solidFill>
              </a:rPr>
              <a:t>Spawning, rearing</a:t>
            </a:r>
          </a:p>
          <a:p>
            <a:pPr>
              <a:spcBef>
                <a:spcPct val="0"/>
              </a:spcBef>
              <a:spcAft>
                <a:spcPts val="600"/>
              </a:spcAft>
              <a:buFont typeface="Calibri" pitchFamily="34" charset="0"/>
              <a:buAutoNum type="arabicPeriod" startAt="5"/>
            </a:pPr>
            <a:r>
              <a:rPr lang="en-US" dirty="0" smtClean="0">
                <a:solidFill>
                  <a:srgbClr val="000000"/>
                </a:solidFill>
              </a:rPr>
              <a:t>Wave </a:t>
            </a:r>
            <a:r>
              <a:rPr lang="en-US" dirty="0" err="1" smtClean="0">
                <a:solidFill>
                  <a:srgbClr val="000000"/>
                </a:solidFill>
              </a:rPr>
              <a:t>attentuation</a:t>
            </a:r>
            <a:endParaRPr lang="en-US" b="1" dirty="0" smtClean="0"/>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18AB52-D898-4A7B-9501-D73B6D337CCC}" type="slidenum">
              <a:rPr lang="en-US">
                <a:solidFill>
                  <a:srgbClr val="000000"/>
                </a:solidFill>
                <a:latin typeface="Arial" charset="0"/>
                <a:ea typeface="ＭＳ Ｐゴシック"/>
                <a:cs typeface="ＭＳ Ｐゴシック"/>
              </a:rPr>
              <a:pPr fontAlgn="base">
                <a:spcBef>
                  <a:spcPct val="0"/>
                </a:spcBef>
                <a:spcAft>
                  <a:spcPct val="0"/>
                </a:spcAft>
              </a:pPr>
              <a:t>10</a:t>
            </a:fld>
            <a:endParaRPr lang="en-US">
              <a:solidFill>
                <a:srgbClr val="000000"/>
              </a:solidFill>
              <a:latin typeface="Arial"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B9159-B635-461A-9140-63DCB39A844A}" type="slidenum">
              <a:rPr lang="en-US" smtClean="0">
                <a:solidFill>
                  <a:prstClr val="black"/>
                </a:solidFill>
              </a:rPr>
              <a:pPr/>
              <a:t>12</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99787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few examples of the model</a:t>
            </a:r>
            <a:r>
              <a:rPr lang="en-US" baseline="0" dirty="0" smtClean="0"/>
              <a:t> formulations and parameters</a:t>
            </a:r>
            <a:endParaRPr lang="en-US" dirty="0"/>
          </a:p>
        </p:txBody>
      </p:sp>
      <p:sp>
        <p:nvSpPr>
          <p:cNvPr id="4" name="Slide Number Placeholder 3"/>
          <p:cNvSpPr>
            <a:spLocks noGrp="1"/>
          </p:cNvSpPr>
          <p:nvPr>
            <p:ph type="sldNum" sz="quarter" idx="10"/>
          </p:nvPr>
        </p:nvSpPr>
        <p:spPr/>
        <p:txBody>
          <a:bodyPr/>
          <a:lstStyle/>
          <a:p>
            <a:fld id="{C3FB9159-B635-461A-9140-63DCB39A844A}" type="slidenum">
              <a:rPr lang="en-US" smtClean="0">
                <a:solidFill>
                  <a:prstClr val="black"/>
                </a:solidFill>
              </a:rPr>
              <a:pPr/>
              <a:t>13</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997877"/>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774F12-6557-43FF-9D13-CDB145B190E0}"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generally</a:t>
            </a:r>
            <a:r>
              <a:rPr lang="en-US" baseline="0" dirty="0" smtClean="0"/>
              <a:t> highest because of combination of conservation </a:t>
            </a:r>
            <a:r>
              <a:rPr lang="en-US" baseline="0" smtClean="0"/>
              <a:t>and development</a:t>
            </a:r>
            <a:endParaRPr lang="en-US" dirty="0"/>
          </a:p>
        </p:txBody>
      </p:sp>
      <p:sp>
        <p:nvSpPr>
          <p:cNvPr id="4" name="Slide Number Placeholder 3"/>
          <p:cNvSpPr>
            <a:spLocks noGrp="1"/>
          </p:cNvSpPr>
          <p:nvPr>
            <p:ph type="sldNum" sz="quarter" idx="10"/>
          </p:nvPr>
        </p:nvSpPr>
        <p:spPr/>
        <p:txBody>
          <a:bodyPr/>
          <a:lstStyle/>
          <a:p>
            <a:fld id="{8908E304-5623-4FBF-AB9D-E4524BB455B4}"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1801375"/>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774F12-6557-43FF-9D13-CDB145B190E0}"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Ministries for Slide 11 include:</a:t>
            </a:r>
            <a:endParaRPr lang="en-US" dirty="0" smtClean="0"/>
          </a:p>
          <a:p>
            <a:r>
              <a:rPr lang="en-US" sz="1200" kern="1200" dirty="0" smtClean="0">
                <a:solidFill>
                  <a:schemeClr val="tx1"/>
                </a:solidFill>
                <a:effectLst/>
                <a:latin typeface="+mn-lt"/>
                <a:ea typeface="+mn-ea"/>
                <a:cs typeface="+mn-cs"/>
              </a:rPr>
              <a:t>Ministry of Energy, Science &amp; Technology, and Public Utilities (oil/gas)</a:t>
            </a:r>
            <a:endParaRPr lang="en-US" dirty="0" smtClean="0"/>
          </a:p>
          <a:p>
            <a:r>
              <a:rPr lang="en-US" sz="1200" kern="1200" dirty="0" smtClean="0">
                <a:solidFill>
                  <a:schemeClr val="tx1"/>
                </a:solidFill>
                <a:effectLst/>
                <a:latin typeface="+mn-lt"/>
                <a:ea typeface="+mn-ea"/>
                <a:cs typeface="+mn-cs"/>
              </a:rPr>
              <a:t>Ministry of Natural Resources and Agriculture (aquaculture)</a:t>
            </a:r>
            <a:endParaRPr lang="en-US" dirty="0" smtClean="0"/>
          </a:p>
          <a:p>
            <a:r>
              <a:rPr lang="en-US" sz="1200" kern="1200" dirty="0" smtClean="0">
                <a:solidFill>
                  <a:schemeClr val="tx1"/>
                </a:solidFill>
                <a:effectLst/>
                <a:latin typeface="+mn-lt"/>
                <a:ea typeface="+mn-ea"/>
                <a:cs typeface="+mn-cs"/>
              </a:rPr>
              <a:t>Ministry of Works and Transport (dredging, transport infrastructure)</a:t>
            </a:r>
            <a:endParaRPr lang="en-US" dirty="0" smtClean="0"/>
          </a:p>
          <a:p>
            <a:r>
              <a:rPr lang="en-US" sz="1200" kern="1200" dirty="0" smtClean="0">
                <a:solidFill>
                  <a:schemeClr val="tx1"/>
                </a:solidFill>
                <a:effectLst/>
                <a:latin typeface="+mn-lt"/>
                <a:ea typeface="+mn-ea"/>
                <a:cs typeface="+mn-cs"/>
              </a:rPr>
              <a:t>Ministry of Forestry</a:t>
            </a:r>
            <a:r>
              <a:rPr lang="en-US" sz="1200" kern="1200" baseline="0" dirty="0" smtClean="0">
                <a:solidFill>
                  <a:schemeClr val="tx1"/>
                </a:solidFill>
                <a:effectLst/>
                <a:latin typeface="+mn-lt"/>
                <a:ea typeface="+mn-ea"/>
                <a:cs typeface="+mn-cs"/>
              </a:rPr>
              <a:t> Fisheries Sustainable development, Department of Environment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Ministry of Housing and Urban Development (coastal development; CZMAI provides “advising”)</a:t>
            </a:r>
            <a:endParaRPr lang="en-US" dirty="0" smtClean="0"/>
          </a:p>
          <a:p>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Also for climate-related stuff, we may want to mention:</a:t>
            </a:r>
            <a:endParaRPr lang="en-US" dirty="0" smtClean="0"/>
          </a:p>
          <a:p>
            <a:r>
              <a:rPr lang="en-US" sz="1200" kern="1200" dirty="0" smtClean="0">
                <a:solidFill>
                  <a:schemeClr val="tx1"/>
                </a:solidFill>
                <a:effectLst/>
                <a:latin typeface="+mn-lt"/>
                <a:ea typeface="+mn-ea"/>
                <a:cs typeface="+mn-cs"/>
              </a:rPr>
              <a:t>Ministry of </a:t>
            </a:r>
            <a:r>
              <a:rPr lang="en-US" sz="1200" kern="1200" dirty="0" err="1" smtClean="0">
                <a:solidFill>
                  <a:schemeClr val="tx1"/>
                </a:solidFill>
                <a:effectLst/>
                <a:latin typeface="+mn-lt"/>
                <a:ea typeface="+mn-ea"/>
                <a:cs typeface="+mn-cs"/>
              </a:rPr>
              <a:t>Labour</a:t>
            </a:r>
            <a:r>
              <a:rPr lang="en-US" sz="1200" kern="1200" dirty="0" smtClean="0">
                <a:solidFill>
                  <a:schemeClr val="tx1"/>
                </a:solidFill>
                <a:effectLst/>
                <a:latin typeface="+mn-lt"/>
                <a:ea typeface="+mn-ea"/>
                <a:cs typeface="+mn-cs"/>
              </a:rPr>
              <a:t>, Local Government, Rural Development and National Emergency Management</a:t>
            </a:r>
            <a:endParaRPr lang="en-US" dirty="0" smtClean="0"/>
          </a:p>
          <a:p>
            <a:endParaRPr lang="en-US" dirty="0"/>
          </a:p>
        </p:txBody>
      </p:sp>
      <p:sp>
        <p:nvSpPr>
          <p:cNvPr id="4" name="Slide Number Placeholder 3"/>
          <p:cNvSpPr>
            <a:spLocks noGrp="1"/>
          </p:cNvSpPr>
          <p:nvPr>
            <p:ph type="sldNum" sz="quarter" idx="10"/>
          </p:nvPr>
        </p:nvSpPr>
        <p:spPr/>
        <p:txBody>
          <a:bodyPr/>
          <a:lstStyle/>
          <a:p>
            <a:fld id="{9CF63CC9-D045-4CD0-B8C3-968B935BA2D3}" type="slidenum">
              <a:rPr lang="en-US" smtClean="0">
                <a:solidFill>
                  <a:prstClr val="black"/>
                </a:solidFill>
              </a:rPr>
              <a:pPr/>
              <a:t>20</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9173121"/>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Briefly describe</a:t>
            </a:r>
            <a:r>
              <a:rPr lang="en-US" baseline="0" dirty="0" smtClean="0"/>
              <a:t> the 6 decision contexts here…mention that we’ll focus on a few that highlight new frontiers beyond concepts illustrated by the BZ case study</a:t>
            </a:r>
          </a:p>
        </p:txBody>
      </p:sp>
      <p:sp>
        <p:nvSpPr>
          <p:cNvPr id="4" name="Slide Number Placeholder 3"/>
          <p:cNvSpPr>
            <a:spLocks noGrp="1"/>
          </p:cNvSpPr>
          <p:nvPr>
            <p:ph type="sldNum" sz="quarter" idx="10"/>
          </p:nvPr>
        </p:nvSpPr>
        <p:spPr/>
        <p:txBody>
          <a:bodyPr/>
          <a:lstStyle/>
          <a:p>
            <a:fld id="{95CF6472-1BC1-4192-85BB-C72E05283348}" type="slidenum">
              <a:rPr lang="en-GB" smtClean="0"/>
              <a:pPr/>
              <a:t>21</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A73508-3285-47AB-BB37-7B5099C77B9F}" type="slidenum">
              <a:rPr lang="en-US"/>
              <a:pPr>
                <a:defRPr/>
              </a:pPr>
              <a:t>23</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4FD7E71-9C92-4C9D-B4B3-76850A143471}" type="slidenum">
              <a:rPr lang="en-US"/>
              <a:pPr/>
              <a:t>25</a:t>
            </a:fld>
            <a:endParaRPr lang="en-US"/>
          </a:p>
        </p:txBody>
      </p:sp>
      <p:sp>
        <p:nvSpPr>
          <p:cNvPr id="1433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r>
              <a:rPr lang="en-US" sz="1200" kern="1200" baseline="0" dirty="0" smtClean="0">
                <a:solidFill>
                  <a:schemeClr val="tx1"/>
                </a:solidFill>
                <a:latin typeface="+mn-lt"/>
                <a:ea typeface="+mn-ea"/>
                <a:cs typeface="+mn-cs"/>
              </a:rPr>
              <a:t>Since its launch in 2004, approximately 70 M </a:t>
            </a:r>
            <a:r>
              <a:rPr lang="en-US" sz="1200" kern="1200" baseline="0" dirty="0" err="1" smtClean="0">
                <a:solidFill>
                  <a:schemeClr val="tx1"/>
                </a:solidFill>
                <a:latin typeface="+mn-lt"/>
                <a:ea typeface="+mn-ea"/>
                <a:cs typeface="+mn-cs"/>
              </a:rPr>
              <a:t>Flickr</a:t>
            </a:r>
            <a:r>
              <a:rPr lang="en-US" sz="1200" kern="1200" baseline="0" dirty="0" smtClean="0">
                <a:solidFill>
                  <a:schemeClr val="tx1"/>
                </a:solidFill>
                <a:latin typeface="+mn-lt"/>
                <a:ea typeface="+mn-ea"/>
                <a:cs typeface="+mn-cs"/>
              </a:rPr>
              <a:t> users have uploaded over six billion photographs to the image-sharing website.  </a:t>
            </a:r>
            <a:r>
              <a:rPr lang="en-US" dirty="0" smtClean="0"/>
              <a:t>The relationship between user-days</a:t>
            </a:r>
            <a:r>
              <a:rPr lang="en-US" baseline="0" dirty="0" smtClean="0"/>
              <a:t> (% total) measured empirically (</a:t>
            </a:r>
            <a:r>
              <a:rPr lang="en-US" baseline="0" dirty="0" err="1" smtClean="0"/>
              <a:t>eg</a:t>
            </a:r>
            <a:r>
              <a:rPr lang="en-US" baseline="0" dirty="0" smtClean="0"/>
              <a:t> park </a:t>
            </a:r>
            <a:r>
              <a:rPr lang="en-US" baseline="0" dirty="0" err="1" smtClean="0"/>
              <a:t>entrace</a:t>
            </a:r>
            <a:r>
              <a:rPr lang="en-US" baseline="0" dirty="0" smtClean="0"/>
              <a:t> data) </a:t>
            </a:r>
            <a:r>
              <a:rPr lang="en-US" baseline="0" dirty="0" err="1" smtClean="0"/>
              <a:t>vs</a:t>
            </a:r>
            <a:r>
              <a:rPr lang="en-US" baseline="0" dirty="0" smtClean="0"/>
              <a:t> estimated using photos in </a:t>
            </a:r>
            <a:r>
              <a:rPr lang="en-US" baseline="0" dirty="0" err="1" smtClean="0"/>
              <a:t>flickr</a:t>
            </a:r>
            <a:r>
              <a:rPr lang="en-US" baseline="0" dirty="0" smtClean="0"/>
              <a:t>.  Datasets included: National Parks (US, Uganda, Australia, Nepal), UK Visitor Attractions [museums, churches, gardens, etc; </a:t>
            </a:r>
            <a:r>
              <a:rPr lang="en-US" baseline="0" dirty="0" err="1" smtClean="0"/>
              <a:t>www.alva.org.uk</a:t>
            </a:r>
            <a:r>
              <a:rPr lang="en-US" baseline="0" dirty="0" smtClean="0"/>
              <a:t>]; state parks and beaches (US); amusement parks (global).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BFB5F89B-2C7A-4B75-8BAC-2C710D43DB01}" type="slidenum">
              <a:rPr lang="en-US" sz="1200">
                <a:solidFill>
                  <a:srgbClr val="000000"/>
                </a:solidFill>
              </a:rPr>
              <a:pPr algn="r" eaLnBrk="0" hangingPunct="0"/>
              <a:t>2</a:t>
            </a:fld>
            <a:endParaRPr lang="en-US" sz="1200">
              <a:solidFill>
                <a:srgbClr val="000000"/>
              </a:solidFill>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5"/>
          <p:cNvSpPr>
            <a:spLocks noGrp="1"/>
          </p:cNvSpPr>
          <p:nvPr>
            <p:ph type="body" idx="1"/>
          </p:nvPr>
        </p:nvSpPr>
        <p:spPr bwMode="auto">
          <a:noFill/>
        </p:spPr>
        <p:txBody>
          <a:bodyPr wrap="square" numCol="1" anchor="t" anchorCtr="0" compatLnSpc="1">
            <a:prstTxWarp prst="textNoShape">
              <a:avLst/>
            </a:prstTxWarp>
          </a:bodyPr>
          <a:lstStyle/>
          <a:p>
            <a:r>
              <a:rPr lang="en-US" sz="1200" dirty="0" smtClean="0">
                <a:solidFill>
                  <a:prstClr val="black"/>
                </a:solidFill>
              </a:rPr>
              <a:t>Coastal and marine ecosystems provide important benefits to the Belizean people….  Note</a:t>
            </a:r>
            <a:r>
              <a:rPr lang="en-US" sz="1200" baseline="0" dirty="0" smtClean="0">
                <a:solidFill>
                  <a:prstClr val="black"/>
                </a:solidFill>
              </a:rPr>
              <a:t> mixture of things traditionally considered IMPACTS TO and BENEFITS PROVIDED BY natural systems</a:t>
            </a:r>
            <a:r>
              <a:rPr lang="en-US" sz="1200" baseline="0" dirty="0" smtClean="0">
                <a:solidFill>
                  <a:prstClr val="black"/>
                </a:solidFill>
              </a:rPr>
              <a:t>. </a:t>
            </a:r>
            <a:r>
              <a:rPr lang="en-US" dirty="0" smtClean="0"/>
              <a:t>Belize has the </a:t>
            </a:r>
            <a:r>
              <a:rPr lang="en-US" baseline="0" dirty="0" smtClean="0"/>
              <a:t>largest unbroken barrier reef in W. hemisphere (220 km)…home to rich biological diversity and  ~320,000 people</a:t>
            </a:r>
            <a:endParaRPr lang="en-US" dirty="0" smtClean="0"/>
          </a:p>
          <a:p>
            <a:pPr algn="l" eaLnBrk="0" hangingPunct="0"/>
            <a:endParaRPr lang="en-US" sz="1200" dirty="0" smtClean="0">
              <a:solidFill>
                <a:prstClr val="black"/>
              </a:solidFill>
            </a:endParaRPr>
          </a:p>
          <a:p>
            <a:pPr algn="l" eaLnBrk="0" hangingPunct="0"/>
            <a:endParaRPr lang="en-US" sz="1200" dirty="0" smtClean="0">
              <a:solidFill>
                <a:prstClr val="black"/>
              </a:solidFill>
            </a:endParaRP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BD8CFC-5C04-40B5-87A8-A93FEDEEE4EC}"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Tail</a:t>
            </a:r>
            <a:r>
              <a:rPr lang="en-US" baseline="0" dirty="0" smtClean="0"/>
              <a:t> portion only</a:t>
            </a:r>
            <a:endParaRPr lang="en-US" dirty="0"/>
          </a:p>
        </p:txBody>
      </p:sp>
      <p:sp>
        <p:nvSpPr>
          <p:cNvPr id="4" name="Slide Number Placeholder 3"/>
          <p:cNvSpPr>
            <a:spLocks noGrp="1"/>
          </p:cNvSpPr>
          <p:nvPr>
            <p:ph type="sldNum" sz="quarter" idx="10"/>
          </p:nvPr>
        </p:nvSpPr>
        <p:spPr/>
        <p:txBody>
          <a:bodyPr/>
          <a:lstStyle/>
          <a:p>
            <a:fld id="{8908E304-5623-4FBF-AB9D-E4524BB455B4}" type="slidenum">
              <a:rPr lang="en-US" smtClean="0"/>
              <a:pPr/>
              <a:t>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2957465"/>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 graphs of 3 services – recreation, fishing,</a:t>
            </a:r>
            <a:r>
              <a:rPr lang="en-US" baseline="0" dirty="0" smtClean="0"/>
              <a:t> coastal protection – illustrate that regions vary and can use models to identify which regions provide the country with greatest amounts of service and how that will vary under alternative future zoning schemes.</a:t>
            </a:r>
            <a:endParaRPr lang="en-US" dirty="0"/>
          </a:p>
        </p:txBody>
      </p:sp>
      <p:sp>
        <p:nvSpPr>
          <p:cNvPr id="4" name="Slide Number Placeholder 3"/>
          <p:cNvSpPr>
            <a:spLocks noGrp="1"/>
          </p:cNvSpPr>
          <p:nvPr>
            <p:ph type="sldNum" sz="quarter" idx="10"/>
          </p:nvPr>
        </p:nvSpPr>
        <p:spPr/>
        <p:txBody>
          <a:bodyPr/>
          <a:lstStyle/>
          <a:p>
            <a:fld id="{9CF63CC9-D045-4CD0-B8C3-968B935BA2D3}" type="slidenum">
              <a:rPr lang="en-US" smtClean="0"/>
              <a:pPr/>
              <a:t>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0839036"/>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Absolutely</a:t>
            </a:r>
            <a:r>
              <a:rPr lang="en-US" baseline="0" dirty="0" smtClean="0"/>
              <a:t> critical to this whole process is training and capacity building.  </a:t>
            </a:r>
            <a:r>
              <a:rPr lang="en-US" dirty="0" smtClean="0"/>
              <a:t>We’ve held 2 in-country trainings.  1</a:t>
            </a:r>
            <a:r>
              <a:rPr lang="en-US" baseline="30000" dirty="0" smtClean="0"/>
              <a:t>st</a:t>
            </a:r>
            <a:r>
              <a:rPr lang="en-US" dirty="0" smtClean="0"/>
              <a:t> for 30</a:t>
            </a:r>
            <a:r>
              <a:rPr lang="en-US" baseline="0" dirty="0" smtClean="0"/>
              <a:t> people (mixture of </a:t>
            </a:r>
            <a:r>
              <a:rPr lang="en-US" sz="1200" kern="1200" dirty="0" smtClean="0">
                <a:solidFill>
                  <a:schemeClr val="tx1"/>
                </a:solidFill>
                <a:latin typeface="+mn-lt"/>
                <a:ea typeface="+mn-ea"/>
                <a:cs typeface="+mn-cs"/>
              </a:rPr>
              <a:t>government, NGO and academic scientists and analysts).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More than 50 people from throughout the Caribbean islands and Central American countries attended the second workshop.  Participants included officials from various national government departments and ministries (Nat Resources, Ag, Fisheries, Environment, Disaster Management etc), academic leaders in climate change, coastal engineering, and ecology, and representatives of local and international environmental NGOs.  At least three scientists in the Belizean government now use </a:t>
            </a:r>
            <a:r>
              <a:rPr lang="en-US" sz="1200" kern="1200" dirty="0" err="1" smtClean="0">
                <a:solidFill>
                  <a:schemeClr val="tx1"/>
                </a:solidFill>
                <a:latin typeface="+mn-lt"/>
                <a:ea typeface="+mn-ea"/>
                <a:cs typeface="+mn-cs"/>
              </a:rPr>
              <a:t>InVEST</a:t>
            </a:r>
            <a:r>
              <a:rPr lang="en-US" sz="1200" kern="1200" dirty="0" smtClean="0">
                <a:solidFill>
                  <a:schemeClr val="tx1"/>
                </a:solidFill>
                <a:latin typeface="+mn-lt"/>
                <a:ea typeface="+mn-ea"/>
                <a:cs typeface="+mn-cs"/>
              </a:rPr>
              <a:t>; they provided many of the iterative analyses that have been critical for the community engagement and development of the spatial zoning scheme throughout the later stages of the planning process.  </a:t>
            </a:r>
          </a:p>
          <a:p>
            <a:endParaRPr lang="en-US" dirty="0"/>
          </a:p>
        </p:txBody>
      </p:sp>
      <p:sp>
        <p:nvSpPr>
          <p:cNvPr id="4" name="Slide Number Placeholder 3"/>
          <p:cNvSpPr>
            <a:spLocks noGrp="1"/>
          </p:cNvSpPr>
          <p:nvPr>
            <p:ph type="sldNum" sz="quarter" idx="10"/>
          </p:nvPr>
        </p:nvSpPr>
        <p:spPr/>
        <p:txBody>
          <a:bodyPr/>
          <a:lstStyle/>
          <a:p>
            <a:fld id="{8C9AF727-B6DF-154F-BC81-22B752C06F90}" type="slidenum">
              <a:rPr lang="en-US" smtClean="0"/>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a:t>
            </a:r>
            <a:r>
              <a:rPr lang="en-US" baseline="0" dirty="0" smtClean="0"/>
              <a:t> step in this approach is to inform decisions.  </a:t>
            </a:r>
            <a:endParaRPr lang="en-US" dirty="0"/>
          </a:p>
        </p:txBody>
      </p:sp>
      <p:sp>
        <p:nvSpPr>
          <p:cNvPr id="4" name="Slide Number Placeholder 3"/>
          <p:cNvSpPr>
            <a:spLocks noGrp="1"/>
          </p:cNvSpPr>
          <p:nvPr>
            <p:ph type="sldNum" sz="quarter" idx="10"/>
          </p:nvPr>
        </p:nvSpPr>
        <p:spPr/>
        <p:txBody>
          <a:bodyPr/>
          <a:lstStyle/>
          <a:p>
            <a:fld id="{3C7D44E7-99C7-478E-89D9-64BE318C2F25}"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smtClean="0"/>
          </a:p>
        </p:txBody>
      </p:sp>
      <p:sp>
        <p:nvSpPr>
          <p:cNvPr id="33796" name="Slide Number Placeholder 3"/>
          <p:cNvSpPr>
            <a:spLocks noGrp="1"/>
          </p:cNvSpPr>
          <p:nvPr>
            <p:ph type="sldNum" sz="quarter" idx="5"/>
          </p:nvPr>
        </p:nvSpPr>
        <p:spPr>
          <a:noFill/>
        </p:spPr>
        <p:txBody>
          <a:bodyPr/>
          <a:lstStyle/>
          <a:p>
            <a:fld id="{6FDA03BB-30C5-4FEC-8D72-D1DDCAE41D62}" type="slidenum">
              <a:rPr lang="en-US" smtClean="0">
                <a:solidFill>
                  <a:prstClr val="black"/>
                </a:solidFill>
              </a:rPr>
              <a:pPr/>
              <a:t>3</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what degree will </a:t>
            </a:r>
            <a:r>
              <a:rPr lang="en-US" baseline="0" dirty="0" smtClean="0"/>
              <a:t>these benefits continue to be provided if habitats degrade?</a:t>
            </a:r>
            <a:endParaRPr lang="en-US" dirty="0" smtClean="0"/>
          </a:p>
          <a:p>
            <a:r>
              <a:rPr lang="en-US" dirty="0" smtClean="0"/>
              <a:t>What management schemes best balance multiple objectives?</a:t>
            </a:r>
            <a:endParaRPr lang="en-US" dirty="0"/>
          </a:p>
        </p:txBody>
      </p:sp>
      <p:sp>
        <p:nvSpPr>
          <p:cNvPr id="4" name="Slide Number Placeholder 3"/>
          <p:cNvSpPr>
            <a:spLocks noGrp="1"/>
          </p:cNvSpPr>
          <p:nvPr>
            <p:ph type="sldNum" sz="quarter" idx="10"/>
          </p:nvPr>
        </p:nvSpPr>
        <p:spPr/>
        <p:txBody>
          <a:bodyPr/>
          <a:lstStyle/>
          <a:p>
            <a:fld id="{8C9AF727-B6DF-154F-BC81-22B752C06F9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C7D44E7-99C7-478E-89D9-64BE318C2F2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One</a:t>
            </a:r>
            <a:r>
              <a:rPr lang="en-US" sz="1200" baseline="0" dirty="0" smtClean="0"/>
              <a:t> important role for stakeholder engagement was to define important activities.</a:t>
            </a:r>
          </a:p>
          <a:p>
            <a:endParaRPr lang="en-US" dirty="0"/>
          </a:p>
        </p:txBody>
      </p:sp>
      <p:sp>
        <p:nvSpPr>
          <p:cNvPr id="4" name="Slide Number Placeholder 3"/>
          <p:cNvSpPr>
            <a:spLocks noGrp="1"/>
          </p:cNvSpPr>
          <p:nvPr>
            <p:ph type="sldNum" sz="quarter" idx="10"/>
          </p:nvPr>
        </p:nvSpPr>
        <p:spPr/>
        <p:txBody>
          <a:bodyPr/>
          <a:lstStyle/>
          <a:p>
            <a:fld id="{B5D1A892-9C02-4D9F-8D7B-E0696A10FE63}"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prstClr val="black"/>
                </a:solidFill>
                <a:latin typeface="Tw Cen MT"/>
                <a:cs typeface="Tw Cen MT"/>
              </a:rPr>
              <a:t>current distribution of uses, other planning efforts, stakeholder visions</a:t>
            </a:r>
            <a:endParaRPr lang="en-US" dirty="0"/>
          </a:p>
        </p:txBody>
      </p:sp>
      <p:sp>
        <p:nvSpPr>
          <p:cNvPr id="4" name="Slide Number Placeholder 3"/>
          <p:cNvSpPr>
            <a:spLocks noGrp="1"/>
          </p:cNvSpPr>
          <p:nvPr>
            <p:ph type="sldNum" sz="quarter" idx="10"/>
          </p:nvPr>
        </p:nvSpPr>
        <p:spPr/>
        <p:txBody>
          <a:bodyPr/>
          <a:lstStyle/>
          <a:p>
            <a:fld id="{9CF63CC9-D045-4CD0-B8C3-968B935BA2D3}" type="slidenum">
              <a:rPr lang="en-US" smtClean="0">
                <a:solidFill>
                  <a:prstClr val="black"/>
                </a:solidFill>
              </a:rPr>
              <a:pPr/>
              <a:t>7</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0704912"/>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agreed on metrics</a:t>
            </a:r>
            <a:r>
              <a:rPr lang="en-US" baseline="0" dirty="0" smtClean="0"/>
              <a:t> with which to measure those desired outcomes…both in biophysical and dollar terms.</a:t>
            </a:r>
            <a:endParaRPr lang="en-US" dirty="0"/>
          </a:p>
        </p:txBody>
      </p:sp>
      <p:sp>
        <p:nvSpPr>
          <p:cNvPr id="4" name="Slide Number Placeholder 3"/>
          <p:cNvSpPr>
            <a:spLocks noGrp="1"/>
          </p:cNvSpPr>
          <p:nvPr>
            <p:ph type="sldNum" sz="quarter" idx="10"/>
          </p:nvPr>
        </p:nvSpPr>
        <p:spPr/>
        <p:txBody>
          <a:bodyPr/>
          <a:lstStyle/>
          <a:p>
            <a:fld id="{95CF6472-1BC1-4192-85BB-C72E05283348}"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p:spPr>
        <p:txBody>
          <a:bodyPr/>
          <a:lstStyle/>
          <a:p>
            <a:fld id="{7954B0D3-7D8D-4A0D-9E1A-3600166E5AC7}" type="slidenum">
              <a:rPr lang="en-US" smtClean="0">
                <a:cs typeface="Arial" charset="0"/>
              </a:rPr>
              <a:pPr/>
              <a:t>9</a:t>
            </a:fld>
            <a:endParaRPr lang="en-US" smtClean="0">
              <a:cs typeface="Arial"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p:spPr>
        <p:txBody>
          <a:bodyPr/>
          <a:lstStyle/>
          <a:p>
            <a:r>
              <a:rPr lang="en-US" dirty="0" smtClean="0"/>
              <a:t>For this we use </a:t>
            </a:r>
            <a:r>
              <a:rPr lang="en-US" dirty="0" err="1" smtClean="0"/>
              <a:t>InVEST</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0D7370-8CBC-1940-8113-34382438F259}"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D7370-8CBC-1940-8113-34382438F259}"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D7370-8CBC-1940-8113-34382438F259}"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18F19A-F3E8-8142-870A-FCB9B6A3F726}"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8F19A-F3E8-8142-870A-FCB9B6A3F726}"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18F19A-F3E8-8142-870A-FCB9B6A3F726}"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18F19A-F3E8-8142-870A-FCB9B6A3F726}"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18F19A-F3E8-8142-870A-FCB9B6A3F726}" type="datetimeFigureOut">
              <a:rPr lang="en-US" smtClean="0"/>
              <a:pPr/>
              <a:t>5/28/13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18F19A-F3E8-8142-870A-FCB9B6A3F726}" type="datetimeFigureOut">
              <a:rPr lang="en-US" smtClean="0"/>
              <a:pPr/>
              <a:t>5/28/13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8F19A-F3E8-8142-870A-FCB9B6A3F726}" type="datetimeFigureOut">
              <a:rPr lang="en-US" smtClean="0"/>
              <a:pPr/>
              <a:t>5/28/13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8F19A-F3E8-8142-870A-FCB9B6A3F726}"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D7370-8CBC-1940-8113-34382438F259}"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8F19A-F3E8-8142-870A-FCB9B6A3F726}"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8F19A-F3E8-8142-870A-FCB9B6A3F726}"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8F19A-F3E8-8142-870A-FCB9B6A3F726}"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233C8-C9A7-694F-B750-30D35023C73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3B8C9D-A1B1-453C-8B6A-05F6ECC1A041}"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1330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B8C9D-A1B1-453C-8B6A-05F6ECC1A041}"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59450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3B8C9D-A1B1-453C-8B6A-05F6ECC1A041}"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6597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3B8C9D-A1B1-453C-8B6A-05F6ECC1A041}"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0544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3B8C9D-A1B1-453C-8B6A-05F6ECC1A041}" type="datetimeFigureOut">
              <a:rPr lang="en-US" smtClean="0"/>
              <a:pPr/>
              <a:t>5/28/13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00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3B8C9D-A1B1-453C-8B6A-05F6ECC1A041}" type="datetimeFigureOut">
              <a:rPr lang="en-US" smtClean="0"/>
              <a:pPr/>
              <a:t>5/28/13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9916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B8C9D-A1B1-453C-8B6A-05F6ECC1A041}" type="datetimeFigureOut">
              <a:rPr lang="en-US" smtClean="0"/>
              <a:pPr/>
              <a:t>5/28/13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9933098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D7370-8CBC-1940-8113-34382438F259}"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3B8C9D-A1B1-453C-8B6A-05F6ECC1A041}"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3947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3B8C9D-A1B1-453C-8B6A-05F6ECC1A041}"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50441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B8C9D-A1B1-453C-8B6A-05F6ECC1A041}"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2694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B8C9D-A1B1-453C-8B6A-05F6ECC1A041}" type="datetimeFigureOut">
              <a:rPr lang="en-US" smtClean="0"/>
              <a:pPr/>
              <a:t>5/28/13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2478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0D7370-8CBC-1940-8113-34382438F259}"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0D7370-8CBC-1940-8113-34382438F259}" type="datetimeFigureOut">
              <a:rPr lang="en-US" smtClean="0"/>
              <a:pPr/>
              <a:t>5/28/13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0D7370-8CBC-1940-8113-34382438F259}" type="datetimeFigureOut">
              <a:rPr lang="en-US" smtClean="0"/>
              <a:pPr/>
              <a:t>5/28/13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D7370-8CBC-1940-8113-34382438F259}" type="datetimeFigureOut">
              <a:rPr lang="en-US" smtClean="0"/>
              <a:pPr/>
              <a:t>5/28/13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D7370-8CBC-1940-8113-34382438F259}"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D7370-8CBC-1940-8113-34382438F259}" type="datetimeFigureOut">
              <a:rPr lang="en-US" smtClean="0"/>
              <a:pPr/>
              <a:t>5/28/13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B6FB90-9E23-034A-A5AD-EEB57A2F0C5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D7370-8CBC-1940-8113-34382438F259}" type="datetimeFigureOut">
              <a:rPr lang="en-US" smtClean="0"/>
              <a:pPr/>
              <a:t>5/28/13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6FB90-9E23-034A-A5AD-EEB57A2F0C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w Cen MT"/>
                <a:cs typeface="Tw Cen MT"/>
              </a:defRPr>
            </a:lvl1pPr>
          </a:lstStyle>
          <a:p>
            <a:fld id="{FA18F19A-F3E8-8142-870A-FCB9B6A3F726}" type="datetimeFigureOut">
              <a:rPr lang="en-US" smtClean="0"/>
              <a:pPr/>
              <a:t>5/28/13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w Cen MT"/>
                <a:cs typeface="Tw Cen M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w Cen MT"/>
                <a:cs typeface="Tw Cen MT"/>
              </a:defRPr>
            </a:lvl1pPr>
          </a:lstStyle>
          <a:p>
            <a:fld id="{B3B233C8-C9A7-694F-B750-30D35023C7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Tw Cen MT"/>
          <a:ea typeface="+mj-ea"/>
          <a:cs typeface="Tw Cen M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w Cen MT"/>
          <a:ea typeface="+mn-ea"/>
          <a:cs typeface="Tw Cen MT"/>
        </a:defRPr>
      </a:lvl1pPr>
      <a:lvl2pPr marL="742950" indent="-285750" algn="l" defTabSz="457200" rtl="0" eaLnBrk="1" latinLnBrk="0" hangingPunct="1">
        <a:spcBef>
          <a:spcPct val="20000"/>
        </a:spcBef>
        <a:buFont typeface="Arial"/>
        <a:buChar char="–"/>
        <a:defRPr sz="2800" kern="1200">
          <a:solidFill>
            <a:schemeClr val="tx1"/>
          </a:solidFill>
          <a:latin typeface="Tw Cen MT"/>
          <a:ea typeface="+mn-ea"/>
          <a:cs typeface="Tw Cen MT"/>
        </a:defRPr>
      </a:lvl2pPr>
      <a:lvl3pPr marL="1143000" indent="-228600" algn="l" defTabSz="457200" rtl="0" eaLnBrk="1" latinLnBrk="0" hangingPunct="1">
        <a:spcBef>
          <a:spcPct val="20000"/>
        </a:spcBef>
        <a:buFont typeface="Arial"/>
        <a:buChar char="•"/>
        <a:defRPr sz="2400" kern="1200">
          <a:solidFill>
            <a:schemeClr val="tx1"/>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1"/>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1"/>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B8C9D-A1B1-453C-8B6A-05F6ECC1A041}" type="datetimeFigureOut">
              <a:rPr lang="en-US" smtClean="0"/>
              <a:pPr/>
              <a:t>5/28/13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0E1D1-B223-438C-9C62-EBD66579FE4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3107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69176-C95C-45CD-856F-131F736C8610}" type="datetimeFigureOut">
              <a:rPr lang="en-US" smtClean="0">
                <a:solidFill>
                  <a:prstClr val="black">
                    <a:tint val="75000"/>
                  </a:prstClr>
                </a:solidFill>
              </a:rPr>
              <a:pPr/>
              <a:t>5/28/13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9F580-E678-4AAE-9481-9558E1AAEE8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25.jpe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s>
</file>

<file path=ppt/slides/_rels/slide2.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png"/><Relationship Id="rId13" Type="http://schemas.openxmlformats.org/officeDocument/2006/relationships/image" Target="../media/image14.jpeg"/><Relationship Id="rId14" Type="http://schemas.openxmlformats.org/officeDocument/2006/relationships/image" Target="../media/image15.jpeg"/><Relationship Id="rId15" Type="http://schemas.openxmlformats.org/officeDocument/2006/relationships/image" Target="../media/image16.jpeg"/><Relationship Id="rId1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png"/><Relationship Id="rId9" Type="http://schemas.openxmlformats.org/officeDocument/2006/relationships/image" Target="../media/image10.jpeg"/><Relationship Id="rId10"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3.png"/><Relationship Id="rId5" Type="http://schemas.openxmlformats.org/officeDocument/2006/relationships/image" Target="../media/image4.jpeg"/><Relationship Id="rId6" Type="http://schemas.openxmlformats.org/officeDocument/2006/relationships/image" Target="../media/image12.jpeg"/><Relationship Id="rId7" Type="http://schemas.openxmlformats.org/officeDocument/2006/relationships/image" Target="../media/image25.jpeg"/><Relationship Id="rId8" Type="http://schemas.openxmlformats.org/officeDocument/2006/relationships/image" Target="../media/image22.png"/><Relationship Id="rId9"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gif"/><Relationship Id="rId5" Type="http://schemas.openxmlformats.org/officeDocument/2006/relationships/image" Target="../media/image59.gif"/><Relationship Id="rId6" Type="http://schemas.openxmlformats.org/officeDocument/2006/relationships/image" Target="../media/image60.gif"/><Relationship Id="rId7" Type="http://schemas.openxmlformats.org/officeDocument/2006/relationships/image" Target="../media/image61.gif"/><Relationship Id="rId8"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34.gif"/><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df"/><Relationship Id="rId4" Type="http://schemas.openxmlformats.org/officeDocument/2006/relationships/image" Target="../media/image113.png"/><Relationship Id="rId1" Type="http://schemas.openxmlformats.org/officeDocument/2006/relationships/slideLayout" Target="../slideLayouts/slideLayout40.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69.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8.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tiff"/><Relationship Id="rId5" Type="http://schemas.openxmlformats.org/officeDocument/2006/relationships/image" Target="../media/image73.png"/><Relationship Id="rId6" Type="http://schemas.openxmlformats.org/officeDocument/2006/relationships/image" Target="../media/image19.jpe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55.tiff"/><Relationship Id="rId10"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tiff"/><Relationship Id="rId6" Type="http://schemas.openxmlformats.org/officeDocument/2006/relationships/image" Target="../media/image22.png"/><Relationship Id="rId7" Type="http://schemas.openxmlformats.org/officeDocument/2006/relationships/image" Target="../media/image23.jpe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png"/><Relationship Id="rId9"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belize_reef_fish.jpg"/>
          <p:cNvPicPr>
            <a:picLocks noChangeAspect="1"/>
          </p:cNvPicPr>
          <p:nvPr/>
        </p:nvPicPr>
        <p:blipFill>
          <a:blip r:embed="rId3"/>
          <a:srcRect t="7033" r="4500"/>
          <a:stretch>
            <a:fillRect/>
          </a:stretch>
        </p:blipFill>
        <p:spPr>
          <a:xfrm>
            <a:off x="-102422" y="4220060"/>
            <a:ext cx="5248690" cy="2681229"/>
          </a:xfrm>
          <a:prstGeom prst="rect">
            <a:avLst/>
          </a:prstGeom>
          <a:ln>
            <a:noFill/>
          </a:ln>
        </p:spPr>
      </p:pic>
      <p:pic>
        <p:nvPicPr>
          <p:cNvPr id="5" name="Picture 4" descr="barrierreef3.jpg"/>
          <p:cNvPicPr>
            <a:picLocks noChangeAspect="1"/>
          </p:cNvPicPr>
          <p:nvPr/>
        </p:nvPicPr>
        <p:blipFill>
          <a:blip r:embed="rId4">
            <a:lum bright="-4000" contrast="17000"/>
          </a:blip>
          <a:srcRect b="4747"/>
          <a:stretch>
            <a:fillRect/>
          </a:stretch>
        </p:blipFill>
        <p:spPr>
          <a:xfrm>
            <a:off x="0" y="0"/>
            <a:ext cx="9144000" cy="4354944"/>
          </a:xfrm>
          <a:prstGeom prst="rect">
            <a:avLst/>
          </a:prstGeom>
        </p:spPr>
      </p:pic>
      <p:pic>
        <p:nvPicPr>
          <p:cNvPr id="6" name="Picture 5" descr="child_stimulation_month_culture_day_06_jpg_13799.jpg"/>
          <p:cNvPicPr>
            <a:picLocks noChangeAspect="1"/>
          </p:cNvPicPr>
          <p:nvPr/>
        </p:nvPicPr>
        <p:blipFill>
          <a:blip r:embed="rId5"/>
          <a:stretch>
            <a:fillRect/>
          </a:stretch>
        </p:blipFill>
        <p:spPr>
          <a:xfrm>
            <a:off x="4797482" y="4335501"/>
            <a:ext cx="4346518" cy="2897679"/>
          </a:xfrm>
          <a:prstGeom prst="rect">
            <a:avLst/>
          </a:prstGeom>
        </p:spPr>
      </p:pic>
      <p:sp>
        <p:nvSpPr>
          <p:cNvPr id="8" name="TextBox 7"/>
          <p:cNvSpPr txBox="1"/>
          <p:nvPr/>
        </p:nvSpPr>
        <p:spPr>
          <a:xfrm>
            <a:off x="218056" y="2863985"/>
            <a:ext cx="6480799" cy="1077218"/>
          </a:xfrm>
          <a:prstGeom prst="rect">
            <a:avLst/>
          </a:prstGeom>
          <a:noFill/>
        </p:spPr>
        <p:txBody>
          <a:bodyPr wrap="square" rtlCol="0">
            <a:spAutoFit/>
          </a:bodyPr>
          <a:lstStyle/>
          <a:p>
            <a:r>
              <a:rPr lang="en-US" sz="3200" dirty="0" smtClean="0">
                <a:solidFill>
                  <a:schemeClr val="bg1"/>
                </a:solidFill>
                <a:latin typeface="Optima"/>
                <a:cs typeface="Optima"/>
              </a:rPr>
              <a:t>Incorporating natural defenses in</a:t>
            </a:r>
            <a:r>
              <a:rPr lang="en-US" sz="3200" dirty="0" smtClean="0">
                <a:solidFill>
                  <a:schemeClr val="bg1"/>
                </a:solidFill>
                <a:latin typeface="Optima"/>
                <a:cs typeface="Optima"/>
              </a:rPr>
              <a:t> hazard risk and reduction decisions</a:t>
            </a:r>
            <a:endParaRPr lang="en-US" sz="3200" dirty="0">
              <a:solidFill>
                <a:schemeClr val="bg1"/>
              </a:solidFill>
              <a:latin typeface="Optima"/>
              <a:cs typeface="Optim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p:nvPr/>
        </p:nvGrpSpPr>
        <p:grpSpPr>
          <a:xfrm>
            <a:off x="43032" y="76200"/>
            <a:ext cx="9177168" cy="6705600"/>
            <a:chOff x="43032" y="76200"/>
            <a:chExt cx="9177168" cy="6705600"/>
          </a:xfrm>
        </p:grpSpPr>
        <p:sp>
          <p:nvSpPr>
            <p:cNvPr id="79" name="Left Brace 78"/>
            <p:cNvSpPr>
              <a:spLocks/>
            </p:cNvSpPr>
            <p:nvPr/>
          </p:nvSpPr>
          <p:spPr bwMode="auto">
            <a:xfrm>
              <a:off x="533400" y="760413"/>
              <a:ext cx="381000" cy="6021387"/>
            </a:xfrm>
            <a:prstGeom prst="leftBrace">
              <a:avLst>
                <a:gd name="adj1" fmla="val 63729"/>
                <a:gd name="adj2" fmla="val 50000"/>
              </a:avLst>
            </a:prstGeom>
            <a:noFill/>
            <a:ln w="19050">
              <a:solidFill>
                <a:schemeClr val="accent1"/>
              </a:solidFill>
              <a:round/>
              <a:headEnd/>
              <a:tailEnd/>
            </a:ln>
            <a:effectLst>
              <a:outerShdw blurRad="40000" dist="20000" dir="5400000" rotWithShape="0">
                <a:srgbClr val="000000">
                  <a:alpha val="37999"/>
                </a:srgbClr>
              </a:outerShdw>
            </a:effectLst>
          </p:spPr>
          <p:txBody>
            <a:bodyPr anchor="ctr"/>
            <a:lstStyle/>
            <a:p>
              <a:pPr algn="ctr" defTabSz="457200">
                <a:defRPr/>
              </a:pPr>
              <a:endParaRPr lang="en-US">
                <a:solidFill>
                  <a:prstClr val="black"/>
                </a:solidFill>
              </a:endParaRPr>
            </a:p>
          </p:txBody>
        </p:sp>
        <p:pic>
          <p:nvPicPr>
            <p:cNvPr id="107522" name="Picture 92" descr="MarineInputs.png"/>
            <p:cNvPicPr>
              <a:picLocks noChangeAspect="1"/>
            </p:cNvPicPr>
            <p:nvPr/>
          </p:nvPicPr>
          <p:blipFill>
            <a:blip r:embed="rId3"/>
            <a:srcRect/>
            <a:stretch>
              <a:fillRect/>
            </a:stretch>
          </p:blipFill>
          <p:spPr bwMode="auto">
            <a:xfrm>
              <a:off x="609600" y="2590800"/>
              <a:ext cx="2590800" cy="1990725"/>
            </a:xfrm>
            <a:prstGeom prst="rect">
              <a:avLst/>
            </a:prstGeom>
            <a:noFill/>
            <a:ln w="9525">
              <a:noFill/>
              <a:miter lim="800000"/>
              <a:headEnd/>
              <a:tailEnd/>
            </a:ln>
          </p:spPr>
        </p:pic>
        <p:sp>
          <p:nvSpPr>
            <p:cNvPr id="129" name="Rounded Rectangle 128"/>
            <p:cNvSpPr>
              <a:spLocks noChangeArrowheads="1"/>
            </p:cNvSpPr>
            <p:nvPr/>
          </p:nvSpPr>
          <p:spPr bwMode="auto">
            <a:xfrm rot="-5400000">
              <a:off x="5743575" y="3427413"/>
              <a:ext cx="5715000" cy="990600"/>
            </a:xfrm>
            <a:prstGeom prst="roundRect">
              <a:avLst>
                <a:gd name="adj" fmla="val 21000"/>
              </a:avLst>
            </a:prstGeom>
            <a:gradFill rotWithShape="1">
              <a:gsLst>
                <a:gs pos="0">
                  <a:srgbClr val="92D050"/>
                </a:gs>
                <a:gs pos="53000">
                  <a:srgbClr val="FFD961">
                    <a:alpha val="47000"/>
                  </a:srgbClr>
                </a:gs>
                <a:gs pos="100000">
                  <a:srgbClr val="FFD961">
                    <a:alpha val="0"/>
                  </a:srgbClr>
                </a:gs>
              </a:gsLst>
              <a:lin ang="16200000" scaled="1"/>
            </a:gradFill>
            <a:ln w="9525">
              <a:noFill/>
              <a:round/>
              <a:headEnd/>
              <a:tailEnd/>
            </a:ln>
            <a:effectLst>
              <a:outerShdw blurRad="40000" dist="23000" dir="5400000" rotWithShape="0">
                <a:srgbClr val="000000">
                  <a:alpha val="34999"/>
                </a:srgbClr>
              </a:outerShdw>
            </a:effectLst>
          </p:spPr>
          <p:txBody>
            <a:bodyPr anchor="ctr"/>
            <a:lstStyle/>
            <a:p>
              <a:pPr algn="ctr" defTabSz="457200">
                <a:defRPr/>
              </a:pPr>
              <a:endParaRPr lang="en-US" sz="1200">
                <a:solidFill>
                  <a:srgbClr val="FFFF00"/>
                </a:solidFill>
              </a:endParaRPr>
            </a:p>
          </p:txBody>
        </p:sp>
        <p:pic>
          <p:nvPicPr>
            <p:cNvPr id="107524" name="Picture 97" descr="TopoBathy3D_ZoomIn.tif"/>
            <p:cNvPicPr>
              <a:picLocks noChangeAspect="1"/>
            </p:cNvPicPr>
            <p:nvPr/>
          </p:nvPicPr>
          <p:blipFill>
            <a:blip r:embed="rId4"/>
            <a:srcRect b="20175"/>
            <a:stretch>
              <a:fillRect/>
            </a:stretch>
          </p:blipFill>
          <p:spPr bwMode="auto">
            <a:xfrm>
              <a:off x="819150" y="914400"/>
              <a:ext cx="2251075" cy="1219200"/>
            </a:xfrm>
            <a:prstGeom prst="rect">
              <a:avLst/>
            </a:prstGeom>
            <a:noFill/>
            <a:ln w="9525">
              <a:noFill/>
              <a:miter lim="800000"/>
              <a:headEnd/>
              <a:tailEnd/>
            </a:ln>
          </p:spPr>
        </p:pic>
        <p:pic>
          <p:nvPicPr>
            <p:cNvPr id="107525" name="Picture 96" descr="ModelLinkageF3.png"/>
            <p:cNvPicPr>
              <a:picLocks noChangeAspect="1"/>
            </p:cNvPicPr>
            <p:nvPr/>
          </p:nvPicPr>
          <p:blipFill>
            <a:blip r:embed="rId5"/>
            <a:srcRect/>
            <a:stretch>
              <a:fillRect/>
            </a:stretch>
          </p:blipFill>
          <p:spPr bwMode="auto">
            <a:xfrm>
              <a:off x="685800" y="5226050"/>
              <a:ext cx="2514600" cy="1479550"/>
            </a:xfrm>
            <a:prstGeom prst="rect">
              <a:avLst/>
            </a:prstGeom>
            <a:noFill/>
            <a:ln w="9525">
              <a:noFill/>
              <a:miter lim="800000"/>
              <a:headEnd/>
              <a:tailEnd/>
            </a:ln>
          </p:spPr>
        </p:pic>
        <p:sp>
          <p:nvSpPr>
            <p:cNvPr id="265" name="Rounded Rectangle 264"/>
            <p:cNvSpPr>
              <a:spLocks noChangeArrowheads="1"/>
            </p:cNvSpPr>
            <p:nvPr/>
          </p:nvSpPr>
          <p:spPr bwMode="auto">
            <a:xfrm>
              <a:off x="3429000" y="912813"/>
              <a:ext cx="2971800" cy="5867400"/>
            </a:xfrm>
            <a:prstGeom prst="roundRect">
              <a:avLst>
                <a:gd name="adj" fmla="val 16667"/>
              </a:avLst>
            </a:prstGeom>
            <a:gradFill rotWithShape="1">
              <a:gsLst>
                <a:gs pos="0">
                  <a:srgbClr val="D9D9D9"/>
                </a:gs>
                <a:gs pos="35001">
                  <a:srgbClr val="D9CBEE"/>
                </a:gs>
                <a:gs pos="100000">
                  <a:srgbClr val="F0EAF9"/>
                </a:gs>
              </a:gsLst>
              <a:lin ang="16200000" scaled="1"/>
            </a:gradFill>
            <a:ln w="9525">
              <a:solidFill>
                <a:srgbClr val="7D60A0"/>
              </a:solidFill>
              <a:round/>
              <a:headEnd/>
              <a:tailEnd/>
            </a:ln>
            <a:effectLst>
              <a:outerShdw blurRad="40000" dist="20000" dir="5400000" rotWithShape="0">
                <a:srgbClr val="000000">
                  <a:alpha val="37999"/>
                </a:srgbClr>
              </a:outerShdw>
            </a:effectLst>
          </p:spPr>
          <p:txBody>
            <a:bodyPr anchor="ctr"/>
            <a:lstStyle/>
            <a:p>
              <a:pPr algn="ctr" defTabSz="457200">
                <a:defRPr/>
              </a:pPr>
              <a:endParaRPr lang="en-US" sz="1400">
                <a:solidFill>
                  <a:srgbClr val="FFFFFF"/>
                </a:solidFill>
              </a:endParaRPr>
            </a:p>
          </p:txBody>
        </p:sp>
        <p:sp>
          <p:nvSpPr>
            <p:cNvPr id="61" name="Rounded Rectangle 60"/>
            <p:cNvSpPr>
              <a:spLocks noChangeArrowheads="1"/>
            </p:cNvSpPr>
            <p:nvPr/>
          </p:nvSpPr>
          <p:spPr bwMode="auto">
            <a:xfrm rot="-5400000">
              <a:off x="4572000" y="3429000"/>
              <a:ext cx="5715000" cy="990600"/>
            </a:xfrm>
            <a:prstGeom prst="roundRect">
              <a:avLst>
                <a:gd name="adj" fmla="val 21000"/>
              </a:avLst>
            </a:prstGeom>
            <a:gradFill rotWithShape="1">
              <a:gsLst>
                <a:gs pos="0">
                  <a:srgbClr val="EAB200"/>
                </a:gs>
                <a:gs pos="53000">
                  <a:srgbClr val="FFD961">
                    <a:alpha val="47000"/>
                  </a:srgbClr>
                </a:gs>
                <a:gs pos="100000">
                  <a:srgbClr val="FFD961">
                    <a:alpha val="0"/>
                  </a:srgbClr>
                </a:gs>
              </a:gsLst>
              <a:lin ang="16200000" scaled="1"/>
            </a:gradFill>
            <a:ln w="9525">
              <a:noFill/>
              <a:round/>
              <a:headEnd/>
              <a:tailEnd/>
            </a:ln>
            <a:effectLst>
              <a:outerShdw blurRad="40000" dist="23000" dir="5400000" rotWithShape="0">
                <a:srgbClr val="000000">
                  <a:alpha val="34999"/>
                </a:srgbClr>
              </a:outerShdw>
            </a:effectLst>
          </p:spPr>
          <p:txBody>
            <a:bodyPr anchor="ctr"/>
            <a:lstStyle/>
            <a:p>
              <a:pPr algn="ctr" defTabSz="457200">
                <a:defRPr/>
              </a:pPr>
              <a:endParaRPr lang="en-US" sz="1200">
                <a:solidFill>
                  <a:srgbClr val="FFFF00"/>
                </a:solidFill>
              </a:endParaRPr>
            </a:p>
          </p:txBody>
        </p:sp>
        <p:cxnSp>
          <p:nvCxnSpPr>
            <p:cNvPr id="63" name="Straight Connector 62"/>
            <p:cNvCxnSpPr/>
            <p:nvPr/>
          </p:nvCxnSpPr>
          <p:spPr bwMode="auto">
            <a:xfrm rot="5400000" flipH="1" flipV="1">
              <a:off x="3347244" y="3999707"/>
              <a:ext cx="992187" cy="0"/>
            </a:xfrm>
            <a:prstGeom prst="line">
              <a:avLst/>
            </a:prstGeom>
            <a:ln w="25400" cap="flat" cmpd="sng" algn="ctr">
              <a:solidFill>
                <a:schemeClr val="accent6">
                  <a:lumMod val="50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rot="16200000" flipV="1">
              <a:off x="3538538" y="3962400"/>
              <a:ext cx="1066800" cy="0"/>
            </a:xfrm>
            <a:prstGeom prst="line">
              <a:avLst/>
            </a:prstGeom>
            <a:ln w="25400">
              <a:solidFill>
                <a:schemeClr val="accent3">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auto">
            <a:xfrm rot="10800000">
              <a:off x="4376738" y="4799013"/>
              <a:ext cx="796925" cy="0"/>
            </a:xfrm>
            <a:prstGeom prst="line">
              <a:avLst/>
            </a:prstGeom>
            <a:ln w="25400" cap="flat" cmpd="sng" algn="ctr">
              <a:solidFill>
                <a:schemeClr val="accent6">
                  <a:lumMod val="50000"/>
                </a:schemeClr>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bwMode="auto">
            <a:xfrm rot="10800000" flipV="1">
              <a:off x="4248150" y="3117850"/>
              <a:ext cx="323850" cy="4763"/>
            </a:xfrm>
            <a:prstGeom prst="line">
              <a:avLst/>
            </a:prstGeom>
            <a:ln w="25400" cap="flat" cmpd="sng" algn="ctr">
              <a:solidFill>
                <a:schemeClr val="accent3">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auto">
            <a:xfrm rot="5400000" flipH="1" flipV="1">
              <a:off x="3581400" y="3733800"/>
              <a:ext cx="1981200" cy="0"/>
            </a:xfrm>
            <a:prstGeom prst="line">
              <a:avLst/>
            </a:prstGeom>
            <a:ln w="25400" cap="flat" cmpd="sng" algn="ctr">
              <a:solidFill>
                <a:schemeClr val="accent3">
                  <a:lumMod val="75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bwMode="auto">
            <a:xfrm flipV="1">
              <a:off x="4572000" y="2743200"/>
              <a:ext cx="566738" cy="0"/>
            </a:xfrm>
            <a:prstGeom prst="line">
              <a:avLst/>
            </a:prstGeom>
            <a:ln w="127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bwMode="auto">
            <a:xfrm rot="5400000" flipH="1" flipV="1">
              <a:off x="4187032" y="4302919"/>
              <a:ext cx="989012" cy="0"/>
            </a:xfrm>
            <a:prstGeom prst="line">
              <a:avLst/>
            </a:prstGeom>
            <a:ln w="254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bwMode="auto">
            <a:xfrm>
              <a:off x="4681538" y="3810000"/>
              <a:ext cx="492125" cy="0"/>
            </a:xfrm>
            <a:prstGeom prst="line">
              <a:avLst/>
            </a:prstGeom>
            <a:ln w="25400" cap="flat" cmpd="sng" algn="ctr">
              <a:solidFill>
                <a:schemeClr val="accent2"/>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bwMode="auto">
            <a:xfrm rot="5400000" flipH="1" flipV="1">
              <a:off x="4071144" y="5179219"/>
              <a:ext cx="763588" cy="0"/>
            </a:xfrm>
            <a:prstGeom prst="line">
              <a:avLst/>
            </a:prstGeom>
            <a:ln w="25400" cap="flat" cmpd="sng" algn="ctr">
              <a:solidFill>
                <a:schemeClr val="accent6">
                  <a:lumMod val="5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452938" y="5562600"/>
              <a:ext cx="685800" cy="0"/>
            </a:xfrm>
            <a:prstGeom prst="line">
              <a:avLst/>
            </a:prstGeom>
            <a:ln w="25400" cap="flat" cmpd="sng" algn="ctr">
              <a:solidFill>
                <a:schemeClr val="accent6">
                  <a:lumMod val="50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bwMode="auto">
            <a:xfrm flipH="1" flipV="1">
              <a:off x="3908425" y="5715000"/>
              <a:ext cx="1265238" cy="0"/>
            </a:xfrm>
            <a:prstGeom prst="line">
              <a:avLst/>
            </a:prstGeom>
            <a:ln w="25400" cap="flat" cmpd="sng" algn="ctr">
              <a:solidFill>
                <a:schemeClr val="accent1"/>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84" name="Freeform 71"/>
            <p:cNvSpPr>
              <a:spLocks/>
            </p:cNvSpPr>
            <p:nvPr/>
          </p:nvSpPr>
          <p:spPr bwMode="auto">
            <a:xfrm rot="10800000" flipV="1">
              <a:off x="4605338" y="4673600"/>
              <a:ext cx="179387" cy="50800"/>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3">
                  <a:lumMod val="75000"/>
                </a:schemeClr>
              </a:solidFill>
              <a:prstDash val="solid"/>
              <a:round/>
              <a:headEnd w="med" len="med"/>
              <a:tailEnd w="med" len="med"/>
            </a:ln>
          </p:spPr>
          <p:txBody>
            <a:bodyPr/>
            <a:lstStyle/>
            <a:p>
              <a:pPr defTabSz="457200">
                <a:defRPr/>
              </a:pPr>
              <a:endParaRPr lang="en-US" sz="1200">
                <a:solidFill>
                  <a:prstClr val="black"/>
                </a:solidFill>
              </a:endParaRPr>
            </a:p>
          </p:txBody>
        </p:sp>
        <p:cxnSp>
          <p:nvCxnSpPr>
            <p:cNvPr id="86" name="Straight Connector 85"/>
            <p:cNvCxnSpPr/>
            <p:nvPr/>
          </p:nvCxnSpPr>
          <p:spPr bwMode="auto">
            <a:xfrm flipV="1">
              <a:off x="4572000" y="4724400"/>
              <a:ext cx="33338"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rot="10800000" flipH="1">
              <a:off x="4757738" y="4724400"/>
              <a:ext cx="447675" cy="0"/>
            </a:xfrm>
            <a:prstGeom prst="line">
              <a:avLst/>
            </a:prstGeom>
            <a:ln w="25400" cap="flat" cmpd="sng" algn="ctr">
              <a:solidFill>
                <a:schemeClr val="accent3">
                  <a:lumMod val="75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rot="5400000" flipH="1" flipV="1">
              <a:off x="5330032" y="3312319"/>
              <a:ext cx="531812"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bwMode="auto">
            <a:xfrm rot="5400000">
              <a:off x="5366544" y="4341019"/>
              <a:ext cx="458788"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rot="5400000" flipH="1" flipV="1">
              <a:off x="3581400" y="2514600"/>
              <a:ext cx="914400"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bwMode="auto">
            <a:xfrm rot="10800000">
              <a:off x="4038600" y="2057400"/>
              <a:ext cx="1143000" cy="0"/>
            </a:xfrm>
            <a:prstGeom prst="line">
              <a:avLst/>
            </a:prstGeom>
            <a:ln w="25400" cap="flat" cmpd="sng" algn="ctr">
              <a:solidFill>
                <a:schemeClr val="accent1"/>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107546" name="TextBox 94"/>
            <p:cNvSpPr txBox="1">
              <a:spLocks noChangeArrowheads="1"/>
            </p:cNvSpPr>
            <p:nvPr/>
          </p:nvSpPr>
          <p:spPr bwMode="auto">
            <a:xfrm>
              <a:off x="7010400" y="5338763"/>
              <a:ext cx="884238" cy="528637"/>
            </a:xfrm>
            <a:prstGeom prst="rect">
              <a:avLst/>
            </a:prstGeom>
            <a:noFill/>
            <a:ln w="9525">
              <a:noFill/>
              <a:miter lim="800000"/>
              <a:headEnd/>
              <a:tailEnd/>
            </a:ln>
          </p:spPr>
          <p:txBody>
            <a:bodyPr>
              <a:spAutoFit/>
            </a:bodyPr>
            <a:lstStyle/>
            <a:p>
              <a:pPr algn="ctr" defTabSz="457200">
                <a:lnSpc>
                  <a:spcPts val="1700"/>
                </a:lnSpc>
              </a:pPr>
              <a:r>
                <a:rPr lang="en-US" sz="1200" b="1" dirty="0">
                  <a:solidFill>
                    <a:schemeClr val="bg1">
                      <a:lumMod val="50000"/>
                    </a:schemeClr>
                  </a:solidFill>
                </a:rPr>
                <a:t>Harvested</a:t>
              </a:r>
            </a:p>
            <a:p>
              <a:pPr algn="ctr" defTabSz="457200">
                <a:lnSpc>
                  <a:spcPts val="1700"/>
                </a:lnSpc>
              </a:pPr>
              <a:r>
                <a:rPr lang="en-US" sz="1200" b="1" dirty="0">
                  <a:solidFill>
                    <a:schemeClr val="bg1">
                      <a:lumMod val="50000"/>
                    </a:schemeClr>
                  </a:solidFill>
                </a:rPr>
                <a:t>Biomass</a:t>
              </a:r>
            </a:p>
          </p:txBody>
        </p:sp>
        <p:sp>
          <p:nvSpPr>
            <p:cNvPr id="107547" name="TextBox 95"/>
            <p:cNvSpPr txBox="1">
              <a:spLocks noChangeArrowheads="1"/>
            </p:cNvSpPr>
            <p:nvPr/>
          </p:nvSpPr>
          <p:spPr bwMode="auto">
            <a:xfrm>
              <a:off x="7010400" y="4576763"/>
              <a:ext cx="884238" cy="528637"/>
            </a:xfrm>
            <a:prstGeom prst="rect">
              <a:avLst/>
            </a:prstGeom>
            <a:noFill/>
            <a:ln w="9525">
              <a:noFill/>
              <a:miter lim="800000"/>
              <a:headEnd/>
              <a:tailEnd/>
            </a:ln>
          </p:spPr>
          <p:txBody>
            <a:bodyPr>
              <a:spAutoFit/>
            </a:bodyPr>
            <a:lstStyle/>
            <a:p>
              <a:pPr algn="ctr" defTabSz="457200">
                <a:lnSpc>
                  <a:spcPts val="1700"/>
                </a:lnSpc>
              </a:pPr>
              <a:r>
                <a:rPr lang="en-US" sz="1200" b="1">
                  <a:solidFill>
                    <a:prstClr val="black"/>
                  </a:solidFill>
                </a:rPr>
                <a:t>Landed</a:t>
              </a:r>
            </a:p>
            <a:p>
              <a:pPr algn="ctr" defTabSz="457200">
                <a:lnSpc>
                  <a:spcPts val="1700"/>
                </a:lnSpc>
              </a:pPr>
              <a:r>
                <a:rPr lang="en-US" sz="1200" b="1">
                  <a:solidFill>
                    <a:prstClr val="black"/>
                  </a:solidFill>
                </a:rPr>
                <a:t>Biomass</a:t>
              </a:r>
            </a:p>
          </p:txBody>
        </p:sp>
        <p:sp>
          <p:nvSpPr>
            <p:cNvPr id="107548" name="TextBox 96"/>
            <p:cNvSpPr txBox="1">
              <a:spLocks noChangeArrowheads="1"/>
            </p:cNvSpPr>
            <p:nvPr/>
          </p:nvSpPr>
          <p:spPr bwMode="auto">
            <a:xfrm>
              <a:off x="7010400" y="3581400"/>
              <a:ext cx="884238" cy="522793"/>
            </a:xfrm>
            <a:prstGeom prst="rect">
              <a:avLst/>
            </a:prstGeom>
            <a:noFill/>
            <a:ln w="9525">
              <a:noFill/>
              <a:miter lim="800000"/>
              <a:headEnd/>
              <a:tailEnd/>
            </a:ln>
          </p:spPr>
          <p:txBody>
            <a:bodyPr>
              <a:spAutoFit/>
            </a:bodyPr>
            <a:lstStyle/>
            <a:p>
              <a:pPr algn="ctr" defTabSz="457200">
                <a:lnSpc>
                  <a:spcPts val="1700"/>
                </a:lnSpc>
              </a:pPr>
              <a:r>
                <a:rPr lang="en-US" sz="1200" b="1" dirty="0">
                  <a:solidFill>
                    <a:prstClr val="black"/>
                  </a:solidFill>
                </a:rPr>
                <a:t>Visitation Rates</a:t>
              </a:r>
            </a:p>
          </p:txBody>
        </p:sp>
        <p:sp>
          <p:nvSpPr>
            <p:cNvPr id="107549" name="TextBox 118"/>
            <p:cNvSpPr txBox="1">
              <a:spLocks noChangeArrowheads="1"/>
            </p:cNvSpPr>
            <p:nvPr/>
          </p:nvSpPr>
          <p:spPr bwMode="auto">
            <a:xfrm>
              <a:off x="6888162" y="2590800"/>
              <a:ext cx="1112838" cy="740801"/>
            </a:xfrm>
            <a:prstGeom prst="rect">
              <a:avLst/>
            </a:prstGeom>
            <a:noFill/>
            <a:ln w="9525">
              <a:noFill/>
              <a:miter lim="800000"/>
              <a:headEnd/>
              <a:tailEnd/>
            </a:ln>
          </p:spPr>
          <p:txBody>
            <a:bodyPr wrap="square">
              <a:spAutoFit/>
            </a:bodyPr>
            <a:lstStyle/>
            <a:p>
              <a:pPr algn="ctr" defTabSz="457200">
                <a:lnSpc>
                  <a:spcPts val="1700"/>
                </a:lnSpc>
              </a:pPr>
              <a:r>
                <a:rPr lang="en-US" sz="1200" b="1" dirty="0">
                  <a:solidFill>
                    <a:prstClr val="black"/>
                  </a:solidFill>
                </a:rPr>
                <a:t>Avoided</a:t>
              </a:r>
            </a:p>
            <a:p>
              <a:pPr algn="ctr" defTabSz="457200">
                <a:lnSpc>
                  <a:spcPts val="1700"/>
                </a:lnSpc>
              </a:pPr>
              <a:r>
                <a:rPr lang="en-US" sz="1200" b="1" dirty="0">
                  <a:solidFill>
                    <a:prstClr val="black"/>
                  </a:solidFill>
                </a:rPr>
                <a:t>Area Flooded/Eroded</a:t>
              </a:r>
            </a:p>
          </p:txBody>
        </p:sp>
        <p:sp>
          <p:nvSpPr>
            <p:cNvPr id="107550" name="TextBox 136"/>
            <p:cNvSpPr txBox="1">
              <a:spLocks noChangeArrowheads="1"/>
            </p:cNvSpPr>
            <p:nvPr/>
          </p:nvSpPr>
          <p:spPr bwMode="auto">
            <a:xfrm>
              <a:off x="7010400" y="1909763"/>
              <a:ext cx="884238" cy="528350"/>
            </a:xfrm>
            <a:prstGeom prst="rect">
              <a:avLst/>
            </a:prstGeom>
            <a:noFill/>
            <a:ln w="9525">
              <a:noFill/>
              <a:miter lim="800000"/>
              <a:headEnd/>
              <a:tailEnd/>
            </a:ln>
          </p:spPr>
          <p:txBody>
            <a:bodyPr>
              <a:spAutoFit/>
            </a:bodyPr>
            <a:lstStyle/>
            <a:p>
              <a:pPr algn="ctr" defTabSz="457200">
                <a:lnSpc>
                  <a:spcPts val="1700"/>
                </a:lnSpc>
              </a:pPr>
              <a:r>
                <a:rPr lang="en-US" sz="1200" b="1" dirty="0">
                  <a:solidFill>
                    <a:schemeClr val="bg1">
                      <a:lumMod val="50000"/>
                    </a:schemeClr>
                  </a:solidFill>
                </a:rPr>
                <a:t>Energy Captured</a:t>
              </a:r>
            </a:p>
          </p:txBody>
        </p:sp>
        <p:sp>
          <p:nvSpPr>
            <p:cNvPr id="144" name="Rectangle 143"/>
            <p:cNvSpPr>
              <a:spLocks noChangeArrowheads="1"/>
            </p:cNvSpPr>
            <p:nvPr/>
          </p:nvSpPr>
          <p:spPr bwMode="auto">
            <a:xfrm>
              <a:off x="5181600" y="3579813"/>
              <a:ext cx="1084263" cy="511175"/>
            </a:xfrm>
            <a:prstGeom prst="rect">
              <a:avLst/>
            </a:prstGeom>
            <a:solidFill>
              <a:srgbClr val="D7E4BD"/>
            </a:solidFill>
            <a:ln w="38100">
              <a:solidFill>
                <a:schemeClr val="tx1"/>
              </a:solid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a:solidFill>
                    <a:srgbClr val="000000"/>
                  </a:solidFill>
                </a:rPr>
                <a:t>Recreation</a:t>
              </a:r>
            </a:p>
          </p:txBody>
        </p:sp>
        <p:sp>
          <p:nvSpPr>
            <p:cNvPr id="145" name="Rectangle 144"/>
            <p:cNvSpPr>
              <a:spLocks noChangeArrowheads="1"/>
            </p:cNvSpPr>
            <p:nvPr/>
          </p:nvSpPr>
          <p:spPr bwMode="auto">
            <a:xfrm>
              <a:off x="5181600" y="4565650"/>
              <a:ext cx="1074738" cy="512763"/>
            </a:xfrm>
            <a:prstGeom prst="rect">
              <a:avLst/>
            </a:prstGeom>
            <a:solidFill>
              <a:schemeClr val="accent1"/>
            </a:solidFill>
            <a:ln w="38100">
              <a:solidFill>
                <a:schemeClr val="tx1"/>
              </a:solid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Fishery</a:t>
              </a:r>
            </a:p>
          </p:txBody>
        </p:sp>
        <p:sp>
          <p:nvSpPr>
            <p:cNvPr id="146" name="Rectangle 145"/>
            <p:cNvSpPr>
              <a:spLocks noChangeArrowheads="1"/>
            </p:cNvSpPr>
            <p:nvPr/>
          </p:nvSpPr>
          <p:spPr bwMode="auto">
            <a:xfrm>
              <a:off x="5170488" y="5332413"/>
              <a:ext cx="1095375" cy="457200"/>
            </a:xfrm>
            <a:prstGeom prst="rect">
              <a:avLst/>
            </a:prstGeom>
            <a:solidFill>
              <a:srgbClr val="B3A2C7"/>
            </a:solidFill>
            <a:ln w="9525">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Aquaculture</a:t>
              </a:r>
            </a:p>
          </p:txBody>
        </p:sp>
        <p:sp>
          <p:nvSpPr>
            <p:cNvPr id="147" name="Rectangle 146"/>
            <p:cNvSpPr>
              <a:spLocks noChangeArrowheads="1"/>
            </p:cNvSpPr>
            <p:nvPr/>
          </p:nvSpPr>
          <p:spPr bwMode="auto">
            <a:xfrm>
              <a:off x="5170488" y="2667000"/>
              <a:ext cx="1104900" cy="578877"/>
            </a:xfrm>
            <a:prstGeom prst="rect">
              <a:avLst/>
            </a:prstGeom>
            <a:solidFill>
              <a:srgbClr val="E46C0A"/>
            </a:solidFill>
            <a:ln w="38100">
              <a:solidFill>
                <a:schemeClr val="tx1"/>
              </a:solid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a:solidFill>
                    <a:srgbClr val="000000"/>
                  </a:solidFill>
                </a:rPr>
                <a:t>Coastal Protection</a:t>
              </a:r>
            </a:p>
          </p:txBody>
        </p:sp>
        <p:sp>
          <p:nvSpPr>
            <p:cNvPr id="148" name="Rectangle 147"/>
            <p:cNvSpPr>
              <a:spLocks noChangeArrowheads="1"/>
            </p:cNvSpPr>
            <p:nvPr/>
          </p:nvSpPr>
          <p:spPr bwMode="auto">
            <a:xfrm>
              <a:off x="5181600" y="1828800"/>
              <a:ext cx="1074738" cy="533400"/>
            </a:xfrm>
            <a:prstGeom prst="rect">
              <a:avLst/>
            </a:prstGeom>
            <a:solidFill>
              <a:srgbClr val="948A54"/>
            </a:solidFill>
            <a:ln w="9525">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Wave Energy</a:t>
              </a:r>
            </a:p>
          </p:txBody>
        </p:sp>
        <p:sp>
          <p:nvSpPr>
            <p:cNvPr id="107556" name="TextBox 149"/>
            <p:cNvSpPr txBox="1">
              <a:spLocks noChangeArrowheads="1"/>
            </p:cNvSpPr>
            <p:nvPr/>
          </p:nvSpPr>
          <p:spPr bwMode="auto">
            <a:xfrm>
              <a:off x="6477000" y="587375"/>
              <a:ext cx="1905000" cy="482600"/>
            </a:xfrm>
            <a:prstGeom prst="rect">
              <a:avLst/>
            </a:prstGeom>
            <a:noFill/>
            <a:ln w="9525">
              <a:noFill/>
              <a:miter lim="800000"/>
              <a:headEnd/>
              <a:tailEnd/>
            </a:ln>
          </p:spPr>
          <p:txBody>
            <a:bodyPr>
              <a:spAutoFit/>
            </a:bodyPr>
            <a:lstStyle/>
            <a:p>
              <a:pPr algn="ctr" defTabSz="457200">
                <a:lnSpc>
                  <a:spcPts val="1500"/>
                </a:lnSpc>
              </a:pPr>
              <a:r>
                <a:rPr lang="en-US" sz="1600" b="1">
                  <a:solidFill>
                    <a:srgbClr val="984807"/>
                  </a:solidFill>
                </a:rPr>
                <a:t>ECOSYSTEM SERVICES</a:t>
              </a:r>
            </a:p>
          </p:txBody>
        </p:sp>
        <p:sp>
          <p:nvSpPr>
            <p:cNvPr id="134" name="Rectangle 133"/>
            <p:cNvSpPr/>
            <p:nvPr/>
          </p:nvSpPr>
          <p:spPr bwMode="auto">
            <a:xfrm>
              <a:off x="6534150" y="76240"/>
              <a:ext cx="2561878" cy="457160"/>
            </a:xfrm>
            <a:prstGeom prst="rect">
              <a:avLst/>
            </a:prstGeom>
          </p:spPr>
          <p:style>
            <a:lnRef idx="0">
              <a:schemeClr val="accent3"/>
            </a:lnRef>
            <a:fillRef idx="1003">
              <a:schemeClr val="dk2"/>
            </a:fillRef>
            <a:effectRef idx="3">
              <a:schemeClr val="accent3"/>
            </a:effectRef>
            <a:fontRef idx="minor">
              <a:schemeClr val="lt1"/>
            </a:fontRef>
          </p:style>
          <p:txBody>
            <a:bodyPr anchor="ctr"/>
            <a:lstStyle/>
            <a:p>
              <a:pPr algn="ctr" defTabSz="457200">
                <a:defRPr/>
              </a:pPr>
              <a:r>
                <a:rPr lang="en-US" sz="1200" b="1" dirty="0">
                  <a:solidFill>
                    <a:srgbClr val="FFFFFF"/>
                  </a:solidFill>
                  <a:cs typeface="Calibri" pitchFamily="34" charset="0"/>
                </a:rPr>
                <a:t>Model Outputs</a:t>
              </a:r>
            </a:p>
            <a:p>
              <a:pPr algn="ctr" defTabSz="457200">
                <a:defRPr/>
              </a:pPr>
              <a:r>
                <a:rPr lang="en-US" sz="1200" b="1" dirty="0">
                  <a:solidFill>
                    <a:srgbClr val="FFFFFF"/>
                  </a:solidFill>
                  <a:cs typeface="Calibri" pitchFamily="34" charset="0"/>
                </a:rPr>
                <a:t>(ecosystem services  &amp; values)</a:t>
              </a:r>
            </a:p>
          </p:txBody>
        </p:sp>
        <p:sp>
          <p:nvSpPr>
            <p:cNvPr id="135" name="Chevron 134"/>
            <p:cNvSpPr/>
            <p:nvPr/>
          </p:nvSpPr>
          <p:spPr bwMode="auto">
            <a:xfrm>
              <a:off x="3410174" y="76200"/>
              <a:ext cx="2958353" cy="457160"/>
            </a:xfrm>
            <a:prstGeom prst="chevron">
              <a:avLst/>
            </a:prstGeom>
          </p:spPr>
          <p:style>
            <a:lnRef idx="0">
              <a:schemeClr val="accent3"/>
            </a:lnRef>
            <a:fillRef idx="1003">
              <a:schemeClr val="dk2"/>
            </a:fillRef>
            <a:effectRef idx="3">
              <a:schemeClr val="accent3"/>
            </a:effectRef>
            <a:fontRef idx="minor">
              <a:schemeClr val="lt1"/>
            </a:fontRef>
          </p:style>
          <p:txBody>
            <a:bodyPr anchor="ctr"/>
            <a:lstStyle/>
            <a:p>
              <a:pPr algn="ctr" defTabSz="457200">
                <a:defRPr/>
              </a:pPr>
              <a:r>
                <a:rPr lang="en-US" sz="1200" b="1" dirty="0">
                  <a:solidFill>
                    <a:srgbClr val="FFFFFF"/>
                  </a:solidFill>
                  <a:cs typeface="Calibri" pitchFamily="34" charset="0"/>
                </a:rPr>
                <a:t>Marine InVEST Models</a:t>
              </a:r>
            </a:p>
          </p:txBody>
        </p:sp>
        <p:sp>
          <p:nvSpPr>
            <p:cNvPr id="136" name="Chevron 135"/>
            <p:cNvSpPr/>
            <p:nvPr/>
          </p:nvSpPr>
          <p:spPr bwMode="auto">
            <a:xfrm>
              <a:off x="43032" y="76240"/>
              <a:ext cx="3225670" cy="457160"/>
            </a:xfrm>
            <a:prstGeom prst="chevron">
              <a:avLst/>
            </a:prstGeom>
          </p:spPr>
          <p:style>
            <a:lnRef idx="0">
              <a:schemeClr val="accent3"/>
            </a:lnRef>
            <a:fillRef idx="1003">
              <a:schemeClr val="dk2"/>
            </a:fillRef>
            <a:effectRef idx="3">
              <a:schemeClr val="accent3"/>
            </a:effectRef>
            <a:fontRef idx="minor">
              <a:schemeClr val="lt1"/>
            </a:fontRef>
          </p:style>
          <p:txBody>
            <a:bodyPr anchor="ctr"/>
            <a:lstStyle/>
            <a:p>
              <a:pPr algn="ctr" defTabSz="457200">
                <a:defRPr/>
              </a:pPr>
              <a:r>
                <a:rPr lang="en-US" sz="1200" b="1" dirty="0">
                  <a:solidFill>
                    <a:srgbClr val="FFFFFF"/>
                  </a:solidFill>
                  <a:cs typeface="Calibri" pitchFamily="34" charset="0"/>
                </a:rPr>
                <a:t>Input Data (reflect scenarios)</a:t>
              </a:r>
            </a:p>
          </p:txBody>
        </p:sp>
        <p:sp>
          <p:nvSpPr>
            <p:cNvPr id="3108" name="TextBox 59"/>
            <p:cNvSpPr txBox="1">
              <a:spLocks noChangeArrowheads="1"/>
            </p:cNvSpPr>
            <p:nvPr/>
          </p:nvSpPr>
          <p:spPr bwMode="auto">
            <a:xfrm>
              <a:off x="1500188" y="4191000"/>
              <a:ext cx="914400" cy="254000"/>
            </a:xfrm>
            <a:prstGeom prst="rect">
              <a:avLst/>
            </a:prstGeom>
            <a:noFill/>
            <a:ln w="9525">
              <a:noFill/>
              <a:miter lim="800000"/>
              <a:headEnd/>
              <a:tailEnd/>
            </a:ln>
          </p:spPr>
          <p:txBody>
            <a:bodyPr>
              <a:spAutoFit/>
            </a:bodyPr>
            <a:lstStyle/>
            <a:p>
              <a:pPr defTabSz="457200">
                <a:defRPr/>
              </a:pPr>
              <a:r>
                <a:rPr lang="en-US" sz="1050" b="1" dirty="0">
                  <a:solidFill>
                    <a:srgbClr val="000000"/>
                  </a:solidFill>
                  <a:ea typeface="MS PGothic" pitchFamily="34" charset="-128"/>
                  <a:cs typeface="Times New Roman" pitchFamily="18" charset="0"/>
                </a:rPr>
                <a:t>Habitat type</a:t>
              </a:r>
            </a:p>
          </p:txBody>
        </p:sp>
        <p:sp>
          <p:nvSpPr>
            <p:cNvPr id="3109" name="TextBox 60"/>
            <p:cNvSpPr txBox="1">
              <a:spLocks noChangeArrowheads="1"/>
            </p:cNvSpPr>
            <p:nvPr/>
          </p:nvSpPr>
          <p:spPr bwMode="auto">
            <a:xfrm>
              <a:off x="1219200" y="3251200"/>
              <a:ext cx="1219200" cy="415925"/>
            </a:xfrm>
            <a:prstGeom prst="rect">
              <a:avLst/>
            </a:prstGeom>
            <a:noFill/>
            <a:ln w="9525">
              <a:noFill/>
              <a:miter lim="800000"/>
              <a:headEnd/>
              <a:tailEnd/>
            </a:ln>
          </p:spPr>
          <p:txBody>
            <a:bodyPr>
              <a:spAutoFit/>
            </a:bodyPr>
            <a:lstStyle/>
            <a:p>
              <a:pPr defTabSz="457200">
                <a:defRPr/>
              </a:pPr>
              <a:r>
                <a:rPr lang="en-US" sz="1050" dirty="0">
                  <a:solidFill>
                    <a:srgbClr val="000000"/>
                  </a:solidFill>
                  <a:ea typeface="MS PGothic" pitchFamily="34" charset="-128"/>
                  <a:cs typeface="Times New Roman" pitchFamily="18" charset="0"/>
                </a:rPr>
                <a:t>    </a:t>
              </a:r>
              <a:r>
                <a:rPr lang="en-US" sz="1050" b="1" dirty="0">
                  <a:solidFill>
                    <a:srgbClr val="000000"/>
                  </a:solidFill>
                  <a:ea typeface="MS PGothic" pitchFamily="34" charset="-128"/>
                  <a:cs typeface="Times New Roman" pitchFamily="18" charset="0"/>
                </a:rPr>
                <a:t>Species      </a:t>
              </a:r>
              <a:br>
                <a:rPr lang="en-US" sz="1050" b="1" dirty="0">
                  <a:solidFill>
                    <a:srgbClr val="000000"/>
                  </a:solidFill>
                  <a:ea typeface="MS PGothic" pitchFamily="34" charset="-128"/>
                  <a:cs typeface="Times New Roman" pitchFamily="18" charset="0"/>
                </a:rPr>
              </a:br>
              <a:r>
                <a:rPr lang="en-US" sz="1050" b="1" dirty="0">
                  <a:solidFill>
                    <a:srgbClr val="000000"/>
                  </a:solidFill>
                  <a:ea typeface="MS PGothic" pitchFamily="34" charset="-128"/>
                  <a:cs typeface="Times New Roman" pitchFamily="18" charset="0"/>
                </a:rPr>
                <a:t>       distribution</a:t>
              </a:r>
            </a:p>
          </p:txBody>
        </p:sp>
        <p:sp>
          <p:nvSpPr>
            <p:cNvPr id="3110" name="TextBox 57"/>
            <p:cNvSpPr txBox="1">
              <a:spLocks noChangeArrowheads="1"/>
            </p:cNvSpPr>
            <p:nvPr/>
          </p:nvSpPr>
          <p:spPr bwMode="auto">
            <a:xfrm>
              <a:off x="990600" y="2895600"/>
              <a:ext cx="1752600" cy="254000"/>
            </a:xfrm>
            <a:prstGeom prst="rect">
              <a:avLst/>
            </a:prstGeom>
            <a:noFill/>
            <a:ln w="9525">
              <a:noFill/>
              <a:miter lim="800000"/>
              <a:headEnd/>
              <a:tailEnd/>
            </a:ln>
          </p:spPr>
          <p:txBody>
            <a:bodyPr>
              <a:spAutoFit/>
            </a:bodyPr>
            <a:lstStyle/>
            <a:p>
              <a:pPr defTabSz="457200">
                <a:defRPr/>
              </a:pPr>
              <a:r>
                <a:rPr lang="en-US" sz="1050" b="1" dirty="0">
                  <a:solidFill>
                    <a:srgbClr val="000000"/>
                  </a:solidFill>
                  <a:ea typeface="MS PGothic" pitchFamily="34" charset="-128"/>
                  <a:cs typeface="Times New Roman" pitchFamily="18" charset="0"/>
                </a:rPr>
                <a:t>Bathymetry  &amp;  Topography</a:t>
              </a:r>
            </a:p>
          </p:txBody>
        </p:sp>
        <p:sp>
          <p:nvSpPr>
            <p:cNvPr id="107569" name="TextBox 70"/>
            <p:cNvSpPr txBox="1">
              <a:spLocks noChangeArrowheads="1"/>
            </p:cNvSpPr>
            <p:nvPr/>
          </p:nvSpPr>
          <p:spPr bwMode="auto">
            <a:xfrm>
              <a:off x="1230313" y="5026025"/>
              <a:ext cx="1524000" cy="307975"/>
            </a:xfrm>
            <a:prstGeom prst="rect">
              <a:avLst/>
            </a:prstGeom>
            <a:noFill/>
            <a:ln w="9525">
              <a:noFill/>
              <a:miter lim="800000"/>
              <a:headEnd/>
              <a:tailEnd/>
            </a:ln>
          </p:spPr>
          <p:txBody>
            <a:bodyPr>
              <a:spAutoFit/>
            </a:bodyPr>
            <a:lstStyle/>
            <a:p>
              <a:pPr algn="ctr" defTabSz="457200"/>
              <a:r>
                <a:rPr lang="en-US" sz="1400" b="1" u="sng">
                  <a:solidFill>
                    <a:srgbClr val="000000"/>
                  </a:solidFill>
                  <a:ea typeface="ＭＳ Ｐゴシック"/>
                  <a:cs typeface="ＭＳ Ｐゴシック"/>
                </a:rPr>
                <a:t>S</a:t>
              </a:r>
              <a:r>
                <a:rPr lang="en-US" sz="1000" b="1" u="sng">
                  <a:solidFill>
                    <a:srgbClr val="000000"/>
                  </a:solidFill>
                  <a:ea typeface="ＭＳ Ｐゴシック"/>
                  <a:cs typeface="ＭＳ Ｐゴシック"/>
                </a:rPr>
                <a:t>OCIO</a:t>
              </a:r>
              <a:r>
                <a:rPr lang="en-US" sz="1400" b="1" u="sng">
                  <a:solidFill>
                    <a:srgbClr val="000000"/>
                  </a:solidFill>
                  <a:ea typeface="ＭＳ Ｐゴシック"/>
                  <a:cs typeface="ＭＳ Ｐゴシック"/>
                </a:rPr>
                <a:t>-E</a:t>
              </a:r>
              <a:r>
                <a:rPr lang="en-US" sz="1100" b="1" u="sng">
                  <a:solidFill>
                    <a:srgbClr val="000000"/>
                  </a:solidFill>
                  <a:ea typeface="ＭＳ Ｐゴシック"/>
                  <a:cs typeface="ＭＳ Ｐゴシック"/>
                </a:rPr>
                <a:t>CONOMIC</a:t>
              </a:r>
              <a:endParaRPr lang="en-US" sz="1400" b="1" u="sng">
                <a:solidFill>
                  <a:srgbClr val="000000"/>
                </a:solidFill>
                <a:ea typeface="ＭＳ Ｐゴシック"/>
                <a:cs typeface="ＭＳ Ｐゴシック"/>
              </a:endParaRPr>
            </a:p>
          </p:txBody>
        </p:sp>
        <p:sp>
          <p:nvSpPr>
            <p:cNvPr id="266" name="TextBox 265"/>
            <p:cNvSpPr txBox="1"/>
            <p:nvPr/>
          </p:nvSpPr>
          <p:spPr>
            <a:xfrm>
              <a:off x="7924800" y="533400"/>
              <a:ext cx="1295400" cy="338554"/>
            </a:xfrm>
            <a:prstGeom prst="rect">
              <a:avLst/>
            </a:prstGeom>
            <a:noFill/>
          </p:spPr>
          <p:txBody>
            <a:bodyPr>
              <a:spAutoFit/>
            </a:bodyPr>
            <a:lstStyle/>
            <a:p>
              <a:pPr algn="ctr" defTabSz="457200">
                <a:defRPr/>
              </a:pPr>
              <a:r>
                <a:rPr lang="en-US" sz="1600" b="1" i="1" dirty="0">
                  <a:solidFill>
                    <a:srgbClr val="00B050"/>
                  </a:solidFill>
                </a:rPr>
                <a:t>VALUATION</a:t>
              </a:r>
            </a:p>
          </p:txBody>
        </p:sp>
        <p:sp>
          <p:nvSpPr>
            <p:cNvPr id="85" name="Rectangle 84"/>
            <p:cNvSpPr>
              <a:spLocks noChangeArrowheads="1"/>
            </p:cNvSpPr>
            <p:nvPr/>
          </p:nvSpPr>
          <p:spPr bwMode="auto">
            <a:xfrm>
              <a:off x="5181600" y="6018213"/>
              <a:ext cx="1093788" cy="511175"/>
            </a:xfrm>
            <a:prstGeom prst="rect">
              <a:avLst/>
            </a:prstGeom>
            <a:solidFill>
              <a:srgbClr val="FFFF00"/>
            </a:solidFill>
            <a:ln w="9525">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Aesthetic Quality</a:t>
              </a:r>
            </a:p>
          </p:txBody>
        </p:sp>
        <p:sp>
          <p:nvSpPr>
            <p:cNvPr id="88" name="Rectangle 87"/>
            <p:cNvSpPr>
              <a:spLocks noChangeArrowheads="1"/>
            </p:cNvSpPr>
            <p:nvPr/>
          </p:nvSpPr>
          <p:spPr bwMode="auto">
            <a:xfrm>
              <a:off x="5181600" y="1163638"/>
              <a:ext cx="1074738" cy="511175"/>
            </a:xfrm>
            <a:prstGeom prst="rect">
              <a:avLst/>
            </a:prstGeom>
            <a:solidFill>
              <a:srgbClr val="A6A6A6"/>
            </a:solidFill>
            <a:ln w="38100">
              <a:solidFill>
                <a:schemeClr val="tx1"/>
              </a:solid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smtClean="0">
                  <a:solidFill>
                    <a:srgbClr val="000000"/>
                  </a:solidFill>
                </a:rPr>
                <a:t>Blue Carbon</a:t>
              </a:r>
              <a:endParaRPr lang="en-US" sz="1200" b="1" dirty="0">
                <a:solidFill>
                  <a:srgbClr val="000000"/>
                </a:solidFill>
              </a:endParaRPr>
            </a:p>
          </p:txBody>
        </p:sp>
        <p:sp>
          <p:nvSpPr>
            <p:cNvPr id="77" name="Down Arrow 76"/>
            <p:cNvSpPr/>
            <p:nvPr/>
          </p:nvSpPr>
          <p:spPr bwMode="auto">
            <a:xfrm rot="16200000" flipH="1">
              <a:off x="6588919" y="12549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cxnSp>
          <p:nvCxnSpPr>
            <p:cNvPr id="80" name="Straight Connector 79"/>
            <p:cNvCxnSpPr>
              <a:stCxn id="85" idx="0"/>
              <a:endCxn id="146" idx="2"/>
            </p:cNvCxnSpPr>
            <p:nvPr/>
          </p:nvCxnSpPr>
          <p:spPr bwMode="auto">
            <a:xfrm rot="16200000" flipV="1">
              <a:off x="5609432" y="5898356"/>
              <a:ext cx="228600" cy="11113"/>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auto">
            <a:xfrm rot="10800000">
              <a:off x="4876800" y="6246813"/>
              <a:ext cx="304800"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rot="5400000" flipH="1" flipV="1">
              <a:off x="4572000" y="2360613"/>
              <a:ext cx="6096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107577" name="Freeform 71"/>
            <p:cNvSpPr>
              <a:spLocks/>
            </p:cNvSpPr>
            <p:nvPr/>
          </p:nvSpPr>
          <p:spPr bwMode="auto">
            <a:xfrm rot="5400000" flipH="1" flipV="1">
              <a:off x="4736307" y="2753519"/>
              <a:ext cx="228600" cy="52387"/>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type="none" w="med" len="med"/>
              <a:tailEnd type="none" w="med" len="med"/>
            </a:ln>
          </p:spPr>
          <p:txBody>
            <a:bodyPr/>
            <a:lstStyle/>
            <a:p>
              <a:pPr defTabSz="457200"/>
              <a:endParaRPr lang="en-US">
                <a:solidFill>
                  <a:prstClr val="black"/>
                </a:solidFill>
              </a:endParaRPr>
            </a:p>
          </p:txBody>
        </p:sp>
        <p:sp>
          <p:nvSpPr>
            <p:cNvPr id="107578" name="Freeform 71"/>
            <p:cNvSpPr>
              <a:spLocks/>
            </p:cNvSpPr>
            <p:nvPr/>
          </p:nvSpPr>
          <p:spPr bwMode="auto">
            <a:xfrm rot="5400000" flipH="1" flipV="1">
              <a:off x="4736307" y="3820319"/>
              <a:ext cx="228600" cy="52387"/>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w="med" len="med"/>
              <a:tailEnd w="med" len="med"/>
            </a:ln>
          </p:spPr>
          <p:txBody>
            <a:bodyPr/>
            <a:lstStyle/>
            <a:p>
              <a:pPr defTabSz="457200"/>
              <a:endParaRPr lang="en-US">
                <a:solidFill>
                  <a:prstClr val="black"/>
                </a:solidFill>
              </a:endParaRPr>
            </a:p>
          </p:txBody>
        </p:sp>
        <p:sp>
          <p:nvSpPr>
            <p:cNvPr id="107579" name="Freeform 71"/>
            <p:cNvSpPr>
              <a:spLocks/>
            </p:cNvSpPr>
            <p:nvPr/>
          </p:nvSpPr>
          <p:spPr bwMode="auto">
            <a:xfrm rot="5400000" flipH="1" flipV="1">
              <a:off x="4736307" y="4963319"/>
              <a:ext cx="228600" cy="52387"/>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type="none" w="med" len="med"/>
              <a:tailEnd type="none" w="med" len="med"/>
            </a:ln>
          </p:spPr>
          <p:txBody>
            <a:bodyPr/>
            <a:lstStyle/>
            <a:p>
              <a:pPr defTabSz="457200"/>
              <a:endParaRPr lang="en-US">
                <a:solidFill>
                  <a:prstClr val="black"/>
                </a:solidFill>
              </a:endParaRPr>
            </a:p>
          </p:txBody>
        </p:sp>
        <p:cxnSp>
          <p:nvCxnSpPr>
            <p:cNvPr id="137" name="Straight Connector 136"/>
            <p:cNvCxnSpPr/>
            <p:nvPr/>
          </p:nvCxnSpPr>
          <p:spPr bwMode="auto">
            <a:xfrm rot="5400000" flipH="1" flipV="1">
              <a:off x="4457700" y="3313113"/>
              <a:ext cx="8382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auto">
            <a:xfrm rot="5400000" flipH="1" flipV="1">
              <a:off x="4419600" y="4418013"/>
              <a:ext cx="9144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rot="5400000" flipH="1" flipV="1">
              <a:off x="4686300" y="5294313"/>
              <a:ext cx="3810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107583" name="Freeform 71"/>
            <p:cNvSpPr>
              <a:spLocks/>
            </p:cNvSpPr>
            <p:nvPr/>
          </p:nvSpPr>
          <p:spPr bwMode="auto">
            <a:xfrm rot="16419929" flipH="1">
              <a:off x="4692650" y="5592763"/>
              <a:ext cx="301625" cy="85725"/>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w="med" len="med"/>
              <a:tailEnd w="med" len="med"/>
            </a:ln>
          </p:spPr>
          <p:txBody>
            <a:bodyPr/>
            <a:lstStyle/>
            <a:p>
              <a:pPr defTabSz="457200"/>
              <a:endParaRPr lang="en-US">
                <a:solidFill>
                  <a:prstClr val="black"/>
                </a:solidFill>
              </a:endParaRPr>
            </a:p>
          </p:txBody>
        </p:sp>
        <p:cxnSp>
          <p:nvCxnSpPr>
            <p:cNvPr id="156" name="Straight Connector 155"/>
            <p:cNvCxnSpPr/>
            <p:nvPr/>
          </p:nvCxnSpPr>
          <p:spPr bwMode="auto">
            <a:xfrm rot="5400000" flipH="1" flipV="1">
              <a:off x="4610100" y="5980113"/>
              <a:ext cx="5334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auto">
            <a:xfrm rot="16200000" flipV="1">
              <a:off x="3128963" y="2203450"/>
              <a:ext cx="1516062" cy="1588"/>
            </a:xfrm>
            <a:prstGeom prst="line">
              <a:avLst/>
            </a:prstGeom>
            <a:ln w="25400" cap="flat" cmpd="sng" algn="ctr">
              <a:solidFill>
                <a:schemeClr val="accent1"/>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bwMode="auto">
            <a:xfrm rot="10800000">
              <a:off x="3886200" y="1446213"/>
              <a:ext cx="1295400"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7587" name="TextBox 136"/>
            <p:cNvSpPr txBox="1">
              <a:spLocks noChangeArrowheads="1"/>
            </p:cNvSpPr>
            <p:nvPr/>
          </p:nvSpPr>
          <p:spPr bwMode="auto">
            <a:xfrm>
              <a:off x="6858000" y="1146175"/>
              <a:ext cx="1143000" cy="528638"/>
            </a:xfrm>
            <a:prstGeom prst="rect">
              <a:avLst/>
            </a:prstGeom>
            <a:noFill/>
            <a:ln w="9525">
              <a:noFill/>
              <a:miter lim="800000"/>
              <a:headEnd/>
              <a:tailEnd/>
            </a:ln>
          </p:spPr>
          <p:txBody>
            <a:bodyPr>
              <a:spAutoFit/>
            </a:bodyPr>
            <a:lstStyle/>
            <a:p>
              <a:pPr algn="ctr" defTabSz="457200">
                <a:lnSpc>
                  <a:spcPts val="1700"/>
                </a:lnSpc>
              </a:pPr>
              <a:r>
                <a:rPr lang="en-US" sz="1200" b="1" dirty="0">
                  <a:solidFill>
                    <a:prstClr val="black"/>
                  </a:solidFill>
                </a:rPr>
                <a:t>Carbon Sequestered </a:t>
              </a:r>
            </a:p>
          </p:txBody>
        </p:sp>
        <p:sp>
          <p:nvSpPr>
            <p:cNvPr id="107588" name="TextBox 59"/>
            <p:cNvSpPr txBox="1">
              <a:spLocks noChangeArrowheads="1"/>
            </p:cNvSpPr>
            <p:nvPr/>
          </p:nvSpPr>
          <p:spPr bwMode="auto">
            <a:xfrm>
              <a:off x="1455738" y="3752850"/>
              <a:ext cx="1066800" cy="261938"/>
            </a:xfrm>
            <a:prstGeom prst="rect">
              <a:avLst/>
            </a:prstGeom>
            <a:noFill/>
            <a:ln w="9525">
              <a:noFill/>
              <a:miter lim="800000"/>
              <a:headEnd/>
              <a:tailEnd/>
            </a:ln>
          </p:spPr>
          <p:txBody>
            <a:bodyPr>
              <a:spAutoFit/>
            </a:bodyPr>
            <a:lstStyle/>
            <a:p>
              <a:pPr defTabSz="457200"/>
              <a:r>
                <a:rPr lang="en-US" sz="1000" b="1" dirty="0">
                  <a:solidFill>
                    <a:srgbClr val="000000"/>
                  </a:solidFill>
                  <a:ea typeface="ＭＳ Ｐゴシック"/>
                  <a:cs typeface="Times New Roman" pitchFamily="18" charset="0"/>
                </a:rPr>
                <a:t>Oceanography</a:t>
              </a:r>
              <a:endParaRPr lang="en-US" sz="1100" b="1" dirty="0">
                <a:solidFill>
                  <a:srgbClr val="000000"/>
                </a:solidFill>
                <a:ea typeface="ＭＳ Ｐゴシック"/>
                <a:cs typeface="Times New Roman" pitchFamily="18" charset="0"/>
              </a:endParaRPr>
            </a:p>
          </p:txBody>
        </p:sp>
        <p:sp>
          <p:nvSpPr>
            <p:cNvPr id="101" name="Oval 100"/>
            <p:cNvSpPr/>
            <p:nvPr/>
          </p:nvSpPr>
          <p:spPr>
            <a:xfrm>
              <a:off x="4114800" y="5622925"/>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2</a:t>
              </a:r>
            </a:p>
          </p:txBody>
        </p:sp>
        <p:sp>
          <p:nvSpPr>
            <p:cNvPr id="102" name="Oval 101"/>
            <p:cNvSpPr/>
            <p:nvPr/>
          </p:nvSpPr>
          <p:spPr>
            <a:xfrm>
              <a:off x="4360863" y="5243513"/>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a:solidFill>
                    <a:prstClr val="black"/>
                  </a:solidFill>
                </a:rPr>
                <a:t>6</a:t>
              </a:r>
            </a:p>
          </p:txBody>
        </p:sp>
        <p:sp>
          <p:nvSpPr>
            <p:cNvPr id="103" name="Oval 102"/>
            <p:cNvSpPr/>
            <p:nvPr/>
          </p:nvSpPr>
          <p:spPr>
            <a:xfrm>
              <a:off x="4419600" y="4722813"/>
              <a:ext cx="2286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1</a:t>
              </a:r>
            </a:p>
          </p:txBody>
        </p:sp>
        <p:sp>
          <p:nvSpPr>
            <p:cNvPr id="105" name="Oval 104"/>
            <p:cNvSpPr/>
            <p:nvPr/>
          </p:nvSpPr>
          <p:spPr>
            <a:xfrm>
              <a:off x="4791075" y="4675188"/>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a:solidFill>
                    <a:prstClr val="black"/>
                  </a:solidFill>
                </a:rPr>
                <a:t>8</a:t>
              </a:r>
            </a:p>
          </p:txBody>
        </p:sp>
        <p:sp>
          <p:nvSpPr>
            <p:cNvPr id="106" name="Oval 105"/>
            <p:cNvSpPr/>
            <p:nvPr/>
          </p:nvSpPr>
          <p:spPr>
            <a:xfrm>
              <a:off x="4772025" y="2676525"/>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9</a:t>
              </a:r>
            </a:p>
          </p:txBody>
        </p:sp>
        <p:sp>
          <p:nvSpPr>
            <p:cNvPr id="107" name="Oval 106"/>
            <p:cNvSpPr/>
            <p:nvPr/>
          </p:nvSpPr>
          <p:spPr>
            <a:xfrm>
              <a:off x="3962400" y="2360613"/>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3</a:t>
              </a:r>
            </a:p>
          </p:txBody>
        </p:sp>
        <p:sp>
          <p:nvSpPr>
            <p:cNvPr id="108" name="Oval 107"/>
            <p:cNvSpPr/>
            <p:nvPr/>
          </p:nvSpPr>
          <p:spPr>
            <a:xfrm>
              <a:off x="4592638" y="4127500"/>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7</a:t>
              </a:r>
            </a:p>
          </p:txBody>
        </p:sp>
        <p:sp>
          <p:nvSpPr>
            <p:cNvPr id="112" name="Down Arrow 111"/>
            <p:cNvSpPr/>
            <p:nvPr/>
          </p:nvSpPr>
          <p:spPr bwMode="auto">
            <a:xfrm rot="16200000" flipH="1">
              <a:off x="6588919" y="19407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3" name="Down Arrow 112"/>
            <p:cNvSpPr/>
            <p:nvPr/>
          </p:nvSpPr>
          <p:spPr bwMode="auto">
            <a:xfrm rot="16200000" flipH="1">
              <a:off x="6588919" y="27027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4" name="Down Arrow 113"/>
            <p:cNvSpPr/>
            <p:nvPr/>
          </p:nvSpPr>
          <p:spPr bwMode="auto">
            <a:xfrm rot="16200000" flipH="1">
              <a:off x="6588918" y="3669507"/>
              <a:ext cx="176213"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5" name="Down Arrow 114"/>
            <p:cNvSpPr/>
            <p:nvPr/>
          </p:nvSpPr>
          <p:spPr bwMode="auto">
            <a:xfrm rot="16200000" flipH="1">
              <a:off x="6588918" y="4631532"/>
              <a:ext cx="176213"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6" name="Down Arrow 115"/>
            <p:cNvSpPr/>
            <p:nvPr/>
          </p:nvSpPr>
          <p:spPr bwMode="auto">
            <a:xfrm rot="16200000" flipH="1">
              <a:off x="6588919" y="53697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8" name="Oval 117"/>
            <p:cNvSpPr/>
            <p:nvPr/>
          </p:nvSpPr>
          <p:spPr>
            <a:xfrm>
              <a:off x="3756025" y="3930650"/>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4</a:t>
              </a:r>
            </a:p>
          </p:txBody>
        </p:sp>
        <p:sp>
          <p:nvSpPr>
            <p:cNvPr id="119" name="Oval 118"/>
            <p:cNvSpPr/>
            <p:nvPr/>
          </p:nvSpPr>
          <p:spPr>
            <a:xfrm>
              <a:off x="3994150" y="3683000"/>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5 </a:t>
              </a:r>
            </a:p>
          </p:txBody>
        </p:sp>
        <p:sp>
          <p:nvSpPr>
            <p:cNvPr id="132" name="Rounded Rectangle 131"/>
            <p:cNvSpPr/>
            <p:nvPr/>
          </p:nvSpPr>
          <p:spPr bwMode="auto">
            <a:xfrm rot="5400000">
              <a:off x="-1504953" y="3465512"/>
              <a:ext cx="3581400" cy="457199"/>
            </a:xfrm>
            <a:prstGeom prst="roundRect">
              <a:avLst>
                <a:gd name="adj" fmla="val 21000"/>
              </a:avLst>
            </a:prstGeom>
            <a:gradFill flip="none" rotWithShape="1">
              <a:gsLst>
                <a:gs pos="0">
                  <a:schemeClr val="accent5">
                    <a:lumMod val="20000"/>
                    <a:lumOff val="80000"/>
                  </a:schemeClr>
                </a:gs>
                <a:gs pos="53000">
                  <a:schemeClr val="accent5">
                    <a:lumMod val="60000"/>
                    <a:lumOff val="40000"/>
                  </a:schemeClr>
                </a:gs>
                <a:gs pos="100000">
                  <a:schemeClr val="accent5">
                    <a:lumMod val="50000"/>
                  </a:schemeClr>
                </a:gs>
              </a:gsLst>
              <a:lin ang="5400000" scaled="0"/>
              <a:tileRect/>
            </a:gradFill>
            <a:ln>
              <a:noFill/>
            </a:ln>
          </p:spPr>
          <p:style>
            <a:lnRef idx="1">
              <a:schemeClr val="accent6"/>
            </a:lnRef>
            <a:fillRef idx="3">
              <a:schemeClr val="accent6"/>
            </a:fillRef>
            <a:effectRef idx="2">
              <a:schemeClr val="accent6"/>
            </a:effectRef>
            <a:fontRef idx="minor">
              <a:schemeClr val="lt1"/>
            </a:fontRef>
          </p:style>
          <p:txBody>
            <a:bodyPr anchor="b">
              <a:scene3d>
                <a:camera prst="orthographicFront">
                  <a:rot lat="0" lon="0" rev="10800000"/>
                </a:camera>
                <a:lightRig rig="threePt" dir="t"/>
              </a:scene3d>
            </a:bodyPr>
            <a:lstStyle/>
            <a:p>
              <a:pPr algn="ctr" defTabSz="457200">
                <a:lnSpc>
                  <a:spcPts val="2300"/>
                </a:lnSpc>
                <a:defRPr/>
              </a:pPr>
              <a:r>
                <a:rPr lang="en-US" sz="2400" dirty="0">
                  <a:solidFill>
                    <a:prstClr val="black"/>
                  </a:solidFill>
                </a:rPr>
                <a:t>SCENARIOS</a:t>
              </a:r>
            </a:p>
          </p:txBody>
        </p:sp>
        <p:sp>
          <p:nvSpPr>
            <p:cNvPr id="107604" name="TextBox 136"/>
            <p:cNvSpPr txBox="1">
              <a:spLocks noChangeArrowheads="1"/>
            </p:cNvSpPr>
            <p:nvPr/>
          </p:nvSpPr>
          <p:spPr bwMode="auto">
            <a:xfrm>
              <a:off x="8001000" y="1065213"/>
              <a:ext cx="1143000" cy="646112"/>
            </a:xfrm>
            <a:prstGeom prst="rect">
              <a:avLst/>
            </a:prstGeom>
            <a:noFill/>
            <a:ln w="9525">
              <a:noFill/>
              <a:miter lim="800000"/>
              <a:headEnd/>
              <a:tailEnd/>
            </a:ln>
          </p:spPr>
          <p:txBody>
            <a:bodyPr>
              <a:spAutoFit/>
            </a:bodyPr>
            <a:lstStyle/>
            <a:p>
              <a:pPr algn="ctr" defTabSz="457200"/>
              <a:r>
                <a:rPr lang="en-US" sz="1200" i="1">
                  <a:solidFill>
                    <a:prstClr val="black"/>
                  </a:solidFill>
                </a:rPr>
                <a:t>Value of</a:t>
              </a:r>
              <a:br>
                <a:rPr lang="en-US" sz="1200" i="1">
                  <a:solidFill>
                    <a:prstClr val="black"/>
                  </a:solidFill>
                </a:rPr>
              </a:br>
              <a:r>
                <a:rPr lang="en-US" sz="1200" i="1">
                  <a:solidFill>
                    <a:prstClr val="black"/>
                  </a:solidFill>
                </a:rPr>
                <a:t>carbon sequestered</a:t>
              </a:r>
            </a:p>
          </p:txBody>
        </p:sp>
        <p:sp>
          <p:nvSpPr>
            <p:cNvPr id="107605" name="TextBox 136"/>
            <p:cNvSpPr txBox="1">
              <a:spLocks noChangeArrowheads="1"/>
            </p:cNvSpPr>
            <p:nvPr/>
          </p:nvSpPr>
          <p:spPr bwMode="auto">
            <a:xfrm>
              <a:off x="8001000" y="1868488"/>
              <a:ext cx="1143000" cy="646112"/>
            </a:xfrm>
            <a:prstGeom prst="rect">
              <a:avLst/>
            </a:prstGeom>
            <a:noFill/>
            <a:ln w="9525">
              <a:noFill/>
              <a:miter lim="800000"/>
              <a:headEnd/>
              <a:tailEnd/>
            </a:ln>
          </p:spPr>
          <p:txBody>
            <a:bodyPr>
              <a:spAutoFit/>
            </a:bodyPr>
            <a:lstStyle/>
            <a:p>
              <a:pPr algn="ctr" defTabSz="457200"/>
              <a:r>
                <a:rPr lang="en-US" sz="1200" i="1">
                  <a:solidFill>
                    <a:schemeClr val="bg1">
                      <a:lumMod val="50000"/>
                    </a:schemeClr>
                  </a:solidFill>
                </a:rPr>
                <a:t>Value of captured </a:t>
              </a:r>
              <a:br>
                <a:rPr lang="en-US" sz="1200" i="1">
                  <a:solidFill>
                    <a:schemeClr val="bg1">
                      <a:lumMod val="50000"/>
                    </a:schemeClr>
                  </a:solidFill>
                </a:rPr>
              </a:br>
              <a:r>
                <a:rPr lang="en-US" sz="1200" i="1">
                  <a:solidFill>
                    <a:schemeClr val="bg1">
                      <a:lumMod val="50000"/>
                    </a:schemeClr>
                  </a:solidFill>
                </a:rPr>
                <a:t>wave energy</a:t>
              </a:r>
            </a:p>
          </p:txBody>
        </p:sp>
        <p:sp>
          <p:nvSpPr>
            <p:cNvPr id="107606" name="TextBox 136"/>
            <p:cNvSpPr txBox="1">
              <a:spLocks noChangeArrowheads="1"/>
            </p:cNvSpPr>
            <p:nvPr/>
          </p:nvSpPr>
          <p:spPr bwMode="auto">
            <a:xfrm>
              <a:off x="8001000" y="3505200"/>
              <a:ext cx="1143000" cy="830997"/>
            </a:xfrm>
            <a:prstGeom prst="rect">
              <a:avLst/>
            </a:prstGeom>
            <a:noFill/>
            <a:ln w="9525">
              <a:noFill/>
              <a:miter lim="800000"/>
              <a:headEnd/>
              <a:tailEnd/>
            </a:ln>
          </p:spPr>
          <p:txBody>
            <a:bodyPr>
              <a:spAutoFit/>
            </a:bodyPr>
            <a:lstStyle/>
            <a:p>
              <a:pPr algn="ctr" defTabSz="457200"/>
              <a:r>
                <a:rPr lang="en-US" sz="1200" i="1" dirty="0">
                  <a:solidFill>
                    <a:prstClr val="black"/>
                  </a:solidFill>
                </a:rPr>
                <a:t>Expenditures due to recreation</a:t>
              </a:r>
            </a:p>
            <a:p>
              <a:pPr algn="ctr" defTabSz="457200"/>
              <a:r>
                <a:rPr lang="en-US" sz="1200" i="1" dirty="0">
                  <a:solidFill>
                    <a:prstClr val="black"/>
                  </a:solidFill>
                </a:rPr>
                <a:t>activity</a:t>
              </a:r>
            </a:p>
          </p:txBody>
        </p:sp>
        <p:sp>
          <p:nvSpPr>
            <p:cNvPr id="107607" name="TextBox 136"/>
            <p:cNvSpPr txBox="1">
              <a:spLocks noChangeArrowheads="1"/>
            </p:cNvSpPr>
            <p:nvPr/>
          </p:nvSpPr>
          <p:spPr bwMode="auto">
            <a:xfrm>
              <a:off x="8001000" y="4648200"/>
              <a:ext cx="1143000" cy="1171575"/>
            </a:xfrm>
            <a:prstGeom prst="rect">
              <a:avLst/>
            </a:prstGeom>
            <a:noFill/>
            <a:ln w="9525">
              <a:noFill/>
              <a:miter lim="800000"/>
              <a:headEnd/>
              <a:tailEnd/>
            </a:ln>
          </p:spPr>
          <p:txBody>
            <a:bodyPr>
              <a:spAutoFit/>
            </a:bodyPr>
            <a:lstStyle/>
            <a:p>
              <a:pPr algn="ctr" defTabSz="457200">
                <a:lnSpc>
                  <a:spcPct val="150000"/>
                </a:lnSpc>
              </a:pPr>
              <a:r>
                <a:rPr lang="en-US" sz="1200" i="1">
                  <a:solidFill>
                    <a:prstClr val="black"/>
                  </a:solidFill>
                </a:rPr>
                <a:t>Net present value of </a:t>
              </a:r>
              <a:br>
                <a:rPr lang="en-US" sz="1200" i="1">
                  <a:solidFill>
                    <a:prstClr val="black"/>
                  </a:solidFill>
                </a:rPr>
              </a:br>
              <a:r>
                <a:rPr lang="en-US" sz="1200" i="1">
                  <a:solidFill>
                    <a:prstClr val="black"/>
                  </a:solidFill>
                </a:rPr>
                <a:t>finfish and shellfish</a:t>
              </a:r>
            </a:p>
          </p:txBody>
        </p:sp>
        <p:sp>
          <p:nvSpPr>
            <p:cNvPr id="107608" name="TextBox 136"/>
            <p:cNvSpPr txBox="1">
              <a:spLocks noChangeArrowheads="1"/>
            </p:cNvSpPr>
            <p:nvPr/>
          </p:nvSpPr>
          <p:spPr bwMode="auto">
            <a:xfrm>
              <a:off x="8001000" y="2613025"/>
              <a:ext cx="1143000" cy="646331"/>
            </a:xfrm>
            <a:prstGeom prst="rect">
              <a:avLst/>
            </a:prstGeom>
            <a:noFill/>
            <a:ln w="9525">
              <a:noFill/>
              <a:miter lim="800000"/>
              <a:headEnd/>
              <a:tailEnd/>
            </a:ln>
          </p:spPr>
          <p:txBody>
            <a:bodyPr>
              <a:spAutoFit/>
            </a:bodyPr>
            <a:lstStyle/>
            <a:p>
              <a:pPr algn="ctr" defTabSz="457200"/>
              <a:r>
                <a:rPr lang="en-US" sz="1200" i="1" dirty="0">
                  <a:solidFill>
                    <a:prstClr val="black"/>
                  </a:solidFill>
                </a:rPr>
                <a:t>Value of avoided damages</a:t>
              </a:r>
            </a:p>
          </p:txBody>
        </p:sp>
        <p:sp>
          <p:nvSpPr>
            <p:cNvPr id="99" name="Rectangle 98"/>
            <p:cNvSpPr>
              <a:spLocks noChangeArrowheads="1"/>
            </p:cNvSpPr>
            <p:nvPr/>
          </p:nvSpPr>
          <p:spPr bwMode="auto">
            <a:xfrm>
              <a:off x="3549650" y="2970213"/>
              <a:ext cx="869950" cy="511175"/>
            </a:xfrm>
            <a:prstGeom prst="rect">
              <a:avLst/>
            </a:prstGeom>
            <a:solidFill>
              <a:srgbClr val="F2DCDB"/>
            </a:solidFill>
            <a:ln w="38100">
              <a:solidFill>
                <a:schemeClr val="tx1"/>
              </a:solidFill>
              <a:prstDash val="solid"/>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a:solidFill>
                    <a:srgbClr val="000000"/>
                  </a:solidFill>
                </a:rPr>
                <a:t>Habitat</a:t>
              </a:r>
              <a:br>
                <a:rPr lang="en-US" sz="1200" b="1" dirty="0">
                  <a:solidFill>
                    <a:srgbClr val="000000"/>
                  </a:solidFill>
                </a:rPr>
              </a:br>
              <a:r>
                <a:rPr lang="en-US" sz="1200" b="1" dirty="0">
                  <a:solidFill>
                    <a:srgbClr val="000000"/>
                  </a:solidFill>
                </a:rPr>
                <a:t>Risk</a:t>
              </a:r>
            </a:p>
          </p:txBody>
        </p:sp>
        <p:sp>
          <p:nvSpPr>
            <p:cNvPr id="100" name="Rectangle 99"/>
            <p:cNvSpPr>
              <a:spLocks noChangeArrowheads="1"/>
            </p:cNvSpPr>
            <p:nvPr/>
          </p:nvSpPr>
          <p:spPr bwMode="auto">
            <a:xfrm>
              <a:off x="3549650" y="4484688"/>
              <a:ext cx="841375" cy="552450"/>
            </a:xfrm>
            <a:prstGeom prst="rect">
              <a:avLst/>
            </a:prstGeom>
            <a:solidFill>
              <a:srgbClr val="C6D9F1"/>
            </a:solidFill>
            <a:ln w="9525">
              <a:noFill/>
              <a:prstDash val="sysDot"/>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Water</a:t>
              </a:r>
              <a:br>
                <a:rPr lang="en-US" sz="1200" b="1">
                  <a:solidFill>
                    <a:srgbClr val="000000"/>
                  </a:solidFill>
                </a:rPr>
              </a:br>
              <a:r>
                <a:rPr lang="en-US" sz="1200" b="1">
                  <a:solidFill>
                    <a:srgbClr val="000000"/>
                  </a:solidFill>
                </a:rPr>
                <a:t>Quality</a:t>
              </a:r>
            </a:p>
          </p:txBody>
        </p:sp>
        <p:sp>
          <p:nvSpPr>
            <p:cNvPr id="94" name="TextBox 70"/>
            <p:cNvSpPr txBox="1">
              <a:spLocks noChangeArrowheads="1"/>
            </p:cNvSpPr>
            <p:nvPr/>
          </p:nvSpPr>
          <p:spPr bwMode="auto">
            <a:xfrm>
              <a:off x="1371600" y="5537200"/>
              <a:ext cx="1524000" cy="254000"/>
            </a:xfrm>
            <a:prstGeom prst="rect">
              <a:avLst/>
            </a:prstGeom>
            <a:noFill/>
            <a:ln w="9525">
              <a:noFill/>
              <a:miter lim="800000"/>
              <a:headEnd/>
              <a:tailEnd/>
            </a:ln>
          </p:spPr>
          <p:txBody>
            <a:bodyPr>
              <a:spAutoFit/>
            </a:bodyPr>
            <a:lstStyle/>
            <a:p>
              <a:pPr defTabSz="457200">
                <a:defRPr/>
              </a:pPr>
              <a:r>
                <a:rPr lang="en-US" sz="1050" b="1" dirty="0">
                  <a:solidFill>
                    <a:srgbClr val="000000"/>
                  </a:solidFill>
                  <a:ea typeface="MS PGothic" pitchFamily="34" charset="-128"/>
                </a:rPr>
                <a:t>Population density</a:t>
              </a:r>
            </a:p>
          </p:txBody>
        </p:sp>
        <p:sp>
          <p:nvSpPr>
            <p:cNvPr id="95" name="TextBox 70"/>
            <p:cNvSpPr txBox="1">
              <a:spLocks noChangeArrowheads="1"/>
            </p:cNvSpPr>
            <p:nvPr/>
          </p:nvSpPr>
          <p:spPr bwMode="auto">
            <a:xfrm>
              <a:off x="1219200" y="6346825"/>
              <a:ext cx="1524000" cy="254000"/>
            </a:xfrm>
            <a:prstGeom prst="rect">
              <a:avLst/>
            </a:prstGeom>
            <a:noFill/>
            <a:ln w="9525">
              <a:noFill/>
              <a:miter lim="800000"/>
              <a:headEnd/>
              <a:tailEnd/>
            </a:ln>
          </p:spPr>
          <p:txBody>
            <a:bodyPr>
              <a:spAutoFit/>
            </a:bodyPr>
            <a:lstStyle/>
            <a:p>
              <a:pPr algn="ctr" defTabSz="457200">
                <a:defRPr/>
              </a:pPr>
              <a:r>
                <a:rPr lang="en-US" sz="1050" b="1" dirty="0">
                  <a:solidFill>
                    <a:srgbClr val="000000"/>
                  </a:solidFill>
                  <a:ea typeface="MS PGothic" pitchFamily="34" charset="-128"/>
                </a:rPr>
                <a:t>Property values</a:t>
              </a:r>
            </a:p>
          </p:txBody>
        </p:sp>
        <p:sp>
          <p:nvSpPr>
            <p:cNvPr id="97" name="TextBox 70"/>
            <p:cNvSpPr txBox="1">
              <a:spLocks noChangeArrowheads="1"/>
            </p:cNvSpPr>
            <p:nvPr/>
          </p:nvSpPr>
          <p:spPr bwMode="auto">
            <a:xfrm>
              <a:off x="1157288" y="6108700"/>
              <a:ext cx="1752600" cy="254000"/>
            </a:xfrm>
            <a:prstGeom prst="rect">
              <a:avLst/>
            </a:prstGeom>
            <a:solidFill>
              <a:schemeClr val="bg1">
                <a:alpha val="40000"/>
              </a:schemeClr>
            </a:solidFill>
            <a:ln w="9525">
              <a:noFill/>
              <a:miter lim="800000"/>
              <a:headEnd/>
              <a:tailEnd/>
            </a:ln>
          </p:spPr>
          <p:txBody>
            <a:bodyPr>
              <a:spAutoFit/>
            </a:bodyPr>
            <a:lstStyle/>
            <a:p>
              <a:pPr defTabSz="457200">
                <a:defRPr/>
              </a:pPr>
              <a:r>
                <a:rPr lang="en-US" sz="1050" b="1" dirty="0">
                  <a:solidFill>
                    <a:srgbClr val="000000"/>
                  </a:solidFill>
                  <a:ea typeface="MS PGothic" pitchFamily="34" charset="-128"/>
                </a:rPr>
                <a:t>Aquaculture operation costs</a:t>
              </a:r>
            </a:p>
          </p:txBody>
        </p:sp>
        <p:sp>
          <p:nvSpPr>
            <p:cNvPr id="107614" name="TextBox 70"/>
            <p:cNvSpPr txBox="1">
              <a:spLocks noChangeArrowheads="1"/>
            </p:cNvSpPr>
            <p:nvPr/>
          </p:nvSpPr>
          <p:spPr bwMode="auto">
            <a:xfrm>
              <a:off x="1185863" y="2435225"/>
              <a:ext cx="1524000" cy="307975"/>
            </a:xfrm>
            <a:prstGeom prst="rect">
              <a:avLst/>
            </a:prstGeom>
            <a:noFill/>
            <a:ln w="9525">
              <a:noFill/>
              <a:miter lim="800000"/>
              <a:headEnd/>
              <a:tailEnd/>
            </a:ln>
          </p:spPr>
          <p:txBody>
            <a:bodyPr>
              <a:spAutoFit/>
            </a:bodyPr>
            <a:lstStyle/>
            <a:p>
              <a:pPr algn="ctr" defTabSz="457200"/>
              <a:r>
                <a:rPr lang="en-US" sz="1400" b="1" u="sng">
                  <a:solidFill>
                    <a:srgbClr val="000000"/>
                  </a:solidFill>
                  <a:ea typeface="ＭＳ Ｐゴシック"/>
                  <a:cs typeface="ＭＳ Ｐゴシック"/>
                </a:rPr>
                <a:t>B</a:t>
              </a:r>
              <a:r>
                <a:rPr lang="en-US" sz="1100" b="1" u="sng">
                  <a:solidFill>
                    <a:srgbClr val="000000"/>
                  </a:solidFill>
                  <a:ea typeface="ＭＳ Ｐゴシック"/>
                  <a:cs typeface="ＭＳ Ｐゴシック"/>
                </a:rPr>
                <a:t>IO</a:t>
              </a:r>
              <a:r>
                <a:rPr lang="en-US" sz="1400" b="1" u="sng">
                  <a:solidFill>
                    <a:srgbClr val="000000"/>
                  </a:solidFill>
                  <a:ea typeface="ＭＳ Ｐゴシック"/>
                  <a:cs typeface="ＭＳ Ｐゴシック"/>
                </a:rPr>
                <a:t>-P</a:t>
              </a:r>
              <a:r>
                <a:rPr lang="en-US" sz="1100" b="1" u="sng">
                  <a:solidFill>
                    <a:srgbClr val="000000"/>
                  </a:solidFill>
                  <a:ea typeface="ＭＳ Ｐゴシック"/>
                  <a:cs typeface="ＭＳ Ｐゴシック"/>
                </a:rPr>
                <a:t>HYSICAL</a:t>
              </a:r>
              <a:endParaRPr lang="en-US" sz="1400" b="1" u="sng">
                <a:solidFill>
                  <a:srgbClr val="000000"/>
                </a:solidFill>
                <a:ea typeface="ＭＳ Ｐゴシック"/>
                <a:cs typeface="ＭＳ Ｐゴシック"/>
              </a:endParaRPr>
            </a:p>
          </p:txBody>
        </p:sp>
        <p:sp>
          <p:nvSpPr>
            <p:cNvPr id="109" name="TextBox 70"/>
            <p:cNvSpPr txBox="1">
              <a:spLocks noChangeArrowheads="1"/>
            </p:cNvSpPr>
            <p:nvPr/>
          </p:nvSpPr>
          <p:spPr bwMode="auto">
            <a:xfrm>
              <a:off x="1409700" y="5842000"/>
              <a:ext cx="1143000" cy="254000"/>
            </a:xfrm>
            <a:prstGeom prst="rect">
              <a:avLst/>
            </a:prstGeom>
            <a:solidFill>
              <a:schemeClr val="bg1">
                <a:alpha val="40000"/>
              </a:schemeClr>
            </a:solidFill>
            <a:ln w="9525">
              <a:noFill/>
              <a:miter lim="800000"/>
              <a:headEnd/>
              <a:tailEnd/>
            </a:ln>
          </p:spPr>
          <p:txBody>
            <a:bodyPr>
              <a:spAutoFit/>
            </a:bodyPr>
            <a:lstStyle/>
            <a:p>
              <a:pPr algn="ctr" defTabSz="457200">
                <a:defRPr/>
              </a:pPr>
              <a:r>
                <a:rPr lang="en-US" sz="1050" b="1" dirty="0">
                  <a:solidFill>
                    <a:srgbClr val="000000"/>
                  </a:solidFill>
                  <a:ea typeface="MS PGothic" pitchFamily="34" charset="-128"/>
                </a:rPr>
                <a:t>Demographics</a:t>
              </a:r>
            </a:p>
          </p:txBody>
        </p:sp>
        <p:sp>
          <p:nvSpPr>
            <p:cNvPr id="107616" name="TextBox 70"/>
            <p:cNvSpPr txBox="1">
              <a:spLocks noChangeArrowheads="1"/>
            </p:cNvSpPr>
            <p:nvPr/>
          </p:nvSpPr>
          <p:spPr bwMode="auto">
            <a:xfrm>
              <a:off x="1143000" y="1674813"/>
              <a:ext cx="1676400" cy="307975"/>
            </a:xfrm>
            <a:prstGeom prst="rect">
              <a:avLst/>
            </a:prstGeom>
            <a:noFill/>
            <a:ln w="9525">
              <a:noFill/>
              <a:miter lim="800000"/>
              <a:headEnd/>
              <a:tailEnd/>
            </a:ln>
          </p:spPr>
          <p:txBody>
            <a:bodyPr>
              <a:spAutoFit/>
            </a:bodyPr>
            <a:lstStyle/>
            <a:p>
              <a:pPr algn="ctr" defTabSz="457200"/>
              <a:r>
                <a:rPr lang="en-US" sz="1400" b="1">
                  <a:solidFill>
                    <a:srgbClr val="000000"/>
                  </a:solidFill>
                  <a:ea typeface="ＭＳ Ｐゴシック"/>
                  <a:cs typeface="ＭＳ Ｐゴシック"/>
                </a:rPr>
                <a:t>T</a:t>
              </a:r>
              <a:r>
                <a:rPr lang="en-US" sz="1100" b="1">
                  <a:solidFill>
                    <a:srgbClr val="000000"/>
                  </a:solidFill>
                  <a:ea typeface="ＭＳ Ｐゴシック"/>
                  <a:cs typeface="ＭＳ Ｐゴシック"/>
                </a:rPr>
                <a:t>ERRESTRIAL</a:t>
              </a:r>
              <a:r>
                <a:rPr lang="en-US" sz="1400" b="1">
                  <a:solidFill>
                    <a:srgbClr val="000000"/>
                  </a:solidFill>
                  <a:ea typeface="ＭＳ Ｐゴシック"/>
                  <a:cs typeface="ＭＳ Ｐゴシック"/>
                </a:rPr>
                <a:t> S</a:t>
              </a:r>
              <a:r>
                <a:rPr lang="en-US" sz="1100" b="1">
                  <a:solidFill>
                    <a:srgbClr val="000000"/>
                  </a:solidFill>
                  <a:ea typeface="ＭＳ Ｐゴシック"/>
                  <a:cs typeface="ＭＳ Ｐゴシック"/>
                </a:rPr>
                <a:t>YSTEMS</a:t>
              </a:r>
              <a:endParaRPr lang="en-US" sz="1400" b="1">
                <a:solidFill>
                  <a:srgbClr val="000000"/>
                </a:solidFill>
                <a:ea typeface="ＭＳ Ｐゴシック"/>
                <a:cs typeface="ＭＳ Ｐゴシック"/>
              </a:endParaRPr>
            </a:p>
          </p:txBody>
        </p:sp>
        <p:cxnSp>
          <p:nvCxnSpPr>
            <p:cNvPr id="82" name="Straight Connector 81"/>
            <p:cNvCxnSpPr/>
            <p:nvPr/>
          </p:nvCxnSpPr>
          <p:spPr bwMode="auto">
            <a:xfrm rot="5400000" flipH="1" flipV="1">
              <a:off x="3582988" y="5364163"/>
              <a:ext cx="677862" cy="4762"/>
            </a:xfrm>
            <a:prstGeom prst="line">
              <a:avLst/>
            </a:prstGeom>
            <a:ln w="25400" cap="flat" cmpd="sng" algn="ctr">
              <a:solidFill>
                <a:schemeClr val="accent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0" name="Down Arrow 119"/>
            <p:cNvSpPr/>
            <p:nvPr/>
          </p:nvSpPr>
          <p:spPr>
            <a:xfrm>
              <a:off x="1828800" y="2133600"/>
              <a:ext cx="236538" cy="307975"/>
            </a:xfrm>
            <a:prstGeom prst="downArrow">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1" name="Up-Down Arrow 120"/>
            <p:cNvSpPr/>
            <p:nvPr/>
          </p:nvSpPr>
          <p:spPr>
            <a:xfrm>
              <a:off x="1797050" y="4572000"/>
              <a:ext cx="228600" cy="457200"/>
            </a:xfrm>
            <a:prstGeom prst="upDownArrow">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1" name="Left Brace 110"/>
            <p:cNvSpPr>
              <a:spLocks/>
            </p:cNvSpPr>
            <p:nvPr/>
          </p:nvSpPr>
          <p:spPr bwMode="auto">
            <a:xfrm rot="10800000">
              <a:off x="2971800" y="762000"/>
              <a:ext cx="381000" cy="6019800"/>
            </a:xfrm>
            <a:prstGeom prst="leftBrace">
              <a:avLst>
                <a:gd name="adj1" fmla="val 63712"/>
                <a:gd name="adj2" fmla="val 50000"/>
              </a:avLst>
            </a:prstGeom>
            <a:noFill/>
            <a:ln w="19050">
              <a:solidFill>
                <a:schemeClr val="accent1"/>
              </a:solidFill>
              <a:round/>
              <a:headEnd/>
              <a:tailEnd/>
            </a:ln>
            <a:effectLst>
              <a:outerShdw blurRad="40000" dist="20000" dir="5400000" rotWithShape="0">
                <a:srgbClr val="000000">
                  <a:alpha val="37999"/>
                </a:srgbClr>
              </a:outerShdw>
            </a:effectLst>
          </p:spPr>
          <p:txBody>
            <a:bodyPr anchor="ctr"/>
            <a:lstStyle/>
            <a:p>
              <a:pPr algn="ctr" defTabSz="457200">
                <a:defRPr/>
              </a:pPr>
              <a:endParaRPr lang="en-US">
                <a:solidFill>
                  <a:prstClr val="black"/>
                </a:solidFill>
              </a:endParaRPr>
            </a:p>
          </p:txBody>
        </p:sp>
        <p:sp>
          <p:nvSpPr>
            <p:cNvPr id="96" name="TextBox 95"/>
            <p:cNvSpPr txBox="1"/>
            <p:nvPr/>
          </p:nvSpPr>
          <p:spPr>
            <a:xfrm>
              <a:off x="7924800" y="685800"/>
              <a:ext cx="1295400" cy="338554"/>
            </a:xfrm>
            <a:prstGeom prst="rect">
              <a:avLst/>
            </a:prstGeom>
            <a:noFill/>
          </p:spPr>
          <p:txBody>
            <a:bodyPr>
              <a:spAutoFit/>
            </a:bodyPr>
            <a:lstStyle/>
            <a:p>
              <a:pPr algn="ctr" defTabSz="457200">
                <a:defRPr/>
              </a:pPr>
              <a:r>
                <a:rPr lang="en-US" sz="1600" b="1" i="1" dirty="0">
                  <a:solidFill>
                    <a:srgbClr val="00B050"/>
                  </a:solidFill>
                </a:rPr>
                <a:t>e.g.</a:t>
              </a:r>
            </a:p>
          </p:txBody>
        </p:sp>
      </p:grpSp>
      <p:sp>
        <p:nvSpPr>
          <p:cNvPr id="98" name="TextBox 97"/>
          <p:cNvSpPr txBox="1"/>
          <p:nvPr/>
        </p:nvSpPr>
        <p:spPr>
          <a:xfrm>
            <a:off x="7010400" y="6362700"/>
            <a:ext cx="2085628" cy="338554"/>
          </a:xfrm>
          <a:prstGeom prst="rect">
            <a:avLst/>
          </a:prstGeom>
          <a:noFill/>
        </p:spPr>
        <p:txBody>
          <a:bodyPr wrap="square" rtlCol="0">
            <a:spAutoFit/>
          </a:bodyPr>
          <a:lstStyle/>
          <a:p>
            <a:pPr algn="r"/>
            <a:r>
              <a:rPr lang="en-US" sz="1600" dirty="0" smtClean="0"/>
              <a:t>Guerry et al 2012</a:t>
            </a:r>
            <a:endParaRPr lang="en-US" sz="1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25371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081" t="19000" r="40992" b="15471"/>
          <a:stretch/>
        </p:blipFill>
        <p:spPr bwMode="auto">
          <a:xfrm>
            <a:off x="3200400" y="1923013"/>
            <a:ext cx="2539754" cy="417298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9" name="Picture 18"/>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8497"/>
          <a:stretch/>
        </p:blipFill>
        <p:spPr>
          <a:xfrm>
            <a:off x="6324600" y="1941691"/>
            <a:ext cx="2647903" cy="4204383"/>
          </a:xfrm>
          <a:prstGeom prst="rect">
            <a:avLst/>
          </a:prstGeom>
        </p:spPr>
      </p:pic>
      <p:pic>
        <p:nvPicPr>
          <p:cNvPr id="25" name="Picture 24"/>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6408" t="14484" b="18123"/>
          <a:stretch/>
        </p:blipFill>
        <p:spPr>
          <a:xfrm>
            <a:off x="30480" y="2048215"/>
            <a:ext cx="2636520" cy="3966992"/>
          </a:xfrm>
          <a:prstGeom prst="rect">
            <a:avLst/>
          </a:prstGeom>
        </p:spPr>
      </p:pic>
      <p:graphicFrame>
        <p:nvGraphicFramePr>
          <p:cNvPr id="23" name="Diagram 22"/>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0442126"/>
              </p:ext>
            </p:extLst>
          </p:nvPr>
        </p:nvGraphicFramePr>
        <p:xfrm>
          <a:off x="457200" y="152400"/>
          <a:ext cx="8153400" cy="990600"/>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grpSp>
        <p:nvGrpSpPr>
          <p:cNvPr id="2" name="Group 27"/>
          <p:cNvGrpSpPr/>
          <p:nvPr/>
        </p:nvGrpSpPr>
        <p:grpSpPr>
          <a:xfrm>
            <a:off x="2819400" y="3728217"/>
            <a:ext cx="454074" cy="531181"/>
            <a:chOff x="2363212" y="229709"/>
            <a:chExt cx="454074" cy="531181"/>
          </a:xfrm>
        </p:grpSpPr>
        <p:sp>
          <p:nvSpPr>
            <p:cNvPr id="29" name="Right Arrow 28"/>
            <p:cNvSpPr/>
            <p:nvPr/>
          </p:nvSpPr>
          <p:spPr>
            <a:xfrm>
              <a:off x="2363212" y="229709"/>
              <a:ext cx="454074" cy="531181"/>
            </a:xfrm>
            <a:prstGeom prst="rightArrow">
              <a:avLst>
                <a:gd name="adj1" fmla="val 60000"/>
                <a:gd name="adj2" fmla="val 50000"/>
              </a:avLst>
            </a:prstGeom>
            <a:solidFill>
              <a:schemeClr val="accent1">
                <a:alpha val="57000"/>
              </a:schemeClr>
            </a:solidFill>
            <a:ln>
              <a:solidFill>
                <a:schemeClr val="accent1">
                  <a:alpha val="36000"/>
                </a:schemeClr>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0" name="Right Arrow 4"/>
            <p:cNvSpPr/>
            <p:nvPr/>
          </p:nvSpPr>
          <p:spPr>
            <a:xfrm>
              <a:off x="2363212" y="335945"/>
              <a:ext cx="317852" cy="318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endParaRPr lang="en-US">
                <a:solidFill>
                  <a:prstClr val="white"/>
                </a:solidFill>
              </a:endParaRPr>
            </a:p>
          </p:txBody>
        </p:sp>
      </p:grpSp>
      <p:grpSp>
        <p:nvGrpSpPr>
          <p:cNvPr id="3" name="Group 30"/>
          <p:cNvGrpSpPr/>
          <p:nvPr/>
        </p:nvGrpSpPr>
        <p:grpSpPr>
          <a:xfrm>
            <a:off x="5638800" y="3743915"/>
            <a:ext cx="454074" cy="531181"/>
            <a:chOff x="2363212" y="229709"/>
            <a:chExt cx="454074" cy="531181"/>
          </a:xfrm>
        </p:grpSpPr>
        <p:sp>
          <p:nvSpPr>
            <p:cNvPr id="32" name="Right Arrow 31"/>
            <p:cNvSpPr/>
            <p:nvPr/>
          </p:nvSpPr>
          <p:spPr>
            <a:xfrm>
              <a:off x="2363212" y="229709"/>
              <a:ext cx="454074" cy="531181"/>
            </a:xfrm>
            <a:prstGeom prst="rightArrow">
              <a:avLst>
                <a:gd name="adj1" fmla="val 60000"/>
                <a:gd name="adj2" fmla="val 50000"/>
              </a:avLst>
            </a:prstGeom>
            <a:solidFill>
              <a:schemeClr val="accent1">
                <a:alpha val="57000"/>
              </a:schemeClr>
            </a:solidFill>
            <a:ln>
              <a:solidFill>
                <a:schemeClr val="accent1">
                  <a:alpha val="36000"/>
                </a:schemeClr>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3" name="Right Arrow 4"/>
            <p:cNvSpPr/>
            <p:nvPr/>
          </p:nvSpPr>
          <p:spPr>
            <a:xfrm>
              <a:off x="2363212" y="335945"/>
              <a:ext cx="317852" cy="318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endParaRPr lang="en-US">
                <a:solidFill>
                  <a:prstClr val="white"/>
                </a:solidFill>
              </a:endParaRPr>
            </a:p>
          </p:txBody>
        </p:sp>
      </p:grpSp>
      <p:sp>
        <p:nvSpPr>
          <p:cNvPr id="26" name="TextBox 25"/>
          <p:cNvSpPr txBox="1"/>
          <p:nvPr/>
        </p:nvSpPr>
        <p:spPr>
          <a:xfrm>
            <a:off x="377929" y="1524000"/>
            <a:ext cx="8756273" cy="461665"/>
          </a:xfrm>
          <a:prstGeom prst="rect">
            <a:avLst/>
          </a:prstGeom>
          <a:noFill/>
        </p:spPr>
        <p:txBody>
          <a:bodyPr wrap="none" rtlCol="0">
            <a:spAutoFit/>
          </a:bodyPr>
          <a:lstStyle/>
          <a:p>
            <a:r>
              <a:rPr lang="en-US" sz="2400" dirty="0">
                <a:solidFill>
                  <a:prstClr val="black"/>
                </a:solidFill>
                <a:effectLst>
                  <a:outerShdw blurRad="38100" dist="38100" dir="2700000" algn="tl">
                    <a:srgbClr val="000000">
                      <a:alpha val="43137"/>
                    </a:srgbClr>
                  </a:outerShdw>
                </a:effectLst>
              </a:rPr>
              <a:t>Development		Risk to mangroves</a:t>
            </a:r>
            <a:r>
              <a:rPr lang="en-US" sz="2400" dirty="0" smtClean="0">
                <a:solidFill>
                  <a:prstClr val="black"/>
                </a:solidFill>
                <a:effectLst>
                  <a:outerShdw blurRad="38100" dist="38100" dir="2700000" algn="tl">
                    <a:srgbClr val="000000">
                      <a:alpha val="43137"/>
                    </a:srgbClr>
                  </a:outerShdw>
                </a:effectLst>
              </a:rPr>
              <a:t>			Lobster </a:t>
            </a:r>
            <a:r>
              <a:rPr lang="en-US" sz="2400" dirty="0">
                <a:solidFill>
                  <a:prstClr val="black"/>
                </a:solidFill>
                <a:effectLst>
                  <a:outerShdw blurRad="38100" dist="38100" dir="2700000" algn="tl">
                    <a:srgbClr val="000000">
                      <a:alpha val="43137"/>
                    </a:srgbClr>
                  </a:outerShdw>
                </a:effectLst>
              </a:rPr>
              <a:t>catch &amp; revenue</a:t>
            </a:r>
          </a:p>
        </p:txBody>
      </p:sp>
      <p:pic>
        <p:nvPicPr>
          <p:cNvPr id="35" name="Picture 34"/>
          <p:cNvPicPr>
            <a:picLocks noChangeAspect="1"/>
          </p:cNvPicPr>
          <p:nvPr/>
        </p:nvPicPr>
        <p:blipFill rotWithShape="1">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8363" t="85871" r="15894" b="2589"/>
          <a:stretch/>
        </p:blipFill>
        <p:spPr>
          <a:xfrm>
            <a:off x="4349" y="6070335"/>
            <a:ext cx="2982450" cy="392627"/>
          </a:xfrm>
          <a:prstGeom prst="rect">
            <a:avLst/>
          </a:prstGeom>
        </p:spPr>
      </p:pic>
      <p:grpSp>
        <p:nvGrpSpPr>
          <p:cNvPr id="4" name="Group 26"/>
          <p:cNvGrpSpPr/>
          <p:nvPr/>
        </p:nvGrpSpPr>
        <p:grpSpPr>
          <a:xfrm>
            <a:off x="2978325" y="6005899"/>
            <a:ext cx="2598615" cy="699701"/>
            <a:chOff x="11201400" y="128885"/>
            <a:chExt cx="3962400" cy="1166515"/>
          </a:xfrm>
        </p:grpSpPr>
        <p:sp>
          <p:nvSpPr>
            <p:cNvPr id="36" name="TextBox 35"/>
            <p:cNvSpPr txBox="1"/>
            <p:nvPr/>
          </p:nvSpPr>
          <p:spPr>
            <a:xfrm>
              <a:off x="11201400" y="128885"/>
              <a:ext cx="3962400" cy="461802"/>
            </a:xfrm>
            <a:prstGeom prst="rect">
              <a:avLst/>
            </a:prstGeom>
            <a:noFill/>
          </p:spPr>
          <p:txBody>
            <a:bodyPr wrap="square" rtlCol="0">
              <a:spAutoFit/>
            </a:bodyPr>
            <a:lstStyle/>
            <a:p>
              <a:pPr algn="ctr"/>
              <a:r>
                <a:rPr lang="en-US" sz="1200" b="1" spc="300" dirty="0">
                  <a:solidFill>
                    <a:prstClr val="black"/>
                  </a:solidFill>
                </a:rPr>
                <a:t>Risk in 2025</a:t>
              </a:r>
            </a:p>
          </p:txBody>
        </p:sp>
        <p:sp>
          <p:nvSpPr>
            <p:cNvPr id="37" name="TextBox 36"/>
            <p:cNvSpPr txBox="1"/>
            <p:nvPr/>
          </p:nvSpPr>
          <p:spPr>
            <a:xfrm>
              <a:off x="12573000" y="890885"/>
              <a:ext cx="1219200" cy="400110"/>
            </a:xfrm>
            <a:prstGeom prst="rect">
              <a:avLst/>
            </a:prstGeom>
            <a:noFill/>
          </p:spPr>
          <p:txBody>
            <a:bodyPr wrap="square" rtlCol="0">
              <a:spAutoFit/>
            </a:bodyPr>
            <a:lstStyle/>
            <a:p>
              <a:pPr algn="ctr"/>
              <a:r>
                <a:rPr lang="en-US" sz="1200" dirty="0">
                  <a:solidFill>
                    <a:prstClr val="black"/>
                  </a:solidFill>
                </a:rPr>
                <a:t>Medium</a:t>
              </a:r>
            </a:p>
          </p:txBody>
        </p:sp>
        <p:sp>
          <p:nvSpPr>
            <p:cNvPr id="38" name="TextBox 37"/>
            <p:cNvSpPr txBox="1"/>
            <p:nvPr/>
          </p:nvSpPr>
          <p:spPr>
            <a:xfrm>
              <a:off x="13649547" y="890885"/>
              <a:ext cx="1057053" cy="400110"/>
            </a:xfrm>
            <a:prstGeom prst="rect">
              <a:avLst/>
            </a:prstGeom>
            <a:noFill/>
          </p:spPr>
          <p:txBody>
            <a:bodyPr wrap="square" rtlCol="0">
              <a:spAutoFit/>
            </a:bodyPr>
            <a:lstStyle/>
            <a:p>
              <a:pPr algn="ctr"/>
              <a:r>
                <a:rPr lang="en-US" sz="1200" dirty="0">
                  <a:solidFill>
                    <a:prstClr val="black"/>
                  </a:solidFill>
                </a:rPr>
                <a:t>High</a:t>
              </a:r>
            </a:p>
          </p:txBody>
        </p:sp>
        <p:sp>
          <p:nvSpPr>
            <p:cNvPr id="39" name="Rectangle 38"/>
            <p:cNvSpPr/>
            <p:nvPr/>
          </p:nvSpPr>
          <p:spPr>
            <a:xfrm>
              <a:off x="11899605" y="599387"/>
              <a:ext cx="520995" cy="291498"/>
            </a:xfrm>
            <a:prstGeom prst="rect">
              <a:avLst/>
            </a:prstGeom>
            <a:solidFill>
              <a:srgbClr val="4DAF4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40" name="Rectangle 39"/>
            <p:cNvSpPr/>
            <p:nvPr/>
          </p:nvSpPr>
          <p:spPr>
            <a:xfrm>
              <a:off x="12890205" y="599387"/>
              <a:ext cx="520995" cy="29149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41" name="Rectangle 40"/>
            <p:cNvSpPr/>
            <p:nvPr/>
          </p:nvSpPr>
          <p:spPr>
            <a:xfrm>
              <a:off x="13880805" y="599387"/>
              <a:ext cx="520995" cy="291498"/>
            </a:xfrm>
            <a:prstGeom prst="rect">
              <a:avLst/>
            </a:prstGeom>
            <a:solidFill>
              <a:srgbClr val="E41A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42" name="TextBox 41"/>
            <p:cNvSpPr txBox="1"/>
            <p:nvPr/>
          </p:nvSpPr>
          <p:spPr>
            <a:xfrm>
              <a:off x="11786192" y="895290"/>
              <a:ext cx="710608" cy="400110"/>
            </a:xfrm>
            <a:prstGeom prst="rect">
              <a:avLst/>
            </a:prstGeom>
            <a:noFill/>
          </p:spPr>
          <p:txBody>
            <a:bodyPr wrap="square" rtlCol="0">
              <a:spAutoFit/>
            </a:bodyPr>
            <a:lstStyle/>
            <a:p>
              <a:pPr algn="ctr"/>
              <a:r>
                <a:rPr lang="en-US" sz="1200" dirty="0">
                  <a:solidFill>
                    <a:prstClr val="black"/>
                  </a:solidFill>
                </a:rPr>
                <a:t>Low</a:t>
              </a:r>
            </a:p>
          </p:txBody>
        </p:sp>
      </p:grpSp>
      <p:sp>
        <p:nvSpPr>
          <p:cNvPr id="50" name="Rectangle 49"/>
          <p:cNvSpPr/>
          <p:nvPr/>
        </p:nvSpPr>
        <p:spPr>
          <a:xfrm>
            <a:off x="6485863" y="6413638"/>
            <a:ext cx="307024" cy="151804"/>
          </a:xfrm>
          <a:prstGeom prst="rect">
            <a:avLst/>
          </a:prstGeom>
          <a:solidFill>
            <a:srgbClr val="FFFFB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1" name="Rectangle 50"/>
          <p:cNvSpPr/>
          <p:nvPr/>
        </p:nvSpPr>
        <p:spPr>
          <a:xfrm>
            <a:off x="6925491" y="6422169"/>
            <a:ext cx="307024" cy="151804"/>
          </a:xfrm>
          <a:prstGeom prst="rect">
            <a:avLst/>
          </a:prstGeom>
          <a:solidFill>
            <a:srgbClr val="FECC5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2" name="Rectangle 51"/>
          <p:cNvSpPr/>
          <p:nvPr/>
        </p:nvSpPr>
        <p:spPr>
          <a:xfrm>
            <a:off x="7382691" y="6425160"/>
            <a:ext cx="307024" cy="151804"/>
          </a:xfrm>
          <a:prstGeom prst="rect">
            <a:avLst/>
          </a:prstGeom>
          <a:solidFill>
            <a:srgbClr val="FD8D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3" name="Rectangle 52"/>
          <p:cNvSpPr/>
          <p:nvPr/>
        </p:nvSpPr>
        <p:spPr>
          <a:xfrm>
            <a:off x="7792241" y="6425160"/>
            <a:ext cx="307024" cy="151804"/>
          </a:xfrm>
          <a:prstGeom prst="rect">
            <a:avLst/>
          </a:prstGeom>
          <a:solidFill>
            <a:srgbClr val="F03B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4" name="Rectangle 53"/>
          <p:cNvSpPr/>
          <p:nvPr/>
        </p:nvSpPr>
        <p:spPr>
          <a:xfrm>
            <a:off x="8220891" y="6425160"/>
            <a:ext cx="307024" cy="151804"/>
          </a:xfrm>
          <a:prstGeom prst="rect">
            <a:avLst/>
          </a:prstGeom>
          <a:solidFill>
            <a:srgbClr val="BD00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5" name="TextBox 54"/>
          <p:cNvSpPr txBox="1"/>
          <p:nvPr/>
        </p:nvSpPr>
        <p:spPr>
          <a:xfrm>
            <a:off x="6324600" y="6581001"/>
            <a:ext cx="2482531" cy="276999"/>
          </a:xfrm>
          <a:prstGeom prst="rect">
            <a:avLst/>
          </a:prstGeom>
          <a:noFill/>
        </p:spPr>
        <p:txBody>
          <a:bodyPr wrap="square" rtlCol="0">
            <a:spAutoFit/>
          </a:bodyPr>
          <a:lstStyle/>
          <a:p>
            <a:pPr algn="ctr"/>
            <a:r>
              <a:rPr lang="en-US" sz="1200" dirty="0">
                <a:solidFill>
                  <a:prstClr val="black"/>
                </a:solidFill>
              </a:rPr>
              <a:t>100     150     200     250     500</a:t>
            </a:r>
          </a:p>
        </p:txBody>
      </p:sp>
      <p:sp>
        <p:nvSpPr>
          <p:cNvPr id="56" name="TextBox 55"/>
          <p:cNvSpPr txBox="1"/>
          <p:nvPr/>
        </p:nvSpPr>
        <p:spPr>
          <a:xfrm>
            <a:off x="5867400" y="5943600"/>
            <a:ext cx="3403846" cy="461665"/>
          </a:xfrm>
          <a:prstGeom prst="rect">
            <a:avLst/>
          </a:prstGeom>
          <a:noFill/>
        </p:spPr>
        <p:txBody>
          <a:bodyPr wrap="square" rtlCol="0">
            <a:spAutoFit/>
          </a:bodyPr>
          <a:lstStyle/>
          <a:p>
            <a:pPr algn="ctr"/>
            <a:r>
              <a:rPr lang="en-US" sz="1200" b="1" spc="300" dirty="0">
                <a:solidFill>
                  <a:prstClr val="black"/>
                </a:solidFill>
              </a:rPr>
              <a:t>Annual lobster catch 2025 </a:t>
            </a:r>
          </a:p>
          <a:p>
            <a:pPr algn="ctr"/>
            <a:r>
              <a:rPr lang="en-US" sz="1200" b="1" spc="300" dirty="0">
                <a:solidFill>
                  <a:prstClr val="black"/>
                </a:solidFill>
              </a:rPr>
              <a:t>(thousand lbs)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8236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reeform 7"/>
          <p:cNvSpPr/>
          <p:nvPr/>
        </p:nvSpPr>
        <p:spPr>
          <a:xfrm rot="21408087">
            <a:off x="811960" y="3531308"/>
            <a:ext cx="8430085" cy="2183692"/>
          </a:xfrm>
          <a:custGeom>
            <a:avLst/>
            <a:gdLst>
              <a:gd name="connsiteX0" fmla="*/ 9116704 w 9116704"/>
              <a:gd name="connsiteY0" fmla="*/ 68289 h 2183692"/>
              <a:gd name="connsiteX1" fmla="*/ 7601803 w 9116704"/>
              <a:gd name="connsiteY1" fmla="*/ 68289 h 2183692"/>
              <a:gd name="connsiteX2" fmla="*/ 5841242 w 9116704"/>
              <a:gd name="connsiteY2" fmla="*/ 777973 h 2183692"/>
              <a:gd name="connsiteX3" fmla="*/ 5186149 w 9116704"/>
              <a:gd name="connsiteY3" fmla="*/ 1050928 h 2183692"/>
              <a:gd name="connsiteX4" fmla="*/ 4107976 w 9116704"/>
              <a:gd name="connsiteY4" fmla="*/ 1214701 h 2183692"/>
              <a:gd name="connsiteX5" fmla="*/ 2442949 w 9116704"/>
              <a:gd name="connsiteY5" fmla="*/ 1187405 h 2183692"/>
              <a:gd name="connsiteX6" fmla="*/ 1897039 w 9116704"/>
              <a:gd name="connsiteY6" fmla="*/ 614199 h 2183692"/>
              <a:gd name="connsiteX7" fmla="*/ 968991 w 9116704"/>
              <a:gd name="connsiteY7" fmla="*/ 532313 h 2183692"/>
              <a:gd name="connsiteX8" fmla="*/ 382137 w 9116704"/>
              <a:gd name="connsiteY8" fmla="*/ 1037280 h 2183692"/>
              <a:gd name="connsiteX9" fmla="*/ 0 w 9116704"/>
              <a:gd name="connsiteY9" fmla="*/ 2183692 h 218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6704" h="2183692">
                <a:moveTo>
                  <a:pt x="9116704" y="68289"/>
                </a:moveTo>
                <a:cubicBezTo>
                  <a:pt x="8632208" y="9148"/>
                  <a:pt x="8147713" y="-49992"/>
                  <a:pt x="7601803" y="68289"/>
                </a:cubicBezTo>
                <a:cubicBezTo>
                  <a:pt x="7055893" y="186570"/>
                  <a:pt x="5841242" y="777973"/>
                  <a:pt x="5841242" y="777973"/>
                </a:cubicBezTo>
                <a:cubicBezTo>
                  <a:pt x="5438633" y="941746"/>
                  <a:pt x="5475027" y="978140"/>
                  <a:pt x="5186149" y="1050928"/>
                </a:cubicBezTo>
                <a:cubicBezTo>
                  <a:pt x="4897271" y="1123716"/>
                  <a:pt x="4565176" y="1191955"/>
                  <a:pt x="4107976" y="1214701"/>
                </a:cubicBezTo>
                <a:cubicBezTo>
                  <a:pt x="3650776" y="1237447"/>
                  <a:pt x="2811439" y="1287489"/>
                  <a:pt x="2442949" y="1187405"/>
                </a:cubicBezTo>
                <a:cubicBezTo>
                  <a:pt x="2074459" y="1087321"/>
                  <a:pt x="2142699" y="723381"/>
                  <a:pt x="1897039" y="614199"/>
                </a:cubicBezTo>
                <a:cubicBezTo>
                  <a:pt x="1651379" y="505017"/>
                  <a:pt x="1221475" y="461800"/>
                  <a:pt x="968991" y="532313"/>
                </a:cubicBezTo>
                <a:cubicBezTo>
                  <a:pt x="716507" y="602826"/>
                  <a:pt x="543635" y="762050"/>
                  <a:pt x="382137" y="1037280"/>
                </a:cubicBezTo>
                <a:cubicBezTo>
                  <a:pt x="220639" y="1312510"/>
                  <a:pt x="0" y="2183692"/>
                  <a:pt x="0" y="2183692"/>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a:off x="76200" y="76200"/>
            <a:ext cx="1596999" cy="954034"/>
          </a:xfrm>
          <a:custGeom>
            <a:avLst/>
            <a:gdLst>
              <a:gd name="connsiteX0" fmla="*/ 73423 w 1596999"/>
              <a:gd name="connsiteY0" fmla="*/ 150200 h 954034"/>
              <a:gd name="connsiteX1" fmla="*/ 114389 w 1596999"/>
              <a:gd name="connsiteY1" fmla="*/ 122891 h 954034"/>
              <a:gd name="connsiteX2" fmla="*/ 141700 w 1596999"/>
              <a:gd name="connsiteY2" fmla="*/ 81928 h 954034"/>
              <a:gd name="connsiteX3" fmla="*/ 182666 w 1596999"/>
              <a:gd name="connsiteY3" fmla="*/ 68273 h 954034"/>
              <a:gd name="connsiteX4" fmla="*/ 223632 w 1596999"/>
              <a:gd name="connsiteY4" fmla="*/ 27309 h 954034"/>
              <a:gd name="connsiteX5" fmla="*/ 332876 w 1596999"/>
              <a:gd name="connsiteY5" fmla="*/ 27309 h 954034"/>
              <a:gd name="connsiteX6" fmla="*/ 373842 w 1596999"/>
              <a:gd name="connsiteY6" fmla="*/ 68273 h 954034"/>
              <a:gd name="connsiteX7" fmla="*/ 428463 w 1596999"/>
              <a:gd name="connsiteY7" fmla="*/ 136546 h 954034"/>
              <a:gd name="connsiteX8" fmla="*/ 510396 w 1596999"/>
              <a:gd name="connsiteY8" fmla="*/ 163855 h 954034"/>
              <a:gd name="connsiteX9" fmla="*/ 674261 w 1596999"/>
              <a:gd name="connsiteY9" fmla="*/ 95582 h 954034"/>
              <a:gd name="connsiteX10" fmla="*/ 742538 w 1596999"/>
              <a:gd name="connsiteY10" fmla="*/ 27309 h 954034"/>
              <a:gd name="connsiteX11" fmla="*/ 824470 w 1596999"/>
              <a:gd name="connsiteY11" fmla="*/ 0 h 954034"/>
              <a:gd name="connsiteX12" fmla="*/ 947369 w 1596999"/>
              <a:gd name="connsiteY12" fmla="*/ 40964 h 954034"/>
              <a:gd name="connsiteX13" fmla="*/ 988335 w 1596999"/>
              <a:gd name="connsiteY13" fmla="*/ 122891 h 954034"/>
              <a:gd name="connsiteX14" fmla="*/ 1070267 w 1596999"/>
              <a:gd name="connsiteY14" fmla="*/ 150200 h 954034"/>
              <a:gd name="connsiteX15" fmla="*/ 1111234 w 1596999"/>
              <a:gd name="connsiteY15" fmla="*/ 163855 h 954034"/>
              <a:gd name="connsiteX16" fmla="*/ 1193166 w 1596999"/>
              <a:gd name="connsiteY16" fmla="*/ 136546 h 954034"/>
              <a:gd name="connsiteX17" fmla="*/ 1234132 w 1596999"/>
              <a:gd name="connsiteY17" fmla="*/ 109237 h 954034"/>
              <a:gd name="connsiteX18" fmla="*/ 1288754 w 1596999"/>
              <a:gd name="connsiteY18" fmla="*/ 95582 h 954034"/>
              <a:gd name="connsiteX19" fmla="*/ 1329720 w 1596999"/>
              <a:gd name="connsiteY19" fmla="*/ 81928 h 954034"/>
              <a:gd name="connsiteX20" fmla="*/ 1438963 w 1596999"/>
              <a:gd name="connsiteY20" fmla="*/ 95582 h 954034"/>
              <a:gd name="connsiteX21" fmla="*/ 1479930 w 1596999"/>
              <a:gd name="connsiteY21" fmla="*/ 109237 h 954034"/>
              <a:gd name="connsiteX22" fmla="*/ 1493585 w 1596999"/>
              <a:gd name="connsiteY22" fmla="*/ 150200 h 954034"/>
              <a:gd name="connsiteX23" fmla="*/ 1561862 w 1596999"/>
              <a:gd name="connsiteY23" fmla="*/ 204819 h 954034"/>
              <a:gd name="connsiteX24" fmla="*/ 1548207 w 1596999"/>
              <a:gd name="connsiteY24" fmla="*/ 477910 h 954034"/>
              <a:gd name="connsiteX25" fmla="*/ 1493585 w 1596999"/>
              <a:gd name="connsiteY25" fmla="*/ 559837 h 954034"/>
              <a:gd name="connsiteX26" fmla="*/ 1411652 w 1596999"/>
              <a:gd name="connsiteY26" fmla="*/ 614455 h 954034"/>
              <a:gd name="connsiteX27" fmla="*/ 1029301 w 1596999"/>
              <a:gd name="connsiteY27" fmla="*/ 669074 h 954034"/>
              <a:gd name="connsiteX28" fmla="*/ 947369 w 1596999"/>
              <a:gd name="connsiteY28" fmla="*/ 819274 h 954034"/>
              <a:gd name="connsiteX29" fmla="*/ 947369 w 1596999"/>
              <a:gd name="connsiteY29" fmla="*/ 819274 h 954034"/>
              <a:gd name="connsiteX30" fmla="*/ 906403 w 1596999"/>
              <a:gd name="connsiteY30" fmla="*/ 860237 h 954034"/>
              <a:gd name="connsiteX31" fmla="*/ 879092 w 1596999"/>
              <a:gd name="connsiteY31" fmla="*/ 901201 h 954034"/>
              <a:gd name="connsiteX32" fmla="*/ 824470 w 1596999"/>
              <a:gd name="connsiteY32" fmla="*/ 914856 h 954034"/>
              <a:gd name="connsiteX33" fmla="*/ 728882 w 1596999"/>
              <a:gd name="connsiteY33" fmla="*/ 942165 h 954034"/>
              <a:gd name="connsiteX34" fmla="*/ 565017 w 1596999"/>
              <a:gd name="connsiteY34" fmla="*/ 914856 h 954034"/>
              <a:gd name="connsiteX35" fmla="*/ 524051 w 1596999"/>
              <a:gd name="connsiteY35" fmla="*/ 887546 h 954034"/>
              <a:gd name="connsiteX36" fmla="*/ 510396 w 1596999"/>
              <a:gd name="connsiteY36" fmla="*/ 819274 h 954034"/>
              <a:gd name="connsiteX37" fmla="*/ 496740 w 1596999"/>
              <a:gd name="connsiteY37" fmla="*/ 723692 h 954034"/>
              <a:gd name="connsiteX38" fmla="*/ 455774 w 1596999"/>
              <a:gd name="connsiteY38" fmla="*/ 710037 h 954034"/>
              <a:gd name="connsiteX39" fmla="*/ 332876 w 1596999"/>
              <a:gd name="connsiteY39" fmla="*/ 751001 h 954034"/>
              <a:gd name="connsiteX40" fmla="*/ 250943 w 1596999"/>
              <a:gd name="connsiteY40" fmla="*/ 778310 h 954034"/>
              <a:gd name="connsiteX41" fmla="*/ 128045 w 1596999"/>
              <a:gd name="connsiteY41" fmla="*/ 764655 h 954034"/>
              <a:gd name="connsiteX42" fmla="*/ 73423 w 1596999"/>
              <a:gd name="connsiteY42" fmla="*/ 696383 h 954034"/>
              <a:gd name="connsiteX43" fmla="*/ 32457 w 1596999"/>
              <a:gd name="connsiteY43" fmla="*/ 682728 h 954034"/>
              <a:gd name="connsiteX44" fmla="*/ 5146 w 1596999"/>
              <a:gd name="connsiteY44" fmla="*/ 600801 h 954034"/>
              <a:gd name="connsiteX45" fmla="*/ 32457 w 1596999"/>
              <a:gd name="connsiteY45" fmla="*/ 314055 h 954034"/>
              <a:gd name="connsiteX46" fmla="*/ 46112 w 1596999"/>
              <a:gd name="connsiteY46" fmla="*/ 177510 h 954034"/>
              <a:gd name="connsiteX47" fmla="*/ 87078 w 1596999"/>
              <a:gd name="connsiteY47" fmla="*/ 150200 h 954034"/>
              <a:gd name="connsiteX48" fmla="*/ 100734 w 1596999"/>
              <a:gd name="connsiteY48" fmla="*/ 81928 h 95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96999" h="954034">
                <a:moveTo>
                  <a:pt x="73423" y="150200"/>
                </a:moveTo>
                <a:cubicBezTo>
                  <a:pt x="87078" y="141097"/>
                  <a:pt x="102784" y="134495"/>
                  <a:pt x="114389" y="122891"/>
                </a:cubicBezTo>
                <a:cubicBezTo>
                  <a:pt x="125994" y="111287"/>
                  <a:pt x="128885" y="92179"/>
                  <a:pt x="141700" y="81928"/>
                </a:cubicBezTo>
                <a:cubicBezTo>
                  <a:pt x="152940" y="72937"/>
                  <a:pt x="169011" y="72825"/>
                  <a:pt x="182666" y="68273"/>
                </a:cubicBezTo>
                <a:cubicBezTo>
                  <a:pt x="196321" y="54618"/>
                  <a:pt x="207564" y="38020"/>
                  <a:pt x="223632" y="27309"/>
                </a:cubicBezTo>
                <a:cubicBezTo>
                  <a:pt x="262391" y="1471"/>
                  <a:pt x="289548" y="18644"/>
                  <a:pt x="332876" y="27309"/>
                </a:cubicBezTo>
                <a:cubicBezTo>
                  <a:pt x="346531" y="40964"/>
                  <a:pt x="363130" y="52205"/>
                  <a:pt x="373842" y="68273"/>
                </a:cubicBezTo>
                <a:cubicBezTo>
                  <a:pt x="409692" y="122046"/>
                  <a:pt x="356131" y="104401"/>
                  <a:pt x="428463" y="136546"/>
                </a:cubicBezTo>
                <a:cubicBezTo>
                  <a:pt x="454770" y="148237"/>
                  <a:pt x="510396" y="163855"/>
                  <a:pt x="510396" y="163855"/>
                </a:cubicBezTo>
                <a:cubicBezTo>
                  <a:pt x="571039" y="143642"/>
                  <a:pt x="626942" y="136984"/>
                  <a:pt x="674261" y="95582"/>
                </a:cubicBezTo>
                <a:cubicBezTo>
                  <a:pt x="698484" y="74389"/>
                  <a:pt x="712004" y="37486"/>
                  <a:pt x="742538" y="27309"/>
                </a:cubicBezTo>
                <a:lnTo>
                  <a:pt x="824470" y="0"/>
                </a:lnTo>
                <a:cubicBezTo>
                  <a:pt x="864446" y="6662"/>
                  <a:pt x="917829" y="4041"/>
                  <a:pt x="947369" y="40964"/>
                </a:cubicBezTo>
                <a:cubicBezTo>
                  <a:pt x="975644" y="76306"/>
                  <a:pt x="942287" y="94113"/>
                  <a:pt x="988335" y="122891"/>
                </a:cubicBezTo>
                <a:cubicBezTo>
                  <a:pt x="1012747" y="138148"/>
                  <a:pt x="1042956" y="141097"/>
                  <a:pt x="1070267" y="150200"/>
                </a:cubicBezTo>
                <a:lnTo>
                  <a:pt x="1111234" y="163855"/>
                </a:lnTo>
                <a:cubicBezTo>
                  <a:pt x="1138545" y="154752"/>
                  <a:pt x="1166859" y="148237"/>
                  <a:pt x="1193166" y="136546"/>
                </a:cubicBezTo>
                <a:cubicBezTo>
                  <a:pt x="1208163" y="129881"/>
                  <a:pt x="1219047" y="115701"/>
                  <a:pt x="1234132" y="109237"/>
                </a:cubicBezTo>
                <a:cubicBezTo>
                  <a:pt x="1251382" y="101844"/>
                  <a:pt x="1270708" y="100738"/>
                  <a:pt x="1288754" y="95582"/>
                </a:cubicBezTo>
                <a:cubicBezTo>
                  <a:pt x="1302594" y="91628"/>
                  <a:pt x="1316065" y="86479"/>
                  <a:pt x="1329720" y="81928"/>
                </a:cubicBezTo>
                <a:cubicBezTo>
                  <a:pt x="1366134" y="86479"/>
                  <a:pt x="1402857" y="89018"/>
                  <a:pt x="1438963" y="95582"/>
                </a:cubicBezTo>
                <a:cubicBezTo>
                  <a:pt x="1453125" y="98157"/>
                  <a:pt x="1469751" y="99059"/>
                  <a:pt x="1479930" y="109237"/>
                </a:cubicBezTo>
                <a:cubicBezTo>
                  <a:pt x="1490108" y="119414"/>
                  <a:pt x="1486180" y="137858"/>
                  <a:pt x="1493585" y="150200"/>
                </a:cubicBezTo>
                <a:cubicBezTo>
                  <a:pt x="1506558" y="171820"/>
                  <a:pt x="1543254" y="192415"/>
                  <a:pt x="1561862" y="204819"/>
                </a:cubicBezTo>
                <a:cubicBezTo>
                  <a:pt x="1596497" y="308720"/>
                  <a:pt x="1596999" y="290885"/>
                  <a:pt x="1548207" y="477910"/>
                </a:cubicBezTo>
                <a:cubicBezTo>
                  <a:pt x="1539922" y="509669"/>
                  <a:pt x="1520895" y="541632"/>
                  <a:pt x="1493585" y="559837"/>
                </a:cubicBezTo>
                <a:lnTo>
                  <a:pt x="1411652" y="614455"/>
                </a:lnTo>
                <a:cubicBezTo>
                  <a:pt x="1275697" y="705085"/>
                  <a:pt x="1387054" y="640455"/>
                  <a:pt x="1029301" y="669074"/>
                </a:cubicBezTo>
                <a:cubicBezTo>
                  <a:pt x="952407" y="720334"/>
                  <a:pt x="993525" y="680814"/>
                  <a:pt x="947369" y="819274"/>
                </a:cubicBezTo>
                <a:lnTo>
                  <a:pt x="947369" y="819274"/>
                </a:lnTo>
                <a:cubicBezTo>
                  <a:pt x="933714" y="832928"/>
                  <a:pt x="918766" y="845402"/>
                  <a:pt x="906403" y="860237"/>
                </a:cubicBezTo>
                <a:cubicBezTo>
                  <a:pt x="895896" y="872844"/>
                  <a:pt x="892747" y="892098"/>
                  <a:pt x="879092" y="901201"/>
                </a:cubicBezTo>
                <a:cubicBezTo>
                  <a:pt x="863476" y="911611"/>
                  <a:pt x="842516" y="909700"/>
                  <a:pt x="824470" y="914856"/>
                </a:cubicBezTo>
                <a:cubicBezTo>
                  <a:pt x="687337" y="954034"/>
                  <a:pt x="899642" y="899477"/>
                  <a:pt x="728882" y="942165"/>
                </a:cubicBezTo>
                <a:cubicBezTo>
                  <a:pt x="674260" y="933062"/>
                  <a:pt x="618522" y="929123"/>
                  <a:pt x="565017" y="914856"/>
                </a:cubicBezTo>
                <a:cubicBezTo>
                  <a:pt x="549160" y="910628"/>
                  <a:pt x="532194" y="901795"/>
                  <a:pt x="524051" y="887546"/>
                </a:cubicBezTo>
                <a:cubicBezTo>
                  <a:pt x="512536" y="867396"/>
                  <a:pt x="514212" y="842166"/>
                  <a:pt x="510396" y="819274"/>
                </a:cubicBezTo>
                <a:cubicBezTo>
                  <a:pt x="505105" y="787528"/>
                  <a:pt x="511134" y="752478"/>
                  <a:pt x="496740" y="723692"/>
                </a:cubicBezTo>
                <a:cubicBezTo>
                  <a:pt x="490302" y="710818"/>
                  <a:pt x="469429" y="714589"/>
                  <a:pt x="455774" y="710037"/>
                </a:cubicBezTo>
                <a:cubicBezTo>
                  <a:pt x="271266" y="740788"/>
                  <a:pt x="448085" y="699800"/>
                  <a:pt x="332876" y="751001"/>
                </a:cubicBezTo>
                <a:cubicBezTo>
                  <a:pt x="306569" y="762692"/>
                  <a:pt x="250943" y="778310"/>
                  <a:pt x="250943" y="778310"/>
                </a:cubicBezTo>
                <a:cubicBezTo>
                  <a:pt x="209977" y="773758"/>
                  <a:pt x="168033" y="774651"/>
                  <a:pt x="128045" y="764655"/>
                </a:cubicBezTo>
                <a:cubicBezTo>
                  <a:pt x="47211" y="744448"/>
                  <a:pt x="116728" y="739686"/>
                  <a:pt x="73423" y="696383"/>
                </a:cubicBezTo>
                <a:cubicBezTo>
                  <a:pt x="63245" y="686205"/>
                  <a:pt x="46112" y="687280"/>
                  <a:pt x="32457" y="682728"/>
                </a:cubicBezTo>
                <a:cubicBezTo>
                  <a:pt x="23353" y="655419"/>
                  <a:pt x="3456" y="629538"/>
                  <a:pt x="5146" y="600801"/>
                </a:cubicBezTo>
                <a:cubicBezTo>
                  <a:pt x="19903" y="349939"/>
                  <a:pt x="0" y="443868"/>
                  <a:pt x="32457" y="314055"/>
                </a:cubicBezTo>
                <a:cubicBezTo>
                  <a:pt x="37009" y="268540"/>
                  <a:pt x="31646" y="220904"/>
                  <a:pt x="46112" y="177510"/>
                </a:cubicBezTo>
                <a:cubicBezTo>
                  <a:pt x="51302" y="161941"/>
                  <a:pt x="76825" y="163015"/>
                  <a:pt x="87078" y="150200"/>
                </a:cubicBezTo>
                <a:cubicBezTo>
                  <a:pt x="103613" y="129533"/>
                  <a:pt x="100734" y="105332"/>
                  <a:pt x="100734" y="81928"/>
                </a:cubicBezTo>
              </a:path>
            </a:pathLst>
          </a:custGeom>
          <a:solidFill>
            <a:srgbClr val="968C8C">
              <a:lumMod val="60000"/>
              <a:lumOff val="40000"/>
            </a:srgbClr>
          </a:solidFill>
          <a:ln w="25400" cap="flat" cmpd="sng" algn="ctr">
            <a:solidFill>
              <a:srgbClr val="94B6D2"/>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1" name="Freeform 30"/>
          <p:cNvSpPr/>
          <p:nvPr/>
        </p:nvSpPr>
        <p:spPr>
          <a:xfrm>
            <a:off x="1801927" y="417564"/>
            <a:ext cx="1354321" cy="562273"/>
          </a:xfrm>
          <a:custGeom>
            <a:avLst/>
            <a:gdLst>
              <a:gd name="connsiteX0" fmla="*/ 0 w 1354321"/>
              <a:gd name="connsiteY0" fmla="*/ 0 h 562273"/>
              <a:gd name="connsiteX1" fmla="*/ 95588 w 1354321"/>
              <a:gd name="connsiteY1" fmla="*/ 13655 h 562273"/>
              <a:gd name="connsiteX2" fmla="*/ 136554 w 1354321"/>
              <a:gd name="connsiteY2" fmla="*/ 95582 h 562273"/>
              <a:gd name="connsiteX3" fmla="*/ 163865 w 1354321"/>
              <a:gd name="connsiteY3" fmla="*/ 136546 h 562273"/>
              <a:gd name="connsiteX4" fmla="*/ 191175 w 1354321"/>
              <a:gd name="connsiteY4" fmla="*/ 218473 h 562273"/>
              <a:gd name="connsiteX5" fmla="*/ 204831 w 1354321"/>
              <a:gd name="connsiteY5" fmla="*/ 259437 h 562273"/>
              <a:gd name="connsiteX6" fmla="*/ 245797 w 1354321"/>
              <a:gd name="connsiteY6" fmla="*/ 273091 h 562273"/>
              <a:gd name="connsiteX7" fmla="*/ 423317 w 1354321"/>
              <a:gd name="connsiteY7" fmla="*/ 245782 h 562273"/>
              <a:gd name="connsiteX8" fmla="*/ 464284 w 1354321"/>
              <a:gd name="connsiteY8" fmla="*/ 218473 h 562273"/>
              <a:gd name="connsiteX9" fmla="*/ 546216 w 1354321"/>
              <a:gd name="connsiteY9" fmla="*/ 191164 h 562273"/>
              <a:gd name="connsiteX10" fmla="*/ 682770 w 1354321"/>
              <a:gd name="connsiteY10" fmla="*/ 232128 h 562273"/>
              <a:gd name="connsiteX11" fmla="*/ 710081 w 1354321"/>
              <a:gd name="connsiteY11" fmla="*/ 273091 h 562273"/>
              <a:gd name="connsiteX12" fmla="*/ 737392 w 1354321"/>
              <a:gd name="connsiteY12" fmla="*/ 327710 h 562273"/>
              <a:gd name="connsiteX13" fmla="*/ 778358 w 1354321"/>
              <a:gd name="connsiteY13" fmla="*/ 341364 h 562273"/>
              <a:gd name="connsiteX14" fmla="*/ 1092432 w 1354321"/>
              <a:gd name="connsiteY14" fmla="*/ 368673 h 562273"/>
              <a:gd name="connsiteX15" fmla="*/ 1228986 w 1354321"/>
              <a:gd name="connsiteY15" fmla="*/ 395982 h 562273"/>
              <a:gd name="connsiteX16" fmla="*/ 1256297 w 1354321"/>
              <a:gd name="connsiteY16" fmla="*/ 436946 h 562273"/>
              <a:gd name="connsiteX17" fmla="*/ 1269952 w 1354321"/>
              <a:gd name="connsiteY17" fmla="*/ 477910 h 562273"/>
              <a:gd name="connsiteX18" fmla="*/ 1324574 w 1354321"/>
              <a:gd name="connsiteY18" fmla="*/ 518873 h 5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4321" h="562273">
                <a:moveTo>
                  <a:pt x="0" y="0"/>
                </a:moveTo>
                <a:cubicBezTo>
                  <a:pt x="31863" y="4552"/>
                  <a:pt x="66176" y="584"/>
                  <a:pt x="95588" y="13655"/>
                </a:cubicBezTo>
                <a:cubicBezTo>
                  <a:pt x="120744" y="24835"/>
                  <a:pt x="126600" y="75675"/>
                  <a:pt x="136554" y="95582"/>
                </a:cubicBezTo>
                <a:cubicBezTo>
                  <a:pt x="143894" y="110260"/>
                  <a:pt x="154761" y="122891"/>
                  <a:pt x="163865" y="136546"/>
                </a:cubicBezTo>
                <a:lnTo>
                  <a:pt x="191175" y="218473"/>
                </a:lnTo>
                <a:cubicBezTo>
                  <a:pt x="195727" y="232128"/>
                  <a:pt x="191176" y="254886"/>
                  <a:pt x="204831" y="259437"/>
                </a:cubicBezTo>
                <a:lnTo>
                  <a:pt x="245797" y="273091"/>
                </a:lnTo>
                <a:cubicBezTo>
                  <a:pt x="284969" y="269174"/>
                  <a:pt x="374102" y="270388"/>
                  <a:pt x="423317" y="245782"/>
                </a:cubicBezTo>
                <a:cubicBezTo>
                  <a:pt x="437996" y="238443"/>
                  <a:pt x="449287" y="225138"/>
                  <a:pt x="464284" y="218473"/>
                </a:cubicBezTo>
                <a:cubicBezTo>
                  <a:pt x="490591" y="206782"/>
                  <a:pt x="546216" y="191164"/>
                  <a:pt x="546216" y="191164"/>
                </a:cubicBezTo>
                <a:cubicBezTo>
                  <a:pt x="606381" y="199759"/>
                  <a:pt x="641369" y="190730"/>
                  <a:pt x="682770" y="232128"/>
                </a:cubicBezTo>
                <a:cubicBezTo>
                  <a:pt x="694375" y="243732"/>
                  <a:pt x="701938" y="258843"/>
                  <a:pt x="710081" y="273091"/>
                </a:cubicBezTo>
                <a:cubicBezTo>
                  <a:pt x="720181" y="290764"/>
                  <a:pt x="722998" y="313317"/>
                  <a:pt x="737392" y="327710"/>
                </a:cubicBezTo>
                <a:cubicBezTo>
                  <a:pt x="747570" y="337888"/>
                  <a:pt x="764703" y="336813"/>
                  <a:pt x="778358" y="341364"/>
                </a:cubicBezTo>
                <a:cubicBezTo>
                  <a:pt x="911291" y="441060"/>
                  <a:pt x="775897" y="357759"/>
                  <a:pt x="1092432" y="368673"/>
                </a:cubicBezTo>
                <a:cubicBezTo>
                  <a:pt x="1138824" y="370273"/>
                  <a:pt x="1183468" y="386879"/>
                  <a:pt x="1228986" y="395982"/>
                </a:cubicBezTo>
                <a:cubicBezTo>
                  <a:pt x="1238090" y="409637"/>
                  <a:pt x="1248957" y="422268"/>
                  <a:pt x="1256297" y="436946"/>
                </a:cubicBezTo>
                <a:cubicBezTo>
                  <a:pt x="1262734" y="449820"/>
                  <a:pt x="1259774" y="467733"/>
                  <a:pt x="1269952" y="477910"/>
                </a:cubicBezTo>
                <a:cubicBezTo>
                  <a:pt x="1354321" y="562273"/>
                  <a:pt x="1280621" y="430970"/>
                  <a:pt x="1324574" y="518873"/>
                </a:cubicBezTo>
              </a:path>
            </a:pathLst>
          </a:custGeom>
          <a:noFill/>
          <a:ln w="25400" cap="flat" cmpd="sng" algn="ctr">
            <a:solidFill>
              <a:srgbClr val="968C8C">
                <a:lumMod val="40000"/>
                <a:lumOff val="60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2" name="Freeform 31"/>
          <p:cNvSpPr/>
          <p:nvPr/>
        </p:nvSpPr>
        <p:spPr>
          <a:xfrm>
            <a:off x="1610751" y="840855"/>
            <a:ext cx="860291" cy="955819"/>
          </a:xfrm>
          <a:custGeom>
            <a:avLst/>
            <a:gdLst>
              <a:gd name="connsiteX0" fmla="*/ 0 w 860291"/>
              <a:gd name="connsiteY0" fmla="*/ 0 h 955819"/>
              <a:gd name="connsiteX1" fmla="*/ 40966 w 860291"/>
              <a:gd name="connsiteY1" fmla="*/ 136546 h 955819"/>
              <a:gd name="connsiteX2" fmla="*/ 191176 w 860291"/>
              <a:gd name="connsiteY2" fmla="*/ 150201 h 955819"/>
              <a:gd name="connsiteX3" fmla="*/ 286764 w 860291"/>
              <a:gd name="connsiteY3" fmla="*/ 163855 h 955819"/>
              <a:gd name="connsiteX4" fmla="*/ 327730 w 860291"/>
              <a:gd name="connsiteY4" fmla="*/ 191164 h 955819"/>
              <a:gd name="connsiteX5" fmla="*/ 368696 w 860291"/>
              <a:gd name="connsiteY5" fmla="*/ 505219 h 955819"/>
              <a:gd name="connsiteX6" fmla="*/ 409662 w 860291"/>
              <a:gd name="connsiteY6" fmla="*/ 546183 h 955819"/>
              <a:gd name="connsiteX7" fmla="*/ 464284 w 860291"/>
              <a:gd name="connsiteY7" fmla="*/ 573492 h 955819"/>
              <a:gd name="connsiteX8" fmla="*/ 505250 w 860291"/>
              <a:gd name="connsiteY8" fmla="*/ 587146 h 955819"/>
              <a:gd name="connsiteX9" fmla="*/ 641804 w 860291"/>
              <a:gd name="connsiteY9" fmla="*/ 614455 h 955819"/>
              <a:gd name="connsiteX10" fmla="*/ 682770 w 860291"/>
              <a:gd name="connsiteY10" fmla="*/ 628110 h 955819"/>
              <a:gd name="connsiteX11" fmla="*/ 723737 w 860291"/>
              <a:gd name="connsiteY11" fmla="*/ 710037 h 955819"/>
              <a:gd name="connsiteX12" fmla="*/ 764703 w 860291"/>
              <a:gd name="connsiteY12" fmla="*/ 846583 h 955819"/>
              <a:gd name="connsiteX13" fmla="*/ 778358 w 860291"/>
              <a:gd name="connsiteY13" fmla="*/ 901201 h 955819"/>
              <a:gd name="connsiteX14" fmla="*/ 819324 w 860291"/>
              <a:gd name="connsiteY14" fmla="*/ 942165 h 955819"/>
              <a:gd name="connsiteX15" fmla="*/ 860291 w 860291"/>
              <a:gd name="connsiteY15" fmla="*/ 955819 h 95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0291" h="955819">
                <a:moveTo>
                  <a:pt x="0" y="0"/>
                </a:moveTo>
                <a:cubicBezTo>
                  <a:pt x="196" y="1371"/>
                  <a:pt x="3850" y="125126"/>
                  <a:pt x="40966" y="136546"/>
                </a:cubicBezTo>
                <a:cubicBezTo>
                  <a:pt x="89019" y="151331"/>
                  <a:pt x="141207" y="144649"/>
                  <a:pt x="191176" y="150201"/>
                </a:cubicBezTo>
                <a:cubicBezTo>
                  <a:pt x="223165" y="153755"/>
                  <a:pt x="254901" y="159304"/>
                  <a:pt x="286764" y="163855"/>
                </a:cubicBezTo>
                <a:cubicBezTo>
                  <a:pt x="300419" y="172958"/>
                  <a:pt x="316125" y="179560"/>
                  <a:pt x="327730" y="191164"/>
                </a:cubicBezTo>
                <a:cubicBezTo>
                  <a:pt x="405223" y="268652"/>
                  <a:pt x="356320" y="434060"/>
                  <a:pt x="368696" y="505219"/>
                </a:cubicBezTo>
                <a:cubicBezTo>
                  <a:pt x="372005" y="524244"/>
                  <a:pt x="393948" y="534959"/>
                  <a:pt x="409662" y="546183"/>
                </a:cubicBezTo>
                <a:cubicBezTo>
                  <a:pt x="426227" y="558014"/>
                  <a:pt x="445574" y="565474"/>
                  <a:pt x="464284" y="573492"/>
                </a:cubicBezTo>
                <a:cubicBezTo>
                  <a:pt x="477514" y="579162"/>
                  <a:pt x="491410" y="583192"/>
                  <a:pt x="505250" y="587146"/>
                </a:cubicBezTo>
                <a:cubicBezTo>
                  <a:pt x="562294" y="603443"/>
                  <a:pt x="577413" y="603724"/>
                  <a:pt x="641804" y="614455"/>
                </a:cubicBezTo>
                <a:cubicBezTo>
                  <a:pt x="655459" y="619007"/>
                  <a:pt x="671530" y="619118"/>
                  <a:pt x="682770" y="628110"/>
                </a:cubicBezTo>
                <a:cubicBezTo>
                  <a:pt x="708665" y="648825"/>
                  <a:pt x="713135" y="681767"/>
                  <a:pt x="723737" y="710037"/>
                </a:cubicBezTo>
                <a:cubicBezTo>
                  <a:pt x="768248" y="828725"/>
                  <a:pt x="738114" y="726942"/>
                  <a:pt x="764703" y="846583"/>
                </a:cubicBezTo>
                <a:cubicBezTo>
                  <a:pt x="768774" y="864902"/>
                  <a:pt x="769047" y="884907"/>
                  <a:pt x="778358" y="901201"/>
                </a:cubicBezTo>
                <a:cubicBezTo>
                  <a:pt x="787939" y="917968"/>
                  <a:pt x="803256" y="931454"/>
                  <a:pt x="819324" y="942165"/>
                </a:cubicBezTo>
                <a:cubicBezTo>
                  <a:pt x="831301" y="950149"/>
                  <a:pt x="860291" y="955819"/>
                  <a:pt x="860291" y="955819"/>
                </a:cubicBezTo>
              </a:path>
            </a:pathLst>
          </a:custGeom>
          <a:noFill/>
          <a:ln w="25400" cap="flat" cmpd="sng" algn="ctr">
            <a:solidFill>
              <a:srgbClr val="D5D1D1"/>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3" name="Freeform 32"/>
          <p:cNvSpPr/>
          <p:nvPr/>
        </p:nvSpPr>
        <p:spPr>
          <a:xfrm>
            <a:off x="1173348" y="1100292"/>
            <a:ext cx="475602" cy="846582"/>
          </a:xfrm>
          <a:custGeom>
            <a:avLst/>
            <a:gdLst>
              <a:gd name="connsiteX0" fmla="*/ 430 w 475602"/>
              <a:gd name="connsiteY0" fmla="*/ 0 h 846582"/>
              <a:gd name="connsiteX1" fmla="*/ 14086 w 475602"/>
              <a:gd name="connsiteY1" fmla="*/ 122891 h 846582"/>
              <a:gd name="connsiteX2" fmla="*/ 55052 w 475602"/>
              <a:gd name="connsiteY2" fmla="*/ 150200 h 846582"/>
              <a:gd name="connsiteX3" fmla="*/ 136984 w 475602"/>
              <a:gd name="connsiteY3" fmla="*/ 177509 h 846582"/>
              <a:gd name="connsiteX4" fmla="*/ 232572 w 475602"/>
              <a:gd name="connsiteY4" fmla="*/ 286746 h 846582"/>
              <a:gd name="connsiteX5" fmla="*/ 232572 w 475602"/>
              <a:gd name="connsiteY5" fmla="*/ 518873 h 846582"/>
              <a:gd name="connsiteX6" fmla="*/ 259883 w 475602"/>
              <a:gd name="connsiteY6" fmla="*/ 559837 h 846582"/>
              <a:gd name="connsiteX7" fmla="*/ 355471 w 475602"/>
              <a:gd name="connsiteY7" fmla="*/ 628109 h 846582"/>
              <a:gd name="connsiteX8" fmla="*/ 369126 w 475602"/>
              <a:gd name="connsiteY8" fmla="*/ 846582 h 84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602" h="846582">
                <a:moveTo>
                  <a:pt x="430" y="0"/>
                </a:moveTo>
                <a:cubicBezTo>
                  <a:pt x="4982" y="40964"/>
                  <a:pt x="0" y="84157"/>
                  <a:pt x="14086" y="122891"/>
                </a:cubicBezTo>
                <a:cubicBezTo>
                  <a:pt x="19695" y="138314"/>
                  <a:pt x="40055" y="143535"/>
                  <a:pt x="55052" y="150200"/>
                </a:cubicBezTo>
                <a:cubicBezTo>
                  <a:pt x="81359" y="161891"/>
                  <a:pt x="136984" y="177509"/>
                  <a:pt x="136984" y="177509"/>
                </a:cubicBezTo>
                <a:cubicBezTo>
                  <a:pt x="234532" y="242536"/>
                  <a:pt x="210956" y="200284"/>
                  <a:pt x="232572" y="286746"/>
                </a:cubicBezTo>
                <a:cubicBezTo>
                  <a:pt x="220374" y="384329"/>
                  <a:pt x="207486" y="418535"/>
                  <a:pt x="232572" y="518873"/>
                </a:cubicBezTo>
                <a:cubicBezTo>
                  <a:pt x="236553" y="534794"/>
                  <a:pt x="247275" y="549331"/>
                  <a:pt x="259883" y="559837"/>
                </a:cubicBezTo>
                <a:cubicBezTo>
                  <a:pt x="475602" y="739593"/>
                  <a:pt x="163666" y="436323"/>
                  <a:pt x="355471" y="628109"/>
                </a:cubicBezTo>
                <a:cubicBezTo>
                  <a:pt x="387838" y="725206"/>
                  <a:pt x="369126" y="654680"/>
                  <a:pt x="369126" y="846582"/>
                </a:cubicBezTo>
              </a:path>
            </a:pathLst>
          </a:custGeom>
          <a:noFill/>
          <a:ln w="25400" cap="flat" cmpd="sng" algn="ctr">
            <a:solidFill>
              <a:srgbClr val="D5D1D1"/>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4" name="Freeform 33"/>
          <p:cNvSpPr/>
          <p:nvPr/>
        </p:nvSpPr>
        <p:spPr>
          <a:xfrm>
            <a:off x="265375" y="1223183"/>
            <a:ext cx="359118" cy="978406"/>
          </a:xfrm>
          <a:custGeom>
            <a:avLst/>
            <a:gdLst>
              <a:gd name="connsiteX0" fmla="*/ 307565 w 359118"/>
              <a:gd name="connsiteY0" fmla="*/ 0 h 978406"/>
              <a:gd name="connsiteX1" fmla="*/ 321221 w 359118"/>
              <a:gd name="connsiteY1" fmla="*/ 191164 h 978406"/>
              <a:gd name="connsiteX2" fmla="*/ 239288 w 359118"/>
              <a:gd name="connsiteY2" fmla="*/ 273091 h 978406"/>
              <a:gd name="connsiteX3" fmla="*/ 171011 w 359118"/>
              <a:gd name="connsiteY3" fmla="*/ 368673 h 978406"/>
              <a:gd name="connsiteX4" fmla="*/ 225633 w 359118"/>
              <a:gd name="connsiteY4" fmla="*/ 477909 h 978406"/>
              <a:gd name="connsiteX5" fmla="*/ 252944 w 359118"/>
              <a:gd name="connsiteY5" fmla="*/ 559837 h 978406"/>
              <a:gd name="connsiteX6" fmla="*/ 280255 w 359118"/>
              <a:gd name="connsiteY6" fmla="*/ 600800 h 978406"/>
              <a:gd name="connsiteX7" fmla="*/ 184667 w 359118"/>
              <a:gd name="connsiteY7" fmla="*/ 751000 h 978406"/>
              <a:gd name="connsiteX8" fmla="*/ 157356 w 359118"/>
              <a:gd name="connsiteY8" fmla="*/ 778310 h 978406"/>
              <a:gd name="connsiteX9" fmla="*/ 116390 w 359118"/>
              <a:gd name="connsiteY9" fmla="*/ 819273 h 978406"/>
              <a:gd name="connsiteX10" fmla="*/ 61768 w 359118"/>
              <a:gd name="connsiteY10" fmla="*/ 901201 h 978406"/>
              <a:gd name="connsiteX11" fmla="*/ 20802 w 359118"/>
              <a:gd name="connsiteY11" fmla="*/ 955819 h 97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118" h="978406">
                <a:moveTo>
                  <a:pt x="307565" y="0"/>
                </a:moveTo>
                <a:cubicBezTo>
                  <a:pt x="330265" y="68094"/>
                  <a:pt x="359118" y="115374"/>
                  <a:pt x="321221" y="191164"/>
                </a:cubicBezTo>
                <a:cubicBezTo>
                  <a:pt x="303948" y="225708"/>
                  <a:pt x="262462" y="242194"/>
                  <a:pt x="239288" y="273091"/>
                </a:cubicBezTo>
                <a:cubicBezTo>
                  <a:pt x="188475" y="340838"/>
                  <a:pt x="210946" y="308774"/>
                  <a:pt x="171011" y="368673"/>
                </a:cubicBezTo>
                <a:cubicBezTo>
                  <a:pt x="205695" y="542077"/>
                  <a:pt x="153910" y="348816"/>
                  <a:pt x="225633" y="477909"/>
                </a:cubicBezTo>
                <a:cubicBezTo>
                  <a:pt x="239614" y="503073"/>
                  <a:pt x="236975" y="535886"/>
                  <a:pt x="252944" y="559837"/>
                </a:cubicBezTo>
                <a:lnTo>
                  <a:pt x="280255" y="600800"/>
                </a:lnTo>
                <a:cubicBezTo>
                  <a:pt x="259024" y="706945"/>
                  <a:pt x="283011" y="652662"/>
                  <a:pt x="184667" y="751000"/>
                </a:cubicBezTo>
                <a:lnTo>
                  <a:pt x="157356" y="778310"/>
                </a:lnTo>
                <a:lnTo>
                  <a:pt x="116390" y="819273"/>
                </a:lnTo>
                <a:cubicBezTo>
                  <a:pt x="61344" y="929357"/>
                  <a:pt x="117373" y="831700"/>
                  <a:pt x="61768" y="901201"/>
                </a:cubicBezTo>
                <a:cubicBezTo>
                  <a:pt x="0" y="978406"/>
                  <a:pt x="58176" y="918445"/>
                  <a:pt x="20802" y="955819"/>
                </a:cubicBezTo>
              </a:path>
            </a:pathLst>
          </a:custGeom>
          <a:noFill/>
          <a:ln w="25400" cap="flat" cmpd="sng" algn="ctr">
            <a:solidFill>
              <a:srgbClr val="D5D1D1"/>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grpSp>
        <p:nvGrpSpPr>
          <p:cNvPr id="3" name="Group 30"/>
          <p:cNvGrpSpPr/>
          <p:nvPr/>
        </p:nvGrpSpPr>
        <p:grpSpPr>
          <a:xfrm>
            <a:off x="8215093" y="2590800"/>
            <a:ext cx="928907" cy="914400"/>
            <a:chOff x="1066800" y="2514600"/>
            <a:chExt cx="838200" cy="1066800"/>
          </a:xfrm>
        </p:grpSpPr>
        <p:sp>
          <p:nvSpPr>
            <p:cNvPr id="134" name="Rectangle 133"/>
            <p:cNvSpPr/>
            <p:nvPr/>
          </p:nvSpPr>
          <p:spPr>
            <a:xfrm>
              <a:off x="1219200" y="2895600"/>
              <a:ext cx="533400" cy="685800"/>
            </a:xfrm>
            <a:prstGeom prst="rect">
              <a:avLst/>
            </a:prstGeom>
            <a:solidFill>
              <a:srgbClr val="968C8C">
                <a:lumMod val="75000"/>
              </a:srgbClr>
            </a:solidFill>
            <a:ln w="25400" cap="flat" cmpd="sng" algn="ctr">
              <a:solidFill>
                <a:schemeClr val="bg1">
                  <a:lumMod val="50000"/>
                </a:schemeClr>
              </a:solidFill>
              <a:prstDash val="solid"/>
            </a:ln>
            <a:effectLst/>
          </p:spPr>
          <p:txBody>
            <a:bodyPr rtlCol="0" anchor="ctr"/>
            <a:lstStyle/>
            <a:p>
              <a:pPr algn="ctr">
                <a:defRPr/>
              </a:pPr>
              <a:endParaRPr lang="en-US" kern="0">
                <a:solidFill>
                  <a:sysClr val="window" lastClr="FFFFFF"/>
                </a:solidFill>
              </a:endParaRPr>
            </a:p>
          </p:txBody>
        </p:sp>
        <p:sp>
          <p:nvSpPr>
            <p:cNvPr id="135" name="Isosceles Triangle 134"/>
            <p:cNvSpPr/>
            <p:nvPr/>
          </p:nvSpPr>
          <p:spPr>
            <a:xfrm>
              <a:off x="1066800" y="2514600"/>
              <a:ext cx="838200" cy="381000"/>
            </a:xfrm>
            <a:prstGeom prst="triangle">
              <a:avLst/>
            </a:prstGeom>
            <a:solidFill>
              <a:srgbClr val="968C8C">
                <a:lumMod val="75000"/>
              </a:srgbClr>
            </a:solidFill>
            <a:ln w="25400" cap="flat" cmpd="sng" algn="ctr">
              <a:solidFill>
                <a:schemeClr val="bg1">
                  <a:lumMod val="50000"/>
                </a:schemeClr>
              </a:solidFill>
              <a:prstDash val="solid"/>
            </a:ln>
            <a:effectLst/>
          </p:spPr>
          <p:txBody>
            <a:bodyPr rtlCol="0" anchor="ctr"/>
            <a:lstStyle/>
            <a:p>
              <a:pPr algn="ctr">
                <a:defRPr/>
              </a:pPr>
              <a:endParaRPr lang="en-US" kern="0">
                <a:solidFill>
                  <a:sysClr val="window" lastClr="FFFFFF"/>
                </a:solidFill>
              </a:endParaRPr>
            </a:p>
          </p:txBody>
        </p:sp>
      </p:grpSp>
      <p:grpSp>
        <p:nvGrpSpPr>
          <p:cNvPr id="4" name="Group 135"/>
          <p:cNvGrpSpPr/>
          <p:nvPr/>
        </p:nvGrpSpPr>
        <p:grpSpPr>
          <a:xfrm>
            <a:off x="7848600" y="2895600"/>
            <a:ext cx="366120" cy="660404"/>
            <a:chOff x="4425991" y="1350211"/>
            <a:chExt cx="787693" cy="1034720"/>
          </a:xfrm>
          <a:solidFill>
            <a:srgbClr val="DD8047">
              <a:lumMod val="60000"/>
              <a:lumOff val="40000"/>
            </a:srgbClr>
          </a:solidFill>
        </p:grpSpPr>
        <p:sp>
          <p:nvSpPr>
            <p:cNvPr id="137" name="Oval 136"/>
            <p:cNvSpPr/>
            <p:nvPr/>
          </p:nvSpPr>
          <p:spPr>
            <a:xfrm>
              <a:off x="4700673" y="1350211"/>
              <a:ext cx="259011" cy="307473"/>
            </a:xfrm>
            <a:prstGeom prst="ellipse">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sp>
          <p:nvSpPr>
            <p:cNvPr id="138" name="Isosceles Triangle 137"/>
            <p:cNvSpPr/>
            <p:nvPr/>
          </p:nvSpPr>
          <p:spPr>
            <a:xfrm>
              <a:off x="4700673" y="1657684"/>
              <a:ext cx="259011" cy="347579"/>
            </a:xfrm>
            <a:prstGeom prst="triangle">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sp>
          <p:nvSpPr>
            <p:cNvPr id="139" name="Rectangle 138"/>
            <p:cNvSpPr/>
            <p:nvPr/>
          </p:nvSpPr>
          <p:spPr>
            <a:xfrm flipH="1">
              <a:off x="4746392" y="2005263"/>
              <a:ext cx="45719" cy="374316"/>
            </a:xfrm>
            <a:prstGeom prst="rect">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sp>
          <p:nvSpPr>
            <p:cNvPr id="140" name="Rectangle 139"/>
            <p:cNvSpPr/>
            <p:nvPr/>
          </p:nvSpPr>
          <p:spPr>
            <a:xfrm>
              <a:off x="4879809" y="2010615"/>
              <a:ext cx="45719" cy="374316"/>
            </a:xfrm>
            <a:prstGeom prst="rect">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cxnSp>
          <p:nvCxnSpPr>
            <p:cNvPr id="141" name="Straight Connector 140"/>
            <p:cNvCxnSpPr>
              <a:stCxn id="138" idx="5"/>
            </p:cNvCxnSpPr>
            <p:nvPr/>
          </p:nvCxnSpPr>
          <p:spPr>
            <a:xfrm flipV="1">
              <a:off x="4894931" y="1657684"/>
              <a:ext cx="318753" cy="173790"/>
            </a:xfrm>
            <a:prstGeom prst="line">
              <a:avLst/>
            </a:prstGeom>
            <a:grpFill/>
            <a:ln w="31750" cap="flat" cmpd="sng" algn="ctr">
              <a:solidFill>
                <a:srgbClr val="94B6D2"/>
              </a:solidFill>
              <a:prstDash val="solid"/>
              <a:round/>
              <a:headEnd type="none" w="med" len="med"/>
              <a:tailEnd type="none" w="med" len="med"/>
            </a:ln>
            <a:effectLst>
              <a:outerShdw blurRad="40000" dist="20000" dir="5400000" rotWithShape="0">
                <a:srgbClr val="000000">
                  <a:alpha val="38000"/>
                </a:srgbClr>
              </a:outerShdw>
            </a:effectLst>
          </p:spPr>
        </p:cxnSp>
        <p:cxnSp>
          <p:nvCxnSpPr>
            <p:cNvPr id="142" name="Straight Connector 141"/>
            <p:cNvCxnSpPr/>
            <p:nvPr/>
          </p:nvCxnSpPr>
          <p:spPr>
            <a:xfrm flipH="1" flipV="1">
              <a:off x="4425991" y="1657684"/>
              <a:ext cx="318753" cy="173790"/>
            </a:xfrm>
            <a:prstGeom prst="line">
              <a:avLst/>
            </a:prstGeom>
            <a:grpFill/>
            <a:ln w="31750" cap="flat" cmpd="sng" algn="ctr">
              <a:solidFill>
                <a:srgbClr val="94B6D2"/>
              </a:solidFill>
              <a:prstDash val="solid"/>
              <a:round/>
              <a:headEnd type="none" w="med" len="med"/>
              <a:tailEnd type="none" w="med" len="med"/>
            </a:ln>
            <a:effectLst>
              <a:outerShdw blurRad="40000" dist="20000" dir="5400000" rotWithShape="0">
                <a:srgbClr val="000000">
                  <a:alpha val="38000"/>
                </a:srgbClr>
              </a:outerShdw>
            </a:effectLst>
          </p:spPr>
        </p:cxnSp>
      </p:grpSp>
      <p:sp>
        <p:nvSpPr>
          <p:cNvPr id="1031" name="Freeform 1030"/>
          <p:cNvSpPr/>
          <p:nvPr/>
        </p:nvSpPr>
        <p:spPr>
          <a:xfrm>
            <a:off x="-13648" y="3267125"/>
            <a:ext cx="6496335" cy="1393397"/>
          </a:xfrm>
          <a:custGeom>
            <a:avLst/>
            <a:gdLst>
              <a:gd name="connsiteX0" fmla="*/ 0 w 6496335"/>
              <a:gd name="connsiteY0" fmla="*/ 1373114 h 1393397"/>
              <a:gd name="connsiteX1" fmla="*/ 272955 w 6496335"/>
              <a:gd name="connsiteY1" fmla="*/ 1277579 h 1393397"/>
              <a:gd name="connsiteX2" fmla="*/ 559558 w 6496335"/>
              <a:gd name="connsiteY2" fmla="*/ 486009 h 1393397"/>
              <a:gd name="connsiteX3" fmla="*/ 832514 w 6496335"/>
              <a:gd name="connsiteY3" fmla="*/ 90224 h 1393397"/>
              <a:gd name="connsiteX4" fmla="*/ 1228299 w 6496335"/>
              <a:gd name="connsiteY4" fmla="*/ 49281 h 1393397"/>
              <a:gd name="connsiteX5" fmla="*/ 1446663 w 6496335"/>
              <a:gd name="connsiteY5" fmla="*/ 677078 h 1393397"/>
              <a:gd name="connsiteX6" fmla="*/ 1978926 w 6496335"/>
              <a:gd name="connsiteY6" fmla="*/ 458714 h 1393397"/>
              <a:gd name="connsiteX7" fmla="*/ 2292824 w 6496335"/>
              <a:gd name="connsiteY7" fmla="*/ 445066 h 1393397"/>
              <a:gd name="connsiteX8" fmla="*/ 2524836 w 6496335"/>
              <a:gd name="connsiteY8" fmla="*/ 636135 h 1393397"/>
              <a:gd name="connsiteX9" fmla="*/ 2893326 w 6496335"/>
              <a:gd name="connsiteY9" fmla="*/ 554248 h 1393397"/>
              <a:gd name="connsiteX10" fmla="*/ 3207224 w 6496335"/>
              <a:gd name="connsiteY10" fmla="*/ 376827 h 1393397"/>
              <a:gd name="connsiteX11" fmla="*/ 3603009 w 6496335"/>
              <a:gd name="connsiteY11" fmla="*/ 649782 h 1393397"/>
              <a:gd name="connsiteX12" fmla="*/ 4080681 w 6496335"/>
              <a:gd name="connsiteY12" fmla="*/ 704374 h 1393397"/>
              <a:gd name="connsiteX13" fmla="*/ 4572000 w 6496335"/>
              <a:gd name="connsiteY13" fmla="*/ 540600 h 1393397"/>
              <a:gd name="connsiteX14" fmla="*/ 5117911 w 6496335"/>
              <a:gd name="connsiteY14" fmla="*/ 731669 h 1393397"/>
              <a:gd name="connsiteX15" fmla="*/ 5636526 w 6496335"/>
              <a:gd name="connsiteY15" fmla="*/ 663430 h 1393397"/>
              <a:gd name="connsiteX16" fmla="*/ 6496335 w 6496335"/>
              <a:gd name="connsiteY16" fmla="*/ 799908 h 139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6335" h="1393397">
                <a:moveTo>
                  <a:pt x="0" y="1373114"/>
                </a:moveTo>
                <a:cubicBezTo>
                  <a:pt x="89847" y="1399272"/>
                  <a:pt x="179695" y="1425430"/>
                  <a:pt x="272955" y="1277579"/>
                </a:cubicBezTo>
                <a:cubicBezTo>
                  <a:pt x="366215" y="1129728"/>
                  <a:pt x="466298" y="683901"/>
                  <a:pt x="559558" y="486009"/>
                </a:cubicBezTo>
                <a:cubicBezTo>
                  <a:pt x="652818" y="288116"/>
                  <a:pt x="721057" y="163012"/>
                  <a:pt x="832514" y="90224"/>
                </a:cubicBezTo>
                <a:cubicBezTo>
                  <a:pt x="943971" y="17436"/>
                  <a:pt x="1125941" y="-48528"/>
                  <a:pt x="1228299" y="49281"/>
                </a:cubicBezTo>
                <a:cubicBezTo>
                  <a:pt x="1330657" y="147090"/>
                  <a:pt x="1321559" y="608839"/>
                  <a:pt x="1446663" y="677078"/>
                </a:cubicBezTo>
                <a:cubicBezTo>
                  <a:pt x="1571767" y="745317"/>
                  <a:pt x="1837899" y="497383"/>
                  <a:pt x="1978926" y="458714"/>
                </a:cubicBezTo>
                <a:cubicBezTo>
                  <a:pt x="2119953" y="420045"/>
                  <a:pt x="2201839" y="415496"/>
                  <a:pt x="2292824" y="445066"/>
                </a:cubicBezTo>
                <a:cubicBezTo>
                  <a:pt x="2383809" y="474636"/>
                  <a:pt x="2424752" y="617938"/>
                  <a:pt x="2524836" y="636135"/>
                </a:cubicBezTo>
                <a:cubicBezTo>
                  <a:pt x="2624920" y="654332"/>
                  <a:pt x="2779595" y="597466"/>
                  <a:pt x="2893326" y="554248"/>
                </a:cubicBezTo>
                <a:cubicBezTo>
                  <a:pt x="3007057" y="511030"/>
                  <a:pt x="3088944" y="360905"/>
                  <a:pt x="3207224" y="376827"/>
                </a:cubicBezTo>
                <a:cubicBezTo>
                  <a:pt x="3325505" y="392749"/>
                  <a:pt x="3457433" y="595191"/>
                  <a:pt x="3603009" y="649782"/>
                </a:cubicBezTo>
                <a:cubicBezTo>
                  <a:pt x="3748585" y="704373"/>
                  <a:pt x="3919183" y="722571"/>
                  <a:pt x="4080681" y="704374"/>
                </a:cubicBezTo>
                <a:cubicBezTo>
                  <a:pt x="4242179" y="686177"/>
                  <a:pt x="4399128" y="536051"/>
                  <a:pt x="4572000" y="540600"/>
                </a:cubicBezTo>
                <a:cubicBezTo>
                  <a:pt x="4744872" y="545149"/>
                  <a:pt x="4940490" y="711197"/>
                  <a:pt x="5117911" y="731669"/>
                </a:cubicBezTo>
                <a:cubicBezTo>
                  <a:pt x="5295332" y="752141"/>
                  <a:pt x="5406789" y="652057"/>
                  <a:pt x="5636526" y="663430"/>
                </a:cubicBezTo>
                <a:cubicBezTo>
                  <a:pt x="5866263" y="674803"/>
                  <a:pt x="6181299" y="737355"/>
                  <a:pt x="6496335" y="7999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9" name="Diagram 28"/>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500992"/>
              </p:ext>
            </p:extLst>
          </p:nvPr>
        </p:nvGraphicFramePr>
        <p:xfrm>
          <a:off x="381000" y="5562600"/>
          <a:ext cx="8305800" cy="135096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 name="Rectangle 1"/>
          <p:cNvSpPr/>
          <p:nvPr/>
        </p:nvSpPr>
        <p:spPr>
          <a:xfrm>
            <a:off x="3505200" y="5715000"/>
            <a:ext cx="5791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a:off x="927812" y="4677906"/>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22"/>
          <p:cNvSpPr/>
          <p:nvPr/>
        </p:nvSpPr>
        <p:spPr>
          <a:xfrm>
            <a:off x="1019535" y="432432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reeform 23"/>
          <p:cNvSpPr/>
          <p:nvPr/>
        </p:nvSpPr>
        <p:spPr>
          <a:xfrm>
            <a:off x="1359448" y="4153452"/>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p:nvSpPr>
        <p:spPr>
          <a:xfrm>
            <a:off x="1379801" y="455292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Freeform 25"/>
          <p:cNvSpPr/>
          <p:nvPr/>
        </p:nvSpPr>
        <p:spPr>
          <a:xfrm>
            <a:off x="1629135" y="4009696"/>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26"/>
          <p:cNvSpPr/>
          <p:nvPr/>
        </p:nvSpPr>
        <p:spPr>
          <a:xfrm>
            <a:off x="1870835" y="439458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2054137" y="406364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Freeform 34"/>
          <p:cNvSpPr/>
          <p:nvPr/>
        </p:nvSpPr>
        <p:spPr>
          <a:xfrm>
            <a:off x="2377073" y="4387520"/>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Freeform 35"/>
          <p:cNvSpPr/>
          <p:nvPr/>
        </p:nvSpPr>
        <p:spPr>
          <a:xfrm>
            <a:off x="790935" y="501012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36"/>
          <p:cNvGrpSpPr/>
          <p:nvPr/>
        </p:nvGrpSpPr>
        <p:grpSpPr>
          <a:xfrm>
            <a:off x="3505200" y="4477324"/>
            <a:ext cx="524249" cy="343203"/>
            <a:chOff x="6248400" y="4630444"/>
            <a:chExt cx="457200" cy="246356"/>
          </a:xfrm>
        </p:grpSpPr>
        <p:grpSp>
          <p:nvGrpSpPr>
            <p:cNvPr id="6" name="Group 35"/>
            <p:cNvGrpSpPr/>
            <p:nvPr/>
          </p:nvGrpSpPr>
          <p:grpSpPr>
            <a:xfrm>
              <a:off x="6400800" y="4630444"/>
              <a:ext cx="152400" cy="246356"/>
              <a:chOff x="5105400" y="3716044"/>
              <a:chExt cx="152400" cy="246356"/>
            </a:xfrm>
          </p:grpSpPr>
          <p:cxnSp>
            <p:nvCxnSpPr>
              <p:cNvPr id="47" name="Straight Connector 46"/>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7" name="Group 39"/>
            <p:cNvGrpSpPr/>
            <p:nvPr/>
          </p:nvGrpSpPr>
          <p:grpSpPr>
            <a:xfrm>
              <a:off x="6553200" y="4630444"/>
              <a:ext cx="152400" cy="246356"/>
              <a:chOff x="5105400" y="3716044"/>
              <a:chExt cx="152400" cy="246356"/>
            </a:xfrm>
          </p:grpSpPr>
          <p:cxnSp>
            <p:nvCxnSpPr>
              <p:cNvPr id="44" name="Straight Connector 43"/>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9" name="Group 29"/>
            <p:cNvGrpSpPr/>
            <p:nvPr/>
          </p:nvGrpSpPr>
          <p:grpSpPr>
            <a:xfrm>
              <a:off x="6248400" y="4630444"/>
              <a:ext cx="152400" cy="246356"/>
              <a:chOff x="5105400" y="3716044"/>
              <a:chExt cx="152400" cy="246356"/>
            </a:xfrm>
          </p:grpSpPr>
          <p:cxnSp>
            <p:nvCxnSpPr>
              <p:cNvPr id="41" name="Straight Connector 40"/>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10" name="Group 49"/>
          <p:cNvGrpSpPr/>
          <p:nvPr/>
        </p:nvGrpSpPr>
        <p:grpSpPr>
          <a:xfrm>
            <a:off x="3928404" y="4657860"/>
            <a:ext cx="524249" cy="343203"/>
            <a:chOff x="6248400" y="4630444"/>
            <a:chExt cx="457200" cy="246356"/>
          </a:xfrm>
        </p:grpSpPr>
        <p:grpSp>
          <p:nvGrpSpPr>
            <p:cNvPr id="11" name="Group 35"/>
            <p:cNvGrpSpPr/>
            <p:nvPr/>
          </p:nvGrpSpPr>
          <p:grpSpPr>
            <a:xfrm>
              <a:off x="6400800" y="4630444"/>
              <a:ext cx="152400" cy="246356"/>
              <a:chOff x="5105400" y="3716044"/>
              <a:chExt cx="152400" cy="246356"/>
            </a:xfrm>
          </p:grpSpPr>
          <p:cxnSp>
            <p:nvCxnSpPr>
              <p:cNvPr id="60" name="Straight Connector 59"/>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2" name="Group 39"/>
            <p:cNvGrpSpPr/>
            <p:nvPr/>
          </p:nvGrpSpPr>
          <p:grpSpPr>
            <a:xfrm>
              <a:off x="6553200" y="4630444"/>
              <a:ext cx="152400" cy="246356"/>
              <a:chOff x="5105400" y="3716044"/>
              <a:chExt cx="152400" cy="246356"/>
            </a:xfrm>
          </p:grpSpPr>
          <p:cxnSp>
            <p:nvCxnSpPr>
              <p:cNvPr id="57" name="Straight Connector 56"/>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3" name="Group 29"/>
            <p:cNvGrpSpPr/>
            <p:nvPr/>
          </p:nvGrpSpPr>
          <p:grpSpPr>
            <a:xfrm>
              <a:off x="6248400" y="4630444"/>
              <a:ext cx="152400" cy="246356"/>
              <a:chOff x="5105400" y="3716044"/>
              <a:chExt cx="152400" cy="246356"/>
            </a:xfrm>
          </p:grpSpPr>
          <p:cxnSp>
            <p:nvCxnSpPr>
              <p:cNvPr id="54" name="Straight Connector 53"/>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14" name="Group 62"/>
          <p:cNvGrpSpPr/>
          <p:nvPr/>
        </p:nvGrpSpPr>
        <p:grpSpPr>
          <a:xfrm>
            <a:off x="3543300" y="4815106"/>
            <a:ext cx="524249" cy="343203"/>
            <a:chOff x="6248400" y="4630444"/>
            <a:chExt cx="457200" cy="246356"/>
          </a:xfrm>
        </p:grpSpPr>
        <p:grpSp>
          <p:nvGrpSpPr>
            <p:cNvPr id="15" name="Group 35"/>
            <p:cNvGrpSpPr/>
            <p:nvPr/>
          </p:nvGrpSpPr>
          <p:grpSpPr>
            <a:xfrm>
              <a:off x="6400800" y="4630444"/>
              <a:ext cx="152400" cy="246356"/>
              <a:chOff x="5105400" y="3716044"/>
              <a:chExt cx="152400" cy="246356"/>
            </a:xfrm>
          </p:grpSpPr>
          <p:cxnSp>
            <p:nvCxnSpPr>
              <p:cNvPr id="73" name="Straight Connector 72"/>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6" name="Group 39"/>
            <p:cNvGrpSpPr/>
            <p:nvPr/>
          </p:nvGrpSpPr>
          <p:grpSpPr>
            <a:xfrm>
              <a:off x="6553200" y="4630444"/>
              <a:ext cx="152400" cy="246356"/>
              <a:chOff x="5105400" y="3716044"/>
              <a:chExt cx="152400" cy="246356"/>
            </a:xfrm>
          </p:grpSpPr>
          <p:cxnSp>
            <p:nvCxnSpPr>
              <p:cNvPr id="70" name="Straight Connector 69"/>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7" name="Group 29"/>
            <p:cNvGrpSpPr/>
            <p:nvPr/>
          </p:nvGrpSpPr>
          <p:grpSpPr>
            <a:xfrm>
              <a:off x="6248400" y="4630444"/>
              <a:ext cx="152400" cy="246356"/>
              <a:chOff x="5105400" y="3716044"/>
              <a:chExt cx="152400" cy="246356"/>
            </a:xfrm>
          </p:grpSpPr>
          <p:cxnSp>
            <p:nvCxnSpPr>
              <p:cNvPr id="67" name="Straight Connector 66"/>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18" name="Group 75"/>
          <p:cNvGrpSpPr/>
          <p:nvPr/>
        </p:nvGrpSpPr>
        <p:grpSpPr>
          <a:xfrm>
            <a:off x="4343400" y="4473422"/>
            <a:ext cx="524249" cy="343203"/>
            <a:chOff x="6248400" y="4630444"/>
            <a:chExt cx="457200" cy="246356"/>
          </a:xfrm>
        </p:grpSpPr>
        <p:grpSp>
          <p:nvGrpSpPr>
            <p:cNvPr id="19" name="Group 35"/>
            <p:cNvGrpSpPr/>
            <p:nvPr/>
          </p:nvGrpSpPr>
          <p:grpSpPr>
            <a:xfrm>
              <a:off x="6400800" y="4630444"/>
              <a:ext cx="152400" cy="246356"/>
              <a:chOff x="5105400" y="3716044"/>
              <a:chExt cx="152400" cy="246356"/>
            </a:xfrm>
          </p:grpSpPr>
          <p:cxnSp>
            <p:nvCxnSpPr>
              <p:cNvPr id="86" name="Straight Connector 85"/>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0" name="Group 39"/>
            <p:cNvGrpSpPr/>
            <p:nvPr/>
          </p:nvGrpSpPr>
          <p:grpSpPr>
            <a:xfrm>
              <a:off x="6553200" y="4630444"/>
              <a:ext cx="152400" cy="246356"/>
              <a:chOff x="5105400" y="3716044"/>
              <a:chExt cx="152400" cy="246356"/>
            </a:xfrm>
          </p:grpSpPr>
          <p:cxnSp>
            <p:nvCxnSpPr>
              <p:cNvPr id="83" name="Straight Connector 82"/>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1" name="Group 29"/>
            <p:cNvGrpSpPr/>
            <p:nvPr/>
          </p:nvGrpSpPr>
          <p:grpSpPr>
            <a:xfrm>
              <a:off x="6248400" y="4630444"/>
              <a:ext cx="152400" cy="246356"/>
              <a:chOff x="5105400" y="3716044"/>
              <a:chExt cx="152400" cy="246356"/>
            </a:xfrm>
          </p:grpSpPr>
          <p:cxnSp>
            <p:nvCxnSpPr>
              <p:cNvPr id="80" name="Straight Connector 79"/>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37" name="Group 88"/>
          <p:cNvGrpSpPr/>
          <p:nvPr/>
        </p:nvGrpSpPr>
        <p:grpSpPr>
          <a:xfrm>
            <a:off x="6244895" y="3276600"/>
            <a:ext cx="584093" cy="859809"/>
            <a:chOff x="6244895" y="3575713"/>
            <a:chExt cx="584093" cy="859809"/>
          </a:xfrm>
        </p:grpSpPr>
        <p:sp>
          <p:nvSpPr>
            <p:cNvPr id="90" name="Freeform 89"/>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Freeform 90"/>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 name="Group 91"/>
          <p:cNvGrpSpPr/>
          <p:nvPr/>
        </p:nvGrpSpPr>
        <p:grpSpPr>
          <a:xfrm>
            <a:off x="6629400" y="3102591"/>
            <a:ext cx="584093" cy="859809"/>
            <a:chOff x="6244895" y="3575713"/>
            <a:chExt cx="584093" cy="859809"/>
          </a:xfrm>
        </p:grpSpPr>
        <p:sp>
          <p:nvSpPr>
            <p:cNvPr id="93" name="Freeform 92"/>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Freeform 93"/>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9" name="Group 94"/>
          <p:cNvGrpSpPr/>
          <p:nvPr/>
        </p:nvGrpSpPr>
        <p:grpSpPr>
          <a:xfrm>
            <a:off x="7035907" y="2950191"/>
            <a:ext cx="584093" cy="859809"/>
            <a:chOff x="6244895" y="3575713"/>
            <a:chExt cx="584093" cy="859809"/>
          </a:xfrm>
        </p:grpSpPr>
        <p:sp>
          <p:nvSpPr>
            <p:cNvPr id="96" name="Freeform 95"/>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Freeform 96"/>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97"/>
          <p:cNvGrpSpPr/>
          <p:nvPr/>
        </p:nvGrpSpPr>
        <p:grpSpPr>
          <a:xfrm>
            <a:off x="6629400" y="4028050"/>
            <a:ext cx="584093" cy="859809"/>
            <a:chOff x="6244895" y="3575713"/>
            <a:chExt cx="584093" cy="859809"/>
          </a:xfrm>
        </p:grpSpPr>
        <p:sp>
          <p:nvSpPr>
            <p:cNvPr id="99" name="Freeform 98"/>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0" name="Group 100"/>
          <p:cNvGrpSpPr/>
          <p:nvPr/>
        </p:nvGrpSpPr>
        <p:grpSpPr>
          <a:xfrm>
            <a:off x="7146880" y="3754010"/>
            <a:ext cx="584093" cy="859809"/>
            <a:chOff x="6244895" y="3575713"/>
            <a:chExt cx="584093" cy="859809"/>
          </a:xfrm>
        </p:grpSpPr>
        <p:sp>
          <p:nvSpPr>
            <p:cNvPr id="102" name="Freeform 101"/>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Freeform 102"/>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5" name="TextBox 104"/>
          <p:cNvSpPr txBox="1"/>
          <p:nvPr/>
        </p:nvSpPr>
        <p:spPr>
          <a:xfrm>
            <a:off x="4191000" y="512057"/>
            <a:ext cx="3159839" cy="1477328"/>
          </a:xfrm>
          <a:prstGeom prst="rect">
            <a:avLst/>
          </a:prstGeom>
          <a:noFill/>
        </p:spPr>
        <p:txBody>
          <a:bodyPr wrap="none" rtlCol="0">
            <a:spAutoFit/>
          </a:bodyPr>
          <a:lstStyle/>
          <a:p>
            <a:r>
              <a:rPr lang="en-US" dirty="0">
                <a:solidFill>
                  <a:prstClr val="black"/>
                </a:solidFill>
              </a:rPr>
              <a:t>Storm size = Category </a:t>
            </a:r>
            <a:r>
              <a:rPr lang="en-US" dirty="0" smtClean="0">
                <a:solidFill>
                  <a:prstClr val="black"/>
                </a:solidFill>
              </a:rPr>
              <a:t>hurricane</a:t>
            </a:r>
            <a:endParaRPr lang="en-US" dirty="0">
              <a:solidFill>
                <a:prstClr val="black"/>
              </a:solidFill>
            </a:endParaRPr>
          </a:p>
          <a:p>
            <a:r>
              <a:rPr lang="en-US" dirty="0">
                <a:solidFill>
                  <a:prstClr val="black"/>
                </a:solidFill>
              </a:rPr>
              <a:t>Return period = 12 yrs</a:t>
            </a:r>
          </a:p>
          <a:p>
            <a:r>
              <a:rPr lang="en-US" dirty="0">
                <a:solidFill>
                  <a:prstClr val="black"/>
                </a:solidFill>
              </a:rPr>
              <a:t>Surge = (0.4-2.2 m)</a:t>
            </a:r>
          </a:p>
          <a:p>
            <a:r>
              <a:rPr lang="en-US" dirty="0">
                <a:solidFill>
                  <a:prstClr val="black"/>
                </a:solidFill>
              </a:rPr>
              <a:t>Wave height (H</a:t>
            </a:r>
            <a:r>
              <a:rPr lang="en-US" baseline="-25000" dirty="0">
                <a:solidFill>
                  <a:prstClr val="black"/>
                </a:solidFill>
              </a:rPr>
              <a:t>0</a:t>
            </a:r>
            <a:r>
              <a:rPr lang="en-US" dirty="0">
                <a:solidFill>
                  <a:prstClr val="black"/>
                </a:solidFill>
              </a:rPr>
              <a:t> = 0.9 – 8 m )</a:t>
            </a:r>
          </a:p>
          <a:p>
            <a:r>
              <a:rPr lang="en-US" dirty="0">
                <a:solidFill>
                  <a:prstClr val="black"/>
                </a:solidFill>
              </a:rPr>
              <a:t>Wave period (T =3-11 s)</a:t>
            </a:r>
          </a:p>
        </p:txBody>
      </p:sp>
      <p:sp>
        <p:nvSpPr>
          <p:cNvPr id="98" name="TextBox 97"/>
          <p:cNvSpPr txBox="1"/>
          <p:nvPr/>
        </p:nvSpPr>
        <p:spPr>
          <a:xfrm>
            <a:off x="3950900" y="76200"/>
            <a:ext cx="3399939" cy="461665"/>
          </a:xfrm>
          <a:prstGeom prst="rect">
            <a:avLst/>
          </a:prstGeom>
          <a:noFill/>
        </p:spPr>
        <p:txBody>
          <a:bodyPr wrap="none" rtlCol="0">
            <a:spAutoFit/>
          </a:bodyPr>
          <a:lstStyle/>
          <a:p>
            <a:r>
              <a:rPr lang="en-US" sz="2400" b="1" dirty="0" smtClean="0"/>
              <a:t>Coastal protection model</a:t>
            </a:r>
            <a:endParaRPr lang="en-US" sz="2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9207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reeform 7"/>
          <p:cNvSpPr/>
          <p:nvPr/>
        </p:nvSpPr>
        <p:spPr>
          <a:xfrm rot="21408087">
            <a:off x="811960" y="3531308"/>
            <a:ext cx="8430085" cy="2183692"/>
          </a:xfrm>
          <a:custGeom>
            <a:avLst/>
            <a:gdLst>
              <a:gd name="connsiteX0" fmla="*/ 9116704 w 9116704"/>
              <a:gd name="connsiteY0" fmla="*/ 68289 h 2183692"/>
              <a:gd name="connsiteX1" fmla="*/ 7601803 w 9116704"/>
              <a:gd name="connsiteY1" fmla="*/ 68289 h 2183692"/>
              <a:gd name="connsiteX2" fmla="*/ 5841242 w 9116704"/>
              <a:gd name="connsiteY2" fmla="*/ 777973 h 2183692"/>
              <a:gd name="connsiteX3" fmla="*/ 5186149 w 9116704"/>
              <a:gd name="connsiteY3" fmla="*/ 1050928 h 2183692"/>
              <a:gd name="connsiteX4" fmla="*/ 4107976 w 9116704"/>
              <a:gd name="connsiteY4" fmla="*/ 1214701 h 2183692"/>
              <a:gd name="connsiteX5" fmla="*/ 2442949 w 9116704"/>
              <a:gd name="connsiteY5" fmla="*/ 1187405 h 2183692"/>
              <a:gd name="connsiteX6" fmla="*/ 1897039 w 9116704"/>
              <a:gd name="connsiteY6" fmla="*/ 614199 h 2183692"/>
              <a:gd name="connsiteX7" fmla="*/ 968991 w 9116704"/>
              <a:gd name="connsiteY7" fmla="*/ 532313 h 2183692"/>
              <a:gd name="connsiteX8" fmla="*/ 382137 w 9116704"/>
              <a:gd name="connsiteY8" fmla="*/ 1037280 h 2183692"/>
              <a:gd name="connsiteX9" fmla="*/ 0 w 9116704"/>
              <a:gd name="connsiteY9" fmla="*/ 2183692 h 218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6704" h="2183692">
                <a:moveTo>
                  <a:pt x="9116704" y="68289"/>
                </a:moveTo>
                <a:cubicBezTo>
                  <a:pt x="8632208" y="9148"/>
                  <a:pt x="8147713" y="-49992"/>
                  <a:pt x="7601803" y="68289"/>
                </a:cubicBezTo>
                <a:cubicBezTo>
                  <a:pt x="7055893" y="186570"/>
                  <a:pt x="5841242" y="777973"/>
                  <a:pt x="5841242" y="777973"/>
                </a:cubicBezTo>
                <a:cubicBezTo>
                  <a:pt x="5438633" y="941746"/>
                  <a:pt x="5475027" y="978140"/>
                  <a:pt x="5186149" y="1050928"/>
                </a:cubicBezTo>
                <a:cubicBezTo>
                  <a:pt x="4897271" y="1123716"/>
                  <a:pt x="4565176" y="1191955"/>
                  <a:pt x="4107976" y="1214701"/>
                </a:cubicBezTo>
                <a:cubicBezTo>
                  <a:pt x="3650776" y="1237447"/>
                  <a:pt x="2811439" y="1287489"/>
                  <a:pt x="2442949" y="1187405"/>
                </a:cubicBezTo>
                <a:cubicBezTo>
                  <a:pt x="2074459" y="1087321"/>
                  <a:pt x="2142699" y="723381"/>
                  <a:pt x="1897039" y="614199"/>
                </a:cubicBezTo>
                <a:cubicBezTo>
                  <a:pt x="1651379" y="505017"/>
                  <a:pt x="1221475" y="461800"/>
                  <a:pt x="968991" y="532313"/>
                </a:cubicBezTo>
                <a:cubicBezTo>
                  <a:pt x="716507" y="602826"/>
                  <a:pt x="543635" y="762050"/>
                  <a:pt x="382137" y="1037280"/>
                </a:cubicBezTo>
                <a:cubicBezTo>
                  <a:pt x="220639" y="1312510"/>
                  <a:pt x="0" y="2183692"/>
                  <a:pt x="0" y="2183692"/>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a:off x="76200" y="76200"/>
            <a:ext cx="1596999" cy="954034"/>
          </a:xfrm>
          <a:custGeom>
            <a:avLst/>
            <a:gdLst>
              <a:gd name="connsiteX0" fmla="*/ 73423 w 1596999"/>
              <a:gd name="connsiteY0" fmla="*/ 150200 h 954034"/>
              <a:gd name="connsiteX1" fmla="*/ 114389 w 1596999"/>
              <a:gd name="connsiteY1" fmla="*/ 122891 h 954034"/>
              <a:gd name="connsiteX2" fmla="*/ 141700 w 1596999"/>
              <a:gd name="connsiteY2" fmla="*/ 81928 h 954034"/>
              <a:gd name="connsiteX3" fmla="*/ 182666 w 1596999"/>
              <a:gd name="connsiteY3" fmla="*/ 68273 h 954034"/>
              <a:gd name="connsiteX4" fmla="*/ 223632 w 1596999"/>
              <a:gd name="connsiteY4" fmla="*/ 27309 h 954034"/>
              <a:gd name="connsiteX5" fmla="*/ 332876 w 1596999"/>
              <a:gd name="connsiteY5" fmla="*/ 27309 h 954034"/>
              <a:gd name="connsiteX6" fmla="*/ 373842 w 1596999"/>
              <a:gd name="connsiteY6" fmla="*/ 68273 h 954034"/>
              <a:gd name="connsiteX7" fmla="*/ 428463 w 1596999"/>
              <a:gd name="connsiteY7" fmla="*/ 136546 h 954034"/>
              <a:gd name="connsiteX8" fmla="*/ 510396 w 1596999"/>
              <a:gd name="connsiteY8" fmla="*/ 163855 h 954034"/>
              <a:gd name="connsiteX9" fmla="*/ 674261 w 1596999"/>
              <a:gd name="connsiteY9" fmla="*/ 95582 h 954034"/>
              <a:gd name="connsiteX10" fmla="*/ 742538 w 1596999"/>
              <a:gd name="connsiteY10" fmla="*/ 27309 h 954034"/>
              <a:gd name="connsiteX11" fmla="*/ 824470 w 1596999"/>
              <a:gd name="connsiteY11" fmla="*/ 0 h 954034"/>
              <a:gd name="connsiteX12" fmla="*/ 947369 w 1596999"/>
              <a:gd name="connsiteY12" fmla="*/ 40964 h 954034"/>
              <a:gd name="connsiteX13" fmla="*/ 988335 w 1596999"/>
              <a:gd name="connsiteY13" fmla="*/ 122891 h 954034"/>
              <a:gd name="connsiteX14" fmla="*/ 1070267 w 1596999"/>
              <a:gd name="connsiteY14" fmla="*/ 150200 h 954034"/>
              <a:gd name="connsiteX15" fmla="*/ 1111234 w 1596999"/>
              <a:gd name="connsiteY15" fmla="*/ 163855 h 954034"/>
              <a:gd name="connsiteX16" fmla="*/ 1193166 w 1596999"/>
              <a:gd name="connsiteY16" fmla="*/ 136546 h 954034"/>
              <a:gd name="connsiteX17" fmla="*/ 1234132 w 1596999"/>
              <a:gd name="connsiteY17" fmla="*/ 109237 h 954034"/>
              <a:gd name="connsiteX18" fmla="*/ 1288754 w 1596999"/>
              <a:gd name="connsiteY18" fmla="*/ 95582 h 954034"/>
              <a:gd name="connsiteX19" fmla="*/ 1329720 w 1596999"/>
              <a:gd name="connsiteY19" fmla="*/ 81928 h 954034"/>
              <a:gd name="connsiteX20" fmla="*/ 1438963 w 1596999"/>
              <a:gd name="connsiteY20" fmla="*/ 95582 h 954034"/>
              <a:gd name="connsiteX21" fmla="*/ 1479930 w 1596999"/>
              <a:gd name="connsiteY21" fmla="*/ 109237 h 954034"/>
              <a:gd name="connsiteX22" fmla="*/ 1493585 w 1596999"/>
              <a:gd name="connsiteY22" fmla="*/ 150200 h 954034"/>
              <a:gd name="connsiteX23" fmla="*/ 1561862 w 1596999"/>
              <a:gd name="connsiteY23" fmla="*/ 204819 h 954034"/>
              <a:gd name="connsiteX24" fmla="*/ 1548207 w 1596999"/>
              <a:gd name="connsiteY24" fmla="*/ 477910 h 954034"/>
              <a:gd name="connsiteX25" fmla="*/ 1493585 w 1596999"/>
              <a:gd name="connsiteY25" fmla="*/ 559837 h 954034"/>
              <a:gd name="connsiteX26" fmla="*/ 1411652 w 1596999"/>
              <a:gd name="connsiteY26" fmla="*/ 614455 h 954034"/>
              <a:gd name="connsiteX27" fmla="*/ 1029301 w 1596999"/>
              <a:gd name="connsiteY27" fmla="*/ 669074 h 954034"/>
              <a:gd name="connsiteX28" fmla="*/ 947369 w 1596999"/>
              <a:gd name="connsiteY28" fmla="*/ 819274 h 954034"/>
              <a:gd name="connsiteX29" fmla="*/ 947369 w 1596999"/>
              <a:gd name="connsiteY29" fmla="*/ 819274 h 954034"/>
              <a:gd name="connsiteX30" fmla="*/ 906403 w 1596999"/>
              <a:gd name="connsiteY30" fmla="*/ 860237 h 954034"/>
              <a:gd name="connsiteX31" fmla="*/ 879092 w 1596999"/>
              <a:gd name="connsiteY31" fmla="*/ 901201 h 954034"/>
              <a:gd name="connsiteX32" fmla="*/ 824470 w 1596999"/>
              <a:gd name="connsiteY32" fmla="*/ 914856 h 954034"/>
              <a:gd name="connsiteX33" fmla="*/ 728882 w 1596999"/>
              <a:gd name="connsiteY33" fmla="*/ 942165 h 954034"/>
              <a:gd name="connsiteX34" fmla="*/ 565017 w 1596999"/>
              <a:gd name="connsiteY34" fmla="*/ 914856 h 954034"/>
              <a:gd name="connsiteX35" fmla="*/ 524051 w 1596999"/>
              <a:gd name="connsiteY35" fmla="*/ 887546 h 954034"/>
              <a:gd name="connsiteX36" fmla="*/ 510396 w 1596999"/>
              <a:gd name="connsiteY36" fmla="*/ 819274 h 954034"/>
              <a:gd name="connsiteX37" fmla="*/ 496740 w 1596999"/>
              <a:gd name="connsiteY37" fmla="*/ 723692 h 954034"/>
              <a:gd name="connsiteX38" fmla="*/ 455774 w 1596999"/>
              <a:gd name="connsiteY38" fmla="*/ 710037 h 954034"/>
              <a:gd name="connsiteX39" fmla="*/ 332876 w 1596999"/>
              <a:gd name="connsiteY39" fmla="*/ 751001 h 954034"/>
              <a:gd name="connsiteX40" fmla="*/ 250943 w 1596999"/>
              <a:gd name="connsiteY40" fmla="*/ 778310 h 954034"/>
              <a:gd name="connsiteX41" fmla="*/ 128045 w 1596999"/>
              <a:gd name="connsiteY41" fmla="*/ 764655 h 954034"/>
              <a:gd name="connsiteX42" fmla="*/ 73423 w 1596999"/>
              <a:gd name="connsiteY42" fmla="*/ 696383 h 954034"/>
              <a:gd name="connsiteX43" fmla="*/ 32457 w 1596999"/>
              <a:gd name="connsiteY43" fmla="*/ 682728 h 954034"/>
              <a:gd name="connsiteX44" fmla="*/ 5146 w 1596999"/>
              <a:gd name="connsiteY44" fmla="*/ 600801 h 954034"/>
              <a:gd name="connsiteX45" fmla="*/ 32457 w 1596999"/>
              <a:gd name="connsiteY45" fmla="*/ 314055 h 954034"/>
              <a:gd name="connsiteX46" fmla="*/ 46112 w 1596999"/>
              <a:gd name="connsiteY46" fmla="*/ 177510 h 954034"/>
              <a:gd name="connsiteX47" fmla="*/ 87078 w 1596999"/>
              <a:gd name="connsiteY47" fmla="*/ 150200 h 954034"/>
              <a:gd name="connsiteX48" fmla="*/ 100734 w 1596999"/>
              <a:gd name="connsiteY48" fmla="*/ 81928 h 95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96999" h="954034">
                <a:moveTo>
                  <a:pt x="73423" y="150200"/>
                </a:moveTo>
                <a:cubicBezTo>
                  <a:pt x="87078" y="141097"/>
                  <a:pt x="102784" y="134495"/>
                  <a:pt x="114389" y="122891"/>
                </a:cubicBezTo>
                <a:cubicBezTo>
                  <a:pt x="125994" y="111287"/>
                  <a:pt x="128885" y="92179"/>
                  <a:pt x="141700" y="81928"/>
                </a:cubicBezTo>
                <a:cubicBezTo>
                  <a:pt x="152940" y="72937"/>
                  <a:pt x="169011" y="72825"/>
                  <a:pt x="182666" y="68273"/>
                </a:cubicBezTo>
                <a:cubicBezTo>
                  <a:pt x="196321" y="54618"/>
                  <a:pt x="207564" y="38020"/>
                  <a:pt x="223632" y="27309"/>
                </a:cubicBezTo>
                <a:cubicBezTo>
                  <a:pt x="262391" y="1471"/>
                  <a:pt x="289548" y="18644"/>
                  <a:pt x="332876" y="27309"/>
                </a:cubicBezTo>
                <a:cubicBezTo>
                  <a:pt x="346531" y="40964"/>
                  <a:pt x="363130" y="52205"/>
                  <a:pt x="373842" y="68273"/>
                </a:cubicBezTo>
                <a:cubicBezTo>
                  <a:pt x="409692" y="122046"/>
                  <a:pt x="356131" y="104401"/>
                  <a:pt x="428463" y="136546"/>
                </a:cubicBezTo>
                <a:cubicBezTo>
                  <a:pt x="454770" y="148237"/>
                  <a:pt x="510396" y="163855"/>
                  <a:pt x="510396" y="163855"/>
                </a:cubicBezTo>
                <a:cubicBezTo>
                  <a:pt x="571039" y="143642"/>
                  <a:pt x="626942" y="136984"/>
                  <a:pt x="674261" y="95582"/>
                </a:cubicBezTo>
                <a:cubicBezTo>
                  <a:pt x="698484" y="74389"/>
                  <a:pt x="712004" y="37486"/>
                  <a:pt x="742538" y="27309"/>
                </a:cubicBezTo>
                <a:lnTo>
                  <a:pt x="824470" y="0"/>
                </a:lnTo>
                <a:cubicBezTo>
                  <a:pt x="864446" y="6662"/>
                  <a:pt x="917829" y="4041"/>
                  <a:pt x="947369" y="40964"/>
                </a:cubicBezTo>
                <a:cubicBezTo>
                  <a:pt x="975644" y="76306"/>
                  <a:pt x="942287" y="94113"/>
                  <a:pt x="988335" y="122891"/>
                </a:cubicBezTo>
                <a:cubicBezTo>
                  <a:pt x="1012747" y="138148"/>
                  <a:pt x="1042956" y="141097"/>
                  <a:pt x="1070267" y="150200"/>
                </a:cubicBezTo>
                <a:lnTo>
                  <a:pt x="1111234" y="163855"/>
                </a:lnTo>
                <a:cubicBezTo>
                  <a:pt x="1138545" y="154752"/>
                  <a:pt x="1166859" y="148237"/>
                  <a:pt x="1193166" y="136546"/>
                </a:cubicBezTo>
                <a:cubicBezTo>
                  <a:pt x="1208163" y="129881"/>
                  <a:pt x="1219047" y="115701"/>
                  <a:pt x="1234132" y="109237"/>
                </a:cubicBezTo>
                <a:cubicBezTo>
                  <a:pt x="1251382" y="101844"/>
                  <a:pt x="1270708" y="100738"/>
                  <a:pt x="1288754" y="95582"/>
                </a:cubicBezTo>
                <a:cubicBezTo>
                  <a:pt x="1302594" y="91628"/>
                  <a:pt x="1316065" y="86479"/>
                  <a:pt x="1329720" y="81928"/>
                </a:cubicBezTo>
                <a:cubicBezTo>
                  <a:pt x="1366134" y="86479"/>
                  <a:pt x="1402857" y="89018"/>
                  <a:pt x="1438963" y="95582"/>
                </a:cubicBezTo>
                <a:cubicBezTo>
                  <a:pt x="1453125" y="98157"/>
                  <a:pt x="1469751" y="99059"/>
                  <a:pt x="1479930" y="109237"/>
                </a:cubicBezTo>
                <a:cubicBezTo>
                  <a:pt x="1490108" y="119414"/>
                  <a:pt x="1486180" y="137858"/>
                  <a:pt x="1493585" y="150200"/>
                </a:cubicBezTo>
                <a:cubicBezTo>
                  <a:pt x="1506558" y="171820"/>
                  <a:pt x="1543254" y="192415"/>
                  <a:pt x="1561862" y="204819"/>
                </a:cubicBezTo>
                <a:cubicBezTo>
                  <a:pt x="1596497" y="308720"/>
                  <a:pt x="1596999" y="290885"/>
                  <a:pt x="1548207" y="477910"/>
                </a:cubicBezTo>
                <a:cubicBezTo>
                  <a:pt x="1539922" y="509669"/>
                  <a:pt x="1520895" y="541632"/>
                  <a:pt x="1493585" y="559837"/>
                </a:cubicBezTo>
                <a:lnTo>
                  <a:pt x="1411652" y="614455"/>
                </a:lnTo>
                <a:cubicBezTo>
                  <a:pt x="1275697" y="705085"/>
                  <a:pt x="1387054" y="640455"/>
                  <a:pt x="1029301" y="669074"/>
                </a:cubicBezTo>
                <a:cubicBezTo>
                  <a:pt x="952407" y="720334"/>
                  <a:pt x="993525" y="680814"/>
                  <a:pt x="947369" y="819274"/>
                </a:cubicBezTo>
                <a:lnTo>
                  <a:pt x="947369" y="819274"/>
                </a:lnTo>
                <a:cubicBezTo>
                  <a:pt x="933714" y="832928"/>
                  <a:pt x="918766" y="845402"/>
                  <a:pt x="906403" y="860237"/>
                </a:cubicBezTo>
                <a:cubicBezTo>
                  <a:pt x="895896" y="872844"/>
                  <a:pt x="892747" y="892098"/>
                  <a:pt x="879092" y="901201"/>
                </a:cubicBezTo>
                <a:cubicBezTo>
                  <a:pt x="863476" y="911611"/>
                  <a:pt x="842516" y="909700"/>
                  <a:pt x="824470" y="914856"/>
                </a:cubicBezTo>
                <a:cubicBezTo>
                  <a:pt x="687337" y="954034"/>
                  <a:pt x="899642" y="899477"/>
                  <a:pt x="728882" y="942165"/>
                </a:cubicBezTo>
                <a:cubicBezTo>
                  <a:pt x="674260" y="933062"/>
                  <a:pt x="618522" y="929123"/>
                  <a:pt x="565017" y="914856"/>
                </a:cubicBezTo>
                <a:cubicBezTo>
                  <a:pt x="549160" y="910628"/>
                  <a:pt x="532194" y="901795"/>
                  <a:pt x="524051" y="887546"/>
                </a:cubicBezTo>
                <a:cubicBezTo>
                  <a:pt x="512536" y="867396"/>
                  <a:pt x="514212" y="842166"/>
                  <a:pt x="510396" y="819274"/>
                </a:cubicBezTo>
                <a:cubicBezTo>
                  <a:pt x="505105" y="787528"/>
                  <a:pt x="511134" y="752478"/>
                  <a:pt x="496740" y="723692"/>
                </a:cubicBezTo>
                <a:cubicBezTo>
                  <a:pt x="490302" y="710818"/>
                  <a:pt x="469429" y="714589"/>
                  <a:pt x="455774" y="710037"/>
                </a:cubicBezTo>
                <a:cubicBezTo>
                  <a:pt x="271266" y="740788"/>
                  <a:pt x="448085" y="699800"/>
                  <a:pt x="332876" y="751001"/>
                </a:cubicBezTo>
                <a:cubicBezTo>
                  <a:pt x="306569" y="762692"/>
                  <a:pt x="250943" y="778310"/>
                  <a:pt x="250943" y="778310"/>
                </a:cubicBezTo>
                <a:cubicBezTo>
                  <a:pt x="209977" y="773758"/>
                  <a:pt x="168033" y="774651"/>
                  <a:pt x="128045" y="764655"/>
                </a:cubicBezTo>
                <a:cubicBezTo>
                  <a:pt x="47211" y="744448"/>
                  <a:pt x="116728" y="739686"/>
                  <a:pt x="73423" y="696383"/>
                </a:cubicBezTo>
                <a:cubicBezTo>
                  <a:pt x="63245" y="686205"/>
                  <a:pt x="46112" y="687280"/>
                  <a:pt x="32457" y="682728"/>
                </a:cubicBezTo>
                <a:cubicBezTo>
                  <a:pt x="23353" y="655419"/>
                  <a:pt x="3456" y="629538"/>
                  <a:pt x="5146" y="600801"/>
                </a:cubicBezTo>
                <a:cubicBezTo>
                  <a:pt x="19903" y="349939"/>
                  <a:pt x="0" y="443868"/>
                  <a:pt x="32457" y="314055"/>
                </a:cubicBezTo>
                <a:cubicBezTo>
                  <a:pt x="37009" y="268540"/>
                  <a:pt x="31646" y="220904"/>
                  <a:pt x="46112" y="177510"/>
                </a:cubicBezTo>
                <a:cubicBezTo>
                  <a:pt x="51302" y="161941"/>
                  <a:pt x="76825" y="163015"/>
                  <a:pt x="87078" y="150200"/>
                </a:cubicBezTo>
                <a:cubicBezTo>
                  <a:pt x="103613" y="129533"/>
                  <a:pt x="100734" y="105332"/>
                  <a:pt x="100734" y="81928"/>
                </a:cubicBezTo>
              </a:path>
            </a:pathLst>
          </a:custGeom>
          <a:solidFill>
            <a:srgbClr val="968C8C">
              <a:lumMod val="60000"/>
              <a:lumOff val="40000"/>
            </a:srgbClr>
          </a:solidFill>
          <a:ln w="25400" cap="flat" cmpd="sng" algn="ctr">
            <a:solidFill>
              <a:srgbClr val="94B6D2"/>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1" name="Freeform 30"/>
          <p:cNvSpPr/>
          <p:nvPr/>
        </p:nvSpPr>
        <p:spPr>
          <a:xfrm>
            <a:off x="1801927" y="417564"/>
            <a:ext cx="1354321" cy="562273"/>
          </a:xfrm>
          <a:custGeom>
            <a:avLst/>
            <a:gdLst>
              <a:gd name="connsiteX0" fmla="*/ 0 w 1354321"/>
              <a:gd name="connsiteY0" fmla="*/ 0 h 562273"/>
              <a:gd name="connsiteX1" fmla="*/ 95588 w 1354321"/>
              <a:gd name="connsiteY1" fmla="*/ 13655 h 562273"/>
              <a:gd name="connsiteX2" fmla="*/ 136554 w 1354321"/>
              <a:gd name="connsiteY2" fmla="*/ 95582 h 562273"/>
              <a:gd name="connsiteX3" fmla="*/ 163865 w 1354321"/>
              <a:gd name="connsiteY3" fmla="*/ 136546 h 562273"/>
              <a:gd name="connsiteX4" fmla="*/ 191175 w 1354321"/>
              <a:gd name="connsiteY4" fmla="*/ 218473 h 562273"/>
              <a:gd name="connsiteX5" fmla="*/ 204831 w 1354321"/>
              <a:gd name="connsiteY5" fmla="*/ 259437 h 562273"/>
              <a:gd name="connsiteX6" fmla="*/ 245797 w 1354321"/>
              <a:gd name="connsiteY6" fmla="*/ 273091 h 562273"/>
              <a:gd name="connsiteX7" fmla="*/ 423317 w 1354321"/>
              <a:gd name="connsiteY7" fmla="*/ 245782 h 562273"/>
              <a:gd name="connsiteX8" fmla="*/ 464284 w 1354321"/>
              <a:gd name="connsiteY8" fmla="*/ 218473 h 562273"/>
              <a:gd name="connsiteX9" fmla="*/ 546216 w 1354321"/>
              <a:gd name="connsiteY9" fmla="*/ 191164 h 562273"/>
              <a:gd name="connsiteX10" fmla="*/ 682770 w 1354321"/>
              <a:gd name="connsiteY10" fmla="*/ 232128 h 562273"/>
              <a:gd name="connsiteX11" fmla="*/ 710081 w 1354321"/>
              <a:gd name="connsiteY11" fmla="*/ 273091 h 562273"/>
              <a:gd name="connsiteX12" fmla="*/ 737392 w 1354321"/>
              <a:gd name="connsiteY12" fmla="*/ 327710 h 562273"/>
              <a:gd name="connsiteX13" fmla="*/ 778358 w 1354321"/>
              <a:gd name="connsiteY13" fmla="*/ 341364 h 562273"/>
              <a:gd name="connsiteX14" fmla="*/ 1092432 w 1354321"/>
              <a:gd name="connsiteY14" fmla="*/ 368673 h 562273"/>
              <a:gd name="connsiteX15" fmla="*/ 1228986 w 1354321"/>
              <a:gd name="connsiteY15" fmla="*/ 395982 h 562273"/>
              <a:gd name="connsiteX16" fmla="*/ 1256297 w 1354321"/>
              <a:gd name="connsiteY16" fmla="*/ 436946 h 562273"/>
              <a:gd name="connsiteX17" fmla="*/ 1269952 w 1354321"/>
              <a:gd name="connsiteY17" fmla="*/ 477910 h 562273"/>
              <a:gd name="connsiteX18" fmla="*/ 1324574 w 1354321"/>
              <a:gd name="connsiteY18" fmla="*/ 518873 h 5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4321" h="562273">
                <a:moveTo>
                  <a:pt x="0" y="0"/>
                </a:moveTo>
                <a:cubicBezTo>
                  <a:pt x="31863" y="4552"/>
                  <a:pt x="66176" y="584"/>
                  <a:pt x="95588" y="13655"/>
                </a:cubicBezTo>
                <a:cubicBezTo>
                  <a:pt x="120744" y="24835"/>
                  <a:pt x="126600" y="75675"/>
                  <a:pt x="136554" y="95582"/>
                </a:cubicBezTo>
                <a:cubicBezTo>
                  <a:pt x="143894" y="110260"/>
                  <a:pt x="154761" y="122891"/>
                  <a:pt x="163865" y="136546"/>
                </a:cubicBezTo>
                <a:lnTo>
                  <a:pt x="191175" y="218473"/>
                </a:lnTo>
                <a:cubicBezTo>
                  <a:pt x="195727" y="232128"/>
                  <a:pt x="191176" y="254886"/>
                  <a:pt x="204831" y="259437"/>
                </a:cubicBezTo>
                <a:lnTo>
                  <a:pt x="245797" y="273091"/>
                </a:lnTo>
                <a:cubicBezTo>
                  <a:pt x="284969" y="269174"/>
                  <a:pt x="374102" y="270388"/>
                  <a:pt x="423317" y="245782"/>
                </a:cubicBezTo>
                <a:cubicBezTo>
                  <a:pt x="437996" y="238443"/>
                  <a:pt x="449287" y="225138"/>
                  <a:pt x="464284" y="218473"/>
                </a:cubicBezTo>
                <a:cubicBezTo>
                  <a:pt x="490591" y="206782"/>
                  <a:pt x="546216" y="191164"/>
                  <a:pt x="546216" y="191164"/>
                </a:cubicBezTo>
                <a:cubicBezTo>
                  <a:pt x="606381" y="199759"/>
                  <a:pt x="641369" y="190730"/>
                  <a:pt x="682770" y="232128"/>
                </a:cubicBezTo>
                <a:cubicBezTo>
                  <a:pt x="694375" y="243732"/>
                  <a:pt x="701938" y="258843"/>
                  <a:pt x="710081" y="273091"/>
                </a:cubicBezTo>
                <a:cubicBezTo>
                  <a:pt x="720181" y="290764"/>
                  <a:pt x="722998" y="313317"/>
                  <a:pt x="737392" y="327710"/>
                </a:cubicBezTo>
                <a:cubicBezTo>
                  <a:pt x="747570" y="337888"/>
                  <a:pt x="764703" y="336813"/>
                  <a:pt x="778358" y="341364"/>
                </a:cubicBezTo>
                <a:cubicBezTo>
                  <a:pt x="911291" y="441060"/>
                  <a:pt x="775897" y="357759"/>
                  <a:pt x="1092432" y="368673"/>
                </a:cubicBezTo>
                <a:cubicBezTo>
                  <a:pt x="1138824" y="370273"/>
                  <a:pt x="1183468" y="386879"/>
                  <a:pt x="1228986" y="395982"/>
                </a:cubicBezTo>
                <a:cubicBezTo>
                  <a:pt x="1238090" y="409637"/>
                  <a:pt x="1248957" y="422268"/>
                  <a:pt x="1256297" y="436946"/>
                </a:cubicBezTo>
                <a:cubicBezTo>
                  <a:pt x="1262734" y="449820"/>
                  <a:pt x="1259774" y="467733"/>
                  <a:pt x="1269952" y="477910"/>
                </a:cubicBezTo>
                <a:cubicBezTo>
                  <a:pt x="1354321" y="562273"/>
                  <a:pt x="1280621" y="430970"/>
                  <a:pt x="1324574" y="518873"/>
                </a:cubicBezTo>
              </a:path>
            </a:pathLst>
          </a:custGeom>
          <a:noFill/>
          <a:ln w="25400" cap="flat" cmpd="sng" algn="ctr">
            <a:solidFill>
              <a:srgbClr val="968C8C">
                <a:lumMod val="40000"/>
                <a:lumOff val="60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2" name="Freeform 31"/>
          <p:cNvSpPr/>
          <p:nvPr/>
        </p:nvSpPr>
        <p:spPr>
          <a:xfrm>
            <a:off x="1610751" y="840855"/>
            <a:ext cx="860291" cy="955819"/>
          </a:xfrm>
          <a:custGeom>
            <a:avLst/>
            <a:gdLst>
              <a:gd name="connsiteX0" fmla="*/ 0 w 860291"/>
              <a:gd name="connsiteY0" fmla="*/ 0 h 955819"/>
              <a:gd name="connsiteX1" fmla="*/ 40966 w 860291"/>
              <a:gd name="connsiteY1" fmla="*/ 136546 h 955819"/>
              <a:gd name="connsiteX2" fmla="*/ 191176 w 860291"/>
              <a:gd name="connsiteY2" fmla="*/ 150201 h 955819"/>
              <a:gd name="connsiteX3" fmla="*/ 286764 w 860291"/>
              <a:gd name="connsiteY3" fmla="*/ 163855 h 955819"/>
              <a:gd name="connsiteX4" fmla="*/ 327730 w 860291"/>
              <a:gd name="connsiteY4" fmla="*/ 191164 h 955819"/>
              <a:gd name="connsiteX5" fmla="*/ 368696 w 860291"/>
              <a:gd name="connsiteY5" fmla="*/ 505219 h 955819"/>
              <a:gd name="connsiteX6" fmla="*/ 409662 w 860291"/>
              <a:gd name="connsiteY6" fmla="*/ 546183 h 955819"/>
              <a:gd name="connsiteX7" fmla="*/ 464284 w 860291"/>
              <a:gd name="connsiteY7" fmla="*/ 573492 h 955819"/>
              <a:gd name="connsiteX8" fmla="*/ 505250 w 860291"/>
              <a:gd name="connsiteY8" fmla="*/ 587146 h 955819"/>
              <a:gd name="connsiteX9" fmla="*/ 641804 w 860291"/>
              <a:gd name="connsiteY9" fmla="*/ 614455 h 955819"/>
              <a:gd name="connsiteX10" fmla="*/ 682770 w 860291"/>
              <a:gd name="connsiteY10" fmla="*/ 628110 h 955819"/>
              <a:gd name="connsiteX11" fmla="*/ 723737 w 860291"/>
              <a:gd name="connsiteY11" fmla="*/ 710037 h 955819"/>
              <a:gd name="connsiteX12" fmla="*/ 764703 w 860291"/>
              <a:gd name="connsiteY12" fmla="*/ 846583 h 955819"/>
              <a:gd name="connsiteX13" fmla="*/ 778358 w 860291"/>
              <a:gd name="connsiteY13" fmla="*/ 901201 h 955819"/>
              <a:gd name="connsiteX14" fmla="*/ 819324 w 860291"/>
              <a:gd name="connsiteY14" fmla="*/ 942165 h 955819"/>
              <a:gd name="connsiteX15" fmla="*/ 860291 w 860291"/>
              <a:gd name="connsiteY15" fmla="*/ 955819 h 95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0291" h="955819">
                <a:moveTo>
                  <a:pt x="0" y="0"/>
                </a:moveTo>
                <a:cubicBezTo>
                  <a:pt x="196" y="1371"/>
                  <a:pt x="3850" y="125126"/>
                  <a:pt x="40966" y="136546"/>
                </a:cubicBezTo>
                <a:cubicBezTo>
                  <a:pt x="89019" y="151331"/>
                  <a:pt x="141207" y="144649"/>
                  <a:pt x="191176" y="150201"/>
                </a:cubicBezTo>
                <a:cubicBezTo>
                  <a:pt x="223165" y="153755"/>
                  <a:pt x="254901" y="159304"/>
                  <a:pt x="286764" y="163855"/>
                </a:cubicBezTo>
                <a:cubicBezTo>
                  <a:pt x="300419" y="172958"/>
                  <a:pt x="316125" y="179560"/>
                  <a:pt x="327730" y="191164"/>
                </a:cubicBezTo>
                <a:cubicBezTo>
                  <a:pt x="405223" y="268652"/>
                  <a:pt x="356320" y="434060"/>
                  <a:pt x="368696" y="505219"/>
                </a:cubicBezTo>
                <a:cubicBezTo>
                  <a:pt x="372005" y="524244"/>
                  <a:pt x="393948" y="534959"/>
                  <a:pt x="409662" y="546183"/>
                </a:cubicBezTo>
                <a:cubicBezTo>
                  <a:pt x="426227" y="558014"/>
                  <a:pt x="445574" y="565474"/>
                  <a:pt x="464284" y="573492"/>
                </a:cubicBezTo>
                <a:cubicBezTo>
                  <a:pt x="477514" y="579162"/>
                  <a:pt x="491410" y="583192"/>
                  <a:pt x="505250" y="587146"/>
                </a:cubicBezTo>
                <a:cubicBezTo>
                  <a:pt x="562294" y="603443"/>
                  <a:pt x="577413" y="603724"/>
                  <a:pt x="641804" y="614455"/>
                </a:cubicBezTo>
                <a:cubicBezTo>
                  <a:pt x="655459" y="619007"/>
                  <a:pt x="671530" y="619118"/>
                  <a:pt x="682770" y="628110"/>
                </a:cubicBezTo>
                <a:cubicBezTo>
                  <a:pt x="708665" y="648825"/>
                  <a:pt x="713135" y="681767"/>
                  <a:pt x="723737" y="710037"/>
                </a:cubicBezTo>
                <a:cubicBezTo>
                  <a:pt x="768248" y="828725"/>
                  <a:pt x="738114" y="726942"/>
                  <a:pt x="764703" y="846583"/>
                </a:cubicBezTo>
                <a:cubicBezTo>
                  <a:pt x="768774" y="864902"/>
                  <a:pt x="769047" y="884907"/>
                  <a:pt x="778358" y="901201"/>
                </a:cubicBezTo>
                <a:cubicBezTo>
                  <a:pt x="787939" y="917968"/>
                  <a:pt x="803256" y="931454"/>
                  <a:pt x="819324" y="942165"/>
                </a:cubicBezTo>
                <a:cubicBezTo>
                  <a:pt x="831301" y="950149"/>
                  <a:pt x="860291" y="955819"/>
                  <a:pt x="860291" y="955819"/>
                </a:cubicBezTo>
              </a:path>
            </a:pathLst>
          </a:custGeom>
          <a:noFill/>
          <a:ln w="25400" cap="flat" cmpd="sng" algn="ctr">
            <a:solidFill>
              <a:srgbClr val="D5D1D1"/>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3" name="Freeform 32"/>
          <p:cNvSpPr/>
          <p:nvPr/>
        </p:nvSpPr>
        <p:spPr>
          <a:xfrm>
            <a:off x="1173348" y="1100292"/>
            <a:ext cx="475602" cy="846582"/>
          </a:xfrm>
          <a:custGeom>
            <a:avLst/>
            <a:gdLst>
              <a:gd name="connsiteX0" fmla="*/ 430 w 475602"/>
              <a:gd name="connsiteY0" fmla="*/ 0 h 846582"/>
              <a:gd name="connsiteX1" fmla="*/ 14086 w 475602"/>
              <a:gd name="connsiteY1" fmla="*/ 122891 h 846582"/>
              <a:gd name="connsiteX2" fmla="*/ 55052 w 475602"/>
              <a:gd name="connsiteY2" fmla="*/ 150200 h 846582"/>
              <a:gd name="connsiteX3" fmla="*/ 136984 w 475602"/>
              <a:gd name="connsiteY3" fmla="*/ 177509 h 846582"/>
              <a:gd name="connsiteX4" fmla="*/ 232572 w 475602"/>
              <a:gd name="connsiteY4" fmla="*/ 286746 h 846582"/>
              <a:gd name="connsiteX5" fmla="*/ 232572 w 475602"/>
              <a:gd name="connsiteY5" fmla="*/ 518873 h 846582"/>
              <a:gd name="connsiteX6" fmla="*/ 259883 w 475602"/>
              <a:gd name="connsiteY6" fmla="*/ 559837 h 846582"/>
              <a:gd name="connsiteX7" fmla="*/ 355471 w 475602"/>
              <a:gd name="connsiteY7" fmla="*/ 628109 h 846582"/>
              <a:gd name="connsiteX8" fmla="*/ 369126 w 475602"/>
              <a:gd name="connsiteY8" fmla="*/ 846582 h 84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602" h="846582">
                <a:moveTo>
                  <a:pt x="430" y="0"/>
                </a:moveTo>
                <a:cubicBezTo>
                  <a:pt x="4982" y="40964"/>
                  <a:pt x="0" y="84157"/>
                  <a:pt x="14086" y="122891"/>
                </a:cubicBezTo>
                <a:cubicBezTo>
                  <a:pt x="19695" y="138314"/>
                  <a:pt x="40055" y="143535"/>
                  <a:pt x="55052" y="150200"/>
                </a:cubicBezTo>
                <a:cubicBezTo>
                  <a:pt x="81359" y="161891"/>
                  <a:pt x="136984" y="177509"/>
                  <a:pt x="136984" y="177509"/>
                </a:cubicBezTo>
                <a:cubicBezTo>
                  <a:pt x="234532" y="242536"/>
                  <a:pt x="210956" y="200284"/>
                  <a:pt x="232572" y="286746"/>
                </a:cubicBezTo>
                <a:cubicBezTo>
                  <a:pt x="220374" y="384329"/>
                  <a:pt x="207486" y="418535"/>
                  <a:pt x="232572" y="518873"/>
                </a:cubicBezTo>
                <a:cubicBezTo>
                  <a:pt x="236553" y="534794"/>
                  <a:pt x="247275" y="549331"/>
                  <a:pt x="259883" y="559837"/>
                </a:cubicBezTo>
                <a:cubicBezTo>
                  <a:pt x="475602" y="739593"/>
                  <a:pt x="163666" y="436323"/>
                  <a:pt x="355471" y="628109"/>
                </a:cubicBezTo>
                <a:cubicBezTo>
                  <a:pt x="387838" y="725206"/>
                  <a:pt x="369126" y="654680"/>
                  <a:pt x="369126" y="846582"/>
                </a:cubicBezTo>
              </a:path>
            </a:pathLst>
          </a:custGeom>
          <a:noFill/>
          <a:ln w="25400" cap="flat" cmpd="sng" algn="ctr">
            <a:solidFill>
              <a:srgbClr val="D5D1D1"/>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sp>
        <p:nvSpPr>
          <p:cNvPr id="34" name="Freeform 33"/>
          <p:cNvSpPr/>
          <p:nvPr/>
        </p:nvSpPr>
        <p:spPr>
          <a:xfrm>
            <a:off x="265375" y="1223183"/>
            <a:ext cx="359118" cy="978406"/>
          </a:xfrm>
          <a:custGeom>
            <a:avLst/>
            <a:gdLst>
              <a:gd name="connsiteX0" fmla="*/ 307565 w 359118"/>
              <a:gd name="connsiteY0" fmla="*/ 0 h 978406"/>
              <a:gd name="connsiteX1" fmla="*/ 321221 w 359118"/>
              <a:gd name="connsiteY1" fmla="*/ 191164 h 978406"/>
              <a:gd name="connsiteX2" fmla="*/ 239288 w 359118"/>
              <a:gd name="connsiteY2" fmla="*/ 273091 h 978406"/>
              <a:gd name="connsiteX3" fmla="*/ 171011 w 359118"/>
              <a:gd name="connsiteY3" fmla="*/ 368673 h 978406"/>
              <a:gd name="connsiteX4" fmla="*/ 225633 w 359118"/>
              <a:gd name="connsiteY4" fmla="*/ 477909 h 978406"/>
              <a:gd name="connsiteX5" fmla="*/ 252944 w 359118"/>
              <a:gd name="connsiteY5" fmla="*/ 559837 h 978406"/>
              <a:gd name="connsiteX6" fmla="*/ 280255 w 359118"/>
              <a:gd name="connsiteY6" fmla="*/ 600800 h 978406"/>
              <a:gd name="connsiteX7" fmla="*/ 184667 w 359118"/>
              <a:gd name="connsiteY7" fmla="*/ 751000 h 978406"/>
              <a:gd name="connsiteX8" fmla="*/ 157356 w 359118"/>
              <a:gd name="connsiteY8" fmla="*/ 778310 h 978406"/>
              <a:gd name="connsiteX9" fmla="*/ 116390 w 359118"/>
              <a:gd name="connsiteY9" fmla="*/ 819273 h 978406"/>
              <a:gd name="connsiteX10" fmla="*/ 61768 w 359118"/>
              <a:gd name="connsiteY10" fmla="*/ 901201 h 978406"/>
              <a:gd name="connsiteX11" fmla="*/ 20802 w 359118"/>
              <a:gd name="connsiteY11" fmla="*/ 955819 h 97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118" h="978406">
                <a:moveTo>
                  <a:pt x="307565" y="0"/>
                </a:moveTo>
                <a:cubicBezTo>
                  <a:pt x="330265" y="68094"/>
                  <a:pt x="359118" y="115374"/>
                  <a:pt x="321221" y="191164"/>
                </a:cubicBezTo>
                <a:cubicBezTo>
                  <a:pt x="303948" y="225708"/>
                  <a:pt x="262462" y="242194"/>
                  <a:pt x="239288" y="273091"/>
                </a:cubicBezTo>
                <a:cubicBezTo>
                  <a:pt x="188475" y="340838"/>
                  <a:pt x="210946" y="308774"/>
                  <a:pt x="171011" y="368673"/>
                </a:cubicBezTo>
                <a:cubicBezTo>
                  <a:pt x="205695" y="542077"/>
                  <a:pt x="153910" y="348816"/>
                  <a:pt x="225633" y="477909"/>
                </a:cubicBezTo>
                <a:cubicBezTo>
                  <a:pt x="239614" y="503073"/>
                  <a:pt x="236975" y="535886"/>
                  <a:pt x="252944" y="559837"/>
                </a:cubicBezTo>
                <a:lnTo>
                  <a:pt x="280255" y="600800"/>
                </a:lnTo>
                <a:cubicBezTo>
                  <a:pt x="259024" y="706945"/>
                  <a:pt x="283011" y="652662"/>
                  <a:pt x="184667" y="751000"/>
                </a:cubicBezTo>
                <a:lnTo>
                  <a:pt x="157356" y="778310"/>
                </a:lnTo>
                <a:lnTo>
                  <a:pt x="116390" y="819273"/>
                </a:lnTo>
                <a:cubicBezTo>
                  <a:pt x="61344" y="929357"/>
                  <a:pt x="117373" y="831700"/>
                  <a:pt x="61768" y="901201"/>
                </a:cubicBezTo>
                <a:cubicBezTo>
                  <a:pt x="0" y="978406"/>
                  <a:pt x="58176" y="918445"/>
                  <a:pt x="20802" y="955819"/>
                </a:cubicBezTo>
              </a:path>
            </a:pathLst>
          </a:custGeom>
          <a:noFill/>
          <a:ln w="25400" cap="flat" cmpd="sng" algn="ctr">
            <a:solidFill>
              <a:srgbClr val="D5D1D1"/>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sysClr val="windowText" lastClr="000000"/>
              </a:solidFill>
            </a:endParaRPr>
          </a:p>
        </p:txBody>
      </p:sp>
      <p:grpSp>
        <p:nvGrpSpPr>
          <p:cNvPr id="2" name="Group 30"/>
          <p:cNvGrpSpPr/>
          <p:nvPr/>
        </p:nvGrpSpPr>
        <p:grpSpPr>
          <a:xfrm>
            <a:off x="8215093" y="2590800"/>
            <a:ext cx="928907" cy="914400"/>
            <a:chOff x="1066800" y="2514600"/>
            <a:chExt cx="838200" cy="1066800"/>
          </a:xfrm>
        </p:grpSpPr>
        <p:sp>
          <p:nvSpPr>
            <p:cNvPr id="134" name="Rectangle 133"/>
            <p:cNvSpPr/>
            <p:nvPr/>
          </p:nvSpPr>
          <p:spPr>
            <a:xfrm>
              <a:off x="1219200" y="2895600"/>
              <a:ext cx="533400" cy="685800"/>
            </a:xfrm>
            <a:prstGeom prst="rect">
              <a:avLst/>
            </a:prstGeom>
            <a:solidFill>
              <a:srgbClr val="968C8C">
                <a:lumMod val="75000"/>
              </a:srgbClr>
            </a:solidFill>
            <a:ln w="25400" cap="flat" cmpd="sng" algn="ctr">
              <a:solidFill>
                <a:schemeClr val="bg1">
                  <a:lumMod val="50000"/>
                </a:schemeClr>
              </a:solidFill>
              <a:prstDash val="solid"/>
            </a:ln>
            <a:effectLst/>
          </p:spPr>
          <p:txBody>
            <a:bodyPr rtlCol="0" anchor="ctr"/>
            <a:lstStyle/>
            <a:p>
              <a:pPr algn="ctr">
                <a:defRPr/>
              </a:pPr>
              <a:endParaRPr lang="en-US" kern="0">
                <a:solidFill>
                  <a:sysClr val="window" lastClr="FFFFFF"/>
                </a:solidFill>
              </a:endParaRPr>
            </a:p>
          </p:txBody>
        </p:sp>
        <p:sp>
          <p:nvSpPr>
            <p:cNvPr id="135" name="Isosceles Triangle 134"/>
            <p:cNvSpPr/>
            <p:nvPr/>
          </p:nvSpPr>
          <p:spPr>
            <a:xfrm>
              <a:off x="1066800" y="2514600"/>
              <a:ext cx="838200" cy="381000"/>
            </a:xfrm>
            <a:prstGeom prst="triangle">
              <a:avLst/>
            </a:prstGeom>
            <a:solidFill>
              <a:srgbClr val="968C8C">
                <a:lumMod val="75000"/>
              </a:srgbClr>
            </a:solidFill>
            <a:ln w="25400" cap="flat" cmpd="sng" algn="ctr">
              <a:solidFill>
                <a:schemeClr val="bg1">
                  <a:lumMod val="50000"/>
                </a:schemeClr>
              </a:solidFill>
              <a:prstDash val="solid"/>
            </a:ln>
            <a:effectLst/>
          </p:spPr>
          <p:txBody>
            <a:bodyPr rtlCol="0" anchor="ctr"/>
            <a:lstStyle/>
            <a:p>
              <a:pPr algn="ctr">
                <a:defRPr/>
              </a:pPr>
              <a:endParaRPr lang="en-US" kern="0">
                <a:solidFill>
                  <a:sysClr val="window" lastClr="FFFFFF"/>
                </a:solidFill>
              </a:endParaRPr>
            </a:p>
          </p:txBody>
        </p:sp>
      </p:grpSp>
      <p:grpSp>
        <p:nvGrpSpPr>
          <p:cNvPr id="3" name="Group 135"/>
          <p:cNvGrpSpPr/>
          <p:nvPr/>
        </p:nvGrpSpPr>
        <p:grpSpPr>
          <a:xfrm>
            <a:off x="7848600" y="2895600"/>
            <a:ext cx="366120" cy="660404"/>
            <a:chOff x="4425991" y="1350211"/>
            <a:chExt cx="787693" cy="1034720"/>
          </a:xfrm>
          <a:solidFill>
            <a:srgbClr val="DD8047">
              <a:lumMod val="60000"/>
              <a:lumOff val="40000"/>
            </a:srgbClr>
          </a:solidFill>
        </p:grpSpPr>
        <p:sp>
          <p:nvSpPr>
            <p:cNvPr id="137" name="Oval 136"/>
            <p:cNvSpPr/>
            <p:nvPr/>
          </p:nvSpPr>
          <p:spPr>
            <a:xfrm>
              <a:off x="4700673" y="1350211"/>
              <a:ext cx="259011" cy="307473"/>
            </a:xfrm>
            <a:prstGeom prst="ellipse">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sp>
          <p:nvSpPr>
            <p:cNvPr id="138" name="Isosceles Triangle 137"/>
            <p:cNvSpPr/>
            <p:nvPr/>
          </p:nvSpPr>
          <p:spPr>
            <a:xfrm>
              <a:off x="4700673" y="1657684"/>
              <a:ext cx="259011" cy="347579"/>
            </a:xfrm>
            <a:prstGeom prst="triangle">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sp>
          <p:nvSpPr>
            <p:cNvPr id="139" name="Rectangle 138"/>
            <p:cNvSpPr/>
            <p:nvPr/>
          </p:nvSpPr>
          <p:spPr>
            <a:xfrm flipH="1">
              <a:off x="4746392" y="2005263"/>
              <a:ext cx="45719" cy="374316"/>
            </a:xfrm>
            <a:prstGeom prst="rect">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sp>
          <p:nvSpPr>
            <p:cNvPr id="140" name="Rectangle 139"/>
            <p:cNvSpPr/>
            <p:nvPr/>
          </p:nvSpPr>
          <p:spPr>
            <a:xfrm>
              <a:off x="4879809" y="2010615"/>
              <a:ext cx="45719" cy="374316"/>
            </a:xfrm>
            <a:prstGeom prst="rect">
              <a:avLst/>
            </a:prstGeom>
            <a:grpFill/>
            <a:ln w="9525" cap="flat" cmpd="sng" algn="ctr">
              <a:solidFill>
                <a:srgbClr val="94B6D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ndParaRPr>
            </a:p>
          </p:txBody>
        </p:sp>
        <p:cxnSp>
          <p:nvCxnSpPr>
            <p:cNvPr id="141" name="Straight Connector 140"/>
            <p:cNvCxnSpPr>
              <a:stCxn id="138" idx="5"/>
            </p:cNvCxnSpPr>
            <p:nvPr/>
          </p:nvCxnSpPr>
          <p:spPr>
            <a:xfrm flipV="1">
              <a:off x="4894931" y="1657684"/>
              <a:ext cx="318753" cy="173790"/>
            </a:xfrm>
            <a:prstGeom prst="line">
              <a:avLst/>
            </a:prstGeom>
            <a:grpFill/>
            <a:ln w="31750" cap="flat" cmpd="sng" algn="ctr">
              <a:solidFill>
                <a:srgbClr val="94B6D2"/>
              </a:solidFill>
              <a:prstDash val="solid"/>
              <a:round/>
              <a:headEnd type="none" w="med" len="med"/>
              <a:tailEnd type="none" w="med" len="med"/>
            </a:ln>
            <a:effectLst>
              <a:outerShdw blurRad="40000" dist="20000" dir="5400000" rotWithShape="0">
                <a:srgbClr val="000000">
                  <a:alpha val="38000"/>
                </a:srgbClr>
              </a:outerShdw>
            </a:effectLst>
          </p:spPr>
        </p:cxnSp>
        <p:cxnSp>
          <p:nvCxnSpPr>
            <p:cNvPr id="142" name="Straight Connector 141"/>
            <p:cNvCxnSpPr/>
            <p:nvPr/>
          </p:nvCxnSpPr>
          <p:spPr>
            <a:xfrm flipH="1" flipV="1">
              <a:off x="4425991" y="1657684"/>
              <a:ext cx="318753" cy="173790"/>
            </a:xfrm>
            <a:prstGeom prst="line">
              <a:avLst/>
            </a:prstGeom>
            <a:grpFill/>
            <a:ln w="31750" cap="flat" cmpd="sng" algn="ctr">
              <a:solidFill>
                <a:srgbClr val="94B6D2"/>
              </a:solidFill>
              <a:prstDash val="solid"/>
              <a:round/>
              <a:headEnd type="none" w="med" len="med"/>
              <a:tailEnd type="none" w="med" len="med"/>
            </a:ln>
            <a:effectLst>
              <a:outerShdw blurRad="40000" dist="20000" dir="5400000" rotWithShape="0">
                <a:srgbClr val="000000">
                  <a:alpha val="38000"/>
                </a:srgbClr>
              </a:outerShdw>
            </a:effectLst>
          </p:spPr>
        </p:cxnSp>
      </p:grpSp>
      <p:sp>
        <p:nvSpPr>
          <p:cNvPr id="1031" name="Freeform 1030"/>
          <p:cNvSpPr/>
          <p:nvPr/>
        </p:nvSpPr>
        <p:spPr>
          <a:xfrm>
            <a:off x="-13648" y="3267125"/>
            <a:ext cx="6496335" cy="1393397"/>
          </a:xfrm>
          <a:custGeom>
            <a:avLst/>
            <a:gdLst>
              <a:gd name="connsiteX0" fmla="*/ 0 w 6496335"/>
              <a:gd name="connsiteY0" fmla="*/ 1373114 h 1393397"/>
              <a:gd name="connsiteX1" fmla="*/ 272955 w 6496335"/>
              <a:gd name="connsiteY1" fmla="*/ 1277579 h 1393397"/>
              <a:gd name="connsiteX2" fmla="*/ 559558 w 6496335"/>
              <a:gd name="connsiteY2" fmla="*/ 486009 h 1393397"/>
              <a:gd name="connsiteX3" fmla="*/ 832514 w 6496335"/>
              <a:gd name="connsiteY3" fmla="*/ 90224 h 1393397"/>
              <a:gd name="connsiteX4" fmla="*/ 1228299 w 6496335"/>
              <a:gd name="connsiteY4" fmla="*/ 49281 h 1393397"/>
              <a:gd name="connsiteX5" fmla="*/ 1446663 w 6496335"/>
              <a:gd name="connsiteY5" fmla="*/ 677078 h 1393397"/>
              <a:gd name="connsiteX6" fmla="*/ 1978926 w 6496335"/>
              <a:gd name="connsiteY6" fmla="*/ 458714 h 1393397"/>
              <a:gd name="connsiteX7" fmla="*/ 2292824 w 6496335"/>
              <a:gd name="connsiteY7" fmla="*/ 445066 h 1393397"/>
              <a:gd name="connsiteX8" fmla="*/ 2524836 w 6496335"/>
              <a:gd name="connsiteY8" fmla="*/ 636135 h 1393397"/>
              <a:gd name="connsiteX9" fmla="*/ 2893326 w 6496335"/>
              <a:gd name="connsiteY9" fmla="*/ 554248 h 1393397"/>
              <a:gd name="connsiteX10" fmla="*/ 3207224 w 6496335"/>
              <a:gd name="connsiteY10" fmla="*/ 376827 h 1393397"/>
              <a:gd name="connsiteX11" fmla="*/ 3603009 w 6496335"/>
              <a:gd name="connsiteY11" fmla="*/ 649782 h 1393397"/>
              <a:gd name="connsiteX12" fmla="*/ 4080681 w 6496335"/>
              <a:gd name="connsiteY12" fmla="*/ 704374 h 1393397"/>
              <a:gd name="connsiteX13" fmla="*/ 4572000 w 6496335"/>
              <a:gd name="connsiteY13" fmla="*/ 540600 h 1393397"/>
              <a:gd name="connsiteX14" fmla="*/ 5117911 w 6496335"/>
              <a:gd name="connsiteY14" fmla="*/ 731669 h 1393397"/>
              <a:gd name="connsiteX15" fmla="*/ 5636526 w 6496335"/>
              <a:gd name="connsiteY15" fmla="*/ 663430 h 1393397"/>
              <a:gd name="connsiteX16" fmla="*/ 6496335 w 6496335"/>
              <a:gd name="connsiteY16" fmla="*/ 799908 h 139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6335" h="1393397">
                <a:moveTo>
                  <a:pt x="0" y="1373114"/>
                </a:moveTo>
                <a:cubicBezTo>
                  <a:pt x="89847" y="1399272"/>
                  <a:pt x="179695" y="1425430"/>
                  <a:pt x="272955" y="1277579"/>
                </a:cubicBezTo>
                <a:cubicBezTo>
                  <a:pt x="366215" y="1129728"/>
                  <a:pt x="466298" y="683901"/>
                  <a:pt x="559558" y="486009"/>
                </a:cubicBezTo>
                <a:cubicBezTo>
                  <a:pt x="652818" y="288116"/>
                  <a:pt x="721057" y="163012"/>
                  <a:pt x="832514" y="90224"/>
                </a:cubicBezTo>
                <a:cubicBezTo>
                  <a:pt x="943971" y="17436"/>
                  <a:pt x="1125941" y="-48528"/>
                  <a:pt x="1228299" y="49281"/>
                </a:cubicBezTo>
                <a:cubicBezTo>
                  <a:pt x="1330657" y="147090"/>
                  <a:pt x="1321559" y="608839"/>
                  <a:pt x="1446663" y="677078"/>
                </a:cubicBezTo>
                <a:cubicBezTo>
                  <a:pt x="1571767" y="745317"/>
                  <a:pt x="1837899" y="497383"/>
                  <a:pt x="1978926" y="458714"/>
                </a:cubicBezTo>
                <a:cubicBezTo>
                  <a:pt x="2119953" y="420045"/>
                  <a:pt x="2201839" y="415496"/>
                  <a:pt x="2292824" y="445066"/>
                </a:cubicBezTo>
                <a:cubicBezTo>
                  <a:pt x="2383809" y="474636"/>
                  <a:pt x="2424752" y="617938"/>
                  <a:pt x="2524836" y="636135"/>
                </a:cubicBezTo>
                <a:cubicBezTo>
                  <a:pt x="2624920" y="654332"/>
                  <a:pt x="2779595" y="597466"/>
                  <a:pt x="2893326" y="554248"/>
                </a:cubicBezTo>
                <a:cubicBezTo>
                  <a:pt x="3007057" y="511030"/>
                  <a:pt x="3088944" y="360905"/>
                  <a:pt x="3207224" y="376827"/>
                </a:cubicBezTo>
                <a:cubicBezTo>
                  <a:pt x="3325505" y="392749"/>
                  <a:pt x="3457433" y="595191"/>
                  <a:pt x="3603009" y="649782"/>
                </a:cubicBezTo>
                <a:cubicBezTo>
                  <a:pt x="3748585" y="704373"/>
                  <a:pt x="3919183" y="722571"/>
                  <a:pt x="4080681" y="704374"/>
                </a:cubicBezTo>
                <a:cubicBezTo>
                  <a:pt x="4242179" y="686177"/>
                  <a:pt x="4399128" y="536051"/>
                  <a:pt x="4572000" y="540600"/>
                </a:cubicBezTo>
                <a:cubicBezTo>
                  <a:pt x="4744872" y="545149"/>
                  <a:pt x="4940490" y="711197"/>
                  <a:pt x="5117911" y="731669"/>
                </a:cubicBezTo>
                <a:cubicBezTo>
                  <a:pt x="5295332" y="752141"/>
                  <a:pt x="5406789" y="652057"/>
                  <a:pt x="5636526" y="663430"/>
                </a:cubicBezTo>
                <a:cubicBezTo>
                  <a:pt x="5866263" y="674803"/>
                  <a:pt x="6181299" y="737355"/>
                  <a:pt x="6496335" y="7999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9" name="Diagram 28"/>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0492665"/>
              </p:ext>
            </p:extLst>
          </p:nvPr>
        </p:nvGraphicFramePr>
        <p:xfrm>
          <a:off x="381000" y="5562600"/>
          <a:ext cx="8305800" cy="135096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2" name="Freeform 21"/>
          <p:cNvSpPr/>
          <p:nvPr/>
        </p:nvSpPr>
        <p:spPr>
          <a:xfrm>
            <a:off x="927812" y="4677906"/>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22"/>
          <p:cNvSpPr/>
          <p:nvPr/>
        </p:nvSpPr>
        <p:spPr>
          <a:xfrm>
            <a:off x="1019535" y="432432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reeform 23"/>
          <p:cNvSpPr/>
          <p:nvPr/>
        </p:nvSpPr>
        <p:spPr>
          <a:xfrm>
            <a:off x="1359448" y="4153452"/>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p:nvSpPr>
        <p:spPr>
          <a:xfrm>
            <a:off x="1379801" y="455292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Freeform 25"/>
          <p:cNvSpPr/>
          <p:nvPr/>
        </p:nvSpPr>
        <p:spPr>
          <a:xfrm>
            <a:off x="1629135" y="4009696"/>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26"/>
          <p:cNvSpPr/>
          <p:nvPr/>
        </p:nvSpPr>
        <p:spPr>
          <a:xfrm>
            <a:off x="1870835" y="439458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2054137" y="406364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Freeform 34"/>
          <p:cNvSpPr/>
          <p:nvPr/>
        </p:nvSpPr>
        <p:spPr>
          <a:xfrm>
            <a:off x="2377073" y="4387520"/>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Freeform 35"/>
          <p:cNvSpPr/>
          <p:nvPr/>
        </p:nvSpPr>
        <p:spPr>
          <a:xfrm>
            <a:off x="790935" y="5010128"/>
            <a:ext cx="428265" cy="323872"/>
          </a:xfrm>
          <a:custGeom>
            <a:avLst/>
            <a:gdLst>
              <a:gd name="connsiteX0" fmla="*/ 121023 w 981635"/>
              <a:gd name="connsiteY0" fmla="*/ 540459 h 1062925"/>
              <a:gd name="connsiteX1" fmla="*/ 53788 w 981635"/>
              <a:gd name="connsiteY1" fmla="*/ 580800 h 1062925"/>
              <a:gd name="connsiteX2" fmla="*/ 26894 w 981635"/>
              <a:gd name="connsiteY2" fmla="*/ 527012 h 1062925"/>
              <a:gd name="connsiteX3" fmla="*/ 67235 w 981635"/>
              <a:gd name="connsiteY3" fmla="*/ 513565 h 1062925"/>
              <a:gd name="connsiteX4" fmla="*/ 121023 w 981635"/>
              <a:gd name="connsiteY4" fmla="*/ 527012 h 1062925"/>
              <a:gd name="connsiteX5" fmla="*/ 147917 w 981635"/>
              <a:gd name="connsiteY5" fmla="*/ 567353 h 1062925"/>
              <a:gd name="connsiteX6" fmla="*/ 228600 w 981635"/>
              <a:gd name="connsiteY6" fmla="*/ 594247 h 1062925"/>
              <a:gd name="connsiteX7" fmla="*/ 309282 w 981635"/>
              <a:gd name="connsiteY7" fmla="*/ 648035 h 1062925"/>
              <a:gd name="connsiteX8" fmla="*/ 389964 w 981635"/>
              <a:gd name="connsiteY8" fmla="*/ 674929 h 1062925"/>
              <a:gd name="connsiteX9" fmla="*/ 430306 w 981635"/>
              <a:gd name="connsiteY9" fmla="*/ 688376 h 1062925"/>
              <a:gd name="connsiteX10" fmla="*/ 470647 w 981635"/>
              <a:gd name="connsiteY10" fmla="*/ 715270 h 1062925"/>
              <a:gd name="connsiteX11" fmla="*/ 632011 w 981635"/>
              <a:gd name="connsiteY11" fmla="*/ 715270 h 1062925"/>
              <a:gd name="connsiteX12" fmla="*/ 591670 w 981635"/>
              <a:gd name="connsiteY12" fmla="*/ 688376 h 1062925"/>
              <a:gd name="connsiteX13" fmla="*/ 551329 w 981635"/>
              <a:gd name="connsiteY13" fmla="*/ 674929 h 1062925"/>
              <a:gd name="connsiteX14" fmla="*/ 470647 w 981635"/>
              <a:gd name="connsiteY14" fmla="*/ 621141 h 1062925"/>
              <a:gd name="connsiteX15" fmla="*/ 443753 w 981635"/>
              <a:gd name="connsiteY15" fmla="*/ 580800 h 1062925"/>
              <a:gd name="connsiteX16" fmla="*/ 416859 w 981635"/>
              <a:gd name="connsiteY16" fmla="*/ 500118 h 1062925"/>
              <a:gd name="connsiteX17" fmla="*/ 403411 w 981635"/>
              <a:gd name="connsiteY17" fmla="*/ 405988 h 1062925"/>
              <a:gd name="connsiteX18" fmla="*/ 389964 w 981635"/>
              <a:gd name="connsiteY18" fmla="*/ 365647 h 1062925"/>
              <a:gd name="connsiteX19" fmla="*/ 268941 w 981635"/>
              <a:gd name="connsiteY19" fmla="*/ 298412 h 1062925"/>
              <a:gd name="connsiteX20" fmla="*/ 255494 w 981635"/>
              <a:gd name="connsiteY20" fmla="*/ 217729 h 1062925"/>
              <a:gd name="connsiteX21" fmla="*/ 336176 w 981635"/>
              <a:gd name="connsiteY21" fmla="*/ 231176 h 1062925"/>
              <a:gd name="connsiteX22" fmla="*/ 376517 w 981635"/>
              <a:gd name="connsiteY22" fmla="*/ 258070 h 1062925"/>
              <a:gd name="connsiteX23" fmla="*/ 389964 w 981635"/>
              <a:gd name="connsiteY23" fmla="*/ 298412 h 1062925"/>
              <a:gd name="connsiteX24" fmla="*/ 416859 w 981635"/>
              <a:gd name="connsiteY24" fmla="*/ 325306 h 1062925"/>
              <a:gd name="connsiteX25" fmla="*/ 443753 w 981635"/>
              <a:gd name="connsiteY25" fmla="*/ 405988 h 1062925"/>
              <a:gd name="connsiteX26" fmla="*/ 497541 w 981635"/>
              <a:gd name="connsiteY26" fmla="*/ 486670 h 1062925"/>
              <a:gd name="connsiteX27" fmla="*/ 524435 w 981635"/>
              <a:gd name="connsiteY27" fmla="*/ 513565 h 1062925"/>
              <a:gd name="connsiteX28" fmla="*/ 578223 w 981635"/>
              <a:gd name="connsiteY28" fmla="*/ 594247 h 1062925"/>
              <a:gd name="connsiteX29" fmla="*/ 685800 w 981635"/>
              <a:gd name="connsiteY29" fmla="*/ 688376 h 1062925"/>
              <a:gd name="connsiteX30" fmla="*/ 685800 w 981635"/>
              <a:gd name="connsiteY30" fmla="*/ 553906 h 1062925"/>
              <a:gd name="connsiteX31" fmla="*/ 672353 w 981635"/>
              <a:gd name="connsiteY31" fmla="*/ 500118 h 1062925"/>
              <a:gd name="connsiteX32" fmla="*/ 645459 w 981635"/>
              <a:gd name="connsiteY32" fmla="*/ 473223 h 1062925"/>
              <a:gd name="connsiteX33" fmla="*/ 551329 w 981635"/>
              <a:gd name="connsiteY33" fmla="*/ 405988 h 1062925"/>
              <a:gd name="connsiteX34" fmla="*/ 470647 w 981635"/>
              <a:gd name="connsiteY34" fmla="*/ 352200 h 1062925"/>
              <a:gd name="connsiteX35" fmla="*/ 443753 w 981635"/>
              <a:gd name="connsiteY35" fmla="*/ 271518 h 1062925"/>
              <a:gd name="connsiteX36" fmla="*/ 430306 w 981635"/>
              <a:gd name="connsiteY36" fmla="*/ 231176 h 1062925"/>
              <a:gd name="connsiteX37" fmla="*/ 443753 w 981635"/>
              <a:gd name="connsiteY37" fmla="*/ 110153 h 1062925"/>
              <a:gd name="connsiteX38" fmla="*/ 537882 w 981635"/>
              <a:gd name="connsiteY38" fmla="*/ 163941 h 1062925"/>
              <a:gd name="connsiteX39" fmla="*/ 578223 w 981635"/>
              <a:gd name="connsiteY39" fmla="*/ 365647 h 1062925"/>
              <a:gd name="connsiteX40" fmla="*/ 618564 w 981635"/>
              <a:gd name="connsiteY40" fmla="*/ 392541 h 1062925"/>
              <a:gd name="connsiteX41" fmla="*/ 645459 w 981635"/>
              <a:gd name="connsiteY41" fmla="*/ 419435 h 1062925"/>
              <a:gd name="connsiteX42" fmla="*/ 685800 w 981635"/>
              <a:gd name="connsiteY42" fmla="*/ 432882 h 1062925"/>
              <a:gd name="connsiteX43" fmla="*/ 766482 w 981635"/>
              <a:gd name="connsiteY43" fmla="*/ 473223 h 1062925"/>
              <a:gd name="connsiteX44" fmla="*/ 779929 w 981635"/>
              <a:gd name="connsiteY44" fmla="*/ 513565 h 1062925"/>
              <a:gd name="connsiteX45" fmla="*/ 806823 w 981635"/>
              <a:gd name="connsiteY45" fmla="*/ 580800 h 1062925"/>
              <a:gd name="connsiteX46" fmla="*/ 793376 w 981635"/>
              <a:gd name="connsiteY46" fmla="*/ 486670 h 1062925"/>
              <a:gd name="connsiteX47" fmla="*/ 779929 w 981635"/>
              <a:gd name="connsiteY47" fmla="*/ 446329 h 1062925"/>
              <a:gd name="connsiteX48" fmla="*/ 753035 w 981635"/>
              <a:gd name="connsiteY48" fmla="*/ 352200 h 1062925"/>
              <a:gd name="connsiteX49" fmla="*/ 726141 w 981635"/>
              <a:gd name="connsiteY49" fmla="*/ 298412 h 1062925"/>
              <a:gd name="connsiteX50" fmla="*/ 712694 w 981635"/>
              <a:gd name="connsiteY50" fmla="*/ 244623 h 1062925"/>
              <a:gd name="connsiteX51" fmla="*/ 699247 w 981635"/>
              <a:gd name="connsiteY51" fmla="*/ 204282 h 1062925"/>
              <a:gd name="connsiteX52" fmla="*/ 658906 w 981635"/>
              <a:gd name="connsiteY52" fmla="*/ 56365 h 1062925"/>
              <a:gd name="connsiteX53" fmla="*/ 672353 w 981635"/>
              <a:gd name="connsiteY53" fmla="*/ 2576 h 1062925"/>
              <a:gd name="connsiteX54" fmla="*/ 712694 w 981635"/>
              <a:gd name="connsiteY54" fmla="*/ 16023 h 1062925"/>
              <a:gd name="connsiteX55" fmla="*/ 766482 w 981635"/>
              <a:gd name="connsiteY55" fmla="*/ 83259 h 1062925"/>
              <a:gd name="connsiteX56" fmla="*/ 779929 w 981635"/>
              <a:gd name="connsiteY56" fmla="*/ 123600 h 1062925"/>
              <a:gd name="connsiteX57" fmla="*/ 806823 w 981635"/>
              <a:gd name="connsiteY57" fmla="*/ 271518 h 1062925"/>
              <a:gd name="connsiteX58" fmla="*/ 820270 w 981635"/>
              <a:gd name="connsiteY58" fmla="*/ 311859 h 1062925"/>
              <a:gd name="connsiteX59" fmla="*/ 833717 w 981635"/>
              <a:gd name="connsiteY59" fmla="*/ 379094 h 1062925"/>
              <a:gd name="connsiteX60" fmla="*/ 847164 w 981635"/>
              <a:gd name="connsiteY60" fmla="*/ 432882 h 1062925"/>
              <a:gd name="connsiteX61" fmla="*/ 860611 w 981635"/>
              <a:gd name="connsiteY61" fmla="*/ 540459 h 1062925"/>
              <a:gd name="connsiteX62" fmla="*/ 860611 w 981635"/>
              <a:gd name="connsiteY62" fmla="*/ 742165 h 1062925"/>
              <a:gd name="connsiteX63" fmla="*/ 900953 w 981635"/>
              <a:gd name="connsiteY63" fmla="*/ 755612 h 1062925"/>
              <a:gd name="connsiteX64" fmla="*/ 941294 w 981635"/>
              <a:gd name="connsiteY64" fmla="*/ 916976 h 1062925"/>
              <a:gd name="connsiteX65" fmla="*/ 968188 w 981635"/>
              <a:gd name="connsiteY65" fmla="*/ 997659 h 1062925"/>
              <a:gd name="connsiteX66" fmla="*/ 981635 w 981635"/>
              <a:gd name="connsiteY66" fmla="*/ 1038000 h 1062925"/>
              <a:gd name="connsiteX67" fmla="*/ 793376 w 981635"/>
              <a:gd name="connsiteY67" fmla="*/ 1038000 h 1062925"/>
              <a:gd name="connsiteX68" fmla="*/ 779929 w 981635"/>
              <a:gd name="connsiteY68" fmla="*/ 957318 h 1062925"/>
              <a:gd name="connsiteX69" fmla="*/ 712694 w 981635"/>
              <a:gd name="connsiteY69" fmla="*/ 943870 h 1062925"/>
              <a:gd name="connsiteX70" fmla="*/ 632011 w 981635"/>
              <a:gd name="connsiteY70" fmla="*/ 930423 h 1062925"/>
              <a:gd name="connsiteX71" fmla="*/ 551329 w 981635"/>
              <a:gd name="connsiteY71" fmla="*/ 903529 h 1062925"/>
              <a:gd name="connsiteX72" fmla="*/ 457200 w 981635"/>
              <a:gd name="connsiteY72" fmla="*/ 863188 h 1062925"/>
              <a:gd name="connsiteX73" fmla="*/ 416859 w 981635"/>
              <a:gd name="connsiteY73" fmla="*/ 836294 h 1062925"/>
              <a:gd name="connsiteX74" fmla="*/ 363070 w 981635"/>
              <a:gd name="connsiteY74" fmla="*/ 822847 h 1062925"/>
              <a:gd name="connsiteX75" fmla="*/ 282388 w 981635"/>
              <a:gd name="connsiteY75" fmla="*/ 795953 h 1062925"/>
              <a:gd name="connsiteX76" fmla="*/ 242047 w 981635"/>
              <a:gd name="connsiteY76" fmla="*/ 782506 h 1062925"/>
              <a:gd name="connsiteX77" fmla="*/ 201706 w 981635"/>
              <a:gd name="connsiteY77" fmla="*/ 769059 h 1062925"/>
              <a:gd name="connsiteX78" fmla="*/ 107576 w 981635"/>
              <a:gd name="connsiteY78" fmla="*/ 688376 h 1062925"/>
              <a:gd name="connsiteX79" fmla="*/ 26894 w 981635"/>
              <a:gd name="connsiteY79" fmla="*/ 661482 h 1062925"/>
              <a:gd name="connsiteX80" fmla="*/ 0 w 981635"/>
              <a:gd name="connsiteY80" fmla="*/ 621141 h 10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1635" h="1062925">
                <a:moveTo>
                  <a:pt x="121023" y="540459"/>
                </a:moveTo>
                <a:cubicBezTo>
                  <a:pt x="98611" y="553906"/>
                  <a:pt x="79144" y="574461"/>
                  <a:pt x="53788" y="580800"/>
                </a:cubicBezTo>
                <a:cubicBezTo>
                  <a:pt x="5976" y="592753"/>
                  <a:pt x="2988" y="550918"/>
                  <a:pt x="26894" y="527012"/>
                </a:cubicBezTo>
                <a:cubicBezTo>
                  <a:pt x="36917" y="516989"/>
                  <a:pt x="53788" y="518047"/>
                  <a:pt x="67235" y="513565"/>
                </a:cubicBezTo>
                <a:cubicBezTo>
                  <a:pt x="85164" y="518047"/>
                  <a:pt x="105646" y="516761"/>
                  <a:pt x="121023" y="527012"/>
                </a:cubicBezTo>
                <a:cubicBezTo>
                  <a:pt x="134470" y="535977"/>
                  <a:pt x="134212" y="558788"/>
                  <a:pt x="147917" y="567353"/>
                </a:cubicBezTo>
                <a:cubicBezTo>
                  <a:pt x="171957" y="582378"/>
                  <a:pt x="205012" y="578522"/>
                  <a:pt x="228600" y="594247"/>
                </a:cubicBezTo>
                <a:cubicBezTo>
                  <a:pt x="255494" y="612176"/>
                  <a:pt x="278618" y="637814"/>
                  <a:pt x="309282" y="648035"/>
                </a:cubicBezTo>
                <a:lnTo>
                  <a:pt x="389964" y="674929"/>
                </a:lnTo>
                <a:lnTo>
                  <a:pt x="430306" y="688376"/>
                </a:lnTo>
                <a:cubicBezTo>
                  <a:pt x="443753" y="697341"/>
                  <a:pt x="455315" y="710159"/>
                  <a:pt x="470647" y="715270"/>
                </a:cubicBezTo>
                <a:cubicBezTo>
                  <a:pt x="542367" y="739177"/>
                  <a:pt x="560291" y="727224"/>
                  <a:pt x="632011" y="715270"/>
                </a:cubicBezTo>
                <a:cubicBezTo>
                  <a:pt x="618564" y="706305"/>
                  <a:pt x="606125" y="695604"/>
                  <a:pt x="591670" y="688376"/>
                </a:cubicBezTo>
                <a:cubicBezTo>
                  <a:pt x="578992" y="682037"/>
                  <a:pt x="563720" y="681813"/>
                  <a:pt x="551329" y="674929"/>
                </a:cubicBezTo>
                <a:cubicBezTo>
                  <a:pt x="523074" y="659232"/>
                  <a:pt x="470647" y="621141"/>
                  <a:pt x="470647" y="621141"/>
                </a:cubicBezTo>
                <a:cubicBezTo>
                  <a:pt x="461682" y="607694"/>
                  <a:pt x="450317" y="595568"/>
                  <a:pt x="443753" y="580800"/>
                </a:cubicBezTo>
                <a:cubicBezTo>
                  <a:pt x="432239" y="554895"/>
                  <a:pt x="416859" y="500118"/>
                  <a:pt x="416859" y="500118"/>
                </a:cubicBezTo>
                <a:cubicBezTo>
                  <a:pt x="412376" y="468741"/>
                  <a:pt x="409627" y="437068"/>
                  <a:pt x="403411" y="405988"/>
                </a:cubicBezTo>
                <a:cubicBezTo>
                  <a:pt x="400631" y="392089"/>
                  <a:pt x="399987" y="375670"/>
                  <a:pt x="389964" y="365647"/>
                </a:cubicBezTo>
                <a:cubicBezTo>
                  <a:pt x="343726" y="319409"/>
                  <a:pt x="319669" y="315321"/>
                  <a:pt x="268941" y="298412"/>
                </a:cubicBezTo>
                <a:cubicBezTo>
                  <a:pt x="266346" y="294520"/>
                  <a:pt x="208729" y="231090"/>
                  <a:pt x="255494" y="217729"/>
                </a:cubicBezTo>
                <a:cubicBezTo>
                  <a:pt x="281710" y="210239"/>
                  <a:pt x="309282" y="226694"/>
                  <a:pt x="336176" y="231176"/>
                </a:cubicBezTo>
                <a:cubicBezTo>
                  <a:pt x="349623" y="240141"/>
                  <a:pt x="366421" y="245450"/>
                  <a:pt x="376517" y="258070"/>
                </a:cubicBezTo>
                <a:cubicBezTo>
                  <a:pt x="385372" y="269139"/>
                  <a:pt x="382671" y="286257"/>
                  <a:pt x="389964" y="298412"/>
                </a:cubicBezTo>
                <a:cubicBezTo>
                  <a:pt x="396487" y="309283"/>
                  <a:pt x="407894" y="316341"/>
                  <a:pt x="416859" y="325306"/>
                </a:cubicBezTo>
                <a:cubicBezTo>
                  <a:pt x="425824" y="352200"/>
                  <a:pt x="428028" y="382400"/>
                  <a:pt x="443753" y="405988"/>
                </a:cubicBezTo>
                <a:cubicBezTo>
                  <a:pt x="461682" y="432882"/>
                  <a:pt x="474686" y="463814"/>
                  <a:pt x="497541" y="486670"/>
                </a:cubicBezTo>
                <a:cubicBezTo>
                  <a:pt x="506506" y="495635"/>
                  <a:pt x="516828" y="503422"/>
                  <a:pt x="524435" y="513565"/>
                </a:cubicBezTo>
                <a:cubicBezTo>
                  <a:pt x="543828" y="539423"/>
                  <a:pt x="555367" y="571392"/>
                  <a:pt x="578223" y="594247"/>
                </a:cubicBezTo>
                <a:cubicBezTo>
                  <a:pt x="656887" y="672910"/>
                  <a:pt x="619087" y="643901"/>
                  <a:pt x="685800" y="688376"/>
                </a:cubicBezTo>
                <a:cubicBezTo>
                  <a:pt x="704618" y="613103"/>
                  <a:pt x="704117" y="645491"/>
                  <a:pt x="685800" y="553906"/>
                </a:cubicBezTo>
                <a:cubicBezTo>
                  <a:pt x="682176" y="535784"/>
                  <a:pt x="680618" y="516648"/>
                  <a:pt x="672353" y="500118"/>
                </a:cubicBezTo>
                <a:cubicBezTo>
                  <a:pt x="666683" y="488778"/>
                  <a:pt x="654424" y="482188"/>
                  <a:pt x="645459" y="473223"/>
                </a:cubicBezTo>
                <a:cubicBezTo>
                  <a:pt x="616322" y="385817"/>
                  <a:pt x="658906" y="477706"/>
                  <a:pt x="551329" y="405988"/>
                </a:cubicBezTo>
                <a:lnTo>
                  <a:pt x="470647" y="352200"/>
                </a:lnTo>
                <a:lnTo>
                  <a:pt x="443753" y="271518"/>
                </a:lnTo>
                <a:lnTo>
                  <a:pt x="430306" y="231176"/>
                </a:lnTo>
                <a:cubicBezTo>
                  <a:pt x="434788" y="190835"/>
                  <a:pt x="419399" y="142624"/>
                  <a:pt x="443753" y="110153"/>
                </a:cubicBezTo>
                <a:cubicBezTo>
                  <a:pt x="481873" y="59326"/>
                  <a:pt x="530103" y="152273"/>
                  <a:pt x="537882" y="163941"/>
                </a:cubicBezTo>
                <a:cubicBezTo>
                  <a:pt x="538532" y="169791"/>
                  <a:pt x="549618" y="346577"/>
                  <a:pt x="578223" y="365647"/>
                </a:cubicBezTo>
                <a:cubicBezTo>
                  <a:pt x="591670" y="374612"/>
                  <a:pt x="605944" y="382445"/>
                  <a:pt x="618564" y="392541"/>
                </a:cubicBezTo>
                <a:cubicBezTo>
                  <a:pt x="628464" y="400461"/>
                  <a:pt x="634587" y="412912"/>
                  <a:pt x="645459" y="419435"/>
                </a:cubicBezTo>
                <a:cubicBezTo>
                  <a:pt x="657613" y="426728"/>
                  <a:pt x="673122" y="426543"/>
                  <a:pt x="685800" y="432882"/>
                </a:cubicBezTo>
                <a:cubicBezTo>
                  <a:pt x="790070" y="485017"/>
                  <a:pt x="665084" y="439424"/>
                  <a:pt x="766482" y="473223"/>
                </a:cubicBezTo>
                <a:cubicBezTo>
                  <a:pt x="770964" y="486670"/>
                  <a:pt x="777393" y="499619"/>
                  <a:pt x="779929" y="513565"/>
                </a:cubicBezTo>
                <a:cubicBezTo>
                  <a:pt x="799606" y="621790"/>
                  <a:pt x="780194" y="660686"/>
                  <a:pt x="806823" y="580800"/>
                </a:cubicBezTo>
                <a:cubicBezTo>
                  <a:pt x="802341" y="549423"/>
                  <a:pt x="799592" y="517750"/>
                  <a:pt x="793376" y="486670"/>
                </a:cubicBezTo>
                <a:cubicBezTo>
                  <a:pt x="790596" y="472771"/>
                  <a:pt x="783823" y="459958"/>
                  <a:pt x="779929" y="446329"/>
                </a:cubicBezTo>
                <a:cubicBezTo>
                  <a:pt x="770181" y="412210"/>
                  <a:pt x="766853" y="384441"/>
                  <a:pt x="753035" y="352200"/>
                </a:cubicBezTo>
                <a:cubicBezTo>
                  <a:pt x="745139" y="333775"/>
                  <a:pt x="735106" y="316341"/>
                  <a:pt x="726141" y="298412"/>
                </a:cubicBezTo>
                <a:cubicBezTo>
                  <a:pt x="721659" y="280482"/>
                  <a:pt x="717771" y="262393"/>
                  <a:pt x="712694" y="244623"/>
                </a:cubicBezTo>
                <a:cubicBezTo>
                  <a:pt x="708800" y="230994"/>
                  <a:pt x="702977" y="217957"/>
                  <a:pt x="699247" y="204282"/>
                </a:cubicBezTo>
                <a:cubicBezTo>
                  <a:pt x="653749" y="37457"/>
                  <a:pt x="689857" y="149219"/>
                  <a:pt x="658906" y="56365"/>
                </a:cubicBezTo>
                <a:cubicBezTo>
                  <a:pt x="663388" y="38435"/>
                  <a:pt x="657568" y="13665"/>
                  <a:pt x="672353" y="2576"/>
                </a:cubicBezTo>
                <a:cubicBezTo>
                  <a:pt x="683692" y="-5929"/>
                  <a:pt x="700540" y="8730"/>
                  <a:pt x="712694" y="16023"/>
                </a:cubicBezTo>
                <a:cubicBezTo>
                  <a:pt x="730560" y="26743"/>
                  <a:pt x="758630" y="67555"/>
                  <a:pt x="766482" y="83259"/>
                </a:cubicBezTo>
                <a:cubicBezTo>
                  <a:pt x="772821" y="95937"/>
                  <a:pt x="776035" y="109971"/>
                  <a:pt x="779929" y="123600"/>
                </a:cubicBezTo>
                <a:cubicBezTo>
                  <a:pt x="806505" y="216616"/>
                  <a:pt x="781430" y="144551"/>
                  <a:pt x="806823" y="271518"/>
                </a:cubicBezTo>
                <a:cubicBezTo>
                  <a:pt x="809603" y="285417"/>
                  <a:pt x="816832" y="298108"/>
                  <a:pt x="820270" y="311859"/>
                </a:cubicBezTo>
                <a:cubicBezTo>
                  <a:pt x="825813" y="334032"/>
                  <a:pt x="828759" y="356783"/>
                  <a:pt x="833717" y="379094"/>
                </a:cubicBezTo>
                <a:cubicBezTo>
                  <a:pt x="837726" y="397135"/>
                  <a:pt x="842682" y="414953"/>
                  <a:pt x="847164" y="432882"/>
                </a:cubicBezTo>
                <a:cubicBezTo>
                  <a:pt x="851646" y="468741"/>
                  <a:pt x="860611" y="504321"/>
                  <a:pt x="860611" y="540459"/>
                </a:cubicBezTo>
                <a:cubicBezTo>
                  <a:pt x="860611" y="567549"/>
                  <a:pt x="830353" y="696778"/>
                  <a:pt x="860611" y="742165"/>
                </a:cubicBezTo>
                <a:cubicBezTo>
                  <a:pt x="868474" y="753959"/>
                  <a:pt x="887506" y="751130"/>
                  <a:pt x="900953" y="755612"/>
                </a:cubicBezTo>
                <a:cubicBezTo>
                  <a:pt x="957293" y="840122"/>
                  <a:pt x="908655" y="753779"/>
                  <a:pt x="941294" y="916976"/>
                </a:cubicBezTo>
                <a:cubicBezTo>
                  <a:pt x="946854" y="944775"/>
                  <a:pt x="959223" y="970765"/>
                  <a:pt x="968188" y="997659"/>
                </a:cubicBezTo>
                <a:lnTo>
                  <a:pt x="981635" y="1038000"/>
                </a:lnTo>
                <a:cubicBezTo>
                  <a:pt x="919245" y="1058797"/>
                  <a:pt x="868367" y="1081745"/>
                  <a:pt x="793376" y="1038000"/>
                </a:cubicBezTo>
                <a:cubicBezTo>
                  <a:pt x="769825" y="1024262"/>
                  <a:pt x="797673" y="978019"/>
                  <a:pt x="779929" y="957318"/>
                </a:cubicBezTo>
                <a:cubicBezTo>
                  <a:pt x="765055" y="939965"/>
                  <a:pt x="735181" y="947959"/>
                  <a:pt x="712694" y="943870"/>
                </a:cubicBezTo>
                <a:cubicBezTo>
                  <a:pt x="685869" y="938992"/>
                  <a:pt x="658905" y="934905"/>
                  <a:pt x="632011" y="930423"/>
                </a:cubicBezTo>
                <a:cubicBezTo>
                  <a:pt x="605117" y="921458"/>
                  <a:pt x="574917" y="919254"/>
                  <a:pt x="551329" y="903529"/>
                </a:cubicBezTo>
                <a:cubicBezTo>
                  <a:pt x="495611" y="866384"/>
                  <a:pt x="526667" y="880555"/>
                  <a:pt x="457200" y="863188"/>
                </a:cubicBezTo>
                <a:cubicBezTo>
                  <a:pt x="443753" y="854223"/>
                  <a:pt x="431714" y="842660"/>
                  <a:pt x="416859" y="836294"/>
                </a:cubicBezTo>
                <a:cubicBezTo>
                  <a:pt x="399872" y="829014"/>
                  <a:pt x="380772" y="828158"/>
                  <a:pt x="363070" y="822847"/>
                </a:cubicBezTo>
                <a:cubicBezTo>
                  <a:pt x="335917" y="814701"/>
                  <a:pt x="309282" y="804918"/>
                  <a:pt x="282388" y="795953"/>
                </a:cubicBezTo>
                <a:lnTo>
                  <a:pt x="242047" y="782506"/>
                </a:lnTo>
                <a:lnTo>
                  <a:pt x="201706" y="769059"/>
                </a:lnTo>
                <a:cubicBezTo>
                  <a:pt x="175047" y="742400"/>
                  <a:pt x="144439" y="704760"/>
                  <a:pt x="107576" y="688376"/>
                </a:cubicBezTo>
                <a:cubicBezTo>
                  <a:pt x="81671" y="676862"/>
                  <a:pt x="26894" y="661482"/>
                  <a:pt x="26894" y="661482"/>
                </a:cubicBezTo>
                <a:lnTo>
                  <a:pt x="0" y="621141"/>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36"/>
          <p:cNvGrpSpPr/>
          <p:nvPr/>
        </p:nvGrpSpPr>
        <p:grpSpPr>
          <a:xfrm>
            <a:off x="3505200" y="4477324"/>
            <a:ext cx="524249" cy="343203"/>
            <a:chOff x="6248400" y="4630444"/>
            <a:chExt cx="457200" cy="246356"/>
          </a:xfrm>
        </p:grpSpPr>
        <p:grpSp>
          <p:nvGrpSpPr>
            <p:cNvPr id="6" name="Group 35"/>
            <p:cNvGrpSpPr/>
            <p:nvPr/>
          </p:nvGrpSpPr>
          <p:grpSpPr>
            <a:xfrm>
              <a:off x="6400800" y="4630444"/>
              <a:ext cx="152400" cy="246356"/>
              <a:chOff x="5105400" y="3716044"/>
              <a:chExt cx="152400" cy="246356"/>
            </a:xfrm>
          </p:grpSpPr>
          <p:cxnSp>
            <p:nvCxnSpPr>
              <p:cNvPr id="47" name="Straight Connector 46"/>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 name="Group 39"/>
            <p:cNvGrpSpPr/>
            <p:nvPr/>
          </p:nvGrpSpPr>
          <p:grpSpPr>
            <a:xfrm>
              <a:off x="6553200" y="4630444"/>
              <a:ext cx="152400" cy="246356"/>
              <a:chOff x="5105400" y="3716044"/>
              <a:chExt cx="152400" cy="246356"/>
            </a:xfrm>
          </p:grpSpPr>
          <p:cxnSp>
            <p:nvCxnSpPr>
              <p:cNvPr id="44" name="Straight Connector 43"/>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1" name="Group 29"/>
            <p:cNvGrpSpPr/>
            <p:nvPr/>
          </p:nvGrpSpPr>
          <p:grpSpPr>
            <a:xfrm>
              <a:off x="6248400" y="4630444"/>
              <a:ext cx="152400" cy="246356"/>
              <a:chOff x="5105400" y="3716044"/>
              <a:chExt cx="152400" cy="246356"/>
            </a:xfrm>
          </p:grpSpPr>
          <p:cxnSp>
            <p:nvCxnSpPr>
              <p:cNvPr id="41" name="Straight Connector 40"/>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12" name="Group 49"/>
          <p:cNvGrpSpPr/>
          <p:nvPr/>
        </p:nvGrpSpPr>
        <p:grpSpPr>
          <a:xfrm>
            <a:off x="3928404" y="4657860"/>
            <a:ext cx="524249" cy="343203"/>
            <a:chOff x="6248400" y="4630444"/>
            <a:chExt cx="457200" cy="246356"/>
          </a:xfrm>
        </p:grpSpPr>
        <p:grpSp>
          <p:nvGrpSpPr>
            <p:cNvPr id="13" name="Group 35"/>
            <p:cNvGrpSpPr/>
            <p:nvPr/>
          </p:nvGrpSpPr>
          <p:grpSpPr>
            <a:xfrm>
              <a:off x="6400800" y="4630444"/>
              <a:ext cx="152400" cy="246356"/>
              <a:chOff x="5105400" y="3716044"/>
              <a:chExt cx="152400" cy="246356"/>
            </a:xfrm>
          </p:grpSpPr>
          <p:cxnSp>
            <p:nvCxnSpPr>
              <p:cNvPr id="60" name="Straight Connector 59"/>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4" name="Group 39"/>
            <p:cNvGrpSpPr/>
            <p:nvPr/>
          </p:nvGrpSpPr>
          <p:grpSpPr>
            <a:xfrm>
              <a:off x="6553200" y="4630444"/>
              <a:ext cx="152400" cy="246356"/>
              <a:chOff x="5105400" y="3716044"/>
              <a:chExt cx="152400" cy="246356"/>
            </a:xfrm>
          </p:grpSpPr>
          <p:cxnSp>
            <p:nvCxnSpPr>
              <p:cNvPr id="57" name="Straight Connector 56"/>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5" name="Group 29"/>
            <p:cNvGrpSpPr/>
            <p:nvPr/>
          </p:nvGrpSpPr>
          <p:grpSpPr>
            <a:xfrm>
              <a:off x="6248400" y="4630444"/>
              <a:ext cx="152400" cy="246356"/>
              <a:chOff x="5105400" y="3716044"/>
              <a:chExt cx="152400" cy="246356"/>
            </a:xfrm>
          </p:grpSpPr>
          <p:cxnSp>
            <p:nvCxnSpPr>
              <p:cNvPr id="54" name="Straight Connector 53"/>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16" name="Group 62"/>
          <p:cNvGrpSpPr/>
          <p:nvPr/>
        </p:nvGrpSpPr>
        <p:grpSpPr>
          <a:xfrm>
            <a:off x="3543300" y="4815106"/>
            <a:ext cx="524249" cy="343203"/>
            <a:chOff x="6248400" y="4630444"/>
            <a:chExt cx="457200" cy="246356"/>
          </a:xfrm>
        </p:grpSpPr>
        <p:grpSp>
          <p:nvGrpSpPr>
            <p:cNvPr id="17" name="Group 35"/>
            <p:cNvGrpSpPr/>
            <p:nvPr/>
          </p:nvGrpSpPr>
          <p:grpSpPr>
            <a:xfrm>
              <a:off x="6400800" y="4630444"/>
              <a:ext cx="152400" cy="246356"/>
              <a:chOff x="5105400" y="3716044"/>
              <a:chExt cx="152400" cy="246356"/>
            </a:xfrm>
          </p:grpSpPr>
          <p:cxnSp>
            <p:nvCxnSpPr>
              <p:cNvPr id="73" name="Straight Connector 72"/>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8" name="Group 39"/>
            <p:cNvGrpSpPr/>
            <p:nvPr/>
          </p:nvGrpSpPr>
          <p:grpSpPr>
            <a:xfrm>
              <a:off x="6553200" y="4630444"/>
              <a:ext cx="152400" cy="246356"/>
              <a:chOff x="5105400" y="3716044"/>
              <a:chExt cx="152400" cy="246356"/>
            </a:xfrm>
          </p:grpSpPr>
          <p:cxnSp>
            <p:nvCxnSpPr>
              <p:cNvPr id="70" name="Straight Connector 69"/>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9" name="Group 29"/>
            <p:cNvGrpSpPr/>
            <p:nvPr/>
          </p:nvGrpSpPr>
          <p:grpSpPr>
            <a:xfrm>
              <a:off x="6248400" y="4630444"/>
              <a:ext cx="152400" cy="246356"/>
              <a:chOff x="5105400" y="3716044"/>
              <a:chExt cx="152400" cy="246356"/>
            </a:xfrm>
          </p:grpSpPr>
          <p:cxnSp>
            <p:nvCxnSpPr>
              <p:cNvPr id="67" name="Straight Connector 66"/>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20" name="Group 75"/>
          <p:cNvGrpSpPr/>
          <p:nvPr/>
        </p:nvGrpSpPr>
        <p:grpSpPr>
          <a:xfrm>
            <a:off x="4343400" y="4473422"/>
            <a:ext cx="524249" cy="343203"/>
            <a:chOff x="6248400" y="4630444"/>
            <a:chExt cx="457200" cy="246356"/>
          </a:xfrm>
        </p:grpSpPr>
        <p:grpSp>
          <p:nvGrpSpPr>
            <p:cNvPr id="21" name="Group 35"/>
            <p:cNvGrpSpPr/>
            <p:nvPr/>
          </p:nvGrpSpPr>
          <p:grpSpPr>
            <a:xfrm>
              <a:off x="6400800" y="4630444"/>
              <a:ext cx="152400" cy="246356"/>
              <a:chOff x="5105400" y="3716044"/>
              <a:chExt cx="152400" cy="246356"/>
            </a:xfrm>
          </p:grpSpPr>
          <p:cxnSp>
            <p:nvCxnSpPr>
              <p:cNvPr id="86" name="Straight Connector 85"/>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7" name="Group 39"/>
            <p:cNvGrpSpPr/>
            <p:nvPr/>
          </p:nvGrpSpPr>
          <p:grpSpPr>
            <a:xfrm>
              <a:off x="6553200" y="4630444"/>
              <a:ext cx="152400" cy="246356"/>
              <a:chOff x="5105400" y="3716044"/>
              <a:chExt cx="152400" cy="246356"/>
            </a:xfrm>
          </p:grpSpPr>
          <p:cxnSp>
            <p:nvCxnSpPr>
              <p:cNvPr id="83" name="Straight Connector 82"/>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8" name="Group 29"/>
            <p:cNvGrpSpPr/>
            <p:nvPr/>
          </p:nvGrpSpPr>
          <p:grpSpPr>
            <a:xfrm>
              <a:off x="6248400" y="4630444"/>
              <a:ext cx="152400" cy="246356"/>
              <a:chOff x="5105400" y="3716044"/>
              <a:chExt cx="152400" cy="246356"/>
            </a:xfrm>
          </p:grpSpPr>
          <p:cxnSp>
            <p:nvCxnSpPr>
              <p:cNvPr id="80" name="Straight Connector 79"/>
              <p:cNvCxnSpPr/>
              <p:nvPr/>
            </p:nvCxnSpPr>
            <p:spPr>
              <a:xfrm rot="16200000" flipH="1">
                <a:off x="5029200" y="3792244"/>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5105400" y="3810000"/>
                <a:ext cx="228600" cy="762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5067300" y="3848100"/>
                <a:ext cx="228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39" name="Group 88"/>
          <p:cNvGrpSpPr/>
          <p:nvPr/>
        </p:nvGrpSpPr>
        <p:grpSpPr>
          <a:xfrm>
            <a:off x="6244895" y="3276600"/>
            <a:ext cx="584093" cy="859809"/>
            <a:chOff x="6244895" y="3575713"/>
            <a:chExt cx="584093" cy="859809"/>
          </a:xfrm>
        </p:grpSpPr>
        <p:sp>
          <p:nvSpPr>
            <p:cNvPr id="90" name="Freeform 89"/>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Freeform 90"/>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91"/>
          <p:cNvGrpSpPr/>
          <p:nvPr/>
        </p:nvGrpSpPr>
        <p:grpSpPr>
          <a:xfrm>
            <a:off x="6629400" y="3102591"/>
            <a:ext cx="584093" cy="859809"/>
            <a:chOff x="6244895" y="3575713"/>
            <a:chExt cx="584093" cy="859809"/>
          </a:xfrm>
        </p:grpSpPr>
        <p:sp>
          <p:nvSpPr>
            <p:cNvPr id="93" name="Freeform 92"/>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Freeform 93"/>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0" name="Group 94"/>
          <p:cNvGrpSpPr/>
          <p:nvPr/>
        </p:nvGrpSpPr>
        <p:grpSpPr>
          <a:xfrm>
            <a:off x="7035907" y="2950191"/>
            <a:ext cx="584093" cy="859809"/>
            <a:chOff x="6244895" y="3575713"/>
            <a:chExt cx="584093" cy="859809"/>
          </a:xfrm>
        </p:grpSpPr>
        <p:sp>
          <p:nvSpPr>
            <p:cNvPr id="96" name="Freeform 95"/>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Freeform 96"/>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1" name="Group 97"/>
          <p:cNvGrpSpPr/>
          <p:nvPr/>
        </p:nvGrpSpPr>
        <p:grpSpPr>
          <a:xfrm>
            <a:off x="6629400" y="4028050"/>
            <a:ext cx="584093" cy="859809"/>
            <a:chOff x="6244895" y="3575713"/>
            <a:chExt cx="584093" cy="859809"/>
          </a:xfrm>
        </p:grpSpPr>
        <p:sp>
          <p:nvSpPr>
            <p:cNvPr id="99" name="Freeform 98"/>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2" name="Group 100"/>
          <p:cNvGrpSpPr/>
          <p:nvPr/>
        </p:nvGrpSpPr>
        <p:grpSpPr>
          <a:xfrm>
            <a:off x="7146880" y="3754010"/>
            <a:ext cx="584093" cy="859809"/>
            <a:chOff x="6244895" y="3575713"/>
            <a:chExt cx="584093" cy="859809"/>
          </a:xfrm>
        </p:grpSpPr>
        <p:sp>
          <p:nvSpPr>
            <p:cNvPr id="102" name="Freeform 101"/>
            <p:cNvSpPr/>
            <p:nvPr/>
          </p:nvSpPr>
          <p:spPr>
            <a:xfrm>
              <a:off x="6400800" y="3903260"/>
              <a:ext cx="428188" cy="532262"/>
            </a:xfrm>
            <a:custGeom>
              <a:avLst/>
              <a:gdLst>
                <a:gd name="connsiteX0" fmla="*/ 13648 w 428188"/>
                <a:gd name="connsiteY0" fmla="*/ 0 h 532262"/>
                <a:gd name="connsiteX1" fmla="*/ 81887 w 428188"/>
                <a:gd name="connsiteY1" fmla="*/ 27295 h 532262"/>
                <a:gd name="connsiteX2" fmla="*/ 136478 w 428188"/>
                <a:gd name="connsiteY2" fmla="*/ 109182 h 532262"/>
                <a:gd name="connsiteX3" fmla="*/ 122830 w 428188"/>
                <a:gd name="connsiteY3" fmla="*/ 232012 h 532262"/>
                <a:gd name="connsiteX4" fmla="*/ 109182 w 428188"/>
                <a:gd name="connsiteY4" fmla="*/ 272955 h 532262"/>
                <a:gd name="connsiteX5" fmla="*/ 68239 w 428188"/>
                <a:gd name="connsiteY5" fmla="*/ 286603 h 532262"/>
                <a:gd name="connsiteX6" fmla="*/ 27296 w 428188"/>
                <a:gd name="connsiteY6" fmla="*/ 313898 h 532262"/>
                <a:gd name="connsiteX7" fmla="*/ 13648 w 428188"/>
                <a:gd name="connsiteY7" fmla="*/ 409433 h 532262"/>
                <a:gd name="connsiteX8" fmla="*/ 0 w 428188"/>
                <a:gd name="connsiteY8" fmla="*/ 491319 h 532262"/>
                <a:gd name="connsiteX9" fmla="*/ 54591 w 428188"/>
                <a:gd name="connsiteY9" fmla="*/ 354841 h 532262"/>
                <a:gd name="connsiteX10" fmla="*/ 163773 w 428188"/>
                <a:gd name="connsiteY10" fmla="*/ 368489 h 532262"/>
                <a:gd name="connsiteX11" fmla="*/ 177421 w 428188"/>
                <a:gd name="connsiteY11" fmla="*/ 532262 h 532262"/>
                <a:gd name="connsiteX12" fmla="*/ 163773 w 428188"/>
                <a:gd name="connsiteY12" fmla="*/ 300250 h 532262"/>
                <a:gd name="connsiteX13" fmla="*/ 204716 w 428188"/>
                <a:gd name="connsiteY13" fmla="*/ 286603 h 532262"/>
                <a:gd name="connsiteX14" fmla="*/ 286603 w 428188"/>
                <a:gd name="connsiteY14" fmla="*/ 300250 h 532262"/>
                <a:gd name="connsiteX15" fmla="*/ 313899 w 428188"/>
                <a:gd name="connsiteY15" fmla="*/ 504967 h 532262"/>
                <a:gd name="connsiteX16" fmla="*/ 272955 w 428188"/>
                <a:gd name="connsiteY16" fmla="*/ 477671 h 532262"/>
                <a:gd name="connsiteX17" fmla="*/ 327546 w 428188"/>
                <a:gd name="connsiteY17" fmla="*/ 341194 h 532262"/>
                <a:gd name="connsiteX18" fmla="*/ 409433 w 428188"/>
                <a:gd name="connsiteY18" fmla="*/ 354841 h 532262"/>
                <a:gd name="connsiteX19" fmla="*/ 423081 w 428188"/>
                <a:gd name="connsiteY19" fmla="*/ 395785 h 532262"/>
                <a:gd name="connsiteX20" fmla="*/ 382137 w 428188"/>
                <a:gd name="connsiteY20" fmla="*/ 368489 h 532262"/>
                <a:gd name="connsiteX21" fmla="*/ 368490 w 428188"/>
                <a:gd name="connsiteY21" fmla="*/ 327546 h 532262"/>
                <a:gd name="connsiteX22" fmla="*/ 272955 w 428188"/>
                <a:gd name="connsiteY22" fmla="*/ 232012 h 532262"/>
                <a:gd name="connsiteX23" fmla="*/ 204716 w 428188"/>
                <a:gd name="connsiteY23" fmla="*/ 218364 h 532262"/>
                <a:gd name="connsiteX24" fmla="*/ 177421 w 428188"/>
                <a:gd name="connsiteY24" fmla="*/ 177421 h 532262"/>
                <a:gd name="connsiteX25" fmla="*/ 136478 w 428188"/>
                <a:gd name="connsiteY25" fmla="*/ 95534 h 532262"/>
                <a:gd name="connsiteX26" fmla="*/ 95534 w 428188"/>
                <a:gd name="connsiteY26" fmla="*/ 81886 h 532262"/>
                <a:gd name="connsiteX27" fmla="*/ 81887 w 428188"/>
                <a:gd name="connsiteY27" fmla="*/ 68239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188" h="532262">
                  <a:moveTo>
                    <a:pt x="13648" y="0"/>
                  </a:moveTo>
                  <a:cubicBezTo>
                    <a:pt x="36394" y="9098"/>
                    <a:pt x="63577" y="11019"/>
                    <a:pt x="81887" y="27295"/>
                  </a:cubicBezTo>
                  <a:cubicBezTo>
                    <a:pt x="106406" y="49090"/>
                    <a:pt x="136478" y="109182"/>
                    <a:pt x="136478" y="109182"/>
                  </a:cubicBezTo>
                  <a:cubicBezTo>
                    <a:pt x="131929" y="150125"/>
                    <a:pt x="129603" y="191377"/>
                    <a:pt x="122830" y="232012"/>
                  </a:cubicBezTo>
                  <a:cubicBezTo>
                    <a:pt x="120465" y="246202"/>
                    <a:pt x="119354" y="262783"/>
                    <a:pt x="109182" y="272955"/>
                  </a:cubicBezTo>
                  <a:cubicBezTo>
                    <a:pt x="99010" y="283127"/>
                    <a:pt x="81106" y="280169"/>
                    <a:pt x="68239" y="286603"/>
                  </a:cubicBezTo>
                  <a:cubicBezTo>
                    <a:pt x="53568" y="293938"/>
                    <a:pt x="40944" y="304800"/>
                    <a:pt x="27296" y="313898"/>
                  </a:cubicBezTo>
                  <a:cubicBezTo>
                    <a:pt x="22747" y="345743"/>
                    <a:pt x="18540" y="377639"/>
                    <a:pt x="13648" y="409433"/>
                  </a:cubicBezTo>
                  <a:cubicBezTo>
                    <a:pt x="9440" y="436783"/>
                    <a:pt x="0" y="518991"/>
                    <a:pt x="0" y="491319"/>
                  </a:cubicBezTo>
                  <a:cubicBezTo>
                    <a:pt x="0" y="393056"/>
                    <a:pt x="729" y="408705"/>
                    <a:pt x="54591" y="354841"/>
                  </a:cubicBezTo>
                  <a:cubicBezTo>
                    <a:pt x="90985" y="359390"/>
                    <a:pt x="129719" y="354867"/>
                    <a:pt x="163773" y="368489"/>
                  </a:cubicBezTo>
                  <a:cubicBezTo>
                    <a:pt x="219788" y="390895"/>
                    <a:pt x="178142" y="525770"/>
                    <a:pt x="177421" y="532262"/>
                  </a:cubicBezTo>
                  <a:cubicBezTo>
                    <a:pt x="122137" y="449338"/>
                    <a:pt x="120029" y="464290"/>
                    <a:pt x="163773" y="300250"/>
                  </a:cubicBezTo>
                  <a:cubicBezTo>
                    <a:pt x="167480" y="286350"/>
                    <a:pt x="191068" y="291152"/>
                    <a:pt x="204716" y="286603"/>
                  </a:cubicBezTo>
                  <a:cubicBezTo>
                    <a:pt x="232012" y="291152"/>
                    <a:pt x="260351" y="291499"/>
                    <a:pt x="286603" y="300250"/>
                  </a:cubicBezTo>
                  <a:cubicBezTo>
                    <a:pt x="379156" y="331101"/>
                    <a:pt x="320641" y="417319"/>
                    <a:pt x="313899" y="504967"/>
                  </a:cubicBezTo>
                  <a:cubicBezTo>
                    <a:pt x="300251" y="495868"/>
                    <a:pt x="276513" y="493683"/>
                    <a:pt x="272955" y="477671"/>
                  </a:cubicBezTo>
                  <a:cubicBezTo>
                    <a:pt x="255089" y="397274"/>
                    <a:pt x="284403" y="384337"/>
                    <a:pt x="327546" y="341194"/>
                  </a:cubicBezTo>
                  <a:cubicBezTo>
                    <a:pt x="354842" y="345743"/>
                    <a:pt x="385407" y="341112"/>
                    <a:pt x="409433" y="354841"/>
                  </a:cubicBezTo>
                  <a:cubicBezTo>
                    <a:pt x="421924" y="361979"/>
                    <a:pt x="435948" y="389351"/>
                    <a:pt x="423081" y="395785"/>
                  </a:cubicBezTo>
                  <a:cubicBezTo>
                    <a:pt x="408410" y="403121"/>
                    <a:pt x="395785" y="377588"/>
                    <a:pt x="382137" y="368489"/>
                  </a:cubicBezTo>
                  <a:cubicBezTo>
                    <a:pt x="377588" y="354841"/>
                    <a:pt x="375476" y="340122"/>
                    <a:pt x="368490" y="327546"/>
                  </a:cubicBezTo>
                  <a:cubicBezTo>
                    <a:pt x="326863" y="252617"/>
                    <a:pt x="335836" y="247732"/>
                    <a:pt x="272955" y="232012"/>
                  </a:cubicBezTo>
                  <a:cubicBezTo>
                    <a:pt x="250451" y="226386"/>
                    <a:pt x="227462" y="222913"/>
                    <a:pt x="204716" y="218364"/>
                  </a:cubicBezTo>
                  <a:cubicBezTo>
                    <a:pt x="195618" y="204716"/>
                    <a:pt x="184756" y="192092"/>
                    <a:pt x="177421" y="177421"/>
                  </a:cubicBezTo>
                  <a:cubicBezTo>
                    <a:pt x="160939" y="144457"/>
                    <a:pt x="169070" y="121608"/>
                    <a:pt x="136478" y="95534"/>
                  </a:cubicBezTo>
                  <a:cubicBezTo>
                    <a:pt x="125244" y="86547"/>
                    <a:pt x="108402" y="88320"/>
                    <a:pt x="95534" y="81886"/>
                  </a:cubicBezTo>
                  <a:cubicBezTo>
                    <a:pt x="89780" y="79009"/>
                    <a:pt x="86436" y="72788"/>
                    <a:pt x="81887" y="68239"/>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Freeform 102"/>
            <p:cNvSpPr/>
            <p:nvPr/>
          </p:nvSpPr>
          <p:spPr>
            <a:xfrm>
              <a:off x="6244895" y="3575713"/>
              <a:ext cx="517480" cy="546067"/>
            </a:xfrm>
            <a:custGeom>
              <a:avLst/>
              <a:gdLst>
                <a:gd name="connsiteX0" fmla="*/ 278735 w 517480"/>
                <a:gd name="connsiteY0" fmla="*/ 464024 h 546067"/>
                <a:gd name="connsiteX1" fmla="*/ 237792 w 517480"/>
                <a:gd name="connsiteY1" fmla="*/ 532263 h 546067"/>
                <a:gd name="connsiteX2" fmla="*/ 128609 w 517480"/>
                <a:gd name="connsiteY2" fmla="*/ 477672 h 546067"/>
                <a:gd name="connsiteX3" fmla="*/ 142257 w 517480"/>
                <a:gd name="connsiteY3" fmla="*/ 368490 h 546067"/>
                <a:gd name="connsiteX4" fmla="*/ 155905 w 517480"/>
                <a:gd name="connsiteY4" fmla="*/ 327547 h 546067"/>
                <a:gd name="connsiteX5" fmla="*/ 196848 w 517480"/>
                <a:gd name="connsiteY5" fmla="*/ 313899 h 546067"/>
                <a:gd name="connsiteX6" fmla="*/ 237792 w 517480"/>
                <a:gd name="connsiteY6" fmla="*/ 327547 h 546067"/>
                <a:gd name="connsiteX7" fmla="*/ 237792 w 517480"/>
                <a:gd name="connsiteY7" fmla="*/ 436729 h 546067"/>
                <a:gd name="connsiteX8" fmla="*/ 196848 w 517480"/>
                <a:gd name="connsiteY8" fmla="*/ 450377 h 546067"/>
                <a:gd name="connsiteX9" fmla="*/ 169553 w 517480"/>
                <a:gd name="connsiteY9" fmla="*/ 245660 h 546067"/>
                <a:gd name="connsiteX10" fmla="*/ 251439 w 517480"/>
                <a:gd name="connsiteY10" fmla="*/ 204717 h 546067"/>
                <a:gd name="connsiteX11" fmla="*/ 333326 w 517480"/>
                <a:gd name="connsiteY11" fmla="*/ 218365 h 546067"/>
                <a:gd name="connsiteX12" fmla="*/ 374269 w 517480"/>
                <a:gd name="connsiteY12" fmla="*/ 232012 h 546067"/>
                <a:gd name="connsiteX13" fmla="*/ 401565 w 517480"/>
                <a:gd name="connsiteY13" fmla="*/ 313899 h 546067"/>
                <a:gd name="connsiteX14" fmla="*/ 415212 w 517480"/>
                <a:gd name="connsiteY14" fmla="*/ 354842 h 546067"/>
                <a:gd name="connsiteX15" fmla="*/ 401565 w 517480"/>
                <a:gd name="connsiteY15" fmla="*/ 423081 h 546067"/>
                <a:gd name="connsiteX16" fmla="*/ 306030 w 517480"/>
                <a:gd name="connsiteY16" fmla="*/ 382138 h 546067"/>
                <a:gd name="connsiteX17" fmla="*/ 319678 w 517480"/>
                <a:gd name="connsiteY17" fmla="*/ 232012 h 546067"/>
                <a:gd name="connsiteX18" fmla="*/ 346974 w 517480"/>
                <a:gd name="connsiteY18" fmla="*/ 191069 h 546067"/>
                <a:gd name="connsiteX19" fmla="*/ 469804 w 517480"/>
                <a:gd name="connsiteY19" fmla="*/ 204717 h 546067"/>
                <a:gd name="connsiteX20" fmla="*/ 510747 w 517480"/>
                <a:gd name="connsiteY20" fmla="*/ 232012 h 546067"/>
                <a:gd name="connsiteX21" fmla="*/ 456156 w 517480"/>
                <a:gd name="connsiteY21" fmla="*/ 354842 h 546067"/>
                <a:gd name="connsiteX22" fmla="*/ 319678 w 517480"/>
                <a:gd name="connsiteY22" fmla="*/ 341194 h 546067"/>
                <a:gd name="connsiteX23" fmla="*/ 278735 w 517480"/>
                <a:gd name="connsiteY23" fmla="*/ 327547 h 546067"/>
                <a:gd name="connsiteX24" fmla="*/ 265087 w 517480"/>
                <a:gd name="connsiteY24" fmla="*/ 286603 h 546067"/>
                <a:gd name="connsiteX25" fmla="*/ 224144 w 517480"/>
                <a:gd name="connsiteY25" fmla="*/ 259308 h 546067"/>
                <a:gd name="connsiteX26" fmla="*/ 224144 w 517480"/>
                <a:gd name="connsiteY26" fmla="*/ 136478 h 546067"/>
                <a:gd name="connsiteX27" fmla="*/ 265087 w 517480"/>
                <a:gd name="connsiteY27" fmla="*/ 122830 h 546067"/>
                <a:gd name="connsiteX28" fmla="*/ 346974 w 517480"/>
                <a:gd name="connsiteY28" fmla="*/ 136478 h 546067"/>
                <a:gd name="connsiteX29" fmla="*/ 360621 w 517480"/>
                <a:gd name="connsiteY29" fmla="*/ 177421 h 546067"/>
                <a:gd name="connsiteX30" fmla="*/ 346974 w 517480"/>
                <a:gd name="connsiteY30" fmla="*/ 272956 h 546067"/>
                <a:gd name="connsiteX31" fmla="*/ 224144 w 517480"/>
                <a:gd name="connsiteY31" fmla="*/ 327547 h 546067"/>
                <a:gd name="connsiteX32" fmla="*/ 183201 w 517480"/>
                <a:gd name="connsiteY32" fmla="*/ 341194 h 546067"/>
                <a:gd name="connsiteX33" fmla="*/ 87666 w 517480"/>
                <a:gd name="connsiteY33" fmla="*/ 327547 h 546067"/>
                <a:gd name="connsiteX34" fmla="*/ 74018 w 517480"/>
                <a:gd name="connsiteY34" fmla="*/ 232012 h 546067"/>
                <a:gd name="connsiteX35" fmla="*/ 114962 w 517480"/>
                <a:gd name="connsiteY35" fmla="*/ 204717 h 546067"/>
                <a:gd name="connsiteX36" fmla="*/ 196848 w 517480"/>
                <a:gd name="connsiteY36" fmla="*/ 218365 h 546067"/>
                <a:gd name="connsiteX37" fmla="*/ 155905 w 517480"/>
                <a:gd name="connsiteY37" fmla="*/ 423081 h 546067"/>
                <a:gd name="connsiteX38" fmla="*/ 33075 w 517480"/>
                <a:gd name="connsiteY38" fmla="*/ 491320 h 546067"/>
                <a:gd name="connsiteX39" fmla="*/ 19427 w 517480"/>
                <a:gd name="connsiteY39" fmla="*/ 368490 h 546067"/>
                <a:gd name="connsiteX40" fmla="*/ 60371 w 517480"/>
                <a:gd name="connsiteY40" fmla="*/ 341194 h 546067"/>
                <a:gd name="connsiteX41" fmla="*/ 155905 w 517480"/>
                <a:gd name="connsiteY41" fmla="*/ 354842 h 546067"/>
                <a:gd name="connsiteX42" fmla="*/ 196848 w 517480"/>
                <a:gd name="connsiteY42" fmla="*/ 368490 h 546067"/>
                <a:gd name="connsiteX43" fmla="*/ 224144 w 517480"/>
                <a:gd name="connsiteY43" fmla="*/ 450377 h 546067"/>
                <a:gd name="connsiteX44" fmla="*/ 210496 w 517480"/>
                <a:gd name="connsiteY44" fmla="*/ 504968 h 546067"/>
                <a:gd name="connsiteX45" fmla="*/ 169553 w 517480"/>
                <a:gd name="connsiteY45" fmla="*/ 491320 h 546067"/>
                <a:gd name="connsiteX46" fmla="*/ 142257 w 517480"/>
                <a:gd name="connsiteY46" fmla="*/ 450377 h 546067"/>
                <a:gd name="connsiteX47" fmla="*/ 101314 w 517480"/>
                <a:gd name="connsiteY47" fmla="*/ 423081 h 546067"/>
                <a:gd name="connsiteX48" fmla="*/ 74018 w 517480"/>
                <a:gd name="connsiteY48" fmla="*/ 382138 h 546067"/>
                <a:gd name="connsiteX49" fmla="*/ 46723 w 517480"/>
                <a:gd name="connsiteY49" fmla="*/ 300251 h 546067"/>
                <a:gd name="connsiteX50" fmla="*/ 87666 w 517480"/>
                <a:gd name="connsiteY50" fmla="*/ 109183 h 546067"/>
                <a:gd name="connsiteX51" fmla="*/ 128609 w 517480"/>
                <a:gd name="connsiteY51" fmla="*/ 95535 h 546067"/>
                <a:gd name="connsiteX52" fmla="*/ 169553 w 517480"/>
                <a:gd name="connsiteY52" fmla="*/ 109183 h 546067"/>
                <a:gd name="connsiteX53" fmla="*/ 224144 w 517480"/>
                <a:gd name="connsiteY53" fmla="*/ 191069 h 546067"/>
                <a:gd name="connsiteX54" fmla="*/ 210496 w 517480"/>
                <a:gd name="connsiteY54" fmla="*/ 232012 h 546067"/>
                <a:gd name="connsiteX55" fmla="*/ 155905 w 517480"/>
                <a:gd name="connsiteY55" fmla="*/ 177421 h 546067"/>
                <a:gd name="connsiteX56" fmla="*/ 169553 w 517480"/>
                <a:gd name="connsiteY56" fmla="*/ 95535 h 546067"/>
                <a:gd name="connsiteX57" fmla="*/ 210496 w 517480"/>
                <a:gd name="connsiteY57" fmla="*/ 81887 h 546067"/>
                <a:gd name="connsiteX58" fmla="*/ 374269 w 517480"/>
                <a:gd name="connsiteY58" fmla="*/ 95535 h 546067"/>
                <a:gd name="connsiteX59" fmla="*/ 387917 w 517480"/>
                <a:gd name="connsiteY59" fmla="*/ 232012 h 546067"/>
                <a:gd name="connsiteX60" fmla="*/ 346974 w 517480"/>
                <a:gd name="connsiteY60" fmla="*/ 259308 h 546067"/>
                <a:gd name="connsiteX61" fmla="*/ 306030 w 517480"/>
                <a:gd name="connsiteY61" fmla="*/ 272956 h 546067"/>
                <a:gd name="connsiteX62" fmla="*/ 265087 w 517480"/>
                <a:gd name="connsiteY62" fmla="*/ 259308 h 546067"/>
                <a:gd name="connsiteX63" fmla="*/ 319678 w 517480"/>
                <a:gd name="connsiteY63" fmla="*/ 0 h 546067"/>
                <a:gd name="connsiteX64" fmla="*/ 401565 w 517480"/>
                <a:gd name="connsiteY64" fmla="*/ 40944 h 546067"/>
                <a:gd name="connsiteX65" fmla="*/ 428860 w 517480"/>
                <a:gd name="connsiteY65" fmla="*/ 272956 h 54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7480" h="546067">
                  <a:moveTo>
                    <a:pt x="278735" y="464024"/>
                  </a:moveTo>
                  <a:cubicBezTo>
                    <a:pt x="265087" y="486770"/>
                    <a:pt x="262421" y="522411"/>
                    <a:pt x="237792" y="532263"/>
                  </a:cubicBezTo>
                  <a:cubicBezTo>
                    <a:pt x="145543" y="569162"/>
                    <a:pt x="144591" y="525617"/>
                    <a:pt x="128609" y="477672"/>
                  </a:cubicBezTo>
                  <a:cubicBezTo>
                    <a:pt x="133158" y="441278"/>
                    <a:pt x="135696" y="404576"/>
                    <a:pt x="142257" y="368490"/>
                  </a:cubicBezTo>
                  <a:cubicBezTo>
                    <a:pt x="144830" y="354336"/>
                    <a:pt x="145733" y="337719"/>
                    <a:pt x="155905" y="327547"/>
                  </a:cubicBezTo>
                  <a:cubicBezTo>
                    <a:pt x="166077" y="317375"/>
                    <a:pt x="183200" y="318448"/>
                    <a:pt x="196848" y="313899"/>
                  </a:cubicBezTo>
                  <a:cubicBezTo>
                    <a:pt x="210496" y="318448"/>
                    <a:pt x="227619" y="317374"/>
                    <a:pt x="237792" y="327547"/>
                  </a:cubicBezTo>
                  <a:cubicBezTo>
                    <a:pt x="261262" y="351017"/>
                    <a:pt x="250249" y="418043"/>
                    <a:pt x="237792" y="436729"/>
                  </a:cubicBezTo>
                  <a:cubicBezTo>
                    <a:pt x="229812" y="448699"/>
                    <a:pt x="210496" y="445828"/>
                    <a:pt x="196848" y="450377"/>
                  </a:cubicBezTo>
                  <a:cubicBezTo>
                    <a:pt x="102959" y="419080"/>
                    <a:pt x="121020" y="439791"/>
                    <a:pt x="169553" y="245660"/>
                  </a:cubicBezTo>
                  <a:cubicBezTo>
                    <a:pt x="174363" y="226420"/>
                    <a:pt x="237125" y="209489"/>
                    <a:pt x="251439" y="204717"/>
                  </a:cubicBezTo>
                  <a:cubicBezTo>
                    <a:pt x="278735" y="209266"/>
                    <a:pt x="306313" y="212362"/>
                    <a:pt x="333326" y="218365"/>
                  </a:cubicBezTo>
                  <a:cubicBezTo>
                    <a:pt x="347369" y="221486"/>
                    <a:pt x="365907" y="220306"/>
                    <a:pt x="374269" y="232012"/>
                  </a:cubicBezTo>
                  <a:cubicBezTo>
                    <a:pt x="390993" y="255425"/>
                    <a:pt x="392467" y="286603"/>
                    <a:pt x="401565" y="313899"/>
                  </a:cubicBezTo>
                  <a:lnTo>
                    <a:pt x="415212" y="354842"/>
                  </a:lnTo>
                  <a:cubicBezTo>
                    <a:pt x="410663" y="377588"/>
                    <a:pt x="419679" y="408590"/>
                    <a:pt x="401565" y="423081"/>
                  </a:cubicBezTo>
                  <a:cubicBezTo>
                    <a:pt x="381537" y="439104"/>
                    <a:pt x="318441" y="390412"/>
                    <a:pt x="306030" y="382138"/>
                  </a:cubicBezTo>
                  <a:cubicBezTo>
                    <a:pt x="310579" y="332096"/>
                    <a:pt x="309149" y="281145"/>
                    <a:pt x="319678" y="232012"/>
                  </a:cubicBezTo>
                  <a:cubicBezTo>
                    <a:pt x="323115" y="215974"/>
                    <a:pt x="330836" y="194003"/>
                    <a:pt x="346974" y="191069"/>
                  </a:cubicBezTo>
                  <a:cubicBezTo>
                    <a:pt x="387505" y="183700"/>
                    <a:pt x="428861" y="200168"/>
                    <a:pt x="469804" y="204717"/>
                  </a:cubicBezTo>
                  <a:cubicBezTo>
                    <a:pt x="483452" y="213815"/>
                    <a:pt x="507189" y="216000"/>
                    <a:pt x="510747" y="232012"/>
                  </a:cubicBezTo>
                  <a:cubicBezTo>
                    <a:pt x="530320" y="320091"/>
                    <a:pt x="505743" y="321784"/>
                    <a:pt x="456156" y="354842"/>
                  </a:cubicBezTo>
                  <a:cubicBezTo>
                    <a:pt x="410663" y="350293"/>
                    <a:pt x="364866" y="348146"/>
                    <a:pt x="319678" y="341194"/>
                  </a:cubicBezTo>
                  <a:cubicBezTo>
                    <a:pt x="305459" y="339007"/>
                    <a:pt x="288907" y="337719"/>
                    <a:pt x="278735" y="327547"/>
                  </a:cubicBezTo>
                  <a:cubicBezTo>
                    <a:pt x="268562" y="317374"/>
                    <a:pt x="274074" y="297837"/>
                    <a:pt x="265087" y="286603"/>
                  </a:cubicBezTo>
                  <a:cubicBezTo>
                    <a:pt x="254841" y="273795"/>
                    <a:pt x="237792" y="268406"/>
                    <a:pt x="224144" y="259308"/>
                  </a:cubicBezTo>
                  <a:cubicBezTo>
                    <a:pt x="209193" y="214457"/>
                    <a:pt x="193804" y="189574"/>
                    <a:pt x="224144" y="136478"/>
                  </a:cubicBezTo>
                  <a:cubicBezTo>
                    <a:pt x="231281" y="123987"/>
                    <a:pt x="251439" y="127379"/>
                    <a:pt x="265087" y="122830"/>
                  </a:cubicBezTo>
                  <a:cubicBezTo>
                    <a:pt x="292383" y="127379"/>
                    <a:pt x="322948" y="122749"/>
                    <a:pt x="346974" y="136478"/>
                  </a:cubicBezTo>
                  <a:cubicBezTo>
                    <a:pt x="359464" y="143615"/>
                    <a:pt x="360621" y="163035"/>
                    <a:pt x="360621" y="177421"/>
                  </a:cubicBezTo>
                  <a:cubicBezTo>
                    <a:pt x="360621" y="209589"/>
                    <a:pt x="360039" y="243560"/>
                    <a:pt x="346974" y="272956"/>
                  </a:cubicBezTo>
                  <a:cubicBezTo>
                    <a:pt x="335691" y="298343"/>
                    <a:pt x="227570" y="326405"/>
                    <a:pt x="224144" y="327547"/>
                  </a:cubicBezTo>
                  <a:lnTo>
                    <a:pt x="183201" y="341194"/>
                  </a:lnTo>
                  <a:cubicBezTo>
                    <a:pt x="151356" y="336645"/>
                    <a:pt x="117062" y="340612"/>
                    <a:pt x="87666" y="327547"/>
                  </a:cubicBezTo>
                  <a:cubicBezTo>
                    <a:pt x="49319" y="310504"/>
                    <a:pt x="57134" y="257338"/>
                    <a:pt x="74018" y="232012"/>
                  </a:cubicBezTo>
                  <a:cubicBezTo>
                    <a:pt x="83117" y="218364"/>
                    <a:pt x="101314" y="213815"/>
                    <a:pt x="114962" y="204717"/>
                  </a:cubicBezTo>
                  <a:lnTo>
                    <a:pt x="196848" y="218365"/>
                  </a:lnTo>
                  <a:cubicBezTo>
                    <a:pt x="210255" y="253222"/>
                    <a:pt x="205080" y="380054"/>
                    <a:pt x="155905" y="423081"/>
                  </a:cubicBezTo>
                  <a:cubicBezTo>
                    <a:pt x="98147" y="473619"/>
                    <a:pt x="89309" y="472575"/>
                    <a:pt x="33075" y="491320"/>
                  </a:cubicBezTo>
                  <a:cubicBezTo>
                    <a:pt x="1503" y="443961"/>
                    <a:pt x="-15596" y="438537"/>
                    <a:pt x="19427" y="368490"/>
                  </a:cubicBezTo>
                  <a:cubicBezTo>
                    <a:pt x="26763" y="353819"/>
                    <a:pt x="46723" y="350293"/>
                    <a:pt x="60371" y="341194"/>
                  </a:cubicBezTo>
                  <a:cubicBezTo>
                    <a:pt x="92216" y="345743"/>
                    <a:pt x="124362" y="348533"/>
                    <a:pt x="155905" y="354842"/>
                  </a:cubicBezTo>
                  <a:cubicBezTo>
                    <a:pt x="170012" y="357663"/>
                    <a:pt x="188486" y="356784"/>
                    <a:pt x="196848" y="368490"/>
                  </a:cubicBezTo>
                  <a:cubicBezTo>
                    <a:pt x="213571" y="391903"/>
                    <a:pt x="224144" y="450377"/>
                    <a:pt x="224144" y="450377"/>
                  </a:cubicBezTo>
                  <a:cubicBezTo>
                    <a:pt x="219595" y="468574"/>
                    <a:pt x="225502" y="493714"/>
                    <a:pt x="210496" y="504968"/>
                  </a:cubicBezTo>
                  <a:cubicBezTo>
                    <a:pt x="198987" y="513600"/>
                    <a:pt x="180787" y="500307"/>
                    <a:pt x="169553" y="491320"/>
                  </a:cubicBezTo>
                  <a:cubicBezTo>
                    <a:pt x="156745" y="481073"/>
                    <a:pt x="153855" y="461975"/>
                    <a:pt x="142257" y="450377"/>
                  </a:cubicBezTo>
                  <a:cubicBezTo>
                    <a:pt x="130659" y="438779"/>
                    <a:pt x="114962" y="432180"/>
                    <a:pt x="101314" y="423081"/>
                  </a:cubicBezTo>
                  <a:cubicBezTo>
                    <a:pt x="92215" y="409433"/>
                    <a:pt x="80680" y="397127"/>
                    <a:pt x="74018" y="382138"/>
                  </a:cubicBezTo>
                  <a:cubicBezTo>
                    <a:pt x="62333" y="355846"/>
                    <a:pt x="46723" y="300251"/>
                    <a:pt x="46723" y="300251"/>
                  </a:cubicBezTo>
                  <a:cubicBezTo>
                    <a:pt x="50257" y="261374"/>
                    <a:pt x="36285" y="150288"/>
                    <a:pt x="87666" y="109183"/>
                  </a:cubicBezTo>
                  <a:cubicBezTo>
                    <a:pt x="98899" y="100196"/>
                    <a:pt x="114961" y="100084"/>
                    <a:pt x="128609" y="95535"/>
                  </a:cubicBezTo>
                  <a:cubicBezTo>
                    <a:pt x="142257" y="100084"/>
                    <a:pt x="159380" y="99010"/>
                    <a:pt x="169553" y="109183"/>
                  </a:cubicBezTo>
                  <a:cubicBezTo>
                    <a:pt x="192750" y="132379"/>
                    <a:pt x="224144" y="191069"/>
                    <a:pt x="224144" y="191069"/>
                  </a:cubicBezTo>
                  <a:cubicBezTo>
                    <a:pt x="219595" y="204717"/>
                    <a:pt x="223363" y="225578"/>
                    <a:pt x="210496" y="232012"/>
                  </a:cubicBezTo>
                  <a:cubicBezTo>
                    <a:pt x="168903" y="252809"/>
                    <a:pt x="161104" y="193018"/>
                    <a:pt x="155905" y="177421"/>
                  </a:cubicBezTo>
                  <a:cubicBezTo>
                    <a:pt x="160454" y="150126"/>
                    <a:pt x="155824" y="119561"/>
                    <a:pt x="169553" y="95535"/>
                  </a:cubicBezTo>
                  <a:cubicBezTo>
                    <a:pt x="176690" y="83045"/>
                    <a:pt x="196110" y="81887"/>
                    <a:pt x="210496" y="81887"/>
                  </a:cubicBezTo>
                  <a:cubicBezTo>
                    <a:pt x="265276" y="81887"/>
                    <a:pt x="319678" y="90986"/>
                    <a:pt x="374269" y="95535"/>
                  </a:cubicBezTo>
                  <a:cubicBezTo>
                    <a:pt x="389920" y="142486"/>
                    <a:pt x="420002" y="183884"/>
                    <a:pt x="387917" y="232012"/>
                  </a:cubicBezTo>
                  <a:cubicBezTo>
                    <a:pt x="378819" y="245660"/>
                    <a:pt x="361645" y="251972"/>
                    <a:pt x="346974" y="259308"/>
                  </a:cubicBezTo>
                  <a:cubicBezTo>
                    <a:pt x="334107" y="265742"/>
                    <a:pt x="319678" y="268407"/>
                    <a:pt x="306030" y="272956"/>
                  </a:cubicBezTo>
                  <a:cubicBezTo>
                    <a:pt x="292382" y="268407"/>
                    <a:pt x="266676" y="273606"/>
                    <a:pt x="265087" y="259308"/>
                  </a:cubicBezTo>
                  <a:cubicBezTo>
                    <a:pt x="240400" y="37121"/>
                    <a:pt x="222596" y="64723"/>
                    <a:pt x="319678" y="0"/>
                  </a:cubicBezTo>
                  <a:cubicBezTo>
                    <a:pt x="341987" y="7436"/>
                    <a:pt x="387640" y="18665"/>
                    <a:pt x="401565" y="40944"/>
                  </a:cubicBezTo>
                  <a:cubicBezTo>
                    <a:pt x="444684" y="109935"/>
                    <a:pt x="428860" y="199057"/>
                    <a:pt x="428860" y="2729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4" name="Picture 2"/>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3843" y="1992023"/>
            <a:ext cx="3005449" cy="39201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5" name="Picture 2"/>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2391565"/>
            <a:ext cx="4560824" cy="661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108" name="Straight Arrow Connector 107"/>
          <p:cNvCxnSpPr/>
          <p:nvPr/>
        </p:nvCxnSpPr>
        <p:spPr>
          <a:xfrm flipV="1">
            <a:off x="4205972" y="3870278"/>
            <a:ext cx="0" cy="930322"/>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41706" y="3962400"/>
            <a:ext cx="319318" cy="400110"/>
          </a:xfrm>
          <a:prstGeom prst="rect">
            <a:avLst/>
          </a:prstGeom>
          <a:noFill/>
        </p:spPr>
        <p:txBody>
          <a:bodyPr wrap="none" rtlCol="0">
            <a:spAutoFit/>
          </a:bodyPr>
          <a:lstStyle/>
          <a:p>
            <a:r>
              <a:rPr lang="en-US" sz="2000" dirty="0">
                <a:solidFill>
                  <a:prstClr val="black"/>
                </a:solidFill>
              </a:rPr>
              <a:t>h</a:t>
            </a:r>
          </a:p>
        </p:txBody>
      </p:sp>
      <p:sp>
        <p:nvSpPr>
          <p:cNvPr id="110" name="TextBox 109"/>
          <p:cNvSpPr txBox="1"/>
          <p:nvPr/>
        </p:nvSpPr>
        <p:spPr>
          <a:xfrm>
            <a:off x="4617242" y="4985631"/>
            <a:ext cx="349776" cy="400110"/>
          </a:xfrm>
          <a:prstGeom prst="rect">
            <a:avLst/>
          </a:prstGeom>
          <a:noFill/>
        </p:spPr>
        <p:txBody>
          <a:bodyPr wrap="none" rtlCol="0">
            <a:spAutoFit/>
          </a:bodyPr>
          <a:lstStyle/>
          <a:p>
            <a:r>
              <a:rPr lang="en-US" sz="2000" dirty="0">
                <a:solidFill>
                  <a:prstClr val="black"/>
                </a:solidFill>
              </a:rPr>
              <a:t>N</a:t>
            </a:r>
          </a:p>
        </p:txBody>
      </p:sp>
      <p:pic>
        <p:nvPicPr>
          <p:cNvPr id="2050" name="Picture 2"/>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53565" y="3505200"/>
            <a:ext cx="2895600" cy="19526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1299758" y="3088967"/>
            <a:ext cx="2154629" cy="307777"/>
          </a:xfrm>
          <a:prstGeom prst="rect">
            <a:avLst/>
          </a:prstGeom>
          <a:noFill/>
        </p:spPr>
        <p:txBody>
          <a:bodyPr wrap="none" rtlCol="0">
            <a:spAutoFit/>
          </a:bodyPr>
          <a:lstStyle/>
          <a:p>
            <a:r>
              <a:rPr lang="en-US" sz="1400" dirty="0">
                <a:solidFill>
                  <a:prstClr val="black"/>
                </a:solidFill>
              </a:rPr>
              <a:t>Mendez and Losada (2004)</a:t>
            </a:r>
          </a:p>
        </p:txBody>
      </p:sp>
      <p:pic>
        <p:nvPicPr>
          <p:cNvPr id="107" name="Picture 3"/>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4642" y="1735648"/>
            <a:ext cx="3354339" cy="5460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9" name="TextBox 108"/>
          <p:cNvSpPr txBox="1"/>
          <p:nvPr/>
        </p:nvSpPr>
        <p:spPr>
          <a:xfrm>
            <a:off x="6329409" y="2414625"/>
            <a:ext cx="1946751" cy="307777"/>
          </a:xfrm>
          <a:prstGeom prst="rect">
            <a:avLst/>
          </a:prstGeom>
          <a:noFill/>
        </p:spPr>
        <p:txBody>
          <a:bodyPr wrap="none" rtlCol="0">
            <a:spAutoFit/>
          </a:bodyPr>
          <a:lstStyle/>
          <a:p>
            <a:r>
              <a:rPr lang="en-US" sz="1400" dirty="0" err="1">
                <a:solidFill>
                  <a:prstClr val="black"/>
                </a:solidFill>
              </a:rPr>
              <a:t>Kriebel</a:t>
            </a:r>
            <a:r>
              <a:rPr lang="en-US" sz="1400" dirty="0">
                <a:solidFill>
                  <a:prstClr val="black"/>
                </a:solidFill>
              </a:rPr>
              <a:t> and Dean (1993)</a:t>
            </a:r>
          </a:p>
        </p:txBody>
      </p:sp>
      <p:cxnSp>
        <p:nvCxnSpPr>
          <p:cNvPr id="111" name="Straight Arrow Connector 110"/>
          <p:cNvCxnSpPr/>
          <p:nvPr/>
        </p:nvCxnSpPr>
        <p:spPr>
          <a:xfrm>
            <a:off x="7535678" y="3736102"/>
            <a:ext cx="848307"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7828202" y="4063648"/>
            <a:ext cx="1196546" cy="646331"/>
          </a:xfrm>
          <a:prstGeom prst="rect">
            <a:avLst/>
          </a:prstGeom>
          <a:noFill/>
        </p:spPr>
        <p:txBody>
          <a:bodyPr wrap="none" rtlCol="0">
            <a:spAutoFit/>
          </a:bodyPr>
          <a:lstStyle/>
          <a:p>
            <a:r>
              <a:rPr lang="en-US" b="1" dirty="0">
                <a:solidFill>
                  <a:srgbClr val="FF0000"/>
                </a:solidFill>
              </a:rPr>
              <a:t>Erosion of </a:t>
            </a:r>
          </a:p>
          <a:p>
            <a:r>
              <a:rPr lang="en-US" b="1" dirty="0">
                <a:solidFill>
                  <a:srgbClr val="FF0000"/>
                </a:solidFill>
              </a:rPr>
              <a:t>property</a:t>
            </a: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7" name="Rectangle 6"/>
              <p:cNvSpPr/>
              <p:nvPr/>
            </p:nvSpPr>
            <p:spPr>
              <a:xfrm>
                <a:off x="6075153" y="4843793"/>
                <a:ext cx="3546893" cy="763029"/>
              </a:xfrm>
              <a:prstGeom prst="rect">
                <a:avLst/>
              </a:prstGeom>
            </p:spPr>
            <p:txBody>
              <a:bodyPr wrap="square">
                <a:spAutoFit/>
              </a:bodyPr>
              <a:lstStyle/>
              <a:p>
                <a:pPr lvl="0">
                  <a:spcBef>
                    <a:spcPct val="20000"/>
                  </a:spcBef>
                </a:pPr>
                <a14:m>
                  <m:oMathPara xmlns:m="http://schemas.openxmlformats.org/officeDocument/2006/math">
                    <m:oMathParaPr>
                      <m:jc m:val="centerGroup"/>
                    </m:oMathParaPr>
                    <m:oMath xmlns:m="http://schemas.openxmlformats.org/officeDocument/2006/math">
                      <m:r>
                        <a:rPr lang="en-US" sz="1600" i="1">
                          <a:solidFill>
                            <a:prstClr val="black"/>
                          </a:solidFill>
                          <a:latin typeface="Cambria Math"/>
                        </a:rPr>
                        <m:t>𝐸𝑃𝑉</m:t>
                      </m:r>
                      <m:r>
                        <a:rPr lang="en-US" sz="1600" i="1">
                          <a:solidFill>
                            <a:prstClr val="black"/>
                          </a:solidFill>
                          <a:latin typeface="Cambria Math"/>
                        </a:rPr>
                        <m:t>=</m:t>
                      </m:r>
                      <m:nary>
                        <m:naryPr>
                          <m:chr m:val="∑"/>
                          <m:limLoc m:val="undOvr"/>
                          <m:ctrlPr>
                            <a:rPr lang="en-US" sz="1600" i="1">
                              <a:solidFill>
                                <a:prstClr val="black"/>
                              </a:solidFill>
                              <a:latin typeface="Cambria Math"/>
                            </a:rPr>
                          </m:ctrlPr>
                        </m:naryPr>
                        <m:sub>
                          <m:r>
                            <a:rPr lang="en-US" sz="1600" i="1">
                              <a:solidFill>
                                <a:prstClr val="black"/>
                              </a:solidFill>
                              <a:latin typeface="Cambria Math"/>
                            </a:rPr>
                            <m:t>𝑡</m:t>
                          </m:r>
                          <m:r>
                            <a:rPr lang="en-US" sz="1600" i="1">
                              <a:solidFill>
                                <a:prstClr val="black"/>
                              </a:solidFill>
                              <a:latin typeface="Cambria Math"/>
                            </a:rPr>
                            <m:t>=1</m:t>
                          </m:r>
                        </m:sub>
                        <m:sup>
                          <m:r>
                            <a:rPr lang="en-US" sz="1600" i="1">
                              <a:solidFill>
                                <a:prstClr val="black"/>
                              </a:solidFill>
                              <a:latin typeface="Cambria Math"/>
                            </a:rPr>
                            <m:t>𝜏</m:t>
                          </m:r>
                        </m:sup>
                        <m:e>
                          <m:f>
                            <m:fPr>
                              <m:ctrlPr>
                                <a:rPr lang="en-US" sz="1600" i="1">
                                  <a:solidFill>
                                    <a:prstClr val="black"/>
                                  </a:solidFill>
                                  <a:latin typeface="Cambria Math"/>
                                </a:rPr>
                              </m:ctrlPr>
                            </m:fPr>
                            <m:num>
                              <m:r>
                                <a:rPr lang="en-US" sz="1600" i="1">
                                  <a:solidFill>
                                    <a:prstClr val="black"/>
                                  </a:solidFill>
                                  <a:latin typeface="Cambria Math"/>
                                </a:rPr>
                                <m:t>𝑝</m:t>
                              </m:r>
                              <m:sSub>
                                <m:sSubPr>
                                  <m:ctrlPr>
                                    <a:rPr lang="en-US" sz="1600" i="1">
                                      <a:solidFill>
                                        <a:prstClr val="black"/>
                                      </a:solidFill>
                                      <a:latin typeface="Cambria Math"/>
                                    </a:rPr>
                                  </m:ctrlPr>
                                </m:sSubPr>
                                <m:e>
                                  <m:r>
                                    <a:rPr lang="en-US" sz="1600" i="1">
                                      <a:solidFill>
                                        <a:prstClr val="black"/>
                                      </a:solidFill>
                                      <a:latin typeface="Cambria Math"/>
                                    </a:rPr>
                                    <m:t>𝐷</m:t>
                                  </m:r>
                                </m:e>
                                <m:sub>
                                  <m:r>
                                    <a:rPr lang="en-US" sz="1600" i="1">
                                      <a:solidFill>
                                        <a:prstClr val="black"/>
                                      </a:solidFill>
                                      <a:latin typeface="Cambria Math"/>
                                    </a:rPr>
                                    <m:t>𝐴</m:t>
                                  </m:r>
                                </m:sub>
                              </m:sSub>
                            </m:num>
                            <m:den>
                              <m:sSup>
                                <m:sSupPr>
                                  <m:ctrlPr>
                                    <a:rPr lang="en-US" sz="1600" i="1">
                                      <a:solidFill>
                                        <a:prstClr val="black"/>
                                      </a:solidFill>
                                      <a:latin typeface="Cambria Math"/>
                                    </a:rPr>
                                  </m:ctrlPr>
                                </m:sSupPr>
                                <m:e>
                                  <m:r>
                                    <a:rPr lang="en-US" sz="1600" i="1">
                                      <a:solidFill>
                                        <a:prstClr val="black"/>
                                      </a:solidFill>
                                      <a:latin typeface="Cambria Math"/>
                                    </a:rPr>
                                    <m:t>(1+</m:t>
                                  </m:r>
                                  <m:r>
                                    <a:rPr lang="en-US" sz="1600" i="1">
                                      <a:solidFill>
                                        <a:prstClr val="black"/>
                                      </a:solidFill>
                                      <a:latin typeface="Cambria Math"/>
                                    </a:rPr>
                                    <m:t>𝑖</m:t>
                                  </m:r>
                                  <m:r>
                                    <a:rPr lang="en-US" sz="1600" i="1">
                                      <a:solidFill>
                                        <a:prstClr val="black"/>
                                      </a:solidFill>
                                      <a:latin typeface="Cambria Math"/>
                                    </a:rPr>
                                    <m:t>)</m:t>
                                  </m:r>
                                </m:e>
                                <m:sup>
                                  <m:r>
                                    <a:rPr lang="en-US" sz="1600" i="1">
                                      <a:solidFill>
                                        <a:prstClr val="black"/>
                                      </a:solidFill>
                                      <a:latin typeface="Cambria Math"/>
                                    </a:rPr>
                                    <m:t>𝑡</m:t>
                                  </m:r>
                                </m:sup>
                              </m:sSup>
                            </m:den>
                          </m:f>
                        </m:e>
                      </m:nary>
                    </m:oMath>
                  </m:oMathPara>
                </a14:m>
                <a:endParaRPr lang="en-US" sz="1600" dirty="0">
                  <a:solidFill>
                    <a:prstClr val="black"/>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6075153" y="4843793"/>
                <a:ext cx="3546893" cy="763029"/>
              </a:xfrm>
              <a:prstGeom prst="rect">
                <a:avLst/>
              </a:prstGeom>
              <a:blipFill rotWithShape="1">
                <a:blip r:embed="rId12"/>
                <a:stretch>
                  <a:fillRect/>
                </a:stretch>
              </a:blipFill>
            </p:spPr>
            <p:txBody>
              <a:bodyPr/>
              <a:lstStyle/>
              <a:p>
                <a:r>
                  <a:rPr lang="en-US">
                    <a:noFill/>
                  </a:rPr>
                  <a:t> </a:t>
                </a:r>
              </a:p>
            </p:txBody>
          </p:sp>
        </mc:Fallback>
      </mc:AlternateContent>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7167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 name="Picture 30" descr="untitled.png"/>
          <p:cNvPicPr>
            <a:picLocks noChangeAspect="1"/>
          </p:cNvPicPr>
          <p:nvPr/>
        </p:nvPicPr>
        <p:blipFill>
          <a:blip r:embed="rId2" cstate="print"/>
          <a:srcRect l="65170" t="59808" r="21327" b="33853"/>
          <a:stretch>
            <a:fillRect/>
          </a:stretch>
        </p:blipFill>
        <p:spPr>
          <a:xfrm>
            <a:off x="879162" y="3222730"/>
            <a:ext cx="3843665" cy="981050"/>
          </a:xfrm>
          <a:prstGeom prst="rect">
            <a:avLst/>
          </a:prstGeom>
        </p:spPr>
      </p:pic>
      <p:pic>
        <p:nvPicPr>
          <p:cNvPr id="15" name="Picture 14" descr="untitled.png"/>
          <p:cNvPicPr>
            <a:picLocks noChangeAspect="1"/>
          </p:cNvPicPr>
          <p:nvPr/>
        </p:nvPicPr>
        <p:blipFill>
          <a:blip r:embed="rId3" cstate="print"/>
          <a:srcRect l="8333" t="4320" r="50025" b="50046"/>
          <a:stretch>
            <a:fillRect/>
          </a:stretch>
        </p:blipFill>
        <p:spPr>
          <a:xfrm>
            <a:off x="732261" y="1806684"/>
            <a:ext cx="7377310" cy="4395978"/>
          </a:xfrm>
          <a:prstGeom prst="rect">
            <a:avLst/>
          </a:prstGeom>
          <a:ln>
            <a:solidFill>
              <a:schemeClr val="tx1"/>
            </a:solidFill>
          </a:ln>
        </p:spPr>
      </p:pic>
      <p:sp>
        <p:nvSpPr>
          <p:cNvPr id="16" name="TextBox 15"/>
          <p:cNvSpPr txBox="1"/>
          <p:nvPr/>
        </p:nvSpPr>
        <p:spPr>
          <a:xfrm rot="16200000">
            <a:off x="-850416" y="3624889"/>
            <a:ext cx="2562937" cy="578882"/>
          </a:xfrm>
          <a:prstGeom prst="roundRect">
            <a:avLst/>
          </a:prstGeom>
          <a:solidFill>
            <a:schemeClr val="bg1">
              <a:lumMod val="85000"/>
            </a:schemeClr>
          </a:solidFill>
          <a:ln>
            <a:noFill/>
          </a:ln>
        </p:spPr>
        <p:txBody>
          <a:bodyPr wrap="square" rtlCol="0">
            <a:spAutoFit/>
          </a:bodyPr>
          <a:lstStyle/>
          <a:p>
            <a:pPr algn="ctr"/>
            <a:r>
              <a:rPr lang="en-US" sz="2800" b="1" dirty="0" smtClean="0">
                <a:solidFill>
                  <a:schemeClr val="tx1">
                    <a:lumMod val="65000"/>
                    <a:lumOff val="35000"/>
                  </a:schemeClr>
                </a:solidFill>
              </a:rPr>
              <a:t>Offshore</a:t>
            </a:r>
            <a:endParaRPr lang="en-US" sz="2800" b="1" dirty="0">
              <a:solidFill>
                <a:schemeClr val="tx1">
                  <a:lumMod val="65000"/>
                  <a:lumOff val="35000"/>
                </a:schemeClr>
              </a:solidFill>
            </a:endParaRPr>
          </a:p>
        </p:txBody>
      </p:sp>
      <p:sp>
        <p:nvSpPr>
          <p:cNvPr id="18" name="TextBox 17"/>
          <p:cNvSpPr txBox="1"/>
          <p:nvPr/>
        </p:nvSpPr>
        <p:spPr>
          <a:xfrm rot="16200000">
            <a:off x="7408603" y="3297349"/>
            <a:ext cx="1918966" cy="578882"/>
          </a:xfrm>
          <a:prstGeom prst="roundRect">
            <a:avLst/>
          </a:prstGeom>
          <a:solidFill>
            <a:schemeClr val="bg1">
              <a:lumMod val="85000"/>
            </a:schemeClr>
          </a:solidFill>
          <a:ln>
            <a:noFill/>
          </a:ln>
        </p:spPr>
        <p:txBody>
          <a:bodyPr wrap="square" rtlCol="0">
            <a:spAutoFit/>
          </a:bodyPr>
          <a:lstStyle/>
          <a:p>
            <a:pPr algn="ctr"/>
            <a:r>
              <a:rPr lang="en-US" sz="2800" b="1" dirty="0" smtClean="0">
                <a:solidFill>
                  <a:schemeClr val="tx1">
                    <a:lumMod val="65000"/>
                    <a:lumOff val="35000"/>
                  </a:schemeClr>
                </a:solidFill>
              </a:rPr>
              <a:t>Beach</a:t>
            </a:r>
            <a:endParaRPr lang="en-US" sz="2800" b="1" dirty="0">
              <a:solidFill>
                <a:schemeClr val="tx1">
                  <a:lumMod val="65000"/>
                  <a:lumOff val="35000"/>
                </a:schemeClr>
              </a:solidFill>
            </a:endParaRPr>
          </a:p>
        </p:txBody>
      </p:sp>
      <p:pic>
        <p:nvPicPr>
          <p:cNvPr id="19" name="Picture 18" descr="untitled.png"/>
          <p:cNvPicPr>
            <a:picLocks noChangeAspect="1"/>
          </p:cNvPicPr>
          <p:nvPr/>
        </p:nvPicPr>
        <p:blipFill>
          <a:blip r:embed="rId2" cstate="print"/>
          <a:srcRect l="65170" t="59808" r="21327" b="33853"/>
          <a:stretch>
            <a:fillRect/>
          </a:stretch>
        </p:blipFill>
        <p:spPr>
          <a:xfrm>
            <a:off x="1692717" y="4595046"/>
            <a:ext cx="2619103" cy="668495"/>
          </a:xfrm>
          <a:prstGeom prst="rect">
            <a:avLst/>
          </a:prstGeom>
        </p:spPr>
      </p:pic>
      <p:sp>
        <p:nvSpPr>
          <p:cNvPr id="20" name="TextBox 19"/>
          <p:cNvSpPr txBox="1"/>
          <p:nvPr/>
        </p:nvSpPr>
        <p:spPr>
          <a:xfrm>
            <a:off x="4817313" y="6202662"/>
            <a:ext cx="4176215" cy="612934"/>
          </a:xfrm>
          <a:prstGeom prst="roundRect">
            <a:avLst/>
          </a:prstGeom>
          <a:solidFill>
            <a:schemeClr val="accent2"/>
          </a:solidFill>
          <a:ln>
            <a:noFill/>
          </a:ln>
        </p:spPr>
        <p:txBody>
          <a:bodyPr wrap="square" rtlCol="0">
            <a:spAutoFit/>
          </a:bodyPr>
          <a:lstStyle/>
          <a:p>
            <a:r>
              <a:rPr lang="en-US" sz="3000" dirty="0" smtClean="0">
                <a:solidFill>
                  <a:schemeClr val="bg1"/>
                </a:solidFill>
              </a:rPr>
              <a:t>Erosion Difference: 1.5m</a:t>
            </a:r>
          </a:p>
        </p:txBody>
      </p:sp>
      <p:sp>
        <p:nvSpPr>
          <p:cNvPr id="10" name="TextBox 9"/>
          <p:cNvSpPr txBox="1"/>
          <p:nvPr/>
        </p:nvSpPr>
        <p:spPr>
          <a:xfrm>
            <a:off x="5645610" y="889311"/>
            <a:ext cx="2463961" cy="2201525"/>
          </a:xfrm>
          <a:prstGeom prst="roundRect">
            <a:avLst>
              <a:gd name="adj" fmla="val 21221"/>
            </a:avLst>
          </a:prstGeom>
          <a:solidFill>
            <a:schemeClr val="bg1">
              <a:lumMod val="85000"/>
            </a:schemeClr>
          </a:solidFill>
          <a:ln>
            <a:noFill/>
          </a:ln>
        </p:spPr>
        <p:txBody>
          <a:bodyPr wrap="square" rtlCol="0">
            <a:spAutoFit/>
          </a:bodyPr>
          <a:lstStyle/>
          <a:p>
            <a:pPr algn="ctr"/>
            <a:r>
              <a:rPr lang="en-US" sz="3000" dirty="0" smtClean="0">
                <a:solidFill>
                  <a:schemeClr val="tx1">
                    <a:lumMod val="65000"/>
                    <a:lumOff val="35000"/>
                  </a:schemeClr>
                </a:solidFill>
              </a:rPr>
              <a:t>15 hrs Storm</a:t>
            </a:r>
          </a:p>
          <a:p>
            <a:pPr algn="ctr"/>
            <a:endParaRPr lang="en-US" sz="1500" dirty="0" smtClean="0">
              <a:solidFill>
                <a:schemeClr val="tx1">
                  <a:lumMod val="65000"/>
                  <a:lumOff val="35000"/>
                </a:schemeClr>
              </a:solidFill>
            </a:endParaRPr>
          </a:p>
          <a:p>
            <a:pPr algn="ctr"/>
            <a:r>
              <a:rPr lang="en-US" sz="3000" dirty="0" err="1" smtClean="0">
                <a:solidFill>
                  <a:schemeClr val="tx1">
                    <a:lumMod val="65000"/>
                    <a:lumOff val="35000"/>
                  </a:schemeClr>
                </a:solidFill>
              </a:rPr>
              <a:t>H</a:t>
            </a:r>
            <a:r>
              <a:rPr lang="en-US" sz="3000" baseline="-25000" dirty="0" err="1" smtClean="0">
                <a:solidFill>
                  <a:schemeClr val="tx1">
                    <a:lumMod val="65000"/>
                    <a:lumOff val="35000"/>
                  </a:schemeClr>
                </a:solidFill>
              </a:rPr>
              <a:t>max</a:t>
            </a:r>
            <a:r>
              <a:rPr lang="en-US" sz="3000" dirty="0" smtClean="0">
                <a:solidFill>
                  <a:schemeClr val="tx1">
                    <a:lumMod val="65000"/>
                    <a:lumOff val="35000"/>
                  </a:schemeClr>
                </a:solidFill>
              </a:rPr>
              <a:t>=1.5m</a:t>
            </a:r>
          </a:p>
          <a:p>
            <a:pPr algn="ctr"/>
            <a:endParaRPr lang="en-US" sz="1500" dirty="0" smtClean="0">
              <a:solidFill>
                <a:schemeClr val="tx1">
                  <a:lumMod val="65000"/>
                  <a:lumOff val="35000"/>
                </a:schemeClr>
              </a:solidFill>
            </a:endParaRPr>
          </a:p>
          <a:p>
            <a:pPr algn="ctr"/>
            <a:r>
              <a:rPr lang="en-US" sz="3000" dirty="0" smtClean="0">
                <a:solidFill>
                  <a:schemeClr val="tx1">
                    <a:lumMod val="65000"/>
                    <a:lumOff val="35000"/>
                  </a:schemeClr>
                </a:solidFill>
              </a:rPr>
              <a:t>T=4s</a:t>
            </a:r>
            <a:endParaRPr lang="en-US" sz="3000" dirty="0">
              <a:solidFill>
                <a:schemeClr val="tx1">
                  <a:lumMod val="65000"/>
                  <a:lumOff val="35000"/>
                </a:schemeClr>
              </a:solidFill>
            </a:endParaRPr>
          </a:p>
        </p:txBody>
      </p:sp>
      <p:pic>
        <p:nvPicPr>
          <p:cNvPr id="11" name="Picture 6" descr="logo_mtns"/>
          <p:cNvPicPr>
            <a:picLocks noChangeAspect="1" noChangeArrowheads="1"/>
          </p:cNvPicPr>
          <p:nvPr/>
        </p:nvPicPr>
        <p:blipFill>
          <a:blip r:embed="rId4"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12" name="Title 1"/>
          <p:cNvSpPr txBox="1">
            <a:spLocks/>
          </p:cNvSpPr>
          <p:nvPr/>
        </p:nvSpPr>
        <p:spPr>
          <a:xfrm>
            <a:off x="44083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smtClean="0">
                <a:ln>
                  <a:noFill/>
                </a:ln>
                <a:solidFill>
                  <a:srgbClr val="FFFFFF"/>
                </a:solidFill>
                <a:effectLst/>
                <a:uLnTx/>
                <a:uFillTx/>
                <a:latin typeface="Tw Cen MT"/>
                <a:ea typeface="+mj-ea"/>
                <a:cs typeface="Tw Cen MT"/>
              </a:rPr>
              <a:t>Coastal protection</a:t>
            </a:r>
            <a:endParaRPr kumimoji="0" lang="en-US" sz="4000" b="0" i="0" u="none" strike="noStrike" kern="1200" cap="none" spc="0" normalizeH="0" baseline="0" noProof="0" dirty="0">
              <a:ln>
                <a:noFill/>
              </a:ln>
              <a:solidFill>
                <a:srgbClr val="FFFFFF"/>
              </a:solidFill>
              <a:effectLst/>
              <a:uLnTx/>
              <a:uFillTx/>
              <a:latin typeface="Tw Cen MT"/>
              <a:ea typeface="+mj-ea"/>
              <a:cs typeface="Tw Cen M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ropical_storm.jpg"/>
          <p:cNvPicPr>
            <a:picLocks noChangeAspect="1"/>
          </p:cNvPicPr>
          <p:nvPr/>
        </p:nvPicPr>
        <p:blipFill>
          <a:blip r:embed="rId3"/>
          <a:stretch>
            <a:fillRect/>
          </a:stretch>
        </p:blipFill>
        <p:spPr>
          <a:xfrm>
            <a:off x="0" y="0"/>
            <a:ext cx="11731978" cy="6843660"/>
          </a:xfrm>
          <a:prstGeom prst="rect">
            <a:avLst/>
          </a:prstGeom>
          <a:noFill/>
        </p:spPr>
      </p:pic>
      <p:sp>
        <p:nvSpPr>
          <p:cNvPr id="6" name="Rectangle 3"/>
          <p:cNvSpPr>
            <a:spLocks noChangeArrowheads="1"/>
          </p:cNvSpPr>
          <p:nvPr/>
        </p:nvSpPr>
        <p:spPr bwMode="auto">
          <a:xfrm>
            <a:off x="0" y="0"/>
            <a:ext cx="9144000" cy="1676400"/>
          </a:xfrm>
          <a:prstGeom prst="rect">
            <a:avLst/>
          </a:prstGeom>
          <a:noFill/>
          <a:ln w="9525">
            <a:noFill/>
            <a:miter lim="800000"/>
            <a:headEnd/>
            <a:tailEnd/>
          </a:ln>
          <a:effectLst/>
        </p:spPr>
        <p:txBody>
          <a:bodyPr wrap="none" anchor="ctr"/>
          <a:lstStyle/>
          <a:p>
            <a:pPr>
              <a:defRPr/>
            </a:pPr>
            <a:endParaRPr lang="en-US"/>
          </a:p>
        </p:txBody>
      </p:sp>
      <p:sp>
        <p:nvSpPr>
          <p:cNvPr id="10244" name="Text Box 6"/>
          <p:cNvSpPr txBox="1">
            <a:spLocks noChangeArrowheads="1"/>
          </p:cNvSpPr>
          <p:nvPr/>
        </p:nvSpPr>
        <p:spPr bwMode="auto">
          <a:xfrm>
            <a:off x="194235" y="291405"/>
            <a:ext cx="6589059" cy="1384995"/>
          </a:xfrm>
          <a:prstGeom prst="rect">
            <a:avLst/>
          </a:prstGeom>
          <a:noFill/>
          <a:ln w="9525">
            <a:noFill/>
            <a:miter lim="800000"/>
            <a:headEnd/>
            <a:tailEnd/>
          </a:ln>
        </p:spPr>
        <p:txBody>
          <a:bodyPr wrap="square">
            <a:spAutoFit/>
          </a:bodyPr>
          <a:lstStyle/>
          <a:p>
            <a:r>
              <a:rPr lang="en-US" sz="2800" dirty="0">
                <a:solidFill>
                  <a:schemeClr val="bg1"/>
                </a:solidFill>
                <a:latin typeface="Calibri" pitchFamily="34" charset="0"/>
              </a:rPr>
              <a:t>How</a:t>
            </a:r>
            <a:r>
              <a:rPr lang="en-US" sz="2800" dirty="0" smtClean="0">
                <a:solidFill>
                  <a:schemeClr val="bg1"/>
                </a:solidFill>
                <a:latin typeface="Calibri" pitchFamily="34" charset="0"/>
              </a:rPr>
              <a:t> might coastal development affect</a:t>
            </a:r>
          </a:p>
          <a:p>
            <a:r>
              <a:rPr lang="en-US" sz="2800" i="1" dirty="0" smtClean="0">
                <a:solidFill>
                  <a:schemeClr val="bg1"/>
                </a:solidFill>
                <a:latin typeface="Calibri" pitchFamily="34" charset="0"/>
              </a:rPr>
              <a:t>Erosion/flooding from storm events</a:t>
            </a:r>
            <a:r>
              <a:rPr lang="en-US" sz="2800" dirty="0" smtClean="0">
                <a:solidFill>
                  <a:schemeClr val="bg1"/>
                </a:solidFill>
                <a:latin typeface="Calibri" pitchFamily="34" charset="0"/>
              </a:rPr>
              <a:t>?</a:t>
            </a:r>
            <a:endParaRPr lang="en-US" sz="2800" dirty="0">
              <a:solidFill>
                <a:schemeClr val="bg1"/>
              </a:solidFill>
              <a:latin typeface="Calibri" pitchFamily="34" charset="0"/>
            </a:endParaRPr>
          </a:p>
          <a:p>
            <a:endParaRPr lang="en-US" sz="2800" dirty="0">
              <a:latin typeface="Calibri"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oral_HRA.jpg"/>
          <p:cNvPicPr>
            <a:picLocks noChangeAspect="1"/>
          </p:cNvPicPr>
          <p:nvPr/>
        </p:nvPicPr>
        <p:blipFill>
          <a:blip r:embed="rId2"/>
          <a:stretch>
            <a:fillRect/>
          </a:stretch>
        </p:blipFill>
        <p:spPr>
          <a:xfrm>
            <a:off x="0" y="0"/>
            <a:ext cx="7475387" cy="3715963"/>
          </a:xfrm>
          <a:prstGeom prst="rect">
            <a:avLst/>
          </a:prstGeom>
        </p:spPr>
      </p:pic>
      <p:pic>
        <p:nvPicPr>
          <p:cNvPr id="6" name="Picture 5" descr="seagrass_HRA.tiff"/>
          <p:cNvPicPr>
            <a:picLocks noChangeAspect="1"/>
          </p:cNvPicPr>
          <p:nvPr/>
        </p:nvPicPr>
        <p:blipFill>
          <a:blip r:embed="rId3"/>
          <a:stretch>
            <a:fillRect/>
          </a:stretch>
        </p:blipFill>
        <p:spPr>
          <a:xfrm>
            <a:off x="723900" y="1155700"/>
            <a:ext cx="7696200" cy="4546600"/>
          </a:xfrm>
          <a:prstGeom prst="rect">
            <a:avLst/>
          </a:prstGeom>
        </p:spPr>
      </p:pic>
      <p:pic>
        <p:nvPicPr>
          <p:cNvPr id="5" name="Picture 4" descr="mangrove_HRA.jpg"/>
          <p:cNvPicPr>
            <a:picLocks noChangeAspect="1"/>
          </p:cNvPicPr>
          <p:nvPr/>
        </p:nvPicPr>
        <p:blipFill>
          <a:blip r:embed="rId4"/>
          <a:stretch>
            <a:fillRect/>
          </a:stretch>
        </p:blipFill>
        <p:spPr>
          <a:xfrm>
            <a:off x="1569569" y="2298700"/>
            <a:ext cx="7823200" cy="455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13"/>
          <p:cNvSpPr txBox="1">
            <a:spLocks noChangeArrowheads="1"/>
          </p:cNvSpPr>
          <p:nvPr/>
        </p:nvSpPr>
        <p:spPr bwMode="auto">
          <a:xfrm>
            <a:off x="88900" y="125413"/>
            <a:ext cx="7220799" cy="1077218"/>
          </a:xfrm>
          <a:prstGeom prst="rect">
            <a:avLst/>
          </a:prstGeom>
          <a:noFill/>
          <a:ln w="9525">
            <a:noFill/>
            <a:miter lim="800000"/>
            <a:headEnd/>
            <a:tailEnd/>
          </a:ln>
        </p:spPr>
        <p:txBody>
          <a:bodyPr wrap="square">
            <a:prstTxWarp prst="textNoShape">
              <a:avLst/>
            </a:prstTxWarp>
            <a:spAutoFit/>
          </a:bodyPr>
          <a:lstStyle/>
          <a:p>
            <a:r>
              <a:rPr lang="en-US" sz="3200" dirty="0"/>
              <a:t>R</a:t>
            </a:r>
            <a:r>
              <a:rPr lang="en-US" sz="3200" dirty="0" smtClean="0"/>
              <a:t>egional differences in land protection and avoided damages</a:t>
            </a:r>
            <a:endParaRPr lang="en-US" sz="3200" dirty="0"/>
          </a:p>
        </p:txBody>
      </p:sp>
      <p:pic>
        <p:nvPicPr>
          <p:cNvPr id="2" name="Picture 1"/>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288577"/>
            <a:ext cx="8610600" cy="5569421"/>
          </a:xfrm>
          <a:prstGeom prst="rect">
            <a:avLst/>
          </a:prstGeom>
        </p:spPr>
      </p:pic>
      <p:pic>
        <p:nvPicPr>
          <p:cNvPr id="11" name="Picture 10"/>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96199" y="22411"/>
            <a:ext cx="1438835" cy="186202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9408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ropical_storm.jpg"/>
          <p:cNvPicPr>
            <a:picLocks noChangeAspect="1"/>
          </p:cNvPicPr>
          <p:nvPr/>
        </p:nvPicPr>
        <p:blipFill>
          <a:blip r:embed="rId3"/>
          <a:stretch>
            <a:fillRect/>
          </a:stretch>
        </p:blipFill>
        <p:spPr>
          <a:xfrm>
            <a:off x="0" y="0"/>
            <a:ext cx="11731978" cy="6843660"/>
          </a:xfrm>
          <a:prstGeom prst="rect">
            <a:avLst/>
          </a:prstGeom>
          <a:noFill/>
        </p:spPr>
      </p:pic>
      <p:sp>
        <p:nvSpPr>
          <p:cNvPr id="6" name="Rectangle 3"/>
          <p:cNvSpPr>
            <a:spLocks noChangeArrowheads="1"/>
          </p:cNvSpPr>
          <p:nvPr/>
        </p:nvSpPr>
        <p:spPr bwMode="auto">
          <a:xfrm>
            <a:off x="0" y="0"/>
            <a:ext cx="9144000" cy="1676400"/>
          </a:xfrm>
          <a:prstGeom prst="rect">
            <a:avLst/>
          </a:prstGeom>
          <a:noFill/>
          <a:ln w="9525">
            <a:noFill/>
            <a:miter lim="800000"/>
            <a:headEnd/>
            <a:tailEnd/>
          </a:ln>
          <a:effectLst/>
        </p:spPr>
        <p:txBody>
          <a:bodyPr wrap="none" anchor="ctr"/>
          <a:lstStyle/>
          <a:p>
            <a:pPr>
              <a:defRPr/>
            </a:pPr>
            <a:endParaRPr lang="en-US"/>
          </a:p>
        </p:txBody>
      </p:sp>
      <p:sp>
        <p:nvSpPr>
          <p:cNvPr id="10244" name="Text Box 6"/>
          <p:cNvSpPr txBox="1">
            <a:spLocks noChangeArrowheads="1"/>
          </p:cNvSpPr>
          <p:nvPr/>
        </p:nvSpPr>
        <p:spPr bwMode="auto">
          <a:xfrm>
            <a:off x="194235" y="291405"/>
            <a:ext cx="6589059" cy="3108544"/>
          </a:xfrm>
          <a:prstGeom prst="rect">
            <a:avLst/>
          </a:prstGeom>
          <a:noFill/>
          <a:ln w="9525">
            <a:noFill/>
            <a:miter lim="800000"/>
            <a:headEnd/>
            <a:tailEnd/>
          </a:ln>
        </p:spPr>
        <p:txBody>
          <a:bodyPr wrap="square">
            <a:spAutoFit/>
          </a:bodyPr>
          <a:lstStyle/>
          <a:p>
            <a:r>
              <a:rPr lang="en-US" sz="2800" dirty="0">
                <a:solidFill>
                  <a:schemeClr val="bg1"/>
                </a:solidFill>
                <a:latin typeface="Calibri" pitchFamily="34" charset="0"/>
              </a:rPr>
              <a:t>How</a:t>
            </a:r>
            <a:r>
              <a:rPr lang="en-US" sz="2800" dirty="0" smtClean="0">
                <a:solidFill>
                  <a:schemeClr val="bg1"/>
                </a:solidFill>
                <a:latin typeface="Calibri" pitchFamily="34" charset="0"/>
              </a:rPr>
              <a:t> might coastal development affect</a:t>
            </a:r>
          </a:p>
          <a:p>
            <a:r>
              <a:rPr lang="en-US" sz="2800" i="1" dirty="0" smtClean="0">
                <a:solidFill>
                  <a:schemeClr val="bg1"/>
                </a:solidFill>
                <a:latin typeface="Calibri" pitchFamily="34" charset="0"/>
              </a:rPr>
              <a:t>Erosion/flooding from storm events</a:t>
            </a:r>
            <a:r>
              <a:rPr lang="en-US" sz="2800" dirty="0" smtClean="0">
                <a:solidFill>
                  <a:schemeClr val="bg1"/>
                </a:solidFill>
                <a:latin typeface="Calibri" pitchFamily="34" charset="0"/>
              </a:rPr>
              <a:t>?</a:t>
            </a:r>
          </a:p>
          <a:p>
            <a:r>
              <a:rPr lang="en-US" sz="2800" i="1" dirty="0" smtClean="0">
                <a:solidFill>
                  <a:srgbClr val="FFFFFF"/>
                </a:solidFill>
                <a:latin typeface="Calibri" pitchFamily="34" charset="0"/>
              </a:rPr>
              <a:t>Coastal and marine recreation?</a:t>
            </a:r>
          </a:p>
          <a:p>
            <a:r>
              <a:rPr lang="en-US" sz="2800" i="1" dirty="0" smtClean="0">
                <a:solidFill>
                  <a:srgbClr val="FFFFFF"/>
                </a:solidFill>
                <a:latin typeface="Calibri" pitchFamily="34" charset="0"/>
              </a:rPr>
              <a:t>Nursery habitat for key species?</a:t>
            </a:r>
          </a:p>
          <a:p>
            <a:r>
              <a:rPr lang="en-US" sz="2800" i="1" dirty="0" smtClean="0">
                <a:solidFill>
                  <a:srgbClr val="FFFFFF"/>
                </a:solidFill>
                <a:latin typeface="Calibri" pitchFamily="34" charset="0"/>
              </a:rPr>
              <a:t>Fisheries?</a:t>
            </a:r>
          </a:p>
          <a:p>
            <a:endParaRPr lang="en-US" sz="2800" dirty="0" smtClean="0">
              <a:solidFill>
                <a:schemeClr val="bg1"/>
              </a:solidFill>
              <a:latin typeface="Calibri" pitchFamily="34" charset="0"/>
            </a:endParaRPr>
          </a:p>
          <a:p>
            <a:endParaRPr lang="en-US" sz="2800" dirty="0">
              <a:latin typeface="Calibri"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685800"/>
            <a:ext cx="9144000" cy="591443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4396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6" descr="Dredger"/>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9190" y="1588504"/>
            <a:ext cx="2309760" cy="183754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4" name="Picture 2" descr="G:\SEA_Belize\PICTURES\SEA Pics\paula belize 2008 016.jpg"/>
          <p:cNvPicPr>
            <a:picLocks noChangeAspect="1" noChangeArrowheads="1"/>
          </p:cNvPicPr>
          <p:nvPr/>
        </p:nvPicPr>
        <p:blipFill rotWithShape="1">
          <a:blip r:embed="rId4" cstate="print"/>
          <a:srcRect t="15296"/>
          <a:stretch/>
        </p:blipFill>
        <p:spPr bwMode="auto">
          <a:xfrm>
            <a:off x="2121477" y="0"/>
            <a:ext cx="3590517" cy="2473592"/>
          </a:xfrm>
          <a:prstGeom prst="rect">
            <a:avLst/>
          </a:prstGeom>
          <a:noFill/>
        </p:spPr>
      </p:pic>
      <p:pic>
        <p:nvPicPr>
          <p:cNvPr id="15" name="Picture 5" descr="G:\SEA_Belize\PICTURES\SEA Pics\IMG_1551.JPG"/>
          <p:cNvPicPr>
            <a:picLocks noChangeAspect="1" noChangeArrowheads="1"/>
          </p:cNvPicPr>
          <p:nvPr/>
        </p:nvPicPr>
        <p:blipFill>
          <a:blip r:embed="rId5" cstate="print"/>
          <a:srcRect/>
          <a:stretch>
            <a:fillRect/>
          </a:stretch>
        </p:blipFill>
        <p:spPr bwMode="auto">
          <a:xfrm>
            <a:off x="6916236" y="0"/>
            <a:ext cx="2227764" cy="1670823"/>
          </a:xfrm>
          <a:prstGeom prst="rect">
            <a:avLst/>
          </a:prstGeom>
          <a:noFill/>
        </p:spPr>
      </p:pic>
      <p:pic>
        <p:nvPicPr>
          <p:cNvPr id="20489" name="Picture 17" descr="lighthouse reef_lobster fishing_Julie Stockbridge_Marine Photobank.JPG"/>
          <p:cNvPicPr>
            <a:picLocks noChangeAspect="1"/>
          </p:cNvPicPr>
          <p:nvPr/>
        </p:nvPicPr>
        <p:blipFill>
          <a:blip r:embed="rId6" cstate="print"/>
          <a:srcRect l="32353" t="12531" r="5882"/>
          <a:stretch>
            <a:fillRect/>
          </a:stretch>
        </p:blipFill>
        <p:spPr bwMode="auto">
          <a:xfrm>
            <a:off x="0" y="4973637"/>
            <a:ext cx="1981200" cy="1884363"/>
          </a:xfrm>
          <a:prstGeom prst="rect">
            <a:avLst/>
          </a:prstGeom>
          <a:noFill/>
          <a:ln w="9525">
            <a:noFill/>
            <a:miter lim="800000"/>
            <a:headEnd/>
            <a:tailEnd/>
          </a:ln>
        </p:spPr>
      </p:pic>
      <p:pic>
        <p:nvPicPr>
          <p:cNvPr id="20490" name="Picture 16" descr="red snapper.jpg"/>
          <p:cNvPicPr>
            <a:picLocks noChangeAspect="1"/>
          </p:cNvPicPr>
          <p:nvPr/>
        </p:nvPicPr>
        <p:blipFill>
          <a:blip r:embed="rId7" cstate="print"/>
          <a:srcRect/>
          <a:stretch>
            <a:fillRect/>
          </a:stretch>
        </p:blipFill>
        <p:spPr bwMode="auto">
          <a:xfrm>
            <a:off x="-26988" y="3411251"/>
            <a:ext cx="2073890" cy="1562385"/>
          </a:xfrm>
          <a:prstGeom prst="rect">
            <a:avLst/>
          </a:prstGeom>
          <a:noFill/>
          <a:ln w="9525">
            <a:noFill/>
            <a:miter lim="800000"/>
            <a:headEnd/>
            <a:tailEnd/>
          </a:ln>
        </p:spPr>
      </p:pic>
      <p:pic>
        <p:nvPicPr>
          <p:cNvPr id="20491" name="Picture 2"/>
          <p:cNvPicPr>
            <a:picLocks noChangeAspect="1" noChangeArrowheads="1"/>
          </p:cNvPicPr>
          <p:nvPr/>
        </p:nvPicPr>
        <p:blipFill>
          <a:blip r:embed="rId8" cstate="print"/>
          <a:srcRect/>
          <a:stretch>
            <a:fillRect/>
          </a:stretch>
        </p:blipFill>
        <p:spPr bwMode="auto">
          <a:xfrm>
            <a:off x="6807200" y="3347245"/>
            <a:ext cx="2544808" cy="1908606"/>
          </a:xfrm>
          <a:prstGeom prst="rect">
            <a:avLst/>
          </a:prstGeom>
          <a:noFill/>
          <a:ln w="9525">
            <a:noFill/>
            <a:miter lim="800000"/>
            <a:headEnd/>
            <a:tailEnd/>
          </a:ln>
        </p:spPr>
      </p:pic>
      <p:pic>
        <p:nvPicPr>
          <p:cNvPr id="13" name="Picture 8" descr="http://www.wcs.org/media/image/BelizeMarineProgram.jpg"/>
          <p:cNvPicPr>
            <a:picLocks noChangeAspect="1" noChangeArrowheads="1"/>
          </p:cNvPicPr>
          <p:nvPr/>
        </p:nvPicPr>
        <p:blipFill>
          <a:blip r:embed="rId9" cstate="print"/>
          <a:srcRect b="9402"/>
          <a:stretch>
            <a:fillRect/>
          </a:stretch>
        </p:blipFill>
        <p:spPr bwMode="auto">
          <a:xfrm>
            <a:off x="3649328" y="1894185"/>
            <a:ext cx="4056667" cy="1706366"/>
          </a:xfrm>
          <a:prstGeom prst="rect">
            <a:avLst/>
          </a:prstGeom>
          <a:noFill/>
          <a:ln w="9525">
            <a:noFill/>
            <a:miter lim="800000"/>
            <a:headEnd/>
            <a:tailEnd/>
          </a:ln>
        </p:spPr>
      </p:pic>
      <p:pic>
        <p:nvPicPr>
          <p:cNvPr id="16" name="Picture 15"/>
          <p:cNvPicPr>
            <a:picLocks noChangeAspect="1"/>
          </p:cNvPicPr>
          <p:nvPr/>
        </p:nvPicPr>
        <p:blipFill>
          <a:blip r:embed="rId10"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2122047" cy="1588504"/>
          </a:xfrm>
          <a:prstGeom prst="rect">
            <a:avLst/>
          </a:prstGeom>
        </p:spPr>
      </p:pic>
      <p:pic>
        <p:nvPicPr>
          <p:cNvPr id="20" name="Picture 4" descr="http://2.bp.blogspot.com/-ZMcN49Sl0dA/TzkzACJC_UI/AAAAAAAABfM/gjTdAkdCBSY/s320/drilling.jpg"/>
          <p:cNvPicPr>
            <a:picLocks noChangeAspect="1" noChangeArrowheads="1"/>
          </p:cNvPicPr>
          <p:nvPr/>
        </p:nvPicPr>
        <p:blipFill rotWithShape="1">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2046"/>
          <a:stretch/>
        </p:blipFill>
        <p:spPr bwMode="auto">
          <a:xfrm>
            <a:off x="4688334" y="-12874"/>
            <a:ext cx="2539697" cy="1922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6" name="Picture 2"/>
          <p:cNvPicPr>
            <a:picLocks noChangeAspect="1" noChangeArrowheads="1"/>
          </p:cNvPicPr>
          <p:nvPr/>
        </p:nvPicPr>
        <p:blipFill rotWithShape="1">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477" t="40397" r="15497" b="22300"/>
          <a:stretch/>
        </p:blipFill>
        <p:spPr bwMode="auto">
          <a:xfrm>
            <a:off x="3664269" y="3600551"/>
            <a:ext cx="3157871" cy="210201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7" name="Picture 16" descr="http://www.magnumbelize.com/grc/garifuna.jpg"/>
          <p:cNvPicPr>
            <a:picLocks noChangeAspect="1" noChangeArrowheads="1"/>
          </p:cNvPicPr>
          <p:nvPr/>
        </p:nvPicPr>
        <p:blipFill>
          <a:blip r:embed="rId13" cstate="print"/>
          <a:srcRect/>
          <a:stretch>
            <a:fillRect/>
          </a:stretch>
        </p:blipFill>
        <p:spPr bwMode="auto">
          <a:xfrm>
            <a:off x="1906491" y="5211028"/>
            <a:ext cx="4935393" cy="1741903"/>
          </a:xfrm>
          <a:prstGeom prst="rect">
            <a:avLst/>
          </a:prstGeom>
          <a:noFill/>
          <a:ln w="9525">
            <a:noFill/>
            <a:miter lim="800000"/>
            <a:headEnd/>
            <a:tailEnd/>
          </a:ln>
        </p:spPr>
      </p:pic>
      <p:pic>
        <p:nvPicPr>
          <p:cNvPr id="20483" name="Picture 3" descr="diver and reef.JPG"/>
          <p:cNvPicPr>
            <a:picLocks noChangeAspect="1"/>
          </p:cNvPicPr>
          <p:nvPr/>
        </p:nvPicPr>
        <p:blipFill>
          <a:blip r:embed="rId14" cstate="print"/>
          <a:srcRect/>
          <a:stretch>
            <a:fillRect/>
          </a:stretch>
        </p:blipFill>
        <p:spPr bwMode="auto">
          <a:xfrm>
            <a:off x="6705600" y="5219699"/>
            <a:ext cx="2646408" cy="1778055"/>
          </a:xfrm>
          <a:prstGeom prst="rect">
            <a:avLst/>
          </a:prstGeom>
          <a:noFill/>
          <a:ln w="9525">
            <a:noFill/>
            <a:miter lim="800000"/>
            <a:headEnd/>
            <a:tailEnd/>
          </a:ln>
        </p:spPr>
      </p:pic>
      <p:pic>
        <p:nvPicPr>
          <p:cNvPr id="14" name="Picture 13"/>
          <p:cNvPicPr>
            <a:picLocks noChangeAspect="1"/>
          </p:cNvPicPr>
          <p:nvPr/>
        </p:nvPicPr>
        <p:blipFill>
          <a:blip r:embed="rId1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981200" y="2473592"/>
            <a:ext cx="1830738" cy="2746107"/>
          </a:xfrm>
          <a:prstGeom prst="rect">
            <a:avLst/>
          </a:prstGeom>
        </p:spPr>
      </p:pic>
      <p:pic>
        <p:nvPicPr>
          <p:cNvPr id="18" name="Picture 3" descr="G:\SEA_Belize\PICTURES\SEA Pics\DSC00472.jpg"/>
          <p:cNvPicPr>
            <a:picLocks noChangeAspect="1" noChangeArrowheads="1"/>
          </p:cNvPicPr>
          <p:nvPr/>
        </p:nvPicPr>
        <p:blipFill>
          <a:blip r:embed="rId16" cstate="print"/>
          <a:srcRect/>
          <a:stretch>
            <a:fillRect/>
          </a:stretch>
        </p:blipFill>
        <p:spPr bwMode="auto">
          <a:xfrm>
            <a:off x="6916235" y="1664375"/>
            <a:ext cx="2522123" cy="1936175"/>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0636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88900" y="125413"/>
            <a:ext cx="8902700" cy="954107"/>
          </a:xfrm>
          <a:prstGeom prst="rect">
            <a:avLst/>
          </a:prstGeom>
          <a:noFill/>
          <a:ln w="9525">
            <a:noFill/>
            <a:miter lim="800000"/>
            <a:headEnd/>
            <a:tailEnd/>
          </a:ln>
        </p:spPr>
        <p:txBody>
          <a:bodyPr wrap="square">
            <a:prstTxWarp prst="textNoShape">
              <a:avLst/>
            </a:prstTxWarp>
            <a:spAutoFit/>
          </a:bodyPr>
          <a:lstStyle/>
          <a:p>
            <a:pPr algn="ctr"/>
            <a:r>
              <a:rPr lang="en-US" sz="2800" dirty="0">
                <a:solidFill>
                  <a:prstClr val="black"/>
                </a:solidFill>
                <a:latin typeface="Optima"/>
                <a:cs typeface="Optima"/>
              </a:rPr>
              <a:t>Use zoning scheme and ICZM plan to inform </a:t>
            </a:r>
            <a:r>
              <a:rPr lang="en-US" sz="2800" dirty="0" smtClean="0">
                <a:solidFill>
                  <a:prstClr val="black"/>
                </a:solidFill>
                <a:latin typeface="Optima"/>
                <a:cs typeface="Optima"/>
              </a:rPr>
              <a:t>permitting, climate adaptation activities</a:t>
            </a:r>
            <a:endParaRPr lang="en-US" sz="2800" dirty="0">
              <a:solidFill>
                <a:prstClr val="black"/>
              </a:solidFill>
              <a:latin typeface="Optima"/>
              <a:cs typeface="Optima"/>
            </a:endParaRPr>
          </a:p>
        </p:txBody>
      </p:sp>
      <p:pic>
        <p:nvPicPr>
          <p:cNvPr id="7" name="Picture 2" descr="G:\SEA_Belize\PICTURES\SEA Pics\paula belize 2008 016.jpg"/>
          <p:cNvPicPr>
            <a:picLocks noChangeAspect="1" noChangeArrowheads="1"/>
          </p:cNvPicPr>
          <p:nvPr/>
        </p:nvPicPr>
        <p:blipFill rotWithShape="1">
          <a:blip r:embed="rId3" cstate="print"/>
          <a:srcRect t="15296"/>
          <a:stretch/>
        </p:blipFill>
        <p:spPr bwMode="auto">
          <a:xfrm>
            <a:off x="326068" y="1277983"/>
            <a:ext cx="2875792" cy="1981200"/>
          </a:xfrm>
          <a:prstGeom prst="rect">
            <a:avLst/>
          </a:prstGeom>
          <a:noFill/>
        </p:spPr>
      </p:pic>
      <p:pic>
        <p:nvPicPr>
          <p:cNvPr id="8" name="Picture 2"/>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477" t="40397" r="15497" b="22300"/>
          <a:stretch/>
        </p:blipFill>
        <p:spPr bwMode="auto">
          <a:xfrm>
            <a:off x="6082626" y="4154712"/>
            <a:ext cx="2881745" cy="191821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 name="Picture 6" descr="Dredge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8047" y="1247774"/>
            <a:ext cx="2550199" cy="20288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4" descr="http://2.bp.blogspot.com/-ZMcN49Sl0dA/TzkzACJC_UI/AAAAAAAABfM/gjTdAkdCBSY/s320/drilling.jpg"/>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2046"/>
          <a:stretch/>
        </p:blipFill>
        <p:spPr bwMode="auto">
          <a:xfrm>
            <a:off x="423537" y="4099407"/>
            <a:ext cx="2680855" cy="20288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10"/>
          <p:cNvPicPr>
            <a:picLocks noChangeAspect="1"/>
          </p:cNvPicPr>
          <p:nvPr/>
        </p:nvPicPr>
        <p:blipFill rotWithShape="1">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3620" t="1692" r="33190" b="17753"/>
          <a:stretch/>
        </p:blipFill>
        <p:spPr>
          <a:xfrm>
            <a:off x="3338649" y="1277983"/>
            <a:ext cx="2604951" cy="4741817"/>
          </a:xfrm>
          <a:prstGeom prst="rect">
            <a:avLst/>
          </a:prstGeom>
        </p:spPr>
      </p:pic>
      <p:pic>
        <p:nvPicPr>
          <p:cNvPr id="13" name="Picture 12" descr="czma-logo.png"/>
          <p:cNvPicPr>
            <a:picLocks noChangeAspect="1"/>
          </p:cNvPicPr>
          <p:nvPr/>
        </p:nvPicPr>
        <p:blipFill>
          <a:blip r:embed="rId8"/>
          <a:stretch>
            <a:fillRect/>
          </a:stretch>
        </p:blipFill>
        <p:spPr>
          <a:xfrm>
            <a:off x="3352346" y="5975749"/>
            <a:ext cx="1063714" cy="878720"/>
          </a:xfrm>
          <a:prstGeom prst="rect">
            <a:avLst/>
          </a:prstGeom>
        </p:spPr>
      </p:pic>
      <p:sp>
        <p:nvSpPr>
          <p:cNvPr id="19" name="TextBox 18"/>
          <p:cNvSpPr txBox="1"/>
          <p:nvPr/>
        </p:nvSpPr>
        <p:spPr>
          <a:xfrm>
            <a:off x="4283374" y="6396910"/>
            <a:ext cx="4860626" cy="369332"/>
          </a:xfrm>
          <a:prstGeom prst="rect">
            <a:avLst/>
          </a:prstGeom>
          <a:noFill/>
        </p:spPr>
        <p:txBody>
          <a:bodyPr wrap="none" rtlCol="0">
            <a:spAutoFit/>
          </a:bodyPr>
          <a:lstStyle/>
          <a:p>
            <a:r>
              <a:rPr lang="en-US" dirty="0">
                <a:solidFill>
                  <a:prstClr val="black"/>
                </a:solidFill>
              </a:rPr>
              <a:t>EIA review committee chaired by Director CZMAI  </a:t>
            </a:r>
          </a:p>
        </p:txBody>
      </p:sp>
      <p:pic>
        <p:nvPicPr>
          <p:cNvPr id="12" name="Picture 11" descr="BZ_plan.jpg"/>
          <p:cNvPicPr>
            <a:picLocks noChangeAspect="1"/>
          </p:cNvPicPr>
          <p:nvPr/>
        </p:nvPicPr>
        <p:blipFill>
          <a:blip r:embed="rId9"/>
          <a:stretch>
            <a:fillRect/>
          </a:stretch>
        </p:blipFill>
        <p:spPr>
          <a:xfrm>
            <a:off x="4689077" y="4578397"/>
            <a:ext cx="1393549" cy="149453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686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ontent Placeholder 3" descr="NatCap_Map1.jpg"/>
          <p:cNvPicPr>
            <a:picLocks noGrp="1" noChangeAspect="1"/>
          </p:cNvPicPr>
          <p:nvPr/>
        </p:nvPicPr>
        <p:blipFill>
          <a:blip r:embed="rId3"/>
          <a:stretch>
            <a:fillRect/>
          </a:stretch>
        </p:blipFill>
        <p:spPr>
          <a:xfrm>
            <a:off x="0" y="-44485"/>
            <a:ext cx="9144000" cy="6946969"/>
          </a:xfrm>
          <a:prstGeom prst="rect">
            <a:avLst/>
          </a:prstGeom>
          <a:noFill/>
          <a:ln>
            <a:noFill/>
          </a:ln>
        </p:spPr>
      </p:pic>
      <p:sp>
        <p:nvSpPr>
          <p:cNvPr id="13" name="TextBox 12"/>
          <p:cNvSpPr txBox="1"/>
          <p:nvPr/>
        </p:nvSpPr>
        <p:spPr>
          <a:xfrm>
            <a:off x="1393835" y="2220948"/>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4" name="TextBox 15"/>
          <p:cNvSpPr txBox="1"/>
          <p:nvPr/>
        </p:nvSpPr>
        <p:spPr>
          <a:xfrm>
            <a:off x="6985010" y="367690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5" name="TextBox 16"/>
          <p:cNvSpPr txBox="1"/>
          <p:nvPr/>
        </p:nvSpPr>
        <p:spPr>
          <a:xfrm>
            <a:off x="7337435" y="3619172"/>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6" name="TextBox 17"/>
          <p:cNvSpPr txBox="1"/>
          <p:nvPr/>
        </p:nvSpPr>
        <p:spPr>
          <a:xfrm>
            <a:off x="6876758" y="266963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7" name="TextBox 18"/>
          <p:cNvSpPr txBox="1"/>
          <p:nvPr/>
        </p:nvSpPr>
        <p:spPr>
          <a:xfrm>
            <a:off x="7337435" y="2713391"/>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8" name="TextBox 19"/>
          <p:cNvSpPr txBox="1"/>
          <p:nvPr/>
        </p:nvSpPr>
        <p:spPr>
          <a:xfrm>
            <a:off x="7170528" y="3221073"/>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9" name="TextBox 20"/>
          <p:cNvSpPr txBox="1"/>
          <p:nvPr/>
        </p:nvSpPr>
        <p:spPr>
          <a:xfrm>
            <a:off x="2276609" y="3221073"/>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0" name="TextBox 21"/>
          <p:cNvSpPr txBox="1"/>
          <p:nvPr/>
        </p:nvSpPr>
        <p:spPr>
          <a:xfrm>
            <a:off x="1349494" y="232810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1" name="TextBox 22"/>
          <p:cNvSpPr txBox="1"/>
          <p:nvPr/>
        </p:nvSpPr>
        <p:spPr>
          <a:xfrm>
            <a:off x="1100065" y="2036282"/>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2" name="TextBox 23"/>
          <p:cNvSpPr txBox="1"/>
          <p:nvPr/>
        </p:nvSpPr>
        <p:spPr>
          <a:xfrm>
            <a:off x="560661" y="3142491"/>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3" name="TextBox 24"/>
          <p:cNvSpPr txBox="1"/>
          <p:nvPr/>
        </p:nvSpPr>
        <p:spPr>
          <a:xfrm>
            <a:off x="1349494" y="2620492"/>
            <a:ext cx="31290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00B050"/>
                </a:solidFill>
              </a:rPr>
              <a:t>C</a:t>
            </a:r>
            <a:endParaRPr lang="en-US" b="1" dirty="0">
              <a:solidFill>
                <a:srgbClr val="00B050"/>
              </a:solidFill>
            </a:endParaRPr>
          </a:p>
        </p:txBody>
      </p:sp>
      <p:sp>
        <p:nvSpPr>
          <p:cNvPr id="24" name="TextBox 25"/>
          <p:cNvSpPr txBox="1"/>
          <p:nvPr/>
        </p:nvSpPr>
        <p:spPr>
          <a:xfrm>
            <a:off x="2134023" y="2713391"/>
            <a:ext cx="31290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00B050"/>
                </a:solidFill>
              </a:rPr>
              <a:t>C</a:t>
            </a:r>
            <a:endParaRPr lang="en-US" b="1" dirty="0">
              <a:solidFill>
                <a:srgbClr val="00B050"/>
              </a:solidFill>
            </a:endParaRPr>
          </a:p>
        </p:txBody>
      </p:sp>
      <p:sp>
        <p:nvSpPr>
          <p:cNvPr id="25" name="TextBox 26"/>
          <p:cNvSpPr txBox="1"/>
          <p:nvPr/>
        </p:nvSpPr>
        <p:spPr>
          <a:xfrm>
            <a:off x="2086984" y="2865492"/>
            <a:ext cx="35994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lumMod val="85000"/>
                    <a:lumOff val="15000"/>
                  </a:schemeClr>
                </a:solidFill>
              </a:rPr>
              <a:t>M</a:t>
            </a:r>
            <a:endParaRPr lang="en-US" b="1" dirty="0">
              <a:solidFill>
                <a:schemeClr val="tx1">
                  <a:lumMod val="85000"/>
                  <a:lumOff val="15000"/>
                </a:schemeClr>
              </a:solidFill>
            </a:endParaRPr>
          </a:p>
        </p:txBody>
      </p:sp>
      <p:sp>
        <p:nvSpPr>
          <p:cNvPr id="26" name="TextBox 27"/>
          <p:cNvSpPr txBox="1"/>
          <p:nvPr/>
        </p:nvSpPr>
        <p:spPr>
          <a:xfrm>
            <a:off x="2276609" y="2713391"/>
            <a:ext cx="21098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accent6">
                    <a:lumMod val="50000"/>
                  </a:schemeClr>
                </a:solidFill>
              </a:rPr>
              <a:t>R</a:t>
            </a:r>
            <a:endParaRPr lang="en-US" b="1" dirty="0">
              <a:solidFill>
                <a:schemeClr val="accent6">
                  <a:lumMod val="50000"/>
                </a:schemeClr>
              </a:solidFill>
            </a:endParaRPr>
          </a:p>
        </p:txBody>
      </p:sp>
      <p:sp>
        <p:nvSpPr>
          <p:cNvPr id="27" name="TextBox 29"/>
          <p:cNvSpPr txBox="1"/>
          <p:nvPr/>
        </p:nvSpPr>
        <p:spPr>
          <a:xfrm>
            <a:off x="5160169" y="3676904"/>
            <a:ext cx="33017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30A0"/>
                </a:solidFill>
              </a:rPr>
              <a:t>D</a:t>
            </a:r>
            <a:endParaRPr lang="en-US" b="1" dirty="0">
              <a:solidFill>
                <a:srgbClr val="7030A0"/>
              </a:solidFill>
            </a:endParaRPr>
          </a:p>
        </p:txBody>
      </p:sp>
      <p:sp>
        <p:nvSpPr>
          <p:cNvPr id="28" name="TextBox 30"/>
          <p:cNvSpPr txBox="1"/>
          <p:nvPr/>
        </p:nvSpPr>
        <p:spPr>
          <a:xfrm>
            <a:off x="2559250" y="3384516"/>
            <a:ext cx="33017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30A0"/>
                </a:solidFill>
              </a:rPr>
              <a:t>D</a:t>
            </a:r>
            <a:endParaRPr lang="en-US" b="1" dirty="0">
              <a:solidFill>
                <a:srgbClr val="7030A0"/>
              </a:solidFill>
            </a:endParaRPr>
          </a:p>
        </p:txBody>
      </p:sp>
      <p:sp>
        <p:nvSpPr>
          <p:cNvPr id="29" name="TextBox 31"/>
          <p:cNvSpPr txBox="1"/>
          <p:nvPr/>
        </p:nvSpPr>
        <p:spPr>
          <a:xfrm>
            <a:off x="2498735" y="3530710"/>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0" name="TextBox 33"/>
          <p:cNvSpPr txBox="1"/>
          <p:nvPr/>
        </p:nvSpPr>
        <p:spPr>
          <a:xfrm>
            <a:off x="2575280" y="3759234"/>
            <a:ext cx="3075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1" name="TextBox 34"/>
          <p:cNvSpPr txBox="1"/>
          <p:nvPr/>
        </p:nvSpPr>
        <p:spPr>
          <a:xfrm>
            <a:off x="2991765" y="3676904"/>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2" name="TextBox 35"/>
          <p:cNvSpPr txBox="1"/>
          <p:nvPr/>
        </p:nvSpPr>
        <p:spPr>
          <a:xfrm>
            <a:off x="5350076" y="3803839"/>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3" name="TextBox 36"/>
          <p:cNvSpPr txBox="1"/>
          <p:nvPr/>
        </p:nvSpPr>
        <p:spPr>
          <a:xfrm>
            <a:off x="7337435" y="2528725"/>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4" name="TextBox 33"/>
          <p:cNvSpPr txBox="1"/>
          <p:nvPr/>
        </p:nvSpPr>
        <p:spPr>
          <a:xfrm>
            <a:off x="6731360" y="5903747"/>
            <a:ext cx="2412640" cy="338554"/>
          </a:xfrm>
          <a:prstGeom prst="rect">
            <a:avLst/>
          </a:prstGeom>
          <a:noFill/>
        </p:spPr>
        <p:txBody>
          <a:bodyPr wrap="none" rtlCol="0">
            <a:spAutoFit/>
          </a:bodyPr>
          <a:lstStyle/>
          <a:p>
            <a:pPr algn="r"/>
            <a:r>
              <a:rPr lang="en-US" sz="1600" dirty="0" smtClean="0">
                <a:latin typeface="Tw Cen MT"/>
                <a:cs typeface="Tw Cen MT"/>
              </a:rPr>
              <a:t>Ruckelshaus et al. accepted</a:t>
            </a:r>
            <a:endParaRPr lang="en-US" sz="1600" dirty="0">
              <a:latin typeface="Tw Cen MT"/>
              <a:cs typeface="Tw Cen MT"/>
            </a:endParaRPr>
          </a:p>
        </p:txBody>
      </p:sp>
      <p:grpSp>
        <p:nvGrpSpPr>
          <p:cNvPr id="5" name="Group 35"/>
          <p:cNvGrpSpPr/>
          <p:nvPr/>
        </p:nvGrpSpPr>
        <p:grpSpPr>
          <a:xfrm>
            <a:off x="206671" y="-164340"/>
            <a:ext cx="8229600" cy="1646560"/>
            <a:chOff x="457200" y="5440362"/>
            <a:chExt cx="8229600" cy="1646560"/>
          </a:xfrm>
        </p:grpSpPr>
        <p:pic>
          <p:nvPicPr>
            <p:cNvPr id="37" name="Picture 8" descr="WWF logo"/>
            <p:cNvPicPr>
              <a:picLocks noChangeAspect="1" noChangeArrowheads="1"/>
            </p:cNvPicPr>
            <p:nvPr/>
          </p:nvPicPr>
          <p:blipFill>
            <a:blip r:embed="rId4" cstate="screen"/>
            <a:srcRect/>
            <a:stretch>
              <a:fillRect/>
            </a:stretch>
          </p:blipFill>
          <p:spPr bwMode="auto">
            <a:xfrm>
              <a:off x="4401531" y="5440362"/>
              <a:ext cx="2496606" cy="1646560"/>
            </a:xfrm>
            <a:prstGeom prst="rect">
              <a:avLst/>
            </a:prstGeom>
            <a:noFill/>
          </p:spPr>
        </p:pic>
        <p:pic>
          <p:nvPicPr>
            <p:cNvPr id="38" name="Picture 10" descr="Institute on the Environment at University of Minnesota"/>
            <p:cNvPicPr>
              <a:picLocks noChangeAspect="1" noChangeArrowheads="1"/>
            </p:cNvPicPr>
            <p:nvPr/>
          </p:nvPicPr>
          <p:blipFill>
            <a:blip r:embed="rId5" cstate="screen"/>
            <a:srcRect/>
            <a:stretch>
              <a:fillRect/>
            </a:stretch>
          </p:blipFill>
          <p:spPr bwMode="auto">
            <a:xfrm>
              <a:off x="7211181" y="5814937"/>
              <a:ext cx="1475619" cy="1019913"/>
            </a:xfrm>
            <a:prstGeom prst="rect">
              <a:avLst/>
            </a:prstGeom>
            <a:noFill/>
          </p:spPr>
        </p:pic>
        <p:pic>
          <p:nvPicPr>
            <p:cNvPr id="39" name="Picture 6" descr="TNC logo"/>
            <p:cNvPicPr>
              <a:picLocks noChangeAspect="1" noChangeArrowheads="1"/>
            </p:cNvPicPr>
            <p:nvPr/>
          </p:nvPicPr>
          <p:blipFill>
            <a:blip r:embed="rId6" cstate="screen"/>
            <a:srcRect/>
            <a:stretch>
              <a:fillRect/>
            </a:stretch>
          </p:blipFill>
          <p:spPr bwMode="auto">
            <a:xfrm>
              <a:off x="2106783" y="5680441"/>
              <a:ext cx="1648581" cy="1177559"/>
            </a:xfrm>
            <a:prstGeom prst="rect">
              <a:avLst/>
            </a:prstGeom>
            <a:noFill/>
          </p:spPr>
        </p:pic>
        <p:pic>
          <p:nvPicPr>
            <p:cNvPr id="40" name="Picture 39" descr="stanford_logo.gif"/>
            <p:cNvPicPr>
              <a:picLocks noChangeAspect="1"/>
            </p:cNvPicPr>
            <p:nvPr/>
          </p:nvPicPr>
          <p:blipFill>
            <a:blip r:embed="rId7"/>
            <a:stretch>
              <a:fillRect/>
            </a:stretch>
          </p:blipFill>
          <p:spPr>
            <a:xfrm>
              <a:off x="457200" y="5791787"/>
              <a:ext cx="1148490" cy="1043063"/>
            </a:xfrm>
            <a:prstGeom prst="rect">
              <a:avLst/>
            </a:prstGeom>
          </p:spPr>
        </p:pic>
      </p:grpSp>
      <p:pic>
        <p:nvPicPr>
          <p:cNvPr id="41" name="Picture 6"/>
          <p:cNvPicPr>
            <a:picLocks noChangeAspect="1"/>
          </p:cNvPicPr>
          <p:nvPr/>
        </p:nvPicPr>
        <p:blipFill>
          <a:blip r:embed="rId8"/>
          <a:srcRect/>
          <a:stretch>
            <a:fillRect/>
          </a:stretch>
        </p:blipFill>
        <p:spPr bwMode="auto">
          <a:xfrm>
            <a:off x="8322231" y="5234581"/>
            <a:ext cx="821769" cy="684330"/>
          </a:xfrm>
          <a:prstGeom prst="rect">
            <a:avLst/>
          </a:prstGeom>
          <a:noFill/>
          <a:ln w="9525">
            <a:noFill/>
            <a:miter lim="800000"/>
            <a:headEnd/>
            <a:tailEnd/>
          </a:ln>
        </p:spPr>
      </p:pic>
      <p:sp>
        <p:nvSpPr>
          <p:cNvPr id="42" name="Oval 41"/>
          <p:cNvSpPr/>
          <p:nvPr/>
        </p:nvSpPr>
        <p:spPr>
          <a:xfrm>
            <a:off x="540134" y="3221073"/>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004760" y="3753848"/>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256456" y="3311021"/>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072594" y="2157065"/>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879197" y="2788212"/>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353625" y="2830767"/>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150425" y="331915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353625" y="3697178"/>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435118" y="246186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326011" y="230946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487598" y="3649389"/>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504714" y="3973536"/>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07955" y="3753847"/>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366266" y="3900042"/>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318632" y="2587591"/>
            <a:ext cx="291331" cy="219689"/>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575280" y="3863692"/>
            <a:ext cx="291331" cy="219689"/>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326011" y="2697436"/>
            <a:ext cx="291331" cy="219689"/>
          </a:xfrm>
          <a:prstGeom prst="ellips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2086984" y="2807280"/>
            <a:ext cx="291331" cy="219689"/>
          </a:xfrm>
          <a:prstGeom prst="ellips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575280" y="3477489"/>
            <a:ext cx="291331" cy="219689"/>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5160169" y="3768815"/>
            <a:ext cx="291331" cy="219689"/>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155598" y="2986954"/>
            <a:ext cx="291331" cy="219689"/>
          </a:xfrm>
          <a:prstGeom prst="ellips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338638" y="2821710"/>
            <a:ext cx="291331" cy="219689"/>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2175" y="4870776"/>
            <a:ext cx="3311319" cy="1536049"/>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16695" y="4870775"/>
            <a:ext cx="1390124"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rgbClr val="C00000"/>
                </a:solidFill>
              </a:rPr>
              <a:t>Spatial Planning</a:t>
            </a:r>
            <a:endParaRPr lang="en-US" sz="1400" b="1" dirty="0">
              <a:solidFill>
                <a:srgbClr val="C00000"/>
              </a:solidFill>
            </a:endParaRPr>
          </a:p>
        </p:txBody>
      </p:sp>
      <p:sp>
        <p:nvSpPr>
          <p:cNvPr id="8" name="TextBox 7"/>
          <p:cNvSpPr txBox="1"/>
          <p:nvPr/>
        </p:nvSpPr>
        <p:spPr>
          <a:xfrm>
            <a:off x="-224268" y="5347409"/>
            <a:ext cx="3547762"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rgbClr val="339900"/>
                </a:solidFill>
              </a:rPr>
              <a:t> Climate Adaptation Planning</a:t>
            </a:r>
            <a:endParaRPr lang="en-US" sz="1400" b="1" dirty="0">
              <a:solidFill>
                <a:srgbClr val="339900"/>
              </a:solidFill>
            </a:endParaRPr>
          </a:p>
        </p:txBody>
      </p:sp>
      <p:sp>
        <p:nvSpPr>
          <p:cNvPr id="9" name="TextBox 8"/>
          <p:cNvSpPr txBox="1"/>
          <p:nvPr/>
        </p:nvSpPr>
        <p:spPr>
          <a:xfrm>
            <a:off x="12175" y="5100227"/>
            <a:ext cx="3289349"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chemeClr val="tx2"/>
                </a:solidFill>
              </a:rPr>
              <a:t> Payment for Ecosystem Services (PES)</a:t>
            </a:r>
            <a:endParaRPr lang="en-US" sz="1400" b="1" dirty="0">
              <a:solidFill>
                <a:schemeClr val="tx2"/>
              </a:solidFill>
            </a:endParaRPr>
          </a:p>
        </p:txBody>
      </p:sp>
      <p:sp>
        <p:nvSpPr>
          <p:cNvPr id="10" name="TextBox 9"/>
          <p:cNvSpPr txBox="1"/>
          <p:nvPr/>
        </p:nvSpPr>
        <p:spPr>
          <a:xfrm>
            <a:off x="-408065" y="5621035"/>
            <a:ext cx="3719535"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rgbClr val="7030A0"/>
                </a:solidFill>
              </a:rPr>
              <a:t>Development Impacts and Permitting</a:t>
            </a:r>
            <a:endParaRPr lang="en-US" sz="1400" b="1" dirty="0">
              <a:solidFill>
                <a:srgbClr val="7030A0"/>
              </a:solidFill>
            </a:endParaRPr>
          </a:p>
        </p:txBody>
      </p:sp>
      <p:sp>
        <p:nvSpPr>
          <p:cNvPr id="11" name="TextBox 10"/>
          <p:cNvSpPr txBox="1"/>
          <p:nvPr/>
        </p:nvSpPr>
        <p:spPr>
          <a:xfrm>
            <a:off x="1563509" y="5877851"/>
            <a:ext cx="171735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chemeClr val="accent6">
                    <a:lumMod val="75000"/>
                  </a:schemeClr>
                </a:solidFill>
              </a:rPr>
              <a:t>Restoration Planning</a:t>
            </a:r>
            <a:endParaRPr lang="en-US" sz="1400" b="1" dirty="0">
              <a:solidFill>
                <a:schemeClr val="accent6">
                  <a:lumMod val="75000"/>
                </a:schemeClr>
              </a:solidFill>
            </a:endParaRPr>
          </a:p>
        </p:txBody>
      </p:sp>
      <p:sp>
        <p:nvSpPr>
          <p:cNvPr id="12" name="TextBox 11"/>
          <p:cNvSpPr txBox="1"/>
          <p:nvPr/>
        </p:nvSpPr>
        <p:spPr>
          <a:xfrm>
            <a:off x="1002792" y="6099048"/>
            <a:ext cx="238248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chemeClr val="accent5">
                    <a:lumMod val="75000"/>
                  </a:schemeClr>
                </a:solidFill>
              </a:rPr>
              <a:t>Corporate Risk Management</a:t>
            </a:r>
            <a:endParaRPr lang="en-US" sz="1400" b="1" dirty="0">
              <a:solidFill>
                <a:schemeClr val="accent5">
                  <a:lumMod val="75000"/>
                </a:schemeClr>
              </a:solidFill>
            </a:endParaRPr>
          </a:p>
        </p:txBody>
      </p:sp>
      <p:sp>
        <p:nvSpPr>
          <p:cNvPr id="65" name="Oval 64"/>
          <p:cNvSpPr/>
          <p:nvPr/>
        </p:nvSpPr>
        <p:spPr>
          <a:xfrm>
            <a:off x="3135193" y="3936391"/>
            <a:ext cx="291331" cy="219689"/>
          </a:xfrm>
          <a:prstGeom prst="ellips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2720945" y="4018721"/>
            <a:ext cx="291331" cy="219689"/>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511931" y="3693994"/>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359048" y="3330917"/>
            <a:ext cx="291331" cy="219689"/>
          </a:xfrm>
          <a:prstGeom prst="ellips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808631" y="1482220"/>
            <a:ext cx="7627640" cy="461665"/>
          </a:xfrm>
          <a:prstGeom prst="rect">
            <a:avLst/>
          </a:prstGeom>
          <a:noFill/>
        </p:spPr>
        <p:txBody>
          <a:bodyPr wrap="none" rtlCol="0">
            <a:spAutoFit/>
          </a:bodyPr>
          <a:lstStyle/>
          <a:p>
            <a:r>
              <a:rPr lang="en-US" sz="2400" b="1" dirty="0" smtClean="0">
                <a:latin typeface="Optima"/>
                <a:cs typeface="Optima"/>
              </a:rPr>
              <a:t>Diverse decision contexts for hazard risk and reduction</a:t>
            </a:r>
            <a:endParaRPr lang="en-US" sz="2400" b="1" dirty="0">
              <a:latin typeface="Optima"/>
              <a:cs typeface="Optim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4949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Optima"/>
                <a:cs typeface="Optima"/>
              </a:rPr>
              <a:t>Hazard risk and reduction:</a:t>
            </a:r>
            <a:br>
              <a:rPr lang="en-US" dirty="0" smtClean="0">
                <a:latin typeface="Optima"/>
                <a:cs typeface="Optima"/>
              </a:rPr>
            </a:br>
            <a:r>
              <a:rPr lang="en-US" dirty="0" smtClean="0">
                <a:latin typeface="Optima"/>
                <a:cs typeface="Optima"/>
              </a:rPr>
              <a:t>Different decisions, different metrics</a:t>
            </a:r>
            <a:endParaRPr lang="en-US" dirty="0">
              <a:latin typeface="Optima"/>
              <a:cs typeface="Optima"/>
            </a:endParaRPr>
          </a:p>
        </p:txBody>
      </p:sp>
      <p:graphicFrame>
        <p:nvGraphicFramePr>
          <p:cNvPr id="4" name="Content Placeholder 3"/>
          <p:cNvGraphicFramePr>
            <a:graphicFrameLocks noGrp="1"/>
          </p:cNvGraphicFramePr>
          <p:nvPr>
            <p:ph idx="1"/>
          </p:nvPr>
        </p:nvGraphicFramePr>
        <p:xfrm>
          <a:off x="230901" y="1803787"/>
          <a:ext cx="8673180" cy="4594239"/>
        </p:xfrm>
        <a:graphic>
          <a:graphicData uri="http://schemas.openxmlformats.org/drawingml/2006/table">
            <a:tbl>
              <a:tblPr firstRow="1" bandRow="1">
                <a:tableStyleId>{5C22544A-7EE6-4342-B048-85BDC9FD1C3A}</a:tableStyleId>
              </a:tblPr>
              <a:tblGrid>
                <a:gridCol w="2891060"/>
                <a:gridCol w="2891060"/>
                <a:gridCol w="2891060"/>
              </a:tblGrid>
              <a:tr h="875679">
                <a:tc>
                  <a:txBody>
                    <a:bodyPr/>
                    <a:lstStyle/>
                    <a:p>
                      <a:pPr algn="ctr"/>
                      <a:r>
                        <a:rPr lang="en-US" sz="2400" dirty="0" smtClean="0">
                          <a:solidFill>
                            <a:schemeClr val="tx1"/>
                          </a:solidFill>
                        </a:rPr>
                        <a:t>Decision context</a:t>
                      </a:r>
                      <a:endParaRPr lang="en-US" sz="2400" dirty="0">
                        <a:solidFill>
                          <a:schemeClr val="tx1"/>
                        </a:solidFill>
                      </a:endParaRPr>
                    </a:p>
                  </a:txBody>
                  <a:tcPr anchor="ctr"/>
                </a:tc>
                <a:tc>
                  <a:txBody>
                    <a:bodyPr/>
                    <a:lstStyle/>
                    <a:p>
                      <a:pPr algn="ctr"/>
                      <a:r>
                        <a:rPr lang="en-US" sz="2400" dirty="0" smtClean="0">
                          <a:solidFill>
                            <a:srgbClr val="000000"/>
                          </a:solidFill>
                        </a:rPr>
                        <a:t>Analyses,</a:t>
                      </a:r>
                      <a:r>
                        <a:rPr lang="en-US" sz="2400" baseline="0" dirty="0" smtClean="0">
                          <a:solidFill>
                            <a:srgbClr val="000000"/>
                          </a:solidFill>
                        </a:rPr>
                        <a:t> </a:t>
                      </a:r>
                      <a:r>
                        <a:rPr lang="en-US" sz="2400" dirty="0" smtClean="0">
                          <a:solidFill>
                            <a:srgbClr val="000000"/>
                          </a:solidFill>
                        </a:rPr>
                        <a:t>metrics</a:t>
                      </a:r>
                      <a:endParaRPr lang="en-US" sz="2400" dirty="0">
                        <a:solidFill>
                          <a:srgbClr val="000000"/>
                        </a:solidFill>
                      </a:endParaRPr>
                    </a:p>
                  </a:txBody>
                  <a:tcPr anchor="ctr"/>
                </a:tc>
                <a:tc>
                  <a:txBody>
                    <a:bodyPr/>
                    <a:lstStyle/>
                    <a:p>
                      <a:pPr algn="ctr"/>
                      <a:r>
                        <a:rPr lang="en-US" sz="2400" dirty="0" smtClean="0">
                          <a:solidFill>
                            <a:srgbClr val="000000"/>
                          </a:solidFill>
                        </a:rPr>
                        <a:t>Geography</a:t>
                      </a:r>
                      <a:endParaRPr lang="en-US" sz="2400" dirty="0">
                        <a:solidFill>
                          <a:srgbClr val="000000"/>
                        </a:solidFill>
                      </a:endParaRPr>
                    </a:p>
                  </a:txBody>
                  <a:tcPr anchor="ctr"/>
                </a:tc>
              </a:tr>
              <a:tr h="370840">
                <a:tc>
                  <a:txBody>
                    <a:bodyPr/>
                    <a:lstStyle/>
                    <a:p>
                      <a:r>
                        <a:rPr lang="en-US" sz="2000" dirty="0" smtClean="0"/>
                        <a:t>Corporate risk management</a:t>
                      </a:r>
                      <a:endParaRPr lang="en-US" sz="2000" dirty="0"/>
                    </a:p>
                  </a:txBody>
                  <a:tcPr/>
                </a:tc>
                <a:tc>
                  <a:txBody>
                    <a:bodyPr/>
                    <a:lstStyle/>
                    <a:p>
                      <a:r>
                        <a:rPr lang="en-US" sz="2000" dirty="0" smtClean="0"/>
                        <a:t>Cost: Benefit</a:t>
                      </a:r>
                      <a:r>
                        <a:rPr lang="en-US" sz="2000" baseline="0" dirty="0" smtClean="0"/>
                        <a:t> of grey, green approaches; co-benefits</a:t>
                      </a:r>
                      <a:endParaRPr lang="en-US" sz="2000" dirty="0"/>
                    </a:p>
                  </a:txBody>
                  <a:tcPr/>
                </a:tc>
                <a:tc>
                  <a:txBody>
                    <a:bodyPr/>
                    <a:lstStyle/>
                    <a:p>
                      <a:r>
                        <a:rPr lang="en-US" sz="2000" dirty="0" smtClean="0"/>
                        <a:t>Texas (Dow),</a:t>
                      </a:r>
                      <a:r>
                        <a:rPr lang="en-US" sz="2000" baseline="0" dirty="0" smtClean="0"/>
                        <a:t> global (Unilever) </a:t>
                      </a:r>
                      <a:endParaRPr lang="en-US" sz="2000" dirty="0"/>
                    </a:p>
                  </a:txBody>
                  <a:tcPr/>
                </a:tc>
              </a:tr>
              <a:tr h="370840">
                <a:tc>
                  <a:txBody>
                    <a:bodyPr/>
                    <a:lstStyle/>
                    <a:p>
                      <a:r>
                        <a:rPr lang="en-US" sz="2000" dirty="0" smtClean="0"/>
                        <a:t>Payment schemes</a:t>
                      </a:r>
                      <a:r>
                        <a:rPr lang="en-US" sz="2000" baseline="0" dirty="0" smtClean="0"/>
                        <a:t> for hazard reduction, secure water supply</a:t>
                      </a:r>
                      <a:endParaRPr lang="en-US" sz="2000" dirty="0"/>
                    </a:p>
                  </a:txBody>
                  <a:tcPr/>
                </a:tc>
                <a:tc>
                  <a:txBody>
                    <a:bodyPr/>
                    <a:lstStyle/>
                    <a:p>
                      <a:r>
                        <a:rPr lang="en-US" sz="2000" dirty="0" smtClean="0"/>
                        <a:t>Optimal</a:t>
                      </a:r>
                      <a:r>
                        <a:rPr lang="en-US" sz="2000" baseline="0" dirty="0" smtClean="0"/>
                        <a:t> </a:t>
                      </a:r>
                      <a:r>
                        <a:rPr lang="en-US" sz="2000" dirty="0" smtClean="0"/>
                        <a:t>ROI for protection, restoration activities</a:t>
                      </a:r>
                      <a:endParaRPr lang="en-US" sz="2000" dirty="0"/>
                    </a:p>
                  </a:txBody>
                  <a:tcPr/>
                </a:tc>
                <a:tc>
                  <a:txBody>
                    <a:bodyPr/>
                    <a:lstStyle/>
                    <a:p>
                      <a:r>
                        <a:rPr lang="en-US" sz="2000" dirty="0" smtClean="0"/>
                        <a:t>Latin America, India, China</a:t>
                      </a:r>
                      <a:endParaRPr lang="en-US" sz="2000" dirty="0"/>
                    </a:p>
                  </a:txBody>
                  <a:tcPr/>
                </a:tc>
              </a:tr>
              <a:tr h="370840">
                <a:tc>
                  <a:txBody>
                    <a:bodyPr/>
                    <a:lstStyle/>
                    <a:p>
                      <a:r>
                        <a:rPr lang="en-US" sz="2000" dirty="0" smtClean="0"/>
                        <a:t>Vulnerability of people, property, infrastructure</a:t>
                      </a:r>
                      <a:endParaRPr lang="en-US" sz="2000" dirty="0"/>
                    </a:p>
                  </a:txBody>
                  <a:tcPr/>
                </a:tc>
                <a:tc>
                  <a:txBody>
                    <a:bodyPr/>
                    <a:lstStyle/>
                    <a:p>
                      <a:r>
                        <a:rPr lang="en-US" sz="2000" dirty="0" smtClean="0"/>
                        <a:t>Relative risk with and without habitats</a:t>
                      </a:r>
                      <a:endParaRPr lang="en-US" sz="2000" dirty="0"/>
                    </a:p>
                  </a:txBody>
                  <a:tcPr/>
                </a:tc>
                <a:tc>
                  <a:txBody>
                    <a:bodyPr/>
                    <a:lstStyle/>
                    <a:p>
                      <a:r>
                        <a:rPr lang="en-US" sz="2000" dirty="0" smtClean="0"/>
                        <a:t>US, Belize, Canada, Mozambique</a:t>
                      </a:r>
                      <a:endParaRPr lang="en-US" sz="2000" dirty="0"/>
                    </a:p>
                  </a:txBody>
                  <a:tcPr/>
                </a:tc>
              </a:tr>
              <a:tr h="370840">
                <a:tc>
                  <a:txBody>
                    <a:bodyPr/>
                    <a:lstStyle/>
                    <a:p>
                      <a:r>
                        <a:rPr lang="en-US" sz="2000" dirty="0" smtClean="0"/>
                        <a:t>Restoration </a:t>
                      </a:r>
                      <a:r>
                        <a:rPr lang="en-US" sz="2000" dirty="0" err="1" smtClean="0"/>
                        <a:t>siting</a:t>
                      </a:r>
                      <a:r>
                        <a:rPr lang="en-US" sz="2000" dirty="0" smtClean="0"/>
                        <a:t>,</a:t>
                      </a:r>
                      <a:r>
                        <a:rPr lang="en-US" sz="2000" baseline="0" dirty="0" smtClean="0"/>
                        <a:t> design</a:t>
                      </a:r>
                      <a:endParaRPr lang="en-US" sz="2000" dirty="0"/>
                    </a:p>
                  </a:txBody>
                  <a:tcPr/>
                </a:tc>
                <a:tc>
                  <a:txBody>
                    <a:bodyPr/>
                    <a:lstStyle/>
                    <a:p>
                      <a:r>
                        <a:rPr lang="en-US" sz="2000" dirty="0" smtClean="0"/>
                        <a:t>Area flooded, eroded;</a:t>
                      </a:r>
                      <a:r>
                        <a:rPr lang="en-US" sz="2000" baseline="0" dirty="0" smtClean="0"/>
                        <a:t> people affected; property value, avoided damage $</a:t>
                      </a:r>
                      <a:endParaRPr lang="en-US" sz="2000" dirty="0"/>
                    </a:p>
                  </a:txBody>
                  <a:tcPr/>
                </a:tc>
                <a:tc>
                  <a:txBody>
                    <a:bodyPr/>
                    <a:lstStyle/>
                    <a:p>
                      <a:r>
                        <a:rPr lang="en-US" sz="2000" dirty="0" smtClean="0"/>
                        <a:t>US</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lum bright="-17000" contrast="4000"/>
          </a:blip>
          <a:srcRect/>
          <a:stretch>
            <a:fillRect/>
          </a:stretch>
        </a:blipFill>
        <a:effectLst/>
      </p:bgPr>
    </p:bg>
    <p:spTree>
      <p:nvGrpSpPr>
        <p:cNvPr id="1" name=""/>
        <p:cNvGrpSpPr/>
        <p:nvPr/>
      </p:nvGrpSpPr>
      <p:grpSpPr>
        <a:xfrm>
          <a:off x="0" y="0"/>
          <a:ext cx="0" cy="0"/>
          <a:chOff x="0" y="0"/>
          <a:chExt cx="0" cy="0"/>
        </a:xfrm>
      </p:grpSpPr>
      <p:pic>
        <p:nvPicPr>
          <p:cNvPr id="5" name="Picture 4" descr="C:\Users\erauer\Pictures\NatCap\logo-ls-lined-up.gif"/>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32925" y="0"/>
            <a:ext cx="1411075" cy="115517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Rectangle 3"/>
          <p:cNvSpPr/>
          <p:nvPr/>
        </p:nvSpPr>
        <p:spPr>
          <a:xfrm>
            <a:off x="276095" y="2165598"/>
            <a:ext cx="8591810" cy="3785652"/>
          </a:xfrm>
          <a:prstGeom prst="rect">
            <a:avLst/>
          </a:prstGeom>
        </p:spPr>
        <p:txBody>
          <a:bodyPr wrap="square">
            <a:spAutoFit/>
          </a:bodyPr>
          <a:lstStyle/>
          <a:p>
            <a:r>
              <a:rPr lang="en-US" sz="1600" dirty="0" smtClean="0">
                <a:solidFill>
                  <a:srgbClr val="FFFFFF"/>
                </a:solidFill>
                <a:latin typeface="Tw Cen MT"/>
                <a:cs typeface="Tw Cen MT"/>
              </a:rPr>
              <a:t>Mary Ruckelshaus, Steve </a:t>
            </a:r>
            <a:r>
              <a:rPr lang="en-US" sz="1600" dirty="0" err="1" smtClean="0">
                <a:solidFill>
                  <a:srgbClr val="FFFFFF"/>
                </a:solidFill>
                <a:latin typeface="Tw Cen MT"/>
                <a:cs typeface="Tw Cen MT"/>
              </a:rPr>
              <a:t>Polasky</a:t>
            </a:r>
            <a:r>
              <a:rPr lang="en-US" sz="1600" dirty="0" smtClean="0">
                <a:solidFill>
                  <a:srgbClr val="FFFFFF"/>
                </a:solidFill>
                <a:latin typeface="Tw Cen MT"/>
                <a:cs typeface="Tw Cen MT"/>
              </a:rPr>
              <a:t>, Gretchen Daily, Peter </a:t>
            </a:r>
            <a:r>
              <a:rPr lang="en-US" sz="1600" dirty="0" err="1" smtClean="0">
                <a:solidFill>
                  <a:srgbClr val="FFFFFF"/>
                </a:solidFill>
                <a:latin typeface="Tw Cen MT"/>
                <a:cs typeface="Tw Cen MT"/>
              </a:rPr>
              <a:t>Kareiva</a:t>
            </a:r>
            <a:r>
              <a:rPr lang="en-US" sz="1600" dirty="0" smtClean="0">
                <a:solidFill>
                  <a:srgbClr val="FFFFFF"/>
                </a:solidFill>
                <a:latin typeface="Tw Cen MT"/>
                <a:cs typeface="Tw Cen MT"/>
              </a:rPr>
              <a:t>, Taylor Ricketts, Jon Foley, Jon Hoekstra, Heather </a:t>
            </a:r>
            <a:r>
              <a:rPr lang="en-US" sz="1600" dirty="0" err="1" smtClean="0">
                <a:solidFill>
                  <a:srgbClr val="FFFFFF"/>
                </a:solidFill>
                <a:latin typeface="Tw Cen MT"/>
                <a:cs typeface="Tw Cen MT"/>
              </a:rPr>
              <a:t>Tallis</a:t>
            </a:r>
            <a:r>
              <a:rPr lang="en-US" sz="1600" dirty="0" smtClean="0">
                <a:solidFill>
                  <a:srgbClr val="FFFFFF"/>
                </a:solidFill>
                <a:latin typeface="Tw Cen MT"/>
                <a:cs typeface="Tw Cen MT"/>
              </a:rPr>
              <a:t>, Anne Guerry, Becky Chaplin-Kramer, Rich Sharp, Emily McKenzie, Liz </a:t>
            </a:r>
            <a:r>
              <a:rPr lang="en-US" sz="1600" dirty="0" err="1" smtClean="0">
                <a:solidFill>
                  <a:srgbClr val="FFFFFF"/>
                </a:solidFill>
                <a:latin typeface="Tw Cen MT"/>
                <a:cs typeface="Tw Cen MT"/>
              </a:rPr>
              <a:t>Rauer</a:t>
            </a:r>
            <a:r>
              <a:rPr lang="en-US" sz="1600" dirty="0" smtClean="0">
                <a:solidFill>
                  <a:srgbClr val="FFFFFF"/>
                </a:solidFill>
                <a:latin typeface="Tw Cen MT"/>
                <a:cs typeface="Tw Cen MT"/>
              </a:rPr>
              <a:t>, Brian Robinson, Gail Kaiser, Guy </a:t>
            </a:r>
            <a:r>
              <a:rPr lang="en-US" sz="1600" dirty="0" err="1" smtClean="0">
                <a:solidFill>
                  <a:srgbClr val="FFFFFF"/>
                </a:solidFill>
                <a:latin typeface="Tw Cen MT"/>
                <a:cs typeface="Tw Cen MT"/>
              </a:rPr>
              <a:t>Ziv</a:t>
            </a:r>
            <a:r>
              <a:rPr lang="en-US" sz="1600" dirty="0" smtClean="0">
                <a:solidFill>
                  <a:srgbClr val="FFFFFF"/>
                </a:solidFill>
                <a:latin typeface="Tw Cen MT"/>
                <a:cs typeface="Tw Cen MT"/>
              </a:rPr>
              <a:t>, Stacie </a:t>
            </a:r>
            <a:r>
              <a:rPr lang="en-US" sz="1600" dirty="0" err="1" smtClean="0">
                <a:solidFill>
                  <a:srgbClr val="FFFFFF"/>
                </a:solidFill>
                <a:latin typeface="Tw Cen MT"/>
                <a:cs typeface="Tw Cen MT"/>
              </a:rPr>
              <a:t>Wolny</a:t>
            </a:r>
            <a:r>
              <a:rPr lang="en-US" sz="1600" dirty="0" smtClean="0">
                <a:solidFill>
                  <a:srgbClr val="FFFFFF"/>
                </a:solidFill>
                <a:latin typeface="Tw Cen MT"/>
                <a:cs typeface="Tw Cen MT"/>
              </a:rPr>
              <a:t>, Jodie </a:t>
            </a:r>
            <a:r>
              <a:rPr lang="en-US" sz="1600" dirty="0" err="1" smtClean="0">
                <a:solidFill>
                  <a:srgbClr val="FFFFFF"/>
                </a:solidFill>
                <a:latin typeface="Tw Cen MT"/>
                <a:cs typeface="Tw Cen MT"/>
              </a:rPr>
              <a:t>Toft</a:t>
            </a:r>
            <a:r>
              <a:rPr lang="en-US" sz="1600" dirty="0" smtClean="0">
                <a:solidFill>
                  <a:srgbClr val="FFFFFF"/>
                </a:solidFill>
                <a:latin typeface="Tw Cen MT"/>
                <a:cs typeface="Tw Cen MT"/>
              </a:rPr>
              <a:t>, Katie </a:t>
            </a:r>
            <a:r>
              <a:rPr lang="en-US" sz="1600" dirty="0" err="1" smtClean="0">
                <a:solidFill>
                  <a:srgbClr val="FFFFFF"/>
                </a:solidFill>
                <a:latin typeface="Tw Cen MT"/>
                <a:cs typeface="Tw Cen MT"/>
              </a:rPr>
              <a:t>Arkema</a:t>
            </a:r>
            <a:r>
              <a:rPr lang="en-US" sz="1600" dirty="0" smtClean="0">
                <a:solidFill>
                  <a:srgbClr val="FFFFFF"/>
                </a:solidFill>
                <a:latin typeface="Tw Cen MT"/>
                <a:cs typeface="Tw Cen MT"/>
              </a:rPr>
              <a:t>, Greg </a:t>
            </a:r>
            <a:r>
              <a:rPr lang="en-US" sz="1600" dirty="0" err="1" smtClean="0">
                <a:solidFill>
                  <a:srgbClr val="FFFFFF"/>
                </a:solidFill>
                <a:latin typeface="Tw Cen MT"/>
                <a:cs typeface="Tw Cen MT"/>
              </a:rPr>
              <a:t>Guannel</a:t>
            </a:r>
            <a:r>
              <a:rPr lang="en-US" sz="1600" dirty="0" smtClean="0">
                <a:solidFill>
                  <a:srgbClr val="FFFFFF"/>
                </a:solidFill>
                <a:latin typeface="Tw Cen MT"/>
                <a:cs typeface="Tw Cen MT"/>
              </a:rPr>
              <a:t>, Gregg </a:t>
            </a:r>
            <a:r>
              <a:rPr lang="en-US" sz="1600" dirty="0" err="1" smtClean="0">
                <a:solidFill>
                  <a:srgbClr val="FFFFFF"/>
                </a:solidFill>
                <a:latin typeface="Tw Cen MT"/>
                <a:cs typeface="Tw Cen MT"/>
              </a:rPr>
              <a:t>Verutes</a:t>
            </a:r>
            <a:r>
              <a:rPr lang="en-US" sz="1600" dirty="0" smtClean="0">
                <a:solidFill>
                  <a:srgbClr val="FFFFFF"/>
                </a:solidFill>
                <a:latin typeface="Tw Cen MT"/>
                <a:cs typeface="Tw Cen MT"/>
              </a:rPr>
              <a:t>, Spencer Wood, CK Kim, Joey Bernhardt, James Douglass, Martin </a:t>
            </a:r>
            <a:r>
              <a:rPr lang="en-US" sz="1600" dirty="0" err="1" smtClean="0">
                <a:solidFill>
                  <a:srgbClr val="FFFFFF"/>
                </a:solidFill>
                <a:latin typeface="Tw Cen MT"/>
                <a:cs typeface="Tw Cen MT"/>
              </a:rPr>
              <a:t>Lacayo</a:t>
            </a:r>
            <a:r>
              <a:rPr lang="en-US" sz="1600" dirty="0" smtClean="0">
                <a:solidFill>
                  <a:srgbClr val="FFFFFF"/>
                </a:solidFill>
                <a:latin typeface="Tw Cen MT"/>
                <a:cs typeface="Tw Cen MT"/>
              </a:rPr>
              <a:t>-Emery, Kathryn </a:t>
            </a:r>
            <a:r>
              <a:rPr lang="en-US" sz="1600" dirty="0" err="1" smtClean="0">
                <a:solidFill>
                  <a:srgbClr val="FFFFFF"/>
                </a:solidFill>
                <a:latin typeface="Tw Cen MT"/>
                <a:cs typeface="Tw Cen MT"/>
              </a:rPr>
              <a:t>Glowinski</a:t>
            </a:r>
            <a:r>
              <a:rPr lang="en-US" sz="1600" dirty="0" smtClean="0">
                <a:solidFill>
                  <a:srgbClr val="FFFFFF"/>
                </a:solidFill>
                <a:latin typeface="Tw Cen MT"/>
                <a:cs typeface="Tw Cen MT"/>
              </a:rPr>
              <a:t>, Nicolas Chaumont, </a:t>
            </a:r>
            <a:r>
              <a:rPr lang="en-US" sz="1600" dirty="0" err="1" smtClean="0">
                <a:solidFill>
                  <a:srgbClr val="FFFFFF"/>
                </a:solidFill>
                <a:latin typeface="Tw Cen MT"/>
                <a:cs typeface="Tw Cen MT"/>
              </a:rPr>
              <a:t>Derric</a:t>
            </a:r>
            <a:r>
              <a:rPr lang="en-US" sz="1600" dirty="0" smtClean="0">
                <a:solidFill>
                  <a:srgbClr val="FFFFFF"/>
                </a:solidFill>
                <a:latin typeface="Tw Cen MT"/>
                <a:cs typeface="Tw Cen MT"/>
              </a:rPr>
              <a:t> Pennington, Amy Rosenthal, </a:t>
            </a:r>
            <a:r>
              <a:rPr lang="en-US" sz="1600" dirty="0" err="1" smtClean="0">
                <a:solidFill>
                  <a:srgbClr val="FFFFFF"/>
                </a:solidFill>
                <a:latin typeface="Tw Cen MT"/>
                <a:cs typeface="Tw Cen MT"/>
              </a:rPr>
              <a:t>Yonas</a:t>
            </a:r>
            <a:r>
              <a:rPr lang="en-US" sz="1600" dirty="0" smtClean="0">
                <a:solidFill>
                  <a:srgbClr val="FFFFFF"/>
                </a:solidFill>
                <a:latin typeface="Tw Cen MT"/>
                <a:cs typeface="Tw Cen MT"/>
              </a:rPr>
              <a:t> </a:t>
            </a:r>
            <a:r>
              <a:rPr lang="en-US" sz="1600" dirty="0" err="1" smtClean="0">
                <a:solidFill>
                  <a:srgbClr val="FFFFFF"/>
                </a:solidFill>
                <a:latin typeface="Tw Cen MT"/>
                <a:cs typeface="Tw Cen MT"/>
              </a:rPr>
              <a:t>Ghile</a:t>
            </a:r>
            <a:r>
              <a:rPr lang="en-US" sz="1600" dirty="0" smtClean="0">
                <a:solidFill>
                  <a:srgbClr val="FFFFFF"/>
                </a:solidFill>
                <a:latin typeface="Tw Cen MT"/>
                <a:cs typeface="Tw Cen MT"/>
              </a:rPr>
              <a:t>, Rob Griffin, Suzanne </a:t>
            </a:r>
            <a:r>
              <a:rPr lang="en-US" sz="1600" dirty="0" err="1" smtClean="0">
                <a:solidFill>
                  <a:srgbClr val="FFFFFF"/>
                </a:solidFill>
                <a:latin typeface="Tw Cen MT"/>
                <a:cs typeface="Tw Cen MT"/>
              </a:rPr>
              <a:t>Langridge</a:t>
            </a:r>
            <a:r>
              <a:rPr lang="en-US" sz="1600" dirty="0" smtClean="0">
                <a:solidFill>
                  <a:srgbClr val="FFFFFF"/>
                </a:solidFill>
                <a:latin typeface="Tw Cen MT"/>
                <a:cs typeface="Tw Cen MT"/>
              </a:rPr>
              <a:t>, Lula G-Michael, Nasser </a:t>
            </a:r>
            <a:r>
              <a:rPr lang="en-US" sz="1600" dirty="0" err="1" smtClean="0">
                <a:solidFill>
                  <a:srgbClr val="FFFFFF"/>
                </a:solidFill>
                <a:latin typeface="Tw Cen MT"/>
                <a:cs typeface="Tw Cen MT"/>
              </a:rPr>
              <a:t>Olwero</a:t>
            </a:r>
            <a:r>
              <a:rPr lang="en-US" sz="1600" dirty="0" smtClean="0">
                <a:solidFill>
                  <a:srgbClr val="FFFFFF"/>
                </a:solidFill>
                <a:latin typeface="Tw Cen MT"/>
                <a:cs typeface="Tw Cen MT"/>
              </a:rPr>
              <a:t>, Doug </a:t>
            </a:r>
            <a:r>
              <a:rPr lang="en-US" sz="1600" dirty="0" err="1" smtClean="0">
                <a:solidFill>
                  <a:srgbClr val="FFFFFF"/>
                </a:solidFill>
                <a:latin typeface="Tw Cen MT"/>
                <a:cs typeface="Tw Cen MT"/>
              </a:rPr>
              <a:t>Denu</a:t>
            </a:r>
            <a:r>
              <a:rPr lang="en-US" sz="1600" dirty="0" smtClean="0">
                <a:solidFill>
                  <a:srgbClr val="FFFFFF"/>
                </a:solidFill>
                <a:latin typeface="Tw Cen MT"/>
                <a:cs typeface="Tw Cen MT"/>
              </a:rPr>
              <a:t>, </a:t>
            </a:r>
            <a:r>
              <a:rPr lang="en-US" sz="1600" dirty="0" err="1" smtClean="0">
                <a:solidFill>
                  <a:srgbClr val="FFFFFF"/>
                </a:solidFill>
                <a:latin typeface="Tw Cen MT"/>
                <a:cs typeface="Tw Cen MT"/>
              </a:rPr>
              <a:t>Nirmal</a:t>
            </a:r>
            <a:r>
              <a:rPr lang="en-US" sz="1600" dirty="0" smtClean="0">
                <a:solidFill>
                  <a:srgbClr val="FFFFFF"/>
                </a:solidFill>
                <a:latin typeface="Tw Cen MT"/>
                <a:cs typeface="Tw Cen MT"/>
              </a:rPr>
              <a:t> </a:t>
            </a:r>
            <a:r>
              <a:rPr lang="en-US" sz="1600" dirty="0" err="1" smtClean="0">
                <a:solidFill>
                  <a:srgbClr val="FFFFFF"/>
                </a:solidFill>
                <a:latin typeface="Tw Cen MT"/>
                <a:cs typeface="Tw Cen MT"/>
              </a:rPr>
              <a:t>Bhagabati</a:t>
            </a:r>
            <a:r>
              <a:rPr lang="en-US" sz="1600" dirty="0" smtClean="0">
                <a:solidFill>
                  <a:srgbClr val="FFFFFF"/>
                </a:solidFill>
                <a:latin typeface="Tw Cen MT"/>
                <a:cs typeface="Tw Cen MT"/>
              </a:rPr>
              <a:t>, Bonnie Keeler</a:t>
            </a:r>
            <a:r>
              <a:rPr lang="en-US" sz="1600" dirty="0" smtClean="0">
                <a:solidFill>
                  <a:srgbClr val="FFFFFF"/>
                </a:solidFill>
                <a:latin typeface="Tw Cen MT"/>
                <a:cs typeface="Tw Cen MT"/>
              </a:rPr>
              <a:t>, Lisa </a:t>
            </a:r>
            <a:r>
              <a:rPr lang="en-US" sz="1600" dirty="0" err="1" smtClean="0">
                <a:solidFill>
                  <a:srgbClr val="FFFFFF"/>
                </a:solidFill>
                <a:latin typeface="Tw Cen MT"/>
                <a:cs typeface="Tw Cen MT"/>
              </a:rPr>
              <a:t>Mandle</a:t>
            </a:r>
            <a:r>
              <a:rPr lang="en-US" sz="1600" dirty="0" smtClean="0">
                <a:solidFill>
                  <a:srgbClr val="FFFFFF"/>
                </a:solidFill>
                <a:latin typeface="Tw Cen MT"/>
                <a:cs typeface="Tw Cen MT"/>
              </a:rPr>
              <a:t>, Joanna </a:t>
            </a:r>
            <a:r>
              <a:rPr lang="en-US" sz="1600" dirty="0" smtClean="0">
                <a:solidFill>
                  <a:srgbClr val="FFFFFF"/>
                </a:solidFill>
                <a:latin typeface="Tw Cen MT"/>
                <a:cs typeface="Tw Cen MT"/>
              </a:rPr>
              <a:t>Nelson, Leah Bremer,</a:t>
            </a:r>
            <a:r>
              <a:rPr lang="en-US" sz="1600" dirty="0" smtClean="0">
                <a:solidFill>
                  <a:srgbClr val="FFFFFF"/>
                </a:solidFill>
                <a:latin typeface="Tw Cen MT"/>
                <a:cs typeface="Tw Cen MT"/>
              </a:rPr>
              <a:t> </a:t>
            </a:r>
            <a:r>
              <a:rPr lang="en-US" sz="1600" dirty="0" smtClean="0">
                <a:solidFill>
                  <a:srgbClr val="FFFFFF"/>
                </a:solidFill>
                <a:latin typeface="Tw Cen MT"/>
                <a:cs typeface="Tw Cen MT"/>
              </a:rPr>
              <a:t>Mike Anderson, Kris Johnson, Peter Hawthorne, Shan Ma, Jess Silver, Adrian </a:t>
            </a:r>
            <a:r>
              <a:rPr lang="en-US" sz="1600" dirty="0" err="1" smtClean="0">
                <a:solidFill>
                  <a:srgbClr val="FFFFFF"/>
                </a:solidFill>
                <a:latin typeface="Tw Cen MT"/>
                <a:cs typeface="Tw Cen MT"/>
              </a:rPr>
              <a:t>Vogl</a:t>
            </a:r>
            <a:r>
              <a:rPr lang="en-US" sz="1600" dirty="0" smtClean="0">
                <a:solidFill>
                  <a:srgbClr val="FFFFFF"/>
                </a:solidFill>
                <a:latin typeface="Tw Cen MT"/>
                <a:cs typeface="Tw Cen MT"/>
              </a:rPr>
              <a:t>, Joe </a:t>
            </a:r>
            <a:r>
              <a:rPr lang="en-US" sz="1600" dirty="0" err="1" smtClean="0">
                <a:solidFill>
                  <a:srgbClr val="FFFFFF"/>
                </a:solidFill>
                <a:latin typeface="Tw Cen MT"/>
                <a:cs typeface="Tw Cen MT"/>
              </a:rPr>
              <a:t>Faries</a:t>
            </a:r>
            <a:r>
              <a:rPr lang="en-US" sz="1600" dirty="0" smtClean="0">
                <a:solidFill>
                  <a:srgbClr val="FFFFFF"/>
                </a:solidFill>
                <a:latin typeface="Tw Cen MT"/>
                <a:cs typeface="Tw Cen MT"/>
              </a:rPr>
              <a:t>, Brad </a:t>
            </a:r>
            <a:r>
              <a:rPr lang="en-US" sz="1600" dirty="0" err="1" smtClean="0">
                <a:solidFill>
                  <a:srgbClr val="FFFFFF"/>
                </a:solidFill>
                <a:latin typeface="Tw Cen MT"/>
                <a:cs typeface="Tw Cen MT"/>
              </a:rPr>
              <a:t>Eichelberger</a:t>
            </a:r>
            <a:r>
              <a:rPr lang="en-US" sz="1600" dirty="0" smtClean="0">
                <a:solidFill>
                  <a:srgbClr val="FFFFFF"/>
                </a:solidFill>
                <a:latin typeface="Tw Cen MT"/>
                <a:cs typeface="Tw Cen MT"/>
              </a:rPr>
              <a:t>. </a:t>
            </a:r>
          </a:p>
          <a:p>
            <a:endParaRPr lang="en-US" sz="1600" dirty="0" smtClean="0">
              <a:solidFill>
                <a:srgbClr val="FFFFFF"/>
              </a:solidFill>
              <a:latin typeface="Tw Cen MT"/>
              <a:cs typeface="Tw Cen MT"/>
            </a:endParaRPr>
          </a:p>
          <a:p>
            <a:r>
              <a:rPr lang="en-US" sz="1600" b="1" u="sng" dirty="0" smtClean="0">
                <a:solidFill>
                  <a:srgbClr val="FFFFFF"/>
                </a:solidFill>
                <a:latin typeface="Tw Cen MT"/>
                <a:cs typeface="Tw Cen MT"/>
              </a:rPr>
              <a:t>Support from:</a:t>
            </a:r>
          </a:p>
          <a:p>
            <a:r>
              <a:rPr lang="en-US" sz="1600" dirty="0" smtClean="0">
                <a:solidFill>
                  <a:srgbClr val="FFFFFF"/>
                </a:solidFill>
                <a:latin typeface="Tw Cen MT"/>
                <a:cs typeface="Tw Cen MT"/>
              </a:rPr>
              <a:t>Gordon and Betty Moore Foundation, David and Lucile Packard Foundation, Rockefeller Foundation, Summit Foundation, MacArthur Foundation, Google/Tides Foundation</a:t>
            </a:r>
          </a:p>
          <a:p>
            <a:r>
              <a:rPr lang="en-US" sz="1600" dirty="0" smtClean="0">
                <a:solidFill>
                  <a:srgbClr val="FFFFFF"/>
                </a:solidFill>
                <a:latin typeface="Tw Cen MT"/>
                <a:cs typeface="Tw Cen MT"/>
              </a:rPr>
              <a:t>NOAA, NSF, </a:t>
            </a:r>
            <a:r>
              <a:rPr lang="en-US" sz="1600" dirty="0" err="1" smtClean="0">
                <a:solidFill>
                  <a:srgbClr val="FFFFFF"/>
                </a:solidFill>
                <a:latin typeface="Tw Cen MT"/>
                <a:cs typeface="Tw Cen MT"/>
              </a:rPr>
              <a:t>DoD</a:t>
            </a:r>
            <a:r>
              <a:rPr lang="en-US" sz="1600" dirty="0" smtClean="0">
                <a:solidFill>
                  <a:srgbClr val="FFFFFF"/>
                </a:solidFill>
                <a:latin typeface="Tw Cen MT"/>
                <a:cs typeface="Tw Cen MT"/>
              </a:rPr>
              <a:t>, EPA</a:t>
            </a:r>
          </a:p>
          <a:p>
            <a:r>
              <a:rPr lang="en-US" sz="1600" dirty="0" smtClean="0">
                <a:solidFill>
                  <a:srgbClr val="FFFFFF"/>
                </a:solidFill>
                <a:latin typeface="Tw Cen MT"/>
                <a:cs typeface="Tw Cen MT"/>
              </a:rPr>
              <a:t>Private Individuals</a:t>
            </a:r>
          </a:p>
          <a:p>
            <a:r>
              <a:rPr lang="en-US" sz="1600" dirty="0" smtClean="0">
                <a:solidFill>
                  <a:srgbClr val="FFFFFF"/>
                </a:solidFill>
                <a:latin typeface="Tw Cen MT"/>
                <a:cs typeface="Tw Cen MT"/>
              </a:rPr>
              <a:t>TNC, WWF, Stanford, UMN</a:t>
            </a:r>
            <a:endParaRPr lang="en-US" sz="1600" dirty="0">
              <a:solidFill>
                <a:srgbClr val="FFFFFF"/>
              </a:solidFill>
              <a:latin typeface="Tw Cen MT"/>
              <a:cs typeface="Tw Cen MT"/>
            </a:endParaRPr>
          </a:p>
        </p:txBody>
      </p:sp>
      <p:sp>
        <p:nvSpPr>
          <p:cNvPr id="7" name="TextBox 6"/>
          <p:cNvSpPr txBox="1"/>
          <p:nvPr/>
        </p:nvSpPr>
        <p:spPr>
          <a:xfrm>
            <a:off x="1051466" y="5997416"/>
            <a:ext cx="7087155" cy="584776"/>
          </a:xfrm>
          <a:prstGeom prst="rect">
            <a:avLst/>
          </a:prstGeom>
          <a:noFill/>
        </p:spPr>
        <p:txBody>
          <a:bodyPr wrap="square" rtlCol="0">
            <a:spAutoFit/>
          </a:bodyPr>
          <a:lstStyle/>
          <a:p>
            <a:pPr algn="ctr"/>
            <a:r>
              <a:rPr lang="en-US" sz="3200" dirty="0" err="1" smtClean="0">
                <a:solidFill>
                  <a:srgbClr val="FFFFFF"/>
                </a:solidFill>
                <a:latin typeface="Tw Cen MT"/>
                <a:cs typeface="Tw Cen MT"/>
              </a:rPr>
              <a:t>www.naturalcapitalproject.org</a:t>
            </a:r>
            <a:endParaRPr lang="en-US" sz="3200" dirty="0">
              <a:solidFill>
                <a:srgbClr val="FFFFFF"/>
              </a:solidFill>
              <a:latin typeface="Tw Cen MT"/>
              <a:cs typeface="Tw Cen M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6918475" y="2044095"/>
            <a:ext cx="2225525" cy="1938992"/>
          </a:xfrm>
          <a:prstGeom prst="rect">
            <a:avLst/>
          </a:prstGeom>
          <a:noFill/>
        </p:spPr>
        <p:txBody>
          <a:bodyPr wrap="square" rtlCol="0">
            <a:spAutoFit/>
          </a:bodyPr>
          <a:lstStyle/>
          <a:p>
            <a:r>
              <a:rPr lang="en-US" sz="2400" dirty="0" smtClean="0">
                <a:latin typeface="Optima"/>
                <a:cs typeface="Optima"/>
              </a:rPr>
              <a:t>Model validation: real </a:t>
            </a:r>
            <a:r>
              <a:rPr lang="en-US" sz="2400" dirty="0" err="1" smtClean="0">
                <a:latin typeface="Optima"/>
                <a:cs typeface="Optima"/>
              </a:rPr>
              <a:t>vs</a:t>
            </a:r>
            <a:r>
              <a:rPr lang="en-US" sz="2400" dirty="0" smtClean="0">
                <a:latin typeface="Optima"/>
                <a:cs typeface="Optima"/>
              </a:rPr>
              <a:t> </a:t>
            </a:r>
          </a:p>
          <a:p>
            <a:r>
              <a:rPr lang="en-US" sz="2400" dirty="0" smtClean="0">
                <a:latin typeface="Optima"/>
                <a:cs typeface="Optima"/>
              </a:rPr>
              <a:t>crowd-sourced data</a:t>
            </a:r>
            <a:endParaRPr lang="en-US" sz="2400" dirty="0">
              <a:latin typeface="Optima"/>
              <a:cs typeface="Optima"/>
            </a:endParaRPr>
          </a:p>
        </p:txBody>
      </p:sp>
      <p:sp>
        <p:nvSpPr>
          <p:cNvPr id="4" name="TextBox 3"/>
          <p:cNvSpPr txBox="1"/>
          <p:nvPr/>
        </p:nvSpPr>
        <p:spPr>
          <a:xfrm>
            <a:off x="6765505" y="6313714"/>
            <a:ext cx="2378495" cy="369332"/>
          </a:xfrm>
          <a:prstGeom prst="rect">
            <a:avLst/>
          </a:prstGeom>
          <a:noFill/>
        </p:spPr>
        <p:txBody>
          <a:bodyPr wrap="none" rtlCol="0">
            <a:spAutoFit/>
          </a:bodyPr>
          <a:lstStyle/>
          <a:p>
            <a:r>
              <a:rPr lang="en-US" dirty="0" smtClean="0">
                <a:latin typeface="Optima"/>
                <a:cs typeface="Optima"/>
              </a:rPr>
              <a:t>Wood et al. in review</a:t>
            </a:r>
            <a:endParaRPr lang="en-US" dirty="0">
              <a:latin typeface="Optima"/>
              <a:cs typeface="Optima"/>
            </a:endParaRPr>
          </a:p>
        </p:txBody>
      </p:sp>
      <p:pic>
        <p:nvPicPr>
          <p:cNvPr id="6" name="Picture 5" descr="WoodEtal.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834570" y="-1470621"/>
            <a:ext cx="9785047" cy="12663002"/>
          </a:xfrm>
          <a:prstGeom prst="rect">
            <a:avLst/>
          </a:prstGeom>
        </p:spPr>
      </p:pic>
      <p:sp>
        <p:nvSpPr>
          <p:cNvPr id="7" name="TextBox 6"/>
          <p:cNvSpPr txBox="1"/>
          <p:nvPr/>
        </p:nvSpPr>
        <p:spPr>
          <a:xfrm>
            <a:off x="181429" y="17716"/>
            <a:ext cx="5122635" cy="461665"/>
          </a:xfrm>
          <a:prstGeom prst="rect">
            <a:avLst/>
          </a:prstGeom>
          <a:solidFill>
            <a:schemeClr val="bg1"/>
          </a:solidFill>
        </p:spPr>
        <p:txBody>
          <a:bodyPr wrap="none" rtlCol="0">
            <a:spAutoFit/>
          </a:bodyPr>
          <a:lstStyle/>
          <a:p>
            <a:r>
              <a:rPr lang="en-US" sz="2400" dirty="0" smtClean="0">
                <a:latin typeface="Optima"/>
                <a:cs typeface="Optima"/>
              </a:rPr>
              <a:t>Average user days per year (836 sites)</a:t>
            </a:r>
            <a:endParaRPr lang="en-US" sz="2400" dirty="0">
              <a:latin typeface="Optima"/>
              <a:cs typeface="Optima"/>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bwMode="auto">
          <a:xfrm>
            <a:off x="-16626" y="-76200"/>
            <a:ext cx="9185564" cy="1143000"/>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Comic Sans MS" pitchFamily="66" charset="0"/>
            </a:endParaRPr>
          </a:p>
        </p:txBody>
      </p:sp>
      <p:pic>
        <p:nvPicPr>
          <p:cNvPr id="17" name="Content Placeholder 7" descr="PropertyData.jpg"/>
          <p:cNvPicPr>
            <a:picLocks noGrp="1" noChangeAspect="1"/>
          </p:cNvPicPr>
          <p:nvPr>
            <p:ph idx="1"/>
          </p:nvPr>
        </p:nvPicPr>
        <p:blipFill>
          <a:blip r:embed="rId3" cstate="print"/>
          <a:srcRect l="1351" t="3653" r="1897" b="3967"/>
          <a:stretch>
            <a:fillRect/>
          </a:stretch>
        </p:blipFill>
        <p:spPr>
          <a:xfrm>
            <a:off x="223423" y="1242042"/>
            <a:ext cx="8825041" cy="5377121"/>
          </a:xfrm>
          <a:prstGeom prst="rect">
            <a:avLst/>
          </a:prstGeom>
          <a:ln>
            <a:noFill/>
          </a:ln>
        </p:spPr>
      </p:pic>
      <p:sp>
        <p:nvSpPr>
          <p:cNvPr id="31" name="Freeform 30"/>
          <p:cNvSpPr/>
          <p:nvPr/>
        </p:nvSpPr>
        <p:spPr>
          <a:xfrm>
            <a:off x="223440" y="1402873"/>
            <a:ext cx="8825026" cy="3837859"/>
          </a:xfrm>
          <a:custGeom>
            <a:avLst/>
            <a:gdLst>
              <a:gd name="connsiteX0" fmla="*/ 0 w 5868538"/>
              <a:gd name="connsiteY0" fmla="*/ 0 h 2552131"/>
              <a:gd name="connsiteX1" fmla="*/ 218365 w 5868538"/>
              <a:gd name="connsiteY1" fmla="*/ 95534 h 2552131"/>
              <a:gd name="connsiteX2" fmla="*/ 477672 w 5868538"/>
              <a:gd name="connsiteY2" fmla="*/ 204716 h 2552131"/>
              <a:gd name="connsiteX3" fmla="*/ 750627 w 5868538"/>
              <a:gd name="connsiteY3" fmla="*/ 409433 h 2552131"/>
              <a:gd name="connsiteX4" fmla="*/ 996287 w 5868538"/>
              <a:gd name="connsiteY4" fmla="*/ 504967 h 2552131"/>
              <a:gd name="connsiteX5" fmla="*/ 1173708 w 5868538"/>
              <a:gd name="connsiteY5" fmla="*/ 668740 h 2552131"/>
              <a:gd name="connsiteX6" fmla="*/ 1514902 w 5868538"/>
              <a:gd name="connsiteY6" fmla="*/ 928048 h 2552131"/>
              <a:gd name="connsiteX7" fmla="*/ 1869744 w 5868538"/>
              <a:gd name="connsiteY7" fmla="*/ 1187355 h 2552131"/>
              <a:gd name="connsiteX8" fmla="*/ 2320120 w 5868538"/>
              <a:gd name="connsiteY8" fmla="*/ 1351128 h 2552131"/>
              <a:gd name="connsiteX9" fmla="*/ 2606723 w 5868538"/>
              <a:gd name="connsiteY9" fmla="*/ 1487606 h 2552131"/>
              <a:gd name="connsiteX10" fmla="*/ 3016156 w 5868538"/>
              <a:gd name="connsiteY10" fmla="*/ 1760561 h 2552131"/>
              <a:gd name="connsiteX11" fmla="*/ 3411941 w 5868538"/>
              <a:gd name="connsiteY11" fmla="*/ 1910686 h 2552131"/>
              <a:gd name="connsiteX12" fmla="*/ 3698544 w 5868538"/>
              <a:gd name="connsiteY12" fmla="*/ 1978925 h 2552131"/>
              <a:gd name="connsiteX13" fmla="*/ 3944203 w 5868538"/>
              <a:gd name="connsiteY13" fmla="*/ 2047164 h 2552131"/>
              <a:gd name="connsiteX14" fmla="*/ 4135272 w 5868538"/>
              <a:gd name="connsiteY14" fmla="*/ 2019868 h 2552131"/>
              <a:gd name="connsiteX15" fmla="*/ 4380932 w 5868538"/>
              <a:gd name="connsiteY15" fmla="*/ 2129051 h 2552131"/>
              <a:gd name="connsiteX16" fmla="*/ 4776717 w 5868538"/>
              <a:gd name="connsiteY16" fmla="*/ 2292824 h 2552131"/>
              <a:gd name="connsiteX17" fmla="*/ 5022376 w 5868538"/>
              <a:gd name="connsiteY17" fmla="*/ 2361063 h 2552131"/>
              <a:gd name="connsiteX18" fmla="*/ 5568287 w 5868538"/>
              <a:gd name="connsiteY18" fmla="*/ 2497540 h 2552131"/>
              <a:gd name="connsiteX19" fmla="*/ 5691117 w 5868538"/>
              <a:gd name="connsiteY19" fmla="*/ 2524836 h 2552131"/>
              <a:gd name="connsiteX20" fmla="*/ 5868538 w 5868538"/>
              <a:gd name="connsiteY20" fmla="*/ 2552131 h 25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8538" h="2552131">
                <a:moveTo>
                  <a:pt x="0" y="0"/>
                </a:moveTo>
                <a:lnTo>
                  <a:pt x="218365" y="95534"/>
                </a:lnTo>
                <a:lnTo>
                  <a:pt x="477672" y="204716"/>
                </a:lnTo>
                <a:lnTo>
                  <a:pt x="750627" y="409433"/>
                </a:lnTo>
                <a:lnTo>
                  <a:pt x="996287" y="504967"/>
                </a:lnTo>
                <a:lnTo>
                  <a:pt x="1173708" y="668740"/>
                </a:lnTo>
                <a:lnTo>
                  <a:pt x="1514902" y="928048"/>
                </a:lnTo>
                <a:lnTo>
                  <a:pt x="1869744" y="1187355"/>
                </a:lnTo>
                <a:lnTo>
                  <a:pt x="2320120" y="1351128"/>
                </a:lnTo>
                <a:lnTo>
                  <a:pt x="2606723" y="1487606"/>
                </a:lnTo>
                <a:lnTo>
                  <a:pt x="3016156" y="1760561"/>
                </a:lnTo>
                <a:lnTo>
                  <a:pt x="3411941" y="1910686"/>
                </a:lnTo>
                <a:lnTo>
                  <a:pt x="3698544" y="1978925"/>
                </a:lnTo>
                <a:lnTo>
                  <a:pt x="3944203" y="2047164"/>
                </a:lnTo>
                <a:lnTo>
                  <a:pt x="4135272" y="2019868"/>
                </a:lnTo>
                <a:lnTo>
                  <a:pt x="4380932" y="2129051"/>
                </a:lnTo>
                <a:lnTo>
                  <a:pt x="4776717" y="2292824"/>
                </a:lnTo>
                <a:lnTo>
                  <a:pt x="5022376" y="2361063"/>
                </a:lnTo>
                <a:lnTo>
                  <a:pt x="5568287" y="2497540"/>
                </a:lnTo>
                <a:lnTo>
                  <a:pt x="5691117" y="2524836"/>
                </a:lnTo>
                <a:lnTo>
                  <a:pt x="5868538" y="2552131"/>
                </a:lnTo>
              </a:path>
            </a:pathLst>
          </a:cu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94504" y="1259622"/>
            <a:ext cx="8640314" cy="3817337"/>
          </a:xfrm>
          <a:custGeom>
            <a:avLst/>
            <a:gdLst>
              <a:gd name="connsiteX0" fmla="*/ 0 w 5745707"/>
              <a:gd name="connsiteY0" fmla="*/ 0 h 2538484"/>
              <a:gd name="connsiteX1" fmla="*/ 436728 w 5745707"/>
              <a:gd name="connsiteY1" fmla="*/ 259308 h 2538484"/>
              <a:gd name="connsiteX2" fmla="*/ 736979 w 5745707"/>
              <a:gd name="connsiteY2" fmla="*/ 723332 h 2538484"/>
              <a:gd name="connsiteX3" fmla="*/ 1323833 w 5745707"/>
              <a:gd name="connsiteY3" fmla="*/ 846161 h 2538484"/>
              <a:gd name="connsiteX4" fmla="*/ 1692322 w 5745707"/>
              <a:gd name="connsiteY4" fmla="*/ 996287 h 2538484"/>
              <a:gd name="connsiteX5" fmla="*/ 1883391 w 5745707"/>
              <a:gd name="connsiteY5" fmla="*/ 1160060 h 2538484"/>
              <a:gd name="connsiteX6" fmla="*/ 2238233 w 5745707"/>
              <a:gd name="connsiteY6" fmla="*/ 1392072 h 2538484"/>
              <a:gd name="connsiteX7" fmla="*/ 2538484 w 5745707"/>
              <a:gd name="connsiteY7" fmla="*/ 1801505 h 2538484"/>
              <a:gd name="connsiteX8" fmla="*/ 2975212 w 5745707"/>
              <a:gd name="connsiteY8" fmla="*/ 1842448 h 2538484"/>
              <a:gd name="connsiteX9" fmla="*/ 3575713 w 5745707"/>
              <a:gd name="connsiteY9" fmla="*/ 2006221 h 2538484"/>
              <a:gd name="connsiteX10" fmla="*/ 4353636 w 5745707"/>
              <a:gd name="connsiteY10" fmla="*/ 2197290 h 2538484"/>
              <a:gd name="connsiteX11" fmla="*/ 4517409 w 5745707"/>
              <a:gd name="connsiteY11" fmla="*/ 2483893 h 2538484"/>
              <a:gd name="connsiteX12" fmla="*/ 5254388 w 5745707"/>
              <a:gd name="connsiteY12" fmla="*/ 2456597 h 2538484"/>
              <a:gd name="connsiteX13" fmla="*/ 5581934 w 5745707"/>
              <a:gd name="connsiteY13" fmla="*/ 2538484 h 2538484"/>
              <a:gd name="connsiteX14" fmla="*/ 5745707 w 5745707"/>
              <a:gd name="connsiteY14" fmla="*/ 2538484 h 25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5707" h="2538484">
                <a:moveTo>
                  <a:pt x="0" y="0"/>
                </a:moveTo>
                <a:lnTo>
                  <a:pt x="436728" y="259308"/>
                </a:lnTo>
                <a:lnTo>
                  <a:pt x="736979" y="723332"/>
                </a:lnTo>
                <a:lnTo>
                  <a:pt x="1323833" y="846161"/>
                </a:lnTo>
                <a:lnTo>
                  <a:pt x="1692322" y="996287"/>
                </a:lnTo>
                <a:lnTo>
                  <a:pt x="1883391" y="1160060"/>
                </a:lnTo>
                <a:lnTo>
                  <a:pt x="2238233" y="1392072"/>
                </a:lnTo>
                <a:lnTo>
                  <a:pt x="2538484" y="1801505"/>
                </a:lnTo>
                <a:lnTo>
                  <a:pt x="2975212" y="1842448"/>
                </a:lnTo>
                <a:lnTo>
                  <a:pt x="3575713" y="2006221"/>
                </a:lnTo>
                <a:lnTo>
                  <a:pt x="4353636" y="2197290"/>
                </a:lnTo>
                <a:lnTo>
                  <a:pt x="4517409" y="2483893"/>
                </a:lnTo>
                <a:lnTo>
                  <a:pt x="5254388" y="2456597"/>
                </a:lnTo>
                <a:lnTo>
                  <a:pt x="5581934" y="2538484"/>
                </a:lnTo>
                <a:lnTo>
                  <a:pt x="5745707" y="2538484"/>
                </a:lnTo>
              </a:path>
            </a:pathLst>
          </a:cu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202919" y="1975776"/>
            <a:ext cx="8845548" cy="3961000"/>
          </a:xfrm>
          <a:custGeom>
            <a:avLst/>
            <a:gdLst>
              <a:gd name="connsiteX0" fmla="*/ 0 w 5882185"/>
              <a:gd name="connsiteY0" fmla="*/ 0 h 2634018"/>
              <a:gd name="connsiteX1" fmla="*/ 559558 w 5882185"/>
              <a:gd name="connsiteY1" fmla="*/ 286603 h 2634018"/>
              <a:gd name="connsiteX2" fmla="*/ 709683 w 5882185"/>
              <a:gd name="connsiteY2" fmla="*/ 559558 h 2634018"/>
              <a:gd name="connsiteX3" fmla="*/ 1023582 w 5882185"/>
              <a:gd name="connsiteY3" fmla="*/ 818866 h 2634018"/>
              <a:gd name="connsiteX4" fmla="*/ 1446662 w 5882185"/>
              <a:gd name="connsiteY4" fmla="*/ 723332 h 2634018"/>
              <a:gd name="connsiteX5" fmla="*/ 1692322 w 5882185"/>
              <a:gd name="connsiteY5" fmla="*/ 818866 h 2634018"/>
              <a:gd name="connsiteX6" fmla="*/ 2033516 w 5882185"/>
              <a:gd name="connsiteY6" fmla="*/ 1119117 h 2634018"/>
              <a:gd name="connsiteX7" fmla="*/ 2306471 w 5882185"/>
              <a:gd name="connsiteY7" fmla="*/ 1501254 h 2634018"/>
              <a:gd name="connsiteX8" fmla="*/ 2715904 w 5882185"/>
              <a:gd name="connsiteY8" fmla="*/ 1733266 h 2634018"/>
              <a:gd name="connsiteX9" fmla="*/ 3152632 w 5882185"/>
              <a:gd name="connsiteY9" fmla="*/ 1856096 h 2634018"/>
              <a:gd name="connsiteX10" fmla="*/ 3916907 w 5882185"/>
              <a:gd name="connsiteY10" fmla="*/ 2251881 h 2634018"/>
              <a:gd name="connsiteX11" fmla="*/ 4462818 w 5882185"/>
              <a:gd name="connsiteY11" fmla="*/ 2361063 h 2634018"/>
              <a:gd name="connsiteX12" fmla="*/ 4585647 w 5882185"/>
              <a:gd name="connsiteY12" fmla="*/ 2634018 h 2634018"/>
              <a:gd name="connsiteX13" fmla="*/ 5131558 w 5882185"/>
              <a:gd name="connsiteY13" fmla="*/ 2456597 h 2634018"/>
              <a:gd name="connsiteX14" fmla="*/ 5513695 w 5882185"/>
              <a:gd name="connsiteY14" fmla="*/ 2251881 h 2634018"/>
              <a:gd name="connsiteX15" fmla="*/ 5882185 w 5882185"/>
              <a:gd name="connsiteY15" fmla="*/ 2292824 h 263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82185" h="2634018">
                <a:moveTo>
                  <a:pt x="0" y="0"/>
                </a:moveTo>
                <a:lnTo>
                  <a:pt x="559558" y="286603"/>
                </a:lnTo>
                <a:lnTo>
                  <a:pt x="709683" y="559558"/>
                </a:lnTo>
                <a:lnTo>
                  <a:pt x="1023582" y="818866"/>
                </a:lnTo>
                <a:lnTo>
                  <a:pt x="1446662" y="723332"/>
                </a:lnTo>
                <a:lnTo>
                  <a:pt x="1692322" y="818866"/>
                </a:lnTo>
                <a:lnTo>
                  <a:pt x="2033516" y="1119117"/>
                </a:lnTo>
                <a:lnTo>
                  <a:pt x="2306471" y="1501254"/>
                </a:lnTo>
                <a:lnTo>
                  <a:pt x="2715904" y="1733266"/>
                </a:lnTo>
                <a:lnTo>
                  <a:pt x="3152632" y="1856096"/>
                </a:lnTo>
                <a:lnTo>
                  <a:pt x="3916907" y="2251881"/>
                </a:lnTo>
                <a:lnTo>
                  <a:pt x="4462818" y="2361063"/>
                </a:lnTo>
                <a:lnTo>
                  <a:pt x="4585647" y="2634018"/>
                </a:lnTo>
                <a:lnTo>
                  <a:pt x="5131558" y="2456597"/>
                </a:lnTo>
                <a:lnTo>
                  <a:pt x="5513695" y="2251881"/>
                </a:lnTo>
                <a:lnTo>
                  <a:pt x="5882185" y="2292824"/>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4100485" y="1676400"/>
            <a:ext cx="4996218" cy="1612702"/>
          </a:xfrm>
          <a:prstGeom prst="roundRect">
            <a:avLst>
              <a:gd name="adj" fmla="val 25143"/>
            </a:avLst>
          </a:prstGeom>
          <a:solidFill>
            <a:srgbClr val="FFC000"/>
          </a:solidFill>
          <a:ln>
            <a:noFill/>
          </a:ln>
        </p:spPr>
        <p:txBody>
          <a:bodyPr wrap="square" rtlCol="0">
            <a:spAutoFit/>
          </a:bodyPr>
          <a:lstStyle/>
          <a:p>
            <a:pPr>
              <a:buSzPct val="80000"/>
              <a:buFont typeface="Wingdings" pitchFamily="2" charset="2"/>
              <a:buChar char="Ø"/>
            </a:pPr>
            <a:r>
              <a:rPr lang="en-US" sz="2400" dirty="0" smtClean="0"/>
              <a:t> </a:t>
            </a:r>
            <a:r>
              <a:rPr lang="en-US" sz="2800" dirty="0" smtClean="0">
                <a:latin typeface="Calibri" pitchFamily="34" charset="0"/>
                <a:cs typeface="Calibri" pitchFamily="34" charset="0"/>
              </a:rPr>
              <a:t>Avoided re-nourishment cost</a:t>
            </a:r>
          </a:p>
          <a:p>
            <a:pPr>
              <a:buSzPct val="80000"/>
              <a:buFont typeface="Wingdings" pitchFamily="2" charset="2"/>
              <a:buChar char="Ø"/>
            </a:pPr>
            <a:r>
              <a:rPr lang="en-US" sz="2800" dirty="0" smtClean="0">
                <a:latin typeface="Calibri" pitchFamily="34" charset="0"/>
                <a:cs typeface="Calibri" pitchFamily="34" charset="0"/>
              </a:rPr>
              <a:t> Avoided property damages</a:t>
            </a:r>
          </a:p>
          <a:p>
            <a:pPr>
              <a:buSzPct val="80000"/>
              <a:buFont typeface="Wingdings" pitchFamily="2" charset="2"/>
              <a:buChar char="Ø"/>
            </a:pPr>
            <a:r>
              <a:rPr lang="en-US" sz="2800" dirty="0" smtClean="0">
                <a:latin typeface="Calibri" pitchFamily="34" charset="0"/>
                <a:cs typeface="Calibri" pitchFamily="34" charset="0"/>
              </a:rPr>
              <a:t> Avoided people displaced</a:t>
            </a:r>
          </a:p>
        </p:txBody>
      </p:sp>
      <p:cxnSp>
        <p:nvCxnSpPr>
          <p:cNvPr id="51" name="Straight Arrow Connector 50"/>
          <p:cNvCxnSpPr/>
          <p:nvPr/>
        </p:nvCxnSpPr>
        <p:spPr>
          <a:xfrm rot="5400000">
            <a:off x="6202908" y="4715300"/>
            <a:ext cx="1078174" cy="38214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32" idx="11"/>
          </p:cNvCxnSpPr>
          <p:nvPr/>
        </p:nvCxnSpPr>
        <p:spPr>
          <a:xfrm rot="5400000">
            <a:off x="7046854" y="4644630"/>
            <a:ext cx="491103" cy="209364"/>
          </a:xfrm>
          <a:prstGeom prst="line">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2" idx="9"/>
          </p:cNvCxnSpPr>
          <p:nvPr/>
        </p:nvCxnSpPr>
        <p:spPr>
          <a:xfrm flipH="1">
            <a:off x="5472752" y="4276549"/>
            <a:ext cx="298860" cy="814066"/>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33065" y="1255594"/>
            <a:ext cx="2006219" cy="369332"/>
          </a:xfrm>
          <a:prstGeom prst="rect">
            <a:avLst/>
          </a:prstGeom>
          <a:noFill/>
        </p:spPr>
        <p:txBody>
          <a:bodyPr wrap="square" rtlCol="0">
            <a:spAutoFit/>
          </a:bodyPr>
          <a:lstStyle/>
          <a:p>
            <a:pPr algn="ctr"/>
            <a:r>
              <a:rPr lang="en-US" b="1" dirty="0" smtClean="0">
                <a:solidFill>
                  <a:schemeClr val="bg1"/>
                </a:solidFill>
              </a:rPr>
              <a:t>NOT TO SCALE</a:t>
            </a:r>
            <a:endParaRPr lang="en-US" b="1" dirty="0">
              <a:solidFill>
                <a:schemeClr val="bg1"/>
              </a:solidFill>
            </a:endParaRPr>
          </a:p>
        </p:txBody>
      </p:sp>
      <p:grpSp>
        <p:nvGrpSpPr>
          <p:cNvPr id="2" name="Group 3"/>
          <p:cNvGrpSpPr/>
          <p:nvPr/>
        </p:nvGrpSpPr>
        <p:grpSpPr>
          <a:xfrm>
            <a:off x="586854" y="5142075"/>
            <a:ext cx="3725839" cy="835644"/>
            <a:chOff x="586854" y="5142075"/>
            <a:chExt cx="3725839" cy="835644"/>
          </a:xfrm>
        </p:grpSpPr>
        <p:pic>
          <p:nvPicPr>
            <p:cNvPr id="46" name="Picture 45" descr="untitled.png"/>
            <p:cNvPicPr>
              <a:picLocks noChangeAspect="1"/>
            </p:cNvPicPr>
            <p:nvPr/>
          </p:nvPicPr>
          <p:blipFill>
            <a:blip r:embed="rId4" cstate="print"/>
            <a:srcRect l="34632" t="23049" r="50128" b="70665"/>
            <a:stretch>
              <a:fillRect/>
            </a:stretch>
          </p:blipFill>
          <p:spPr>
            <a:xfrm>
              <a:off x="586854" y="5142075"/>
              <a:ext cx="3725839" cy="835644"/>
            </a:xfrm>
            <a:prstGeom prst="rect">
              <a:avLst/>
            </a:prstGeom>
          </p:spPr>
        </p:pic>
        <p:cxnSp>
          <p:nvCxnSpPr>
            <p:cNvPr id="3" name="Straight Connector 2"/>
            <p:cNvCxnSpPr/>
            <p:nvPr/>
          </p:nvCxnSpPr>
          <p:spPr bwMode="auto">
            <a:xfrm>
              <a:off x="762000" y="5715000"/>
              <a:ext cx="762000" cy="0"/>
            </a:xfrm>
            <a:prstGeom prst="line">
              <a:avLst/>
            </a:prstGeom>
            <a:solidFill>
              <a:schemeClr val="accent1"/>
            </a:solidFill>
            <a:ln w="85725" cap="flat" cmpd="sng" algn="ctr">
              <a:solidFill>
                <a:srgbClr val="FFFF00"/>
              </a:solidFill>
              <a:prstDash val="solid"/>
              <a:round/>
              <a:headEnd type="none" w="med" len="med"/>
              <a:tailEnd type="none" w="med" len="med"/>
            </a:ln>
            <a:effectLst/>
          </p:spPr>
        </p:cxnSp>
      </p:grpSp>
      <p:pic>
        <p:nvPicPr>
          <p:cNvPr id="16" name="Picture 6" descr="logo_mtns"/>
          <p:cNvPicPr>
            <a:picLocks noChangeAspect="1" noChangeArrowheads="1"/>
          </p:cNvPicPr>
          <p:nvPr/>
        </p:nvPicPr>
        <p:blipFill>
          <a:blip r:embed="rId5"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19"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81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5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25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25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4"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2" cstate="screen"/>
          <a:srcRect/>
          <a:stretch>
            <a:fillRect/>
          </a:stretch>
        </p:blipFill>
        <p:spPr bwMode="auto">
          <a:xfrm>
            <a:off x="7696200" y="3657600"/>
            <a:ext cx="331027" cy="296041"/>
          </a:xfrm>
          <a:prstGeom prst="rect">
            <a:avLst/>
          </a:prstGeom>
          <a:noFill/>
          <a:ln w="9525">
            <a:noFill/>
            <a:miter lim="800000"/>
            <a:headEnd/>
            <a:tailEnd/>
          </a:ln>
        </p:spPr>
      </p:pic>
      <p:sp>
        <p:nvSpPr>
          <p:cNvPr id="4" name="Freeform 3"/>
          <p:cNvSpPr/>
          <p:nvPr/>
        </p:nvSpPr>
        <p:spPr>
          <a:xfrm>
            <a:off x="628651" y="3829050"/>
            <a:ext cx="6858000" cy="742950"/>
          </a:xfrm>
          <a:custGeom>
            <a:avLst/>
            <a:gdLst>
              <a:gd name="connsiteX0" fmla="*/ 0 w 6134100"/>
              <a:gd name="connsiteY0" fmla="*/ 276225 h 352425"/>
              <a:gd name="connsiteX1" fmla="*/ 657225 w 6134100"/>
              <a:gd name="connsiteY1" fmla="*/ 47625 h 352425"/>
              <a:gd name="connsiteX2" fmla="*/ 1533525 w 6134100"/>
              <a:gd name="connsiteY2" fmla="*/ 276225 h 352425"/>
              <a:gd name="connsiteX3" fmla="*/ 2247900 w 6134100"/>
              <a:gd name="connsiteY3" fmla="*/ 257175 h 352425"/>
              <a:gd name="connsiteX4" fmla="*/ 2981325 w 6134100"/>
              <a:gd name="connsiteY4" fmla="*/ 38100 h 352425"/>
              <a:gd name="connsiteX5" fmla="*/ 4029075 w 6134100"/>
              <a:gd name="connsiteY5" fmla="*/ 333375 h 352425"/>
              <a:gd name="connsiteX6" fmla="*/ 4819650 w 6134100"/>
              <a:gd name="connsiteY6" fmla="*/ 152400 h 352425"/>
              <a:gd name="connsiteX7" fmla="*/ 5372100 w 6134100"/>
              <a:gd name="connsiteY7" fmla="*/ 19050 h 352425"/>
              <a:gd name="connsiteX8" fmla="*/ 5810250 w 6134100"/>
              <a:gd name="connsiteY8" fmla="*/ 95250 h 352425"/>
              <a:gd name="connsiteX9" fmla="*/ 6134100 w 6134100"/>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00" h="352425">
                <a:moveTo>
                  <a:pt x="0" y="276225"/>
                </a:moveTo>
                <a:cubicBezTo>
                  <a:pt x="200819" y="161925"/>
                  <a:pt x="401638" y="47625"/>
                  <a:pt x="657225" y="47625"/>
                </a:cubicBezTo>
                <a:cubicBezTo>
                  <a:pt x="912812" y="47625"/>
                  <a:pt x="1268413" y="241300"/>
                  <a:pt x="1533525" y="276225"/>
                </a:cubicBezTo>
                <a:cubicBezTo>
                  <a:pt x="1798638" y="311150"/>
                  <a:pt x="2006600" y="296862"/>
                  <a:pt x="2247900" y="257175"/>
                </a:cubicBezTo>
                <a:cubicBezTo>
                  <a:pt x="2489200" y="217488"/>
                  <a:pt x="2684463" y="25400"/>
                  <a:pt x="2981325" y="38100"/>
                </a:cubicBezTo>
                <a:cubicBezTo>
                  <a:pt x="3278187" y="50800"/>
                  <a:pt x="3722688" y="314325"/>
                  <a:pt x="4029075" y="333375"/>
                </a:cubicBezTo>
                <a:cubicBezTo>
                  <a:pt x="4335462" y="352425"/>
                  <a:pt x="4819650" y="152400"/>
                  <a:pt x="4819650" y="152400"/>
                </a:cubicBezTo>
                <a:cubicBezTo>
                  <a:pt x="5043488" y="100013"/>
                  <a:pt x="5207000" y="28575"/>
                  <a:pt x="5372100" y="19050"/>
                </a:cubicBezTo>
                <a:cubicBezTo>
                  <a:pt x="5537200" y="9525"/>
                  <a:pt x="5683250" y="98425"/>
                  <a:pt x="5810250" y="95250"/>
                </a:cubicBezTo>
                <a:cubicBezTo>
                  <a:pt x="5937250" y="92075"/>
                  <a:pt x="6035675" y="46037"/>
                  <a:pt x="6134100" y="0"/>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0"/>
          <p:cNvGrpSpPr/>
          <p:nvPr/>
        </p:nvGrpSpPr>
        <p:grpSpPr>
          <a:xfrm>
            <a:off x="8479246" y="3429000"/>
            <a:ext cx="531404" cy="685800"/>
            <a:chOff x="1066800" y="2514600"/>
            <a:chExt cx="838200" cy="1066800"/>
          </a:xfrm>
        </p:grpSpPr>
        <p:sp>
          <p:nvSpPr>
            <p:cNvPr id="6" name="Rectangle 5"/>
            <p:cNvSpPr/>
            <p:nvPr/>
          </p:nvSpPr>
          <p:spPr>
            <a:xfrm>
              <a:off x="1219200" y="2895600"/>
              <a:ext cx="533400" cy="6858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1066800" y="2514600"/>
              <a:ext cx="838200" cy="381000"/>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7953375" y="4019550"/>
            <a:ext cx="1152525" cy="200025"/>
          </a:xfrm>
          <a:custGeom>
            <a:avLst/>
            <a:gdLst>
              <a:gd name="connsiteX0" fmla="*/ 0 w 1152525"/>
              <a:gd name="connsiteY0" fmla="*/ 104775 h 200025"/>
              <a:gd name="connsiteX1" fmla="*/ 104775 w 1152525"/>
              <a:gd name="connsiteY1" fmla="*/ 180975 h 200025"/>
              <a:gd name="connsiteX2" fmla="*/ 323850 w 1152525"/>
              <a:gd name="connsiteY2" fmla="*/ 200025 h 200025"/>
              <a:gd name="connsiteX3" fmla="*/ 514350 w 1152525"/>
              <a:gd name="connsiteY3" fmla="*/ 152400 h 200025"/>
              <a:gd name="connsiteX4" fmla="*/ 1152525 w 1152525"/>
              <a:gd name="connsiteY4" fmla="*/ 123825 h 200025"/>
              <a:gd name="connsiteX5" fmla="*/ 1143000 w 1152525"/>
              <a:gd name="connsiteY5" fmla="*/ 19050 h 200025"/>
              <a:gd name="connsiteX6" fmla="*/ 895350 w 1152525"/>
              <a:gd name="connsiteY6" fmla="*/ 9525 h 200025"/>
              <a:gd name="connsiteX7" fmla="*/ 533400 w 1152525"/>
              <a:gd name="connsiteY7" fmla="*/ 0 h 200025"/>
              <a:gd name="connsiteX8" fmla="*/ 257175 w 1152525"/>
              <a:gd name="connsiteY8" fmla="*/ 38100 h 200025"/>
              <a:gd name="connsiteX9" fmla="*/ 0 w 1152525"/>
              <a:gd name="connsiteY9" fmla="*/ 1047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525" h="200025">
                <a:moveTo>
                  <a:pt x="0" y="104775"/>
                </a:moveTo>
                <a:lnTo>
                  <a:pt x="104775" y="180975"/>
                </a:lnTo>
                <a:lnTo>
                  <a:pt x="323850" y="200025"/>
                </a:lnTo>
                <a:lnTo>
                  <a:pt x="514350" y="152400"/>
                </a:lnTo>
                <a:lnTo>
                  <a:pt x="1152525" y="123825"/>
                </a:lnTo>
                <a:lnTo>
                  <a:pt x="1143000" y="19050"/>
                </a:lnTo>
                <a:lnTo>
                  <a:pt x="895350" y="9525"/>
                </a:lnTo>
                <a:lnTo>
                  <a:pt x="533400" y="0"/>
                </a:lnTo>
                <a:lnTo>
                  <a:pt x="257175" y="38100"/>
                </a:lnTo>
                <a:lnTo>
                  <a:pt x="0" y="104775"/>
                </a:lnTo>
                <a:close/>
              </a:path>
            </a:pathLst>
          </a:custGeom>
          <a:solidFill>
            <a:schemeClr val="tx2">
              <a:lumMod val="40000"/>
              <a:lumOff val="6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0" name="TextBox 9"/>
          <p:cNvSpPr txBox="1"/>
          <p:nvPr/>
        </p:nvSpPr>
        <p:spPr>
          <a:xfrm>
            <a:off x="133600" y="2280532"/>
            <a:ext cx="2176813" cy="1323439"/>
          </a:xfrm>
          <a:prstGeom prst="rect">
            <a:avLst/>
          </a:prstGeom>
          <a:noFill/>
        </p:spPr>
        <p:txBody>
          <a:bodyPr wrap="none" rtlCol="0">
            <a:spAutoFit/>
          </a:bodyPr>
          <a:lstStyle/>
          <a:p>
            <a:pPr algn="ctr"/>
            <a:r>
              <a:rPr lang="en-US" sz="1600" dirty="0" smtClean="0">
                <a:solidFill>
                  <a:schemeClr val="accent1"/>
                </a:solidFill>
              </a:rPr>
              <a:t>Waves</a:t>
            </a:r>
          </a:p>
          <a:p>
            <a:pPr algn="ctr"/>
            <a:r>
              <a:rPr lang="en-US" sz="1600" dirty="0" smtClean="0">
                <a:solidFill>
                  <a:schemeClr val="accent1"/>
                </a:solidFill>
              </a:rPr>
              <a:t>Baseline tide</a:t>
            </a:r>
          </a:p>
          <a:p>
            <a:pPr algn="ctr"/>
            <a:r>
              <a:rPr lang="en-US" sz="1600" dirty="0" smtClean="0">
                <a:solidFill>
                  <a:schemeClr val="accent1"/>
                </a:solidFill>
              </a:rPr>
              <a:t>Long-term sea-level rise</a:t>
            </a:r>
          </a:p>
          <a:p>
            <a:pPr algn="ctr"/>
            <a:r>
              <a:rPr lang="en-US" sz="1600" dirty="0" smtClean="0">
                <a:solidFill>
                  <a:schemeClr val="tx2">
                    <a:lumMod val="60000"/>
                    <a:lumOff val="40000"/>
                  </a:schemeClr>
                </a:solidFill>
              </a:rPr>
              <a:t>Currents</a:t>
            </a:r>
          </a:p>
          <a:p>
            <a:pPr algn="ctr"/>
            <a:r>
              <a:rPr lang="en-US" sz="1600" dirty="0" smtClean="0">
                <a:solidFill>
                  <a:schemeClr val="tx2">
                    <a:lumMod val="60000"/>
                    <a:lumOff val="40000"/>
                  </a:schemeClr>
                </a:solidFill>
              </a:rPr>
              <a:t>Wind</a:t>
            </a:r>
          </a:p>
        </p:txBody>
      </p:sp>
      <p:sp>
        <p:nvSpPr>
          <p:cNvPr id="11" name="TextBox 10"/>
          <p:cNvSpPr txBox="1"/>
          <p:nvPr/>
        </p:nvSpPr>
        <p:spPr>
          <a:xfrm>
            <a:off x="2495800" y="1518532"/>
            <a:ext cx="1671483" cy="461665"/>
          </a:xfrm>
          <a:prstGeom prst="rect">
            <a:avLst/>
          </a:prstGeom>
          <a:noFill/>
        </p:spPr>
        <p:txBody>
          <a:bodyPr wrap="none" rtlCol="0">
            <a:spAutoFit/>
          </a:bodyPr>
          <a:lstStyle/>
          <a:p>
            <a:pPr algn="ctr"/>
            <a:r>
              <a:rPr lang="en-US" sz="2400" dirty="0" smtClean="0">
                <a:solidFill>
                  <a:schemeClr val="accent2"/>
                </a:solidFill>
              </a:rPr>
              <a:t>Attenuation</a:t>
            </a:r>
            <a:endParaRPr lang="en-US" sz="2400" dirty="0">
              <a:solidFill>
                <a:schemeClr val="accent2"/>
              </a:solidFill>
            </a:endParaRPr>
          </a:p>
        </p:txBody>
      </p:sp>
      <p:sp>
        <p:nvSpPr>
          <p:cNvPr id="12" name="TextBox 11"/>
          <p:cNvSpPr txBox="1"/>
          <p:nvPr/>
        </p:nvSpPr>
        <p:spPr>
          <a:xfrm>
            <a:off x="440830" y="1442332"/>
            <a:ext cx="1521570" cy="830997"/>
          </a:xfrm>
          <a:prstGeom prst="rect">
            <a:avLst/>
          </a:prstGeom>
          <a:noFill/>
        </p:spPr>
        <p:txBody>
          <a:bodyPr wrap="none" rtlCol="0">
            <a:spAutoFit/>
          </a:bodyPr>
          <a:lstStyle/>
          <a:p>
            <a:pPr algn="ctr"/>
            <a:r>
              <a:rPr lang="en-US" sz="2400" dirty="0" smtClean="0">
                <a:solidFill>
                  <a:schemeClr val="accent1"/>
                </a:solidFill>
              </a:rPr>
              <a:t>Forcing </a:t>
            </a:r>
          </a:p>
          <a:p>
            <a:pPr algn="ctr"/>
            <a:r>
              <a:rPr lang="en-US" sz="2400" dirty="0" smtClean="0">
                <a:solidFill>
                  <a:schemeClr val="accent1"/>
                </a:solidFill>
              </a:rPr>
              <a:t>Conditions</a:t>
            </a:r>
            <a:endParaRPr lang="en-US" sz="2400" dirty="0">
              <a:solidFill>
                <a:schemeClr val="accent1"/>
              </a:solidFill>
            </a:endParaRPr>
          </a:p>
        </p:txBody>
      </p:sp>
      <p:sp>
        <p:nvSpPr>
          <p:cNvPr id="13" name="TextBox 12"/>
          <p:cNvSpPr txBox="1"/>
          <p:nvPr/>
        </p:nvSpPr>
        <p:spPr>
          <a:xfrm>
            <a:off x="2191000" y="2146518"/>
            <a:ext cx="2209800" cy="1815882"/>
          </a:xfrm>
          <a:prstGeom prst="rect">
            <a:avLst/>
          </a:prstGeom>
          <a:noFill/>
        </p:spPr>
        <p:txBody>
          <a:bodyPr wrap="square" rtlCol="0">
            <a:spAutoFit/>
          </a:bodyPr>
          <a:lstStyle/>
          <a:p>
            <a:pPr algn="ctr"/>
            <a:r>
              <a:rPr lang="en-US" sz="1600" dirty="0" smtClean="0">
                <a:solidFill>
                  <a:srgbClr val="C00000"/>
                </a:solidFill>
              </a:rPr>
              <a:t>Biogenic habitat</a:t>
            </a:r>
          </a:p>
          <a:p>
            <a:pPr algn="ctr"/>
            <a:r>
              <a:rPr lang="en-US" sz="1600" dirty="0" smtClean="0">
                <a:solidFill>
                  <a:srgbClr val="C00000"/>
                </a:solidFill>
              </a:rPr>
              <a:t>Abiotic morphology</a:t>
            </a:r>
          </a:p>
          <a:p>
            <a:pPr algn="ctr"/>
            <a:r>
              <a:rPr lang="en-US" sz="1600" dirty="0" smtClean="0">
                <a:solidFill>
                  <a:srgbClr val="C00000"/>
                </a:solidFill>
              </a:rPr>
              <a:t>‘Hard’ structures</a:t>
            </a:r>
          </a:p>
          <a:p>
            <a:endParaRPr lang="en-US" sz="1600" dirty="0" smtClean="0">
              <a:solidFill>
                <a:schemeClr val="accent2"/>
              </a:solidFill>
            </a:endParaRPr>
          </a:p>
          <a:p>
            <a:endParaRPr lang="en-US" sz="1600" dirty="0" smtClean="0">
              <a:solidFill>
                <a:schemeClr val="accent2"/>
              </a:solidFill>
            </a:endParaRPr>
          </a:p>
          <a:p>
            <a:pPr algn="ctr"/>
            <a:endParaRPr lang="en-US" sz="1600" dirty="0" smtClean="0">
              <a:solidFill>
                <a:schemeClr val="accent2"/>
              </a:solidFill>
            </a:endParaRPr>
          </a:p>
          <a:p>
            <a:pPr algn="ctr"/>
            <a:endParaRPr lang="en-US" sz="1600" dirty="0" smtClean="0">
              <a:solidFill>
                <a:schemeClr val="accent2"/>
              </a:solidFill>
            </a:endParaRPr>
          </a:p>
        </p:txBody>
      </p:sp>
      <p:sp>
        <p:nvSpPr>
          <p:cNvPr id="14" name="TextBox 13"/>
          <p:cNvSpPr txBox="1"/>
          <p:nvPr/>
        </p:nvSpPr>
        <p:spPr>
          <a:xfrm>
            <a:off x="7237814" y="1524000"/>
            <a:ext cx="1365950" cy="2308324"/>
          </a:xfrm>
          <a:prstGeom prst="rect">
            <a:avLst/>
          </a:prstGeom>
          <a:noFill/>
        </p:spPr>
        <p:txBody>
          <a:bodyPr wrap="none" rtlCol="0">
            <a:spAutoFit/>
          </a:bodyPr>
          <a:lstStyle/>
          <a:p>
            <a:pPr algn="ctr"/>
            <a:r>
              <a:rPr lang="en-US" sz="2400" dirty="0" smtClean="0"/>
              <a:t>Erosion</a:t>
            </a:r>
          </a:p>
          <a:p>
            <a:pPr algn="ctr"/>
            <a:r>
              <a:rPr lang="en-US" sz="2400" dirty="0" smtClean="0"/>
              <a:t>Flooding</a:t>
            </a:r>
          </a:p>
          <a:p>
            <a:pPr algn="ctr"/>
            <a:endParaRPr lang="en-US" sz="2400" dirty="0" smtClean="0"/>
          </a:p>
          <a:p>
            <a:pPr algn="ctr"/>
            <a:r>
              <a:rPr lang="en-US" sz="1600" dirty="0" smtClean="0"/>
              <a:t>Near property</a:t>
            </a:r>
          </a:p>
          <a:p>
            <a:pPr algn="ctr"/>
            <a:r>
              <a:rPr lang="en-US" sz="1600" dirty="0" smtClean="0"/>
              <a:t>and people</a:t>
            </a:r>
          </a:p>
          <a:p>
            <a:pPr algn="ctr"/>
            <a:endParaRPr lang="en-US" sz="1600" dirty="0" smtClean="0"/>
          </a:p>
          <a:p>
            <a:pPr algn="ctr"/>
            <a:endParaRPr lang="en-US" sz="2400" dirty="0" smtClean="0"/>
          </a:p>
        </p:txBody>
      </p:sp>
      <p:sp>
        <p:nvSpPr>
          <p:cNvPr id="15" name="TextBox 14"/>
          <p:cNvSpPr txBox="1"/>
          <p:nvPr/>
        </p:nvSpPr>
        <p:spPr>
          <a:xfrm>
            <a:off x="4629400" y="1518532"/>
            <a:ext cx="2064476" cy="1969770"/>
          </a:xfrm>
          <a:prstGeom prst="rect">
            <a:avLst/>
          </a:prstGeom>
          <a:noFill/>
        </p:spPr>
        <p:txBody>
          <a:bodyPr wrap="none" rtlCol="0">
            <a:spAutoFit/>
          </a:bodyPr>
          <a:lstStyle/>
          <a:p>
            <a:pPr algn="ctr"/>
            <a:r>
              <a:rPr lang="en-US" sz="2400" dirty="0" smtClean="0">
                <a:solidFill>
                  <a:schemeClr val="tx2">
                    <a:lumMod val="60000"/>
                    <a:lumOff val="40000"/>
                  </a:schemeClr>
                </a:solidFill>
              </a:rPr>
              <a:t>Hydrodynamic </a:t>
            </a:r>
          </a:p>
          <a:p>
            <a:pPr algn="ctr"/>
            <a:r>
              <a:rPr lang="en-US" sz="2400" dirty="0" smtClean="0">
                <a:solidFill>
                  <a:schemeClr val="tx2">
                    <a:lumMod val="60000"/>
                    <a:lumOff val="40000"/>
                  </a:schemeClr>
                </a:solidFill>
              </a:rPr>
              <a:t>Output</a:t>
            </a:r>
          </a:p>
          <a:p>
            <a:pPr algn="ctr"/>
            <a:endParaRPr lang="en-US" sz="1000" dirty="0" smtClean="0">
              <a:solidFill>
                <a:schemeClr val="tx2">
                  <a:lumMod val="60000"/>
                  <a:lumOff val="40000"/>
                </a:schemeClr>
              </a:solidFill>
            </a:endParaRPr>
          </a:p>
          <a:p>
            <a:pPr algn="ctr"/>
            <a:r>
              <a:rPr lang="en-US" sz="1600" dirty="0" smtClean="0">
                <a:solidFill>
                  <a:schemeClr val="tx2">
                    <a:lumMod val="60000"/>
                    <a:lumOff val="40000"/>
                  </a:schemeClr>
                </a:solidFill>
              </a:rPr>
              <a:t>Wave height</a:t>
            </a:r>
          </a:p>
          <a:p>
            <a:pPr algn="ctr"/>
            <a:r>
              <a:rPr lang="en-US" sz="1600" dirty="0" smtClean="0">
                <a:solidFill>
                  <a:schemeClr val="tx2">
                    <a:lumMod val="60000"/>
                    <a:lumOff val="40000"/>
                  </a:schemeClr>
                </a:solidFill>
              </a:rPr>
              <a:t>Mean water level</a:t>
            </a:r>
          </a:p>
          <a:p>
            <a:pPr algn="ctr"/>
            <a:r>
              <a:rPr lang="en-US" sz="1600" dirty="0" smtClean="0">
                <a:solidFill>
                  <a:schemeClr val="tx2">
                    <a:lumMod val="60000"/>
                    <a:lumOff val="40000"/>
                  </a:schemeClr>
                </a:solidFill>
              </a:rPr>
              <a:t>Runup</a:t>
            </a:r>
          </a:p>
          <a:p>
            <a:pPr algn="ctr"/>
            <a:r>
              <a:rPr lang="en-US" sz="1600" dirty="0" smtClean="0">
                <a:solidFill>
                  <a:schemeClr val="tx2">
                    <a:lumMod val="60000"/>
                    <a:lumOff val="40000"/>
                  </a:schemeClr>
                </a:solidFill>
              </a:rPr>
              <a:t>Storm surge</a:t>
            </a:r>
          </a:p>
        </p:txBody>
      </p:sp>
      <p:sp>
        <p:nvSpPr>
          <p:cNvPr id="17" name="Freeform 16"/>
          <p:cNvSpPr/>
          <p:nvPr/>
        </p:nvSpPr>
        <p:spPr>
          <a:xfrm>
            <a:off x="400050" y="4022725"/>
            <a:ext cx="8686800" cy="2044700"/>
          </a:xfrm>
          <a:custGeom>
            <a:avLst/>
            <a:gdLst>
              <a:gd name="connsiteX0" fmla="*/ 0 w 8686800"/>
              <a:gd name="connsiteY0" fmla="*/ 2016125 h 2044700"/>
              <a:gd name="connsiteX1" fmla="*/ 638175 w 8686800"/>
              <a:gd name="connsiteY1" fmla="*/ 2016125 h 2044700"/>
              <a:gd name="connsiteX2" fmla="*/ 1352550 w 8686800"/>
              <a:gd name="connsiteY2" fmla="*/ 1978025 h 2044700"/>
              <a:gd name="connsiteX3" fmla="*/ 1895475 w 8686800"/>
              <a:gd name="connsiteY3" fmla="*/ 1616075 h 2044700"/>
              <a:gd name="connsiteX4" fmla="*/ 2305050 w 8686800"/>
              <a:gd name="connsiteY4" fmla="*/ 1530350 h 2044700"/>
              <a:gd name="connsiteX5" fmla="*/ 2857500 w 8686800"/>
              <a:gd name="connsiteY5" fmla="*/ 1758950 h 2044700"/>
              <a:gd name="connsiteX6" fmla="*/ 3390900 w 8686800"/>
              <a:gd name="connsiteY6" fmla="*/ 1587500 h 2044700"/>
              <a:gd name="connsiteX7" fmla="*/ 4171950 w 8686800"/>
              <a:gd name="connsiteY7" fmla="*/ 1273175 h 2044700"/>
              <a:gd name="connsiteX8" fmla="*/ 4810125 w 8686800"/>
              <a:gd name="connsiteY8" fmla="*/ 920750 h 2044700"/>
              <a:gd name="connsiteX9" fmla="*/ 5267325 w 8686800"/>
              <a:gd name="connsiteY9" fmla="*/ 806450 h 2044700"/>
              <a:gd name="connsiteX10" fmla="*/ 5905500 w 8686800"/>
              <a:gd name="connsiteY10" fmla="*/ 549275 h 2044700"/>
              <a:gd name="connsiteX11" fmla="*/ 6448425 w 8686800"/>
              <a:gd name="connsiteY11" fmla="*/ 444500 h 2044700"/>
              <a:gd name="connsiteX12" fmla="*/ 6791325 w 8686800"/>
              <a:gd name="connsiteY12" fmla="*/ 415925 h 2044700"/>
              <a:gd name="connsiteX13" fmla="*/ 7010400 w 8686800"/>
              <a:gd name="connsiteY13" fmla="*/ 120650 h 2044700"/>
              <a:gd name="connsiteX14" fmla="*/ 7239000 w 8686800"/>
              <a:gd name="connsiteY14" fmla="*/ 6350 h 2044700"/>
              <a:gd name="connsiteX15" fmla="*/ 7524750 w 8686800"/>
              <a:gd name="connsiteY15" fmla="*/ 82550 h 2044700"/>
              <a:gd name="connsiteX16" fmla="*/ 7610475 w 8686800"/>
              <a:gd name="connsiteY16" fmla="*/ 158750 h 2044700"/>
              <a:gd name="connsiteX17" fmla="*/ 7800975 w 8686800"/>
              <a:gd name="connsiteY17" fmla="*/ 206375 h 2044700"/>
              <a:gd name="connsiteX18" fmla="*/ 8029575 w 8686800"/>
              <a:gd name="connsiteY18" fmla="*/ 149225 h 2044700"/>
              <a:gd name="connsiteX19" fmla="*/ 8686800 w 8686800"/>
              <a:gd name="connsiteY19" fmla="*/ 149225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86800" h="2044700">
                <a:moveTo>
                  <a:pt x="0" y="2016125"/>
                </a:moveTo>
                <a:cubicBezTo>
                  <a:pt x="206375" y="2019300"/>
                  <a:pt x="412750" y="2022475"/>
                  <a:pt x="638175" y="2016125"/>
                </a:cubicBezTo>
                <a:cubicBezTo>
                  <a:pt x="863600" y="2009775"/>
                  <a:pt x="1143000" y="2044700"/>
                  <a:pt x="1352550" y="1978025"/>
                </a:cubicBezTo>
                <a:cubicBezTo>
                  <a:pt x="1562100" y="1911350"/>
                  <a:pt x="1736725" y="1690687"/>
                  <a:pt x="1895475" y="1616075"/>
                </a:cubicBezTo>
                <a:cubicBezTo>
                  <a:pt x="2054225" y="1541463"/>
                  <a:pt x="2144713" y="1506538"/>
                  <a:pt x="2305050" y="1530350"/>
                </a:cubicBezTo>
                <a:cubicBezTo>
                  <a:pt x="2465388" y="1554163"/>
                  <a:pt x="2676525" y="1749425"/>
                  <a:pt x="2857500" y="1758950"/>
                </a:cubicBezTo>
                <a:cubicBezTo>
                  <a:pt x="3038475" y="1768475"/>
                  <a:pt x="3171825" y="1668463"/>
                  <a:pt x="3390900" y="1587500"/>
                </a:cubicBezTo>
                <a:cubicBezTo>
                  <a:pt x="3609975" y="1506538"/>
                  <a:pt x="3935413" y="1384300"/>
                  <a:pt x="4171950" y="1273175"/>
                </a:cubicBezTo>
                <a:cubicBezTo>
                  <a:pt x="4408487" y="1162050"/>
                  <a:pt x="4627563" y="998538"/>
                  <a:pt x="4810125" y="920750"/>
                </a:cubicBezTo>
                <a:cubicBezTo>
                  <a:pt x="4992688" y="842963"/>
                  <a:pt x="5084763" y="868362"/>
                  <a:pt x="5267325" y="806450"/>
                </a:cubicBezTo>
                <a:cubicBezTo>
                  <a:pt x="5449887" y="744538"/>
                  <a:pt x="5708650" y="609600"/>
                  <a:pt x="5905500" y="549275"/>
                </a:cubicBezTo>
                <a:cubicBezTo>
                  <a:pt x="6102350" y="488950"/>
                  <a:pt x="6300788" y="466725"/>
                  <a:pt x="6448425" y="444500"/>
                </a:cubicBezTo>
                <a:cubicBezTo>
                  <a:pt x="6596062" y="422275"/>
                  <a:pt x="6697663" y="469900"/>
                  <a:pt x="6791325" y="415925"/>
                </a:cubicBezTo>
                <a:cubicBezTo>
                  <a:pt x="6884987" y="361950"/>
                  <a:pt x="6935788" y="188912"/>
                  <a:pt x="7010400" y="120650"/>
                </a:cubicBezTo>
                <a:cubicBezTo>
                  <a:pt x="7085012" y="52388"/>
                  <a:pt x="7153275" y="12700"/>
                  <a:pt x="7239000" y="6350"/>
                </a:cubicBezTo>
                <a:cubicBezTo>
                  <a:pt x="7324725" y="0"/>
                  <a:pt x="7462838" y="57150"/>
                  <a:pt x="7524750" y="82550"/>
                </a:cubicBezTo>
                <a:cubicBezTo>
                  <a:pt x="7586662" y="107950"/>
                  <a:pt x="7564438" y="138113"/>
                  <a:pt x="7610475" y="158750"/>
                </a:cubicBezTo>
                <a:cubicBezTo>
                  <a:pt x="7656513" y="179388"/>
                  <a:pt x="7731125" y="207963"/>
                  <a:pt x="7800975" y="206375"/>
                </a:cubicBezTo>
                <a:cubicBezTo>
                  <a:pt x="7870825" y="204788"/>
                  <a:pt x="7881938" y="158750"/>
                  <a:pt x="8029575" y="149225"/>
                </a:cubicBezTo>
                <a:cubicBezTo>
                  <a:pt x="8177212" y="139700"/>
                  <a:pt x="8432006" y="144462"/>
                  <a:pt x="8686800" y="149225"/>
                </a:cubicBezTo>
              </a:path>
            </a:pathLst>
          </a:custGeom>
          <a:ln w="381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409575" y="3829050"/>
            <a:ext cx="8686800" cy="2228850"/>
          </a:xfrm>
          <a:custGeom>
            <a:avLst/>
            <a:gdLst>
              <a:gd name="connsiteX0" fmla="*/ 0 w 8686800"/>
              <a:gd name="connsiteY0" fmla="*/ 2228850 h 2228850"/>
              <a:gd name="connsiteX1" fmla="*/ 1200150 w 8686800"/>
              <a:gd name="connsiteY1" fmla="*/ 2209800 h 2228850"/>
              <a:gd name="connsiteX2" fmla="*/ 2476500 w 8686800"/>
              <a:gd name="connsiteY2" fmla="*/ 2085975 h 2228850"/>
              <a:gd name="connsiteX3" fmla="*/ 3895725 w 8686800"/>
              <a:gd name="connsiteY3" fmla="*/ 1590675 h 2228850"/>
              <a:gd name="connsiteX4" fmla="*/ 4781550 w 8686800"/>
              <a:gd name="connsiteY4" fmla="*/ 1133475 h 2228850"/>
              <a:gd name="connsiteX5" fmla="*/ 5438775 w 8686800"/>
              <a:gd name="connsiteY5" fmla="*/ 628650 h 2228850"/>
              <a:gd name="connsiteX6" fmla="*/ 6267450 w 8686800"/>
              <a:gd name="connsiteY6" fmla="*/ 552450 h 2228850"/>
              <a:gd name="connsiteX7" fmla="*/ 6486525 w 8686800"/>
              <a:gd name="connsiteY7" fmla="*/ 485775 h 2228850"/>
              <a:gd name="connsiteX8" fmla="*/ 6905625 w 8686800"/>
              <a:gd name="connsiteY8" fmla="*/ 104775 h 2228850"/>
              <a:gd name="connsiteX9" fmla="*/ 7191375 w 8686800"/>
              <a:gd name="connsiteY9" fmla="*/ 19050 h 2228850"/>
              <a:gd name="connsiteX10" fmla="*/ 7439025 w 8686800"/>
              <a:gd name="connsiteY10" fmla="*/ 219075 h 2228850"/>
              <a:gd name="connsiteX11" fmla="*/ 7620000 w 8686800"/>
              <a:gd name="connsiteY11" fmla="*/ 371475 h 2228850"/>
              <a:gd name="connsiteX12" fmla="*/ 7829550 w 8686800"/>
              <a:gd name="connsiteY12" fmla="*/ 381000 h 2228850"/>
              <a:gd name="connsiteX13" fmla="*/ 8058150 w 8686800"/>
              <a:gd name="connsiteY13" fmla="*/ 342900 h 2228850"/>
              <a:gd name="connsiteX14" fmla="*/ 8686800 w 8686800"/>
              <a:gd name="connsiteY14" fmla="*/ 35242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86800" h="2228850">
                <a:moveTo>
                  <a:pt x="0" y="2228850"/>
                </a:moveTo>
                <a:lnTo>
                  <a:pt x="1200150" y="2209800"/>
                </a:lnTo>
                <a:cubicBezTo>
                  <a:pt x="1612900" y="2185988"/>
                  <a:pt x="2027238" y="2189162"/>
                  <a:pt x="2476500" y="2085975"/>
                </a:cubicBezTo>
                <a:cubicBezTo>
                  <a:pt x="2925762" y="1982788"/>
                  <a:pt x="3511550" y="1749425"/>
                  <a:pt x="3895725" y="1590675"/>
                </a:cubicBezTo>
                <a:cubicBezTo>
                  <a:pt x="4279900" y="1431925"/>
                  <a:pt x="4524375" y="1293812"/>
                  <a:pt x="4781550" y="1133475"/>
                </a:cubicBezTo>
                <a:cubicBezTo>
                  <a:pt x="5038725" y="973138"/>
                  <a:pt x="5191125" y="725488"/>
                  <a:pt x="5438775" y="628650"/>
                </a:cubicBezTo>
                <a:cubicBezTo>
                  <a:pt x="5686425" y="531812"/>
                  <a:pt x="6092825" y="576262"/>
                  <a:pt x="6267450" y="552450"/>
                </a:cubicBezTo>
                <a:cubicBezTo>
                  <a:pt x="6442075" y="528638"/>
                  <a:pt x="6380163" y="560387"/>
                  <a:pt x="6486525" y="485775"/>
                </a:cubicBezTo>
                <a:cubicBezTo>
                  <a:pt x="6592887" y="411163"/>
                  <a:pt x="6788150" y="182563"/>
                  <a:pt x="6905625" y="104775"/>
                </a:cubicBezTo>
                <a:cubicBezTo>
                  <a:pt x="7023100" y="26988"/>
                  <a:pt x="7102475" y="0"/>
                  <a:pt x="7191375" y="19050"/>
                </a:cubicBezTo>
                <a:cubicBezTo>
                  <a:pt x="7280275" y="38100"/>
                  <a:pt x="7367588" y="160338"/>
                  <a:pt x="7439025" y="219075"/>
                </a:cubicBezTo>
                <a:cubicBezTo>
                  <a:pt x="7510462" y="277812"/>
                  <a:pt x="7554913" y="344488"/>
                  <a:pt x="7620000" y="371475"/>
                </a:cubicBezTo>
                <a:cubicBezTo>
                  <a:pt x="7685087" y="398462"/>
                  <a:pt x="7756525" y="385763"/>
                  <a:pt x="7829550" y="381000"/>
                </a:cubicBezTo>
                <a:cubicBezTo>
                  <a:pt x="7902575" y="376237"/>
                  <a:pt x="7915275" y="347663"/>
                  <a:pt x="8058150" y="342900"/>
                </a:cubicBezTo>
                <a:cubicBezTo>
                  <a:pt x="8201025" y="338138"/>
                  <a:pt x="8443912" y="345281"/>
                  <a:pt x="8686800" y="352425"/>
                </a:cubicBezTo>
              </a:path>
            </a:pathLst>
          </a:custGeom>
          <a:ln w="381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9"/>
          <p:cNvGrpSpPr/>
          <p:nvPr/>
        </p:nvGrpSpPr>
        <p:grpSpPr>
          <a:xfrm>
            <a:off x="5273493" y="4572530"/>
            <a:ext cx="152400" cy="246356"/>
            <a:chOff x="5105400" y="3716044"/>
            <a:chExt cx="152400" cy="246356"/>
          </a:xfrm>
        </p:grpSpPr>
        <p:cxnSp>
          <p:nvCxnSpPr>
            <p:cNvPr id="20" name="Straight Connector 1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5" name="Group 39"/>
          <p:cNvGrpSpPr/>
          <p:nvPr/>
        </p:nvGrpSpPr>
        <p:grpSpPr>
          <a:xfrm>
            <a:off x="4749618" y="4877330"/>
            <a:ext cx="152400" cy="246356"/>
            <a:chOff x="5105400" y="3716044"/>
            <a:chExt cx="152400" cy="246356"/>
          </a:xfrm>
        </p:grpSpPr>
        <p:cxnSp>
          <p:nvCxnSpPr>
            <p:cNvPr id="24" name="Straight Connector 23"/>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8" name="Group 39"/>
          <p:cNvGrpSpPr/>
          <p:nvPr/>
        </p:nvGrpSpPr>
        <p:grpSpPr>
          <a:xfrm>
            <a:off x="5035368" y="4715405"/>
            <a:ext cx="152400" cy="246356"/>
            <a:chOff x="5105400" y="3716044"/>
            <a:chExt cx="152400" cy="246356"/>
          </a:xfrm>
        </p:grpSpPr>
        <p:cxnSp>
          <p:nvCxnSpPr>
            <p:cNvPr id="28" name="Straight Connector 27"/>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6" name="Group 39"/>
          <p:cNvGrpSpPr/>
          <p:nvPr/>
        </p:nvGrpSpPr>
        <p:grpSpPr>
          <a:xfrm>
            <a:off x="5425893" y="4495800"/>
            <a:ext cx="152400" cy="246356"/>
            <a:chOff x="5105400" y="3716044"/>
            <a:chExt cx="152400" cy="246356"/>
          </a:xfrm>
        </p:grpSpPr>
        <p:cxnSp>
          <p:nvCxnSpPr>
            <p:cNvPr id="32" name="Straight Connector 31"/>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9" name="Group 39"/>
          <p:cNvGrpSpPr/>
          <p:nvPr/>
        </p:nvGrpSpPr>
        <p:grpSpPr>
          <a:xfrm>
            <a:off x="4902018" y="4800600"/>
            <a:ext cx="152400" cy="246356"/>
            <a:chOff x="5105400" y="3716044"/>
            <a:chExt cx="152400" cy="246356"/>
          </a:xfrm>
        </p:grpSpPr>
        <p:cxnSp>
          <p:nvCxnSpPr>
            <p:cNvPr id="36" name="Straight Connector 3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23" name="Group 39"/>
          <p:cNvGrpSpPr/>
          <p:nvPr/>
        </p:nvGrpSpPr>
        <p:grpSpPr>
          <a:xfrm>
            <a:off x="5187768" y="4638675"/>
            <a:ext cx="152400" cy="246356"/>
            <a:chOff x="5105400" y="3716044"/>
            <a:chExt cx="152400" cy="246356"/>
          </a:xfrm>
        </p:grpSpPr>
        <p:cxnSp>
          <p:nvCxnSpPr>
            <p:cNvPr id="40" name="Straight Connector 3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27" name="Group 39"/>
          <p:cNvGrpSpPr/>
          <p:nvPr/>
        </p:nvGrpSpPr>
        <p:grpSpPr>
          <a:xfrm>
            <a:off x="7543800" y="3581400"/>
            <a:ext cx="152400" cy="246356"/>
            <a:chOff x="5105400" y="3716044"/>
            <a:chExt cx="152400" cy="246356"/>
          </a:xfrm>
        </p:grpSpPr>
        <p:cxnSp>
          <p:nvCxnSpPr>
            <p:cNvPr id="46" name="Straight Connector 4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pic>
        <p:nvPicPr>
          <p:cNvPr id="43" name="Picture 2"/>
          <p:cNvPicPr>
            <a:picLocks noChangeAspect="1" noChangeArrowheads="1"/>
          </p:cNvPicPr>
          <p:nvPr/>
        </p:nvPicPr>
        <p:blipFill>
          <a:blip r:embed="rId2" cstate="screen"/>
          <a:srcRect/>
          <a:stretch>
            <a:fillRect/>
          </a:stretch>
        </p:blipFill>
        <p:spPr bwMode="auto">
          <a:xfrm>
            <a:off x="7848600" y="3810000"/>
            <a:ext cx="331027" cy="296041"/>
          </a:xfrm>
          <a:prstGeom prst="rect">
            <a:avLst/>
          </a:prstGeom>
          <a:noFill/>
          <a:ln w="9525">
            <a:noFill/>
            <a:miter lim="800000"/>
            <a:headEnd/>
            <a:tailEnd/>
          </a:ln>
        </p:spPr>
      </p:pic>
      <p:grpSp>
        <p:nvGrpSpPr>
          <p:cNvPr id="31" name="Group 39"/>
          <p:cNvGrpSpPr/>
          <p:nvPr/>
        </p:nvGrpSpPr>
        <p:grpSpPr>
          <a:xfrm>
            <a:off x="7391400" y="3581400"/>
            <a:ext cx="152400" cy="246356"/>
            <a:chOff x="5105400" y="3716044"/>
            <a:chExt cx="152400" cy="246356"/>
          </a:xfrm>
        </p:grpSpPr>
        <p:cxnSp>
          <p:nvCxnSpPr>
            <p:cNvPr id="50" name="Straight Connector 4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35" name="Group 42"/>
          <p:cNvGrpSpPr/>
          <p:nvPr/>
        </p:nvGrpSpPr>
        <p:grpSpPr>
          <a:xfrm rot="688082" flipH="1">
            <a:off x="5907830" y="4083901"/>
            <a:ext cx="501590" cy="457064"/>
            <a:chOff x="4070410" y="3177468"/>
            <a:chExt cx="501590" cy="632532"/>
          </a:xfrm>
        </p:grpSpPr>
        <p:cxnSp>
          <p:nvCxnSpPr>
            <p:cNvPr id="55" name="Straight Connector 54"/>
            <p:cNvCxnSpPr/>
            <p:nvPr/>
          </p:nvCxnSpPr>
          <p:spPr>
            <a:xfrm rot="5400000" flipH="1" flipV="1">
              <a:off x="3956110" y="3291768"/>
              <a:ext cx="381000" cy="15240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22810" y="3177468"/>
              <a:ext cx="3048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V="1">
              <a:off x="4233539" y="3471539"/>
              <a:ext cx="632532" cy="4439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6" descr="logo_mtns"/>
          <p:cNvPicPr>
            <a:picLocks noChangeAspect="1" noChangeArrowheads="1"/>
          </p:cNvPicPr>
          <p:nvPr/>
        </p:nvPicPr>
        <p:blipFill>
          <a:blip r:embed="rId3"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59"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88900" y="125413"/>
            <a:ext cx="7220799" cy="1077218"/>
          </a:xfrm>
          <a:prstGeom prst="rect">
            <a:avLst/>
          </a:prstGeom>
          <a:noFill/>
          <a:ln w="9525">
            <a:noFill/>
            <a:miter lim="800000"/>
            <a:headEnd/>
            <a:tailEnd/>
          </a:ln>
        </p:spPr>
        <p:txBody>
          <a:bodyPr wrap="square">
            <a:prstTxWarp prst="textNoShape">
              <a:avLst/>
            </a:prstTxWarp>
            <a:spAutoFit/>
          </a:bodyPr>
          <a:lstStyle/>
          <a:p>
            <a:r>
              <a:rPr lang="en-US" sz="3200" dirty="0"/>
              <a:t>R</a:t>
            </a:r>
            <a:r>
              <a:rPr lang="en-US" sz="3200" dirty="0" smtClean="0"/>
              <a:t>egional differences in catch and revenue under alternative futures</a:t>
            </a:r>
            <a:endParaRPr lang="en-US" sz="3200" dirty="0"/>
          </a:p>
        </p:txBody>
      </p:sp>
      <p:pic>
        <p:nvPicPr>
          <p:cNvPr id="2" name="Picture 1"/>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71600"/>
            <a:ext cx="8415615" cy="5443304"/>
          </a:xfrm>
          <a:prstGeom prst="rect">
            <a:avLst/>
          </a:prstGeom>
        </p:spPr>
      </p:pic>
      <p:pic>
        <p:nvPicPr>
          <p:cNvPr id="3" name="Picture 2"/>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96199" y="22411"/>
            <a:ext cx="1438835" cy="186202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4851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88900" y="125413"/>
            <a:ext cx="7220799" cy="1077218"/>
          </a:xfrm>
          <a:prstGeom prst="rect">
            <a:avLst/>
          </a:prstGeom>
          <a:noFill/>
          <a:ln w="9525">
            <a:noFill/>
            <a:miter lim="800000"/>
            <a:headEnd/>
            <a:tailEnd/>
          </a:ln>
        </p:spPr>
        <p:txBody>
          <a:bodyPr wrap="square">
            <a:prstTxWarp prst="textNoShape">
              <a:avLst/>
            </a:prstTxWarp>
            <a:spAutoFit/>
          </a:bodyPr>
          <a:lstStyle/>
          <a:p>
            <a:r>
              <a:rPr lang="en-US" sz="3200" dirty="0"/>
              <a:t>R</a:t>
            </a:r>
            <a:r>
              <a:rPr lang="en-US" sz="3200" dirty="0" smtClean="0"/>
              <a:t>egional differences in visitation and expenditures under alternative futures</a:t>
            </a:r>
            <a:endParaRPr lang="en-US" sz="3200" dirty="0"/>
          </a:p>
        </p:txBody>
      </p:sp>
      <p:pic>
        <p:nvPicPr>
          <p:cNvPr id="7" name="Picture 6"/>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414695"/>
            <a:ext cx="8415615" cy="5443304"/>
          </a:xfrm>
          <a:prstGeom prst="rect">
            <a:avLst/>
          </a:prstGeom>
        </p:spPr>
      </p:pic>
      <p:pic>
        <p:nvPicPr>
          <p:cNvPr id="11" name="Picture 10"/>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96199" y="22411"/>
            <a:ext cx="1438835" cy="186202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5888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0" y="152400"/>
            <a:ext cx="8610600" cy="457200"/>
          </a:xfrm>
        </p:spPr>
        <p:txBody>
          <a:bodyPr>
            <a:normAutofit fontScale="90000"/>
          </a:bodyPr>
          <a:lstStyle/>
          <a:p>
            <a:r>
              <a:rPr lang="en-US" b="1" dirty="0" smtClean="0">
                <a:solidFill>
                  <a:srgbClr val="376092"/>
                </a:solidFill>
                <a:latin typeface="Tw Cen MT"/>
                <a:cs typeface="Tw Cen MT"/>
              </a:rPr>
              <a:t>Coastal Capital of Belize</a:t>
            </a:r>
          </a:p>
        </p:txBody>
      </p:sp>
      <p:sp>
        <p:nvSpPr>
          <p:cNvPr id="3" name="Content Placeholder 2"/>
          <p:cNvSpPr>
            <a:spLocks noGrp="1"/>
          </p:cNvSpPr>
          <p:nvPr>
            <p:ph idx="1"/>
          </p:nvPr>
        </p:nvSpPr>
        <p:spPr>
          <a:xfrm>
            <a:off x="914400" y="1447800"/>
            <a:ext cx="7924800" cy="4953000"/>
          </a:xfrm>
        </p:spPr>
        <p:txBody>
          <a:bodyPr/>
          <a:lstStyle/>
          <a:p>
            <a:pPr>
              <a:buNone/>
            </a:pPr>
            <a:r>
              <a:rPr lang="en-US" b="1" dirty="0" smtClean="0">
                <a:solidFill>
                  <a:srgbClr val="376092"/>
                </a:solidFill>
                <a:latin typeface="Tw Cen MT"/>
                <a:cs typeface="Tw Cen MT"/>
              </a:rPr>
              <a:t>Tourism: </a:t>
            </a:r>
            <a:r>
              <a:rPr lang="en-US" dirty="0" smtClean="0">
                <a:solidFill>
                  <a:srgbClr val="000000"/>
                </a:solidFill>
                <a:latin typeface="Tw Cen MT"/>
                <a:cs typeface="Tw Cen MT"/>
              </a:rPr>
              <a:t>US$150-$196 M/yr</a:t>
            </a:r>
          </a:p>
          <a:p>
            <a:pPr>
              <a:buFontTx/>
              <a:buNone/>
            </a:pPr>
            <a:r>
              <a:rPr lang="en-US" sz="2000" dirty="0" smtClean="0">
                <a:solidFill>
                  <a:srgbClr val="000000"/>
                </a:solidFill>
                <a:latin typeface="Tw Cen MT"/>
                <a:cs typeface="Tw Cen MT"/>
              </a:rPr>
              <a:t>(snorkeling, diving, sport fishing, etc)</a:t>
            </a:r>
          </a:p>
          <a:p>
            <a:pPr>
              <a:buFontTx/>
              <a:buNone/>
            </a:pPr>
            <a:endParaRPr lang="en-US" sz="2000" dirty="0" smtClean="0">
              <a:solidFill>
                <a:srgbClr val="000000"/>
              </a:solidFill>
              <a:latin typeface="Tw Cen MT"/>
              <a:cs typeface="Tw Cen MT"/>
            </a:endParaRPr>
          </a:p>
          <a:p>
            <a:pPr>
              <a:buNone/>
            </a:pPr>
            <a:r>
              <a:rPr lang="en-US" b="1" dirty="0" smtClean="0">
                <a:solidFill>
                  <a:srgbClr val="376092"/>
                </a:solidFill>
                <a:latin typeface="Tw Cen MT"/>
                <a:cs typeface="Tw Cen MT"/>
              </a:rPr>
              <a:t>Fisheries:</a:t>
            </a:r>
            <a:r>
              <a:rPr lang="en-US" dirty="0" smtClean="0">
                <a:solidFill>
                  <a:srgbClr val="376092"/>
                </a:solidFill>
                <a:latin typeface="Tw Cen MT"/>
                <a:cs typeface="Tw Cen MT"/>
              </a:rPr>
              <a:t> </a:t>
            </a:r>
            <a:r>
              <a:rPr lang="en-US" dirty="0" smtClean="0">
                <a:solidFill>
                  <a:srgbClr val="000000"/>
                </a:solidFill>
                <a:latin typeface="Tw Cen MT"/>
                <a:cs typeface="Tw Cen MT"/>
              </a:rPr>
              <a:t>US$14-$16 M/yr</a:t>
            </a:r>
          </a:p>
          <a:p>
            <a:pPr>
              <a:buNone/>
            </a:pPr>
            <a:r>
              <a:rPr lang="en-US" sz="2000" dirty="0" smtClean="0">
                <a:solidFill>
                  <a:srgbClr val="000000"/>
                </a:solidFill>
                <a:latin typeface="Tw Cen MT"/>
                <a:cs typeface="Tw Cen MT"/>
              </a:rPr>
              <a:t>(lobster, conch, finfish, aquaculture)</a:t>
            </a:r>
          </a:p>
          <a:p>
            <a:pPr>
              <a:buNone/>
            </a:pPr>
            <a:endParaRPr lang="en-US" sz="2000" dirty="0" smtClean="0">
              <a:solidFill>
                <a:srgbClr val="000000"/>
              </a:solidFill>
              <a:latin typeface="Tw Cen MT"/>
              <a:cs typeface="Tw Cen MT"/>
            </a:endParaRPr>
          </a:p>
          <a:p>
            <a:pPr>
              <a:buNone/>
            </a:pPr>
            <a:r>
              <a:rPr lang="en-US" b="1" dirty="0" smtClean="0">
                <a:solidFill>
                  <a:schemeClr val="accent1">
                    <a:lumMod val="75000"/>
                  </a:schemeClr>
                </a:solidFill>
                <a:latin typeface="Tw Cen MT"/>
                <a:cs typeface="Tw Cen MT"/>
              </a:rPr>
              <a:t>Shoreline Protection: </a:t>
            </a:r>
            <a:r>
              <a:rPr lang="en-US" dirty="0" smtClean="0">
                <a:solidFill>
                  <a:srgbClr val="000000"/>
                </a:solidFill>
                <a:latin typeface="Tw Cen MT"/>
                <a:cs typeface="Tw Cen MT"/>
              </a:rPr>
              <a:t>US$231-347 M/yr</a:t>
            </a:r>
          </a:p>
          <a:p>
            <a:pPr>
              <a:buNone/>
            </a:pPr>
            <a:r>
              <a:rPr lang="en-US" sz="2000" dirty="0" smtClean="0">
                <a:solidFill>
                  <a:srgbClr val="000000"/>
                </a:solidFill>
                <a:latin typeface="Tw Cen MT"/>
                <a:cs typeface="Tw Cen MT"/>
              </a:rPr>
              <a:t>(avoided damages via mangroves, coral reefs)</a:t>
            </a:r>
            <a:endParaRPr lang="en-US" sz="1600" dirty="0" smtClean="0">
              <a:solidFill>
                <a:srgbClr val="000000"/>
              </a:solidFill>
              <a:latin typeface="Tw Cen MT"/>
              <a:cs typeface="Tw Cen MT"/>
            </a:endParaRPr>
          </a:p>
          <a:p>
            <a:pPr indent="0">
              <a:buNone/>
            </a:pPr>
            <a:endParaRPr lang="en-US" sz="1600" dirty="0" smtClean="0">
              <a:solidFill>
                <a:srgbClr val="000000"/>
              </a:solidFill>
              <a:latin typeface="Tw Cen MT"/>
              <a:cs typeface="Tw Cen MT"/>
            </a:endParaRPr>
          </a:p>
          <a:p>
            <a:pPr indent="0">
              <a:buNone/>
            </a:pPr>
            <a:endParaRPr lang="en-US" sz="1600" dirty="0" smtClean="0">
              <a:solidFill>
                <a:srgbClr val="000000"/>
              </a:solidFill>
              <a:latin typeface="Tw Cen MT"/>
              <a:cs typeface="Tw Cen MT"/>
            </a:endParaRPr>
          </a:p>
        </p:txBody>
      </p:sp>
      <p:sp>
        <p:nvSpPr>
          <p:cNvPr id="4" name="TextBox 3"/>
          <p:cNvSpPr txBox="1"/>
          <p:nvPr/>
        </p:nvSpPr>
        <p:spPr>
          <a:xfrm>
            <a:off x="856910" y="714345"/>
            <a:ext cx="7543800" cy="400110"/>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000000"/>
                </a:solidFill>
                <a:latin typeface="Tw Cen MT"/>
                <a:cs typeface="Tw Cen MT"/>
              </a:rPr>
              <a:t>Economic Contribution of Belize’s Coral Reefs and Mangroves</a:t>
            </a:r>
          </a:p>
        </p:txBody>
      </p:sp>
      <p:pic>
        <p:nvPicPr>
          <p:cNvPr id="7" name="Picture 3" descr="diver and reef.JPG"/>
          <p:cNvPicPr>
            <a:picLocks noChangeAspect="1"/>
          </p:cNvPicPr>
          <p:nvPr/>
        </p:nvPicPr>
        <p:blipFill>
          <a:blip r:embed="rId3" cstate="print"/>
          <a:srcRect/>
          <a:stretch>
            <a:fillRect/>
          </a:stretch>
        </p:blipFill>
        <p:spPr bwMode="auto">
          <a:xfrm>
            <a:off x="6700762" y="1497806"/>
            <a:ext cx="1757438" cy="1180779"/>
          </a:xfrm>
          <a:prstGeom prst="rect">
            <a:avLst/>
          </a:prstGeom>
          <a:noFill/>
          <a:ln w="9525">
            <a:noFill/>
            <a:miter lim="800000"/>
            <a:headEnd/>
            <a:tailEnd/>
          </a:ln>
        </p:spPr>
      </p:pic>
      <p:pic>
        <p:nvPicPr>
          <p:cNvPr id="8" name="Picture 16" descr="red snapper.jpg"/>
          <p:cNvPicPr>
            <a:picLocks noChangeAspect="1"/>
          </p:cNvPicPr>
          <p:nvPr/>
        </p:nvPicPr>
        <p:blipFill>
          <a:blip r:embed="rId4" cstate="print"/>
          <a:srcRect/>
          <a:stretch>
            <a:fillRect/>
          </a:stretch>
        </p:blipFill>
        <p:spPr bwMode="auto">
          <a:xfrm>
            <a:off x="6700762" y="2837167"/>
            <a:ext cx="1681238" cy="1266577"/>
          </a:xfrm>
          <a:prstGeom prst="rect">
            <a:avLst/>
          </a:prstGeom>
          <a:noFill/>
          <a:ln w="9525">
            <a:noFill/>
            <a:miter lim="800000"/>
            <a:headEnd/>
            <a:tailEnd/>
          </a:ln>
        </p:spPr>
      </p:pic>
      <p:pic>
        <p:nvPicPr>
          <p:cNvPr id="9" name="Picture 12" descr="mangroves_domican republic.JPG"/>
          <p:cNvPicPr>
            <a:picLocks noChangeAspect="1"/>
          </p:cNvPicPr>
          <p:nvPr/>
        </p:nvPicPr>
        <p:blipFill>
          <a:blip r:embed="rId5" cstate="print"/>
          <a:srcRect/>
          <a:stretch>
            <a:fillRect/>
          </a:stretch>
        </p:blipFill>
        <p:spPr bwMode="auto">
          <a:xfrm>
            <a:off x="6700762" y="4653038"/>
            <a:ext cx="1757438" cy="1187116"/>
          </a:xfrm>
          <a:prstGeom prst="rect">
            <a:avLst/>
          </a:prstGeom>
          <a:noFill/>
          <a:ln w="9525">
            <a:noFill/>
            <a:miter lim="800000"/>
            <a:headEnd/>
            <a:tailEnd/>
          </a:ln>
        </p:spPr>
      </p:pic>
      <p:sp>
        <p:nvSpPr>
          <p:cNvPr id="10" name="TextBox 9"/>
          <p:cNvSpPr txBox="1"/>
          <p:nvPr/>
        </p:nvSpPr>
        <p:spPr>
          <a:xfrm>
            <a:off x="4511569" y="6221934"/>
            <a:ext cx="4632431" cy="646331"/>
          </a:xfrm>
          <a:prstGeom prst="rect">
            <a:avLst/>
          </a:prstGeom>
          <a:noFill/>
        </p:spPr>
        <p:txBody>
          <a:bodyPr wrap="square" rtlCol="0">
            <a:spAutoFit/>
          </a:bodyPr>
          <a:lstStyle/>
          <a:p>
            <a:r>
              <a:rPr lang="en-US" dirty="0" smtClean="0">
                <a:solidFill>
                  <a:srgbClr val="000000"/>
                </a:solidFill>
                <a:latin typeface="Tw Cen MT"/>
                <a:cs typeface="Tw Cen MT"/>
              </a:rPr>
              <a:t>Cooper, E., L. Burke and  N. </a:t>
            </a:r>
            <a:r>
              <a:rPr lang="en-US" dirty="0" err="1" smtClean="0">
                <a:solidFill>
                  <a:srgbClr val="000000"/>
                </a:solidFill>
                <a:latin typeface="Tw Cen MT"/>
                <a:cs typeface="Tw Cen MT"/>
              </a:rPr>
              <a:t>Bood</a:t>
            </a:r>
            <a:r>
              <a:rPr lang="en-US" dirty="0" smtClean="0">
                <a:solidFill>
                  <a:srgbClr val="000000"/>
                </a:solidFill>
                <a:latin typeface="Tw Cen MT"/>
                <a:cs typeface="Tw Cen MT"/>
              </a:rPr>
              <a:t>. 2009. WRI.</a:t>
            </a:r>
          </a:p>
          <a:p>
            <a:endParaRPr lang="en-US" dirty="0"/>
          </a:p>
        </p:txBody>
      </p:sp>
      <p:cxnSp>
        <p:nvCxnSpPr>
          <p:cNvPr id="12" name="Straight Connector 11"/>
          <p:cNvCxnSpPr/>
          <p:nvPr/>
        </p:nvCxnSpPr>
        <p:spPr>
          <a:xfrm>
            <a:off x="583034" y="1114455"/>
            <a:ext cx="8001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4837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w Cen MT"/>
                <a:cs typeface="Tw Cen MT"/>
              </a:rPr>
              <a:t>Building Capacity</a:t>
            </a:r>
            <a:endParaRPr lang="en-US" dirty="0">
              <a:latin typeface="Tw Cen MT"/>
              <a:cs typeface="Tw Cen MT"/>
            </a:endParaRPr>
          </a:p>
        </p:txBody>
      </p:sp>
      <p:pic>
        <p:nvPicPr>
          <p:cNvPr id="4" name="Picture 3" descr="BZ_training_logos.jpg"/>
          <p:cNvPicPr>
            <a:picLocks noChangeAspect="1"/>
          </p:cNvPicPr>
          <p:nvPr/>
        </p:nvPicPr>
        <p:blipFill>
          <a:blip r:embed="rId3"/>
          <a:stretch>
            <a:fillRect/>
          </a:stretch>
        </p:blipFill>
        <p:spPr>
          <a:xfrm>
            <a:off x="2108200" y="1143000"/>
            <a:ext cx="4927600" cy="4495800"/>
          </a:xfrm>
          <a:prstGeom prst="rect">
            <a:avLst/>
          </a:prstGeom>
        </p:spPr>
      </p:pic>
      <p:sp>
        <p:nvSpPr>
          <p:cNvPr id="5" name="TextBox 4"/>
          <p:cNvSpPr txBox="1"/>
          <p:nvPr/>
        </p:nvSpPr>
        <p:spPr>
          <a:xfrm>
            <a:off x="5167520" y="5676900"/>
            <a:ext cx="3976480" cy="954107"/>
          </a:xfrm>
          <a:prstGeom prst="rect">
            <a:avLst/>
          </a:prstGeom>
          <a:noFill/>
        </p:spPr>
        <p:txBody>
          <a:bodyPr wrap="square" rtlCol="0">
            <a:spAutoFit/>
          </a:bodyPr>
          <a:lstStyle/>
          <a:p>
            <a:pPr>
              <a:buFont typeface="Arial"/>
              <a:buChar char="•"/>
            </a:pPr>
            <a:r>
              <a:rPr lang="en-US" sz="2800" dirty="0" smtClean="0">
                <a:latin typeface="Tw Cen MT"/>
                <a:cs typeface="Tw Cen MT"/>
              </a:rPr>
              <a:t> 2 in-country trainings</a:t>
            </a:r>
          </a:p>
          <a:p>
            <a:pPr>
              <a:buFont typeface="Arial"/>
              <a:buChar char="•"/>
            </a:pPr>
            <a:r>
              <a:rPr lang="en-US" sz="2800" dirty="0" smtClean="0">
                <a:latin typeface="Tw Cen MT"/>
                <a:cs typeface="Tw Cen MT"/>
              </a:rPr>
              <a:t> CZMAI running </a:t>
            </a:r>
            <a:r>
              <a:rPr lang="en-US" sz="2800" dirty="0" err="1" smtClean="0">
                <a:latin typeface="Tw Cen MT"/>
                <a:cs typeface="Tw Cen MT"/>
              </a:rPr>
              <a:t>InVEST</a:t>
            </a:r>
            <a:endParaRPr lang="en-US" sz="2800" dirty="0">
              <a:latin typeface="Tw Cen MT"/>
              <a:cs typeface="Tw Cen M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765110" y="5593499"/>
            <a:ext cx="648072" cy="227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descr="C:\InVEST21\Belize\CaseStudy\_MAPS\_FINAL\LobsterFishing_Turneffe_CaseStudy.tif"/>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02920" y="3705078"/>
            <a:ext cx="1606330" cy="120474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 name="Picture 9" descr="C:\Documents and Settings\rosenthal\My Documents\Copy of Science Rosenthal\SPI tools\evidence\Belize case\NationalZoningScenarios.tif"/>
          <p:cNvPicPr>
            <a:picLocks noChangeAspect="1"/>
          </p:cNvPicPr>
          <p:nvPr/>
        </p:nvPicPr>
        <p:blipFill rotWithShape="1">
          <a:blip r:embed="rId4" cstate="print"/>
          <a:srcRect b="15337"/>
          <a:stretch/>
        </p:blipFill>
        <p:spPr bwMode="auto">
          <a:xfrm>
            <a:off x="6662704" y="1480565"/>
            <a:ext cx="2116055" cy="1342231"/>
          </a:xfrm>
          <a:prstGeom prst="rect">
            <a:avLst/>
          </a:prstGeom>
          <a:noFill/>
          <a:ln w="9525">
            <a:noFill/>
            <a:miter lim="800000"/>
            <a:headEnd/>
            <a:tailEnd/>
          </a:ln>
        </p:spPr>
      </p:pic>
      <p:pic>
        <p:nvPicPr>
          <p:cNvPr id="11" name="Picture 3"/>
          <p:cNvPicPr>
            <a:picLocks noChangeAspect="1" noChangeArrowheads="1"/>
          </p:cNvPicPr>
          <p:nvPr/>
        </p:nvPicPr>
        <p:blipFill>
          <a:blip r:embed="rId5"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3499827" y="1550408"/>
            <a:ext cx="2057868" cy="147814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5" name="TextBox 10"/>
          <p:cNvSpPr txBox="1">
            <a:spLocks noChangeArrowheads="1"/>
          </p:cNvSpPr>
          <p:nvPr/>
        </p:nvSpPr>
        <p:spPr bwMode="auto">
          <a:xfrm>
            <a:off x="76255" y="719411"/>
            <a:ext cx="2946189" cy="830997"/>
          </a:xfrm>
          <a:prstGeom prst="rect">
            <a:avLst/>
          </a:prstGeom>
          <a:noFill/>
          <a:ln w="9525">
            <a:noFill/>
            <a:miter lim="800000"/>
            <a:headEnd/>
            <a:tailEnd/>
          </a:ln>
        </p:spPr>
        <p:txBody>
          <a:bodyPr wrap="square">
            <a:spAutoFit/>
          </a:bodyPr>
          <a:lstStyle/>
          <a:p>
            <a:r>
              <a:rPr lang="en-US" sz="2400" b="1" dirty="0" smtClean="0">
                <a:solidFill>
                  <a:srgbClr val="5D9BE8"/>
                </a:solidFill>
                <a:latin typeface="Tw Cen MT"/>
                <a:cs typeface="Tw Cen MT"/>
              </a:rPr>
              <a:t>Define Partnerships, Roles &amp; Objectives</a:t>
            </a:r>
            <a:endParaRPr lang="en-US" sz="2400" b="1" dirty="0">
              <a:solidFill>
                <a:srgbClr val="5D9BE8"/>
              </a:solidFill>
              <a:latin typeface="Tw Cen MT"/>
              <a:cs typeface="Tw Cen MT"/>
            </a:endParaRPr>
          </a:p>
        </p:txBody>
      </p:sp>
      <p:sp>
        <p:nvSpPr>
          <p:cNvPr id="16" name="TextBox 15"/>
          <p:cNvSpPr txBox="1">
            <a:spLocks noChangeArrowheads="1"/>
          </p:cNvSpPr>
          <p:nvPr/>
        </p:nvSpPr>
        <p:spPr bwMode="auto">
          <a:xfrm>
            <a:off x="6301581" y="719411"/>
            <a:ext cx="2842419" cy="830997"/>
          </a:xfrm>
          <a:prstGeom prst="rect">
            <a:avLst/>
          </a:prstGeom>
          <a:noFill/>
          <a:ln w="9525">
            <a:noFill/>
            <a:miter lim="800000"/>
            <a:headEnd/>
            <a:tailEnd/>
          </a:ln>
        </p:spPr>
        <p:txBody>
          <a:bodyPr wrap="square">
            <a:spAutoFit/>
          </a:bodyPr>
          <a:lstStyle/>
          <a:p>
            <a:pPr algn="ctr"/>
            <a:r>
              <a:rPr lang="en-US" sz="2400" b="1" dirty="0" smtClean="0">
                <a:solidFill>
                  <a:srgbClr val="5D9BE8"/>
                </a:solidFill>
                <a:latin typeface="Tw Cen MT"/>
                <a:cs typeface="Tw Cen MT"/>
              </a:rPr>
              <a:t>Generate Baseline &amp; Scenarios</a:t>
            </a:r>
            <a:endParaRPr lang="en-US" sz="2400" b="1" dirty="0">
              <a:solidFill>
                <a:srgbClr val="5D9BE8"/>
              </a:solidFill>
              <a:latin typeface="Tw Cen MT"/>
              <a:cs typeface="Tw Cen MT"/>
            </a:endParaRPr>
          </a:p>
        </p:txBody>
      </p:sp>
      <p:sp>
        <p:nvSpPr>
          <p:cNvPr id="17" name="TextBox 16"/>
          <p:cNvSpPr txBox="1">
            <a:spLocks noChangeArrowheads="1"/>
          </p:cNvSpPr>
          <p:nvPr/>
        </p:nvSpPr>
        <p:spPr bwMode="auto">
          <a:xfrm>
            <a:off x="3526998" y="719411"/>
            <a:ext cx="2132012" cy="461665"/>
          </a:xfrm>
          <a:prstGeom prst="rect">
            <a:avLst/>
          </a:prstGeom>
          <a:noFill/>
          <a:ln w="9525">
            <a:noFill/>
            <a:miter lim="800000"/>
            <a:headEnd/>
            <a:tailEnd/>
          </a:ln>
        </p:spPr>
        <p:txBody>
          <a:bodyPr wrap="square">
            <a:spAutoFit/>
          </a:bodyPr>
          <a:lstStyle/>
          <a:p>
            <a:pPr algn="ctr"/>
            <a:r>
              <a:rPr lang="en-US" sz="2400" b="1" dirty="0" smtClean="0">
                <a:solidFill>
                  <a:srgbClr val="5D9BE8"/>
                </a:solidFill>
                <a:latin typeface="Tw Cen MT"/>
                <a:cs typeface="Tw Cen MT"/>
              </a:rPr>
              <a:t>Compile Data</a:t>
            </a:r>
            <a:endParaRPr lang="en-US" sz="2400" b="1" dirty="0">
              <a:solidFill>
                <a:srgbClr val="5D9BE8"/>
              </a:solidFill>
              <a:latin typeface="Tw Cen MT"/>
              <a:cs typeface="Tw Cen MT"/>
            </a:endParaRPr>
          </a:p>
        </p:txBody>
      </p:sp>
      <p:sp>
        <p:nvSpPr>
          <p:cNvPr id="18" name="TextBox 17"/>
          <p:cNvSpPr txBox="1">
            <a:spLocks noChangeArrowheads="1"/>
          </p:cNvSpPr>
          <p:nvPr/>
        </p:nvSpPr>
        <p:spPr bwMode="auto">
          <a:xfrm>
            <a:off x="1487969" y="4618688"/>
            <a:ext cx="1534476" cy="830997"/>
          </a:xfrm>
          <a:prstGeom prst="rect">
            <a:avLst/>
          </a:prstGeom>
          <a:noFill/>
          <a:ln w="9525">
            <a:noFill/>
            <a:miter lim="800000"/>
            <a:headEnd/>
            <a:tailEnd/>
          </a:ln>
        </p:spPr>
        <p:txBody>
          <a:bodyPr wrap="square">
            <a:spAutoFit/>
          </a:bodyPr>
          <a:lstStyle/>
          <a:p>
            <a:pPr algn="ctr"/>
            <a:r>
              <a:rPr lang="en-US" sz="2400" b="1" dirty="0" smtClean="0">
                <a:solidFill>
                  <a:srgbClr val="5D9BE8"/>
                </a:solidFill>
                <a:latin typeface="Tw Cen MT"/>
                <a:cs typeface="Tw Cen MT"/>
              </a:rPr>
              <a:t>Inform</a:t>
            </a:r>
            <a:br>
              <a:rPr lang="en-US" sz="2400" b="1" dirty="0" smtClean="0">
                <a:solidFill>
                  <a:srgbClr val="5D9BE8"/>
                </a:solidFill>
                <a:latin typeface="Tw Cen MT"/>
                <a:cs typeface="Tw Cen MT"/>
              </a:rPr>
            </a:br>
            <a:r>
              <a:rPr lang="en-US" sz="2400" b="1" dirty="0" smtClean="0">
                <a:solidFill>
                  <a:srgbClr val="5D9BE8"/>
                </a:solidFill>
                <a:latin typeface="Tw Cen MT"/>
                <a:cs typeface="Tw Cen MT"/>
              </a:rPr>
              <a:t>Decisions</a:t>
            </a:r>
            <a:endParaRPr lang="en-US" sz="2400" b="1" dirty="0">
              <a:solidFill>
                <a:srgbClr val="5D9BE8"/>
              </a:solidFill>
              <a:latin typeface="Tw Cen MT"/>
              <a:cs typeface="Tw Cen MT"/>
            </a:endParaRPr>
          </a:p>
        </p:txBody>
      </p:sp>
      <p:sp>
        <p:nvSpPr>
          <p:cNvPr id="21" name="Oval 20"/>
          <p:cNvSpPr/>
          <p:nvPr/>
        </p:nvSpPr>
        <p:spPr>
          <a:xfrm>
            <a:off x="971600" y="86117"/>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w Cen MT"/>
                <a:cs typeface="Tw Cen MT"/>
              </a:rPr>
              <a:t>1</a:t>
            </a:r>
            <a:endParaRPr lang="en-US" sz="2400" b="1" dirty="0">
              <a:solidFill>
                <a:schemeClr val="bg1"/>
              </a:solidFill>
              <a:latin typeface="Tw Cen MT"/>
              <a:cs typeface="Tw Cen MT"/>
            </a:endParaRPr>
          </a:p>
        </p:txBody>
      </p:sp>
      <p:sp>
        <p:nvSpPr>
          <p:cNvPr id="22" name="Oval 21"/>
          <p:cNvSpPr/>
          <p:nvPr/>
        </p:nvSpPr>
        <p:spPr>
          <a:xfrm>
            <a:off x="4317843" y="86117"/>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2</a:t>
            </a:r>
            <a:endParaRPr lang="en-US" sz="2400" b="1" dirty="0">
              <a:solidFill>
                <a:srgbClr val="FFFFFF"/>
              </a:solidFill>
              <a:latin typeface="Tw Cen MT"/>
              <a:cs typeface="Tw Cen MT"/>
            </a:endParaRPr>
          </a:p>
        </p:txBody>
      </p:sp>
      <p:sp>
        <p:nvSpPr>
          <p:cNvPr id="23" name="Oval 22"/>
          <p:cNvSpPr/>
          <p:nvPr/>
        </p:nvSpPr>
        <p:spPr>
          <a:xfrm>
            <a:off x="7448063" y="86117"/>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3</a:t>
            </a:r>
            <a:endParaRPr lang="en-US" sz="2400" b="1" dirty="0">
              <a:solidFill>
                <a:srgbClr val="FFFFFF"/>
              </a:solidFill>
              <a:latin typeface="Tw Cen MT"/>
              <a:cs typeface="Tw Cen MT"/>
            </a:endParaRPr>
          </a:p>
        </p:txBody>
      </p:sp>
      <p:sp>
        <p:nvSpPr>
          <p:cNvPr id="24" name="Oval 23"/>
          <p:cNvSpPr/>
          <p:nvPr/>
        </p:nvSpPr>
        <p:spPr>
          <a:xfrm>
            <a:off x="5484812" y="4865186"/>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5</a:t>
            </a:r>
            <a:endParaRPr lang="en-US" sz="2400" b="1" dirty="0">
              <a:solidFill>
                <a:srgbClr val="FFFFFF"/>
              </a:solidFill>
              <a:latin typeface="Tw Cen MT"/>
              <a:cs typeface="Tw Cen MT"/>
            </a:endParaRPr>
          </a:p>
        </p:txBody>
      </p:sp>
      <p:sp>
        <p:nvSpPr>
          <p:cNvPr id="25" name="Oval 24"/>
          <p:cNvSpPr/>
          <p:nvPr/>
        </p:nvSpPr>
        <p:spPr>
          <a:xfrm>
            <a:off x="6891835" y="2741799"/>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4</a:t>
            </a:r>
            <a:endParaRPr lang="en-US" sz="2400" b="1" dirty="0">
              <a:solidFill>
                <a:srgbClr val="FFFFFF"/>
              </a:solidFill>
              <a:latin typeface="Tw Cen MT"/>
              <a:cs typeface="Tw Cen MT"/>
            </a:endParaRPr>
          </a:p>
        </p:txBody>
      </p:sp>
      <p:sp>
        <p:nvSpPr>
          <p:cNvPr id="26" name="Oval 25"/>
          <p:cNvSpPr/>
          <p:nvPr/>
        </p:nvSpPr>
        <p:spPr>
          <a:xfrm>
            <a:off x="1942088" y="4110375"/>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w Cen MT"/>
                <a:cs typeface="Tw Cen MT"/>
              </a:rPr>
              <a:t>7</a:t>
            </a:r>
            <a:endParaRPr lang="en-US" sz="2400" b="1" dirty="0">
              <a:solidFill>
                <a:schemeClr val="bg1"/>
              </a:solidFill>
              <a:latin typeface="Tw Cen MT"/>
              <a:cs typeface="Tw Cen MT"/>
            </a:endParaRPr>
          </a:p>
        </p:txBody>
      </p:sp>
      <p:sp>
        <p:nvSpPr>
          <p:cNvPr id="27" name="TextBox 26"/>
          <p:cNvSpPr txBox="1">
            <a:spLocks noChangeArrowheads="1"/>
          </p:cNvSpPr>
          <p:nvPr/>
        </p:nvSpPr>
        <p:spPr bwMode="auto">
          <a:xfrm>
            <a:off x="4337876" y="5291050"/>
            <a:ext cx="2812079" cy="461665"/>
          </a:xfrm>
          <a:prstGeom prst="rect">
            <a:avLst/>
          </a:prstGeom>
          <a:noFill/>
          <a:ln w="9525">
            <a:noFill/>
            <a:miter lim="800000"/>
            <a:headEnd/>
            <a:tailEnd/>
          </a:ln>
        </p:spPr>
        <p:txBody>
          <a:bodyPr wrap="square">
            <a:spAutoFit/>
          </a:bodyPr>
          <a:lstStyle/>
          <a:p>
            <a:r>
              <a:rPr lang="en-US" sz="2400" b="1" dirty="0" smtClean="0">
                <a:solidFill>
                  <a:srgbClr val="5D9BE8"/>
                </a:solidFill>
                <a:latin typeface="Tw Cen MT"/>
                <a:cs typeface="Tw Cen MT"/>
              </a:rPr>
              <a:t>Synthesize Results</a:t>
            </a:r>
            <a:endParaRPr lang="en-US" sz="2400" b="1" dirty="0">
              <a:solidFill>
                <a:srgbClr val="5D9BE8"/>
              </a:solidFill>
              <a:latin typeface="Tw Cen MT"/>
              <a:cs typeface="Tw Cen MT"/>
            </a:endParaRPr>
          </a:p>
        </p:txBody>
      </p:sp>
      <p:sp>
        <p:nvSpPr>
          <p:cNvPr id="46" name="TextBox 45"/>
          <p:cNvSpPr txBox="1">
            <a:spLocks noChangeArrowheads="1"/>
          </p:cNvSpPr>
          <p:nvPr/>
        </p:nvSpPr>
        <p:spPr bwMode="auto">
          <a:xfrm>
            <a:off x="6373736" y="3230577"/>
            <a:ext cx="2556541" cy="461665"/>
          </a:xfrm>
          <a:prstGeom prst="rect">
            <a:avLst/>
          </a:prstGeom>
          <a:noFill/>
          <a:ln w="9525">
            <a:noFill/>
            <a:miter lim="800000"/>
            <a:headEnd/>
            <a:tailEnd/>
          </a:ln>
        </p:spPr>
        <p:txBody>
          <a:bodyPr wrap="square">
            <a:spAutoFit/>
          </a:bodyPr>
          <a:lstStyle/>
          <a:p>
            <a:r>
              <a:rPr lang="en-US" sz="2400" b="1" dirty="0" smtClean="0">
                <a:solidFill>
                  <a:srgbClr val="5D9BE8"/>
                </a:solidFill>
                <a:latin typeface="Tw Cen MT"/>
                <a:cs typeface="Tw Cen MT"/>
              </a:rPr>
              <a:t>Assess Outcomes</a:t>
            </a:r>
            <a:endParaRPr lang="en-US" sz="2400" b="1" dirty="0">
              <a:solidFill>
                <a:srgbClr val="5D9BE8"/>
              </a:solidFill>
              <a:latin typeface="Tw Cen MT"/>
              <a:cs typeface="Tw Cen MT"/>
            </a:endParaRPr>
          </a:p>
        </p:txBody>
      </p:sp>
      <p:pic>
        <p:nvPicPr>
          <p:cNvPr id="47" name="Picture 46" descr="belize_training_oct_2011.JPG"/>
          <p:cNvPicPr>
            <a:picLocks noChangeAspect="1"/>
          </p:cNvPicPr>
          <p:nvPr/>
        </p:nvPicPr>
        <p:blipFill>
          <a:blip r:embed="rId6"/>
          <a:stretch>
            <a:fillRect/>
          </a:stretch>
        </p:blipFill>
        <p:spPr>
          <a:xfrm>
            <a:off x="212910" y="1569294"/>
            <a:ext cx="2237491" cy="1678118"/>
          </a:xfrm>
          <a:prstGeom prst="rect">
            <a:avLst/>
          </a:prstGeom>
        </p:spPr>
      </p:pic>
      <p:sp>
        <p:nvSpPr>
          <p:cNvPr id="51" name="Right Arrow 50"/>
          <p:cNvSpPr/>
          <p:nvPr/>
        </p:nvSpPr>
        <p:spPr>
          <a:xfrm>
            <a:off x="2450401" y="1948090"/>
            <a:ext cx="902399"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a:off x="5178482" y="1905680"/>
            <a:ext cx="1184963"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ight Arrow 52"/>
          <p:cNvSpPr/>
          <p:nvPr/>
        </p:nvSpPr>
        <p:spPr>
          <a:xfrm rot="5400000">
            <a:off x="7329242" y="2815577"/>
            <a:ext cx="654928"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ight Arrow 53"/>
          <p:cNvSpPr/>
          <p:nvPr/>
        </p:nvSpPr>
        <p:spPr>
          <a:xfrm rot="9157914">
            <a:off x="6241945" y="4718409"/>
            <a:ext cx="1131999"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urved Up Arrow 54"/>
          <p:cNvSpPr/>
          <p:nvPr/>
        </p:nvSpPr>
        <p:spPr>
          <a:xfrm rot="7004666" flipH="1">
            <a:off x="4049147" y="3098100"/>
            <a:ext cx="2974591" cy="102340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4670169" y="3514129"/>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6</a:t>
            </a:r>
            <a:endParaRPr lang="en-US" sz="2400" b="1" dirty="0">
              <a:solidFill>
                <a:srgbClr val="FFFFFF"/>
              </a:solidFill>
              <a:latin typeface="Tw Cen MT"/>
              <a:cs typeface="Tw Cen MT"/>
            </a:endParaRPr>
          </a:p>
        </p:txBody>
      </p:sp>
      <p:sp>
        <p:nvSpPr>
          <p:cNvPr id="56" name="Right Arrow 55"/>
          <p:cNvSpPr/>
          <p:nvPr/>
        </p:nvSpPr>
        <p:spPr>
          <a:xfrm rot="12557912">
            <a:off x="2689419" y="4684167"/>
            <a:ext cx="1326763"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a:spLocks noChangeArrowheads="1"/>
          </p:cNvSpPr>
          <p:nvPr/>
        </p:nvSpPr>
        <p:spPr bwMode="auto">
          <a:xfrm>
            <a:off x="2450401" y="3316902"/>
            <a:ext cx="2121599" cy="830997"/>
          </a:xfrm>
          <a:prstGeom prst="rect">
            <a:avLst/>
          </a:prstGeom>
          <a:noFill/>
          <a:ln w="9525">
            <a:noFill/>
            <a:miter lim="800000"/>
            <a:headEnd/>
            <a:tailEnd/>
          </a:ln>
        </p:spPr>
        <p:txBody>
          <a:bodyPr wrap="square" anchor="ctr">
            <a:spAutoFit/>
          </a:bodyPr>
          <a:lstStyle/>
          <a:p>
            <a:pPr algn="r"/>
            <a:r>
              <a:rPr lang="en-US" sz="2400" b="1" dirty="0" smtClean="0">
                <a:solidFill>
                  <a:srgbClr val="5D9BE8"/>
                </a:solidFill>
                <a:latin typeface="Tw Cen MT"/>
                <a:cs typeface="Tw Cen MT"/>
              </a:rPr>
              <a:t>Iterate &amp; Build Capacity</a:t>
            </a:r>
            <a:endParaRPr lang="en-US" sz="2400" b="1" dirty="0">
              <a:solidFill>
                <a:srgbClr val="5D9BE8"/>
              </a:solidFill>
              <a:latin typeface="Tw Cen MT"/>
              <a:cs typeface="Tw Cen MT"/>
            </a:endParaRPr>
          </a:p>
        </p:txBody>
      </p:sp>
      <p:grpSp>
        <p:nvGrpSpPr>
          <p:cNvPr id="61" name="Group 60"/>
          <p:cNvGrpSpPr/>
          <p:nvPr/>
        </p:nvGrpSpPr>
        <p:grpSpPr>
          <a:xfrm>
            <a:off x="4403124" y="5375276"/>
            <a:ext cx="4556912" cy="1829813"/>
            <a:chOff x="4403124" y="5375276"/>
            <a:chExt cx="4556912" cy="1829813"/>
          </a:xfrm>
        </p:grpSpPr>
        <p:grpSp>
          <p:nvGrpSpPr>
            <p:cNvPr id="62" name="Group 38"/>
            <p:cNvGrpSpPr/>
            <p:nvPr/>
          </p:nvGrpSpPr>
          <p:grpSpPr>
            <a:xfrm>
              <a:off x="4403124" y="5375276"/>
              <a:ext cx="4556912" cy="1829813"/>
              <a:chOff x="4403124" y="5375276"/>
              <a:chExt cx="4556912" cy="1829813"/>
            </a:xfrm>
          </p:grpSpPr>
          <p:pic>
            <p:nvPicPr>
              <p:cNvPr id="64" name="Picture 63" descr="Picture1.png"/>
              <p:cNvPicPr>
                <a:picLocks noChangeAspect="1"/>
              </p:cNvPicPr>
              <p:nvPr/>
            </p:nvPicPr>
            <p:blipFill>
              <a:blip r:embed="rId7" cstate="print"/>
              <a:stretch>
                <a:fillRect/>
              </a:stretch>
            </p:blipFill>
            <p:spPr>
              <a:xfrm>
                <a:off x="5901653" y="5375276"/>
                <a:ext cx="2093268" cy="1829813"/>
              </a:xfrm>
              <a:prstGeom prst="rect">
                <a:avLst/>
              </a:prstGeom>
            </p:spPr>
          </p:pic>
          <p:grpSp>
            <p:nvGrpSpPr>
              <p:cNvPr id="65" name="Group 37"/>
              <p:cNvGrpSpPr/>
              <p:nvPr/>
            </p:nvGrpSpPr>
            <p:grpSpPr>
              <a:xfrm>
                <a:off x="4403124" y="5738285"/>
                <a:ext cx="4556912" cy="1119715"/>
                <a:chOff x="4403124" y="5738285"/>
                <a:chExt cx="4556912" cy="1119715"/>
              </a:xfrm>
            </p:grpSpPr>
            <p:grpSp>
              <p:nvGrpSpPr>
                <p:cNvPr id="66" name="Group 35"/>
                <p:cNvGrpSpPr/>
                <p:nvPr/>
              </p:nvGrpSpPr>
              <p:grpSpPr>
                <a:xfrm>
                  <a:off x="4403124" y="5738285"/>
                  <a:ext cx="4556912" cy="1119715"/>
                  <a:chOff x="4403124" y="5738285"/>
                  <a:chExt cx="4556912" cy="1119715"/>
                </a:xfrm>
              </p:grpSpPr>
              <p:pic>
                <p:nvPicPr>
                  <p:cNvPr id="68" name="Picture 2"/>
                  <p:cNvPicPr>
                    <a:picLocks noChangeAspect="1" noChangeArrowheads="1"/>
                  </p:cNvPicPr>
                  <p:nvPr/>
                </p:nvPicPr>
                <p:blipFill rotWithShape="1">
                  <a:blip r:embed="rId8" cstate="print"/>
                  <a:srcRect l="15132"/>
                  <a:stretch/>
                </p:blipFill>
                <p:spPr bwMode="auto">
                  <a:xfrm>
                    <a:off x="4403124" y="5738285"/>
                    <a:ext cx="1867797" cy="1029350"/>
                  </a:xfrm>
                  <a:prstGeom prst="rect">
                    <a:avLst/>
                  </a:prstGeom>
                  <a:noFill/>
                  <a:ln w="9525">
                    <a:noFill/>
                    <a:miter lim="800000"/>
                    <a:headEnd/>
                    <a:tailEnd/>
                  </a:ln>
                </p:spPr>
              </p:pic>
              <p:pic>
                <p:nvPicPr>
                  <p:cNvPr id="69" name="Picture 68"/>
                  <p:cNvPicPr>
                    <a:picLocks noChangeAspect="1"/>
                  </p:cNvPicPr>
                  <p:nvPr/>
                </p:nvPicPr>
                <p:blipFill>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8572" t="5239" r="43367" b="76912"/>
                  <a:stretch>
                    <a:fillRect/>
                  </a:stretch>
                </p:blipFill>
                <p:spPr>
                  <a:xfrm>
                    <a:off x="7479405" y="5821195"/>
                    <a:ext cx="1480631" cy="946439"/>
                  </a:xfrm>
                  <a:prstGeom prst="rect">
                    <a:avLst/>
                  </a:prstGeom>
                </p:spPr>
              </p:pic>
              <p:sp>
                <p:nvSpPr>
                  <p:cNvPr id="70" name="Rounded Rectangle 69"/>
                  <p:cNvSpPr/>
                  <p:nvPr/>
                </p:nvSpPr>
                <p:spPr>
                  <a:xfrm>
                    <a:off x="6183043" y="6079971"/>
                    <a:ext cx="31715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a:off x="6183043" y="6650754"/>
                    <a:ext cx="4819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2" name="Rounded Rectangle 71"/>
                  <p:cNvSpPr/>
                  <p:nvPr/>
                </p:nvSpPr>
                <p:spPr>
                  <a:xfrm>
                    <a:off x="7255933" y="6732652"/>
                    <a:ext cx="4819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3" name="Rounded Rectangle 72"/>
                  <p:cNvSpPr/>
                  <p:nvPr/>
                </p:nvSpPr>
                <p:spPr>
                  <a:xfrm>
                    <a:off x="7315196" y="6562679"/>
                    <a:ext cx="3295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4" name="Rounded Rectangle 73"/>
                  <p:cNvSpPr/>
                  <p:nvPr/>
                </p:nvSpPr>
                <p:spPr>
                  <a:xfrm>
                    <a:off x="8135006" y="5792390"/>
                    <a:ext cx="3295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sp>
              <p:nvSpPr>
                <p:cNvPr id="67" name="Rounded Rectangle 66"/>
                <p:cNvSpPr/>
                <p:nvPr/>
              </p:nvSpPr>
              <p:spPr>
                <a:xfrm>
                  <a:off x="7644702" y="5917738"/>
                  <a:ext cx="1285575" cy="287581"/>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3" name="Rounded Rectangle 62"/>
            <p:cNvSpPr/>
            <p:nvPr/>
          </p:nvSpPr>
          <p:spPr>
            <a:xfrm>
              <a:off x="6774027" y="5627367"/>
              <a:ext cx="481906" cy="125348"/>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6" name="Picture 75" descr="BZ_plan.jpg"/>
          <p:cNvPicPr>
            <a:picLocks noChangeAspect="1"/>
          </p:cNvPicPr>
          <p:nvPr/>
        </p:nvPicPr>
        <p:blipFill>
          <a:blip r:embed="rId10"/>
          <a:stretch>
            <a:fillRect/>
          </a:stretch>
        </p:blipFill>
        <p:spPr>
          <a:xfrm>
            <a:off x="76255" y="4022352"/>
            <a:ext cx="1464989" cy="1571147"/>
          </a:xfrm>
          <a:prstGeom prst="rect">
            <a:avLst/>
          </a:prstGeom>
          <a:ln>
            <a:solidFill>
              <a:schemeClr val="tx1"/>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02823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ake_homes.jpg"/>
          <p:cNvPicPr>
            <a:picLocks noChangeAspect="1"/>
          </p:cNvPicPr>
          <p:nvPr/>
        </p:nvPicPr>
        <p:blipFill>
          <a:blip r:embed="rId2"/>
          <a:stretch>
            <a:fillRect/>
          </a:stretch>
        </p:blipFill>
        <p:spPr>
          <a:xfrm>
            <a:off x="-1" y="0"/>
            <a:ext cx="9466277" cy="7099708"/>
          </a:xfrm>
          <a:prstGeom prst="rect">
            <a:avLst/>
          </a:prstGeom>
        </p:spPr>
      </p:pic>
      <p:sp>
        <p:nvSpPr>
          <p:cNvPr id="8" name="Content Placeholder 7"/>
          <p:cNvSpPr>
            <a:spLocks noGrp="1"/>
          </p:cNvSpPr>
          <p:nvPr>
            <p:ph idx="1"/>
          </p:nvPr>
        </p:nvSpPr>
        <p:spPr>
          <a:xfrm>
            <a:off x="565028" y="3304537"/>
            <a:ext cx="8013943" cy="3044794"/>
          </a:xfrm>
          <a:solidFill>
            <a:srgbClr val="FFFFFF">
              <a:alpha val="32000"/>
            </a:srgbClr>
          </a:solidFill>
        </p:spPr>
        <p:txBody>
          <a:bodyPr>
            <a:normAutofit fontScale="92500" lnSpcReduction="20000"/>
          </a:bodyPr>
          <a:lstStyle/>
          <a:p>
            <a:pPr marL="514350" indent="-514350">
              <a:buFont typeface="+mj-lt"/>
              <a:buAutoNum type="arabicParenR"/>
            </a:pPr>
            <a:r>
              <a:rPr lang="en-US" dirty="0" smtClean="0">
                <a:latin typeface="Tw Cen MT"/>
                <a:cs typeface="Tw Cen MT"/>
              </a:rPr>
              <a:t>Ecosystem service approach and tools useful in planning for disaster risk reduction and other objectives</a:t>
            </a:r>
          </a:p>
          <a:p>
            <a:pPr marL="514350" indent="-514350">
              <a:buFont typeface="+mj-lt"/>
              <a:buAutoNum type="arabicParenR"/>
            </a:pPr>
            <a:r>
              <a:rPr lang="en-US" dirty="0" smtClean="0">
                <a:latin typeface="Tw Cen MT"/>
                <a:cs typeface="Tw Cen MT"/>
              </a:rPr>
              <a:t>Iterative science-policy process matters</a:t>
            </a:r>
          </a:p>
          <a:p>
            <a:pPr marL="514350" indent="-514350">
              <a:buFont typeface="+mj-lt"/>
              <a:buAutoNum type="arabicParenR"/>
            </a:pPr>
            <a:r>
              <a:rPr lang="en-US" dirty="0" smtClean="0">
                <a:latin typeface="Tw Cen MT"/>
                <a:cs typeface="Tw Cen MT"/>
              </a:rPr>
              <a:t>Accessible tools, trained partners, &amp; capacity building are critical</a:t>
            </a:r>
          </a:p>
          <a:p>
            <a:pPr marL="514350" indent="-514350">
              <a:buFont typeface="+mj-lt"/>
              <a:buAutoNum type="arabicParenR"/>
            </a:pPr>
            <a:r>
              <a:rPr lang="en-US" dirty="0" smtClean="0">
                <a:latin typeface="Tw Cen MT"/>
                <a:cs typeface="Tw Cen MT"/>
              </a:rPr>
              <a:t>A wide variety of metrics resonate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91012" y="2967335"/>
            <a:ext cx="7561975" cy="923330"/>
          </a:xfrm>
          <a:prstGeom prst="rect">
            <a:avLst/>
          </a:prstGeom>
          <a:noFill/>
        </p:spPr>
        <p:txBody>
          <a:bodyPr wrap="square" rtlCol="0">
            <a:spAutoFit/>
          </a:bodyPr>
          <a:lstStyle/>
          <a:p>
            <a:r>
              <a:rPr lang="en-US" sz="5400" dirty="0" smtClean="0">
                <a:solidFill>
                  <a:srgbClr val="376092"/>
                </a:solidFill>
                <a:latin typeface="Tw Cen MT"/>
                <a:cs typeface="Tw Cen MT"/>
              </a:rPr>
              <a:t>But what about the future?</a:t>
            </a:r>
            <a:endParaRPr lang="en-US" sz="5400" dirty="0">
              <a:solidFill>
                <a:srgbClr val="376092"/>
              </a:solidFill>
              <a:latin typeface="Tw Cen MT"/>
              <a:cs typeface="Tw Cen M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belize_training_oct_2011.JPG"/>
          <p:cNvPicPr>
            <a:picLocks noChangeAspect="1"/>
          </p:cNvPicPr>
          <p:nvPr/>
        </p:nvPicPr>
        <p:blipFill>
          <a:blip r:embed="rId3"/>
          <a:stretch>
            <a:fillRect/>
          </a:stretch>
        </p:blipFill>
        <p:spPr>
          <a:xfrm>
            <a:off x="609600" y="1828800"/>
            <a:ext cx="3352800" cy="2514600"/>
          </a:xfrm>
          <a:prstGeom prst="rect">
            <a:avLst/>
          </a:prstGeom>
        </p:spPr>
      </p:pic>
      <p:pic>
        <p:nvPicPr>
          <p:cNvPr id="11" name="Picture 10"/>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0199" t="46785" r="22879" b="37713"/>
          <a:stretch/>
        </p:blipFill>
        <p:spPr bwMode="auto">
          <a:xfrm>
            <a:off x="506762" y="4953000"/>
            <a:ext cx="3558475" cy="1905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7" name="TextBox 6"/>
          <p:cNvSpPr txBox="1"/>
          <p:nvPr/>
        </p:nvSpPr>
        <p:spPr>
          <a:xfrm>
            <a:off x="990600" y="1371600"/>
            <a:ext cx="2842701" cy="400110"/>
          </a:xfrm>
          <a:prstGeom prst="rect">
            <a:avLst/>
          </a:prstGeom>
          <a:noFill/>
        </p:spPr>
        <p:txBody>
          <a:bodyPr wrap="none" rtlCol="0">
            <a:spAutoFit/>
          </a:bodyPr>
          <a:lstStyle/>
          <a:p>
            <a:r>
              <a:rPr lang="en-US" sz="2000" dirty="0" smtClean="0"/>
              <a:t>Stakeholder engagement</a:t>
            </a:r>
            <a:endParaRPr lang="en-US" sz="2000" dirty="0"/>
          </a:p>
        </p:txBody>
      </p:sp>
      <p:sp>
        <p:nvSpPr>
          <p:cNvPr id="13" name="TextBox 12"/>
          <p:cNvSpPr txBox="1"/>
          <p:nvPr/>
        </p:nvSpPr>
        <p:spPr>
          <a:xfrm>
            <a:off x="1676399" y="4583668"/>
            <a:ext cx="979755" cy="400110"/>
          </a:xfrm>
          <a:prstGeom prst="rect">
            <a:avLst/>
          </a:prstGeom>
          <a:noFill/>
        </p:spPr>
        <p:txBody>
          <a:bodyPr wrap="none" rtlCol="0">
            <a:spAutoFit/>
          </a:bodyPr>
          <a:lstStyle/>
          <a:p>
            <a:r>
              <a:rPr lang="en-US" sz="2000" dirty="0"/>
              <a:t>M</a:t>
            </a:r>
            <a:r>
              <a:rPr lang="en-US" sz="2000" dirty="0" smtClean="0"/>
              <a:t>odels</a:t>
            </a:r>
            <a:endParaRPr lang="en-US" sz="2000" dirty="0"/>
          </a:p>
        </p:txBody>
      </p:sp>
      <p:pic>
        <p:nvPicPr>
          <p:cNvPr id="8" name="Picture 7"/>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2000" y="1456764"/>
            <a:ext cx="4114800" cy="5325036"/>
          </a:xfrm>
          <a:prstGeom prst="rect">
            <a:avLst/>
          </a:prstGeom>
        </p:spPr>
      </p:pic>
      <p:pic>
        <p:nvPicPr>
          <p:cNvPr id="12" name="Picture 11" descr="czma-logo.png"/>
          <p:cNvPicPr>
            <a:picLocks noChangeAspect="1"/>
          </p:cNvPicPr>
          <p:nvPr/>
        </p:nvPicPr>
        <p:blipFill>
          <a:blip r:embed="rId6"/>
          <a:stretch>
            <a:fillRect/>
          </a:stretch>
        </p:blipFill>
        <p:spPr>
          <a:xfrm>
            <a:off x="5394913" y="75896"/>
            <a:ext cx="1620859" cy="1338970"/>
          </a:xfrm>
          <a:prstGeom prst="rect">
            <a:avLst/>
          </a:prstGeom>
        </p:spPr>
      </p:pic>
      <p:pic>
        <p:nvPicPr>
          <p:cNvPr id="14" name="Picture 227" descr="natcap_logo"/>
          <p:cNvPicPr>
            <a:picLocks noChangeAspect="1" noChangeArrowheads="1"/>
          </p:cNvPicPr>
          <p:nvPr/>
        </p:nvPicPr>
        <p:blipFill>
          <a:blip r:embed="rId7"/>
          <a:srcRect/>
          <a:stretch>
            <a:fillRect/>
          </a:stretch>
        </p:blipFill>
        <p:spPr bwMode="auto">
          <a:xfrm>
            <a:off x="7194816" y="267476"/>
            <a:ext cx="1143000" cy="1008062"/>
          </a:xfrm>
          <a:prstGeom prst="rect">
            <a:avLst/>
          </a:prstGeom>
          <a:noFill/>
          <a:ln w="9525">
            <a:noFill/>
            <a:miter lim="800000"/>
            <a:headEnd/>
            <a:tailEnd/>
          </a:ln>
        </p:spPr>
      </p:pic>
      <p:sp>
        <p:nvSpPr>
          <p:cNvPr id="2" name="TextBox 1"/>
          <p:cNvSpPr txBox="1"/>
          <p:nvPr/>
        </p:nvSpPr>
        <p:spPr>
          <a:xfrm>
            <a:off x="324057" y="265093"/>
            <a:ext cx="3714543" cy="954107"/>
          </a:xfrm>
          <a:prstGeom prst="rect">
            <a:avLst/>
          </a:prstGeom>
          <a:noFill/>
        </p:spPr>
        <p:txBody>
          <a:bodyPr wrap="none" rtlCol="0">
            <a:spAutoFit/>
          </a:bodyPr>
          <a:lstStyle/>
          <a:p>
            <a:r>
              <a:rPr lang="en-US" sz="2800" dirty="0" smtClean="0"/>
              <a:t>Integrated Coastal Zone </a:t>
            </a:r>
          </a:p>
          <a:p>
            <a:r>
              <a:rPr lang="en-US" sz="2800" dirty="0" smtClean="0"/>
              <a:t>Management for Belize</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7750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ngrove-islands-Belize..jpg"/>
          <p:cNvPicPr>
            <a:picLocks noChangeAspect="1"/>
          </p:cNvPicPr>
          <p:nvPr/>
        </p:nvPicPr>
        <p:blipFill>
          <a:blip r:embed="rId3"/>
          <a:stretch>
            <a:fillRect/>
          </a:stretch>
        </p:blipFill>
        <p:spPr>
          <a:xfrm>
            <a:off x="0" y="0"/>
            <a:ext cx="10972800" cy="6858000"/>
          </a:xfrm>
          <a:prstGeom prst="rect">
            <a:avLst/>
          </a:prstGeom>
        </p:spPr>
      </p:pic>
      <p:sp>
        <p:nvSpPr>
          <p:cNvPr id="3" name="Content Placeholder 2"/>
          <p:cNvSpPr>
            <a:spLocks noGrp="1"/>
          </p:cNvSpPr>
          <p:nvPr>
            <p:ph idx="1"/>
          </p:nvPr>
        </p:nvSpPr>
        <p:spPr>
          <a:xfrm>
            <a:off x="4572000" y="914400"/>
            <a:ext cx="4202199" cy="5791200"/>
          </a:xfrm>
          <a:solidFill>
            <a:srgbClr val="FFFFFF">
              <a:alpha val="44000"/>
            </a:srgbClr>
          </a:solidFill>
        </p:spPr>
        <p:txBody>
          <a:bodyPr>
            <a:normAutofit/>
          </a:bodyPr>
          <a:lstStyle/>
          <a:p>
            <a:pPr>
              <a:buNone/>
            </a:pPr>
            <a:r>
              <a:rPr lang="en-US" sz="2800" dirty="0" smtClean="0">
                <a:latin typeface="Tw Cen MT"/>
                <a:cs typeface="Tw Cen MT"/>
              </a:rPr>
              <a:t>Marine Transportation</a:t>
            </a:r>
          </a:p>
          <a:p>
            <a:pPr>
              <a:buNone/>
            </a:pPr>
            <a:r>
              <a:rPr lang="en-US" sz="2800" dirty="0" smtClean="0">
                <a:latin typeface="Tw Cen MT"/>
                <a:cs typeface="Tw Cen MT"/>
              </a:rPr>
              <a:t>Tourism/Recreation</a:t>
            </a:r>
          </a:p>
          <a:p>
            <a:pPr>
              <a:buNone/>
            </a:pPr>
            <a:r>
              <a:rPr lang="en-US" sz="2800" dirty="0" smtClean="0">
                <a:latin typeface="Tw Cen MT"/>
                <a:cs typeface="Tw Cen MT"/>
              </a:rPr>
              <a:t>Conservation </a:t>
            </a:r>
          </a:p>
          <a:p>
            <a:pPr>
              <a:buNone/>
            </a:pPr>
            <a:r>
              <a:rPr lang="en-US" sz="2800" dirty="0" smtClean="0">
                <a:latin typeface="Tw Cen MT"/>
                <a:cs typeface="Tw Cen MT"/>
              </a:rPr>
              <a:t>Fishing</a:t>
            </a:r>
          </a:p>
          <a:p>
            <a:pPr>
              <a:buNone/>
            </a:pPr>
            <a:r>
              <a:rPr lang="en-US" sz="2800" dirty="0" smtClean="0">
                <a:latin typeface="Tw Cen MT"/>
                <a:cs typeface="Tw Cen MT"/>
              </a:rPr>
              <a:t>Coastal Development</a:t>
            </a:r>
          </a:p>
          <a:p>
            <a:pPr>
              <a:buNone/>
            </a:pPr>
            <a:r>
              <a:rPr lang="en-US" sz="2800" dirty="0" smtClean="0">
                <a:latin typeface="Tw Cen MT"/>
                <a:cs typeface="Tw Cen MT"/>
              </a:rPr>
              <a:t>Aquaculture</a:t>
            </a:r>
          </a:p>
          <a:p>
            <a:pPr>
              <a:buNone/>
            </a:pPr>
            <a:r>
              <a:rPr lang="en-US" sz="2800" dirty="0" smtClean="0">
                <a:latin typeface="Tw Cen MT"/>
                <a:cs typeface="Tw Cen MT"/>
              </a:rPr>
              <a:t>Agriculture</a:t>
            </a:r>
          </a:p>
          <a:p>
            <a:pPr>
              <a:buNone/>
            </a:pPr>
            <a:r>
              <a:rPr lang="en-US" sz="2800" dirty="0" smtClean="0">
                <a:latin typeface="Tw Cen MT"/>
                <a:cs typeface="Tw Cen MT"/>
              </a:rPr>
              <a:t>Dredging </a:t>
            </a:r>
          </a:p>
          <a:p>
            <a:pPr>
              <a:buNone/>
            </a:pPr>
            <a:r>
              <a:rPr lang="en-US" sz="2800" dirty="0" smtClean="0">
                <a:latin typeface="Tw Cen MT"/>
                <a:cs typeface="Tw Cen MT"/>
              </a:rPr>
              <a:t>Oil exploration</a:t>
            </a:r>
          </a:p>
          <a:p>
            <a:pPr>
              <a:buNone/>
            </a:pPr>
            <a:r>
              <a:rPr lang="en-US" sz="2800" dirty="0">
                <a:latin typeface="Tw Cen MT"/>
                <a:cs typeface="Tw Cen MT"/>
              </a:rPr>
              <a:t>Special Development Areas</a:t>
            </a:r>
          </a:p>
          <a:p>
            <a:pPr>
              <a:buNone/>
            </a:pPr>
            <a:r>
              <a:rPr lang="en-US" sz="2800" dirty="0">
                <a:latin typeface="Tw Cen MT"/>
                <a:cs typeface="Tw Cen MT"/>
              </a:rPr>
              <a:t>Cultural &amp; Historical Areas</a:t>
            </a:r>
          </a:p>
          <a:p>
            <a:pPr>
              <a:buNone/>
            </a:pPr>
            <a:endParaRPr lang="en-US" sz="2800" dirty="0">
              <a:latin typeface="Tw Cen MT"/>
              <a:cs typeface="Tw Cen MT"/>
            </a:endParaRPr>
          </a:p>
          <a:p>
            <a:pPr>
              <a:buNone/>
            </a:pPr>
            <a:endParaRPr lang="en-US" sz="2800" dirty="0" smtClean="0">
              <a:latin typeface="Tw Cen MT"/>
              <a:cs typeface="Tw Cen M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8064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200" y="971550"/>
            <a:ext cx="7848600" cy="5886450"/>
          </a:xfrm>
          <a:prstGeom prst="rect">
            <a:avLst/>
          </a:prstGeom>
        </p:spPr>
      </p:pic>
      <p:sp>
        <p:nvSpPr>
          <p:cNvPr id="7" name="TextBox 13"/>
          <p:cNvSpPr txBox="1">
            <a:spLocks noChangeArrowheads="1"/>
          </p:cNvSpPr>
          <p:nvPr/>
        </p:nvSpPr>
        <p:spPr bwMode="auto">
          <a:xfrm>
            <a:off x="2011744" y="386774"/>
            <a:ext cx="5120512"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prstClr val="black"/>
                </a:solidFill>
                <a:latin typeface="Tw Cen MT"/>
                <a:cs typeface="Tw Cen MT"/>
              </a:rPr>
              <a:t>Possible future zoning schemes</a:t>
            </a:r>
            <a:endParaRPr lang="en-US" sz="3200" dirty="0">
              <a:solidFill>
                <a:prstClr val="black"/>
              </a:solidFill>
              <a:latin typeface="Tw Cen MT"/>
              <a:cs typeface="Tw Cen M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1165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tack o money.jpg"/>
          <p:cNvPicPr>
            <a:picLocks noChangeAspect="1"/>
          </p:cNvPicPr>
          <p:nvPr/>
        </p:nvPicPr>
        <p:blipFill>
          <a:blip r:embed="rId3"/>
          <a:srcRect l="33173" r="16828"/>
          <a:stretch>
            <a:fillRect/>
          </a:stretch>
        </p:blipFill>
        <p:spPr>
          <a:xfrm>
            <a:off x="4572000" y="0"/>
            <a:ext cx="4572000" cy="6858000"/>
          </a:xfrm>
          <a:prstGeom prst="rect">
            <a:avLst/>
          </a:prstGeom>
        </p:spPr>
      </p:pic>
      <p:grpSp>
        <p:nvGrpSpPr>
          <p:cNvPr id="2" name="Group 11"/>
          <p:cNvGrpSpPr>
            <a:grpSpLocks/>
          </p:cNvGrpSpPr>
          <p:nvPr/>
        </p:nvGrpSpPr>
        <p:grpSpPr bwMode="auto">
          <a:xfrm>
            <a:off x="312772" y="-16678"/>
            <a:ext cx="4134720" cy="1630904"/>
            <a:chOff x="2871" y="626"/>
            <a:chExt cx="2234" cy="1369"/>
          </a:xfrm>
        </p:grpSpPr>
        <p:pic>
          <p:nvPicPr>
            <p:cNvPr id="9" name="Picture 12"/>
            <p:cNvPicPr>
              <a:picLocks noChangeAspect="1" noChangeArrowheads="1"/>
            </p:cNvPicPr>
            <p:nvPr/>
          </p:nvPicPr>
          <p:blipFill>
            <a:blip r:embed="rId4"/>
            <a:srcRect l="24925" r="46626" b="19455"/>
            <a:stretch>
              <a:fillRect/>
            </a:stretch>
          </p:blipFill>
          <p:spPr bwMode="auto">
            <a:xfrm>
              <a:off x="2890" y="629"/>
              <a:ext cx="717" cy="1365"/>
            </a:xfrm>
            <a:prstGeom prst="rect">
              <a:avLst/>
            </a:prstGeom>
            <a:noFill/>
            <a:ln w="9525">
              <a:noFill/>
              <a:round/>
              <a:headEnd/>
              <a:tailEnd/>
            </a:ln>
            <a:effectLst/>
          </p:spPr>
        </p:pic>
        <p:pic>
          <p:nvPicPr>
            <p:cNvPr id="10" name="Picture 13"/>
            <p:cNvPicPr>
              <a:picLocks noChangeAspect="1" noChangeArrowheads="1"/>
            </p:cNvPicPr>
            <p:nvPr/>
          </p:nvPicPr>
          <p:blipFill>
            <a:blip r:embed="rId5"/>
            <a:srcRect l="28419" r="30507"/>
            <a:stretch>
              <a:fillRect/>
            </a:stretch>
          </p:blipFill>
          <p:spPr bwMode="auto">
            <a:xfrm>
              <a:off x="3620" y="626"/>
              <a:ext cx="735" cy="1355"/>
            </a:xfrm>
            <a:prstGeom prst="rect">
              <a:avLst/>
            </a:prstGeom>
            <a:noFill/>
            <a:ln w="9525">
              <a:noFill/>
              <a:round/>
              <a:headEnd/>
              <a:tailEnd/>
            </a:ln>
            <a:effectLst/>
          </p:spPr>
        </p:pic>
        <p:pic>
          <p:nvPicPr>
            <p:cNvPr id="11" name="Picture 14"/>
            <p:cNvPicPr>
              <a:picLocks noChangeAspect="1" noChangeArrowheads="1"/>
            </p:cNvPicPr>
            <p:nvPr/>
          </p:nvPicPr>
          <p:blipFill>
            <a:blip r:embed="rId6"/>
            <a:srcRect r="63931"/>
            <a:stretch>
              <a:fillRect/>
            </a:stretch>
          </p:blipFill>
          <p:spPr bwMode="auto">
            <a:xfrm>
              <a:off x="4369" y="626"/>
              <a:ext cx="735" cy="1369"/>
            </a:xfrm>
            <a:prstGeom prst="rect">
              <a:avLst/>
            </a:prstGeom>
            <a:noFill/>
            <a:ln w="9525">
              <a:noFill/>
              <a:round/>
              <a:headEnd/>
              <a:tailEnd/>
            </a:ln>
            <a:effectLst/>
          </p:spPr>
        </p:pic>
        <p:sp>
          <p:nvSpPr>
            <p:cNvPr id="12" name="Rectangle 15"/>
            <p:cNvSpPr>
              <a:spLocks noChangeArrowheads="1"/>
            </p:cNvSpPr>
            <p:nvPr/>
          </p:nvSpPr>
          <p:spPr bwMode="auto">
            <a:xfrm>
              <a:off x="2871" y="629"/>
              <a:ext cx="2234" cy="1365"/>
            </a:xfrm>
            <a:prstGeom prst="rect">
              <a:avLst/>
            </a:prstGeom>
            <a:noFill/>
            <a:ln w="36720">
              <a:noFill/>
              <a:round/>
              <a:headEnd/>
              <a:tailEnd/>
            </a:ln>
            <a:effectLst/>
          </p:spPr>
          <p:txBody>
            <a:bodyPr wrap="none" anchor="ctr">
              <a:prstTxWarp prst="textNoShape">
                <a:avLst/>
              </a:prstTxWarp>
            </a:bodyPr>
            <a:lstStyle/>
            <a:p>
              <a:endParaRPr lang="en-US"/>
            </a:p>
          </p:txBody>
        </p:sp>
      </p:grpSp>
      <p:sp>
        <p:nvSpPr>
          <p:cNvPr id="13" name="Rectangle 12"/>
          <p:cNvSpPr/>
          <p:nvPr/>
        </p:nvSpPr>
        <p:spPr>
          <a:xfrm>
            <a:off x="401855" y="1152561"/>
            <a:ext cx="4067991" cy="461665"/>
          </a:xfrm>
          <a:prstGeom prst="rect">
            <a:avLst/>
          </a:prstGeom>
          <a:solidFill>
            <a:srgbClr val="FFFFFF"/>
          </a:solidFill>
        </p:spPr>
        <p:txBody>
          <a:bodyPr wrap="none">
            <a:spAutoFit/>
          </a:bodyPr>
          <a:lstStyle/>
          <a:p>
            <a:pPr algn="ctr"/>
            <a:r>
              <a:rPr lang="en-US" sz="2400" dirty="0" smtClean="0">
                <a:latin typeface="Tw Cen MT"/>
                <a:cs typeface="Tw Cen MT"/>
              </a:rPr>
              <a:t>Area of functional habitat (km</a:t>
            </a:r>
            <a:r>
              <a:rPr lang="en-US" sz="2400" baseline="30000" dirty="0" smtClean="0">
                <a:latin typeface="Tw Cen MT"/>
                <a:cs typeface="Tw Cen MT"/>
              </a:rPr>
              <a:t>2</a:t>
            </a:r>
            <a:r>
              <a:rPr lang="en-US" sz="2400" dirty="0" smtClean="0">
                <a:latin typeface="Tw Cen MT"/>
                <a:cs typeface="Tw Cen MT"/>
              </a:rPr>
              <a:t>)</a:t>
            </a:r>
          </a:p>
        </p:txBody>
      </p:sp>
      <p:pic>
        <p:nvPicPr>
          <p:cNvPr id="14" name="Picture 5"/>
          <p:cNvPicPr>
            <a:picLocks noChangeAspect="1" noChangeArrowheads="1"/>
          </p:cNvPicPr>
          <p:nvPr/>
        </p:nvPicPr>
        <p:blipFill>
          <a:blip r:embed="rId7">
            <a:lum bright="2000"/>
          </a:blip>
          <a:srcRect l="32346" t="24075" r="14607" b="26416"/>
          <a:stretch>
            <a:fillRect/>
          </a:stretch>
        </p:blipFill>
        <p:spPr bwMode="auto">
          <a:xfrm>
            <a:off x="558981" y="1614226"/>
            <a:ext cx="3577590" cy="1879407"/>
          </a:xfrm>
          <a:prstGeom prst="rect">
            <a:avLst/>
          </a:prstGeom>
          <a:noFill/>
          <a:ln w="36720">
            <a:noFill/>
            <a:miter lim="800000"/>
            <a:headEnd/>
            <a:tailEnd/>
          </a:ln>
          <a:effectLst/>
        </p:spPr>
      </p:pic>
      <p:sp>
        <p:nvSpPr>
          <p:cNvPr id="15" name="Rectangle 14"/>
          <p:cNvSpPr/>
          <p:nvPr/>
        </p:nvSpPr>
        <p:spPr>
          <a:xfrm>
            <a:off x="401855" y="3031968"/>
            <a:ext cx="3816670" cy="461665"/>
          </a:xfrm>
          <a:prstGeom prst="rect">
            <a:avLst/>
          </a:prstGeom>
          <a:solidFill>
            <a:srgbClr val="FFFFFF"/>
          </a:solidFill>
        </p:spPr>
        <p:txBody>
          <a:bodyPr wrap="none">
            <a:spAutoFit/>
          </a:bodyPr>
          <a:lstStyle/>
          <a:p>
            <a:pPr algn="ctr"/>
            <a:r>
              <a:rPr lang="en-US" sz="2400" dirty="0" smtClean="0">
                <a:latin typeface="Tw Cen MT"/>
                <a:cs typeface="Tw Cen MT"/>
              </a:rPr>
              <a:t>Landings of spiny lobster (lbs)</a:t>
            </a:r>
            <a:endParaRPr lang="en-US" sz="2400" dirty="0">
              <a:latin typeface="Tw Cen MT"/>
              <a:cs typeface="Tw Cen MT"/>
            </a:endParaRPr>
          </a:p>
        </p:txBody>
      </p:sp>
      <p:pic>
        <p:nvPicPr>
          <p:cNvPr id="17" name="Picture 6"/>
          <p:cNvPicPr>
            <a:picLocks noChangeAspect="1" noChangeArrowheads="1"/>
          </p:cNvPicPr>
          <p:nvPr/>
        </p:nvPicPr>
        <p:blipFill>
          <a:blip r:embed="rId8"/>
          <a:srcRect l="35472" r="6218"/>
          <a:stretch>
            <a:fillRect/>
          </a:stretch>
        </p:blipFill>
        <p:spPr bwMode="auto">
          <a:xfrm>
            <a:off x="999294" y="3493633"/>
            <a:ext cx="2626622" cy="1729674"/>
          </a:xfrm>
          <a:prstGeom prst="rect">
            <a:avLst/>
          </a:prstGeom>
          <a:noFill/>
          <a:ln w="36720">
            <a:noFill/>
            <a:round/>
            <a:headEnd/>
            <a:tailEnd/>
          </a:ln>
          <a:effectLst/>
        </p:spPr>
      </p:pic>
      <p:sp>
        <p:nvSpPr>
          <p:cNvPr id="16" name="Rectangle 15"/>
          <p:cNvSpPr/>
          <p:nvPr/>
        </p:nvSpPr>
        <p:spPr>
          <a:xfrm>
            <a:off x="60579" y="4761642"/>
            <a:ext cx="4511421" cy="461665"/>
          </a:xfrm>
          <a:prstGeom prst="rect">
            <a:avLst/>
          </a:prstGeom>
          <a:solidFill>
            <a:srgbClr val="FFFFFF"/>
          </a:solidFill>
        </p:spPr>
        <p:txBody>
          <a:bodyPr wrap="none">
            <a:spAutoFit/>
          </a:bodyPr>
          <a:lstStyle/>
          <a:p>
            <a:pPr algn="ctr"/>
            <a:r>
              <a:rPr lang="en-US" sz="2400" dirty="0" smtClean="0">
                <a:latin typeface="Tw Cen MT"/>
                <a:cs typeface="Tw Cen MT"/>
              </a:rPr>
              <a:t>Distribution of tourists (visitors/day)</a:t>
            </a:r>
            <a:endParaRPr lang="en-US" sz="2400" dirty="0">
              <a:latin typeface="Tw Cen MT"/>
              <a:cs typeface="Tw Cen MT"/>
            </a:endParaRPr>
          </a:p>
        </p:txBody>
      </p:sp>
      <p:pic>
        <p:nvPicPr>
          <p:cNvPr id="19" name="Picture 18" descr="Mangrove buffer protecting coast_Nadia Bood.JPG"/>
          <p:cNvPicPr/>
          <p:nvPr/>
        </p:nvPicPr>
        <p:blipFill>
          <a:blip r:embed="rId9"/>
          <a:stretch>
            <a:fillRect/>
          </a:stretch>
        </p:blipFill>
        <p:spPr>
          <a:xfrm>
            <a:off x="827608" y="5255567"/>
            <a:ext cx="3106057" cy="1592757"/>
          </a:xfrm>
          <a:prstGeom prst="rect">
            <a:avLst/>
          </a:prstGeom>
        </p:spPr>
      </p:pic>
      <p:sp>
        <p:nvSpPr>
          <p:cNvPr id="18" name="Rectangle 17"/>
          <p:cNvSpPr/>
          <p:nvPr/>
        </p:nvSpPr>
        <p:spPr>
          <a:xfrm>
            <a:off x="-30374" y="6478992"/>
            <a:ext cx="4735842" cy="461665"/>
          </a:xfrm>
          <a:prstGeom prst="rect">
            <a:avLst/>
          </a:prstGeom>
          <a:solidFill>
            <a:srgbClr val="FFFFFF"/>
          </a:solidFill>
        </p:spPr>
        <p:txBody>
          <a:bodyPr wrap="none">
            <a:spAutoFit/>
          </a:bodyPr>
          <a:lstStyle/>
          <a:p>
            <a:pPr algn="ctr"/>
            <a:r>
              <a:rPr lang="en-US" sz="2400" dirty="0" smtClean="0">
                <a:latin typeface="Tw Cen MT"/>
                <a:cs typeface="Tw Cen MT"/>
              </a:rPr>
              <a:t>Shoreline protected from erosion (m</a:t>
            </a:r>
            <a:r>
              <a:rPr lang="en-US" sz="2400" baseline="30000" dirty="0" smtClean="0">
                <a:latin typeface="Tw Cen MT"/>
                <a:cs typeface="Tw Cen MT"/>
              </a:rPr>
              <a:t>2</a:t>
            </a:r>
            <a:r>
              <a:rPr lang="en-US" sz="2400" dirty="0" smtClean="0">
                <a:latin typeface="Tw Cen MT"/>
                <a:cs typeface="Tw Cen MT"/>
              </a:rPr>
              <a:t>)</a:t>
            </a:r>
            <a:endParaRPr lang="en-US" sz="2400" dirty="0">
              <a:latin typeface="Tw Cen MT"/>
              <a:cs typeface="Tw Cen M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61" name="Picture 2" descr="IMGP1710"/>
          <p:cNvPicPr>
            <a:picLocks noChangeAspect="1" noChangeArrowheads="1"/>
          </p:cNvPicPr>
          <p:nvPr/>
        </p:nvPicPr>
        <p:blipFill>
          <a:blip r:embed="rId3"/>
          <a:srcRect/>
          <a:stretch>
            <a:fillRect/>
          </a:stretch>
        </p:blipFill>
        <p:spPr bwMode="auto">
          <a:xfrm>
            <a:off x="0" y="0"/>
            <a:ext cx="9296400" cy="6891338"/>
          </a:xfrm>
          <a:prstGeom prst="rect">
            <a:avLst/>
          </a:prstGeom>
          <a:noFill/>
          <a:ln w="9525">
            <a:noFill/>
            <a:miter lim="800000"/>
            <a:headEnd/>
            <a:tailEnd/>
          </a:ln>
        </p:spPr>
      </p:pic>
      <p:sp>
        <p:nvSpPr>
          <p:cNvPr id="4" name="TextBox 3"/>
          <p:cNvSpPr txBox="1"/>
          <p:nvPr/>
        </p:nvSpPr>
        <p:spPr>
          <a:xfrm>
            <a:off x="5943600" y="304800"/>
            <a:ext cx="2788583" cy="707886"/>
          </a:xfrm>
          <a:prstGeom prst="rect">
            <a:avLst/>
          </a:prstGeom>
          <a:noFill/>
        </p:spPr>
        <p:txBody>
          <a:bodyPr wrap="square" rtlCol="0">
            <a:spAutoFit/>
          </a:bodyPr>
          <a:lstStyle/>
          <a:p>
            <a:pPr algn="r"/>
            <a:r>
              <a:rPr lang="en-US" sz="4000" dirty="0" err="1" smtClean="0">
                <a:solidFill>
                  <a:srgbClr val="000000"/>
                </a:solidFill>
                <a:latin typeface="Tw Cen MT"/>
                <a:cs typeface="Tw Cen MT"/>
              </a:rPr>
              <a:t>InVEST</a:t>
            </a:r>
            <a:endParaRPr lang="en-US" sz="4000" dirty="0">
              <a:solidFill>
                <a:srgbClr val="000000"/>
              </a:solidFill>
              <a:latin typeface="Tw Cen MT"/>
              <a:cs typeface="Tw Cen MT"/>
            </a:endParaRPr>
          </a:p>
        </p:txBody>
      </p:sp>
      <p:sp>
        <p:nvSpPr>
          <p:cNvPr id="6" name="TextBox 5"/>
          <p:cNvSpPr txBox="1"/>
          <p:nvPr/>
        </p:nvSpPr>
        <p:spPr>
          <a:xfrm>
            <a:off x="0" y="5801900"/>
            <a:ext cx="9296400" cy="830997"/>
          </a:xfrm>
          <a:prstGeom prst="rect">
            <a:avLst/>
          </a:prstGeom>
          <a:solidFill>
            <a:schemeClr val="accent6"/>
          </a:solidFill>
        </p:spPr>
        <p:txBody>
          <a:bodyPr wrap="square" rtlCol="0">
            <a:spAutoFit/>
          </a:bodyPr>
          <a:lstStyle/>
          <a:p>
            <a:r>
              <a:rPr lang="en-US" sz="2400" dirty="0" smtClean="0">
                <a:latin typeface="Tw Cen MT"/>
                <a:cs typeface="Tw Cen MT"/>
              </a:rPr>
              <a:t>Free. Open source.</a:t>
            </a:r>
          </a:p>
          <a:p>
            <a:r>
              <a:rPr lang="en-US" sz="2400" dirty="0" err="1" smtClean="0">
                <a:latin typeface="Tw Cen MT"/>
                <a:cs typeface="Tw Cen MT"/>
              </a:rPr>
              <a:t>www.naturalcapitalproject.org</a:t>
            </a:r>
            <a:endParaRPr lang="en-US" sz="2400" dirty="0">
              <a:latin typeface="Tw Cen MT"/>
              <a:cs typeface="Tw Cen MT"/>
            </a:endParaRPr>
          </a:p>
        </p:txBody>
      </p:sp>
      <p:sp>
        <p:nvSpPr>
          <p:cNvPr id="8" name="TextBox 7"/>
          <p:cNvSpPr txBox="1"/>
          <p:nvPr/>
        </p:nvSpPr>
        <p:spPr>
          <a:xfrm>
            <a:off x="5036463" y="1012686"/>
            <a:ext cx="4107537" cy="369332"/>
          </a:xfrm>
          <a:prstGeom prst="rect">
            <a:avLst/>
          </a:prstGeom>
          <a:noFill/>
        </p:spPr>
        <p:txBody>
          <a:bodyPr wrap="square" rtlCol="0">
            <a:spAutoFit/>
          </a:bodyPr>
          <a:lstStyle/>
          <a:p>
            <a:pPr algn="r"/>
            <a:r>
              <a:rPr lang="en-US" dirty="0" smtClean="0">
                <a:solidFill>
                  <a:srgbClr val="000000"/>
                </a:solidFill>
                <a:latin typeface="Tw Cen MT"/>
                <a:cs typeface="Tw Cen MT"/>
              </a:rPr>
              <a:t>Accounting for nature’s benefits</a:t>
            </a:r>
            <a:endParaRPr lang="en-US" dirty="0">
              <a:solidFill>
                <a:srgbClr val="000000"/>
              </a:solidFill>
              <a:latin typeface="Tw Cen MT"/>
              <a:cs typeface="Tw Cen MT"/>
            </a:endParaRPr>
          </a:p>
        </p:txBody>
      </p:sp>
      <p:pic>
        <p:nvPicPr>
          <p:cNvPr id="9" name="Picture 8" descr="C:\Users\erauer\Pictures\NatCap\logo-ls-lined-up.gif"/>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21108" y="5477727"/>
            <a:ext cx="1411075" cy="115517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7" name="Title 1"/>
          <p:cNvSpPr txBox="1">
            <a:spLocks/>
          </p:cNvSpPr>
          <p:nvPr/>
        </p:nvSpPr>
        <p:spPr>
          <a:xfrm>
            <a:off x="685800" y="2438400"/>
            <a:ext cx="77724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w Cen MT"/>
                <a:ea typeface="+mj-ea"/>
                <a:cs typeface="Tw Cen MT"/>
              </a:rPr>
              <a:t>Changes in ecosystem </a:t>
            </a:r>
            <a:r>
              <a:rPr kumimoji="0" lang="en-US" sz="3600" b="0" i="0" u="none" strike="noStrike" kern="1200" cap="none" spc="0" normalizeH="0" baseline="0" noProof="0" smtClean="0">
                <a:ln>
                  <a:noFill/>
                </a:ln>
                <a:solidFill>
                  <a:schemeClr val="tx1"/>
                </a:solidFill>
                <a:effectLst/>
                <a:uLnTx/>
                <a:uFillTx/>
                <a:latin typeface="Tw Cen MT"/>
                <a:ea typeface="+mj-ea"/>
                <a:cs typeface="Tw Cen MT"/>
                <a:sym typeface="Wingdings" pitchFamily="2" charset="2"/>
              </a:rPr>
              <a:t> Changes in ecosystem services and their values</a:t>
            </a:r>
            <a:endParaRPr kumimoji="0" lang="en-US" sz="3600" b="0" i="0" u="none" strike="noStrike" kern="1200" cap="none" spc="0" normalizeH="0" baseline="0" noProof="0" dirty="0" smtClean="0">
              <a:ln>
                <a:noFill/>
              </a:ln>
              <a:solidFill>
                <a:schemeClr val="tx1"/>
              </a:solidFill>
              <a:effectLst/>
              <a:uLnTx/>
              <a:uFillTx/>
              <a:latin typeface="Tw Cen MT"/>
              <a:ea typeface="+mj-ea"/>
              <a:cs typeface="Tw Cen MT"/>
            </a:endParaRP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620BC46-4E83-4DEF-B094-6A54F3295660}"/>
</file>

<file path=customXml/itemProps2.xml><?xml version="1.0" encoding="utf-8"?>
<ds:datastoreItem xmlns:ds="http://schemas.openxmlformats.org/officeDocument/2006/customXml" ds:itemID="{B0F1D6AE-A3BA-421C-824D-438A89553A51}"/>
</file>

<file path=customXml/itemProps3.xml><?xml version="1.0" encoding="utf-8"?>
<ds:datastoreItem xmlns:ds="http://schemas.openxmlformats.org/officeDocument/2006/customXml" ds:itemID="{FE7A6AB6-1017-4468-9A57-F0CFEF008489}"/>
</file>

<file path=docProps/app.xml><?xml version="1.0" encoding="utf-8"?>
<Properties xmlns="http://schemas.openxmlformats.org/officeDocument/2006/extended-properties" xmlns:vt="http://schemas.openxmlformats.org/officeDocument/2006/docPropsVTypes">
  <TotalTime>4575</TotalTime>
  <Words>1745</Words>
  <Application>Microsoft Macintosh PowerPoint</Application>
  <PresentationFormat>On-screen Show (4:3)</PresentationFormat>
  <Paragraphs>317</Paragraphs>
  <Slides>32</Slides>
  <Notes>24</Notes>
  <HiddenSlides>0</HiddenSlides>
  <MMClips>0</MMClips>
  <ScaleCrop>false</ScaleCrop>
  <HeadingPairs>
    <vt:vector size="4" baseType="variant">
      <vt:variant>
        <vt:lpstr>Design Template</vt:lpstr>
      </vt:variant>
      <vt:variant>
        <vt:i4>4</vt:i4>
      </vt:variant>
      <vt:variant>
        <vt:lpstr>Slide Titles</vt:lpstr>
      </vt:variant>
      <vt:variant>
        <vt:i4>32</vt:i4>
      </vt:variant>
    </vt:vector>
  </HeadingPairs>
  <TitlesOfParts>
    <vt:vector size="36" baseType="lpstr">
      <vt:lpstr>Office Theme</vt:lpstr>
      <vt:lpstr>1_Office Theme</vt:lpstr>
      <vt:lpstr>3_Office Theme</vt:lpstr>
      <vt:lpstr>4_Office Theme</vt:lpstr>
      <vt:lpstr>Slide 1</vt:lpstr>
      <vt:lpstr>Slide 2</vt:lpstr>
      <vt:lpstr>Coastal Capital of Belize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Hazard risk and reduction: Different decisions, different metrics</vt:lpstr>
      <vt:lpstr>Slide 23</vt:lpstr>
      <vt:lpstr>Slide 24</vt:lpstr>
      <vt:lpstr>Slide 25</vt:lpstr>
      <vt:lpstr>Coastal protection</vt:lpstr>
      <vt:lpstr>Coastal protection</vt:lpstr>
      <vt:lpstr>Slide 28</vt:lpstr>
      <vt:lpstr>Slide 29</vt:lpstr>
      <vt:lpstr>Building Capacity</vt:lpstr>
      <vt:lpstr>Slide 31</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Rebecca Chaplin-Kramer</dc:creator>
  <cp:lastModifiedBy>Mary Ruckelshaus</cp:lastModifiedBy>
  <cp:revision>99</cp:revision>
  <dcterms:created xsi:type="dcterms:W3CDTF">2013-05-28T16:32:58Z</dcterms:created>
  <dcterms:modified xsi:type="dcterms:W3CDTF">2013-05-28T16:46:18Z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