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50" r:id="rId2"/>
    <p:sldId id="882" r:id="rId3"/>
    <p:sldId id="883" r:id="rId4"/>
    <p:sldId id="909" r:id="rId5"/>
    <p:sldId id="955" r:id="rId6"/>
    <p:sldId id="886" r:id="rId7"/>
    <p:sldId id="887" r:id="rId8"/>
    <p:sldId id="889" r:id="rId9"/>
    <p:sldId id="910" r:id="rId10"/>
    <p:sldId id="890" r:id="rId11"/>
    <p:sldId id="891" r:id="rId12"/>
    <p:sldId id="894" r:id="rId13"/>
    <p:sldId id="911" r:id="rId14"/>
    <p:sldId id="912" r:id="rId15"/>
    <p:sldId id="913" r:id="rId16"/>
    <p:sldId id="914" r:id="rId17"/>
    <p:sldId id="915" r:id="rId18"/>
    <p:sldId id="897" r:id="rId19"/>
    <p:sldId id="918" r:id="rId20"/>
    <p:sldId id="898" r:id="rId21"/>
  </p:sldIdLst>
  <p:sldSz cx="9144000" cy="6858000" type="screen4x3"/>
  <p:notesSz cx="7077075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D2D"/>
    <a:srgbClr val="333333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8604" autoAdjust="0"/>
  </p:normalViewPr>
  <p:slideViewPr>
    <p:cSldViewPr>
      <p:cViewPr>
        <p:scale>
          <a:sx n="80" d="100"/>
          <a:sy n="80" d="100"/>
        </p:scale>
        <p:origin x="-1002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02" y="-78"/>
      </p:cViewPr>
      <p:guideLst>
        <p:guide orient="horz" pos="2956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PROYECTO\VALLE\CorridaInVEST\Resultados%20Modelaci&#243;n%20InVES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PROYECTO\VALLE\CorridaInVEST\Resultados%20Modelaci&#243;n%20InVE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PROMEDIO DE PRODUCCIÓN</a:t>
            </a:r>
            <a:r>
              <a:rPr lang="en-US" baseline="0" dirty="0" smtClean="0"/>
              <a:t> DE AGUA – CUENCA FRAILE</a:t>
            </a:r>
            <a:endParaRPr lang="en-US" dirty="0"/>
          </a:p>
        </c:rich>
      </c:tx>
      <c:layout>
        <c:manualLayout>
          <c:xMode val="edge"/>
          <c:yMode val="edge"/>
          <c:x val="0.1465316661806163"/>
          <c:y val="1.73611111111111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83376468185378E-2"/>
          <c:y val="0.12512215111578537"/>
          <c:w val="0.79821656439285593"/>
          <c:h val="0.5502431322902000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cat>
            <c:strRef>
              <c:f>'Water Yield-promedio'!$A$2:$A$24</c:f>
              <c:strCache>
                <c:ptCount val="23"/>
                <c:pt idx="0">
                  <c:v>Current SWAT</c:v>
                </c:pt>
                <c:pt idx="1">
                  <c:v>Current INVEST</c:v>
                </c:pt>
                <c:pt idx="2">
                  <c:v>Current FIESTA</c:v>
                </c:pt>
                <c:pt idx="3">
                  <c:v>bccr_bcm2_0</c:v>
                </c:pt>
                <c:pt idx="4">
                  <c:v>cccma_cgcm2</c:v>
                </c:pt>
                <c:pt idx="5">
                  <c:v>cccma_cgcm3_1</c:v>
                </c:pt>
                <c:pt idx="6">
                  <c:v>cccma_cgcm3_1_t63</c:v>
                </c:pt>
                <c:pt idx="7">
                  <c:v>cnrm_cm3</c:v>
                </c:pt>
                <c:pt idx="8">
                  <c:v>csiro_mk2</c:v>
                </c:pt>
                <c:pt idx="9">
                  <c:v>csiro_mk3_0</c:v>
                </c:pt>
                <c:pt idx="10">
                  <c:v>gfdl_cm2_0</c:v>
                </c:pt>
                <c:pt idx="11">
                  <c:v>gfdl_cm2_1</c:v>
                </c:pt>
                <c:pt idx="12">
                  <c:v>giss_aom</c:v>
                </c:pt>
                <c:pt idx="13">
                  <c:v>hccpr_hadcm3</c:v>
                </c:pt>
                <c:pt idx="14">
                  <c:v>iap_fgoals1_0_g</c:v>
                </c:pt>
                <c:pt idx="15">
                  <c:v>ipsl_cm4</c:v>
                </c:pt>
                <c:pt idx="16">
                  <c:v>miroc3_2_hires</c:v>
                </c:pt>
                <c:pt idx="17">
                  <c:v>miroc3_2_medres</c:v>
                </c:pt>
                <c:pt idx="18">
                  <c:v>miub_echo_g</c:v>
                </c:pt>
                <c:pt idx="19">
                  <c:v>mpi_echam5</c:v>
                </c:pt>
                <c:pt idx="20">
                  <c:v>mri_cgcm2_3_2a</c:v>
                </c:pt>
                <c:pt idx="21">
                  <c:v>ncar_pcm1</c:v>
                </c:pt>
                <c:pt idx="22">
                  <c:v>nies99</c:v>
                </c:pt>
              </c:strCache>
            </c:strRef>
          </c:cat>
          <c:val>
            <c:numRef>
              <c:f>'Water Yield-promedio'!$E$2:$E$24</c:f>
              <c:numCache>
                <c:formatCode>0.000</c:formatCode>
                <c:ptCount val="23"/>
                <c:pt idx="0">
                  <c:v>545.46320999999796</c:v>
                </c:pt>
                <c:pt idx="1">
                  <c:v>645.03802489999748</c:v>
                </c:pt>
                <c:pt idx="2">
                  <c:v>655</c:v>
                </c:pt>
                <c:pt idx="3">
                  <c:v>912.24481201200001</c:v>
                </c:pt>
                <c:pt idx="4">
                  <c:v>860.74536132799994</c:v>
                </c:pt>
                <c:pt idx="5">
                  <c:v>1096.0008544900011</c:v>
                </c:pt>
                <c:pt idx="6">
                  <c:v>1115.8239746099998</c:v>
                </c:pt>
                <c:pt idx="7">
                  <c:v>1078.9940185499922</c:v>
                </c:pt>
                <c:pt idx="8">
                  <c:v>1088.2701416</c:v>
                </c:pt>
                <c:pt idx="9">
                  <c:v>996.91131591800001</c:v>
                </c:pt>
                <c:pt idx="10">
                  <c:v>1137.4295654300115</c:v>
                </c:pt>
                <c:pt idx="11">
                  <c:v>1243.7559814500078</c:v>
                </c:pt>
                <c:pt idx="12">
                  <c:v>1103.0805664100001</c:v>
                </c:pt>
                <c:pt idx="13">
                  <c:v>1212.3829345699894</c:v>
                </c:pt>
                <c:pt idx="14">
                  <c:v>1020.88909912</c:v>
                </c:pt>
                <c:pt idx="15">
                  <c:v>1313.6021728499998</c:v>
                </c:pt>
                <c:pt idx="16">
                  <c:v>844.06481933600003</c:v>
                </c:pt>
                <c:pt idx="17">
                  <c:v>1388.1295166</c:v>
                </c:pt>
                <c:pt idx="18">
                  <c:v>1180.4063720700001</c:v>
                </c:pt>
                <c:pt idx="19">
                  <c:v>1052.6501464799906</c:v>
                </c:pt>
                <c:pt idx="20">
                  <c:v>1037.58361816</c:v>
                </c:pt>
                <c:pt idx="21">
                  <c:v>830.89978027300469</c:v>
                </c:pt>
                <c:pt idx="22">
                  <c:v>720.32812499999739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89984"/>
        <c:axId val="37291904"/>
      </c:barChart>
      <c:catAx>
        <c:axId val="37289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CO" noProof="0" dirty="0" smtClean="0"/>
                  <a:t>Modelo</a:t>
                </a:r>
                <a:r>
                  <a:rPr lang="en-US" dirty="0" smtClean="0"/>
                  <a:t> 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3568752819254741"/>
              <c:y val="0.91708687061002592"/>
            </c:manualLayout>
          </c:layout>
          <c:overlay val="0"/>
        </c:title>
        <c:majorTickMark val="out"/>
        <c:minorTickMark val="none"/>
        <c:tickLblPos val="nextTo"/>
        <c:crossAx val="37291904"/>
        <c:crosses val="autoZero"/>
        <c:auto val="1"/>
        <c:lblAlgn val="ctr"/>
        <c:lblOffset val="100"/>
        <c:noMultiLvlLbl val="0"/>
      </c:catAx>
      <c:valAx>
        <c:axId val="372919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CO"/>
                </a:pPr>
                <a:r>
                  <a:rPr lang="es-CO" noProof="0" dirty="0" smtClean="0"/>
                  <a:t>Producción</a:t>
                </a:r>
                <a:r>
                  <a:rPr lang="es-CO" baseline="0" noProof="0" dirty="0" smtClean="0"/>
                  <a:t> de Agua</a:t>
                </a:r>
                <a:r>
                  <a:rPr lang="es-CO" dirty="0" smtClean="0"/>
                  <a:t> </a:t>
                </a:r>
                <a:r>
                  <a:rPr lang="es-CO" dirty="0"/>
                  <a:t>(</a:t>
                </a:r>
                <a:r>
                  <a:rPr lang="es-CO" dirty="0" smtClean="0"/>
                  <a:t>mm/</a:t>
                </a:r>
                <a:r>
                  <a:rPr lang="es-CO" dirty="0" err="1" smtClean="0"/>
                  <a:t>año</a:t>
                </a:r>
                <a:r>
                  <a:rPr lang="es-CO" dirty="0" smtClean="0"/>
                  <a:t>)</a:t>
                </a:r>
                <a:endParaRPr lang="es-CO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3728998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PROMEDIO</a:t>
            </a:r>
            <a:r>
              <a:rPr lang="en-US" baseline="0" dirty="0" smtClean="0"/>
              <a:t> DE PRODUCCIÓN DE AGUA – CUENCA DESBARATADO</a:t>
            </a:r>
            <a:endParaRPr lang="en-US" dirty="0"/>
          </a:p>
        </c:rich>
      </c:tx>
      <c:layout>
        <c:manualLayout>
          <c:xMode val="edge"/>
          <c:yMode val="edge"/>
          <c:x val="0.1138580246913572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83376468185378E-2"/>
          <c:y val="0.12512215111578537"/>
          <c:w val="0.79821656439285593"/>
          <c:h val="0.5502431322902000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cat>
            <c:strRef>
              <c:f>'Water Yield-promedio'!$A$2:$A$24</c:f>
              <c:strCache>
                <c:ptCount val="23"/>
                <c:pt idx="0">
                  <c:v>Current SWAT</c:v>
                </c:pt>
                <c:pt idx="1">
                  <c:v>Current INVEST</c:v>
                </c:pt>
                <c:pt idx="2">
                  <c:v>Current FIESTA</c:v>
                </c:pt>
                <c:pt idx="3">
                  <c:v>bccr_bcm2_0</c:v>
                </c:pt>
                <c:pt idx="4">
                  <c:v>cccma_cgcm2</c:v>
                </c:pt>
                <c:pt idx="5">
                  <c:v>cccma_cgcm3_1</c:v>
                </c:pt>
                <c:pt idx="6">
                  <c:v>cccma_cgcm3_1_t63</c:v>
                </c:pt>
                <c:pt idx="7">
                  <c:v>cnrm_cm3</c:v>
                </c:pt>
                <c:pt idx="8">
                  <c:v>csiro_mk2</c:v>
                </c:pt>
                <c:pt idx="9">
                  <c:v>csiro_mk3_0</c:v>
                </c:pt>
                <c:pt idx="10">
                  <c:v>gfdl_cm2_0</c:v>
                </c:pt>
                <c:pt idx="11">
                  <c:v>gfdl_cm2_1</c:v>
                </c:pt>
                <c:pt idx="12">
                  <c:v>giss_aom</c:v>
                </c:pt>
                <c:pt idx="13">
                  <c:v>hccpr_hadcm3</c:v>
                </c:pt>
                <c:pt idx="14">
                  <c:v>iap_fgoals1_0_g</c:v>
                </c:pt>
                <c:pt idx="15">
                  <c:v>ipsl_cm4</c:v>
                </c:pt>
                <c:pt idx="16">
                  <c:v>miroc3_2_hires</c:v>
                </c:pt>
                <c:pt idx="17">
                  <c:v>miroc3_2_medres</c:v>
                </c:pt>
                <c:pt idx="18">
                  <c:v>miub_echo_g</c:v>
                </c:pt>
                <c:pt idx="19">
                  <c:v>mpi_echam5</c:v>
                </c:pt>
                <c:pt idx="20">
                  <c:v>mri_cgcm2_3_2a</c:v>
                </c:pt>
                <c:pt idx="21">
                  <c:v>ncar_pcm1</c:v>
                </c:pt>
                <c:pt idx="22">
                  <c:v>nies99</c:v>
                </c:pt>
              </c:strCache>
            </c:strRef>
          </c:cat>
          <c:val>
            <c:numRef>
              <c:f>'Water Yield-promedio'!$F$2:$F$24</c:f>
              <c:numCache>
                <c:formatCode>0.000</c:formatCode>
                <c:ptCount val="23"/>
                <c:pt idx="0">
                  <c:v>242.06489999999999</c:v>
                </c:pt>
                <c:pt idx="1">
                  <c:v>453.85034180000002</c:v>
                </c:pt>
                <c:pt idx="2">
                  <c:v>621</c:v>
                </c:pt>
                <c:pt idx="3">
                  <c:v>950.24786376999998</c:v>
                </c:pt>
                <c:pt idx="4">
                  <c:v>900.76409912099996</c:v>
                </c:pt>
                <c:pt idx="5">
                  <c:v>1136.4425048799999</c:v>
                </c:pt>
                <c:pt idx="6">
                  <c:v>1154.3802490199889</c:v>
                </c:pt>
                <c:pt idx="7">
                  <c:v>1120.5227050799999</c:v>
                </c:pt>
                <c:pt idx="8">
                  <c:v>1136.17785645</c:v>
                </c:pt>
                <c:pt idx="9">
                  <c:v>1042.40661621</c:v>
                </c:pt>
                <c:pt idx="10">
                  <c:v>1176.46643066</c:v>
                </c:pt>
                <c:pt idx="11">
                  <c:v>1296.2828369099998</c:v>
                </c:pt>
                <c:pt idx="12">
                  <c:v>1137.2727050799999</c:v>
                </c:pt>
                <c:pt idx="13">
                  <c:v>1254.324462889992</c:v>
                </c:pt>
                <c:pt idx="14">
                  <c:v>1065.8717041</c:v>
                </c:pt>
                <c:pt idx="15">
                  <c:v>1368.09887695</c:v>
                </c:pt>
                <c:pt idx="16">
                  <c:v>880.74896240199996</c:v>
                </c:pt>
                <c:pt idx="17">
                  <c:v>1446.4758300799999</c:v>
                </c:pt>
                <c:pt idx="18">
                  <c:v>1228.7763671900011</c:v>
                </c:pt>
                <c:pt idx="19">
                  <c:v>1095.9177246100001</c:v>
                </c:pt>
                <c:pt idx="20">
                  <c:v>1082.26794434</c:v>
                </c:pt>
                <c:pt idx="21">
                  <c:v>858.87707519499747</c:v>
                </c:pt>
                <c:pt idx="22">
                  <c:v>738.45373535200054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994432"/>
        <c:axId val="52996352"/>
      </c:barChart>
      <c:catAx>
        <c:axId val="52994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CO" noProof="0" dirty="0" smtClean="0"/>
                  <a:t>Modelo</a:t>
                </a:r>
                <a:r>
                  <a:rPr lang="en-US" dirty="0" smtClean="0"/>
                  <a:t> 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3568752819254741"/>
              <c:y val="0.91708687061002592"/>
            </c:manualLayout>
          </c:layout>
          <c:overlay val="0"/>
        </c:title>
        <c:majorTickMark val="out"/>
        <c:minorTickMark val="none"/>
        <c:tickLblPos val="nextTo"/>
        <c:crossAx val="52996352"/>
        <c:crosses val="autoZero"/>
        <c:auto val="1"/>
        <c:lblAlgn val="ctr"/>
        <c:lblOffset val="100"/>
        <c:noMultiLvlLbl val="0"/>
      </c:catAx>
      <c:valAx>
        <c:axId val="529963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CO"/>
                </a:pPr>
                <a:r>
                  <a:rPr lang="es-CO" noProof="0" dirty="0" smtClean="0"/>
                  <a:t>Producción</a:t>
                </a:r>
                <a:r>
                  <a:rPr lang="es-CO" baseline="0" noProof="0" dirty="0" smtClean="0"/>
                  <a:t> de Agua</a:t>
                </a:r>
                <a:r>
                  <a:rPr lang="es-CO" dirty="0" smtClean="0"/>
                  <a:t> </a:t>
                </a:r>
                <a:r>
                  <a:rPr lang="es-CO" dirty="0"/>
                  <a:t>(</a:t>
                </a:r>
                <a:r>
                  <a:rPr lang="es-CO" dirty="0" smtClean="0"/>
                  <a:t>mm/</a:t>
                </a:r>
                <a:r>
                  <a:rPr lang="es-CO" dirty="0" err="1" smtClean="0"/>
                  <a:t>año</a:t>
                </a:r>
                <a:r>
                  <a:rPr lang="es-CO" dirty="0" smtClean="0"/>
                  <a:t>)</a:t>
                </a:r>
                <a:endParaRPr lang="es-CO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5299443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0.9036</cdr:x>
      <cdr:y>0.29032</cdr:y>
    </cdr:from>
    <cdr:to>
      <cdr:x>0.91986</cdr:x>
      <cdr:y>0.32551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410450" y="942975"/>
          <a:ext cx="133333" cy="1142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0.90476</cdr:x>
      <cdr:y>0.3783</cdr:y>
    </cdr:from>
    <cdr:to>
      <cdr:x>0.91986</cdr:x>
      <cdr:y>0.41642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7419975" y="1228725"/>
          <a:ext cx="123810" cy="12381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0.9175</cdr:x>
      <cdr:y>0.26686</cdr:y>
    </cdr:from>
    <cdr:to>
      <cdr:x>1</cdr:x>
      <cdr:y>0.34897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839076" y="866776"/>
          <a:ext cx="7048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dirty="0"/>
            <a:t>1990-2004</a:t>
          </a:r>
        </a:p>
      </cdr:txBody>
    </cdr:sp>
  </cdr:relSizeAnchor>
  <cdr:relSizeAnchor xmlns:cdr="http://schemas.openxmlformats.org/drawingml/2006/chartDrawing">
    <cdr:from>
      <cdr:x>0.9175</cdr:x>
      <cdr:y>0.3607</cdr:y>
    </cdr:from>
    <cdr:to>
      <cdr:x>1</cdr:x>
      <cdr:y>0.44282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943947" y="1171575"/>
          <a:ext cx="714279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800" dirty="0">
              <a:latin typeface="+mn-lt"/>
            </a:rPr>
            <a:t>2040-2069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0.9036</cdr:x>
      <cdr:y>0.29032</cdr:y>
    </cdr:from>
    <cdr:to>
      <cdr:x>0.91986</cdr:x>
      <cdr:y>0.32551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410450" y="942975"/>
          <a:ext cx="133333" cy="1142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0.90476</cdr:x>
      <cdr:y>0.3783</cdr:y>
    </cdr:from>
    <cdr:to>
      <cdr:x>0.91986</cdr:x>
      <cdr:y>0.41642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7419975" y="1228725"/>
          <a:ext cx="123810" cy="12381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0.9175</cdr:x>
      <cdr:y>0.26686</cdr:y>
    </cdr:from>
    <cdr:to>
      <cdr:x>1</cdr:x>
      <cdr:y>0.34897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839076" y="866776"/>
          <a:ext cx="7048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dirty="0"/>
            <a:t>1990-2004</a:t>
          </a:r>
        </a:p>
      </cdr:txBody>
    </cdr:sp>
  </cdr:relSizeAnchor>
  <cdr:relSizeAnchor xmlns:cdr="http://schemas.openxmlformats.org/drawingml/2006/chartDrawing">
    <cdr:from>
      <cdr:x>0.9175</cdr:x>
      <cdr:y>0.35777</cdr:y>
    </cdr:from>
    <cdr:to>
      <cdr:x>1</cdr:x>
      <cdr:y>0.43988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953375" y="1162050"/>
          <a:ext cx="714279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800" dirty="0">
              <a:latin typeface="+mn-lt"/>
            </a:rPr>
            <a:t>2040-2069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r">
              <a:defRPr sz="1200"/>
            </a:lvl1pPr>
          </a:lstStyle>
          <a:p>
            <a:fld id="{42AA9D70-17B8-4763-A6A0-8C6D63F3AF01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r">
              <a:defRPr sz="1200"/>
            </a:lvl1pPr>
          </a:lstStyle>
          <a:p>
            <a:fld id="{A0136B29-8CC3-4E6F-A435-79FDD1A9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r">
              <a:defRPr sz="1200"/>
            </a:lvl1pPr>
          </a:lstStyle>
          <a:p>
            <a:fld id="{96A4F9AF-9D04-4997-929D-6CC7D1FA8D3E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8018"/>
            <a:ext cx="5661660" cy="4223385"/>
          </a:xfrm>
          <a:prstGeom prst="rect">
            <a:avLst/>
          </a:prstGeom>
        </p:spPr>
        <p:txBody>
          <a:bodyPr vert="horz" lIns="94064" tIns="47032" rIns="94064" bIns="470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914406"/>
            <a:ext cx="3066733" cy="46926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r">
              <a:defRPr sz="1200"/>
            </a:lvl1pPr>
          </a:lstStyle>
          <a:p>
            <a:fld id="{0A39F848-7972-42A8-B676-0B646A841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3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F848-7972-42A8-B676-0B646A841AB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2213" y="703263"/>
            <a:ext cx="4692650" cy="35194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75AB2E-EC6F-4EBA-9922-19154A4379E2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Palmira, Colombia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0623B-304F-4111-B795-DAB45E6CD1D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Pic</a:t>
            </a:r>
            <a:r>
              <a:rPr lang="en-US" dirty="0"/>
              <a:t> by Neil Palmer (CIAT). A perfect example of eco-efficient agriculture, provided by a CIPAV </a:t>
            </a:r>
            <a:r>
              <a:rPr lang="en-US" dirty="0" err="1"/>
              <a:t>silvo</a:t>
            </a:r>
            <a:r>
              <a:rPr lang="en-US" dirty="0"/>
              <a:t>-pastoral system at </a:t>
            </a:r>
            <a:r>
              <a:rPr lang="en-US" dirty="0" err="1"/>
              <a:t>Reserva</a:t>
            </a:r>
            <a:r>
              <a:rPr lang="en-US" dirty="0"/>
              <a:t> Natural El </a:t>
            </a:r>
            <a:r>
              <a:rPr lang="en-US" dirty="0" err="1"/>
              <a:t>Hatico</a:t>
            </a:r>
            <a:r>
              <a:rPr lang="en-US" dirty="0"/>
              <a:t>, </a:t>
            </a:r>
            <a:r>
              <a:rPr lang="en-US" dirty="0" err="1"/>
              <a:t>familia</a:t>
            </a:r>
            <a:r>
              <a:rPr lang="en-US" dirty="0"/>
              <a:t> Molina </a:t>
            </a:r>
            <a:r>
              <a:rPr lang="en-US" dirty="0" err="1"/>
              <a:t>Durán</a:t>
            </a:r>
            <a:r>
              <a:rPr lang="en-US" dirty="0"/>
              <a:t>, near Palmira, Colombia. Pictured is Carlos Hernando Molina. Please credit accordingly. Contact n.palmer@cgiar.org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0623B-304F-4111-B795-DAB45E6CD1D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22DBF-64AD-40DE-9C49-740851A2FC83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7394C-D9BA-4C7E-8B38-D430CEC35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22697"/>
          <a:stretch/>
        </p:blipFill>
        <p:spPr bwMode="auto">
          <a:xfrm>
            <a:off x="0" y="5003749"/>
            <a:ext cx="9835055" cy="202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129695" y="5664696"/>
            <a:ext cx="293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May 28, 2013</a:t>
            </a:r>
          </a:p>
        </p:txBody>
      </p:sp>
      <p:pic>
        <p:nvPicPr>
          <p:cNvPr id="13" name="Picture 6" descr="Colombia floods"/>
          <p:cNvPicPr>
            <a:picLocks noChangeAspect="1" noChangeArrowheads="1"/>
          </p:cNvPicPr>
          <p:nvPr/>
        </p:nvPicPr>
        <p:blipFill rotWithShape="1">
          <a:blip r:embed="rId4" cstate="print"/>
          <a:srcRect b="-291"/>
          <a:stretch/>
        </p:blipFill>
        <p:spPr bwMode="auto">
          <a:xfrm>
            <a:off x="-1" y="-1339416"/>
            <a:ext cx="11277601" cy="6368616"/>
          </a:xfrm>
          <a:prstGeom prst="rect">
            <a:avLst/>
          </a:prstGeom>
          <a:noFill/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1"/>
          <a:stretch/>
        </p:blipFill>
        <p:spPr bwMode="auto">
          <a:xfrm>
            <a:off x="-1" y="5157728"/>
            <a:ext cx="5985544" cy="147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3"/>
          <a:stretch/>
        </p:blipFill>
        <p:spPr bwMode="auto">
          <a:xfrm>
            <a:off x="5867400" y="5105400"/>
            <a:ext cx="3276600" cy="147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7800"/>
            <a:ext cx="9144000" cy="1752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Evan Girvetz, PhD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 Nature Conservancy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Central Science and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Climate and Disaster Risk Reduction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C:\projects\waterfunds\cali\conceptual Models\Erosion Conceptual Model.png"/>
          <p:cNvPicPr>
            <a:picLocks noChangeAspect="1" noChangeArrowheads="1"/>
          </p:cNvPicPr>
          <p:nvPr/>
        </p:nvPicPr>
        <p:blipFill>
          <a:blip r:embed="rId2" cstate="print"/>
          <a:srcRect l="14849" r="31935"/>
          <a:stretch>
            <a:fillRect/>
          </a:stretch>
        </p:blipFill>
        <p:spPr bwMode="auto">
          <a:xfrm>
            <a:off x="152400" y="457200"/>
            <a:ext cx="8915400" cy="5962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05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jects\evan\My Photos\11 04 01 Cali Colombia\DSC_1633-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546"/>
            <a:ext cx="9144000" cy="6073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32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95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Analyze Solutions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61150" y="2077728"/>
            <a:ext cx="8329906" cy="4218936"/>
            <a:chOff x="128294" y="1676400"/>
            <a:chExt cx="6920699" cy="3505200"/>
          </a:xfrm>
        </p:grpSpPr>
        <p:pic>
          <p:nvPicPr>
            <p:cNvPr id="52228" name="Picture 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3635"/>
            <a:stretch/>
          </p:blipFill>
          <p:spPr bwMode="auto">
            <a:xfrm>
              <a:off x="128294" y="1676400"/>
              <a:ext cx="5310605" cy="3505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1282" r="24824"/>
            <a:stretch/>
          </p:blipFill>
          <p:spPr bwMode="auto">
            <a:xfrm>
              <a:off x="5457700" y="1676400"/>
              <a:ext cx="1591293" cy="3505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421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87837" y="1828800"/>
            <a:ext cx="3142966" cy="3142966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Resilient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by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Design</a:t>
            </a:r>
            <a:endParaRPr lang="en-US" sz="32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57600" y="5334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Assess Risk</a:t>
            </a:r>
            <a:endParaRPr lang="en-US" sz="1800" b="1" kern="1200" dirty="0"/>
          </a:p>
        </p:txBody>
      </p:sp>
      <p:sp>
        <p:nvSpPr>
          <p:cNvPr id="5" name="Freeform 4"/>
          <p:cNvSpPr/>
          <p:nvPr/>
        </p:nvSpPr>
        <p:spPr>
          <a:xfrm rot="2700000">
            <a:off x="5494166" y="2034394"/>
            <a:ext cx="548640" cy="548640"/>
          </a:xfrm>
          <a:custGeom>
            <a:avLst/>
            <a:gdLst>
              <a:gd name="connsiteX0" fmla="*/ 0 w 305529"/>
              <a:gd name="connsiteY0" fmla="*/ 101941 h 509703"/>
              <a:gd name="connsiteX1" fmla="*/ 152765 w 305529"/>
              <a:gd name="connsiteY1" fmla="*/ 101941 h 509703"/>
              <a:gd name="connsiteX2" fmla="*/ 152765 w 305529"/>
              <a:gd name="connsiteY2" fmla="*/ 0 h 509703"/>
              <a:gd name="connsiteX3" fmla="*/ 305529 w 305529"/>
              <a:gd name="connsiteY3" fmla="*/ 254852 h 509703"/>
              <a:gd name="connsiteX4" fmla="*/ 152765 w 305529"/>
              <a:gd name="connsiteY4" fmla="*/ 509703 h 509703"/>
              <a:gd name="connsiteX5" fmla="*/ 152765 w 305529"/>
              <a:gd name="connsiteY5" fmla="*/ 407762 h 509703"/>
              <a:gd name="connsiteX6" fmla="*/ 0 w 305529"/>
              <a:gd name="connsiteY6" fmla="*/ 407762 h 509703"/>
              <a:gd name="connsiteX7" fmla="*/ 0 w 305529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29" h="509703">
                <a:moveTo>
                  <a:pt x="0" y="101941"/>
                </a:moveTo>
                <a:lnTo>
                  <a:pt x="152765" y="101941"/>
                </a:lnTo>
                <a:lnTo>
                  <a:pt x="152765" y="0"/>
                </a:lnTo>
                <a:lnTo>
                  <a:pt x="305529" y="254852"/>
                </a:lnTo>
                <a:lnTo>
                  <a:pt x="152765" y="509703"/>
                </a:lnTo>
                <a:lnTo>
                  <a:pt x="152765" y="407762"/>
                </a:lnTo>
                <a:lnTo>
                  <a:pt x="0" y="407762"/>
                </a:lnTo>
                <a:lnTo>
                  <a:pt x="0" y="10194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1940" rIns="91658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6" name="Freeform 5"/>
          <p:cNvSpPr/>
          <p:nvPr/>
        </p:nvSpPr>
        <p:spPr>
          <a:xfrm>
            <a:off x="5606142" y="25146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Evaluate Solutions</a:t>
            </a:r>
            <a:endParaRPr lang="en-US" sz="1800" b="1" kern="1200" dirty="0"/>
          </a:p>
        </p:txBody>
      </p:sp>
      <p:sp>
        <p:nvSpPr>
          <p:cNvPr id="7" name="Freeform 6"/>
          <p:cNvSpPr/>
          <p:nvPr/>
        </p:nvSpPr>
        <p:spPr>
          <a:xfrm rot="18900000">
            <a:off x="5380813" y="4263203"/>
            <a:ext cx="548640" cy="548640"/>
          </a:xfrm>
          <a:custGeom>
            <a:avLst/>
            <a:gdLst>
              <a:gd name="connsiteX0" fmla="*/ 0 w 305534"/>
              <a:gd name="connsiteY0" fmla="*/ 101941 h 509703"/>
              <a:gd name="connsiteX1" fmla="*/ 152767 w 305534"/>
              <a:gd name="connsiteY1" fmla="*/ 101941 h 509703"/>
              <a:gd name="connsiteX2" fmla="*/ 152767 w 305534"/>
              <a:gd name="connsiteY2" fmla="*/ 0 h 509703"/>
              <a:gd name="connsiteX3" fmla="*/ 305534 w 305534"/>
              <a:gd name="connsiteY3" fmla="*/ 254852 h 509703"/>
              <a:gd name="connsiteX4" fmla="*/ 152767 w 305534"/>
              <a:gd name="connsiteY4" fmla="*/ 509703 h 509703"/>
              <a:gd name="connsiteX5" fmla="*/ 152767 w 305534"/>
              <a:gd name="connsiteY5" fmla="*/ 407762 h 509703"/>
              <a:gd name="connsiteX6" fmla="*/ 0 w 305534"/>
              <a:gd name="connsiteY6" fmla="*/ 407762 h 509703"/>
              <a:gd name="connsiteX7" fmla="*/ 0 w 305534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34" h="509703">
                <a:moveTo>
                  <a:pt x="305534" y="407762"/>
                </a:moveTo>
                <a:lnTo>
                  <a:pt x="152767" y="407762"/>
                </a:lnTo>
                <a:lnTo>
                  <a:pt x="152767" y="509703"/>
                </a:lnTo>
                <a:lnTo>
                  <a:pt x="0" y="254851"/>
                </a:lnTo>
                <a:lnTo>
                  <a:pt x="152767" y="0"/>
                </a:lnTo>
                <a:lnTo>
                  <a:pt x="152767" y="101941"/>
                </a:lnTo>
                <a:lnTo>
                  <a:pt x="305534" y="101941"/>
                </a:lnTo>
                <a:lnTo>
                  <a:pt x="305534" y="40776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659" tIns="101941" rIns="0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8" name="Freeform 7"/>
          <p:cNvSpPr/>
          <p:nvPr/>
        </p:nvSpPr>
        <p:spPr>
          <a:xfrm>
            <a:off x="3657600" y="4481286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olidFill>
            <a:srgbClr val="00B050"/>
          </a:solidFill>
          <a:effectLst>
            <a:glow rad="228600">
              <a:srgbClr val="00B05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Design Investments</a:t>
            </a:r>
            <a:endParaRPr lang="en-US" sz="1400" b="1" kern="1200" dirty="0"/>
          </a:p>
        </p:txBody>
      </p:sp>
    </p:spTree>
    <p:extLst>
      <p:ext uri="{BB962C8B-B14F-4D97-AF65-F5344CB8AC3E}">
        <p14:creationId xmlns:p14="http://schemas.microsoft.com/office/powerpoint/2010/main" val="2722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>
            <a:stCxn id="31748" idx="2"/>
            <a:endCxn id="31751" idx="0"/>
          </p:cNvCxnSpPr>
          <p:nvPr/>
        </p:nvCxnSpPr>
        <p:spPr>
          <a:xfrm>
            <a:off x="1417638" y="1408331"/>
            <a:ext cx="0" cy="4498538"/>
          </a:xfrm>
          <a:prstGeom prst="straightConnector1">
            <a:avLst/>
          </a:prstGeom>
          <a:ln w="762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/>
          <p:cNvSpPr/>
          <p:nvPr/>
        </p:nvSpPr>
        <p:spPr>
          <a:xfrm rot="10800000">
            <a:off x="2681288" y="1108075"/>
            <a:ext cx="4429125" cy="4976813"/>
          </a:xfrm>
          <a:prstGeom prst="triangle">
            <a:avLst/>
          </a:prstGeom>
          <a:noFill/>
          <a:ln w="28575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2516188" y="1165225"/>
            <a:ext cx="4843462" cy="576263"/>
          </a:xfrm>
          <a:custGeom>
            <a:avLst/>
            <a:gdLst>
              <a:gd name="T0" fmla="*/ 177195 w 4843330"/>
              <a:gd name="T1" fmla="*/ 386233 h 1255300"/>
              <a:gd name="T2" fmla="*/ 265792 w 4843330"/>
              <a:gd name="T3" fmla="*/ 372681 h 1255300"/>
              <a:gd name="T4" fmla="*/ 354390 w 4843330"/>
              <a:gd name="T5" fmla="*/ 352353 h 1255300"/>
              <a:gd name="T6" fmla="*/ 487286 w 4843330"/>
              <a:gd name="T7" fmla="*/ 325249 h 1255300"/>
              <a:gd name="T8" fmla="*/ 723546 w 4843330"/>
              <a:gd name="T9" fmla="*/ 284593 h 1255300"/>
              <a:gd name="T10" fmla="*/ 1122235 w 4843330"/>
              <a:gd name="T11" fmla="*/ 223608 h 1255300"/>
              <a:gd name="T12" fmla="*/ 1269897 w 4843330"/>
              <a:gd name="T13" fmla="*/ 203281 h 1255300"/>
              <a:gd name="T14" fmla="*/ 1402793 w 4843330"/>
              <a:gd name="T15" fmla="*/ 176177 h 1255300"/>
              <a:gd name="T16" fmla="*/ 1491391 w 4843330"/>
              <a:gd name="T17" fmla="*/ 155848 h 1255300"/>
              <a:gd name="T18" fmla="*/ 1579988 w 4843330"/>
              <a:gd name="T19" fmla="*/ 135520 h 1255300"/>
              <a:gd name="T20" fmla="*/ 1653820 w 4843330"/>
              <a:gd name="T21" fmla="*/ 115192 h 1255300"/>
              <a:gd name="T22" fmla="*/ 1742417 w 4843330"/>
              <a:gd name="T23" fmla="*/ 88088 h 1255300"/>
              <a:gd name="T24" fmla="*/ 1786716 w 4843330"/>
              <a:gd name="T25" fmla="*/ 81312 h 1255300"/>
              <a:gd name="T26" fmla="*/ 1875313 w 4843330"/>
              <a:gd name="T27" fmla="*/ 54208 h 1255300"/>
              <a:gd name="T28" fmla="*/ 1904846 w 4843330"/>
              <a:gd name="T29" fmla="*/ 40656 h 1255300"/>
              <a:gd name="T30" fmla="*/ 1949145 w 4843330"/>
              <a:gd name="T31" fmla="*/ 27104 h 1255300"/>
              <a:gd name="T32" fmla="*/ 1949145 w 4843330"/>
              <a:gd name="T33" fmla="*/ 27104 h 1255300"/>
              <a:gd name="T34" fmla="*/ 4843330 w 4843330"/>
              <a:gd name="T35" fmla="*/ 0 h 1255300"/>
              <a:gd name="T36" fmla="*/ 3278107 w 4843330"/>
              <a:gd name="T37" fmla="*/ 542082 h 1255300"/>
              <a:gd name="T38" fmla="*/ 0 w 4843330"/>
              <a:gd name="T39" fmla="*/ 575962 h 1255300"/>
              <a:gd name="T40" fmla="*/ 1978677 w 4843330"/>
              <a:gd name="T41" fmla="*/ 27104 h 12553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843330"/>
              <a:gd name="T64" fmla="*/ 0 h 1255300"/>
              <a:gd name="T65" fmla="*/ 4843330 w 4843330"/>
              <a:gd name="T66" fmla="*/ 1255300 h 12553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843330" h="1255300">
                <a:moveTo>
                  <a:pt x="177195" y="841789"/>
                </a:moveTo>
                <a:cubicBezTo>
                  <a:pt x="206727" y="831944"/>
                  <a:pt x="237057" y="824228"/>
                  <a:pt x="265792" y="812253"/>
                </a:cubicBezTo>
                <a:cubicBezTo>
                  <a:pt x="296271" y="799552"/>
                  <a:pt x="324469" y="781913"/>
                  <a:pt x="354390" y="767948"/>
                </a:cubicBezTo>
                <a:cubicBezTo>
                  <a:pt x="398319" y="747445"/>
                  <a:pt x="442276" y="726881"/>
                  <a:pt x="487286" y="708875"/>
                </a:cubicBezTo>
                <a:cubicBezTo>
                  <a:pt x="565379" y="677634"/>
                  <a:pt x="644131" y="647973"/>
                  <a:pt x="723546" y="620266"/>
                </a:cubicBezTo>
                <a:cubicBezTo>
                  <a:pt x="855814" y="574120"/>
                  <a:pt x="988057" y="527609"/>
                  <a:pt x="1122235" y="487351"/>
                </a:cubicBezTo>
                <a:cubicBezTo>
                  <a:pt x="1171456" y="472583"/>
                  <a:pt x="1221146" y="459299"/>
                  <a:pt x="1269897" y="443047"/>
                </a:cubicBezTo>
                <a:cubicBezTo>
                  <a:pt x="1326452" y="424193"/>
                  <a:pt x="1351340" y="409703"/>
                  <a:pt x="1402793" y="383974"/>
                </a:cubicBezTo>
                <a:cubicBezTo>
                  <a:pt x="1459123" y="327637"/>
                  <a:pt x="1400675" y="375960"/>
                  <a:pt x="1491391" y="339669"/>
                </a:cubicBezTo>
                <a:cubicBezTo>
                  <a:pt x="1522048" y="327405"/>
                  <a:pt x="1551002" y="311177"/>
                  <a:pt x="1579988" y="295364"/>
                </a:cubicBezTo>
                <a:cubicBezTo>
                  <a:pt x="1605184" y="281619"/>
                  <a:pt x="1629606" y="266471"/>
                  <a:pt x="1653820" y="251060"/>
                </a:cubicBezTo>
                <a:cubicBezTo>
                  <a:pt x="1683765" y="232002"/>
                  <a:pt x="1711390" y="209227"/>
                  <a:pt x="1742417" y="191987"/>
                </a:cubicBezTo>
                <a:cubicBezTo>
                  <a:pt x="1756023" y="184427"/>
                  <a:pt x="1771950" y="182141"/>
                  <a:pt x="1786716" y="177218"/>
                </a:cubicBezTo>
                <a:cubicBezTo>
                  <a:pt x="1899366" y="64555"/>
                  <a:pt x="1768463" y="182264"/>
                  <a:pt x="1875313" y="118145"/>
                </a:cubicBezTo>
                <a:cubicBezTo>
                  <a:pt x="1887251" y="110981"/>
                  <a:pt x="1893975" y="97307"/>
                  <a:pt x="1904846" y="88609"/>
                </a:cubicBezTo>
                <a:cubicBezTo>
                  <a:pt x="1918704" y="77521"/>
                  <a:pt x="1949145" y="59073"/>
                  <a:pt x="1949145" y="59073"/>
                </a:cubicBezTo>
                <a:lnTo>
                  <a:pt x="4843330" y="0"/>
                </a:lnTo>
                <a:lnTo>
                  <a:pt x="3278107" y="1181459"/>
                </a:lnTo>
                <a:lnTo>
                  <a:pt x="0" y="1255300"/>
                </a:lnTo>
                <a:lnTo>
                  <a:pt x="1978677" y="59073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1748" name="TextBox 10"/>
          <p:cNvSpPr txBox="1">
            <a:spLocks noChangeArrowheads="1"/>
          </p:cNvSpPr>
          <p:nvPr/>
        </p:nvSpPr>
        <p:spPr bwMode="auto">
          <a:xfrm>
            <a:off x="473075" y="762000"/>
            <a:ext cx="1889125" cy="646331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Biophysical weights</a:t>
            </a:r>
            <a:endParaRPr lang="en-US" b="1" dirty="0">
              <a:solidFill>
                <a:srgbClr val="000000"/>
              </a:solidFill>
              <a:effectLst>
                <a:outerShdw blurRad="50800" dist="38100" dir="2700000" sx="0" sy="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49" name="TextBox 11"/>
          <p:cNvSpPr txBox="1">
            <a:spLocks noChangeArrowheads="1"/>
          </p:cNvSpPr>
          <p:nvPr/>
        </p:nvSpPr>
        <p:spPr bwMode="auto">
          <a:xfrm>
            <a:off x="473075" y="1905000"/>
            <a:ext cx="1889125" cy="203132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Feasibility of Activities – Stakeholder Preferences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0000"/>
              </a:solidFill>
              <a:effectLst>
                <a:outerShdw blurRad="50800" dist="38100" dir="2700000" sx="0" sy="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Changes in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Landuse</a:t>
            </a:r>
            <a:endParaRPr lang="en-US" b="1" dirty="0">
              <a:solidFill>
                <a:srgbClr val="000000"/>
              </a:solidFill>
              <a:effectLst>
                <a:outerShdw blurRad="50800" dist="38100" dir="2700000" sx="0" sy="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51" name="TextBox 13"/>
          <p:cNvSpPr txBox="1">
            <a:spLocks noChangeArrowheads="1"/>
          </p:cNvSpPr>
          <p:nvPr/>
        </p:nvSpPr>
        <p:spPr bwMode="auto">
          <a:xfrm>
            <a:off x="473075" y="5906869"/>
            <a:ext cx="1889125" cy="646331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Portfolio of Investments</a:t>
            </a:r>
            <a:endParaRPr lang="en-US" b="1" dirty="0">
              <a:solidFill>
                <a:srgbClr val="000000"/>
              </a:solidFill>
              <a:effectLst>
                <a:outerShdw blurRad="50800" dist="38100" dir="2700000" sx="0" sy="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17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7" t="2538" r="15483" b="66452"/>
          <a:stretch>
            <a:fillRect/>
          </a:stretch>
        </p:blipFill>
        <p:spPr bwMode="auto">
          <a:xfrm>
            <a:off x="2516188" y="1087438"/>
            <a:ext cx="4995862" cy="6619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Triangle 15"/>
          <p:cNvSpPr/>
          <p:nvPr/>
        </p:nvSpPr>
        <p:spPr>
          <a:xfrm rot="16200000">
            <a:off x="6243638" y="481013"/>
            <a:ext cx="661987" cy="1874837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ight Triangle 16"/>
          <p:cNvSpPr/>
          <p:nvPr/>
        </p:nvSpPr>
        <p:spPr>
          <a:xfrm rot="5400000">
            <a:off x="3063081" y="516732"/>
            <a:ext cx="657225" cy="1798638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75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39928" r="15701" b="42801"/>
          <a:stretch>
            <a:fillRect/>
          </a:stretch>
        </p:blipFill>
        <p:spPr bwMode="auto">
          <a:xfrm>
            <a:off x="2635250" y="2682875"/>
            <a:ext cx="47879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Triangle 20"/>
          <p:cNvSpPr/>
          <p:nvPr/>
        </p:nvSpPr>
        <p:spPr>
          <a:xfrm rot="16200000">
            <a:off x="6155531" y="2082007"/>
            <a:ext cx="661987" cy="1873250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ight Triangle 21"/>
          <p:cNvSpPr/>
          <p:nvPr/>
        </p:nvSpPr>
        <p:spPr>
          <a:xfrm rot="5400000">
            <a:off x="3235325" y="2092325"/>
            <a:ext cx="655638" cy="1798638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75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3" t="26001" r="47508" b="30440"/>
          <a:stretch>
            <a:fillRect/>
          </a:stretch>
        </p:blipFill>
        <p:spPr bwMode="auto">
          <a:xfrm rot="-5400000">
            <a:off x="4693444" y="2126456"/>
            <a:ext cx="687388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ight Triangle 23"/>
          <p:cNvSpPr/>
          <p:nvPr/>
        </p:nvSpPr>
        <p:spPr>
          <a:xfrm rot="16200000">
            <a:off x="6275388" y="3619500"/>
            <a:ext cx="660400" cy="1873250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ight Triangle 24"/>
          <p:cNvSpPr/>
          <p:nvPr/>
        </p:nvSpPr>
        <p:spPr>
          <a:xfrm rot="5400000">
            <a:off x="3205956" y="3615532"/>
            <a:ext cx="655637" cy="1797050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761" name="Picture 4"/>
          <p:cNvPicPr>
            <a:picLocks noChangeAspect="1"/>
          </p:cNvPicPr>
          <p:nvPr/>
        </p:nvPicPr>
        <p:blipFill>
          <a:blip r:embed="rId5" cstate="print">
            <a:lum bright="-8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6203" r="14041" b="66891"/>
          <a:stretch>
            <a:fillRect/>
          </a:stretch>
        </p:blipFill>
        <p:spPr bwMode="auto">
          <a:xfrm>
            <a:off x="2862263" y="5761038"/>
            <a:ext cx="42989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ight Triangle 26"/>
          <p:cNvSpPr/>
          <p:nvPr/>
        </p:nvSpPr>
        <p:spPr>
          <a:xfrm rot="16200000">
            <a:off x="5963444" y="5120482"/>
            <a:ext cx="661987" cy="1873250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ight Triangle 27"/>
          <p:cNvSpPr/>
          <p:nvPr/>
        </p:nvSpPr>
        <p:spPr>
          <a:xfrm rot="5400000">
            <a:off x="2984500" y="5130800"/>
            <a:ext cx="655638" cy="1798638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Freeform 29"/>
          <p:cNvSpPr>
            <a:spLocks noChangeArrowheads="1"/>
          </p:cNvSpPr>
          <p:nvPr/>
        </p:nvSpPr>
        <p:spPr bwMode="auto">
          <a:xfrm>
            <a:off x="2498725" y="1087438"/>
            <a:ext cx="4940300" cy="673100"/>
          </a:xfrm>
          <a:custGeom>
            <a:avLst/>
            <a:gdLst>
              <a:gd name="T0" fmla="*/ 0 w 4940300"/>
              <a:gd name="T1" fmla="*/ 666750 h 673100"/>
              <a:gd name="T2" fmla="*/ 1816100 w 4940300"/>
              <a:gd name="T3" fmla="*/ 0 h 673100"/>
              <a:gd name="T4" fmla="*/ 4940300 w 4940300"/>
              <a:gd name="T5" fmla="*/ 0 h 673100"/>
              <a:gd name="T6" fmla="*/ 3130550 w 4940300"/>
              <a:gd name="T7" fmla="*/ 673100 h 673100"/>
              <a:gd name="T8" fmla="*/ 0 w 4940300"/>
              <a:gd name="T9" fmla="*/ 666750 h 673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40300"/>
              <a:gd name="T16" fmla="*/ 0 h 673100"/>
              <a:gd name="T17" fmla="*/ 4940300 w 4940300"/>
              <a:gd name="T18" fmla="*/ 673100 h 6731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40300" h="673100">
                <a:moveTo>
                  <a:pt x="0" y="666750"/>
                </a:moveTo>
                <a:lnTo>
                  <a:pt x="1816100" y="0"/>
                </a:lnTo>
                <a:lnTo>
                  <a:pt x="4940300" y="0"/>
                </a:lnTo>
                <a:lnTo>
                  <a:pt x="3130550" y="673100"/>
                </a:lnTo>
                <a:lnTo>
                  <a:pt x="0" y="66675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Freeform 30"/>
          <p:cNvSpPr>
            <a:spLocks noChangeArrowheads="1"/>
          </p:cNvSpPr>
          <p:nvPr/>
        </p:nvSpPr>
        <p:spPr bwMode="auto">
          <a:xfrm>
            <a:off x="2530475" y="2660650"/>
            <a:ext cx="4940300" cy="673100"/>
          </a:xfrm>
          <a:custGeom>
            <a:avLst/>
            <a:gdLst>
              <a:gd name="T0" fmla="*/ 0 w 4940300"/>
              <a:gd name="T1" fmla="*/ 666750 h 673100"/>
              <a:gd name="T2" fmla="*/ 1816100 w 4940300"/>
              <a:gd name="T3" fmla="*/ 0 h 673100"/>
              <a:gd name="T4" fmla="*/ 4940300 w 4940300"/>
              <a:gd name="T5" fmla="*/ 0 h 673100"/>
              <a:gd name="T6" fmla="*/ 3130550 w 4940300"/>
              <a:gd name="T7" fmla="*/ 673100 h 673100"/>
              <a:gd name="T8" fmla="*/ 0 w 4940300"/>
              <a:gd name="T9" fmla="*/ 666750 h 673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40300"/>
              <a:gd name="T16" fmla="*/ 0 h 673100"/>
              <a:gd name="T17" fmla="*/ 4940300 w 4940300"/>
              <a:gd name="T18" fmla="*/ 673100 h 6731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40300" h="673100">
                <a:moveTo>
                  <a:pt x="0" y="666750"/>
                </a:moveTo>
                <a:lnTo>
                  <a:pt x="1816100" y="0"/>
                </a:lnTo>
                <a:lnTo>
                  <a:pt x="4940300" y="0"/>
                </a:lnTo>
                <a:lnTo>
                  <a:pt x="3130550" y="673100"/>
                </a:lnTo>
                <a:lnTo>
                  <a:pt x="0" y="66675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Freeform 31"/>
          <p:cNvSpPr>
            <a:spLocks noChangeArrowheads="1"/>
          </p:cNvSpPr>
          <p:nvPr/>
        </p:nvSpPr>
        <p:spPr bwMode="auto">
          <a:xfrm>
            <a:off x="2635250" y="4184650"/>
            <a:ext cx="4940300" cy="673100"/>
          </a:xfrm>
          <a:custGeom>
            <a:avLst/>
            <a:gdLst>
              <a:gd name="T0" fmla="*/ 0 w 4940300"/>
              <a:gd name="T1" fmla="*/ 666750 h 673100"/>
              <a:gd name="T2" fmla="*/ 1816100 w 4940300"/>
              <a:gd name="T3" fmla="*/ 0 h 673100"/>
              <a:gd name="T4" fmla="*/ 4940300 w 4940300"/>
              <a:gd name="T5" fmla="*/ 0 h 673100"/>
              <a:gd name="T6" fmla="*/ 3130550 w 4940300"/>
              <a:gd name="T7" fmla="*/ 673100 h 673100"/>
              <a:gd name="T8" fmla="*/ 0 w 4940300"/>
              <a:gd name="T9" fmla="*/ 666750 h 673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40300"/>
              <a:gd name="T16" fmla="*/ 0 h 673100"/>
              <a:gd name="T17" fmla="*/ 4940300 w 4940300"/>
              <a:gd name="T18" fmla="*/ 673100 h 6731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40300" h="673100">
                <a:moveTo>
                  <a:pt x="0" y="666750"/>
                </a:moveTo>
                <a:lnTo>
                  <a:pt x="1816100" y="0"/>
                </a:lnTo>
                <a:lnTo>
                  <a:pt x="4940300" y="0"/>
                </a:lnTo>
                <a:lnTo>
                  <a:pt x="3130550" y="673100"/>
                </a:lnTo>
                <a:lnTo>
                  <a:pt x="0" y="66675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Freeform 32"/>
          <p:cNvSpPr>
            <a:spLocks noChangeArrowheads="1"/>
          </p:cNvSpPr>
          <p:nvPr/>
        </p:nvSpPr>
        <p:spPr bwMode="auto">
          <a:xfrm>
            <a:off x="2290763" y="5756275"/>
            <a:ext cx="4940300" cy="673100"/>
          </a:xfrm>
          <a:custGeom>
            <a:avLst/>
            <a:gdLst>
              <a:gd name="T0" fmla="*/ 0 w 4940300"/>
              <a:gd name="T1" fmla="*/ 666750 h 673100"/>
              <a:gd name="T2" fmla="*/ 1816100 w 4940300"/>
              <a:gd name="T3" fmla="*/ 0 h 673100"/>
              <a:gd name="T4" fmla="*/ 4940300 w 4940300"/>
              <a:gd name="T5" fmla="*/ 0 h 673100"/>
              <a:gd name="T6" fmla="*/ 3130550 w 4940300"/>
              <a:gd name="T7" fmla="*/ 673100 h 673100"/>
              <a:gd name="T8" fmla="*/ 0 w 4940300"/>
              <a:gd name="T9" fmla="*/ 666750 h 673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40300"/>
              <a:gd name="T16" fmla="*/ 0 h 673100"/>
              <a:gd name="T17" fmla="*/ 4940300 w 4940300"/>
              <a:gd name="T18" fmla="*/ 673100 h 6731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40300" h="673100">
                <a:moveTo>
                  <a:pt x="0" y="666750"/>
                </a:moveTo>
                <a:lnTo>
                  <a:pt x="1816100" y="0"/>
                </a:lnTo>
                <a:lnTo>
                  <a:pt x="4940300" y="0"/>
                </a:lnTo>
                <a:lnTo>
                  <a:pt x="3130550" y="673100"/>
                </a:lnTo>
                <a:lnTo>
                  <a:pt x="0" y="66675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800" y="23813"/>
            <a:ext cx="881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s-ES" sz="3600" dirty="0" smtClean="0">
                <a:solidFill>
                  <a:srgbClr val="0D0D0D"/>
                </a:solidFill>
              </a:rPr>
              <a:t>RIOS: </a:t>
            </a:r>
            <a:r>
              <a:rPr lang="es-ES" sz="3600" dirty="0" err="1" smtClean="0">
                <a:solidFill>
                  <a:srgbClr val="0D0D0D"/>
                </a:solidFill>
              </a:rPr>
              <a:t>Optimized</a:t>
            </a:r>
            <a:r>
              <a:rPr lang="es-ES" sz="3600" dirty="0" smtClean="0">
                <a:solidFill>
                  <a:srgbClr val="0D0D0D"/>
                </a:solidFill>
              </a:rPr>
              <a:t> Portfolio of </a:t>
            </a:r>
            <a:r>
              <a:rPr lang="es-ES" sz="3600" dirty="0" err="1" smtClean="0">
                <a:solidFill>
                  <a:srgbClr val="0D0D0D"/>
                </a:solidFill>
              </a:rPr>
              <a:t>Investments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473075" y="4486870"/>
            <a:ext cx="1889125" cy="92333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Estimated Costs of Activities</a:t>
            </a:r>
            <a:endParaRPr lang="en-US" b="1" dirty="0">
              <a:solidFill>
                <a:srgbClr val="000000"/>
              </a:solidFill>
              <a:effectLst>
                <a:outerShdw blurRad="50800" dist="38100" dir="2700000" sx="0" sy="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86400" y="838589"/>
            <a:ext cx="1416887" cy="286949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 smtClean="0">
                <a:solidFill>
                  <a:prstClr val="black"/>
                </a:solidFill>
              </a:rPr>
              <a:t>Erodibility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114800" y="823913"/>
            <a:ext cx="1230313" cy="301625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Erosivity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2642733" y="865188"/>
            <a:ext cx="1363663" cy="215900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Slope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57688" y="1295400"/>
            <a:ext cx="2311400" cy="301625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Vegetation Condition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1" y="815975"/>
            <a:ext cx="1981200" cy="327025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Management Factor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786563" y="1258253"/>
            <a:ext cx="2205037" cy="330200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Retention Efficiency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/>
          </p:cNvPicPr>
          <p:nvPr/>
        </p:nvPicPr>
        <p:blipFill>
          <a:blip r:embed="rId2" cstate="print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835025"/>
            <a:ext cx="4533900" cy="602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7113" y="5618163"/>
            <a:ext cx="1203325" cy="954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Fences</a:t>
            </a:r>
            <a:endParaRPr lang="en-US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Protection</a:t>
            </a:r>
            <a:endParaRPr lang="en-US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Restoration</a:t>
            </a:r>
            <a:endParaRPr lang="en-US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/>
              <a:t>Silvopasture</a:t>
            </a:r>
            <a:endParaRPr lang="en-US" sz="1400" dirty="0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6" t="81596" r="15308" b="600"/>
          <a:stretch>
            <a:fillRect/>
          </a:stretch>
        </p:blipFill>
        <p:spPr bwMode="auto">
          <a:xfrm>
            <a:off x="3346450" y="5527675"/>
            <a:ext cx="32226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4878388" y="1509713"/>
            <a:ext cx="1030287" cy="55245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 rot="5400000">
            <a:off x="6660356" y="2510632"/>
            <a:ext cx="1030287" cy="55245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3799" name="Picture 11" descr="natcap_for_postc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825500"/>
            <a:ext cx="242411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8"/>
          <a:stretch>
            <a:fillRect/>
          </a:stretch>
        </p:blipFill>
        <p:spPr bwMode="auto">
          <a:xfrm>
            <a:off x="4878388" y="3427413"/>
            <a:ext cx="4271962" cy="3430587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03888" y="3489325"/>
            <a:ext cx="1195387" cy="696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02" name="TextBox 25"/>
          <p:cNvSpPr txBox="1">
            <a:spLocks noChangeArrowheads="1"/>
          </p:cNvSpPr>
          <p:nvPr/>
        </p:nvSpPr>
        <p:spPr bwMode="auto">
          <a:xfrm>
            <a:off x="233363" y="34925"/>
            <a:ext cx="5983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4000" b="1" dirty="0" smtClean="0"/>
              <a:t>Optimized Investments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93531" y="6477000"/>
            <a:ext cx="34964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Total Budget (US$ Millions)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310843" y="4703158"/>
            <a:ext cx="34964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Change in Sediment Retention (%)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8838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2310700" y="2197387"/>
            <a:ext cx="30995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RIOS: Planning for the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600200"/>
            <a:ext cx="26670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3532" r="6926" b="3415"/>
          <a:stretch/>
        </p:blipFill>
        <p:spPr>
          <a:xfrm>
            <a:off x="533402" y="1654285"/>
            <a:ext cx="1773543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276600" y="1905000"/>
            <a:ext cx="128882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2013</a:t>
            </a:r>
            <a:endParaRPr lang="en-US" sz="2400" b="1" dirty="0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32514"/>
            <a:ext cx="1720827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3532" r="6926" b="3415"/>
          <a:stretch/>
        </p:blipFill>
        <p:spPr>
          <a:xfrm>
            <a:off x="1066800" y="2438400"/>
            <a:ext cx="1773543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3532" r="6926" b="3415"/>
          <a:stretch/>
        </p:blipFill>
        <p:spPr>
          <a:xfrm>
            <a:off x="1581230" y="3352800"/>
            <a:ext cx="1773543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524270" y="5751493"/>
            <a:ext cx="157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cs typeface="Arial"/>
              </a:rPr>
              <a:t>Activity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cs typeface="Arial"/>
              </a:rPr>
              <a:t>Weights</a:t>
            </a:r>
            <a:endParaRPr lang="en-US" sz="3200" b="1" dirty="0">
              <a:effectLst>
                <a:outerShdw blurRad="50800" dist="38100" dir="2700000" sx="0" sy="0" algn="tl" rotWithShape="0">
                  <a:srgbClr val="000000">
                    <a:alpha val="43000"/>
                  </a:srgbClr>
                </a:outerShdw>
              </a:effectLst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19293" y="5751493"/>
            <a:ext cx="21976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cs typeface="Arial"/>
              </a:rPr>
              <a:t>Investment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outerShdw blurRad="50800" dist="38100" dir="2700000" sx="0" sy="0" algn="tl" rotWithShape="0">
                    <a:srgbClr val="000000">
                      <a:alpha val="43000"/>
                    </a:srgbClr>
                  </a:outerShdw>
                </a:effectLst>
                <a:cs typeface="Arial"/>
              </a:rPr>
              <a:t>Portfolio</a:t>
            </a:r>
            <a:endParaRPr lang="en-US" sz="3200" b="1" dirty="0">
              <a:solidFill>
                <a:srgbClr val="000000"/>
              </a:solidFill>
              <a:effectLst>
                <a:outerShdw blurRad="50800" dist="38100" dir="2700000" sx="0" sy="0" algn="tl" rotWithShape="0">
                  <a:srgbClr val="000000">
                    <a:alpha val="43000"/>
                  </a:srgbClr>
                </a:outerShdw>
              </a:effectLst>
              <a:cs typeface="Arial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3" cstate="print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73" y="2438400"/>
            <a:ext cx="1720827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3" cstate="print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73" y="3352800"/>
            <a:ext cx="1720827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2849001" y="3124200"/>
            <a:ext cx="2973972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54773" y="4180688"/>
            <a:ext cx="291584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22786" y="2895600"/>
            <a:ext cx="128882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2030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3886200"/>
            <a:ext cx="128882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2050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229428" y="1428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Year</a:t>
            </a:r>
            <a:endParaRPr lang="en-US" sz="1400" b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3733800" y="5200471"/>
            <a:ext cx="2016014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/>
              <a:t>Optimal</a:t>
            </a:r>
            <a:r>
              <a:rPr lang="es-ES" sz="2400" b="1" dirty="0" smtClean="0"/>
              <a:t> </a:t>
            </a:r>
            <a:r>
              <a:rPr lang="es-ES" sz="2400" b="1" dirty="0" smtClean="0"/>
              <a:t>Portfolio of </a:t>
            </a:r>
            <a:r>
              <a:rPr lang="es-ES" sz="2400" b="1" dirty="0" err="1" smtClean="0"/>
              <a:t>Investments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Over</a:t>
            </a:r>
            <a:r>
              <a:rPr lang="es-ES" sz="2400" b="1" dirty="0" smtClean="0"/>
              <a:t> </a:t>
            </a:r>
            <a:r>
              <a:rPr lang="es-ES" sz="2400" b="1" dirty="0" smtClean="0"/>
              <a:t>Time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61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87837" y="1828800"/>
            <a:ext cx="3142966" cy="3142966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Resilient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by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Design</a:t>
            </a:r>
            <a:endParaRPr lang="en-US" sz="32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57600" y="5334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Assess Risk</a:t>
            </a:r>
            <a:endParaRPr lang="en-US" sz="1800" b="1" kern="1200" dirty="0"/>
          </a:p>
        </p:txBody>
      </p:sp>
      <p:sp>
        <p:nvSpPr>
          <p:cNvPr id="5" name="Freeform 4"/>
          <p:cNvSpPr/>
          <p:nvPr/>
        </p:nvSpPr>
        <p:spPr>
          <a:xfrm rot="2700000">
            <a:off x="5494166" y="2034394"/>
            <a:ext cx="548640" cy="548640"/>
          </a:xfrm>
          <a:custGeom>
            <a:avLst/>
            <a:gdLst>
              <a:gd name="connsiteX0" fmla="*/ 0 w 305529"/>
              <a:gd name="connsiteY0" fmla="*/ 101941 h 509703"/>
              <a:gd name="connsiteX1" fmla="*/ 152765 w 305529"/>
              <a:gd name="connsiteY1" fmla="*/ 101941 h 509703"/>
              <a:gd name="connsiteX2" fmla="*/ 152765 w 305529"/>
              <a:gd name="connsiteY2" fmla="*/ 0 h 509703"/>
              <a:gd name="connsiteX3" fmla="*/ 305529 w 305529"/>
              <a:gd name="connsiteY3" fmla="*/ 254852 h 509703"/>
              <a:gd name="connsiteX4" fmla="*/ 152765 w 305529"/>
              <a:gd name="connsiteY4" fmla="*/ 509703 h 509703"/>
              <a:gd name="connsiteX5" fmla="*/ 152765 w 305529"/>
              <a:gd name="connsiteY5" fmla="*/ 407762 h 509703"/>
              <a:gd name="connsiteX6" fmla="*/ 0 w 305529"/>
              <a:gd name="connsiteY6" fmla="*/ 407762 h 509703"/>
              <a:gd name="connsiteX7" fmla="*/ 0 w 305529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29" h="509703">
                <a:moveTo>
                  <a:pt x="0" y="101941"/>
                </a:moveTo>
                <a:lnTo>
                  <a:pt x="152765" y="101941"/>
                </a:lnTo>
                <a:lnTo>
                  <a:pt x="152765" y="0"/>
                </a:lnTo>
                <a:lnTo>
                  <a:pt x="305529" y="254852"/>
                </a:lnTo>
                <a:lnTo>
                  <a:pt x="152765" y="509703"/>
                </a:lnTo>
                <a:lnTo>
                  <a:pt x="152765" y="407762"/>
                </a:lnTo>
                <a:lnTo>
                  <a:pt x="0" y="407762"/>
                </a:lnTo>
                <a:lnTo>
                  <a:pt x="0" y="10194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1940" rIns="91658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6" name="Freeform 5"/>
          <p:cNvSpPr/>
          <p:nvPr/>
        </p:nvSpPr>
        <p:spPr>
          <a:xfrm>
            <a:off x="5606142" y="25146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Evaluate Solutions</a:t>
            </a:r>
            <a:endParaRPr lang="en-US" sz="1800" b="1" kern="1200" dirty="0"/>
          </a:p>
        </p:txBody>
      </p:sp>
      <p:sp>
        <p:nvSpPr>
          <p:cNvPr id="7" name="Freeform 6"/>
          <p:cNvSpPr/>
          <p:nvPr/>
        </p:nvSpPr>
        <p:spPr>
          <a:xfrm rot="18900000">
            <a:off x="5380813" y="4263203"/>
            <a:ext cx="548640" cy="548640"/>
          </a:xfrm>
          <a:custGeom>
            <a:avLst/>
            <a:gdLst>
              <a:gd name="connsiteX0" fmla="*/ 0 w 305534"/>
              <a:gd name="connsiteY0" fmla="*/ 101941 h 509703"/>
              <a:gd name="connsiteX1" fmla="*/ 152767 w 305534"/>
              <a:gd name="connsiteY1" fmla="*/ 101941 h 509703"/>
              <a:gd name="connsiteX2" fmla="*/ 152767 w 305534"/>
              <a:gd name="connsiteY2" fmla="*/ 0 h 509703"/>
              <a:gd name="connsiteX3" fmla="*/ 305534 w 305534"/>
              <a:gd name="connsiteY3" fmla="*/ 254852 h 509703"/>
              <a:gd name="connsiteX4" fmla="*/ 152767 w 305534"/>
              <a:gd name="connsiteY4" fmla="*/ 509703 h 509703"/>
              <a:gd name="connsiteX5" fmla="*/ 152767 w 305534"/>
              <a:gd name="connsiteY5" fmla="*/ 407762 h 509703"/>
              <a:gd name="connsiteX6" fmla="*/ 0 w 305534"/>
              <a:gd name="connsiteY6" fmla="*/ 407762 h 509703"/>
              <a:gd name="connsiteX7" fmla="*/ 0 w 305534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34" h="509703">
                <a:moveTo>
                  <a:pt x="305534" y="407762"/>
                </a:moveTo>
                <a:lnTo>
                  <a:pt x="152767" y="407762"/>
                </a:lnTo>
                <a:lnTo>
                  <a:pt x="152767" y="509703"/>
                </a:lnTo>
                <a:lnTo>
                  <a:pt x="0" y="254851"/>
                </a:lnTo>
                <a:lnTo>
                  <a:pt x="152767" y="0"/>
                </a:lnTo>
                <a:lnTo>
                  <a:pt x="152767" y="101941"/>
                </a:lnTo>
                <a:lnTo>
                  <a:pt x="305534" y="101941"/>
                </a:lnTo>
                <a:lnTo>
                  <a:pt x="305534" y="40776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659" tIns="101941" rIns="0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8" name="Freeform 7"/>
          <p:cNvSpPr/>
          <p:nvPr/>
        </p:nvSpPr>
        <p:spPr>
          <a:xfrm>
            <a:off x="3657600" y="4481286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Design Investments</a:t>
            </a:r>
            <a:endParaRPr lang="en-US" sz="1400" b="1" kern="1200" dirty="0"/>
          </a:p>
        </p:txBody>
      </p:sp>
      <p:sp>
        <p:nvSpPr>
          <p:cNvPr id="9" name="Freeform 8"/>
          <p:cNvSpPr/>
          <p:nvPr/>
        </p:nvSpPr>
        <p:spPr>
          <a:xfrm rot="2700000">
            <a:off x="3161628" y="4290732"/>
            <a:ext cx="548640" cy="548640"/>
          </a:xfrm>
          <a:custGeom>
            <a:avLst/>
            <a:gdLst>
              <a:gd name="connsiteX0" fmla="*/ 0 w 305526"/>
              <a:gd name="connsiteY0" fmla="*/ 101941 h 509703"/>
              <a:gd name="connsiteX1" fmla="*/ 152763 w 305526"/>
              <a:gd name="connsiteY1" fmla="*/ 101941 h 509703"/>
              <a:gd name="connsiteX2" fmla="*/ 152763 w 305526"/>
              <a:gd name="connsiteY2" fmla="*/ 0 h 509703"/>
              <a:gd name="connsiteX3" fmla="*/ 305526 w 305526"/>
              <a:gd name="connsiteY3" fmla="*/ 254852 h 509703"/>
              <a:gd name="connsiteX4" fmla="*/ 152763 w 305526"/>
              <a:gd name="connsiteY4" fmla="*/ 509703 h 509703"/>
              <a:gd name="connsiteX5" fmla="*/ 152763 w 305526"/>
              <a:gd name="connsiteY5" fmla="*/ 407762 h 509703"/>
              <a:gd name="connsiteX6" fmla="*/ 0 w 305526"/>
              <a:gd name="connsiteY6" fmla="*/ 407762 h 509703"/>
              <a:gd name="connsiteX7" fmla="*/ 0 w 305526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26" h="509703">
                <a:moveTo>
                  <a:pt x="305526" y="407762"/>
                </a:moveTo>
                <a:lnTo>
                  <a:pt x="152763" y="407762"/>
                </a:lnTo>
                <a:lnTo>
                  <a:pt x="152763" y="509703"/>
                </a:lnTo>
                <a:lnTo>
                  <a:pt x="0" y="254851"/>
                </a:lnTo>
                <a:lnTo>
                  <a:pt x="152763" y="0"/>
                </a:lnTo>
                <a:lnTo>
                  <a:pt x="152763" y="101941"/>
                </a:lnTo>
                <a:lnTo>
                  <a:pt x="305526" y="101941"/>
                </a:lnTo>
                <a:lnTo>
                  <a:pt x="305526" y="40776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658" tIns="101941" rIns="1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10" name="Freeform 9"/>
          <p:cNvSpPr/>
          <p:nvPr/>
        </p:nvSpPr>
        <p:spPr>
          <a:xfrm>
            <a:off x="1676400" y="25146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Implement &amp; Monitor</a:t>
            </a: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 rot="8100000">
            <a:off x="3161628" y="2018628"/>
            <a:ext cx="548640" cy="548640"/>
          </a:xfrm>
          <a:custGeom>
            <a:avLst/>
            <a:gdLst>
              <a:gd name="connsiteX0" fmla="*/ 0 w 305534"/>
              <a:gd name="connsiteY0" fmla="*/ 101941 h 509703"/>
              <a:gd name="connsiteX1" fmla="*/ 152767 w 305534"/>
              <a:gd name="connsiteY1" fmla="*/ 101941 h 509703"/>
              <a:gd name="connsiteX2" fmla="*/ 152767 w 305534"/>
              <a:gd name="connsiteY2" fmla="*/ 0 h 509703"/>
              <a:gd name="connsiteX3" fmla="*/ 305534 w 305534"/>
              <a:gd name="connsiteY3" fmla="*/ 254852 h 509703"/>
              <a:gd name="connsiteX4" fmla="*/ 152767 w 305534"/>
              <a:gd name="connsiteY4" fmla="*/ 509703 h 509703"/>
              <a:gd name="connsiteX5" fmla="*/ 152767 w 305534"/>
              <a:gd name="connsiteY5" fmla="*/ 407762 h 509703"/>
              <a:gd name="connsiteX6" fmla="*/ 0 w 305534"/>
              <a:gd name="connsiteY6" fmla="*/ 407762 h 509703"/>
              <a:gd name="connsiteX7" fmla="*/ 0 w 305534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34" h="509703">
                <a:moveTo>
                  <a:pt x="305534" y="407762"/>
                </a:moveTo>
                <a:lnTo>
                  <a:pt x="152767" y="407762"/>
                </a:lnTo>
                <a:lnTo>
                  <a:pt x="152767" y="509703"/>
                </a:lnTo>
                <a:lnTo>
                  <a:pt x="0" y="254851"/>
                </a:lnTo>
                <a:lnTo>
                  <a:pt x="152767" y="0"/>
                </a:lnTo>
                <a:lnTo>
                  <a:pt x="152767" y="101941"/>
                </a:lnTo>
                <a:lnTo>
                  <a:pt x="305534" y="101941"/>
                </a:lnTo>
                <a:lnTo>
                  <a:pt x="305534" y="40776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660" tIns="101941" rIns="-1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</p:spTree>
    <p:extLst>
      <p:ext uri="{BB962C8B-B14F-4D97-AF65-F5344CB8AC3E}">
        <p14:creationId xmlns:p14="http://schemas.microsoft.com/office/powerpoint/2010/main" val="6520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40864"/>
            <a:ext cx="4183236" cy="232963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Solution: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b="1" dirty="0" err="1" smtClean="0"/>
              <a:t>Silvopastoral</a:t>
            </a:r>
            <a:r>
              <a:rPr lang="en-US" sz="4000" b="1" dirty="0" smtClean="0"/>
              <a:t> System</a:t>
            </a:r>
            <a:br>
              <a:rPr lang="en-US" sz="4000" b="1" dirty="0" smtClean="0"/>
            </a:br>
            <a:r>
              <a:rPr lang="en-US" sz="4000" b="1" dirty="0" smtClean="0"/>
              <a:t>(Livestock and Trees)</a:t>
            </a:r>
            <a:endParaRPr lang="en-US" b="1" dirty="0"/>
          </a:p>
        </p:txBody>
      </p:sp>
      <p:pic>
        <p:nvPicPr>
          <p:cNvPr id="45060" name="Picture 4" descr="http://farm5.static.flickr.com/4001/4345429959_92c773e834_b.jpg"/>
          <p:cNvPicPr>
            <a:picLocks noChangeAspect="1" noChangeArrowheads="1"/>
          </p:cNvPicPr>
          <p:nvPr/>
        </p:nvPicPr>
        <p:blipFill>
          <a:blip r:embed="rId3" cstate="print"/>
          <a:srcRect l="19444"/>
          <a:stretch>
            <a:fillRect/>
          </a:stretch>
        </p:blipFill>
        <p:spPr bwMode="auto">
          <a:xfrm>
            <a:off x="345744" y="3124200"/>
            <a:ext cx="4142292" cy="341471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45058" name="Picture 2" descr="http://farm3.static.flickr.com/2678/4345426827_d9b93e3385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54512"/>
            <a:ext cx="4038600" cy="6081656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05600" y="62484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Neil Palmer, CIAT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87837" y="1828800"/>
            <a:ext cx="3142966" cy="3142966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Resilient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by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Design</a:t>
            </a:r>
            <a:endParaRPr lang="en-US" sz="32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57600" y="5334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Assess Risk</a:t>
            </a:r>
            <a:endParaRPr lang="en-US" sz="1800" b="1" kern="1200" dirty="0"/>
          </a:p>
        </p:txBody>
      </p:sp>
      <p:sp>
        <p:nvSpPr>
          <p:cNvPr id="5" name="Freeform 4"/>
          <p:cNvSpPr/>
          <p:nvPr/>
        </p:nvSpPr>
        <p:spPr>
          <a:xfrm rot="2700000">
            <a:off x="5494166" y="2034394"/>
            <a:ext cx="548640" cy="548640"/>
          </a:xfrm>
          <a:custGeom>
            <a:avLst/>
            <a:gdLst>
              <a:gd name="connsiteX0" fmla="*/ 0 w 305529"/>
              <a:gd name="connsiteY0" fmla="*/ 101941 h 509703"/>
              <a:gd name="connsiteX1" fmla="*/ 152765 w 305529"/>
              <a:gd name="connsiteY1" fmla="*/ 101941 h 509703"/>
              <a:gd name="connsiteX2" fmla="*/ 152765 w 305529"/>
              <a:gd name="connsiteY2" fmla="*/ 0 h 509703"/>
              <a:gd name="connsiteX3" fmla="*/ 305529 w 305529"/>
              <a:gd name="connsiteY3" fmla="*/ 254852 h 509703"/>
              <a:gd name="connsiteX4" fmla="*/ 152765 w 305529"/>
              <a:gd name="connsiteY4" fmla="*/ 509703 h 509703"/>
              <a:gd name="connsiteX5" fmla="*/ 152765 w 305529"/>
              <a:gd name="connsiteY5" fmla="*/ 407762 h 509703"/>
              <a:gd name="connsiteX6" fmla="*/ 0 w 305529"/>
              <a:gd name="connsiteY6" fmla="*/ 407762 h 509703"/>
              <a:gd name="connsiteX7" fmla="*/ 0 w 305529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29" h="509703">
                <a:moveTo>
                  <a:pt x="0" y="101941"/>
                </a:moveTo>
                <a:lnTo>
                  <a:pt x="152765" y="101941"/>
                </a:lnTo>
                <a:lnTo>
                  <a:pt x="152765" y="0"/>
                </a:lnTo>
                <a:lnTo>
                  <a:pt x="305529" y="254852"/>
                </a:lnTo>
                <a:lnTo>
                  <a:pt x="152765" y="509703"/>
                </a:lnTo>
                <a:lnTo>
                  <a:pt x="152765" y="407762"/>
                </a:lnTo>
                <a:lnTo>
                  <a:pt x="0" y="407762"/>
                </a:lnTo>
                <a:lnTo>
                  <a:pt x="0" y="10194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1940" rIns="91658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6" name="Freeform 5"/>
          <p:cNvSpPr/>
          <p:nvPr/>
        </p:nvSpPr>
        <p:spPr>
          <a:xfrm>
            <a:off x="5606142" y="25146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Evaluate Solutions</a:t>
            </a:r>
            <a:endParaRPr lang="en-US" sz="1800" b="1" kern="1200" dirty="0"/>
          </a:p>
        </p:txBody>
      </p:sp>
      <p:sp>
        <p:nvSpPr>
          <p:cNvPr id="7" name="Freeform 6"/>
          <p:cNvSpPr/>
          <p:nvPr/>
        </p:nvSpPr>
        <p:spPr>
          <a:xfrm rot="18900000">
            <a:off x="5380813" y="4263203"/>
            <a:ext cx="548640" cy="548640"/>
          </a:xfrm>
          <a:custGeom>
            <a:avLst/>
            <a:gdLst>
              <a:gd name="connsiteX0" fmla="*/ 0 w 305534"/>
              <a:gd name="connsiteY0" fmla="*/ 101941 h 509703"/>
              <a:gd name="connsiteX1" fmla="*/ 152767 w 305534"/>
              <a:gd name="connsiteY1" fmla="*/ 101941 h 509703"/>
              <a:gd name="connsiteX2" fmla="*/ 152767 w 305534"/>
              <a:gd name="connsiteY2" fmla="*/ 0 h 509703"/>
              <a:gd name="connsiteX3" fmla="*/ 305534 w 305534"/>
              <a:gd name="connsiteY3" fmla="*/ 254852 h 509703"/>
              <a:gd name="connsiteX4" fmla="*/ 152767 w 305534"/>
              <a:gd name="connsiteY4" fmla="*/ 509703 h 509703"/>
              <a:gd name="connsiteX5" fmla="*/ 152767 w 305534"/>
              <a:gd name="connsiteY5" fmla="*/ 407762 h 509703"/>
              <a:gd name="connsiteX6" fmla="*/ 0 w 305534"/>
              <a:gd name="connsiteY6" fmla="*/ 407762 h 509703"/>
              <a:gd name="connsiteX7" fmla="*/ 0 w 305534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34" h="509703">
                <a:moveTo>
                  <a:pt x="305534" y="407762"/>
                </a:moveTo>
                <a:lnTo>
                  <a:pt x="152767" y="407762"/>
                </a:lnTo>
                <a:lnTo>
                  <a:pt x="152767" y="509703"/>
                </a:lnTo>
                <a:lnTo>
                  <a:pt x="0" y="254851"/>
                </a:lnTo>
                <a:lnTo>
                  <a:pt x="152767" y="0"/>
                </a:lnTo>
                <a:lnTo>
                  <a:pt x="152767" y="101941"/>
                </a:lnTo>
                <a:lnTo>
                  <a:pt x="305534" y="101941"/>
                </a:lnTo>
                <a:lnTo>
                  <a:pt x="305534" y="40776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659" tIns="101941" rIns="0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8" name="Freeform 7"/>
          <p:cNvSpPr/>
          <p:nvPr/>
        </p:nvSpPr>
        <p:spPr>
          <a:xfrm>
            <a:off x="3657600" y="4481286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Design Investments</a:t>
            </a:r>
            <a:endParaRPr lang="en-US" sz="1400" b="1" kern="1200" dirty="0"/>
          </a:p>
        </p:txBody>
      </p:sp>
      <p:sp>
        <p:nvSpPr>
          <p:cNvPr id="9" name="Freeform 8"/>
          <p:cNvSpPr/>
          <p:nvPr/>
        </p:nvSpPr>
        <p:spPr>
          <a:xfrm rot="2700000">
            <a:off x="3161628" y="4290732"/>
            <a:ext cx="548640" cy="548640"/>
          </a:xfrm>
          <a:custGeom>
            <a:avLst/>
            <a:gdLst>
              <a:gd name="connsiteX0" fmla="*/ 0 w 305526"/>
              <a:gd name="connsiteY0" fmla="*/ 101941 h 509703"/>
              <a:gd name="connsiteX1" fmla="*/ 152763 w 305526"/>
              <a:gd name="connsiteY1" fmla="*/ 101941 h 509703"/>
              <a:gd name="connsiteX2" fmla="*/ 152763 w 305526"/>
              <a:gd name="connsiteY2" fmla="*/ 0 h 509703"/>
              <a:gd name="connsiteX3" fmla="*/ 305526 w 305526"/>
              <a:gd name="connsiteY3" fmla="*/ 254852 h 509703"/>
              <a:gd name="connsiteX4" fmla="*/ 152763 w 305526"/>
              <a:gd name="connsiteY4" fmla="*/ 509703 h 509703"/>
              <a:gd name="connsiteX5" fmla="*/ 152763 w 305526"/>
              <a:gd name="connsiteY5" fmla="*/ 407762 h 509703"/>
              <a:gd name="connsiteX6" fmla="*/ 0 w 305526"/>
              <a:gd name="connsiteY6" fmla="*/ 407762 h 509703"/>
              <a:gd name="connsiteX7" fmla="*/ 0 w 305526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26" h="509703">
                <a:moveTo>
                  <a:pt x="305526" y="407762"/>
                </a:moveTo>
                <a:lnTo>
                  <a:pt x="152763" y="407762"/>
                </a:lnTo>
                <a:lnTo>
                  <a:pt x="152763" y="509703"/>
                </a:lnTo>
                <a:lnTo>
                  <a:pt x="0" y="254851"/>
                </a:lnTo>
                <a:lnTo>
                  <a:pt x="152763" y="0"/>
                </a:lnTo>
                <a:lnTo>
                  <a:pt x="152763" y="101941"/>
                </a:lnTo>
                <a:lnTo>
                  <a:pt x="305526" y="101941"/>
                </a:lnTo>
                <a:lnTo>
                  <a:pt x="305526" y="40776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658" tIns="101941" rIns="1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10" name="Freeform 9"/>
          <p:cNvSpPr/>
          <p:nvPr/>
        </p:nvSpPr>
        <p:spPr>
          <a:xfrm>
            <a:off x="1676400" y="25146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Implement &amp; Monitor</a:t>
            </a: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 rot="8100000">
            <a:off x="3161628" y="2018628"/>
            <a:ext cx="548640" cy="548640"/>
          </a:xfrm>
          <a:custGeom>
            <a:avLst/>
            <a:gdLst>
              <a:gd name="connsiteX0" fmla="*/ 0 w 305534"/>
              <a:gd name="connsiteY0" fmla="*/ 101941 h 509703"/>
              <a:gd name="connsiteX1" fmla="*/ 152767 w 305534"/>
              <a:gd name="connsiteY1" fmla="*/ 101941 h 509703"/>
              <a:gd name="connsiteX2" fmla="*/ 152767 w 305534"/>
              <a:gd name="connsiteY2" fmla="*/ 0 h 509703"/>
              <a:gd name="connsiteX3" fmla="*/ 305534 w 305534"/>
              <a:gd name="connsiteY3" fmla="*/ 254852 h 509703"/>
              <a:gd name="connsiteX4" fmla="*/ 152767 w 305534"/>
              <a:gd name="connsiteY4" fmla="*/ 509703 h 509703"/>
              <a:gd name="connsiteX5" fmla="*/ 152767 w 305534"/>
              <a:gd name="connsiteY5" fmla="*/ 407762 h 509703"/>
              <a:gd name="connsiteX6" fmla="*/ 0 w 305534"/>
              <a:gd name="connsiteY6" fmla="*/ 407762 h 509703"/>
              <a:gd name="connsiteX7" fmla="*/ 0 w 305534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34" h="509703">
                <a:moveTo>
                  <a:pt x="305534" y="407762"/>
                </a:moveTo>
                <a:lnTo>
                  <a:pt x="152767" y="407762"/>
                </a:lnTo>
                <a:lnTo>
                  <a:pt x="152767" y="509703"/>
                </a:lnTo>
                <a:lnTo>
                  <a:pt x="0" y="254851"/>
                </a:lnTo>
                <a:lnTo>
                  <a:pt x="152767" y="0"/>
                </a:lnTo>
                <a:lnTo>
                  <a:pt x="152767" y="101941"/>
                </a:lnTo>
                <a:lnTo>
                  <a:pt x="305534" y="101941"/>
                </a:lnTo>
                <a:lnTo>
                  <a:pt x="305534" y="40776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660" tIns="101941" rIns="-1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19" name="Rectangle 18"/>
          <p:cNvSpPr/>
          <p:nvPr/>
        </p:nvSpPr>
        <p:spPr>
          <a:xfrm>
            <a:off x="7086600" y="685800"/>
            <a:ext cx="1554480" cy="11887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Science &amp; Tools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609600" y="762000"/>
            <a:ext cx="1554480" cy="11887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Capacity Building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7086600" y="5105400"/>
            <a:ext cx="1554480" cy="11887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err="1" smtClean="0"/>
              <a:t>Stakeholder</a:t>
            </a:r>
            <a:r>
              <a:rPr lang="es-ES" b="1" dirty="0" smtClean="0"/>
              <a:t> </a:t>
            </a:r>
            <a:r>
              <a:rPr lang="es-ES" b="1" dirty="0" err="1" smtClean="0"/>
              <a:t>Engagement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685800" y="5105400"/>
            <a:ext cx="1554480" cy="11887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Partner Collaboration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76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6" name="Picture 4" descr="http://farm5.static.flickr.com/4021/4627755362_e71e1028da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1" y="0"/>
            <a:ext cx="1032734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" y="6477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Neil Palmer, CIAT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farm5.static.flickr.com/4021/4627755362_e71e1028da_b.jpg"/>
          <p:cNvPicPr>
            <a:picLocks noChangeAspect="1" noChangeArrowheads="1"/>
          </p:cNvPicPr>
          <p:nvPr/>
        </p:nvPicPr>
        <p:blipFill>
          <a:blip r:embed="rId2" cstate="print"/>
          <a:srcRect t="2307"/>
          <a:stretch>
            <a:fillRect/>
          </a:stretch>
        </p:blipFill>
        <p:spPr bwMode="auto">
          <a:xfrm>
            <a:off x="3810000" y="228600"/>
            <a:ext cx="5403104" cy="3505200"/>
          </a:xfrm>
          <a:prstGeom prst="rect">
            <a:avLst/>
          </a:prstGeom>
          <a:noFill/>
        </p:spPr>
      </p:pic>
      <p:pic>
        <p:nvPicPr>
          <p:cNvPr id="9" name="Picture 6" descr="Colombia floods"/>
          <p:cNvPicPr>
            <a:picLocks noChangeAspect="1" noChangeArrowheads="1"/>
          </p:cNvPicPr>
          <p:nvPr/>
        </p:nvPicPr>
        <p:blipFill>
          <a:blip r:embed="rId3" cstate="print"/>
          <a:srcRect t="11458"/>
          <a:stretch>
            <a:fillRect/>
          </a:stretch>
        </p:blipFill>
        <p:spPr bwMode="auto">
          <a:xfrm>
            <a:off x="3810000" y="3924300"/>
            <a:ext cx="5349397" cy="2667000"/>
          </a:xfrm>
          <a:prstGeom prst="rect">
            <a:avLst/>
          </a:prstGeom>
          <a:noFill/>
        </p:spPr>
      </p:pic>
      <p:pic>
        <p:nvPicPr>
          <p:cNvPr id="6" name="Picture 2" descr="http://farm3.static.flickr.com/2678/4345426827_d9b93e3385_b.jpg"/>
          <p:cNvPicPr>
            <a:picLocks noChangeAspect="1" noChangeArrowheads="1"/>
          </p:cNvPicPr>
          <p:nvPr/>
        </p:nvPicPr>
        <p:blipFill>
          <a:blip r:embed="rId4" cstate="print"/>
          <a:srcRect r="6667"/>
          <a:stretch>
            <a:fillRect/>
          </a:stretch>
        </p:blipFill>
        <p:spPr bwMode="auto">
          <a:xfrm>
            <a:off x="-304800" y="227640"/>
            <a:ext cx="3944144" cy="6363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2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C:\projects\evan\My Photos\10 04 19 Cali\IMG_2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29"/>
            <a:ext cx="9144000" cy="6858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9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87837" y="1828800"/>
            <a:ext cx="3142966" cy="3142966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Resilient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by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Design</a:t>
            </a:r>
            <a:endParaRPr lang="en-US" sz="32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57600" y="5334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Assess Risk</a:t>
            </a:r>
            <a:endParaRPr lang="en-US" sz="1800" b="1" kern="1200" dirty="0"/>
          </a:p>
        </p:txBody>
      </p:sp>
    </p:spTree>
    <p:extLst>
      <p:ext uri="{BB962C8B-B14F-4D97-AF65-F5344CB8AC3E}">
        <p14:creationId xmlns:p14="http://schemas.microsoft.com/office/powerpoint/2010/main" val="32956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5" y="0"/>
            <a:ext cx="81983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33290"/>
            <a:ext cx="7848600" cy="4001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urier New" pitchFamily="49" charset="0"/>
                <a:cs typeface="Courier New" pitchFamily="49" charset="0"/>
              </a:rPr>
              <a:t>http://ClimateKnowledgePortal.ClimateWizard.org</a:t>
            </a:r>
          </a:p>
        </p:txBody>
      </p:sp>
    </p:spTree>
    <p:extLst>
      <p:ext uri="{BB962C8B-B14F-4D97-AF65-F5344CB8AC3E}">
        <p14:creationId xmlns:p14="http://schemas.microsoft.com/office/powerpoint/2010/main" val="9930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Climate Impact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500"/>
              </a:spcAft>
              <a:buNone/>
            </a:pPr>
            <a:r>
              <a:rPr lang="en-US" sz="3200" u="sng" dirty="0" smtClean="0"/>
              <a:t>Assess Impacts</a:t>
            </a:r>
            <a:r>
              <a:rPr lang="en-US" b="0" dirty="0" smtClean="0"/>
              <a:t> </a:t>
            </a:r>
            <a:r>
              <a:rPr lang="en-US" sz="2400" b="0" dirty="0" smtClean="0"/>
              <a:t>(Modeling by partners Natural Capital Project and </a:t>
            </a:r>
            <a:r>
              <a:rPr lang="en-US" sz="2400" dirty="0" smtClean="0"/>
              <a:t>CGIAR-CIAT</a:t>
            </a:r>
            <a:r>
              <a:rPr lang="en-US" sz="2400" dirty="0"/>
              <a:t>)</a:t>
            </a:r>
            <a:endParaRPr lang="en-US" sz="3200" b="0" dirty="0" smtClean="0"/>
          </a:p>
          <a:p>
            <a:pPr lvl="1">
              <a:spcAft>
                <a:spcPts val="1000"/>
              </a:spcAft>
            </a:pPr>
            <a:r>
              <a:rPr lang="en-US" dirty="0" smtClean="0"/>
              <a:t>General Circulation Climate Models</a:t>
            </a:r>
          </a:p>
          <a:p>
            <a:pPr lvl="1">
              <a:spcAft>
                <a:spcPts val="1000"/>
              </a:spcAft>
            </a:pPr>
            <a:r>
              <a:rPr lang="en-US" dirty="0" smtClean="0"/>
              <a:t>Hydrologic modeling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839722" y="3733800"/>
            <a:ext cx="1802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O" sz="2400" b="1" u="sng" dirty="0">
                <a:latin typeface="+mn-lt"/>
              </a:rPr>
              <a:t>SWAT</a:t>
            </a:r>
            <a:endParaRPr lang="en-US" sz="2400" b="1" u="sng" dirty="0">
              <a:latin typeface="+mn-lt"/>
            </a:endParaRPr>
          </a:p>
        </p:txBody>
      </p:sp>
      <p:pic>
        <p:nvPicPr>
          <p:cNvPr id="6" name="Picture 6" descr="D:\PROYECTO\VALLE\Mapas\Caudal Fraile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06322" y="4282799"/>
            <a:ext cx="3036777" cy="2346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" descr="D:\PROYECTO\VALLE\CorridaInVEST\Mapas\Caudal_Tulua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87722" y="4267200"/>
            <a:ext cx="3037078" cy="2346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99823" y="3733800"/>
            <a:ext cx="1802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O" sz="2400" b="1" u="sng" dirty="0" err="1" smtClean="0">
                <a:latin typeface="+mn-lt"/>
              </a:rPr>
              <a:t>InVEST</a:t>
            </a:r>
            <a:endParaRPr lang="en-US" sz="24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34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395536" y="260648"/>
          <a:ext cx="822960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95536" y="3356992"/>
          <a:ext cx="822960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91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Colombia floo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202296" cy="51816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77000" y="6172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http://news.com.au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87837" y="1828800"/>
            <a:ext cx="3142966" cy="3142966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Resilient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by 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Design</a:t>
            </a:r>
            <a:endParaRPr lang="en-US" sz="32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57600" y="5334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Assess Risk</a:t>
            </a:r>
            <a:endParaRPr lang="en-US" sz="1800" b="1" kern="1200" dirty="0"/>
          </a:p>
        </p:txBody>
      </p:sp>
      <p:sp>
        <p:nvSpPr>
          <p:cNvPr id="5" name="Freeform 4"/>
          <p:cNvSpPr/>
          <p:nvPr/>
        </p:nvSpPr>
        <p:spPr>
          <a:xfrm rot="2700000">
            <a:off x="5494166" y="2034394"/>
            <a:ext cx="548640" cy="548640"/>
          </a:xfrm>
          <a:custGeom>
            <a:avLst/>
            <a:gdLst>
              <a:gd name="connsiteX0" fmla="*/ 0 w 305529"/>
              <a:gd name="connsiteY0" fmla="*/ 101941 h 509703"/>
              <a:gd name="connsiteX1" fmla="*/ 152765 w 305529"/>
              <a:gd name="connsiteY1" fmla="*/ 101941 h 509703"/>
              <a:gd name="connsiteX2" fmla="*/ 152765 w 305529"/>
              <a:gd name="connsiteY2" fmla="*/ 0 h 509703"/>
              <a:gd name="connsiteX3" fmla="*/ 305529 w 305529"/>
              <a:gd name="connsiteY3" fmla="*/ 254852 h 509703"/>
              <a:gd name="connsiteX4" fmla="*/ 152765 w 305529"/>
              <a:gd name="connsiteY4" fmla="*/ 509703 h 509703"/>
              <a:gd name="connsiteX5" fmla="*/ 152765 w 305529"/>
              <a:gd name="connsiteY5" fmla="*/ 407762 h 509703"/>
              <a:gd name="connsiteX6" fmla="*/ 0 w 305529"/>
              <a:gd name="connsiteY6" fmla="*/ 407762 h 509703"/>
              <a:gd name="connsiteX7" fmla="*/ 0 w 305529"/>
              <a:gd name="connsiteY7" fmla="*/ 101941 h 50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29" h="509703">
                <a:moveTo>
                  <a:pt x="0" y="101941"/>
                </a:moveTo>
                <a:lnTo>
                  <a:pt x="152765" y="101941"/>
                </a:lnTo>
                <a:lnTo>
                  <a:pt x="152765" y="0"/>
                </a:lnTo>
                <a:lnTo>
                  <a:pt x="305529" y="254852"/>
                </a:lnTo>
                <a:lnTo>
                  <a:pt x="152765" y="509703"/>
                </a:lnTo>
                <a:lnTo>
                  <a:pt x="152765" y="407762"/>
                </a:lnTo>
                <a:lnTo>
                  <a:pt x="0" y="407762"/>
                </a:lnTo>
                <a:lnTo>
                  <a:pt x="0" y="10194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1940" rIns="91658" bIns="1019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6" name="Freeform 5"/>
          <p:cNvSpPr/>
          <p:nvPr/>
        </p:nvSpPr>
        <p:spPr>
          <a:xfrm>
            <a:off x="5606142" y="2514600"/>
            <a:ext cx="1828800" cy="1828800"/>
          </a:xfrm>
          <a:custGeom>
            <a:avLst/>
            <a:gdLst>
              <a:gd name="connsiteX0" fmla="*/ 0 w 1692971"/>
              <a:gd name="connsiteY0" fmla="*/ 846478 h 1692956"/>
              <a:gd name="connsiteX1" fmla="*/ 846486 w 1692971"/>
              <a:gd name="connsiteY1" fmla="*/ 0 h 1692956"/>
              <a:gd name="connsiteX2" fmla="*/ 1692972 w 1692971"/>
              <a:gd name="connsiteY2" fmla="*/ 846478 h 1692956"/>
              <a:gd name="connsiteX3" fmla="*/ 846486 w 1692971"/>
              <a:gd name="connsiteY3" fmla="*/ 1692956 h 1692956"/>
              <a:gd name="connsiteX4" fmla="*/ 0 w 1692971"/>
              <a:gd name="connsiteY4" fmla="*/ 846478 h 16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71" h="1692956">
                <a:moveTo>
                  <a:pt x="0" y="846478"/>
                </a:moveTo>
                <a:cubicBezTo>
                  <a:pt x="0" y="378981"/>
                  <a:pt x="378985" y="0"/>
                  <a:pt x="846486" y="0"/>
                </a:cubicBezTo>
                <a:cubicBezTo>
                  <a:pt x="1313987" y="0"/>
                  <a:pt x="1692972" y="378981"/>
                  <a:pt x="1692972" y="846478"/>
                </a:cubicBezTo>
                <a:cubicBezTo>
                  <a:pt x="1692972" y="1313975"/>
                  <a:pt x="1313987" y="1692956"/>
                  <a:pt x="846486" y="1692956"/>
                </a:cubicBezTo>
                <a:cubicBezTo>
                  <a:pt x="378985" y="1692956"/>
                  <a:pt x="0" y="1313975"/>
                  <a:pt x="0" y="84647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90" tIns="270788" rIns="270790" bIns="27078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Evaluate Solutions</a:t>
            </a:r>
            <a:endParaRPr lang="en-US" sz="1800" b="1" kern="1200" dirty="0"/>
          </a:p>
        </p:txBody>
      </p:sp>
    </p:spTree>
    <p:extLst>
      <p:ext uri="{BB962C8B-B14F-4D97-AF65-F5344CB8AC3E}">
        <p14:creationId xmlns:p14="http://schemas.microsoft.com/office/powerpoint/2010/main" val="26319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5669E29EFAB14582576D25EF448152" ma:contentTypeVersion="1" ma:contentTypeDescription="Create a new document." ma:contentTypeScope="" ma:versionID="48c703af1e1d1ce53016ea7ac37b904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0d331ebd68627ead16f146830ec63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16A1A0-8F25-482F-A4FC-BC6CC26C58CA}"/>
</file>

<file path=customXml/itemProps2.xml><?xml version="1.0" encoding="utf-8"?>
<ds:datastoreItem xmlns:ds="http://schemas.openxmlformats.org/officeDocument/2006/customXml" ds:itemID="{424B2A43-691F-4F2C-82F4-DBF17074A1E5}"/>
</file>

<file path=customXml/itemProps3.xml><?xml version="1.0" encoding="utf-8"?>
<ds:datastoreItem xmlns:ds="http://schemas.openxmlformats.org/officeDocument/2006/customXml" ds:itemID="{5B7FB211-2FBF-4DC3-8006-BC3660B943B5}"/>
</file>

<file path=docProps/app.xml><?xml version="1.0" encoding="utf-8"?>
<Properties xmlns="http://schemas.openxmlformats.org/officeDocument/2006/extended-properties" xmlns:vt="http://schemas.openxmlformats.org/officeDocument/2006/docPropsVTypes">
  <TotalTime>12178</TotalTime>
  <Words>273</Words>
  <Application>Microsoft Office PowerPoint</Application>
  <PresentationFormat>On-screen Show (4:3)</PresentationFormat>
  <Paragraphs>96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Impact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Solutions</vt:lpstr>
      <vt:lpstr>PowerPoint Presentation</vt:lpstr>
      <vt:lpstr>PowerPoint Presentation</vt:lpstr>
      <vt:lpstr>PowerPoint Presentation</vt:lpstr>
      <vt:lpstr>RIOS: Planning for the Future</vt:lpstr>
      <vt:lpstr>PowerPoint Presentation</vt:lpstr>
      <vt:lpstr>Solution:  Silvopastoral System (Livestock and Trees)</vt:lpstr>
      <vt:lpstr>PowerPoint Presentation</vt:lpstr>
      <vt:lpstr>PowerPoint Presentation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in the  Mongolian Eastern Steppe</dc:title>
  <dc:creator>Evan Girvetz</dc:creator>
  <cp:lastModifiedBy>Evan Girvetz</cp:lastModifiedBy>
  <cp:revision>93</cp:revision>
  <cp:lastPrinted>2011-11-06T04:51:45Z</cp:lastPrinted>
  <dcterms:created xsi:type="dcterms:W3CDTF">2010-01-27T05:48:20Z</dcterms:created>
  <dcterms:modified xsi:type="dcterms:W3CDTF">2013-05-28T17:56:55Z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0x010100685669E29EFAB14582576D25EF448152</vt:lpwstr>
  </property>
</Properties>
</file>