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  <p:sldMasterId id="2147483699" r:id="rId4"/>
    <p:sldMasterId id="2147483713" r:id="rId5"/>
    <p:sldMasterId id="2147483726" r:id="rId6"/>
    <p:sldMasterId id="2147483740" r:id="rId7"/>
  </p:sldMasterIdLst>
  <p:notesMasterIdLst>
    <p:notesMasterId r:id="rId21"/>
  </p:notesMasterIdLst>
  <p:sldIdLst>
    <p:sldId id="273" r:id="rId8"/>
    <p:sldId id="317" r:id="rId9"/>
    <p:sldId id="290" r:id="rId10"/>
    <p:sldId id="293" r:id="rId11"/>
    <p:sldId id="325" r:id="rId12"/>
    <p:sldId id="321" r:id="rId13"/>
    <p:sldId id="277" r:id="rId14"/>
    <p:sldId id="301" r:id="rId15"/>
    <p:sldId id="279" r:id="rId16"/>
    <p:sldId id="280" r:id="rId17"/>
    <p:sldId id="323" r:id="rId18"/>
    <p:sldId id="324" r:id="rId19"/>
    <p:sldId id="322" r:id="rId20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5" autoAdjust="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98" y="-84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4621-4E3F-4A05-8C99-A5706815CC24}" type="datetimeFigureOut">
              <a:rPr lang="en-US" smtClean="0"/>
              <a:pPr/>
              <a:t>5/28/2013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AFDB4-A491-4553-8541-490D04648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179388"/>
            <a:ext cx="6022975" cy="4518025"/>
          </a:xfrm>
          <a:ln/>
        </p:spPr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DB935-6132-4C9B-B0B4-0144AEE4195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179388"/>
            <a:ext cx="6400800" cy="48021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49F0B-AD00-4EB5-AB43-676255E4293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230188"/>
            <a:ext cx="5313362" cy="39862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3E371-A115-4378-B9E6-E412540C31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121105"/>
            <a:ext cx="5868987" cy="4402476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FDB4-A491-4553-8541-490D0464848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813" y="255588"/>
            <a:ext cx="6403975" cy="48037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FDB4-A491-4553-8541-490D0464848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D745D-24C4-4D3E-B4C0-A819465AD3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179388"/>
            <a:ext cx="6502400" cy="48768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013" y="103188"/>
            <a:ext cx="6403975" cy="48037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E26A7-DCAF-49FC-B97B-551F47F620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03188"/>
            <a:ext cx="6502400" cy="48768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639B-9D40-4E65-AEFE-F8D7DEF9E0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256381"/>
            <a:ext cx="6324600" cy="474563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FDB4-A491-4553-8541-490D0464848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648FAE9C-A496-4BA8-88C9-D744002664E6}" type="slidenum">
              <a:rPr lang="en-US" smtClean="0">
                <a:ea typeface="MS PGothic" pitchFamily="34" charset="-128"/>
              </a:rPr>
              <a:pPr defTabSz="914400"/>
              <a:t>6</a:t>
            </a:fld>
            <a:endParaRPr lang="en-US" dirty="0" smtClean="0">
              <a:ea typeface="MS PGothic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0" y="65088"/>
            <a:ext cx="5232400" cy="39243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ED771-469B-4800-A29F-76141E46791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179388"/>
            <a:ext cx="6019800" cy="4516437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213" y="179388"/>
            <a:ext cx="6251575" cy="4689475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013" y="103188"/>
            <a:ext cx="6327775" cy="47466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A8B01-3B3A-4075-87E9-3EED9F36064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3ED3-8700-4EF2-8683-5BCEAA4EE3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3DBBD-738E-46E0-948A-4F5F40F7A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2D6C-F8DA-4CC0-8D73-BC29CB560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49894-E5B7-4C3B-BC72-96BE1F3D3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0E7F-11B0-405A-BE1C-E9CF29F1C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95FB8B-802C-4531-BFD7-15C412776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FA0B78-6F05-43B2-84EC-CBD8AF07FB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1B1A5F-2CC3-4B73-B0C4-B5AFE11655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911B88-5982-4D4A-954E-9D678EB70E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461F68-D4E3-400F-A49F-6917BB54F4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89B28E-537A-43DD-A6AB-05E67581AF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CDAC-67B2-4D71-B495-ABEE3683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ABCC6E-C2E4-48D9-B81A-83091AE123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C17943-1E2D-41F2-B5A0-B33D048226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A03031-86C4-4333-92E5-5F6A6288E2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1BAA3D-14B7-463E-9DF1-1B466D0BB6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825573-F904-4569-8B6B-66E354D79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30188"/>
            <a:ext cx="8229600" cy="624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07163"/>
            <a:ext cx="1271588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973E09-F554-4ECE-A5A6-F215E67B5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14600" y="6316663"/>
            <a:ext cx="4229100" cy="3365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95FB8B-802C-4531-BFD7-15C412776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FA0B78-6F05-43B2-84EC-CBD8AF07FB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1B1A5F-2CC3-4B73-B0C4-B5AFE11655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3148-928F-4936-9705-C2569ADB5A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911B88-5982-4D4A-954E-9D678EB70E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461F68-D4E3-400F-A49F-6917BB54F4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89B28E-537A-43DD-A6AB-05E67581AF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ABCC6E-C2E4-48D9-B81A-83091AE123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C17943-1E2D-41F2-B5A0-B33D048226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A03031-86C4-4333-92E5-5F6A6288E2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1BAA3D-14B7-463E-9DF1-1B466D0BB6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825573-F904-4569-8B6B-66E354D79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C98F-8AB9-4878-A842-8EDD2A148E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723A2-5CBF-4FC3-9CC4-0522A0F94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CA66-C4F3-482E-BED8-2D1F95BE8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89BB-40E5-441B-948C-A864081D1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40FB-663E-4A2C-A724-148DDFF97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67BE-C39F-402B-8F02-87C258FF2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7B5D4-DB2E-4ADD-8040-76B62A5D2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E16-AEFA-4E95-B92B-A4CD88797D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2EB5-924A-490A-8683-1B915ABBAF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A78E-8D20-45FB-A931-E58EFAB9D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29B0-3EB6-40BC-8C9D-DC59CE5BE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ED92-CE31-4018-8BD3-D8FB73665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9CA4-602E-4DB2-8887-451B4739FF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3ED3-8700-4EF2-8683-5BCEAA4EE3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0E7F-11B0-405A-BE1C-E9CF29F1C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CDAC-67B2-4D71-B495-ABEE3683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3148-928F-4936-9705-C2569ADB5A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723A2-5CBF-4FC3-9CC4-0522A0F94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9CA4-602E-4DB2-8887-451B4739FF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5464-37F8-4DB5-8A2A-2BDFDE631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DEE9-40D4-418C-A48F-6DADED39E7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41F1-EA3D-4741-AD48-DC72B559CE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5464-37F8-4DB5-8A2A-2BDFDE631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3DBBD-738E-46E0-948A-4F5F40F7A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2D6C-F8DA-4CC0-8D73-BC29CB560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49894-E5B7-4C3B-BC72-96BE1F3D3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422DBC-37F4-4CE5-BD1B-DC63DD2633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3ED3-8700-4EF2-8683-5BCEAA4EE3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0E7F-11B0-405A-BE1C-E9CF29F1C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CDAC-67B2-4D71-B495-ABEE3683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3148-928F-4936-9705-C2569ADB5A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723A2-5CBF-4FC3-9CC4-0522A0F94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9CA4-602E-4DB2-8887-451B4739FF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DEE9-40D4-418C-A48F-6DADED39E7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5464-37F8-4DB5-8A2A-2BDFDE6312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DEE9-40D4-418C-A48F-6DADED39E7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41F1-EA3D-4741-AD48-DC72B559CE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3DBBD-738E-46E0-948A-4F5F40F7A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2D6C-F8DA-4CC0-8D73-BC29CB560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49894-E5B7-4C3B-BC72-96BE1F3D3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422DBC-37F4-4CE5-BD1B-DC63DD2633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41F1-EA3D-4741-AD48-DC72B559CE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746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24B89-6413-4A30-B40B-F75A5B9C2F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9" name="Picture 5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BUILDING STRONG</a:t>
            </a:r>
            <a:r>
              <a:rPr lang="en-US" sz="1400" b="1" baseline="-25000" dirty="0">
                <a:solidFill>
                  <a:srgbClr val="000000"/>
                </a:solidFill>
              </a:rPr>
              <a:t>®</a:t>
            </a:r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b="8333"/>
          <a:stretch>
            <a:fillRect/>
          </a:stretch>
        </p:blipFill>
        <p:spPr bwMode="auto">
          <a:xfrm>
            <a:off x="3918528" y="3505200"/>
            <a:ext cx="522547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 r="5442" b="17653"/>
          <a:stretch>
            <a:fillRect/>
          </a:stretch>
        </p:blipFill>
        <p:spPr bwMode="auto">
          <a:xfrm>
            <a:off x="4953000" y="1566553"/>
            <a:ext cx="4191000" cy="22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6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4953000" y="38100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66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US Army Corps of Engineers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BUILDING STRONG</a:t>
            </a:r>
            <a:r>
              <a:rPr lang="en-US" sz="1400" b="1" baseline="-25000" dirty="0">
                <a:solidFill>
                  <a:srgbClr val="000000"/>
                </a:solidFill>
                <a:cs typeface="Times New Roman" pitchFamily="18" charset="0"/>
              </a:rPr>
              <a:t>®</a:t>
            </a:r>
          </a:p>
        </p:txBody>
      </p:sp>
      <p:pic>
        <p:nvPicPr>
          <p:cNvPr id="26633" name="Picture 4" descr="ppt_camo_bkgrnd-0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" descr="USACE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3725" y="56388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Text Box 8"/>
          <p:cNvSpPr txBox="1">
            <a:spLocks noChangeArrowheads="1"/>
          </p:cNvSpPr>
          <p:nvPr userDrawn="1"/>
        </p:nvSpPr>
        <p:spPr bwMode="auto">
          <a:xfrm>
            <a:off x="593725" y="63404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cs typeface="Times New Roman" pitchFamily="18" charset="0"/>
              </a:rPr>
              <a:t>BUILDING STRONG</a:t>
            </a:r>
            <a:r>
              <a:rPr lang="en-US" sz="1400" b="1" baseline="-25000" dirty="0">
                <a:solidFill>
                  <a:srgbClr val="000000"/>
                </a:solidFill>
                <a:cs typeface="Times New Roman" pitchFamily="18" charset="0"/>
              </a:rPr>
              <a:t>®</a:t>
            </a:r>
          </a:p>
        </p:txBody>
      </p:sp>
      <p:pic>
        <p:nvPicPr>
          <p:cNvPr id="26628" name="Picture 5" descr="white_curv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746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8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15C3F-237B-4601-90BF-1F966B83E050}" type="slidenum">
              <a:rPr 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>
    <p:fade thruBlk="1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746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8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15C3F-237B-4601-90BF-1F966B83E050}" type="slidenum">
              <a:rPr 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fade thruBlk="1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ppt_camo_bkgrnd-0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DAADD2-E5C9-4B8D-9AA8-4DFACE8488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4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6388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6223000" y="63404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BUILDING STRONG</a:t>
            </a:r>
            <a:r>
              <a:rPr lang="en-US" sz="1400" b="1" baseline="-25000" dirty="0">
                <a:solidFill>
                  <a:srgbClr val="000000"/>
                </a:solidFill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 flipH="1"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746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24B89-6413-4A30-B40B-F75A5B9C2FA7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49" name="Picture 5" descr="USACE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BUILDING STRONG</a:t>
            </a:r>
            <a:r>
              <a:rPr lang="en-US" sz="1400" b="1" baseline="-25000" dirty="0">
                <a:solidFill>
                  <a:srgbClr val="000000"/>
                </a:solidFill>
                <a:ea typeface="ＭＳ Ｐゴシック" pitchFamily="34" charset="-128"/>
              </a:rPr>
              <a:t>®</a:t>
            </a:r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746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24B89-6413-4A30-B40B-F75A5B9C2FA7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149" name="Picture 5" descr="USACE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ea typeface="ＭＳ Ｐゴシック" pitchFamily="34" charset="-128"/>
              </a:rPr>
              <a:t>BUILDING STRONG</a:t>
            </a:r>
            <a:r>
              <a:rPr lang="en-US" sz="1400" b="1" baseline="-25000" dirty="0">
                <a:solidFill>
                  <a:srgbClr val="000000"/>
                </a:solidFill>
                <a:ea typeface="ＭＳ Ｐゴシック" pitchFamily="34" charset="-128"/>
              </a:rPr>
              <a:t>®</a:t>
            </a:r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image" Target="../media/image11.png"/><Relationship Id="rId5" Type="http://schemas.openxmlformats.org/officeDocument/2006/relationships/image" Target="../media/image13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ChangeArrowheads="1"/>
          </p:cNvSpPr>
          <p:nvPr/>
        </p:nvSpPr>
        <p:spPr bwMode="auto">
          <a:xfrm>
            <a:off x="76200" y="2133600"/>
            <a:ext cx="510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Nature Conservancy’s Climate, Risk &amp; Resilience 2013 Learning Exchange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505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Col. Richard Hansen</a:t>
            </a:r>
          </a:p>
          <a:p>
            <a:pPr algn="ctr"/>
            <a:r>
              <a:rPr lang="en-US" sz="2000" dirty="0" smtClean="0"/>
              <a:t>U.S. Army Corps of Engineers</a:t>
            </a:r>
          </a:p>
          <a:p>
            <a:pPr algn="ctr"/>
            <a:r>
              <a:rPr lang="en-US" sz="2000" dirty="0" smtClean="0"/>
              <a:t>Commander, New Orleans District</a:t>
            </a: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Challenges and Opportunities in Addressing Climate Change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9113"/>
            <a:ext cx="9144000" cy="646687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IHNC-Lake Borgne Surge Barrier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9C238-7CC7-486D-AADC-874ABD41BC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 descr="IHNCSurgeBarrier_Construction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965751" y="808791"/>
            <a:ext cx="3782714" cy="216995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 descr="IMG_1260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4953000" y="825217"/>
            <a:ext cx="3283528" cy="213507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0" name="Picture 9" descr="IMG_0203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>
          <a:xfrm>
            <a:off x="983674" y="3089598"/>
            <a:ext cx="7245928" cy="341510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Data District\PA\Image and Video\- Davis Pond - Ricky Boyett\Davis Pond 1-30-02 b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3733800"/>
            <a:ext cx="4267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K:\Data District\PA\Image and Video\Coastal Images 1.6.10\Cameron Parish Coastal Marsh Restoration  6-22-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43000"/>
            <a:ext cx="416299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" y="1143000"/>
            <a:ext cx="1828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Cameron Parish Coastal </a:t>
            </a:r>
          </a:p>
          <a:p>
            <a:pPr eaLnBrk="1" hangingPunct="1">
              <a:spcBef>
                <a:spcPct val="0"/>
              </a:spcBef>
            </a:pPr>
            <a:r>
              <a:rPr lang="en-US" sz="14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Marsh Restoration</a:t>
            </a:r>
            <a:r>
              <a:rPr lang="en-US" sz="1400" dirty="0" smtClean="0">
                <a:solidFill>
                  <a:srgbClr val="FFFFFF">
                    <a:lumMod val="95000"/>
                  </a:srgbClr>
                </a:solidFill>
                <a:latin typeface="Arial"/>
                <a:ea typeface="+mn-ea"/>
              </a:rPr>
              <a:t> </a:t>
            </a:r>
            <a:endParaRPr lang="en-US" sz="1400" dirty="0">
              <a:solidFill>
                <a:srgbClr val="FFFFFF">
                  <a:lumMod val="95000"/>
                </a:srgbClr>
              </a:solidFill>
              <a:latin typeface="Arial"/>
              <a:ea typeface="+mn-ea"/>
            </a:endParaRPr>
          </a:p>
        </p:txBody>
      </p:sp>
      <p:pic>
        <p:nvPicPr>
          <p:cNvPr id="1029" name="Picture 5" descr="Z:\HPO\Staff\Public Affairs\Pictures\Levees, Floodwalls &amp; Armoring\Grand Isle\03 Jul 09 Aerial Photos\Grand Isle July 03 09 (27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35311" y="1219200"/>
            <a:ext cx="410868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235944" y="1444823"/>
            <a:ext cx="190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en-US" sz="1400" b="1" dirty="0" smtClean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Grand Isle</a:t>
            </a:r>
            <a:endParaRPr lang="en-US" sz="14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267200" y="6381750"/>
            <a:ext cx="2133600" cy="476250"/>
          </a:xfrm>
        </p:spPr>
        <p:txBody>
          <a:bodyPr/>
          <a:lstStyle/>
          <a:p>
            <a:fld id="{DB51FC41-9242-406B-AD7F-FD19361F3E6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Documents and Settings\B2PAOKEC\Desktop\Three_Legged_Stoo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0" y="149181"/>
            <a:ext cx="7696200" cy="617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2438400" y="57150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dirty="0" smtClean="0">
                <a:ln w="6350" cmpd="sng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</a:rPr>
              <a:t>Davis Pond Freshwater Diversion</a:t>
            </a:r>
            <a:endParaRPr lang="en-US" sz="1400" dirty="0">
              <a:ln w="6350" cmpd="sng">
                <a:solidFill>
                  <a:srgbClr val="FFFFFF">
                    <a:lumMod val="9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14387"/>
          </a:xfrm>
        </p:spPr>
        <p:txBody>
          <a:bodyPr/>
          <a:lstStyle/>
          <a:p>
            <a:r>
              <a:rPr lang="en-US" i="1" dirty="0" smtClean="0"/>
              <a:t>Challenges and Opportunities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78413"/>
          </a:xfrm>
        </p:spPr>
        <p:txBody>
          <a:bodyPr/>
          <a:lstStyle/>
          <a:p>
            <a:r>
              <a:rPr lang="en-US" dirty="0" smtClean="0"/>
              <a:t>Continued support of flood risk management, navigation and coastal restoration</a:t>
            </a:r>
          </a:p>
          <a:p>
            <a:endParaRPr lang="en-US" dirty="0" smtClean="0"/>
          </a:p>
          <a:p>
            <a:r>
              <a:rPr lang="en-US" dirty="0" smtClean="0"/>
              <a:t>Balance missions to work together for sustainable coast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Adaptive Management</a:t>
            </a:r>
          </a:p>
          <a:p>
            <a:endParaRPr lang="en-US" dirty="0" smtClean="0"/>
          </a:p>
          <a:p>
            <a:r>
              <a:rPr lang="en-US" dirty="0" smtClean="0"/>
              <a:t>Consider climate change to develop sustainable solutions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00E7F-11B0-405A-BE1C-E9CF29F1C1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0B78-6F05-43B2-84EC-CBD8AF07FBF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14387"/>
          </a:xfrm>
        </p:spPr>
        <p:txBody>
          <a:bodyPr/>
          <a:lstStyle/>
          <a:p>
            <a:r>
              <a:rPr lang="en-US" i="1" dirty="0" smtClean="0"/>
              <a:t>Thank You</a:t>
            </a:r>
            <a:endParaRPr lang="en-US" i="1" dirty="0"/>
          </a:p>
        </p:txBody>
      </p:sp>
      <p:pic>
        <p:nvPicPr>
          <p:cNvPr id="103426" name="Picture 2" descr="C:\Users\B2PAOLEM\AppData\Local\Microsoft\Windows\Temporary Internet Files\Content.Outlook\9KZBEAMN\Mississippi Delt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30622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04800" y="1143000"/>
            <a:ext cx="8534400" cy="5410200"/>
            <a:chOff x="304800" y="1295400"/>
            <a:chExt cx="8534400" cy="5410200"/>
          </a:xfrm>
        </p:grpSpPr>
        <p:pic>
          <p:nvPicPr>
            <p:cNvPr id="1027" name="Picture 2" descr="seven oaks water suppl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5053012"/>
              <a:ext cx="2819400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3" descr="tenn t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1309687"/>
              <a:ext cx="2514600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324600" y="1309687"/>
              <a:ext cx="2473325" cy="1611313"/>
              <a:chOff x="1992" y="768"/>
              <a:chExt cx="1704" cy="1056"/>
            </a:xfrm>
          </p:grpSpPr>
          <p:pic>
            <p:nvPicPr>
              <p:cNvPr id="1048" name="Picture 5" descr="environment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16" y="768"/>
                <a:ext cx="1680" cy="105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1049" name="Text Box 6"/>
              <p:cNvSpPr txBox="1">
                <a:spLocks noChangeArrowheads="1"/>
              </p:cNvSpPr>
              <p:nvPr/>
            </p:nvSpPr>
            <p:spPr bwMode="auto">
              <a:xfrm>
                <a:off x="1992" y="797"/>
                <a:ext cx="1700" cy="3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rgbClr val="FFFFFF"/>
                    </a:solidFill>
                    <a:latin typeface="Arial Narrow" pitchFamily="34" charset="0"/>
                    <a:ea typeface="ＭＳ Ｐゴシック" pitchFamily="34" charset="-128"/>
                  </a:rPr>
                  <a:t>Environmental Protection</a:t>
                </a:r>
              </a:p>
              <a:p>
                <a:pPr algn="ctr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rgbClr val="FFFFFF"/>
                    </a:solidFill>
                    <a:latin typeface="Arial Narrow" pitchFamily="34" charset="0"/>
                    <a:ea typeface="ＭＳ Ｐゴシック" pitchFamily="34" charset="-128"/>
                  </a:rPr>
                  <a:t>&amp; Restoration</a:t>
                </a:r>
              </a:p>
            </p:txBody>
          </p:sp>
        </p:grpSp>
        <p:pic>
          <p:nvPicPr>
            <p:cNvPr id="1030" name="Picture 7" descr="coastal_floo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4200" y="1295400"/>
              <a:ext cx="2895600" cy="16002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31" name="Text Box 8"/>
            <p:cNvSpPr txBox="1">
              <a:spLocks noChangeArrowheads="1"/>
            </p:cNvSpPr>
            <p:nvPr/>
          </p:nvSpPr>
          <p:spPr bwMode="auto">
            <a:xfrm>
              <a:off x="3505200" y="1371600"/>
              <a:ext cx="1924050" cy="749300"/>
            </a:xfrm>
            <a:prstGeom prst="rect">
              <a:avLst/>
            </a:prstGeom>
            <a:solidFill>
              <a:schemeClr val="bg2">
                <a:alpha val="67058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FFFFFF"/>
                  </a:solidFill>
                  <a:ea typeface="ＭＳ Ｐゴシック" pitchFamily="34" charset="-128"/>
                </a:rPr>
                <a:t>Flood &amp; Coastal</a:t>
              </a:r>
            </a:p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FFFFFF"/>
                  </a:solidFill>
                  <a:ea typeface="ＭＳ Ｐゴシック" pitchFamily="34" charset="-128"/>
                </a:rPr>
                <a:t>Storm Damage</a:t>
              </a:r>
            </a:p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FFFFFF"/>
                  </a:solidFill>
                  <a:ea typeface="ＭＳ Ｐゴシック" pitchFamily="34" charset="-128"/>
                </a:rPr>
                <a:t>Reduction</a:t>
              </a:r>
            </a:p>
          </p:txBody>
        </p:sp>
        <p:pic>
          <p:nvPicPr>
            <p:cNvPr id="1032" name="Picture 9" descr="Bonneville pow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800" y="3214687"/>
              <a:ext cx="2514600" cy="15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Text Box 10"/>
            <p:cNvSpPr txBox="1">
              <a:spLocks noChangeArrowheads="1"/>
            </p:cNvSpPr>
            <p:nvPr/>
          </p:nvSpPr>
          <p:spPr bwMode="auto">
            <a:xfrm>
              <a:off x="304800" y="3276600"/>
              <a:ext cx="15176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FFFFFF"/>
                  </a:solidFill>
                  <a:ea typeface="ＭＳ Ｐゴシック" pitchFamily="34" charset="-128"/>
                </a:rPr>
                <a:t>Hydropower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400800" y="3138487"/>
              <a:ext cx="2438400" cy="1590675"/>
              <a:chOff x="3984" y="2941"/>
              <a:chExt cx="1536" cy="1002"/>
            </a:xfrm>
          </p:grpSpPr>
          <p:pic>
            <p:nvPicPr>
              <p:cNvPr id="1046" name="Picture 12" descr="boat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84" y="2941"/>
                <a:ext cx="1536" cy="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7" name="Text Box 13"/>
              <p:cNvSpPr txBox="1">
                <a:spLocks noChangeArrowheads="1"/>
              </p:cNvSpPr>
              <p:nvPr/>
            </p:nvSpPr>
            <p:spPr bwMode="auto">
              <a:xfrm>
                <a:off x="3984" y="2976"/>
                <a:ext cx="8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>
                    <a:solidFill>
                      <a:srgbClr val="FFFFFF"/>
                    </a:solidFill>
                    <a:ea typeface="ＭＳ Ｐゴシック" pitchFamily="34" charset="-128"/>
                  </a:rPr>
                  <a:t>Recreation</a:t>
                </a:r>
              </a:p>
            </p:txBody>
          </p:sp>
        </p:grpSp>
        <p:sp>
          <p:nvSpPr>
            <p:cNvPr id="1035" name="Text Box 14"/>
            <p:cNvSpPr txBox="1">
              <a:spLocks noChangeArrowheads="1"/>
            </p:cNvSpPr>
            <p:nvPr/>
          </p:nvSpPr>
          <p:spPr bwMode="auto">
            <a:xfrm>
              <a:off x="393700" y="1327150"/>
              <a:ext cx="13525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FFFFFF"/>
                  </a:solidFill>
                  <a:ea typeface="ＭＳ Ｐゴシック" pitchFamily="34" charset="-128"/>
                </a:rPr>
                <a:t>Navigation</a:t>
              </a:r>
            </a:p>
          </p:txBody>
        </p:sp>
        <p:sp>
          <p:nvSpPr>
            <p:cNvPr id="1036" name="Text Box 15"/>
            <p:cNvSpPr txBox="1">
              <a:spLocks noChangeArrowheads="1"/>
            </p:cNvSpPr>
            <p:nvPr/>
          </p:nvSpPr>
          <p:spPr bwMode="auto">
            <a:xfrm>
              <a:off x="3200400" y="5029200"/>
              <a:ext cx="16446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FFFFFF"/>
                  </a:solidFill>
                  <a:ea typeface="ＭＳ Ｐゴシック" pitchFamily="34" charset="-128"/>
                </a:rPr>
                <a:t>Water Supply</a:t>
              </a:r>
            </a:p>
          </p:txBody>
        </p:sp>
        <p:graphicFrame>
          <p:nvGraphicFramePr>
            <p:cNvPr id="1026" name="Object 16"/>
            <p:cNvGraphicFramePr>
              <a:graphicFrameLocks noChangeAspect="1"/>
            </p:cNvGraphicFramePr>
            <p:nvPr/>
          </p:nvGraphicFramePr>
          <p:xfrm>
            <a:off x="304800" y="5043487"/>
            <a:ext cx="2514600" cy="166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55" name="Bitmap Image" r:id="rId10" imgW="6924927" imgH="4638926" progId="PBrush">
                    <p:embed/>
                  </p:oleObj>
                </mc:Choice>
                <mc:Fallback>
                  <p:oleObj name="Bitmap Image" r:id="rId10" imgW="6924927" imgH="4638926" progId="PBrush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5043487"/>
                          <a:ext cx="2514600" cy="166211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Text Box 17"/>
            <p:cNvSpPr txBox="1">
              <a:spLocks noChangeArrowheads="1"/>
            </p:cNvSpPr>
            <p:nvPr/>
          </p:nvSpPr>
          <p:spPr bwMode="auto">
            <a:xfrm>
              <a:off x="304800" y="5029200"/>
              <a:ext cx="13779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FFFFFF"/>
                  </a:solidFill>
                  <a:ea typeface="ＭＳ Ｐゴシック" pitchFamily="34" charset="-128"/>
                </a:rPr>
                <a:t>Regulatory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6400800" y="5040312"/>
              <a:ext cx="2438400" cy="1665288"/>
              <a:chOff x="3976" y="1864"/>
              <a:chExt cx="1536" cy="1049"/>
            </a:xfrm>
          </p:grpSpPr>
          <p:pic>
            <p:nvPicPr>
              <p:cNvPr id="1044" name="Picture 19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976" y="1898"/>
                <a:ext cx="1536" cy="10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045" name="Text Box 20"/>
              <p:cNvSpPr txBox="1">
                <a:spLocks noChangeArrowheads="1"/>
              </p:cNvSpPr>
              <p:nvPr/>
            </p:nvSpPr>
            <p:spPr bwMode="auto">
              <a:xfrm>
                <a:off x="3976" y="1864"/>
                <a:ext cx="1536" cy="212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i="1" dirty="0">
                    <a:solidFill>
                      <a:srgbClr val="FFFFFF"/>
                    </a:solidFill>
                    <a:ea typeface="ＭＳ Ｐゴシック" pitchFamily="34" charset="-128"/>
                  </a:rPr>
                  <a:t>Support for Others</a:t>
                </a:r>
              </a:p>
            </p:txBody>
          </p:sp>
        </p:grpSp>
        <p:pic>
          <p:nvPicPr>
            <p:cNvPr id="1039" name="Picture 21"/>
            <p:cNvPicPr>
              <a:picLocks noChangeArrowheads="1"/>
            </p:cNvPicPr>
            <p:nvPr/>
          </p:nvPicPr>
          <p:blipFill>
            <a:blip r:embed="rId13" cstate="print">
              <a:lum bright="-12000" contrast="36000"/>
            </a:blip>
            <a:srcRect l="1852" t="2768"/>
            <a:stretch>
              <a:fillRect/>
            </a:stretch>
          </p:blipFill>
          <p:spPr bwMode="auto">
            <a:xfrm>
              <a:off x="3124200" y="3124200"/>
              <a:ext cx="28956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Text Box 22"/>
            <p:cNvSpPr txBox="1">
              <a:spLocks noChangeArrowheads="1"/>
            </p:cNvSpPr>
            <p:nvPr/>
          </p:nvSpPr>
          <p:spPr bwMode="auto">
            <a:xfrm>
              <a:off x="3276600" y="3200400"/>
              <a:ext cx="1581150" cy="530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FFFFFF"/>
                  </a:solidFill>
                  <a:ea typeface="ＭＳ Ｐゴシック" pitchFamily="34" charset="-128"/>
                </a:rPr>
                <a:t>Emergency</a:t>
              </a:r>
            </a:p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srgbClr val="FFFFFF"/>
                  </a:solidFill>
                  <a:ea typeface="ＭＳ Ｐゴシック" pitchFamily="34" charset="-128"/>
                </a:rPr>
                <a:t>Management</a:t>
              </a:r>
            </a:p>
          </p:txBody>
        </p:sp>
      </p:grpSp>
      <p:sp>
        <p:nvSpPr>
          <p:cNvPr id="1041" name="Text Box 23"/>
          <p:cNvSpPr txBox="1">
            <a:spLocks noChangeArrowheads="1"/>
          </p:cNvSpPr>
          <p:nvPr/>
        </p:nvSpPr>
        <p:spPr bwMode="auto">
          <a:xfrm>
            <a:off x="304800" y="6232525"/>
            <a:ext cx="1841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42" name="Text Box 24"/>
          <p:cNvSpPr txBox="1">
            <a:spLocks noChangeArrowheads="1"/>
          </p:cNvSpPr>
          <p:nvPr/>
        </p:nvSpPr>
        <p:spPr bwMode="auto">
          <a:xfrm>
            <a:off x="6232525" y="6281738"/>
            <a:ext cx="2606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USACE: How We Serve the Nation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B5464-37F8-4DB5-8A2A-2BDFDE6312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0" y="990600"/>
            <a:ext cx="91440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371600" y="1219200"/>
            <a:ext cx="6400800" cy="5257800"/>
            <a:chOff x="2057400" y="2102124"/>
            <a:chExt cx="5257800" cy="4564482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b="11390"/>
            <a:stretch>
              <a:fillRect/>
            </a:stretch>
          </p:blipFill>
          <p:spPr bwMode="auto">
            <a:xfrm>
              <a:off x="2057400" y="2102124"/>
              <a:ext cx="5257800" cy="452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4038600" y="6445524"/>
              <a:ext cx="914400" cy="221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latin typeface="Calibri" pitchFamily="34" charset="0"/>
                  <a:cs typeface="Calibri" pitchFamily="34" charset="0"/>
                </a:rPr>
                <a:t>NAVIGATION</a:t>
              </a:r>
              <a:endParaRPr lang="en-US" sz="8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76400" y="62484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Navigation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054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Flood and Coastal Storm Risk Reduction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6200" y="15781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Environmental Restoration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0" y="5943600"/>
            <a:ext cx="175260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Water Supply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3288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Recreation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524000" y="5181600"/>
            <a:ext cx="1222744" cy="27821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2895600" y="5878034"/>
            <a:ext cx="1006549" cy="4465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838200" y="2209800"/>
            <a:ext cx="685800" cy="2057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H="1">
            <a:off x="6019800" y="3505200"/>
            <a:ext cx="1600200" cy="474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943601" y="6019801"/>
            <a:ext cx="1295399" cy="761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91400" y="990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Emergency Management</a:t>
            </a:r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 bwMode="auto">
          <a:xfrm flipH="1">
            <a:off x="6585098" y="1344543"/>
            <a:ext cx="806302" cy="49843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Climate Change Affects All USACE Civil Works Missions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0B78-6F05-43B2-84EC-CBD8AF07FBF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PLchick"/>
          <p:cNvPicPr>
            <a:picLocks noChangeAspect="1" noChangeArrowheads="1"/>
          </p:cNvPicPr>
          <p:nvPr/>
        </p:nvPicPr>
        <p:blipFill>
          <a:blip r:embed="rId3" cstate="print"/>
          <a:srcRect l="15648" t="212" r="28967" b="5223"/>
          <a:stretch>
            <a:fillRect/>
          </a:stretch>
        </p:blipFill>
        <p:spPr bwMode="auto">
          <a:xfrm>
            <a:off x="371669" y="2489623"/>
            <a:ext cx="1542804" cy="1901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3139758"/>
            <a:ext cx="5486400" cy="185834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 improve resilience and decrease vulnerability to the effects of climate change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and variability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encrypted-tbn2.google.com/images?q=tbn:ANd9GcQF8oywb_xmuaTRFDqplBBIPY2u4JCXVUL_AloCGzElPOTK1jpiWkGP_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5105399"/>
            <a:ext cx="3000375" cy="152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www.radiofiji.com.fj/news_images/20885KBT4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2651556" cy="1771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s://encrypted-tbn3.google.com/images?q=tbn:ANd9GcQb8PLAncvNVTOW_MvTQj-0GjdaI2oF9DOlhAsXSdn2I8X23ls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4252" y="381000"/>
            <a:ext cx="2677196" cy="1775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https://encrypted-tbn3.google.com/images?q=tbn:ANd9GcSVrVHjDhhmZ6ofhe0i_6tVyWYVEsrmszMhtT9BS7eIDCrEsSD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1856" y="237248"/>
            <a:ext cx="2300288" cy="1722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 descr="https://encrypted-tbn1.google.com/images?q=tbn:ANd9GcTCqzdDC2BjbtX5V9KyCncz_y3-_9zf2WyzbuH61h_QKPAK5Tv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9420" y="2471882"/>
            <a:ext cx="1563580" cy="1952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8" name="Picture 14" descr="https://encrypted-tbn1.google.com/images?q=tbn:ANd9GcQ9eOM_RZ_6WRBzv0SDmogWruAujxtug81OZ2nT0Ttz2DCZepYG0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0196" y="4800600"/>
            <a:ext cx="2272804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90600" y="4114800"/>
            <a:ext cx="7955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" b="1" dirty="0">
                <a:solidFill>
                  <a:schemeClr val="bg1"/>
                </a:solidFill>
              </a:rPr>
              <a:t>Bill Byrne, MA F&amp;W</a:t>
            </a:r>
          </a:p>
        </p:txBody>
      </p:sp>
      <p:pic>
        <p:nvPicPr>
          <p:cNvPr id="1040" name="Picture 16" descr="https://encrypted-tbn1.google.com/images?q=tbn:ANd9GcTyxyyX4Lor-xWnqS4Heh5dVbAphJMbx1tu1eLGitcghiDcKNPmtMdyXH6Ly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669" y="4705738"/>
            <a:ext cx="2298489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fld id="{A79B0CE9-CE82-4BBC-AAB4-CC9C7C9847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0" y="2113386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USACE Climate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1" u="none" strike="noStrike" kern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Adaptation Mission: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3042D-5C1D-4C09-972A-C266F45E7E5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23" name="Picture 2" descr="NOD-for MVD Temp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145" y="990600"/>
            <a:ext cx="63250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33362" y="1219200"/>
            <a:ext cx="2976562" cy="4648200"/>
            <a:chOff x="83" y="1116"/>
            <a:chExt cx="1931" cy="2786"/>
          </a:xfrm>
        </p:grpSpPr>
        <p:sp>
          <p:nvSpPr>
            <p:cNvPr id="30729" name="Freeform 4"/>
            <p:cNvSpPr>
              <a:spLocks/>
            </p:cNvSpPr>
            <p:nvPr/>
          </p:nvSpPr>
          <p:spPr bwMode="auto">
            <a:xfrm>
              <a:off x="1075" y="3563"/>
              <a:ext cx="534" cy="339"/>
            </a:xfrm>
            <a:custGeom>
              <a:avLst/>
              <a:gdLst>
                <a:gd name="T0" fmla="*/ 2 w 657"/>
                <a:gd name="T1" fmla="*/ 2 h 417"/>
                <a:gd name="T2" fmla="*/ 2 w 657"/>
                <a:gd name="T3" fmla="*/ 2 h 417"/>
                <a:gd name="T4" fmla="*/ 2 w 657"/>
                <a:gd name="T5" fmla="*/ 2 h 417"/>
                <a:gd name="T6" fmla="*/ 2 w 657"/>
                <a:gd name="T7" fmla="*/ 2 h 417"/>
                <a:gd name="T8" fmla="*/ 2 w 657"/>
                <a:gd name="T9" fmla="*/ 2 h 417"/>
                <a:gd name="T10" fmla="*/ 2 w 657"/>
                <a:gd name="T11" fmla="*/ 2 h 417"/>
                <a:gd name="T12" fmla="*/ 2 w 657"/>
                <a:gd name="T13" fmla="*/ 2 h 417"/>
                <a:gd name="T14" fmla="*/ 2 w 657"/>
                <a:gd name="T15" fmla="*/ 0 h 417"/>
                <a:gd name="T16" fmla="*/ 2 w 657"/>
                <a:gd name="T17" fmla="*/ 0 h 417"/>
                <a:gd name="T18" fmla="*/ 2 w 657"/>
                <a:gd name="T19" fmla="*/ 2 h 417"/>
                <a:gd name="T20" fmla="*/ 2 w 657"/>
                <a:gd name="T21" fmla="*/ 2 h 417"/>
                <a:gd name="T22" fmla="*/ 2 w 657"/>
                <a:gd name="T23" fmla="*/ 2 h 417"/>
                <a:gd name="T24" fmla="*/ 0 w 657"/>
                <a:gd name="T25" fmla="*/ 2 h 417"/>
                <a:gd name="T26" fmla="*/ 2 w 657"/>
                <a:gd name="T27" fmla="*/ 2 h 417"/>
                <a:gd name="T28" fmla="*/ 2 w 657"/>
                <a:gd name="T29" fmla="*/ 2 h 417"/>
                <a:gd name="T30" fmla="*/ 2 w 657"/>
                <a:gd name="T31" fmla="*/ 2 h 417"/>
                <a:gd name="T32" fmla="*/ 2 w 657"/>
                <a:gd name="T33" fmla="*/ 2 h 417"/>
                <a:gd name="T34" fmla="*/ 2 w 657"/>
                <a:gd name="T35" fmla="*/ 2 h 417"/>
                <a:gd name="T36" fmla="*/ 2 w 657"/>
                <a:gd name="T37" fmla="*/ 2 h 417"/>
                <a:gd name="T38" fmla="*/ 2 w 657"/>
                <a:gd name="T39" fmla="*/ 2 h 417"/>
                <a:gd name="T40" fmla="*/ 2 w 657"/>
                <a:gd name="T41" fmla="*/ 2 h 417"/>
                <a:gd name="T42" fmla="*/ 2 w 657"/>
                <a:gd name="T43" fmla="*/ 2 h 417"/>
                <a:gd name="T44" fmla="*/ 2 w 657"/>
                <a:gd name="T45" fmla="*/ 2 h 417"/>
                <a:gd name="T46" fmla="*/ 2 w 657"/>
                <a:gd name="T47" fmla="*/ 2 h 417"/>
                <a:gd name="T48" fmla="*/ 2 w 657"/>
                <a:gd name="T49" fmla="*/ 2 h 417"/>
                <a:gd name="T50" fmla="*/ 2 w 657"/>
                <a:gd name="T51" fmla="*/ 2 h 417"/>
                <a:gd name="T52" fmla="*/ 2 w 657"/>
                <a:gd name="T53" fmla="*/ 2 h 417"/>
                <a:gd name="T54" fmla="*/ 2 w 657"/>
                <a:gd name="T55" fmla="*/ 2 h 417"/>
                <a:gd name="T56" fmla="*/ 2 w 657"/>
                <a:gd name="T57" fmla="*/ 2 h 417"/>
                <a:gd name="T58" fmla="*/ 2 w 657"/>
                <a:gd name="T59" fmla="*/ 2 h 417"/>
                <a:gd name="T60" fmla="*/ 2 w 657"/>
                <a:gd name="T61" fmla="*/ 2 h 417"/>
                <a:gd name="T62" fmla="*/ 2 w 657"/>
                <a:gd name="T63" fmla="*/ 2 h 417"/>
                <a:gd name="T64" fmla="*/ 2 w 657"/>
                <a:gd name="T65" fmla="*/ 2 h 417"/>
                <a:gd name="T66" fmla="*/ 2 w 657"/>
                <a:gd name="T67" fmla="*/ 2 h 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7"/>
                <a:gd name="T103" fmla="*/ 0 h 417"/>
                <a:gd name="T104" fmla="*/ 657 w 657"/>
                <a:gd name="T105" fmla="*/ 417 h 4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7" h="417">
                  <a:moveTo>
                    <a:pt x="584" y="96"/>
                  </a:moveTo>
                  <a:lnTo>
                    <a:pt x="552" y="88"/>
                  </a:lnTo>
                  <a:lnTo>
                    <a:pt x="504" y="80"/>
                  </a:lnTo>
                  <a:lnTo>
                    <a:pt x="488" y="56"/>
                  </a:lnTo>
                  <a:lnTo>
                    <a:pt x="472" y="40"/>
                  </a:lnTo>
                  <a:lnTo>
                    <a:pt x="440" y="40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44" y="32"/>
                  </a:lnTo>
                  <a:lnTo>
                    <a:pt x="312" y="32"/>
                  </a:lnTo>
                  <a:lnTo>
                    <a:pt x="264" y="32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96" y="8"/>
                  </a:lnTo>
                  <a:lnTo>
                    <a:pt x="50" y="5"/>
                  </a:lnTo>
                  <a:lnTo>
                    <a:pt x="55" y="55"/>
                  </a:lnTo>
                  <a:lnTo>
                    <a:pt x="46" y="86"/>
                  </a:lnTo>
                  <a:lnTo>
                    <a:pt x="32" y="112"/>
                  </a:lnTo>
                  <a:lnTo>
                    <a:pt x="8" y="144"/>
                  </a:lnTo>
                  <a:lnTo>
                    <a:pt x="8" y="184"/>
                  </a:lnTo>
                  <a:lnTo>
                    <a:pt x="0" y="208"/>
                  </a:lnTo>
                  <a:lnTo>
                    <a:pt x="0" y="248"/>
                  </a:lnTo>
                  <a:lnTo>
                    <a:pt x="8" y="280"/>
                  </a:lnTo>
                  <a:lnTo>
                    <a:pt x="24" y="280"/>
                  </a:lnTo>
                  <a:lnTo>
                    <a:pt x="40" y="288"/>
                  </a:lnTo>
                  <a:lnTo>
                    <a:pt x="80" y="288"/>
                  </a:lnTo>
                  <a:lnTo>
                    <a:pt x="128" y="304"/>
                  </a:lnTo>
                  <a:lnTo>
                    <a:pt x="176" y="336"/>
                  </a:lnTo>
                  <a:lnTo>
                    <a:pt x="240" y="336"/>
                  </a:lnTo>
                  <a:lnTo>
                    <a:pt x="272" y="336"/>
                  </a:lnTo>
                  <a:lnTo>
                    <a:pt x="296" y="336"/>
                  </a:lnTo>
                  <a:lnTo>
                    <a:pt x="320" y="352"/>
                  </a:lnTo>
                  <a:lnTo>
                    <a:pt x="320" y="368"/>
                  </a:lnTo>
                  <a:lnTo>
                    <a:pt x="328" y="384"/>
                  </a:lnTo>
                  <a:lnTo>
                    <a:pt x="384" y="384"/>
                  </a:lnTo>
                  <a:lnTo>
                    <a:pt x="400" y="408"/>
                  </a:lnTo>
                  <a:lnTo>
                    <a:pt x="440" y="400"/>
                  </a:lnTo>
                  <a:lnTo>
                    <a:pt x="448" y="384"/>
                  </a:lnTo>
                  <a:lnTo>
                    <a:pt x="456" y="384"/>
                  </a:lnTo>
                  <a:lnTo>
                    <a:pt x="472" y="408"/>
                  </a:lnTo>
                  <a:lnTo>
                    <a:pt x="504" y="408"/>
                  </a:lnTo>
                  <a:lnTo>
                    <a:pt x="536" y="384"/>
                  </a:lnTo>
                  <a:lnTo>
                    <a:pt x="568" y="368"/>
                  </a:lnTo>
                  <a:lnTo>
                    <a:pt x="576" y="400"/>
                  </a:lnTo>
                  <a:lnTo>
                    <a:pt x="584" y="416"/>
                  </a:lnTo>
                  <a:lnTo>
                    <a:pt x="640" y="416"/>
                  </a:lnTo>
                  <a:lnTo>
                    <a:pt x="656" y="400"/>
                  </a:lnTo>
                  <a:lnTo>
                    <a:pt x="656" y="392"/>
                  </a:lnTo>
                  <a:lnTo>
                    <a:pt x="656" y="360"/>
                  </a:lnTo>
                  <a:lnTo>
                    <a:pt x="648" y="328"/>
                  </a:lnTo>
                  <a:lnTo>
                    <a:pt x="616" y="328"/>
                  </a:lnTo>
                  <a:lnTo>
                    <a:pt x="600" y="328"/>
                  </a:lnTo>
                  <a:lnTo>
                    <a:pt x="584" y="320"/>
                  </a:lnTo>
                  <a:lnTo>
                    <a:pt x="584" y="296"/>
                  </a:lnTo>
                  <a:lnTo>
                    <a:pt x="592" y="296"/>
                  </a:lnTo>
                  <a:lnTo>
                    <a:pt x="600" y="280"/>
                  </a:lnTo>
                  <a:lnTo>
                    <a:pt x="616" y="264"/>
                  </a:lnTo>
                  <a:lnTo>
                    <a:pt x="632" y="240"/>
                  </a:lnTo>
                  <a:lnTo>
                    <a:pt x="616" y="208"/>
                  </a:lnTo>
                  <a:lnTo>
                    <a:pt x="608" y="168"/>
                  </a:lnTo>
                  <a:lnTo>
                    <a:pt x="600" y="144"/>
                  </a:lnTo>
                  <a:lnTo>
                    <a:pt x="600" y="104"/>
                  </a:lnTo>
                  <a:lnTo>
                    <a:pt x="584" y="96"/>
                  </a:lnTo>
                </a:path>
              </a:pathLst>
            </a:custGeom>
            <a:gradFill rotWithShape="1">
              <a:gsLst>
                <a:gs pos="0">
                  <a:srgbClr val="FF9999"/>
                </a:gs>
                <a:gs pos="100000">
                  <a:srgbClr val="FD0309"/>
                </a:gs>
              </a:gsLst>
              <a:path path="rect">
                <a:fillToRect l="50000" t="50000" r="50000" b="50000"/>
              </a:path>
            </a:gradFill>
            <a:ln w="12700" cap="rnd" cmpd="sng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0" name="Freeform 5"/>
            <p:cNvSpPr>
              <a:spLocks/>
            </p:cNvSpPr>
            <p:nvPr/>
          </p:nvSpPr>
          <p:spPr bwMode="auto">
            <a:xfrm>
              <a:off x="1023" y="3016"/>
              <a:ext cx="573" cy="632"/>
            </a:xfrm>
            <a:custGeom>
              <a:avLst/>
              <a:gdLst>
                <a:gd name="T0" fmla="*/ 2 w 705"/>
                <a:gd name="T1" fmla="*/ 2 h 777"/>
                <a:gd name="T2" fmla="*/ 2 w 705"/>
                <a:gd name="T3" fmla="*/ 2 h 777"/>
                <a:gd name="T4" fmla="*/ 2 w 705"/>
                <a:gd name="T5" fmla="*/ 2 h 777"/>
                <a:gd name="T6" fmla="*/ 2 w 705"/>
                <a:gd name="T7" fmla="*/ 2 h 777"/>
                <a:gd name="T8" fmla="*/ 2 w 705"/>
                <a:gd name="T9" fmla="*/ 2 h 777"/>
                <a:gd name="T10" fmla="*/ 2 w 705"/>
                <a:gd name="T11" fmla="*/ 2 h 777"/>
                <a:gd name="T12" fmla="*/ 2 w 705"/>
                <a:gd name="T13" fmla="*/ 2 h 777"/>
                <a:gd name="T14" fmla="*/ 2 w 705"/>
                <a:gd name="T15" fmla="*/ 2 h 777"/>
                <a:gd name="T16" fmla="*/ 2 w 705"/>
                <a:gd name="T17" fmla="*/ 2 h 777"/>
                <a:gd name="T18" fmla="*/ 2 w 705"/>
                <a:gd name="T19" fmla="*/ 2 h 777"/>
                <a:gd name="T20" fmla="*/ 2 w 705"/>
                <a:gd name="T21" fmla="*/ 2 h 777"/>
                <a:gd name="T22" fmla="*/ 2 w 705"/>
                <a:gd name="T23" fmla="*/ 2 h 777"/>
                <a:gd name="T24" fmla="*/ 2 w 705"/>
                <a:gd name="T25" fmla="*/ 2 h 777"/>
                <a:gd name="T26" fmla="*/ 2 w 705"/>
                <a:gd name="T27" fmla="*/ 2 h 777"/>
                <a:gd name="T28" fmla="*/ 2 w 705"/>
                <a:gd name="T29" fmla="*/ 2 h 777"/>
                <a:gd name="T30" fmla="*/ 2 w 705"/>
                <a:gd name="T31" fmla="*/ 2 h 777"/>
                <a:gd name="T32" fmla="*/ 2 w 705"/>
                <a:gd name="T33" fmla="*/ 2 h 777"/>
                <a:gd name="T34" fmla="*/ 2 w 705"/>
                <a:gd name="T35" fmla="*/ 2 h 777"/>
                <a:gd name="T36" fmla="*/ 0 w 705"/>
                <a:gd name="T37" fmla="*/ 2 h 777"/>
                <a:gd name="T38" fmla="*/ 2 w 705"/>
                <a:gd name="T39" fmla="*/ 2 h 777"/>
                <a:gd name="T40" fmla="*/ 2 w 705"/>
                <a:gd name="T41" fmla="*/ 2 h 777"/>
                <a:gd name="T42" fmla="*/ 2 w 705"/>
                <a:gd name="T43" fmla="*/ 2 h 777"/>
                <a:gd name="T44" fmla="*/ 2 w 705"/>
                <a:gd name="T45" fmla="*/ 2 h 777"/>
                <a:gd name="T46" fmla="*/ 2 w 705"/>
                <a:gd name="T47" fmla="*/ 2 h 777"/>
                <a:gd name="T48" fmla="*/ 2 w 705"/>
                <a:gd name="T49" fmla="*/ 2 h 777"/>
                <a:gd name="T50" fmla="*/ 2 w 705"/>
                <a:gd name="T51" fmla="*/ 2 h 777"/>
                <a:gd name="T52" fmla="*/ 2 w 705"/>
                <a:gd name="T53" fmla="*/ 2 h 777"/>
                <a:gd name="T54" fmla="*/ 2 w 705"/>
                <a:gd name="T55" fmla="*/ 2 h 777"/>
                <a:gd name="T56" fmla="*/ 2 w 705"/>
                <a:gd name="T57" fmla="*/ 2 h 777"/>
                <a:gd name="T58" fmla="*/ 2 w 705"/>
                <a:gd name="T59" fmla="*/ 2 h 777"/>
                <a:gd name="T60" fmla="*/ 2 w 705"/>
                <a:gd name="T61" fmla="*/ 3 h 777"/>
                <a:gd name="T62" fmla="*/ 2 w 705"/>
                <a:gd name="T63" fmla="*/ 3 h 777"/>
                <a:gd name="T64" fmla="*/ 2 w 705"/>
                <a:gd name="T65" fmla="*/ 3 h 777"/>
                <a:gd name="T66" fmla="*/ 2 w 705"/>
                <a:gd name="T67" fmla="*/ 2 h 777"/>
                <a:gd name="T68" fmla="*/ 2 w 705"/>
                <a:gd name="T69" fmla="*/ 2 h 777"/>
                <a:gd name="T70" fmla="*/ 2 w 705"/>
                <a:gd name="T71" fmla="*/ 2 h 777"/>
                <a:gd name="T72" fmla="*/ 2 w 705"/>
                <a:gd name="T73" fmla="*/ 2 h 777"/>
                <a:gd name="T74" fmla="*/ 2 w 705"/>
                <a:gd name="T75" fmla="*/ 2 h 777"/>
                <a:gd name="T76" fmla="*/ 2 w 705"/>
                <a:gd name="T77" fmla="*/ 2 h 777"/>
                <a:gd name="T78" fmla="*/ 2 w 705"/>
                <a:gd name="T79" fmla="*/ 2 h 777"/>
                <a:gd name="T80" fmla="*/ 2 w 705"/>
                <a:gd name="T81" fmla="*/ 2 h 777"/>
                <a:gd name="T82" fmla="*/ 2 w 705"/>
                <a:gd name="T83" fmla="*/ 2 h 777"/>
                <a:gd name="T84" fmla="*/ 2 w 705"/>
                <a:gd name="T85" fmla="*/ 2 h 777"/>
                <a:gd name="T86" fmla="*/ 2 w 705"/>
                <a:gd name="T87" fmla="*/ 2 h 7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5"/>
                <a:gd name="T133" fmla="*/ 0 h 777"/>
                <a:gd name="T134" fmla="*/ 705 w 705"/>
                <a:gd name="T135" fmla="*/ 777 h 7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5" h="777">
                  <a:moveTo>
                    <a:pt x="656" y="80"/>
                  </a:moveTo>
                  <a:lnTo>
                    <a:pt x="632" y="56"/>
                  </a:lnTo>
                  <a:lnTo>
                    <a:pt x="592" y="32"/>
                  </a:lnTo>
                  <a:lnTo>
                    <a:pt x="536" y="32"/>
                  </a:lnTo>
                  <a:lnTo>
                    <a:pt x="488" y="72"/>
                  </a:lnTo>
                  <a:lnTo>
                    <a:pt x="464" y="96"/>
                  </a:lnTo>
                  <a:lnTo>
                    <a:pt x="448" y="128"/>
                  </a:lnTo>
                  <a:lnTo>
                    <a:pt x="416" y="160"/>
                  </a:lnTo>
                  <a:lnTo>
                    <a:pt x="384" y="176"/>
                  </a:lnTo>
                  <a:lnTo>
                    <a:pt x="360" y="168"/>
                  </a:lnTo>
                  <a:lnTo>
                    <a:pt x="352" y="152"/>
                  </a:lnTo>
                  <a:lnTo>
                    <a:pt x="336" y="104"/>
                  </a:lnTo>
                  <a:lnTo>
                    <a:pt x="328" y="72"/>
                  </a:lnTo>
                  <a:lnTo>
                    <a:pt x="312" y="40"/>
                  </a:lnTo>
                  <a:lnTo>
                    <a:pt x="288" y="32"/>
                  </a:lnTo>
                  <a:lnTo>
                    <a:pt x="264" y="24"/>
                  </a:lnTo>
                  <a:lnTo>
                    <a:pt x="240" y="0"/>
                  </a:lnTo>
                  <a:lnTo>
                    <a:pt x="248" y="48"/>
                  </a:lnTo>
                  <a:lnTo>
                    <a:pt x="264" y="104"/>
                  </a:lnTo>
                  <a:lnTo>
                    <a:pt x="272" y="128"/>
                  </a:lnTo>
                  <a:lnTo>
                    <a:pt x="272" y="144"/>
                  </a:lnTo>
                  <a:lnTo>
                    <a:pt x="248" y="128"/>
                  </a:lnTo>
                  <a:lnTo>
                    <a:pt x="232" y="104"/>
                  </a:lnTo>
                  <a:lnTo>
                    <a:pt x="232" y="88"/>
                  </a:lnTo>
                  <a:lnTo>
                    <a:pt x="224" y="48"/>
                  </a:lnTo>
                  <a:lnTo>
                    <a:pt x="208" y="24"/>
                  </a:lnTo>
                  <a:lnTo>
                    <a:pt x="160" y="24"/>
                  </a:lnTo>
                  <a:lnTo>
                    <a:pt x="128" y="40"/>
                  </a:lnTo>
                  <a:lnTo>
                    <a:pt x="80" y="48"/>
                  </a:lnTo>
                  <a:lnTo>
                    <a:pt x="24" y="48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24" y="128"/>
                  </a:lnTo>
                  <a:lnTo>
                    <a:pt x="32" y="184"/>
                  </a:lnTo>
                  <a:lnTo>
                    <a:pt x="32" y="224"/>
                  </a:lnTo>
                  <a:lnTo>
                    <a:pt x="24" y="256"/>
                  </a:lnTo>
                  <a:lnTo>
                    <a:pt x="8" y="312"/>
                  </a:lnTo>
                  <a:lnTo>
                    <a:pt x="0" y="352"/>
                  </a:lnTo>
                  <a:lnTo>
                    <a:pt x="8" y="392"/>
                  </a:lnTo>
                  <a:lnTo>
                    <a:pt x="16" y="448"/>
                  </a:lnTo>
                  <a:lnTo>
                    <a:pt x="24" y="488"/>
                  </a:lnTo>
                  <a:lnTo>
                    <a:pt x="40" y="512"/>
                  </a:lnTo>
                  <a:lnTo>
                    <a:pt x="64" y="544"/>
                  </a:lnTo>
                  <a:lnTo>
                    <a:pt x="72" y="568"/>
                  </a:lnTo>
                  <a:lnTo>
                    <a:pt x="80" y="592"/>
                  </a:lnTo>
                  <a:lnTo>
                    <a:pt x="88" y="616"/>
                  </a:lnTo>
                  <a:lnTo>
                    <a:pt x="96" y="632"/>
                  </a:lnTo>
                  <a:lnTo>
                    <a:pt x="112" y="672"/>
                  </a:lnTo>
                  <a:lnTo>
                    <a:pt x="120" y="680"/>
                  </a:lnTo>
                  <a:lnTo>
                    <a:pt x="144" y="672"/>
                  </a:lnTo>
                  <a:lnTo>
                    <a:pt x="176" y="672"/>
                  </a:lnTo>
                  <a:lnTo>
                    <a:pt x="192" y="672"/>
                  </a:lnTo>
                  <a:lnTo>
                    <a:pt x="216" y="688"/>
                  </a:lnTo>
                  <a:lnTo>
                    <a:pt x="248" y="704"/>
                  </a:lnTo>
                  <a:lnTo>
                    <a:pt x="288" y="704"/>
                  </a:lnTo>
                  <a:lnTo>
                    <a:pt x="320" y="704"/>
                  </a:lnTo>
                  <a:lnTo>
                    <a:pt x="352" y="704"/>
                  </a:lnTo>
                  <a:lnTo>
                    <a:pt x="392" y="704"/>
                  </a:lnTo>
                  <a:lnTo>
                    <a:pt x="408" y="712"/>
                  </a:lnTo>
                  <a:lnTo>
                    <a:pt x="448" y="712"/>
                  </a:lnTo>
                  <a:lnTo>
                    <a:pt x="496" y="713"/>
                  </a:lnTo>
                  <a:lnTo>
                    <a:pt x="520" y="752"/>
                  </a:lnTo>
                  <a:lnTo>
                    <a:pt x="560" y="760"/>
                  </a:lnTo>
                  <a:lnTo>
                    <a:pt x="600" y="768"/>
                  </a:lnTo>
                  <a:lnTo>
                    <a:pt x="616" y="776"/>
                  </a:lnTo>
                  <a:lnTo>
                    <a:pt x="608" y="752"/>
                  </a:lnTo>
                  <a:lnTo>
                    <a:pt x="600" y="736"/>
                  </a:lnTo>
                  <a:lnTo>
                    <a:pt x="600" y="712"/>
                  </a:lnTo>
                  <a:lnTo>
                    <a:pt x="608" y="696"/>
                  </a:lnTo>
                  <a:lnTo>
                    <a:pt x="608" y="680"/>
                  </a:lnTo>
                  <a:lnTo>
                    <a:pt x="600" y="672"/>
                  </a:lnTo>
                  <a:lnTo>
                    <a:pt x="584" y="656"/>
                  </a:lnTo>
                  <a:lnTo>
                    <a:pt x="576" y="592"/>
                  </a:lnTo>
                  <a:lnTo>
                    <a:pt x="576" y="552"/>
                  </a:lnTo>
                  <a:lnTo>
                    <a:pt x="592" y="520"/>
                  </a:lnTo>
                  <a:lnTo>
                    <a:pt x="624" y="496"/>
                  </a:lnTo>
                  <a:lnTo>
                    <a:pt x="656" y="448"/>
                  </a:lnTo>
                  <a:lnTo>
                    <a:pt x="688" y="424"/>
                  </a:lnTo>
                  <a:lnTo>
                    <a:pt x="704" y="384"/>
                  </a:lnTo>
                  <a:lnTo>
                    <a:pt x="688" y="344"/>
                  </a:lnTo>
                  <a:lnTo>
                    <a:pt x="656" y="328"/>
                  </a:lnTo>
                  <a:lnTo>
                    <a:pt x="648" y="312"/>
                  </a:lnTo>
                  <a:lnTo>
                    <a:pt x="648" y="296"/>
                  </a:lnTo>
                  <a:lnTo>
                    <a:pt x="648" y="264"/>
                  </a:lnTo>
                  <a:lnTo>
                    <a:pt x="648" y="192"/>
                  </a:lnTo>
                  <a:lnTo>
                    <a:pt x="672" y="144"/>
                  </a:lnTo>
                  <a:lnTo>
                    <a:pt x="672" y="104"/>
                  </a:lnTo>
                  <a:lnTo>
                    <a:pt x="664" y="80"/>
                  </a:lnTo>
                  <a:lnTo>
                    <a:pt x="656" y="80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1" name="Freeform 6"/>
            <p:cNvSpPr>
              <a:spLocks/>
            </p:cNvSpPr>
            <p:nvPr/>
          </p:nvSpPr>
          <p:spPr bwMode="auto">
            <a:xfrm>
              <a:off x="1221" y="2710"/>
              <a:ext cx="447" cy="452"/>
            </a:xfrm>
            <a:custGeom>
              <a:avLst/>
              <a:gdLst>
                <a:gd name="T0" fmla="*/ 2 w 549"/>
                <a:gd name="T1" fmla="*/ 2 h 555"/>
                <a:gd name="T2" fmla="*/ 2 w 549"/>
                <a:gd name="T3" fmla="*/ 2 h 555"/>
                <a:gd name="T4" fmla="*/ 2 w 549"/>
                <a:gd name="T5" fmla="*/ 2 h 555"/>
                <a:gd name="T6" fmla="*/ 2 w 549"/>
                <a:gd name="T7" fmla="*/ 2 h 555"/>
                <a:gd name="T8" fmla="*/ 2 w 549"/>
                <a:gd name="T9" fmla="*/ 2 h 555"/>
                <a:gd name="T10" fmla="*/ 2 w 549"/>
                <a:gd name="T11" fmla="*/ 2 h 555"/>
                <a:gd name="T12" fmla="*/ 2 w 549"/>
                <a:gd name="T13" fmla="*/ 2 h 555"/>
                <a:gd name="T14" fmla="*/ 2 w 549"/>
                <a:gd name="T15" fmla="*/ 0 h 555"/>
                <a:gd name="T16" fmla="*/ 2 w 549"/>
                <a:gd name="T17" fmla="*/ 2 h 555"/>
                <a:gd name="T18" fmla="*/ 2 w 549"/>
                <a:gd name="T19" fmla="*/ 2 h 555"/>
                <a:gd name="T20" fmla="*/ 2 w 549"/>
                <a:gd name="T21" fmla="*/ 2 h 555"/>
                <a:gd name="T22" fmla="*/ 2 w 549"/>
                <a:gd name="T23" fmla="*/ 2 h 555"/>
                <a:gd name="T24" fmla="*/ 2 w 549"/>
                <a:gd name="T25" fmla="*/ 2 h 555"/>
                <a:gd name="T26" fmla="*/ 2 w 549"/>
                <a:gd name="T27" fmla="*/ 2 h 555"/>
                <a:gd name="T28" fmla="*/ 2 w 549"/>
                <a:gd name="T29" fmla="*/ 2 h 555"/>
                <a:gd name="T30" fmla="*/ 2 w 549"/>
                <a:gd name="T31" fmla="*/ 2 h 555"/>
                <a:gd name="T32" fmla="*/ 2 w 549"/>
                <a:gd name="T33" fmla="*/ 2 h 555"/>
                <a:gd name="T34" fmla="*/ 2 w 549"/>
                <a:gd name="T35" fmla="*/ 2 h 555"/>
                <a:gd name="T36" fmla="*/ 2 w 549"/>
                <a:gd name="T37" fmla="*/ 2 h 555"/>
                <a:gd name="T38" fmla="*/ 2 w 549"/>
                <a:gd name="T39" fmla="*/ 2 h 555"/>
                <a:gd name="T40" fmla="*/ 2 w 549"/>
                <a:gd name="T41" fmla="*/ 2 h 555"/>
                <a:gd name="T42" fmla="*/ 0 w 549"/>
                <a:gd name="T43" fmla="*/ 2 h 555"/>
                <a:gd name="T44" fmla="*/ 2 w 549"/>
                <a:gd name="T45" fmla="*/ 2 h 555"/>
                <a:gd name="T46" fmla="*/ 2 w 549"/>
                <a:gd name="T47" fmla="*/ 2 h 555"/>
                <a:gd name="T48" fmla="*/ 2 w 549"/>
                <a:gd name="T49" fmla="*/ 2 h 555"/>
                <a:gd name="T50" fmla="*/ 2 w 549"/>
                <a:gd name="T51" fmla="*/ 2 h 555"/>
                <a:gd name="T52" fmla="*/ 2 w 549"/>
                <a:gd name="T53" fmla="*/ 2 h 555"/>
                <a:gd name="T54" fmla="*/ 2 w 549"/>
                <a:gd name="T55" fmla="*/ 2 h 555"/>
                <a:gd name="T56" fmla="*/ 2 w 549"/>
                <a:gd name="T57" fmla="*/ 2 h 555"/>
                <a:gd name="T58" fmla="*/ 2 w 549"/>
                <a:gd name="T59" fmla="*/ 2 h 555"/>
                <a:gd name="T60" fmla="*/ 2 w 549"/>
                <a:gd name="T61" fmla="*/ 2 h 555"/>
                <a:gd name="T62" fmla="*/ 2 w 549"/>
                <a:gd name="T63" fmla="*/ 2 h 555"/>
                <a:gd name="T64" fmla="*/ 2 w 549"/>
                <a:gd name="T65" fmla="*/ 2 h 555"/>
                <a:gd name="T66" fmla="*/ 2 w 549"/>
                <a:gd name="T67" fmla="*/ 2 h 555"/>
                <a:gd name="T68" fmla="*/ 2 w 549"/>
                <a:gd name="T69" fmla="*/ 2 h 555"/>
                <a:gd name="T70" fmla="*/ 2 w 549"/>
                <a:gd name="T71" fmla="*/ 2 h 555"/>
                <a:gd name="T72" fmla="*/ 2 w 549"/>
                <a:gd name="T73" fmla="*/ 2 h 555"/>
                <a:gd name="T74" fmla="*/ 2 w 549"/>
                <a:gd name="T75" fmla="*/ 2 h 555"/>
                <a:gd name="T76" fmla="*/ 2 w 549"/>
                <a:gd name="T77" fmla="*/ 2 h 555"/>
                <a:gd name="T78" fmla="*/ 2 w 549"/>
                <a:gd name="T79" fmla="*/ 2 h 555"/>
                <a:gd name="T80" fmla="*/ 2 w 549"/>
                <a:gd name="T81" fmla="*/ 2 h 555"/>
                <a:gd name="T82" fmla="*/ 2 w 549"/>
                <a:gd name="T83" fmla="*/ 2 h 555"/>
                <a:gd name="T84" fmla="*/ 2 w 549"/>
                <a:gd name="T85" fmla="*/ 2 h 555"/>
                <a:gd name="T86" fmla="*/ 2 w 549"/>
                <a:gd name="T87" fmla="*/ 2 h 555"/>
                <a:gd name="T88" fmla="*/ 2 w 549"/>
                <a:gd name="T89" fmla="*/ 2 h 555"/>
                <a:gd name="T90" fmla="*/ 2 w 549"/>
                <a:gd name="T91" fmla="*/ 2 h 555"/>
                <a:gd name="T92" fmla="*/ 2 w 549"/>
                <a:gd name="T93" fmla="*/ 2 h 555"/>
                <a:gd name="T94" fmla="*/ 2 w 549"/>
                <a:gd name="T95" fmla="*/ 2 h 555"/>
                <a:gd name="T96" fmla="*/ 2 w 549"/>
                <a:gd name="T97" fmla="*/ 2 h 555"/>
                <a:gd name="T98" fmla="*/ 2 w 549"/>
                <a:gd name="T99" fmla="*/ 2 h 555"/>
                <a:gd name="T100" fmla="*/ 2 w 549"/>
                <a:gd name="T101" fmla="*/ 2 h 555"/>
                <a:gd name="T102" fmla="*/ 2 w 549"/>
                <a:gd name="T103" fmla="*/ 2 h 555"/>
                <a:gd name="T104" fmla="*/ 2 w 549"/>
                <a:gd name="T105" fmla="*/ 2 h 555"/>
                <a:gd name="T106" fmla="*/ 2 w 549"/>
                <a:gd name="T107" fmla="*/ 2 h 555"/>
                <a:gd name="T108" fmla="*/ 2 w 549"/>
                <a:gd name="T109" fmla="*/ 2 h 555"/>
                <a:gd name="T110" fmla="*/ 2 w 549"/>
                <a:gd name="T111" fmla="*/ 2 h 555"/>
                <a:gd name="T112" fmla="*/ 2 w 549"/>
                <a:gd name="T113" fmla="*/ 2 h 555"/>
                <a:gd name="T114" fmla="*/ 2 w 549"/>
                <a:gd name="T115" fmla="*/ 2 h 555"/>
                <a:gd name="T116" fmla="*/ 2 w 549"/>
                <a:gd name="T117" fmla="*/ 2 h 5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9"/>
                <a:gd name="T178" fmla="*/ 0 h 555"/>
                <a:gd name="T179" fmla="*/ 549 w 549"/>
                <a:gd name="T180" fmla="*/ 555 h 5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9" h="555">
                  <a:moveTo>
                    <a:pt x="404" y="24"/>
                  </a:moveTo>
                  <a:lnTo>
                    <a:pt x="380" y="24"/>
                  </a:lnTo>
                  <a:lnTo>
                    <a:pt x="348" y="24"/>
                  </a:lnTo>
                  <a:lnTo>
                    <a:pt x="316" y="32"/>
                  </a:lnTo>
                  <a:lnTo>
                    <a:pt x="292" y="24"/>
                  </a:lnTo>
                  <a:lnTo>
                    <a:pt x="260" y="16"/>
                  </a:lnTo>
                  <a:lnTo>
                    <a:pt x="244" y="8"/>
                  </a:lnTo>
                  <a:lnTo>
                    <a:pt x="220" y="0"/>
                  </a:lnTo>
                  <a:lnTo>
                    <a:pt x="244" y="32"/>
                  </a:lnTo>
                  <a:lnTo>
                    <a:pt x="268" y="72"/>
                  </a:lnTo>
                  <a:lnTo>
                    <a:pt x="300" y="112"/>
                  </a:lnTo>
                  <a:lnTo>
                    <a:pt x="300" y="152"/>
                  </a:lnTo>
                  <a:lnTo>
                    <a:pt x="268" y="176"/>
                  </a:lnTo>
                  <a:lnTo>
                    <a:pt x="228" y="216"/>
                  </a:lnTo>
                  <a:lnTo>
                    <a:pt x="204" y="240"/>
                  </a:lnTo>
                  <a:lnTo>
                    <a:pt x="188" y="272"/>
                  </a:lnTo>
                  <a:lnTo>
                    <a:pt x="172" y="296"/>
                  </a:lnTo>
                  <a:lnTo>
                    <a:pt x="156" y="336"/>
                  </a:lnTo>
                  <a:lnTo>
                    <a:pt x="140" y="360"/>
                  </a:lnTo>
                  <a:lnTo>
                    <a:pt x="108" y="360"/>
                  </a:lnTo>
                  <a:lnTo>
                    <a:pt x="68" y="344"/>
                  </a:lnTo>
                  <a:lnTo>
                    <a:pt x="0" y="369"/>
                  </a:lnTo>
                  <a:lnTo>
                    <a:pt x="7" y="386"/>
                  </a:lnTo>
                  <a:lnTo>
                    <a:pt x="31" y="410"/>
                  </a:lnTo>
                  <a:lnTo>
                    <a:pt x="67" y="414"/>
                  </a:lnTo>
                  <a:lnTo>
                    <a:pt x="72" y="414"/>
                  </a:lnTo>
                  <a:lnTo>
                    <a:pt x="77" y="422"/>
                  </a:lnTo>
                  <a:lnTo>
                    <a:pt x="84" y="443"/>
                  </a:lnTo>
                  <a:lnTo>
                    <a:pt x="103" y="522"/>
                  </a:lnTo>
                  <a:lnTo>
                    <a:pt x="125" y="554"/>
                  </a:lnTo>
                  <a:lnTo>
                    <a:pt x="164" y="536"/>
                  </a:lnTo>
                  <a:lnTo>
                    <a:pt x="190" y="520"/>
                  </a:lnTo>
                  <a:lnTo>
                    <a:pt x="206" y="489"/>
                  </a:lnTo>
                  <a:lnTo>
                    <a:pt x="242" y="450"/>
                  </a:lnTo>
                  <a:lnTo>
                    <a:pt x="274" y="424"/>
                  </a:lnTo>
                  <a:lnTo>
                    <a:pt x="312" y="405"/>
                  </a:lnTo>
                  <a:lnTo>
                    <a:pt x="374" y="426"/>
                  </a:lnTo>
                  <a:lnTo>
                    <a:pt x="396" y="448"/>
                  </a:lnTo>
                  <a:lnTo>
                    <a:pt x="410" y="455"/>
                  </a:lnTo>
                  <a:lnTo>
                    <a:pt x="444" y="453"/>
                  </a:lnTo>
                  <a:lnTo>
                    <a:pt x="463" y="453"/>
                  </a:lnTo>
                  <a:lnTo>
                    <a:pt x="490" y="458"/>
                  </a:lnTo>
                  <a:lnTo>
                    <a:pt x="492" y="424"/>
                  </a:lnTo>
                  <a:lnTo>
                    <a:pt x="504" y="400"/>
                  </a:lnTo>
                  <a:lnTo>
                    <a:pt x="524" y="368"/>
                  </a:lnTo>
                  <a:lnTo>
                    <a:pt x="532" y="328"/>
                  </a:lnTo>
                  <a:lnTo>
                    <a:pt x="532" y="280"/>
                  </a:lnTo>
                  <a:lnTo>
                    <a:pt x="540" y="256"/>
                  </a:lnTo>
                  <a:lnTo>
                    <a:pt x="548" y="208"/>
                  </a:lnTo>
                  <a:lnTo>
                    <a:pt x="548" y="168"/>
                  </a:lnTo>
                  <a:lnTo>
                    <a:pt x="524" y="136"/>
                  </a:lnTo>
                  <a:lnTo>
                    <a:pt x="516" y="88"/>
                  </a:lnTo>
                  <a:lnTo>
                    <a:pt x="508" y="56"/>
                  </a:lnTo>
                  <a:lnTo>
                    <a:pt x="500" y="40"/>
                  </a:lnTo>
                  <a:lnTo>
                    <a:pt x="492" y="32"/>
                  </a:lnTo>
                  <a:lnTo>
                    <a:pt x="484" y="32"/>
                  </a:lnTo>
                  <a:lnTo>
                    <a:pt x="428" y="40"/>
                  </a:lnTo>
                  <a:lnTo>
                    <a:pt x="412" y="32"/>
                  </a:lnTo>
                  <a:lnTo>
                    <a:pt x="404" y="24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2" name="Freeform 7"/>
            <p:cNvSpPr>
              <a:spLocks/>
            </p:cNvSpPr>
            <p:nvPr/>
          </p:nvSpPr>
          <p:spPr bwMode="auto">
            <a:xfrm>
              <a:off x="268" y="1116"/>
              <a:ext cx="1309" cy="873"/>
            </a:xfrm>
            <a:custGeom>
              <a:avLst/>
              <a:gdLst>
                <a:gd name="T0" fmla="*/ 6 w 1609"/>
                <a:gd name="T1" fmla="*/ 4 h 1073"/>
                <a:gd name="T2" fmla="*/ 6 w 1609"/>
                <a:gd name="T3" fmla="*/ 3 h 1073"/>
                <a:gd name="T4" fmla="*/ 6 w 1609"/>
                <a:gd name="T5" fmla="*/ 3 h 1073"/>
                <a:gd name="T6" fmla="*/ 6 w 1609"/>
                <a:gd name="T7" fmla="*/ 2 h 1073"/>
                <a:gd name="T8" fmla="*/ 6 w 1609"/>
                <a:gd name="T9" fmla="*/ 2 h 1073"/>
                <a:gd name="T10" fmla="*/ 5 w 1609"/>
                <a:gd name="T11" fmla="*/ 2 h 1073"/>
                <a:gd name="T12" fmla="*/ 5 w 1609"/>
                <a:gd name="T13" fmla="*/ 2 h 1073"/>
                <a:gd name="T14" fmla="*/ 5 w 1609"/>
                <a:gd name="T15" fmla="*/ 2 h 1073"/>
                <a:gd name="T16" fmla="*/ 5 w 1609"/>
                <a:gd name="T17" fmla="*/ 2 h 1073"/>
                <a:gd name="T18" fmla="*/ 5 w 1609"/>
                <a:gd name="T19" fmla="*/ 2 h 1073"/>
                <a:gd name="T20" fmla="*/ 6 w 1609"/>
                <a:gd name="T21" fmla="*/ 2 h 1073"/>
                <a:gd name="T22" fmla="*/ 6 w 1609"/>
                <a:gd name="T23" fmla="*/ 2 h 1073"/>
                <a:gd name="T24" fmla="*/ 5 w 1609"/>
                <a:gd name="T25" fmla="*/ 2 h 1073"/>
                <a:gd name="T26" fmla="*/ 5 w 1609"/>
                <a:gd name="T27" fmla="*/ 2 h 1073"/>
                <a:gd name="T28" fmla="*/ 5 w 1609"/>
                <a:gd name="T29" fmla="*/ 2 h 1073"/>
                <a:gd name="T30" fmla="*/ 5 w 1609"/>
                <a:gd name="T31" fmla="*/ 2 h 1073"/>
                <a:gd name="T32" fmla="*/ 4 w 1609"/>
                <a:gd name="T33" fmla="*/ 2 h 1073"/>
                <a:gd name="T34" fmla="*/ 4 w 1609"/>
                <a:gd name="T35" fmla="*/ 2 h 1073"/>
                <a:gd name="T36" fmla="*/ 3 w 1609"/>
                <a:gd name="T37" fmla="*/ 2 h 1073"/>
                <a:gd name="T38" fmla="*/ 2 w 1609"/>
                <a:gd name="T39" fmla="*/ 2 h 1073"/>
                <a:gd name="T40" fmla="*/ 2 w 1609"/>
                <a:gd name="T41" fmla="*/ 2 h 1073"/>
                <a:gd name="T42" fmla="*/ 0 w 1609"/>
                <a:gd name="T43" fmla="*/ 0 h 1073"/>
                <a:gd name="T44" fmla="*/ 2 w 1609"/>
                <a:gd name="T45" fmla="*/ 2 h 1073"/>
                <a:gd name="T46" fmla="*/ 2 w 1609"/>
                <a:gd name="T47" fmla="*/ 2 h 1073"/>
                <a:gd name="T48" fmla="*/ 2 w 1609"/>
                <a:gd name="T49" fmla="*/ 2 h 1073"/>
                <a:gd name="T50" fmla="*/ 2 w 1609"/>
                <a:gd name="T51" fmla="*/ 2 h 1073"/>
                <a:gd name="T52" fmla="*/ 2 w 1609"/>
                <a:gd name="T53" fmla="*/ 2 h 1073"/>
                <a:gd name="T54" fmla="*/ 2 w 1609"/>
                <a:gd name="T55" fmla="*/ 2 h 1073"/>
                <a:gd name="T56" fmla="*/ 2 w 1609"/>
                <a:gd name="T57" fmla="*/ 2 h 1073"/>
                <a:gd name="T58" fmla="*/ 2 w 1609"/>
                <a:gd name="T59" fmla="*/ 2 h 1073"/>
                <a:gd name="T60" fmla="*/ 2 w 1609"/>
                <a:gd name="T61" fmla="*/ 2 h 1073"/>
                <a:gd name="T62" fmla="*/ 2 w 1609"/>
                <a:gd name="T63" fmla="*/ 2 h 1073"/>
                <a:gd name="T64" fmla="*/ 2 w 1609"/>
                <a:gd name="T65" fmla="*/ 2 h 1073"/>
                <a:gd name="T66" fmla="*/ 2 w 1609"/>
                <a:gd name="T67" fmla="*/ 2 h 1073"/>
                <a:gd name="T68" fmla="*/ 2 w 1609"/>
                <a:gd name="T69" fmla="*/ 2 h 1073"/>
                <a:gd name="T70" fmla="*/ 2 w 1609"/>
                <a:gd name="T71" fmla="*/ 2 h 1073"/>
                <a:gd name="T72" fmla="*/ 3 w 1609"/>
                <a:gd name="T73" fmla="*/ 3 h 1073"/>
                <a:gd name="T74" fmla="*/ 3 w 1609"/>
                <a:gd name="T75" fmla="*/ 3 h 1073"/>
                <a:gd name="T76" fmla="*/ 3 w 1609"/>
                <a:gd name="T77" fmla="*/ 3 h 1073"/>
                <a:gd name="T78" fmla="*/ 4 w 1609"/>
                <a:gd name="T79" fmla="*/ 4 h 1073"/>
                <a:gd name="T80" fmla="*/ 5 w 1609"/>
                <a:gd name="T81" fmla="*/ 4 h 1073"/>
                <a:gd name="T82" fmla="*/ 5 w 1609"/>
                <a:gd name="T83" fmla="*/ 4 h 1073"/>
                <a:gd name="T84" fmla="*/ 6 w 1609"/>
                <a:gd name="T85" fmla="*/ 4 h 1073"/>
                <a:gd name="T86" fmla="*/ 6 w 1609"/>
                <a:gd name="T87" fmla="*/ 4 h 1073"/>
                <a:gd name="T88" fmla="*/ 6 w 1609"/>
                <a:gd name="T89" fmla="*/ 4 h 1073"/>
                <a:gd name="T90" fmla="*/ 6 w 1609"/>
                <a:gd name="T91" fmla="*/ 4 h 10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09"/>
                <a:gd name="T139" fmla="*/ 0 h 1073"/>
                <a:gd name="T140" fmla="*/ 1609 w 1609"/>
                <a:gd name="T141" fmla="*/ 1073 h 10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09" h="1073">
                  <a:moveTo>
                    <a:pt x="1568" y="960"/>
                  </a:moveTo>
                  <a:lnTo>
                    <a:pt x="1544" y="960"/>
                  </a:lnTo>
                  <a:lnTo>
                    <a:pt x="1512" y="912"/>
                  </a:lnTo>
                  <a:lnTo>
                    <a:pt x="1528" y="888"/>
                  </a:lnTo>
                  <a:lnTo>
                    <a:pt x="1552" y="872"/>
                  </a:lnTo>
                  <a:lnTo>
                    <a:pt x="1544" y="840"/>
                  </a:lnTo>
                  <a:lnTo>
                    <a:pt x="1544" y="784"/>
                  </a:lnTo>
                  <a:lnTo>
                    <a:pt x="1576" y="736"/>
                  </a:lnTo>
                  <a:lnTo>
                    <a:pt x="1608" y="728"/>
                  </a:lnTo>
                  <a:lnTo>
                    <a:pt x="1568" y="680"/>
                  </a:lnTo>
                  <a:lnTo>
                    <a:pt x="1568" y="632"/>
                  </a:lnTo>
                  <a:lnTo>
                    <a:pt x="1576" y="568"/>
                  </a:lnTo>
                  <a:lnTo>
                    <a:pt x="1504" y="568"/>
                  </a:lnTo>
                  <a:lnTo>
                    <a:pt x="1472" y="544"/>
                  </a:lnTo>
                  <a:lnTo>
                    <a:pt x="1440" y="552"/>
                  </a:lnTo>
                  <a:lnTo>
                    <a:pt x="1400" y="552"/>
                  </a:lnTo>
                  <a:lnTo>
                    <a:pt x="1368" y="536"/>
                  </a:lnTo>
                  <a:lnTo>
                    <a:pt x="1336" y="552"/>
                  </a:lnTo>
                  <a:lnTo>
                    <a:pt x="1304" y="536"/>
                  </a:lnTo>
                  <a:lnTo>
                    <a:pt x="1240" y="536"/>
                  </a:lnTo>
                  <a:lnTo>
                    <a:pt x="1208" y="504"/>
                  </a:lnTo>
                  <a:lnTo>
                    <a:pt x="1184" y="472"/>
                  </a:lnTo>
                  <a:lnTo>
                    <a:pt x="1152" y="432"/>
                  </a:lnTo>
                  <a:lnTo>
                    <a:pt x="1160" y="392"/>
                  </a:lnTo>
                  <a:lnTo>
                    <a:pt x="1168" y="344"/>
                  </a:lnTo>
                  <a:lnTo>
                    <a:pt x="1216" y="336"/>
                  </a:lnTo>
                  <a:lnTo>
                    <a:pt x="1256" y="304"/>
                  </a:lnTo>
                  <a:lnTo>
                    <a:pt x="1272" y="336"/>
                  </a:lnTo>
                  <a:lnTo>
                    <a:pt x="1296" y="352"/>
                  </a:lnTo>
                  <a:lnTo>
                    <a:pt x="1328" y="344"/>
                  </a:lnTo>
                  <a:lnTo>
                    <a:pt x="1336" y="360"/>
                  </a:lnTo>
                  <a:lnTo>
                    <a:pt x="1360" y="328"/>
                  </a:lnTo>
                  <a:lnTo>
                    <a:pt x="1368" y="288"/>
                  </a:lnTo>
                  <a:lnTo>
                    <a:pt x="1408" y="272"/>
                  </a:lnTo>
                  <a:lnTo>
                    <a:pt x="1408" y="232"/>
                  </a:lnTo>
                  <a:lnTo>
                    <a:pt x="1368" y="232"/>
                  </a:lnTo>
                  <a:lnTo>
                    <a:pt x="1344" y="240"/>
                  </a:lnTo>
                  <a:lnTo>
                    <a:pt x="1328" y="256"/>
                  </a:lnTo>
                  <a:lnTo>
                    <a:pt x="1296" y="264"/>
                  </a:lnTo>
                  <a:lnTo>
                    <a:pt x="1280" y="248"/>
                  </a:lnTo>
                  <a:lnTo>
                    <a:pt x="1280" y="224"/>
                  </a:lnTo>
                  <a:lnTo>
                    <a:pt x="1240" y="208"/>
                  </a:lnTo>
                  <a:lnTo>
                    <a:pt x="1216" y="208"/>
                  </a:lnTo>
                  <a:lnTo>
                    <a:pt x="1200" y="200"/>
                  </a:lnTo>
                  <a:lnTo>
                    <a:pt x="1168" y="184"/>
                  </a:lnTo>
                  <a:lnTo>
                    <a:pt x="1192" y="176"/>
                  </a:lnTo>
                  <a:lnTo>
                    <a:pt x="1176" y="160"/>
                  </a:lnTo>
                  <a:lnTo>
                    <a:pt x="1160" y="160"/>
                  </a:lnTo>
                  <a:lnTo>
                    <a:pt x="1136" y="160"/>
                  </a:lnTo>
                  <a:lnTo>
                    <a:pt x="1104" y="168"/>
                  </a:lnTo>
                  <a:lnTo>
                    <a:pt x="1072" y="160"/>
                  </a:lnTo>
                  <a:lnTo>
                    <a:pt x="1032" y="144"/>
                  </a:lnTo>
                  <a:lnTo>
                    <a:pt x="1000" y="128"/>
                  </a:lnTo>
                  <a:lnTo>
                    <a:pt x="984" y="112"/>
                  </a:lnTo>
                  <a:lnTo>
                    <a:pt x="936" y="104"/>
                  </a:lnTo>
                  <a:lnTo>
                    <a:pt x="880" y="112"/>
                  </a:lnTo>
                  <a:lnTo>
                    <a:pt x="768" y="112"/>
                  </a:lnTo>
                  <a:lnTo>
                    <a:pt x="720" y="104"/>
                  </a:lnTo>
                  <a:lnTo>
                    <a:pt x="616" y="96"/>
                  </a:lnTo>
                  <a:lnTo>
                    <a:pt x="552" y="96"/>
                  </a:lnTo>
                  <a:lnTo>
                    <a:pt x="456" y="72"/>
                  </a:lnTo>
                  <a:lnTo>
                    <a:pt x="352" y="64"/>
                  </a:lnTo>
                  <a:lnTo>
                    <a:pt x="264" y="48"/>
                  </a:lnTo>
                  <a:lnTo>
                    <a:pt x="192" y="32"/>
                  </a:lnTo>
                  <a:lnTo>
                    <a:pt x="96" y="8"/>
                  </a:lnTo>
                  <a:lnTo>
                    <a:pt x="0" y="0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72" y="64"/>
                  </a:lnTo>
                  <a:lnTo>
                    <a:pt x="96" y="72"/>
                  </a:lnTo>
                  <a:lnTo>
                    <a:pt x="128" y="80"/>
                  </a:lnTo>
                  <a:lnTo>
                    <a:pt x="144" y="88"/>
                  </a:lnTo>
                  <a:lnTo>
                    <a:pt x="160" y="8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16" y="144"/>
                  </a:lnTo>
                  <a:lnTo>
                    <a:pt x="232" y="168"/>
                  </a:lnTo>
                  <a:lnTo>
                    <a:pt x="240" y="184"/>
                  </a:lnTo>
                  <a:lnTo>
                    <a:pt x="256" y="200"/>
                  </a:lnTo>
                  <a:lnTo>
                    <a:pt x="264" y="224"/>
                  </a:lnTo>
                  <a:lnTo>
                    <a:pt x="288" y="232"/>
                  </a:lnTo>
                  <a:lnTo>
                    <a:pt x="304" y="248"/>
                  </a:lnTo>
                  <a:lnTo>
                    <a:pt x="328" y="256"/>
                  </a:lnTo>
                  <a:lnTo>
                    <a:pt x="344" y="272"/>
                  </a:lnTo>
                  <a:lnTo>
                    <a:pt x="360" y="280"/>
                  </a:lnTo>
                  <a:lnTo>
                    <a:pt x="384" y="296"/>
                  </a:lnTo>
                  <a:lnTo>
                    <a:pt x="400" y="320"/>
                  </a:lnTo>
                  <a:lnTo>
                    <a:pt x="432" y="312"/>
                  </a:lnTo>
                  <a:lnTo>
                    <a:pt x="448" y="296"/>
                  </a:lnTo>
                  <a:lnTo>
                    <a:pt x="464" y="272"/>
                  </a:lnTo>
                  <a:lnTo>
                    <a:pt x="480" y="280"/>
                  </a:lnTo>
                  <a:lnTo>
                    <a:pt x="520" y="296"/>
                  </a:lnTo>
                  <a:lnTo>
                    <a:pt x="544" y="296"/>
                  </a:lnTo>
                  <a:lnTo>
                    <a:pt x="560" y="296"/>
                  </a:lnTo>
                  <a:lnTo>
                    <a:pt x="568" y="328"/>
                  </a:lnTo>
                  <a:lnTo>
                    <a:pt x="560" y="344"/>
                  </a:lnTo>
                  <a:lnTo>
                    <a:pt x="568" y="360"/>
                  </a:lnTo>
                  <a:lnTo>
                    <a:pt x="584" y="384"/>
                  </a:lnTo>
                  <a:lnTo>
                    <a:pt x="592" y="424"/>
                  </a:lnTo>
                  <a:lnTo>
                    <a:pt x="592" y="448"/>
                  </a:lnTo>
                  <a:lnTo>
                    <a:pt x="600" y="472"/>
                  </a:lnTo>
                  <a:lnTo>
                    <a:pt x="600" y="488"/>
                  </a:lnTo>
                  <a:lnTo>
                    <a:pt x="624" y="504"/>
                  </a:lnTo>
                  <a:lnTo>
                    <a:pt x="632" y="552"/>
                  </a:lnTo>
                  <a:lnTo>
                    <a:pt x="640" y="608"/>
                  </a:lnTo>
                  <a:lnTo>
                    <a:pt x="688" y="664"/>
                  </a:lnTo>
                  <a:lnTo>
                    <a:pt x="720" y="712"/>
                  </a:lnTo>
                  <a:lnTo>
                    <a:pt x="728" y="736"/>
                  </a:lnTo>
                  <a:lnTo>
                    <a:pt x="736" y="768"/>
                  </a:lnTo>
                  <a:lnTo>
                    <a:pt x="736" y="784"/>
                  </a:lnTo>
                  <a:lnTo>
                    <a:pt x="752" y="808"/>
                  </a:lnTo>
                  <a:lnTo>
                    <a:pt x="784" y="816"/>
                  </a:lnTo>
                  <a:lnTo>
                    <a:pt x="808" y="832"/>
                  </a:lnTo>
                  <a:lnTo>
                    <a:pt x="832" y="840"/>
                  </a:lnTo>
                  <a:lnTo>
                    <a:pt x="864" y="856"/>
                  </a:lnTo>
                  <a:lnTo>
                    <a:pt x="904" y="880"/>
                  </a:lnTo>
                  <a:lnTo>
                    <a:pt x="936" y="912"/>
                  </a:lnTo>
                  <a:lnTo>
                    <a:pt x="976" y="952"/>
                  </a:lnTo>
                  <a:lnTo>
                    <a:pt x="1000" y="960"/>
                  </a:lnTo>
                  <a:lnTo>
                    <a:pt x="1064" y="960"/>
                  </a:lnTo>
                  <a:lnTo>
                    <a:pt x="1096" y="944"/>
                  </a:lnTo>
                  <a:lnTo>
                    <a:pt x="1120" y="912"/>
                  </a:lnTo>
                  <a:lnTo>
                    <a:pt x="1136" y="912"/>
                  </a:lnTo>
                  <a:lnTo>
                    <a:pt x="1184" y="928"/>
                  </a:lnTo>
                  <a:lnTo>
                    <a:pt x="1240" y="984"/>
                  </a:lnTo>
                  <a:lnTo>
                    <a:pt x="1304" y="1024"/>
                  </a:lnTo>
                  <a:lnTo>
                    <a:pt x="1368" y="1072"/>
                  </a:lnTo>
                  <a:lnTo>
                    <a:pt x="1392" y="1048"/>
                  </a:lnTo>
                  <a:lnTo>
                    <a:pt x="1392" y="1040"/>
                  </a:lnTo>
                  <a:lnTo>
                    <a:pt x="1400" y="1040"/>
                  </a:lnTo>
                  <a:lnTo>
                    <a:pt x="1440" y="1056"/>
                  </a:lnTo>
                  <a:lnTo>
                    <a:pt x="1472" y="1040"/>
                  </a:lnTo>
                  <a:lnTo>
                    <a:pt x="1520" y="1048"/>
                  </a:lnTo>
                  <a:lnTo>
                    <a:pt x="1560" y="1000"/>
                  </a:lnTo>
                  <a:lnTo>
                    <a:pt x="1568" y="968"/>
                  </a:lnTo>
                  <a:lnTo>
                    <a:pt x="1568" y="960"/>
                  </a:lnTo>
                </a:path>
              </a:pathLst>
            </a:custGeom>
            <a:solidFill>
              <a:srgbClr val="969696"/>
            </a:solidFill>
            <a:ln w="12700" cap="rnd" cmpd="sng">
              <a:solidFill>
                <a:srgbClr val="EAEA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25" y="1799"/>
              <a:ext cx="801" cy="938"/>
              <a:chOff x="985" y="1669"/>
              <a:chExt cx="801" cy="938"/>
            </a:xfrm>
          </p:grpSpPr>
          <p:sp>
            <p:nvSpPr>
              <p:cNvPr id="30902" name="Freeform 9"/>
              <p:cNvSpPr>
                <a:spLocks/>
              </p:cNvSpPr>
              <p:nvPr/>
            </p:nvSpPr>
            <p:spPr bwMode="auto">
              <a:xfrm>
                <a:off x="1291" y="2151"/>
                <a:ext cx="443" cy="456"/>
              </a:xfrm>
              <a:custGeom>
                <a:avLst/>
                <a:gdLst>
                  <a:gd name="T0" fmla="*/ 2 w 545"/>
                  <a:gd name="T1" fmla="*/ 2 h 561"/>
                  <a:gd name="T2" fmla="*/ 2 w 545"/>
                  <a:gd name="T3" fmla="*/ 2 h 561"/>
                  <a:gd name="T4" fmla="*/ 2 w 545"/>
                  <a:gd name="T5" fmla="*/ 2 h 561"/>
                  <a:gd name="T6" fmla="*/ 2 w 545"/>
                  <a:gd name="T7" fmla="*/ 2 h 561"/>
                  <a:gd name="T8" fmla="*/ 2 w 545"/>
                  <a:gd name="T9" fmla="*/ 2 h 561"/>
                  <a:gd name="T10" fmla="*/ 2 w 545"/>
                  <a:gd name="T11" fmla="*/ 2 h 561"/>
                  <a:gd name="T12" fmla="*/ 2 w 545"/>
                  <a:gd name="T13" fmla="*/ 2 h 561"/>
                  <a:gd name="T14" fmla="*/ 2 w 545"/>
                  <a:gd name="T15" fmla="*/ 2 h 561"/>
                  <a:gd name="T16" fmla="*/ 2 w 545"/>
                  <a:gd name="T17" fmla="*/ 2 h 561"/>
                  <a:gd name="T18" fmla="*/ 2 w 545"/>
                  <a:gd name="T19" fmla="*/ 2 h 561"/>
                  <a:gd name="T20" fmla="*/ 2 w 545"/>
                  <a:gd name="T21" fmla="*/ 2 h 561"/>
                  <a:gd name="T22" fmla="*/ 2 w 545"/>
                  <a:gd name="T23" fmla="*/ 2 h 561"/>
                  <a:gd name="T24" fmla="*/ 2 w 545"/>
                  <a:gd name="T25" fmla="*/ 2 h 561"/>
                  <a:gd name="T26" fmla="*/ 2 w 545"/>
                  <a:gd name="T27" fmla="*/ 2 h 561"/>
                  <a:gd name="T28" fmla="*/ 2 w 545"/>
                  <a:gd name="T29" fmla="*/ 2 h 561"/>
                  <a:gd name="T30" fmla="*/ 2 w 545"/>
                  <a:gd name="T31" fmla="*/ 2 h 561"/>
                  <a:gd name="T32" fmla="*/ 2 w 545"/>
                  <a:gd name="T33" fmla="*/ 2 h 561"/>
                  <a:gd name="T34" fmla="*/ 2 w 545"/>
                  <a:gd name="T35" fmla="*/ 2 h 561"/>
                  <a:gd name="T36" fmla="*/ 2 w 545"/>
                  <a:gd name="T37" fmla="*/ 2 h 561"/>
                  <a:gd name="T38" fmla="*/ 2 w 545"/>
                  <a:gd name="T39" fmla="*/ 2 h 561"/>
                  <a:gd name="T40" fmla="*/ 2 w 545"/>
                  <a:gd name="T41" fmla="*/ 2 h 561"/>
                  <a:gd name="T42" fmla="*/ 2 w 545"/>
                  <a:gd name="T43" fmla="*/ 2 h 561"/>
                  <a:gd name="T44" fmla="*/ 2 w 545"/>
                  <a:gd name="T45" fmla="*/ 2 h 561"/>
                  <a:gd name="T46" fmla="*/ 2 w 545"/>
                  <a:gd name="T47" fmla="*/ 2 h 561"/>
                  <a:gd name="T48" fmla="*/ 2 w 545"/>
                  <a:gd name="T49" fmla="*/ 2 h 561"/>
                  <a:gd name="T50" fmla="*/ 2 w 545"/>
                  <a:gd name="T51" fmla="*/ 2 h 561"/>
                  <a:gd name="T52" fmla="*/ 2 w 545"/>
                  <a:gd name="T53" fmla="*/ 2 h 561"/>
                  <a:gd name="T54" fmla="*/ 2 w 545"/>
                  <a:gd name="T55" fmla="*/ 2 h 561"/>
                  <a:gd name="T56" fmla="*/ 2 w 545"/>
                  <a:gd name="T57" fmla="*/ 2 h 561"/>
                  <a:gd name="T58" fmla="*/ 2 w 545"/>
                  <a:gd name="T59" fmla="*/ 2 h 561"/>
                  <a:gd name="T60" fmla="*/ 2 w 545"/>
                  <a:gd name="T61" fmla="*/ 2 h 561"/>
                  <a:gd name="T62" fmla="*/ 2 w 545"/>
                  <a:gd name="T63" fmla="*/ 2 h 561"/>
                  <a:gd name="T64" fmla="*/ 2 w 545"/>
                  <a:gd name="T65" fmla="*/ 2 h 561"/>
                  <a:gd name="T66" fmla="*/ 2 w 545"/>
                  <a:gd name="T67" fmla="*/ 2 h 561"/>
                  <a:gd name="T68" fmla="*/ 2 w 545"/>
                  <a:gd name="T69" fmla="*/ 2 h 561"/>
                  <a:gd name="T70" fmla="*/ 2 w 545"/>
                  <a:gd name="T71" fmla="*/ 2 h 561"/>
                  <a:gd name="T72" fmla="*/ 2 w 545"/>
                  <a:gd name="T73" fmla="*/ 2 h 561"/>
                  <a:gd name="T74" fmla="*/ 2 w 545"/>
                  <a:gd name="T75" fmla="*/ 2 h 561"/>
                  <a:gd name="T76" fmla="*/ 2 w 545"/>
                  <a:gd name="T77" fmla="*/ 2 h 561"/>
                  <a:gd name="T78" fmla="*/ 2 w 545"/>
                  <a:gd name="T79" fmla="*/ 2 h 561"/>
                  <a:gd name="T80" fmla="*/ 2 w 545"/>
                  <a:gd name="T81" fmla="*/ 2 h 561"/>
                  <a:gd name="T82" fmla="*/ 2 w 545"/>
                  <a:gd name="T83" fmla="*/ 2 h 5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45"/>
                  <a:gd name="T127" fmla="*/ 0 h 561"/>
                  <a:gd name="T128" fmla="*/ 545 w 545"/>
                  <a:gd name="T129" fmla="*/ 561 h 56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45" h="561">
                    <a:moveTo>
                      <a:pt x="504" y="16"/>
                    </a:moveTo>
                    <a:lnTo>
                      <a:pt x="496" y="24"/>
                    </a:lnTo>
                    <a:lnTo>
                      <a:pt x="488" y="40"/>
                    </a:lnTo>
                    <a:lnTo>
                      <a:pt x="456" y="72"/>
                    </a:lnTo>
                    <a:lnTo>
                      <a:pt x="440" y="80"/>
                    </a:lnTo>
                    <a:lnTo>
                      <a:pt x="440" y="104"/>
                    </a:lnTo>
                    <a:lnTo>
                      <a:pt x="432" y="168"/>
                    </a:lnTo>
                    <a:lnTo>
                      <a:pt x="416" y="176"/>
                    </a:lnTo>
                    <a:lnTo>
                      <a:pt x="384" y="176"/>
                    </a:lnTo>
                    <a:lnTo>
                      <a:pt x="368" y="168"/>
                    </a:lnTo>
                    <a:lnTo>
                      <a:pt x="360" y="168"/>
                    </a:lnTo>
                    <a:lnTo>
                      <a:pt x="336" y="152"/>
                    </a:lnTo>
                    <a:lnTo>
                      <a:pt x="320" y="112"/>
                    </a:lnTo>
                    <a:lnTo>
                      <a:pt x="312" y="88"/>
                    </a:lnTo>
                    <a:lnTo>
                      <a:pt x="288" y="88"/>
                    </a:lnTo>
                    <a:lnTo>
                      <a:pt x="240" y="72"/>
                    </a:lnTo>
                    <a:lnTo>
                      <a:pt x="200" y="64"/>
                    </a:lnTo>
                    <a:lnTo>
                      <a:pt x="192" y="64"/>
                    </a:lnTo>
                    <a:lnTo>
                      <a:pt x="184" y="72"/>
                    </a:lnTo>
                    <a:lnTo>
                      <a:pt x="224" y="120"/>
                    </a:lnTo>
                    <a:lnTo>
                      <a:pt x="240" y="144"/>
                    </a:lnTo>
                    <a:lnTo>
                      <a:pt x="232" y="168"/>
                    </a:lnTo>
                    <a:lnTo>
                      <a:pt x="216" y="200"/>
                    </a:lnTo>
                    <a:lnTo>
                      <a:pt x="208" y="184"/>
                    </a:lnTo>
                    <a:lnTo>
                      <a:pt x="168" y="144"/>
                    </a:lnTo>
                    <a:lnTo>
                      <a:pt x="144" y="128"/>
                    </a:lnTo>
                    <a:lnTo>
                      <a:pt x="112" y="128"/>
                    </a:lnTo>
                    <a:lnTo>
                      <a:pt x="80" y="112"/>
                    </a:lnTo>
                    <a:lnTo>
                      <a:pt x="40" y="80"/>
                    </a:lnTo>
                    <a:lnTo>
                      <a:pt x="32" y="56"/>
                    </a:lnTo>
                    <a:lnTo>
                      <a:pt x="40" y="40"/>
                    </a:lnTo>
                    <a:lnTo>
                      <a:pt x="24" y="24"/>
                    </a:lnTo>
                    <a:lnTo>
                      <a:pt x="0" y="0"/>
                    </a:lnTo>
                    <a:lnTo>
                      <a:pt x="8" y="56"/>
                    </a:lnTo>
                    <a:lnTo>
                      <a:pt x="16" y="120"/>
                    </a:lnTo>
                    <a:lnTo>
                      <a:pt x="32" y="192"/>
                    </a:lnTo>
                    <a:lnTo>
                      <a:pt x="88" y="224"/>
                    </a:lnTo>
                    <a:lnTo>
                      <a:pt x="112" y="224"/>
                    </a:lnTo>
                    <a:lnTo>
                      <a:pt x="120" y="216"/>
                    </a:lnTo>
                    <a:lnTo>
                      <a:pt x="136" y="232"/>
                    </a:lnTo>
                    <a:lnTo>
                      <a:pt x="184" y="264"/>
                    </a:lnTo>
                    <a:lnTo>
                      <a:pt x="240" y="272"/>
                    </a:lnTo>
                    <a:lnTo>
                      <a:pt x="240" y="288"/>
                    </a:lnTo>
                    <a:lnTo>
                      <a:pt x="192" y="320"/>
                    </a:lnTo>
                    <a:lnTo>
                      <a:pt x="152" y="328"/>
                    </a:lnTo>
                    <a:lnTo>
                      <a:pt x="120" y="344"/>
                    </a:lnTo>
                    <a:lnTo>
                      <a:pt x="96" y="384"/>
                    </a:lnTo>
                    <a:lnTo>
                      <a:pt x="96" y="408"/>
                    </a:lnTo>
                    <a:lnTo>
                      <a:pt x="104" y="440"/>
                    </a:lnTo>
                    <a:lnTo>
                      <a:pt x="96" y="464"/>
                    </a:lnTo>
                    <a:lnTo>
                      <a:pt x="96" y="472"/>
                    </a:lnTo>
                    <a:lnTo>
                      <a:pt x="120" y="488"/>
                    </a:lnTo>
                    <a:lnTo>
                      <a:pt x="152" y="480"/>
                    </a:lnTo>
                    <a:lnTo>
                      <a:pt x="168" y="464"/>
                    </a:lnTo>
                    <a:lnTo>
                      <a:pt x="192" y="440"/>
                    </a:lnTo>
                    <a:lnTo>
                      <a:pt x="208" y="480"/>
                    </a:lnTo>
                    <a:lnTo>
                      <a:pt x="208" y="520"/>
                    </a:lnTo>
                    <a:lnTo>
                      <a:pt x="240" y="536"/>
                    </a:lnTo>
                    <a:lnTo>
                      <a:pt x="264" y="544"/>
                    </a:lnTo>
                    <a:lnTo>
                      <a:pt x="288" y="552"/>
                    </a:lnTo>
                    <a:lnTo>
                      <a:pt x="328" y="560"/>
                    </a:lnTo>
                    <a:lnTo>
                      <a:pt x="360" y="544"/>
                    </a:lnTo>
                    <a:lnTo>
                      <a:pt x="392" y="552"/>
                    </a:lnTo>
                    <a:lnTo>
                      <a:pt x="400" y="552"/>
                    </a:lnTo>
                    <a:lnTo>
                      <a:pt x="416" y="512"/>
                    </a:lnTo>
                    <a:lnTo>
                      <a:pt x="440" y="472"/>
                    </a:lnTo>
                    <a:lnTo>
                      <a:pt x="464" y="456"/>
                    </a:lnTo>
                    <a:lnTo>
                      <a:pt x="480" y="408"/>
                    </a:lnTo>
                    <a:lnTo>
                      <a:pt x="464" y="360"/>
                    </a:lnTo>
                    <a:lnTo>
                      <a:pt x="448" y="304"/>
                    </a:lnTo>
                    <a:lnTo>
                      <a:pt x="448" y="272"/>
                    </a:lnTo>
                    <a:lnTo>
                      <a:pt x="456" y="232"/>
                    </a:lnTo>
                    <a:lnTo>
                      <a:pt x="464" y="216"/>
                    </a:lnTo>
                    <a:lnTo>
                      <a:pt x="456" y="192"/>
                    </a:lnTo>
                    <a:lnTo>
                      <a:pt x="456" y="168"/>
                    </a:lnTo>
                    <a:lnTo>
                      <a:pt x="472" y="152"/>
                    </a:lnTo>
                    <a:lnTo>
                      <a:pt x="520" y="136"/>
                    </a:lnTo>
                    <a:lnTo>
                      <a:pt x="544" y="112"/>
                    </a:lnTo>
                    <a:lnTo>
                      <a:pt x="512" y="88"/>
                    </a:lnTo>
                    <a:lnTo>
                      <a:pt x="520" y="64"/>
                    </a:lnTo>
                    <a:lnTo>
                      <a:pt x="536" y="40"/>
                    </a:lnTo>
                    <a:lnTo>
                      <a:pt x="520" y="16"/>
                    </a:lnTo>
                    <a:lnTo>
                      <a:pt x="504" y="8"/>
                    </a:lnTo>
                    <a:lnTo>
                      <a:pt x="504" y="16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EAEA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03" name="Freeform 10"/>
              <p:cNvSpPr>
                <a:spLocks/>
              </p:cNvSpPr>
              <p:nvPr/>
            </p:nvSpPr>
            <p:spPr bwMode="auto">
              <a:xfrm>
                <a:off x="985" y="1669"/>
                <a:ext cx="801" cy="645"/>
              </a:xfrm>
              <a:custGeom>
                <a:avLst/>
                <a:gdLst>
                  <a:gd name="T0" fmla="*/ 3 w 985"/>
                  <a:gd name="T1" fmla="*/ 2 h 793"/>
                  <a:gd name="T2" fmla="*/ 2 w 985"/>
                  <a:gd name="T3" fmla="*/ 2 h 793"/>
                  <a:gd name="T4" fmla="*/ 2 w 985"/>
                  <a:gd name="T5" fmla="*/ 2 h 793"/>
                  <a:gd name="T6" fmla="*/ 2 w 985"/>
                  <a:gd name="T7" fmla="*/ 2 h 793"/>
                  <a:gd name="T8" fmla="*/ 2 w 985"/>
                  <a:gd name="T9" fmla="*/ 2 h 793"/>
                  <a:gd name="T10" fmla="*/ 2 w 985"/>
                  <a:gd name="T11" fmla="*/ 2 h 793"/>
                  <a:gd name="T12" fmla="*/ 2 w 985"/>
                  <a:gd name="T13" fmla="*/ 2 h 793"/>
                  <a:gd name="T14" fmla="*/ 2 w 985"/>
                  <a:gd name="T15" fmla="*/ 2 h 793"/>
                  <a:gd name="T16" fmla="*/ 2 w 985"/>
                  <a:gd name="T17" fmla="*/ 2 h 793"/>
                  <a:gd name="T18" fmla="*/ 2 w 985"/>
                  <a:gd name="T19" fmla="*/ 2 h 793"/>
                  <a:gd name="T20" fmla="*/ 2 w 985"/>
                  <a:gd name="T21" fmla="*/ 2 h 793"/>
                  <a:gd name="T22" fmla="*/ 2 w 985"/>
                  <a:gd name="T23" fmla="*/ 2 h 793"/>
                  <a:gd name="T24" fmla="*/ 2 w 985"/>
                  <a:gd name="T25" fmla="*/ 2 h 793"/>
                  <a:gd name="T26" fmla="*/ 0 w 985"/>
                  <a:gd name="T27" fmla="*/ 2 h 793"/>
                  <a:gd name="T28" fmla="*/ 2 w 985"/>
                  <a:gd name="T29" fmla="*/ 2 h 793"/>
                  <a:gd name="T30" fmla="*/ 2 w 985"/>
                  <a:gd name="T31" fmla="*/ 2 h 793"/>
                  <a:gd name="T32" fmla="*/ 2 w 985"/>
                  <a:gd name="T33" fmla="*/ 2 h 793"/>
                  <a:gd name="T34" fmla="*/ 2 w 985"/>
                  <a:gd name="T35" fmla="*/ 2 h 793"/>
                  <a:gd name="T36" fmla="*/ 2 w 985"/>
                  <a:gd name="T37" fmla="*/ 2 h 793"/>
                  <a:gd name="T38" fmla="*/ 2 w 985"/>
                  <a:gd name="T39" fmla="*/ 2 h 793"/>
                  <a:gd name="T40" fmla="*/ 2 w 985"/>
                  <a:gd name="T41" fmla="*/ 2 h 793"/>
                  <a:gd name="T42" fmla="*/ 2 w 985"/>
                  <a:gd name="T43" fmla="*/ 2 h 793"/>
                  <a:gd name="T44" fmla="*/ 2 w 985"/>
                  <a:gd name="T45" fmla="*/ 2 h 793"/>
                  <a:gd name="T46" fmla="*/ 2 w 985"/>
                  <a:gd name="T47" fmla="*/ 2 h 793"/>
                  <a:gd name="T48" fmla="*/ 2 w 985"/>
                  <a:gd name="T49" fmla="*/ 2 h 793"/>
                  <a:gd name="T50" fmla="*/ 2 w 985"/>
                  <a:gd name="T51" fmla="*/ 2 h 793"/>
                  <a:gd name="T52" fmla="*/ 2 w 985"/>
                  <a:gd name="T53" fmla="*/ 2 h 793"/>
                  <a:gd name="T54" fmla="*/ 2 w 985"/>
                  <a:gd name="T55" fmla="*/ 2 h 793"/>
                  <a:gd name="T56" fmla="*/ 2 w 985"/>
                  <a:gd name="T57" fmla="*/ 3 h 793"/>
                  <a:gd name="T58" fmla="*/ 2 w 985"/>
                  <a:gd name="T59" fmla="*/ 3 h 793"/>
                  <a:gd name="T60" fmla="*/ 2 w 985"/>
                  <a:gd name="T61" fmla="*/ 3 h 793"/>
                  <a:gd name="T62" fmla="*/ 2 w 985"/>
                  <a:gd name="T63" fmla="*/ 2 h 793"/>
                  <a:gd name="T64" fmla="*/ 2 w 985"/>
                  <a:gd name="T65" fmla="*/ 2 h 793"/>
                  <a:gd name="T66" fmla="*/ 2 w 985"/>
                  <a:gd name="T67" fmla="*/ 2 h 793"/>
                  <a:gd name="T68" fmla="*/ 2 w 985"/>
                  <a:gd name="T69" fmla="*/ 2 h 793"/>
                  <a:gd name="T70" fmla="*/ 2 w 985"/>
                  <a:gd name="T71" fmla="*/ 3 h 793"/>
                  <a:gd name="T72" fmla="*/ 3 w 985"/>
                  <a:gd name="T73" fmla="*/ 3 h 793"/>
                  <a:gd name="T74" fmla="*/ 3 w 985"/>
                  <a:gd name="T75" fmla="*/ 3 h 793"/>
                  <a:gd name="T76" fmla="*/ 3 w 985"/>
                  <a:gd name="T77" fmla="*/ 2 h 793"/>
                  <a:gd name="T78" fmla="*/ 3 w 985"/>
                  <a:gd name="T79" fmla="*/ 2 h 793"/>
                  <a:gd name="T80" fmla="*/ 3 w 985"/>
                  <a:gd name="T81" fmla="*/ 2 h 793"/>
                  <a:gd name="T82" fmla="*/ 4 w 985"/>
                  <a:gd name="T83" fmla="*/ 2 h 793"/>
                  <a:gd name="T84" fmla="*/ 4 w 985"/>
                  <a:gd name="T85" fmla="*/ 2 h 793"/>
                  <a:gd name="T86" fmla="*/ 4 w 985"/>
                  <a:gd name="T87" fmla="*/ 2 h 793"/>
                  <a:gd name="T88" fmla="*/ 4 w 985"/>
                  <a:gd name="T89" fmla="*/ 2 h 793"/>
                  <a:gd name="T90" fmla="*/ 4 w 985"/>
                  <a:gd name="T91" fmla="*/ 2 h 793"/>
                  <a:gd name="T92" fmla="*/ 3 w 985"/>
                  <a:gd name="T93" fmla="*/ 2 h 793"/>
                  <a:gd name="T94" fmla="*/ 3 w 985"/>
                  <a:gd name="T95" fmla="*/ 2 h 793"/>
                  <a:gd name="T96" fmla="*/ 3 w 985"/>
                  <a:gd name="T97" fmla="*/ 2 h 793"/>
                  <a:gd name="T98" fmla="*/ 4 w 985"/>
                  <a:gd name="T99" fmla="*/ 2 h 793"/>
                  <a:gd name="T100" fmla="*/ 3 w 985"/>
                  <a:gd name="T101" fmla="*/ 2 h 793"/>
                  <a:gd name="T102" fmla="*/ 3 w 985"/>
                  <a:gd name="T103" fmla="*/ 2 h 793"/>
                  <a:gd name="T104" fmla="*/ 3 w 985"/>
                  <a:gd name="T105" fmla="*/ 2 h 79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85"/>
                  <a:gd name="T160" fmla="*/ 0 h 793"/>
                  <a:gd name="T161" fmla="*/ 985 w 985"/>
                  <a:gd name="T162" fmla="*/ 793 h 79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85" h="793">
                    <a:moveTo>
                      <a:pt x="768" y="120"/>
                    </a:moveTo>
                    <a:lnTo>
                      <a:pt x="752" y="144"/>
                    </a:lnTo>
                    <a:lnTo>
                      <a:pt x="736" y="176"/>
                    </a:lnTo>
                    <a:lnTo>
                      <a:pt x="712" y="200"/>
                    </a:lnTo>
                    <a:lnTo>
                      <a:pt x="696" y="208"/>
                    </a:lnTo>
                    <a:lnTo>
                      <a:pt x="664" y="208"/>
                    </a:lnTo>
                    <a:lnTo>
                      <a:pt x="640" y="216"/>
                    </a:lnTo>
                    <a:lnTo>
                      <a:pt x="616" y="200"/>
                    </a:lnTo>
                    <a:lnTo>
                      <a:pt x="584" y="200"/>
                    </a:lnTo>
                    <a:lnTo>
                      <a:pt x="584" y="208"/>
                    </a:lnTo>
                    <a:lnTo>
                      <a:pt x="560" y="232"/>
                    </a:lnTo>
                    <a:lnTo>
                      <a:pt x="520" y="200"/>
                    </a:lnTo>
                    <a:lnTo>
                      <a:pt x="456" y="168"/>
                    </a:lnTo>
                    <a:lnTo>
                      <a:pt x="408" y="128"/>
                    </a:lnTo>
                    <a:lnTo>
                      <a:pt x="376" y="88"/>
                    </a:lnTo>
                    <a:lnTo>
                      <a:pt x="320" y="72"/>
                    </a:lnTo>
                    <a:lnTo>
                      <a:pt x="288" y="104"/>
                    </a:lnTo>
                    <a:lnTo>
                      <a:pt x="264" y="120"/>
                    </a:lnTo>
                    <a:lnTo>
                      <a:pt x="240" y="128"/>
                    </a:lnTo>
                    <a:lnTo>
                      <a:pt x="192" y="120"/>
                    </a:lnTo>
                    <a:lnTo>
                      <a:pt x="168" y="112"/>
                    </a:lnTo>
                    <a:lnTo>
                      <a:pt x="144" y="88"/>
                    </a:lnTo>
                    <a:lnTo>
                      <a:pt x="104" y="48"/>
                    </a:lnTo>
                    <a:lnTo>
                      <a:pt x="96" y="40"/>
                    </a:lnTo>
                    <a:lnTo>
                      <a:pt x="56" y="16"/>
                    </a:lnTo>
                    <a:lnTo>
                      <a:pt x="24" y="8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16" y="104"/>
                    </a:lnTo>
                    <a:lnTo>
                      <a:pt x="56" y="112"/>
                    </a:lnTo>
                    <a:lnTo>
                      <a:pt x="96" y="112"/>
                    </a:lnTo>
                    <a:lnTo>
                      <a:pt x="104" y="144"/>
                    </a:lnTo>
                    <a:lnTo>
                      <a:pt x="112" y="144"/>
                    </a:lnTo>
                    <a:lnTo>
                      <a:pt x="120" y="160"/>
                    </a:lnTo>
                    <a:lnTo>
                      <a:pt x="104" y="192"/>
                    </a:lnTo>
                    <a:lnTo>
                      <a:pt x="72" y="216"/>
                    </a:lnTo>
                    <a:lnTo>
                      <a:pt x="80" y="264"/>
                    </a:lnTo>
                    <a:lnTo>
                      <a:pt x="88" y="288"/>
                    </a:lnTo>
                    <a:lnTo>
                      <a:pt x="88" y="312"/>
                    </a:lnTo>
                    <a:lnTo>
                      <a:pt x="88" y="344"/>
                    </a:lnTo>
                    <a:lnTo>
                      <a:pt x="112" y="384"/>
                    </a:lnTo>
                    <a:lnTo>
                      <a:pt x="112" y="400"/>
                    </a:lnTo>
                    <a:lnTo>
                      <a:pt x="120" y="416"/>
                    </a:lnTo>
                    <a:lnTo>
                      <a:pt x="136" y="448"/>
                    </a:lnTo>
                    <a:lnTo>
                      <a:pt x="168" y="464"/>
                    </a:lnTo>
                    <a:lnTo>
                      <a:pt x="192" y="488"/>
                    </a:lnTo>
                    <a:lnTo>
                      <a:pt x="224" y="512"/>
                    </a:lnTo>
                    <a:lnTo>
                      <a:pt x="288" y="512"/>
                    </a:lnTo>
                    <a:lnTo>
                      <a:pt x="328" y="528"/>
                    </a:lnTo>
                    <a:lnTo>
                      <a:pt x="352" y="552"/>
                    </a:lnTo>
                    <a:lnTo>
                      <a:pt x="368" y="592"/>
                    </a:lnTo>
                    <a:lnTo>
                      <a:pt x="384" y="608"/>
                    </a:lnTo>
                    <a:lnTo>
                      <a:pt x="408" y="624"/>
                    </a:lnTo>
                    <a:lnTo>
                      <a:pt x="408" y="656"/>
                    </a:lnTo>
                    <a:lnTo>
                      <a:pt x="424" y="680"/>
                    </a:lnTo>
                    <a:lnTo>
                      <a:pt x="456" y="704"/>
                    </a:lnTo>
                    <a:lnTo>
                      <a:pt x="504" y="720"/>
                    </a:lnTo>
                    <a:lnTo>
                      <a:pt x="536" y="736"/>
                    </a:lnTo>
                    <a:lnTo>
                      <a:pt x="568" y="760"/>
                    </a:lnTo>
                    <a:lnTo>
                      <a:pt x="592" y="784"/>
                    </a:lnTo>
                    <a:lnTo>
                      <a:pt x="592" y="792"/>
                    </a:lnTo>
                    <a:lnTo>
                      <a:pt x="608" y="744"/>
                    </a:lnTo>
                    <a:lnTo>
                      <a:pt x="608" y="720"/>
                    </a:lnTo>
                    <a:lnTo>
                      <a:pt x="584" y="696"/>
                    </a:lnTo>
                    <a:lnTo>
                      <a:pt x="560" y="664"/>
                    </a:lnTo>
                    <a:lnTo>
                      <a:pt x="568" y="656"/>
                    </a:lnTo>
                    <a:lnTo>
                      <a:pt x="600" y="656"/>
                    </a:lnTo>
                    <a:lnTo>
                      <a:pt x="616" y="664"/>
                    </a:lnTo>
                    <a:lnTo>
                      <a:pt x="656" y="680"/>
                    </a:lnTo>
                    <a:lnTo>
                      <a:pt x="688" y="680"/>
                    </a:lnTo>
                    <a:lnTo>
                      <a:pt x="696" y="704"/>
                    </a:lnTo>
                    <a:lnTo>
                      <a:pt x="704" y="744"/>
                    </a:lnTo>
                    <a:lnTo>
                      <a:pt x="744" y="760"/>
                    </a:lnTo>
                    <a:lnTo>
                      <a:pt x="776" y="768"/>
                    </a:lnTo>
                    <a:lnTo>
                      <a:pt x="800" y="760"/>
                    </a:lnTo>
                    <a:lnTo>
                      <a:pt x="816" y="728"/>
                    </a:lnTo>
                    <a:lnTo>
                      <a:pt x="816" y="680"/>
                    </a:lnTo>
                    <a:lnTo>
                      <a:pt x="832" y="656"/>
                    </a:lnTo>
                    <a:lnTo>
                      <a:pt x="856" y="640"/>
                    </a:lnTo>
                    <a:lnTo>
                      <a:pt x="872" y="616"/>
                    </a:lnTo>
                    <a:lnTo>
                      <a:pt x="880" y="608"/>
                    </a:lnTo>
                    <a:lnTo>
                      <a:pt x="880" y="600"/>
                    </a:lnTo>
                    <a:lnTo>
                      <a:pt x="880" y="568"/>
                    </a:lnTo>
                    <a:lnTo>
                      <a:pt x="904" y="576"/>
                    </a:lnTo>
                    <a:lnTo>
                      <a:pt x="952" y="584"/>
                    </a:lnTo>
                    <a:lnTo>
                      <a:pt x="968" y="520"/>
                    </a:lnTo>
                    <a:lnTo>
                      <a:pt x="968" y="480"/>
                    </a:lnTo>
                    <a:lnTo>
                      <a:pt x="984" y="472"/>
                    </a:lnTo>
                    <a:lnTo>
                      <a:pt x="976" y="456"/>
                    </a:lnTo>
                    <a:lnTo>
                      <a:pt x="928" y="416"/>
                    </a:lnTo>
                    <a:lnTo>
                      <a:pt x="912" y="408"/>
                    </a:lnTo>
                    <a:lnTo>
                      <a:pt x="896" y="408"/>
                    </a:lnTo>
                    <a:lnTo>
                      <a:pt x="864" y="384"/>
                    </a:lnTo>
                    <a:lnTo>
                      <a:pt x="832" y="376"/>
                    </a:lnTo>
                    <a:lnTo>
                      <a:pt x="832" y="312"/>
                    </a:lnTo>
                    <a:lnTo>
                      <a:pt x="808" y="304"/>
                    </a:lnTo>
                    <a:lnTo>
                      <a:pt x="816" y="272"/>
                    </a:lnTo>
                    <a:lnTo>
                      <a:pt x="864" y="272"/>
                    </a:lnTo>
                    <a:lnTo>
                      <a:pt x="888" y="256"/>
                    </a:lnTo>
                    <a:lnTo>
                      <a:pt x="896" y="192"/>
                    </a:lnTo>
                    <a:lnTo>
                      <a:pt x="880" y="168"/>
                    </a:lnTo>
                    <a:lnTo>
                      <a:pt x="880" y="136"/>
                    </a:lnTo>
                    <a:lnTo>
                      <a:pt x="848" y="104"/>
                    </a:lnTo>
                    <a:lnTo>
                      <a:pt x="816" y="88"/>
                    </a:lnTo>
                    <a:lnTo>
                      <a:pt x="784" y="96"/>
                    </a:lnTo>
                    <a:lnTo>
                      <a:pt x="768" y="112"/>
                    </a:lnTo>
                    <a:lnTo>
                      <a:pt x="768" y="120"/>
                    </a:lnTo>
                  </a:path>
                </a:pathLst>
              </a:custGeom>
              <a:solidFill>
                <a:srgbClr val="969696"/>
              </a:solidFill>
              <a:ln w="12700" cap="rnd" cmpd="sng">
                <a:solidFill>
                  <a:srgbClr val="EAEA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0734" name="Freeform 11"/>
            <p:cNvSpPr>
              <a:spLocks/>
            </p:cNvSpPr>
            <p:nvPr/>
          </p:nvSpPr>
          <p:spPr bwMode="auto">
            <a:xfrm>
              <a:off x="756" y="1207"/>
              <a:ext cx="365" cy="658"/>
            </a:xfrm>
            <a:custGeom>
              <a:avLst/>
              <a:gdLst>
                <a:gd name="T0" fmla="*/ 0 w 449"/>
                <a:gd name="T1" fmla="*/ 2 h 809"/>
                <a:gd name="T2" fmla="*/ 2 w 449"/>
                <a:gd name="T3" fmla="*/ 0 h 809"/>
                <a:gd name="T4" fmla="*/ 2 w 449"/>
                <a:gd name="T5" fmla="*/ 0 h 809"/>
                <a:gd name="T6" fmla="*/ 2 w 449"/>
                <a:gd name="T7" fmla="*/ 2 h 809"/>
                <a:gd name="T8" fmla="*/ 2 w 449"/>
                <a:gd name="T9" fmla="*/ 2 h 809"/>
                <a:gd name="T10" fmla="*/ 2 w 449"/>
                <a:gd name="T11" fmla="*/ 2 h 809"/>
                <a:gd name="T12" fmla="*/ 2 w 449"/>
                <a:gd name="T13" fmla="*/ 2 h 809"/>
                <a:gd name="T14" fmla="*/ 2 w 449"/>
                <a:gd name="T15" fmla="*/ 2 h 809"/>
                <a:gd name="T16" fmla="*/ 2 w 449"/>
                <a:gd name="T17" fmla="*/ 2 h 809"/>
                <a:gd name="T18" fmla="*/ 2 w 449"/>
                <a:gd name="T19" fmla="*/ 2 h 809"/>
                <a:gd name="T20" fmla="*/ 2 w 449"/>
                <a:gd name="T21" fmla="*/ 2 h 809"/>
                <a:gd name="T22" fmla="*/ 2 w 449"/>
                <a:gd name="T23" fmla="*/ 2 h 809"/>
                <a:gd name="T24" fmla="*/ 2 w 449"/>
                <a:gd name="T25" fmla="*/ 2 h 809"/>
                <a:gd name="T26" fmla="*/ 2 w 449"/>
                <a:gd name="T27" fmla="*/ 2 h 809"/>
                <a:gd name="T28" fmla="*/ 2 w 449"/>
                <a:gd name="T29" fmla="*/ 2 h 809"/>
                <a:gd name="T30" fmla="*/ 2 w 449"/>
                <a:gd name="T31" fmla="*/ 2 h 809"/>
                <a:gd name="T32" fmla="*/ 2 w 449"/>
                <a:gd name="T33" fmla="*/ 2 h 809"/>
                <a:gd name="T34" fmla="*/ 2 w 449"/>
                <a:gd name="T35" fmla="*/ 2 h 809"/>
                <a:gd name="T36" fmla="*/ 2 w 449"/>
                <a:gd name="T37" fmla="*/ 2 h 809"/>
                <a:gd name="T38" fmla="*/ 2 w 449"/>
                <a:gd name="T39" fmla="*/ 2 h 809"/>
                <a:gd name="T40" fmla="*/ 2 w 449"/>
                <a:gd name="T41" fmla="*/ 2 h 809"/>
                <a:gd name="T42" fmla="*/ 2 w 449"/>
                <a:gd name="T43" fmla="*/ 2 h 809"/>
                <a:gd name="T44" fmla="*/ 2 w 449"/>
                <a:gd name="T45" fmla="*/ 2 h 809"/>
                <a:gd name="T46" fmla="*/ 2 w 449"/>
                <a:gd name="T47" fmla="*/ 2 h 809"/>
                <a:gd name="T48" fmla="*/ 2 w 449"/>
                <a:gd name="T49" fmla="*/ 2 h 809"/>
                <a:gd name="T50" fmla="*/ 2 w 449"/>
                <a:gd name="T51" fmla="*/ 2 h 809"/>
                <a:gd name="T52" fmla="*/ 2 w 449"/>
                <a:gd name="T53" fmla="*/ 2 h 809"/>
                <a:gd name="T54" fmla="*/ 2 w 449"/>
                <a:gd name="T55" fmla="*/ 3 h 809"/>
                <a:gd name="T56" fmla="*/ 2 w 449"/>
                <a:gd name="T57" fmla="*/ 3 h 809"/>
                <a:gd name="T58" fmla="*/ 2 w 449"/>
                <a:gd name="T59" fmla="*/ 3 h 8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9"/>
                <a:gd name="T91" fmla="*/ 0 h 809"/>
                <a:gd name="T92" fmla="*/ 449 w 449"/>
                <a:gd name="T93" fmla="*/ 809 h 8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9" h="809">
                  <a:moveTo>
                    <a:pt x="0" y="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144" y="32"/>
                  </a:lnTo>
                  <a:lnTo>
                    <a:pt x="152" y="72"/>
                  </a:lnTo>
                  <a:lnTo>
                    <a:pt x="152" y="104"/>
                  </a:lnTo>
                  <a:lnTo>
                    <a:pt x="160" y="144"/>
                  </a:lnTo>
                  <a:lnTo>
                    <a:pt x="160" y="168"/>
                  </a:lnTo>
                  <a:lnTo>
                    <a:pt x="176" y="208"/>
                  </a:lnTo>
                  <a:lnTo>
                    <a:pt x="200" y="248"/>
                  </a:lnTo>
                  <a:lnTo>
                    <a:pt x="200" y="288"/>
                  </a:lnTo>
                  <a:lnTo>
                    <a:pt x="184" y="328"/>
                  </a:lnTo>
                  <a:lnTo>
                    <a:pt x="184" y="368"/>
                  </a:lnTo>
                  <a:lnTo>
                    <a:pt x="184" y="424"/>
                  </a:lnTo>
                  <a:lnTo>
                    <a:pt x="200" y="472"/>
                  </a:lnTo>
                  <a:lnTo>
                    <a:pt x="192" y="520"/>
                  </a:lnTo>
                  <a:lnTo>
                    <a:pt x="184" y="544"/>
                  </a:lnTo>
                  <a:lnTo>
                    <a:pt x="192" y="568"/>
                  </a:lnTo>
                  <a:lnTo>
                    <a:pt x="232" y="592"/>
                  </a:lnTo>
                  <a:lnTo>
                    <a:pt x="256" y="616"/>
                  </a:lnTo>
                  <a:lnTo>
                    <a:pt x="288" y="632"/>
                  </a:lnTo>
                  <a:lnTo>
                    <a:pt x="304" y="656"/>
                  </a:lnTo>
                  <a:lnTo>
                    <a:pt x="304" y="672"/>
                  </a:lnTo>
                  <a:lnTo>
                    <a:pt x="328" y="680"/>
                  </a:lnTo>
                  <a:lnTo>
                    <a:pt x="360" y="704"/>
                  </a:lnTo>
                  <a:lnTo>
                    <a:pt x="392" y="712"/>
                  </a:lnTo>
                  <a:lnTo>
                    <a:pt x="408" y="712"/>
                  </a:lnTo>
                  <a:lnTo>
                    <a:pt x="432" y="728"/>
                  </a:lnTo>
                  <a:lnTo>
                    <a:pt x="448" y="752"/>
                  </a:lnTo>
                  <a:lnTo>
                    <a:pt x="440" y="808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5" name="Freeform 12"/>
            <p:cNvSpPr>
              <a:spLocks/>
            </p:cNvSpPr>
            <p:nvPr/>
          </p:nvSpPr>
          <p:spPr bwMode="auto">
            <a:xfrm>
              <a:off x="873" y="1220"/>
              <a:ext cx="92" cy="20"/>
            </a:xfrm>
            <a:custGeom>
              <a:avLst/>
              <a:gdLst>
                <a:gd name="T0" fmla="*/ 0 w 113"/>
                <a:gd name="T1" fmla="*/ 2 h 25"/>
                <a:gd name="T2" fmla="*/ 2 w 113"/>
                <a:gd name="T3" fmla="*/ 0 h 25"/>
                <a:gd name="T4" fmla="*/ 2 w 113"/>
                <a:gd name="T5" fmla="*/ 2 h 25"/>
                <a:gd name="T6" fmla="*/ 2 w 113"/>
                <a:gd name="T7" fmla="*/ 2 h 25"/>
                <a:gd name="T8" fmla="*/ 2 w 113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25"/>
                <a:gd name="T17" fmla="*/ 113 w 1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25">
                  <a:moveTo>
                    <a:pt x="0" y="8"/>
                  </a:moveTo>
                  <a:lnTo>
                    <a:pt x="24" y="0"/>
                  </a:lnTo>
                  <a:lnTo>
                    <a:pt x="48" y="8"/>
                  </a:lnTo>
                  <a:lnTo>
                    <a:pt x="80" y="24"/>
                  </a:lnTo>
                  <a:lnTo>
                    <a:pt x="112" y="24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6" name="Freeform 13"/>
            <p:cNvSpPr>
              <a:spLocks/>
            </p:cNvSpPr>
            <p:nvPr/>
          </p:nvSpPr>
          <p:spPr bwMode="auto">
            <a:xfrm>
              <a:off x="762" y="1246"/>
              <a:ext cx="118" cy="27"/>
            </a:xfrm>
            <a:custGeom>
              <a:avLst/>
              <a:gdLst>
                <a:gd name="T0" fmla="*/ 2 w 145"/>
                <a:gd name="T1" fmla="*/ 2 h 33"/>
                <a:gd name="T2" fmla="*/ 2 w 145"/>
                <a:gd name="T3" fmla="*/ 2 h 33"/>
                <a:gd name="T4" fmla="*/ 2 w 145"/>
                <a:gd name="T5" fmla="*/ 2 h 33"/>
                <a:gd name="T6" fmla="*/ 2 w 145"/>
                <a:gd name="T7" fmla="*/ 2 h 33"/>
                <a:gd name="T8" fmla="*/ 2 w 145"/>
                <a:gd name="T9" fmla="*/ 2 h 33"/>
                <a:gd name="T10" fmla="*/ 0 w 14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"/>
                <a:gd name="T19" fmla="*/ 0 h 33"/>
                <a:gd name="T20" fmla="*/ 145 w 14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" h="33">
                  <a:moveTo>
                    <a:pt x="144" y="32"/>
                  </a:moveTo>
                  <a:lnTo>
                    <a:pt x="120" y="24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7" name="Freeform 14"/>
            <p:cNvSpPr>
              <a:spLocks/>
            </p:cNvSpPr>
            <p:nvPr/>
          </p:nvSpPr>
          <p:spPr bwMode="auto">
            <a:xfrm>
              <a:off x="886" y="1331"/>
              <a:ext cx="138" cy="72"/>
            </a:xfrm>
            <a:custGeom>
              <a:avLst/>
              <a:gdLst>
                <a:gd name="T0" fmla="*/ 0 w 169"/>
                <a:gd name="T1" fmla="*/ 0 h 89"/>
                <a:gd name="T2" fmla="*/ 2 w 169"/>
                <a:gd name="T3" fmla="*/ 2 h 89"/>
                <a:gd name="T4" fmla="*/ 2 w 169"/>
                <a:gd name="T5" fmla="*/ 2 h 89"/>
                <a:gd name="T6" fmla="*/ 2 w 169"/>
                <a:gd name="T7" fmla="*/ 2 h 89"/>
                <a:gd name="T8" fmla="*/ 2 w 169"/>
                <a:gd name="T9" fmla="*/ 2 h 89"/>
                <a:gd name="T10" fmla="*/ 2 w 169"/>
                <a:gd name="T11" fmla="*/ 2 h 89"/>
                <a:gd name="T12" fmla="*/ 2 w 169"/>
                <a:gd name="T13" fmla="*/ 2 h 89"/>
                <a:gd name="T14" fmla="*/ 2 w 169"/>
                <a:gd name="T15" fmla="*/ 2 h 89"/>
                <a:gd name="T16" fmla="*/ 2 w 169"/>
                <a:gd name="T17" fmla="*/ 2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89"/>
                <a:gd name="T29" fmla="*/ 169 w 169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89">
                  <a:moveTo>
                    <a:pt x="0" y="0"/>
                  </a:moveTo>
                  <a:lnTo>
                    <a:pt x="16" y="16"/>
                  </a:lnTo>
                  <a:lnTo>
                    <a:pt x="48" y="32"/>
                  </a:lnTo>
                  <a:lnTo>
                    <a:pt x="72" y="16"/>
                  </a:lnTo>
                  <a:lnTo>
                    <a:pt x="96" y="16"/>
                  </a:lnTo>
                  <a:lnTo>
                    <a:pt x="112" y="32"/>
                  </a:lnTo>
                  <a:lnTo>
                    <a:pt x="128" y="56"/>
                  </a:lnTo>
                  <a:lnTo>
                    <a:pt x="144" y="72"/>
                  </a:lnTo>
                  <a:lnTo>
                    <a:pt x="168" y="88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8" name="Freeform 15"/>
            <p:cNvSpPr>
              <a:spLocks/>
            </p:cNvSpPr>
            <p:nvPr/>
          </p:nvSpPr>
          <p:spPr bwMode="auto">
            <a:xfrm>
              <a:off x="964" y="1266"/>
              <a:ext cx="60" cy="79"/>
            </a:xfrm>
            <a:custGeom>
              <a:avLst/>
              <a:gdLst>
                <a:gd name="T0" fmla="*/ 0 w 73"/>
                <a:gd name="T1" fmla="*/ 2 h 97"/>
                <a:gd name="T2" fmla="*/ 2 w 73"/>
                <a:gd name="T3" fmla="*/ 2 h 97"/>
                <a:gd name="T4" fmla="*/ 2 w 73"/>
                <a:gd name="T5" fmla="*/ 2 h 97"/>
                <a:gd name="T6" fmla="*/ 2 w 73"/>
                <a:gd name="T7" fmla="*/ 2 h 97"/>
                <a:gd name="T8" fmla="*/ 2 w 73"/>
                <a:gd name="T9" fmla="*/ 0 h 97"/>
                <a:gd name="T10" fmla="*/ 2 w 73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97"/>
                <a:gd name="T20" fmla="*/ 73 w 73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97">
                  <a:moveTo>
                    <a:pt x="0" y="96"/>
                  </a:moveTo>
                  <a:lnTo>
                    <a:pt x="8" y="80"/>
                  </a:lnTo>
                  <a:lnTo>
                    <a:pt x="8" y="5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72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9" name="Freeform 16"/>
            <p:cNvSpPr>
              <a:spLocks/>
            </p:cNvSpPr>
            <p:nvPr/>
          </p:nvSpPr>
          <p:spPr bwMode="auto">
            <a:xfrm>
              <a:off x="971" y="1324"/>
              <a:ext cx="59" cy="21"/>
            </a:xfrm>
            <a:custGeom>
              <a:avLst/>
              <a:gdLst>
                <a:gd name="T0" fmla="*/ 0 w 73"/>
                <a:gd name="T1" fmla="*/ 0 h 25"/>
                <a:gd name="T2" fmla="*/ 2 w 73"/>
                <a:gd name="T3" fmla="*/ 0 h 25"/>
                <a:gd name="T4" fmla="*/ 2 w 73"/>
                <a:gd name="T5" fmla="*/ 3 h 25"/>
                <a:gd name="T6" fmla="*/ 2 w 73"/>
                <a:gd name="T7" fmla="*/ 3 h 25"/>
                <a:gd name="T8" fmla="*/ 2 w 7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25"/>
                <a:gd name="T17" fmla="*/ 73 w 7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25">
                  <a:moveTo>
                    <a:pt x="0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72" y="24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0" name="Freeform 17"/>
            <p:cNvSpPr>
              <a:spLocks/>
            </p:cNvSpPr>
            <p:nvPr/>
          </p:nvSpPr>
          <p:spPr bwMode="auto">
            <a:xfrm>
              <a:off x="977" y="1350"/>
              <a:ext cx="60" cy="40"/>
            </a:xfrm>
            <a:custGeom>
              <a:avLst/>
              <a:gdLst>
                <a:gd name="T0" fmla="*/ 0 w 73"/>
                <a:gd name="T1" fmla="*/ 0 h 49"/>
                <a:gd name="T2" fmla="*/ 2 w 73"/>
                <a:gd name="T3" fmla="*/ 0 h 49"/>
                <a:gd name="T4" fmla="*/ 2 w 73"/>
                <a:gd name="T5" fmla="*/ 2 h 49"/>
                <a:gd name="T6" fmla="*/ 2 w 73"/>
                <a:gd name="T7" fmla="*/ 2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9"/>
                <a:gd name="T14" fmla="*/ 73 w 73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9">
                  <a:moveTo>
                    <a:pt x="0" y="0"/>
                  </a:moveTo>
                  <a:lnTo>
                    <a:pt x="32" y="0"/>
                  </a:lnTo>
                  <a:lnTo>
                    <a:pt x="56" y="24"/>
                  </a:lnTo>
                  <a:lnTo>
                    <a:pt x="72" y="48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1" name="Freeform 18"/>
            <p:cNvSpPr>
              <a:spLocks/>
            </p:cNvSpPr>
            <p:nvPr/>
          </p:nvSpPr>
          <p:spPr bwMode="auto">
            <a:xfrm>
              <a:off x="788" y="1331"/>
              <a:ext cx="125" cy="72"/>
            </a:xfrm>
            <a:custGeom>
              <a:avLst/>
              <a:gdLst>
                <a:gd name="T0" fmla="*/ 2 w 153"/>
                <a:gd name="T1" fmla="*/ 2 h 89"/>
                <a:gd name="T2" fmla="*/ 2 w 153"/>
                <a:gd name="T3" fmla="*/ 2 h 89"/>
                <a:gd name="T4" fmla="*/ 2 w 153"/>
                <a:gd name="T5" fmla="*/ 2 h 89"/>
                <a:gd name="T6" fmla="*/ 2 w 153"/>
                <a:gd name="T7" fmla="*/ 2 h 89"/>
                <a:gd name="T8" fmla="*/ 2 w 153"/>
                <a:gd name="T9" fmla="*/ 2 h 89"/>
                <a:gd name="T10" fmla="*/ 2 w 153"/>
                <a:gd name="T11" fmla="*/ 2 h 89"/>
                <a:gd name="T12" fmla="*/ 2 w 153"/>
                <a:gd name="T13" fmla="*/ 2 h 89"/>
                <a:gd name="T14" fmla="*/ 2 w 153"/>
                <a:gd name="T15" fmla="*/ 2 h 89"/>
                <a:gd name="T16" fmla="*/ 0 w 153"/>
                <a:gd name="T17" fmla="*/ 0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89"/>
                <a:gd name="T29" fmla="*/ 153 w 153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89">
                  <a:moveTo>
                    <a:pt x="152" y="88"/>
                  </a:moveTo>
                  <a:lnTo>
                    <a:pt x="120" y="88"/>
                  </a:lnTo>
                  <a:lnTo>
                    <a:pt x="96" y="80"/>
                  </a:lnTo>
                  <a:lnTo>
                    <a:pt x="72" y="64"/>
                  </a:lnTo>
                  <a:lnTo>
                    <a:pt x="56" y="48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8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2" name="Freeform 19"/>
            <p:cNvSpPr>
              <a:spLocks/>
            </p:cNvSpPr>
            <p:nvPr/>
          </p:nvSpPr>
          <p:spPr bwMode="auto">
            <a:xfrm>
              <a:off x="749" y="1402"/>
              <a:ext cx="144" cy="112"/>
            </a:xfrm>
            <a:custGeom>
              <a:avLst/>
              <a:gdLst>
                <a:gd name="T0" fmla="*/ 2 w 177"/>
                <a:gd name="T1" fmla="*/ 2 h 137"/>
                <a:gd name="T2" fmla="*/ 2 w 177"/>
                <a:gd name="T3" fmla="*/ 2 h 137"/>
                <a:gd name="T4" fmla="*/ 2 w 177"/>
                <a:gd name="T5" fmla="*/ 2 h 137"/>
                <a:gd name="T6" fmla="*/ 2 w 177"/>
                <a:gd name="T7" fmla="*/ 2 h 137"/>
                <a:gd name="T8" fmla="*/ 2 w 177"/>
                <a:gd name="T9" fmla="*/ 2 h 137"/>
                <a:gd name="T10" fmla="*/ 2 w 177"/>
                <a:gd name="T11" fmla="*/ 2 h 137"/>
                <a:gd name="T12" fmla="*/ 2 w 177"/>
                <a:gd name="T13" fmla="*/ 2 h 137"/>
                <a:gd name="T14" fmla="*/ 2 w 177"/>
                <a:gd name="T15" fmla="*/ 2 h 137"/>
                <a:gd name="T16" fmla="*/ 2 w 177"/>
                <a:gd name="T17" fmla="*/ 2 h 137"/>
                <a:gd name="T18" fmla="*/ 2 w 177"/>
                <a:gd name="T19" fmla="*/ 2 h 137"/>
                <a:gd name="T20" fmla="*/ 2 w 177"/>
                <a:gd name="T21" fmla="*/ 2 h 137"/>
                <a:gd name="T22" fmla="*/ 0 w 177"/>
                <a:gd name="T23" fmla="*/ 0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137"/>
                <a:gd name="T38" fmla="*/ 177 w 177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137">
                  <a:moveTo>
                    <a:pt x="176" y="48"/>
                  </a:moveTo>
                  <a:lnTo>
                    <a:pt x="152" y="64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36" y="112"/>
                  </a:lnTo>
                  <a:lnTo>
                    <a:pt x="104" y="120"/>
                  </a:lnTo>
                  <a:lnTo>
                    <a:pt x="80" y="136"/>
                  </a:lnTo>
                  <a:lnTo>
                    <a:pt x="48" y="112"/>
                  </a:lnTo>
                  <a:lnTo>
                    <a:pt x="40" y="88"/>
                  </a:lnTo>
                  <a:lnTo>
                    <a:pt x="40" y="56"/>
                  </a:lnTo>
                  <a:lnTo>
                    <a:pt x="24" y="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3" name="Freeform 20"/>
            <p:cNvSpPr>
              <a:spLocks/>
            </p:cNvSpPr>
            <p:nvPr/>
          </p:nvSpPr>
          <p:spPr bwMode="auto">
            <a:xfrm>
              <a:off x="658" y="1324"/>
              <a:ext cx="118" cy="105"/>
            </a:xfrm>
            <a:custGeom>
              <a:avLst/>
              <a:gdLst>
                <a:gd name="T0" fmla="*/ 0 w 145"/>
                <a:gd name="T1" fmla="*/ 0 h 129"/>
                <a:gd name="T2" fmla="*/ 2 w 145"/>
                <a:gd name="T3" fmla="*/ 0 h 129"/>
                <a:gd name="T4" fmla="*/ 2 w 145"/>
                <a:gd name="T5" fmla="*/ 2 h 129"/>
                <a:gd name="T6" fmla="*/ 2 w 145"/>
                <a:gd name="T7" fmla="*/ 2 h 129"/>
                <a:gd name="T8" fmla="*/ 2 w 145"/>
                <a:gd name="T9" fmla="*/ 2 h 129"/>
                <a:gd name="T10" fmla="*/ 2 w 145"/>
                <a:gd name="T11" fmla="*/ 2 h 129"/>
                <a:gd name="T12" fmla="*/ 2 w 145"/>
                <a:gd name="T13" fmla="*/ 2 h 129"/>
                <a:gd name="T14" fmla="*/ 2 w 145"/>
                <a:gd name="T15" fmla="*/ 2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129"/>
                <a:gd name="T26" fmla="*/ 145 w 145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129">
                  <a:moveTo>
                    <a:pt x="0" y="0"/>
                  </a:moveTo>
                  <a:lnTo>
                    <a:pt x="32" y="0"/>
                  </a:lnTo>
                  <a:lnTo>
                    <a:pt x="56" y="8"/>
                  </a:lnTo>
                  <a:lnTo>
                    <a:pt x="96" y="16"/>
                  </a:lnTo>
                  <a:lnTo>
                    <a:pt x="136" y="32"/>
                  </a:lnTo>
                  <a:lnTo>
                    <a:pt x="144" y="64"/>
                  </a:lnTo>
                  <a:lnTo>
                    <a:pt x="144" y="104"/>
                  </a:lnTo>
                  <a:lnTo>
                    <a:pt x="144" y="128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4" name="Freeform 21"/>
            <p:cNvSpPr>
              <a:spLocks/>
            </p:cNvSpPr>
            <p:nvPr/>
          </p:nvSpPr>
          <p:spPr bwMode="auto">
            <a:xfrm>
              <a:off x="938" y="1546"/>
              <a:ext cx="27" cy="144"/>
            </a:xfrm>
            <a:custGeom>
              <a:avLst/>
              <a:gdLst>
                <a:gd name="T0" fmla="*/ 2 w 33"/>
                <a:gd name="T1" fmla="*/ 0 h 177"/>
                <a:gd name="T2" fmla="*/ 2 w 33"/>
                <a:gd name="T3" fmla="*/ 2 h 177"/>
                <a:gd name="T4" fmla="*/ 2 w 33"/>
                <a:gd name="T5" fmla="*/ 2 h 177"/>
                <a:gd name="T6" fmla="*/ 2 w 33"/>
                <a:gd name="T7" fmla="*/ 2 h 177"/>
                <a:gd name="T8" fmla="*/ 2 w 33"/>
                <a:gd name="T9" fmla="*/ 2 h 177"/>
                <a:gd name="T10" fmla="*/ 2 w 33"/>
                <a:gd name="T11" fmla="*/ 2 h 177"/>
                <a:gd name="T12" fmla="*/ 2 w 33"/>
                <a:gd name="T13" fmla="*/ 2 h 177"/>
                <a:gd name="T14" fmla="*/ 0 w 33"/>
                <a:gd name="T15" fmla="*/ 2 h 1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77"/>
                <a:gd name="T26" fmla="*/ 33 w 33"/>
                <a:gd name="T27" fmla="*/ 177 h 1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77">
                  <a:moveTo>
                    <a:pt x="32" y="0"/>
                  </a:moveTo>
                  <a:lnTo>
                    <a:pt x="32" y="32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24" y="136"/>
                  </a:lnTo>
                  <a:lnTo>
                    <a:pt x="16" y="152"/>
                  </a:lnTo>
                  <a:lnTo>
                    <a:pt x="0" y="176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5" name="Freeform 22"/>
            <p:cNvSpPr>
              <a:spLocks/>
            </p:cNvSpPr>
            <p:nvPr/>
          </p:nvSpPr>
          <p:spPr bwMode="auto">
            <a:xfrm>
              <a:off x="1062" y="1422"/>
              <a:ext cx="378" cy="970"/>
            </a:xfrm>
            <a:custGeom>
              <a:avLst/>
              <a:gdLst>
                <a:gd name="T0" fmla="*/ 0 w 465"/>
                <a:gd name="T1" fmla="*/ 2 h 1193"/>
                <a:gd name="T2" fmla="*/ 2 w 465"/>
                <a:gd name="T3" fmla="*/ 2 h 1193"/>
                <a:gd name="T4" fmla="*/ 2 w 465"/>
                <a:gd name="T5" fmla="*/ 0 h 1193"/>
                <a:gd name="T6" fmla="*/ 2 w 465"/>
                <a:gd name="T7" fmla="*/ 0 h 1193"/>
                <a:gd name="T8" fmla="*/ 2 w 465"/>
                <a:gd name="T9" fmla="*/ 2 h 1193"/>
                <a:gd name="T10" fmla="*/ 2 w 465"/>
                <a:gd name="T11" fmla="*/ 2 h 1193"/>
                <a:gd name="T12" fmla="*/ 2 w 465"/>
                <a:gd name="T13" fmla="*/ 0 h 1193"/>
                <a:gd name="T14" fmla="*/ 2 w 465"/>
                <a:gd name="T15" fmla="*/ 2 h 1193"/>
                <a:gd name="T16" fmla="*/ 2 w 465"/>
                <a:gd name="T17" fmla="*/ 2 h 1193"/>
                <a:gd name="T18" fmla="*/ 2 w 465"/>
                <a:gd name="T19" fmla="*/ 2 h 1193"/>
                <a:gd name="T20" fmla="*/ 2 w 465"/>
                <a:gd name="T21" fmla="*/ 2 h 1193"/>
                <a:gd name="T22" fmla="*/ 2 w 465"/>
                <a:gd name="T23" fmla="*/ 2 h 1193"/>
                <a:gd name="T24" fmla="*/ 2 w 465"/>
                <a:gd name="T25" fmla="*/ 2 h 1193"/>
                <a:gd name="T26" fmla="*/ 2 w 465"/>
                <a:gd name="T27" fmla="*/ 2 h 1193"/>
                <a:gd name="T28" fmla="*/ 2 w 465"/>
                <a:gd name="T29" fmla="*/ 2 h 1193"/>
                <a:gd name="T30" fmla="*/ 2 w 465"/>
                <a:gd name="T31" fmla="*/ 2 h 1193"/>
                <a:gd name="T32" fmla="*/ 2 w 465"/>
                <a:gd name="T33" fmla="*/ 2 h 1193"/>
                <a:gd name="T34" fmla="*/ 2 w 465"/>
                <a:gd name="T35" fmla="*/ 2 h 1193"/>
                <a:gd name="T36" fmla="*/ 2 w 465"/>
                <a:gd name="T37" fmla="*/ 2 h 1193"/>
                <a:gd name="T38" fmla="*/ 2 w 465"/>
                <a:gd name="T39" fmla="*/ 2 h 1193"/>
                <a:gd name="T40" fmla="*/ 2 w 465"/>
                <a:gd name="T41" fmla="*/ 2 h 1193"/>
                <a:gd name="T42" fmla="*/ 2 w 465"/>
                <a:gd name="T43" fmla="*/ 2 h 1193"/>
                <a:gd name="T44" fmla="*/ 2 w 465"/>
                <a:gd name="T45" fmla="*/ 2 h 1193"/>
                <a:gd name="T46" fmla="*/ 2 w 465"/>
                <a:gd name="T47" fmla="*/ 2 h 1193"/>
                <a:gd name="T48" fmla="*/ 2 w 465"/>
                <a:gd name="T49" fmla="*/ 2 h 1193"/>
                <a:gd name="T50" fmla="*/ 2 w 465"/>
                <a:gd name="T51" fmla="*/ 2 h 1193"/>
                <a:gd name="T52" fmla="*/ 2 w 465"/>
                <a:gd name="T53" fmla="*/ 2 h 1193"/>
                <a:gd name="T54" fmla="*/ 2 w 465"/>
                <a:gd name="T55" fmla="*/ 2 h 1193"/>
                <a:gd name="T56" fmla="*/ 2 w 465"/>
                <a:gd name="T57" fmla="*/ 2 h 1193"/>
                <a:gd name="T58" fmla="*/ 2 w 465"/>
                <a:gd name="T59" fmla="*/ 2 h 1193"/>
                <a:gd name="T60" fmla="*/ 2 w 465"/>
                <a:gd name="T61" fmla="*/ 2 h 1193"/>
                <a:gd name="T62" fmla="*/ 2 w 465"/>
                <a:gd name="T63" fmla="*/ 2 h 1193"/>
                <a:gd name="T64" fmla="*/ 2 w 465"/>
                <a:gd name="T65" fmla="*/ 2 h 1193"/>
                <a:gd name="T66" fmla="*/ 2 w 465"/>
                <a:gd name="T67" fmla="*/ 2 h 1193"/>
                <a:gd name="T68" fmla="*/ 2 w 465"/>
                <a:gd name="T69" fmla="*/ 2 h 1193"/>
                <a:gd name="T70" fmla="*/ 2 w 465"/>
                <a:gd name="T71" fmla="*/ 2 h 1193"/>
                <a:gd name="T72" fmla="*/ 2 w 465"/>
                <a:gd name="T73" fmla="*/ 2 h 1193"/>
                <a:gd name="T74" fmla="*/ 2 w 465"/>
                <a:gd name="T75" fmla="*/ 2 h 1193"/>
                <a:gd name="T76" fmla="*/ 2 w 465"/>
                <a:gd name="T77" fmla="*/ 2 h 1193"/>
                <a:gd name="T78" fmla="*/ 2 w 465"/>
                <a:gd name="T79" fmla="*/ 3 h 1193"/>
                <a:gd name="T80" fmla="*/ 2 w 465"/>
                <a:gd name="T81" fmla="*/ 3 h 1193"/>
                <a:gd name="T82" fmla="*/ 2 w 465"/>
                <a:gd name="T83" fmla="*/ 3 h 1193"/>
                <a:gd name="T84" fmla="*/ 2 w 465"/>
                <a:gd name="T85" fmla="*/ 3 h 1193"/>
                <a:gd name="T86" fmla="*/ 2 w 465"/>
                <a:gd name="T87" fmla="*/ 3 h 1193"/>
                <a:gd name="T88" fmla="*/ 2 w 465"/>
                <a:gd name="T89" fmla="*/ 3 h 1193"/>
                <a:gd name="T90" fmla="*/ 2 w 465"/>
                <a:gd name="T91" fmla="*/ 4 h 1193"/>
                <a:gd name="T92" fmla="*/ 2 w 465"/>
                <a:gd name="T93" fmla="*/ 4 h 1193"/>
                <a:gd name="T94" fmla="*/ 2 w 465"/>
                <a:gd name="T95" fmla="*/ 4 h 1193"/>
                <a:gd name="T96" fmla="*/ 2 w 465"/>
                <a:gd name="T97" fmla="*/ 4 h 1193"/>
                <a:gd name="T98" fmla="*/ 2 w 465"/>
                <a:gd name="T99" fmla="*/ 4 h 1193"/>
                <a:gd name="T100" fmla="*/ 2 w 465"/>
                <a:gd name="T101" fmla="*/ 5 h 1193"/>
                <a:gd name="T102" fmla="*/ 2 w 465"/>
                <a:gd name="T103" fmla="*/ 5 h 1193"/>
                <a:gd name="T104" fmla="*/ 2 w 465"/>
                <a:gd name="T105" fmla="*/ 5 h 1193"/>
                <a:gd name="T106" fmla="*/ 2 w 465"/>
                <a:gd name="T107" fmla="*/ 5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5"/>
                <a:gd name="T163" fmla="*/ 0 h 1193"/>
                <a:gd name="T164" fmla="*/ 465 w 465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5" h="1193">
                  <a:moveTo>
                    <a:pt x="0" y="4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2" y="16"/>
                  </a:lnTo>
                  <a:lnTo>
                    <a:pt x="96" y="24"/>
                  </a:lnTo>
                  <a:lnTo>
                    <a:pt x="128" y="0"/>
                  </a:lnTo>
                  <a:lnTo>
                    <a:pt x="144" y="16"/>
                  </a:lnTo>
                  <a:lnTo>
                    <a:pt x="144" y="56"/>
                  </a:lnTo>
                  <a:lnTo>
                    <a:pt x="136" y="96"/>
                  </a:lnTo>
                  <a:lnTo>
                    <a:pt x="128" y="112"/>
                  </a:lnTo>
                  <a:lnTo>
                    <a:pt x="96" y="128"/>
                  </a:lnTo>
                  <a:lnTo>
                    <a:pt x="64" y="160"/>
                  </a:lnTo>
                  <a:lnTo>
                    <a:pt x="40" y="184"/>
                  </a:lnTo>
                  <a:lnTo>
                    <a:pt x="40" y="200"/>
                  </a:lnTo>
                  <a:lnTo>
                    <a:pt x="48" y="224"/>
                  </a:lnTo>
                  <a:lnTo>
                    <a:pt x="48" y="264"/>
                  </a:lnTo>
                  <a:lnTo>
                    <a:pt x="64" y="272"/>
                  </a:lnTo>
                  <a:lnTo>
                    <a:pt x="96" y="312"/>
                  </a:lnTo>
                  <a:lnTo>
                    <a:pt x="120" y="328"/>
                  </a:lnTo>
                  <a:lnTo>
                    <a:pt x="136" y="328"/>
                  </a:lnTo>
                  <a:lnTo>
                    <a:pt x="152" y="336"/>
                  </a:lnTo>
                  <a:lnTo>
                    <a:pt x="160" y="360"/>
                  </a:lnTo>
                  <a:lnTo>
                    <a:pt x="168" y="384"/>
                  </a:lnTo>
                  <a:lnTo>
                    <a:pt x="192" y="408"/>
                  </a:lnTo>
                  <a:lnTo>
                    <a:pt x="208" y="408"/>
                  </a:lnTo>
                  <a:lnTo>
                    <a:pt x="232" y="408"/>
                  </a:lnTo>
                  <a:lnTo>
                    <a:pt x="256" y="416"/>
                  </a:lnTo>
                  <a:lnTo>
                    <a:pt x="264" y="432"/>
                  </a:lnTo>
                  <a:lnTo>
                    <a:pt x="280" y="440"/>
                  </a:lnTo>
                  <a:lnTo>
                    <a:pt x="320" y="464"/>
                  </a:lnTo>
                  <a:lnTo>
                    <a:pt x="336" y="496"/>
                  </a:lnTo>
                  <a:lnTo>
                    <a:pt x="336" y="528"/>
                  </a:lnTo>
                  <a:lnTo>
                    <a:pt x="336" y="560"/>
                  </a:lnTo>
                  <a:lnTo>
                    <a:pt x="360" y="600"/>
                  </a:lnTo>
                  <a:lnTo>
                    <a:pt x="368" y="640"/>
                  </a:lnTo>
                  <a:lnTo>
                    <a:pt x="376" y="672"/>
                  </a:lnTo>
                  <a:lnTo>
                    <a:pt x="392" y="696"/>
                  </a:lnTo>
                  <a:lnTo>
                    <a:pt x="408" y="720"/>
                  </a:lnTo>
                  <a:lnTo>
                    <a:pt x="440" y="744"/>
                  </a:lnTo>
                  <a:lnTo>
                    <a:pt x="456" y="776"/>
                  </a:lnTo>
                  <a:lnTo>
                    <a:pt x="464" y="800"/>
                  </a:lnTo>
                  <a:lnTo>
                    <a:pt x="456" y="840"/>
                  </a:lnTo>
                  <a:lnTo>
                    <a:pt x="432" y="872"/>
                  </a:lnTo>
                  <a:lnTo>
                    <a:pt x="400" y="888"/>
                  </a:lnTo>
                  <a:lnTo>
                    <a:pt x="376" y="912"/>
                  </a:lnTo>
                  <a:lnTo>
                    <a:pt x="376" y="952"/>
                  </a:lnTo>
                  <a:lnTo>
                    <a:pt x="368" y="992"/>
                  </a:lnTo>
                  <a:lnTo>
                    <a:pt x="336" y="1040"/>
                  </a:lnTo>
                  <a:lnTo>
                    <a:pt x="336" y="1088"/>
                  </a:lnTo>
                  <a:lnTo>
                    <a:pt x="352" y="1096"/>
                  </a:lnTo>
                  <a:lnTo>
                    <a:pt x="368" y="1128"/>
                  </a:lnTo>
                  <a:lnTo>
                    <a:pt x="376" y="1168"/>
                  </a:lnTo>
                  <a:lnTo>
                    <a:pt x="384" y="1192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6" name="Freeform 23"/>
            <p:cNvSpPr>
              <a:spLocks/>
            </p:cNvSpPr>
            <p:nvPr/>
          </p:nvSpPr>
          <p:spPr bwMode="auto">
            <a:xfrm>
              <a:off x="1316" y="2313"/>
              <a:ext cx="235" cy="1576"/>
            </a:xfrm>
            <a:custGeom>
              <a:avLst/>
              <a:gdLst>
                <a:gd name="T0" fmla="*/ 2 w 289"/>
                <a:gd name="T1" fmla="*/ 2 h 1937"/>
                <a:gd name="T2" fmla="*/ 2 w 289"/>
                <a:gd name="T3" fmla="*/ 2 h 1937"/>
                <a:gd name="T4" fmla="*/ 2 w 289"/>
                <a:gd name="T5" fmla="*/ 2 h 1937"/>
                <a:gd name="T6" fmla="*/ 2 w 289"/>
                <a:gd name="T7" fmla="*/ 2 h 1937"/>
                <a:gd name="T8" fmla="*/ 2 w 289"/>
                <a:gd name="T9" fmla="*/ 2 h 1937"/>
                <a:gd name="T10" fmla="*/ 2 w 289"/>
                <a:gd name="T11" fmla="*/ 2 h 1937"/>
                <a:gd name="T12" fmla="*/ 2 w 289"/>
                <a:gd name="T13" fmla="*/ 2 h 1937"/>
                <a:gd name="T14" fmla="*/ 2 w 289"/>
                <a:gd name="T15" fmla="*/ 2 h 1937"/>
                <a:gd name="T16" fmla="*/ 2 w 289"/>
                <a:gd name="T17" fmla="*/ 2 h 1937"/>
                <a:gd name="T18" fmla="*/ 2 w 289"/>
                <a:gd name="T19" fmla="*/ 2 h 1937"/>
                <a:gd name="T20" fmla="*/ 2 w 289"/>
                <a:gd name="T21" fmla="*/ 2 h 1937"/>
                <a:gd name="T22" fmla="*/ 2 w 289"/>
                <a:gd name="T23" fmla="*/ 2 h 1937"/>
                <a:gd name="T24" fmla="*/ 2 w 289"/>
                <a:gd name="T25" fmla="*/ 2 h 1937"/>
                <a:gd name="T26" fmla="*/ 2 w 289"/>
                <a:gd name="T27" fmla="*/ 2 h 1937"/>
                <a:gd name="T28" fmla="*/ 2 w 289"/>
                <a:gd name="T29" fmla="*/ 2 h 1937"/>
                <a:gd name="T30" fmla="*/ 2 w 289"/>
                <a:gd name="T31" fmla="*/ 2 h 1937"/>
                <a:gd name="T32" fmla="*/ 2 w 289"/>
                <a:gd name="T33" fmla="*/ 2 h 1937"/>
                <a:gd name="T34" fmla="*/ 2 w 289"/>
                <a:gd name="T35" fmla="*/ 3 h 1937"/>
                <a:gd name="T36" fmla="*/ 2 w 289"/>
                <a:gd name="T37" fmla="*/ 3 h 1937"/>
                <a:gd name="T38" fmla="*/ 2 w 289"/>
                <a:gd name="T39" fmla="*/ 3 h 1937"/>
                <a:gd name="T40" fmla="*/ 2 w 289"/>
                <a:gd name="T41" fmla="*/ 4 h 1937"/>
                <a:gd name="T42" fmla="*/ 2 w 289"/>
                <a:gd name="T43" fmla="*/ 4 h 1937"/>
                <a:gd name="T44" fmla="*/ 2 w 289"/>
                <a:gd name="T45" fmla="*/ 5 h 1937"/>
                <a:gd name="T46" fmla="*/ 2 w 289"/>
                <a:gd name="T47" fmla="*/ 5 h 1937"/>
                <a:gd name="T48" fmla="*/ 2 w 289"/>
                <a:gd name="T49" fmla="*/ 5 h 1937"/>
                <a:gd name="T50" fmla="*/ 2 w 289"/>
                <a:gd name="T51" fmla="*/ 5 h 1937"/>
                <a:gd name="T52" fmla="*/ 2 w 289"/>
                <a:gd name="T53" fmla="*/ 5 h 1937"/>
                <a:gd name="T54" fmla="*/ 2 w 289"/>
                <a:gd name="T55" fmla="*/ 6 h 1937"/>
                <a:gd name="T56" fmla="*/ 2 w 289"/>
                <a:gd name="T57" fmla="*/ 6 h 1937"/>
                <a:gd name="T58" fmla="*/ 2 w 289"/>
                <a:gd name="T59" fmla="*/ 6 h 1937"/>
                <a:gd name="T60" fmla="*/ 0 w 289"/>
                <a:gd name="T61" fmla="*/ 6 h 1937"/>
                <a:gd name="T62" fmla="*/ 0 w 289"/>
                <a:gd name="T63" fmla="*/ 6 h 1937"/>
                <a:gd name="T64" fmla="*/ 2 w 289"/>
                <a:gd name="T65" fmla="*/ 7 h 1937"/>
                <a:gd name="T66" fmla="*/ 2 w 289"/>
                <a:gd name="T67" fmla="*/ 7 h 1937"/>
                <a:gd name="T68" fmla="*/ 2 w 289"/>
                <a:gd name="T69" fmla="*/ 7 h 1937"/>
                <a:gd name="T70" fmla="*/ 2 w 289"/>
                <a:gd name="T71" fmla="*/ 7 h 1937"/>
                <a:gd name="T72" fmla="*/ 2 w 289"/>
                <a:gd name="T73" fmla="*/ 7 h 19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9"/>
                <a:gd name="T112" fmla="*/ 0 h 1937"/>
                <a:gd name="T113" fmla="*/ 289 w 289"/>
                <a:gd name="T114" fmla="*/ 1937 h 19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9" h="1937">
                  <a:moveTo>
                    <a:pt x="32" y="0"/>
                  </a:moveTo>
                  <a:lnTo>
                    <a:pt x="24" y="24"/>
                  </a:lnTo>
                  <a:lnTo>
                    <a:pt x="24" y="40"/>
                  </a:lnTo>
                  <a:lnTo>
                    <a:pt x="40" y="64"/>
                  </a:lnTo>
                  <a:lnTo>
                    <a:pt x="48" y="96"/>
                  </a:lnTo>
                  <a:lnTo>
                    <a:pt x="56" y="136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96" y="184"/>
                  </a:lnTo>
                  <a:lnTo>
                    <a:pt x="112" y="192"/>
                  </a:lnTo>
                  <a:lnTo>
                    <a:pt x="136" y="208"/>
                  </a:lnTo>
                  <a:lnTo>
                    <a:pt x="152" y="208"/>
                  </a:lnTo>
                  <a:lnTo>
                    <a:pt x="184" y="208"/>
                  </a:lnTo>
                  <a:lnTo>
                    <a:pt x="208" y="216"/>
                  </a:lnTo>
                  <a:lnTo>
                    <a:pt x="208" y="224"/>
                  </a:lnTo>
                  <a:lnTo>
                    <a:pt x="200" y="240"/>
                  </a:lnTo>
                  <a:lnTo>
                    <a:pt x="184" y="264"/>
                  </a:lnTo>
                  <a:lnTo>
                    <a:pt x="184" y="312"/>
                  </a:lnTo>
                  <a:lnTo>
                    <a:pt x="176" y="336"/>
                  </a:lnTo>
                  <a:lnTo>
                    <a:pt x="184" y="360"/>
                  </a:lnTo>
                  <a:lnTo>
                    <a:pt x="224" y="376"/>
                  </a:lnTo>
                  <a:lnTo>
                    <a:pt x="240" y="376"/>
                  </a:lnTo>
                  <a:lnTo>
                    <a:pt x="256" y="384"/>
                  </a:lnTo>
                  <a:lnTo>
                    <a:pt x="256" y="408"/>
                  </a:lnTo>
                  <a:lnTo>
                    <a:pt x="256" y="432"/>
                  </a:lnTo>
                  <a:lnTo>
                    <a:pt x="272" y="464"/>
                  </a:lnTo>
                  <a:lnTo>
                    <a:pt x="264" y="488"/>
                  </a:lnTo>
                  <a:lnTo>
                    <a:pt x="264" y="528"/>
                  </a:lnTo>
                  <a:lnTo>
                    <a:pt x="280" y="552"/>
                  </a:lnTo>
                  <a:lnTo>
                    <a:pt x="288" y="568"/>
                  </a:lnTo>
                  <a:lnTo>
                    <a:pt x="288" y="592"/>
                  </a:lnTo>
                  <a:lnTo>
                    <a:pt x="264" y="608"/>
                  </a:lnTo>
                  <a:lnTo>
                    <a:pt x="248" y="640"/>
                  </a:lnTo>
                  <a:lnTo>
                    <a:pt x="248" y="688"/>
                  </a:lnTo>
                  <a:lnTo>
                    <a:pt x="240" y="712"/>
                  </a:lnTo>
                  <a:lnTo>
                    <a:pt x="232" y="744"/>
                  </a:lnTo>
                  <a:lnTo>
                    <a:pt x="216" y="792"/>
                  </a:lnTo>
                  <a:lnTo>
                    <a:pt x="208" y="816"/>
                  </a:lnTo>
                  <a:lnTo>
                    <a:pt x="200" y="848"/>
                  </a:lnTo>
                  <a:lnTo>
                    <a:pt x="168" y="872"/>
                  </a:lnTo>
                  <a:lnTo>
                    <a:pt x="144" y="912"/>
                  </a:lnTo>
                  <a:lnTo>
                    <a:pt x="136" y="944"/>
                  </a:lnTo>
                  <a:lnTo>
                    <a:pt x="104" y="1000"/>
                  </a:lnTo>
                  <a:lnTo>
                    <a:pt x="96" y="1024"/>
                  </a:lnTo>
                  <a:lnTo>
                    <a:pt x="88" y="1080"/>
                  </a:lnTo>
                  <a:lnTo>
                    <a:pt x="88" y="1120"/>
                  </a:lnTo>
                  <a:lnTo>
                    <a:pt x="72" y="1136"/>
                  </a:lnTo>
                  <a:lnTo>
                    <a:pt x="64" y="1160"/>
                  </a:lnTo>
                  <a:lnTo>
                    <a:pt x="72" y="1192"/>
                  </a:lnTo>
                  <a:lnTo>
                    <a:pt x="64" y="1240"/>
                  </a:lnTo>
                  <a:lnTo>
                    <a:pt x="64" y="1264"/>
                  </a:lnTo>
                  <a:lnTo>
                    <a:pt x="72" y="1280"/>
                  </a:lnTo>
                  <a:lnTo>
                    <a:pt x="64" y="1296"/>
                  </a:lnTo>
                  <a:lnTo>
                    <a:pt x="72" y="1320"/>
                  </a:lnTo>
                  <a:lnTo>
                    <a:pt x="72" y="1344"/>
                  </a:lnTo>
                  <a:lnTo>
                    <a:pt x="72" y="1376"/>
                  </a:lnTo>
                  <a:lnTo>
                    <a:pt x="56" y="1392"/>
                  </a:lnTo>
                  <a:lnTo>
                    <a:pt x="48" y="1416"/>
                  </a:lnTo>
                  <a:lnTo>
                    <a:pt x="40" y="1432"/>
                  </a:lnTo>
                  <a:lnTo>
                    <a:pt x="16" y="1464"/>
                  </a:lnTo>
                  <a:lnTo>
                    <a:pt x="8" y="1496"/>
                  </a:lnTo>
                  <a:lnTo>
                    <a:pt x="0" y="1544"/>
                  </a:lnTo>
                  <a:lnTo>
                    <a:pt x="0" y="1560"/>
                  </a:lnTo>
                  <a:lnTo>
                    <a:pt x="0" y="1592"/>
                  </a:lnTo>
                  <a:lnTo>
                    <a:pt x="16" y="1624"/>
                  </a:lnTo>
                  <a:lnTo>
                    <a:pt x="48" y="1680"/>
                  </a:lnTo>
                  <a:lnTo>
                    <a:pt x="56" y="1712"/>
                  </a:lnTo>
                  <a:lnTo>
                    <a:pt x="72" y="1744"/>
                  </a:lnTo>
                  <a:lnTo>
                    <a:pt x="72" y="1776"/>
                  </a:lnTo>
                  <a:lnTo>
                    <a:pt x="96" y="1800"/>
                  </a:lnTo>
                  <a:lnTo>
                    <a:pt x="128" y="1824"/>
                  </a:lnTo>
                  <a:lnTo>
                    <a:pt x="176" y="1872"/>
                  </a:lnTo>
                  <a:lnTo>
                    <a:pt x="192" y="1904"/>
                  </a:lnTo>
                  <a:lnTo>
                    <a:pt x="216" y="1936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7" name="Freeform 24"/>
            <p:cNvSpPr>
              <a:spLocks/>
            </p:cNvSpPr>
            <p:nvPr/>
          </p:nvSpPr>
          <p:spPr bwMode="auto">
            <a:xfrm>
              <a:off x="1368" y="3726"/>
              <a:ext cx="222" cy="176"/>
            </a:xfrm>
            <a:custGeom>
              <a:avLst/>
              <a:gdLst>
                <a:gd name="T0" fmla="*/ 0 w 273"/>
                <a:gd name="T1" fmla="*/ 0 h 217"/>
                <a:gd name="T2" fmla="*/ 2 w 273"/>
                <a:gd name="T3" fmla="*/ 2 h 217"/>
                <a:gd name="T4" fmla="*/ 2 w 273"/>
                <a:gd name="T5" fmla="*/ 2 h 217"/>
                <a:gd name="T6" fmla="*/ 2 w 273"/>
                <a:gd name="T7" fmla="*/ 2 h 217"/>
                <a:gd name="T8" fmla="*/ 2 w 273"/>
                <a:gd name="T9" fmla="*/ 2 h 217"/>
                <a:gd name="T10" fmla="*/ 2 w 273"/>
                <a:gd name="T11" fmla="*/ 2 h 217"/>
                <a:gd name="T12" fmla="*/ 2 w 273"/>
                <a:gd name="T13" fmla="*/ 2 h 217"/>
                <a:gd name="T14" fmla="*/ 2 w 273"/>
                <a:gd name="T15" fmla="*/ 2 h 217"/>
                <a:gd name="T16" fmla="*/ 2 w 273"/>
                <a:gd name="T17" fmla="*/ 2 h 217"/>
                <a:gd name="T18" fmla="*/ 2 w 273"/>
                <a:gd name="T19" fmla="*/ 2 h 217"/>
                <a:gd name="T20" fmla="*/ 2 w 273"/>
                <a:gd name="T21" fmla="*/ 2 h 217"/>
                <a:gd name="T22" fmla="*/ 2 w 273"/>
                <a:gd name="T23" fmla="*/ 2 h 217"/>
                <a:gd name="T24" fmla="*/ 2 w 273"/>
                <a:gd name="T25" fmla="*/ 2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3"/>
                <a:gd name="T40" fmla="*/ 0 h 217"/>
                <a:gd name="T41" fmla="*/ 273 w 273"/>
                <a:gd name="T42" fmla="*/ 217 h 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3" h="217">
                  <a:moveTo>
                    <a:pt x="0" y="0"/>
                  </a:moveTo>
                  <a:lnTo>
                    <a:pt x="24" y="8"/>
                  </a:lnTo>
                  <a:lnTo>
                    <a:pt x="64" y="32"/>
                  </a:lnTo>
                  <a:lnTo>
                    <a:pt x="88" y="40"/>
                  </a:lnTo>
                  <a:lnTo>
                    <a:pt x="104" y="56"/>
                  </a:lnTo>
                  <a:lnTo>
                    <a:pt x="144" y="56"/>
                  </a:lnTo>
                  <a:lnTo>
                    <a:pt x="176" y="72"/>
                  </a:lnTo>
                  <a:lnTo>
                    <a:pt x="200" y="112"/>
                  </a:lnTo>
                  <a:lnTo>
                    <a:pt x="208" y="136"/>
                  </a:lnTo>
                  <a:lnTo>
                    <a:pt x="232" y="152"/>
                  </a:lnTo>
                  <a:lnTo>
                    <a:pt x="256" y="168"/>
                  </a:lnTo>
                  <a:lnTo>
                    <a:pt x="272" y="200"/>
                  </a:lnTo>
                  <a:lnTo>
                    <a:pt x="264" y="216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8" name="Freeform 25"/>
            <p:cNvSpPr>
              <a:spLocks/>
            </p:cNvSpPr>
            <p:nvPr/>
          </p:nvSpPr>
          <p:spPr bwMode="auto">
            <a:xfrm>
              <a:off x="1120" y="3368"/>
              <a:ext cx="196" cy="222"/>
            </a:xfrm>
            <a:custGeom>
              <a:avLst/>
              <a:gdLst>
                <a:gd name="T0" fmla="*/ 2 w 241"/>
                <a:gd name="T1" fmla="*/ 2 h 273"/>
                <a:gd name="T2" fmla="*/ 2 w 241"/>
                <a:gd name="T3" fmla="*/ 2 h 273"/>
                <a:gd name="T4" fmla="*/ 2 w 241"/>
                <a:gd name="T5" fmla="*/ 2 h 273"/>
                <a:gd name="T6" fmla="*/ 2 w 241"/>
                <a:gd name="T7" fmla="*/ 2 h 273"/>
                <a:gd name="T8" fmla="*/ 2 w 241"/>
                <a:gd name="T9" fmla="*/ 2 h 273"/>
                <a:gd name="T10" fmla="*/ 2 w 241"/>
                <a:gd name="T11" fmla="*/ 2 h 273"/>
                <a:gd name="T12" fmla="*/ 2 w 241"/>
                <a:gd name="T13" fmla="*/ 2 h 273"/>
                <a:gd name="T14" fmla="*/ 2 w 241"/>
                <a:gd name="T15" fmla="*/ 2 h 273"/>
                <a:gd name="T16" fmla="*/ 2 w 241"/>
                <a:gd name="T17" fmla="*/ 2 h 273"/>
                <a:gd name="T18" fmla="*/ 0 w 241"/>
                <a:gd name="T19" fmla="*/ 2 h 273"/>
                <a:gd name="T20" fmla="*/ 2 w 241"/>
                <a:gd name="T21" fmla="*/ 2 h 273"/>
                <a:gd name="T22" fmla="*/ 2 w 241"/>
                <a:gd name="T23" fmla="*/ 0 h 2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1"/>
                <a:gd name="T37" fmla="*/ 0 h 273"/>
                <a:gd name="T38" fmla="*/ 241 w 241"/>
                <a:gd name="T39" fmla="*/ 273 h 2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1" h="273">
                  <a:moveTo>
                    <a:pt x="240" y="264"/>
                  </a:moveTo>
                  <a:lnTo>
                    <a:pt x="208" y="272"/>
                  </a:lnTo>
                  <a:lnTo>
                    <a:pt x="176" y="264"/>
                  </a:lnTo>
                  <a:lnTo>
                    <a:pt x="144" y="256"/>
                  </a:lnTo>
                  <a:lnTo>
                    <a:pt x="128" y="224"/>
                  </a:lnTo>
                  <a:lnTo>
                    <a:pt x="88" y="184"/>
                  </a:lnTo>
                  <a:lnTo>
                    <a:pt x="64" y="152"/>
                  </a:lnTo>
                  <a:lnTo>
                    <a:pt x="40" y="144"/>
                  </a:lnTo>
                  <a:lnTo>
                    <a:pt x="8" y="104"/>
                  </a:lnTo>
                  <a:lnTo>
                    <a:pt x="0" y="56"/>
                  </a:lnTo>
                  <a:lnTo>
                    <a:pt x="8" y="1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9" name="Freeform 26"/>
            <p:cNvSpPr>
              <a:spLocks/>
            </p:cNvSpPr>
            <p:nvPr/>
          </p:nvSpPr>
          <p:spPr bwMode="auto">
            <a:xfrm>
              <a:off x="749" y="3179"/>
              <a:ext cx="372" cy="248"/>
            </a:xfrm>
            <a:custGeom>
              <a:avLst/>
              <a:gdLst>
                <a:gd name="T0" fmla="*/ 2 w 457"/>
                <a:gd name="T1" fmla="*/ 2 h 305"/>
                <a:gd name="T2" fmla="*/ 2 w 457"/>
                <a:gd name="T3" fmla="*/ 2 h 305"/>
                <a:gd name="T4" fmla="*/ 2 w 457"/>
                <a:gd name="T5" fmla="*/ 2 h 305"/>
                <a:gd name="T6" fmla="*/ 2 w 457"/>
                <a:gd name="T7" fmla="*/ 2 h 305"/>
                <a:gd name="T8" fmla="*/ 2 w 457"/>
                <a:gd name="T9" fmla="*/ 2 h 305"/>
                <a:gd name="T10" fmla="*/ 2 w 457"/>
                <a:gd name="T11" fmla="*/ 2 h 305"/>
                <a:gd name="T12" fmla="*/ 2 w 457"/>
                <a:gd name="T13" fmla="*/ 2 h 305"/>
                <a:gd name="T14" fmla="*/ 2 w 457"/>
                <a:gd name="T15" fmla="*/ 2 h 305"/>
                <a:gd name="T16" fmla="*/ 2 w 457"/>
                <a:gd name="T17" fmla="*/ 2 h 305"/>
                <a:gd name="T18" fmla="*/ 2 w 457"/>
                <a:gd name="T19" fmla="*/ 2 h 305"/>
                <a:gd name="T20" fmla="*/ 2 w 457"/>
                <a:gd name="T21" fmla="*/ 2 h 305"/>
                <a:gd name="T22" fmla="*/ 2 w 457"/>
                <a:gd name="T23" fmla="*/ 2 h 305"/>
                <a:gd name="T24" fmla="*/ 2 w 457"/>
                <a:gd name="T25" fmla="*/ 2 h 305"/>
                <a:gd name="T26" fmla="*/ 2 w 457"/>
                <a:gd name="T27" fmla="*/ 2 h 305"/>
                <a:gd name="T28" fmla="*/ 2 w 457"/>
                <a:gd name="T29" fmla="*/ 2 h 305"/>
                <a:gd name="T30" fmla="*/ 2 w 457"/>
                <a:gd name="T31" fmla="*/ 2 h 305"/>
                <a:gd name="T32" fmla="*/ 2 w 457"/>
                <a:gd name="T33" fmla="*/ 2 h 305"/>
                <a:gd name="T34" fmla="*/ 2 w 457"/>
                <a:gd name="T35" fmla="*/ 2 h 305"/>
                <a:gd name="T36" fmla="*/ 2 w 457"/>
                <a:gd name="T37" fmla="*/ 2 h 305"/>
                <a:gd name="T38" fmla="*/ 2 w 457"/>
                <a:gd name="T39" fmla="*/ 0 h 305"/>
                <a:gd name="T40" fmla="*/ 2 w 457"/>
                <a:gd name="T41" fmla="*/ 2 h 305"/>
                <a:gd name="T42" fmla="*/ 2 w 457"/>
                <a:gd name="T43" fmla="*/ 2 h 305"/>
                <a:gd name="T44" fmla="*/ 2 w 457"/>
                <a:gd name="T45" fmla="*/ 2 h 305"/>
                <a:gd name="T46" fmla="*/ 2 w 457"/>
                <a:gd name="T47" fmla="*/ 2 h 305"/>
                <a:gd name="T48" fmla="*/ 2 w 457"/>
                <a:gd name="T49" fmla="*/ 2 h 305"/>
                <a:gd name="T50" fmla="*/ 2 w 457"/>
                <a:gd name="T51" fmla="*/ 2 h 305"/>
                <a:gd name="T52" fmla="*/ 0 w 457"/>
                <a:gd name="T53" fmla="*/ 2 h 3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57"/>
                <a:gd name="T82" fmla="*/ 0 h 305"/>
                <a:gd name="T83" fmla="*/ 457 w 457"/>
                <a:gd name="T84" fmla="*/ 305 h 3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57" h="305">
                  <a:moveTo>
                    <a:pt x="456" y="304"/>
                  </a:moveTo>
                  <a:lnTo>
                    <a:pt x="456" y="288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32" y="216"/>
                  </a:lnTo>
                  <a:lnTo>
                    <a:pt x="432" y="184"/>
                  </a:lnTo>
                  <a:lnTo>
                    <a:pt x="432" y="144"/>
                  </a:lnTo>
                  <a:lnTo>
                    <a:pt x="432" y="112"/>
                  </a:lnTo>
                  <a:lnTo>
                    <a:pt x="400" y="104"/>
                  </a:lnTo>
                  <a:lnTo>
                    <a:pt x="368" y="80"/>
                  </a:lnTo>
                  <a:lnTo>
                    <a:pt x="344" y="56"/>
                  </a:lnTo>
                  <a:lnTo>
                    <a:pt x="288" y="32"/>
                  </a:lnTo>
                  <a:lnTo>
                    <a:pt x="248" y="40"/>
                  </a:lnTo>
                  <a:lnTo>
                    <a:pt x="21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0" y="32"/>
                  </a:lnTo>
                  <a:lnTo>
                    <a:pt x="160" y="16"/>
                  </a:lnTo>
                  <a:lnTo>
                    <a:pt x="128" y="24"/>
                  </a:lnTo>
                  <a:lnTo>
                    <a:pt x="112" y="0"/>
                  </a:lnTo>
                  <a:lnTo>
                    <a:pt x="88" y="8"/>
                  </a:lnTo>
                  <a:lnTo>
                    <a:pt x="72" y="32"/>
                  </a:lnTo>
                  <a:lnTo>
                    <a:pt x="56" y="40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0" name="Freeform 27"/>
            <p:cNvSpPr>
              <a:spLocks/>
            </p:cNvSpPr>
            <p:nvPr/>
          </p:nvSpPr>
          <p:spPr bwMode="auto">
            <a:xfrm>
              <a:off x="1218" y="3609"/>
              <a:ext cx="111" cy="222"/>
            </a:xfrm>
            <a:custGeom>
              <a:avLst/>
              <a:gdLst>
                <a:gd name="T0" fmla="*/ 0 w 137"/>
                <a:gd name="T1" fmla="*/ 0 h 273"/>
                <a:gd name="T2" fmla="*/ 2 w 137"/>
                <a:gd name="T3" fmla="*/ 2 h 273"/>
                <a:gd name="T4" fmla="*/ 2 w 137"/>
                <a:gd name="T5" fmla="*/ 2 h 273"/>
                <a:gd name="T6" fmla="*/ 2 w 137"/>
                <a:gd name="T7" fmla="*/ 2 h 273"/>
                <a:gd name="T8" fmla="*/ 2 w 137"/>
                <a:gd name="T9" fmla="*/ 2 h 273"/>
                <a:gd name="T10" fmla="*/ 2 w 137"/>
                <a:gd name="T11" fmla="*/ 2 h 273"/>
                <a:gd name="T12" fmla="*/ 2 w 137"/>
                <a:gd name="T13" fmla="*/ 2 h 273"/>
                <a:gd name="T14" fmla="*/ 2 w 137"/>
                <a:gd name="T15" fmla="*/ 2 h 273"/>
                <a:gd name="T16" fmla="*/ 2 w 137"/>
                <a:gd name="T17" fmla="*/ 2 h 273"/>
                <a:gd name="T18" fmla="*/ 2 w 137"/>
                <a:gd name="T19" fmla="*/ 2 h 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273"/>
                <a:gd name="T32" fmla="*/ 137 w 137"/>
                <a:gd name="T33" fmla="*/ 273 h 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273">
                  <a:moveTo>
                    <a:pt x="0" y="0"/>
                  </a:moveTo>
                  <a:lnTo>
                    <a:pt x="32" y="16"/>
                  </a:lnTo>
                  <a:lnTo>
                    <a:pt x="48" y="48"/>
                  </a:lnTo>
                  <a:lnTo>
                    <a:pt x="64" y="96"/>
                  </a:lnTo>
                  <a:lnTo>
                    <a:pt x="64" y="136"/>
                  </a:lnTo>
                  <a:lnTo>
                    <a:pt x="88" y="160"/>
                  </a:lnTo>
                  <a:lnTo>
                    <a:pt x="88" y="192"/>
                  </a:lnTo>
                  <a:lnTo>
                    <a:pt x="96" y="224"/>
                  </a:lnTo>
                  <a:lnTo>
                    <a:pt x="128" y="248"/>
                  </a:lnTo>
                  <a:lnTo>
                    <a:pt x="136" y="272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1" name="Freeform 28"/>
            <p:cNvSpPr>
              <a:spLocks/>
            </p:cNvSpPr>
            <p:nvPr/>
          </p:nvSpPr>
          <p:spPr bwMode="auto">
            <a:xfrm>
              <a:off x="1094" y="3166"/>
              <a:ext cx="235" cy="678"/>
            </a:xfrm>
            <a:custGeom>
              <a:avLst/>
              <a:gdLst>
                <a:gd name="T0" fmla="*/ 2 w 289"/>
                <a:gd name="T1" fmla="*/ 3 h 833"/>
                <a:gd name="T2" fmla="*/ 2 w 289"/>
                <a:gd name="T3" fmla="*/ 3 h 833"/>
                <a:gd name="T4" fmla="*/ 2 w 289"/>
                <a:gd name="T5" fmla="*/ 3 h 833"/>
                <a:gd name="T6" fmla="*/ 2 w 289"/>
                <a:gd name="T7" fmla="*/ 2 h 833"/>
                <a:gd name="T8" fmla="*/ 2 w 289"/>
                <a:gd name="T9" fmla="*/ 2 h 833"/>
                <a:gd name="T10" fmla="*/ 2 w 289"/>
                <a:gd name="T11" fmla="*/ 2 h 833"/>
                <a:gd name="T12" fmla="*/ 2 w 289"/>
                <a:gd name="T13" fmla="*/ 2 h 833"/>
                <a:gd name="T14" fmla="*/ 2 w 289"/>
                <a:gd name="T15" fmla="*/ 2 h 833"/>
                <a:gd name="T16" fmla="*/ 2 w 289"/>
                <a:gd name="T17" fmla="*/ 2 h 833"/>
                <a:gd name="T18" fmla="*/ 2 w 289"/>
                <a:gd name="T19" fmla="*/ 2 h 833"/>
                <a:gd name="T20" fmla="*/ 2 w 289"/>
                <a:gd name="T21" fmla="*/ 2 h 833"/>
                <a:gd name="T22" fmla="*/ 2 w 289"/>
                <a:gd name="T23" fmla="*/ 2 h 833"/>
                <a:gd name="T24" fmla="*/ 2 w 289"/>
                <a:gd name="T25" fmla="*/ 2 h 833"/>
                <a:gd name="T26" fmla="*/ 2 w 289"/>
                <a:gd name="T27" fmla="*/ 2 h 833"/>
                <a:gd name="T28" fmla="*/ 2 w 289"/>
                <a:gd name="T29" fmla="*/ 2 h 833"/>
                <a:gd name="T30" fmla="*/ 2 w 289"/>
                <a:gd name="T31" fmla="*/ 2 h 833"/>
                <a:gd name="T32" fmla="*/ 2 w 289"/>
                <a:gd name="T33" fmla="*/ 2 h 833"/>
                <a:gd name="T34" fmla="*/ 2 w 289"/>
                <a:gd name="T35" fmla="*/ 2 h 833"/>
                <a:gd name="T36" fmla="*/ 2 w 289"/>
                <a:gd name="T37" fmla="*/ 2 h 833"/>
                <a:gd name="T38" fmla="*/ 2 w 289"/>
                <a:gd name="T39" fmla="*/ 2 h 833"/>
                <a:gd name="T40" fmla="*/ 2 w 289"/>
                <a:gd name="T41" fmla="*/ 2 h 833"/>
                <a:gd name="T42" fmla="*/ 2 w 289"/>
                <a:gd name="T43" fmla="*/ 2 h 833"/>
                <a:gd name="T44" fmla="*/ 2 w 289"/>
                <a:gd name="T45" fmla="*/ 2 h 833"/>
                <a:gd name="T46" fmla="*/ 2 w 289"/>
                <a:gd name="T47" fmla="*/ 2 h 833"/>
                <a:gd name="T48" fmla="*/ 2 w 289"/>
                <a:gd name="T49" fmla="*/ 2 h 833"/>
                <a:gd name="T50" fmla="*/ 2 w 289"/>
                <a:gd name="T51" fmla="*/ 2 h 833"/>
                <a:gd name="T52" fmla="*/ 2 w 289"/>
                <a:gd name="T53" fmla="*/ 2 h 833"/>
                <a:gd name="T54" fmla="*/ 2 w 289"/>
                <a:gd name="T55" fmla="*/ 2 h 833"/>
                <a:gd name="T56" fmla="*/ 0 w 289"/>
                <a:gd name="T57" fmla="*/ 0 h 8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9"/>
                <a:gd name="T88" fmla="*/ 0 h 833"/>
                <a:gd name="T89" fmla="*/ 289 w 289"/>
                <a:gd name="T90" fmla="*/ 833 h 8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9" h="833">
                  <a:moveTo>
                    <a:pt x="288" y="832"/>
                  </a:moveTo>
                  <a:lnTo>
                    <a:pt x="280" y="784"/>
                  </a:lnTo>
                  <a:lnTo>
                    <a:pt x="272" y="712"/>
                  </a:lnTo>
                  <a:lnTo>
                    <a:pt x="264" y="672"/>
                  </a:lnTo>
                  <a:lnTo>
                    <a:pt x="264" y="632"/>
                  </a:lnTo>
                  <a:lnTo>
                    <a:pt x="264" y="560"/>
                  </a:lnTo>
                  <a:lnTo>
                    <a:pt x="232" y="520"/>
                  </a:lnTo>
                  <a:lnTo>
                    <a:pt x="248" y="480"/>
                  </a:lnTo>
                  <a:lnTo>
                    <a:pt x="248" y="424"/>
                  </a:lnTo>
                  <a:lnTo>
                    <a:pt x="232" y="392"/>
                  </a:lnTo>
                  <a:lnTo>
                    <a:pt x="232" y="368"/>
                  </a:lnTo>
                  <a:lnTo>
                    <a:pt x="232" y="360"/>
                  </a:lnTo>
                  <a:lnTo>
                    <a:pt x="208" y="344"/>
                  </a:lnTo>
                  <a:lnTo>
                    <a:pt x="192" y="328"/>
                  </a:lnTo>
                  <a:lnTo>
                    <a:pt x="200" y="304"/>
                  </a:lnTo>
                  <a:lnTo>
                    <a:pt x="208" y="280"/>
                  </a:lnTo>
                  <a:lnTo>
                    <a:pt x="208" y="248"/>
                  </a:lnTo>
                  <a:lnTo>
                    <a:pt x="208" y="216"/>
                  </a:lnTo>
                  <a:lnTo>
                    <a:pt x="208" y="192"/>
                  </a:lnTo>
                  <a:lnTo>
                    <a:pt x="168" y="160"/>
                  </a:lnTo>
                  <a:lnTo>
                    <a:pt x="152" y="120"/>
                  </a:lnTo>
                  <a:lnTo>
                    <a:pt x="112" y="96"/>
                  </a:lnTo>
                  <a:lnTo>
                    <a:pt x="96" y="88"/>
                  </a:lnTo>
                  <a:lnTo>
                    <a:pt x="80" y="88"/>
                  </a:lnTo>
                  <a:lnTo>
                    <a:pt x="72" y="64"/>
                  </a:lnTo>
                  <a:lnTo>
                    <a:pt x="56" y="48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2" name="Freeform 29"/>
            <p:cNvSpPr>
              <a:spLocks/>
            </p:cNvSpPr>
            <p:nvPr/>
          </p:nvSpPr>
          <p:spPr bwMode="auto">
            <a:xfrm>
              <a:off x="1088" y="3094"/>
              <a:ext cx="105" cy="151"/>
            </a:xfrm>
            <a:custGeom>
              <a:avLst/>
              <a:gdLst>
                <a:gd name="T0" fmla="*/ 0 w 129"/>
                <a:gd name="T1" fmla="*/ 0 h 185"/>
                <a:gd name="T2" fmla="*/ 2 w 129"/>
                <a:gd name="T3" fmla="*/ 2 h 185"/>
                <a:gd name="T4" fmla="*/ 2 w 129"/>
                <a:gd name="T5" fmla="*/ 2 h 185"/>
                <a:gd name="T6" fmla="*/ 2 w 129"/>
                <a:gd name="T7" fmla="*/ 2 h 185"/>
                <a:gd name="T8" fmla="*/ 2 w 129"/>
                <a:gd name="T9" fmla="*/ 2 h 185"/>
                <a:gd name="T10" fmla="*/ 2 w 129"/>
                <a:gd name="T11" fmla="*/ 2 h 185"/>
                <a:gd name="T12" fmla="*/ 2 w 129"/>
                <a:gd name="T13" fmla="*/ 2 h 185"/>
                <a:gd name="T14" fmla="*/ 2 w 129"/>
                <a:gd name="T15" fmla="*/ 2 h 185"/>
                <a:gd name="T16" fmla="*/ 2 w 129"/>
                <a:gd name="T17" fmla="*/ 2 h 185"/>
                <a:gd name="T18" fmla="*/ 2 w 129"/>
                <a:gd name="T19" fmla="*/ 2 h 185"/>
                <a:gd name="T20" fmla="*/ 2 w 129"/>
                <a:gd name="T21" fmla="*/ 2 h 1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185"/>
                <a:gd name="T35" fmla="*/ 129 w 129"/>
                <a:gd name="T36" fmla="*/ 185 h 1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185">
                  <a:moveTo>
                    <a:pt x="0" y="0"/>
                  </a:moveTo>
                  <a:lnTo>
                    <a:pt x="16" y="32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72" y="72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20" y="152"/>
                  </a:lnTo>
                  <a:lnTo>
                    <a:pt x="128" y="184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3" name="Freeform 30"/>
            <p:cNvSpPr>
              <a:spLocks/>
            </p:cNvSpPr>
            <p:nvPr/>
          </p:nvSpPr>
          <p:spPr bwMode="auto">
            <a:xfrm>
              <a:off x="925" y="2899"/>
              <a:ext cx="346" cy="437"/>
            </a:xfrm>
            <a:custGeom>
              <a:avLst/>
              <a:gdLst>
                <a:gd name="T0" fmla="*/ 2 w 425"/>
                <a:gd name="T1" fmla="*/ 2 h 537"/>
                <a:gd name="T2" fmla="*/ 2 w 425"/>
                <a:gd name="T3" fmla="*/ 2 h 537"/>
                <a:gd name="T4" fmla="*/ 2 w 425"/>
                <a:gd name="T5" fmla="*/ 2 h 537"/>
                <a:gd name="T6" fmla="*/ 2 w 425"/>
                <a:gd name="T7" fmla="*/ 2 h 537"/>
                <a:gd name="T8" fmla="*/ 2 w 425"/>
                <a:gd name="T9" fmla="*/ 2 h 537"/>
                <a:gd name="T10" fmla="*/ 2 w 425"/>
                <a:gd name="T11" fmla="*/ 2 h 537"/>
                <a:gd name="T12" fmla="*/ 2 w 425"/>
                <a:gd name="T13" fmla="*/ 2 h 537"/>
                <a:gd name="T14" fmla="*/ 2 w 425"/>
                <a:gd name="T15" fmla="*/ 2 h 537"/>
                <a:gd name="T16" fmla="*/ 2 w 425"/>
                <a:gd name="T17" fmla="*/ 2 h 537"/>
                <a:gd name="T18" fmla="*/ 2 w 425"/>
                <a:gd name="T19" fmla="*/ 2 h 537"/>
                <a:gd name="T20" fmla="*/ 2 w 425"/>
                <a:gd name="T21" fmla="*/ 2 h 537"/>
                <a:gd name="T22" fmla="*/ 2 w 425"/>
                <a:gd name="T23" fmla="*/ 2 h 537"/>
                <a:gd name="T24" fmla="*/ 2 w 425"/>
                <a:gd name="T25" fmla="*/ 2 h 537"/>
                <a:gd name="T26" fmla="*/ 2 w 425"/>
                <a:gd name="T27" fmla="*/ 2 h 537"/>
                <a:gd name="T28" fmla="*/ 2 w 425"/>
                <a:gd name="T29" fmla="*/ 2 h 537"/>
                <a:gd name="T30" fmla="*/ 2 w 425"/>
                <a:gd name="T31" fmla="*/ 2 h 537"/>
                <a:gd name="T32" fmla="*/ 2 w 425"/>
                <a:gd name="T33" fmla="*/ 2 h 537"/>
                <a:gd name="T34" fmla="*/ 2 w 425"/>
                <a:gd name="T35" fmla="*/ 2 h 537"/>
                <a:gd name="T36" fmla="*/ 2 w 425"/>
                <a:gd name="T37" fmla="*/ 2 h 537"/>
                <a:gd name="T38" fmla="*/ 2 w 425"/>
                <a:gd name="T39" fmla="*/ 2 h 537"/>
                <a:gd name="T40" fmla="*/ 2 w 425"/>
                <a:gd name="T41" fmla="*/ 2 h 537"/>
                <a:gd name="T42" fmla="*/ 2 w 425"/>
                <a:gd name="T43" fmla="*/ 2 h 537"/>
                <a:gd name="T44" fmla="*/ 0 w 425"/>
                <a:gd name="T45" fmla="*/ 0 h 5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5"/>
                <a:gd name="T70" fmla="*/ 0 h 537"/>
                <a:gd name="T71" fmla="*/ 425 w 425"/>
                <a:gd name="T72" fmla="*/ 537 h 5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5" h="537">
                  <a:moveTo>
                    <a:pt x="416" y="536"/>
                  </a:moveTo>
                  <a:lnTo>
                    <a:pt x="416" y="504"/>
                  </a:lnTo>
                  <a:lnTo>
                    <a:pt x="416" y="480"/>
                  </a:lnTo>
                  <a:lnTo>
                    <a:pt x="424" y="448"/>
                  </a:lnTo>
                  <a:lnTo>
                    <a:pt x="424" y="416"/>
                  </a:lnTo>
                  <a:lnTo>
                    <a:pt x="416" y="392"/>
                  </a:lnTo>
                  <a:lnTo>
                    <a:pt x="392" y="352"/>
                  </a:lnTo>
                  <a:lnTo>
                    <a:pt x="384" y="288"/>
                  </a:lnTo>
                  <a:lnTo>
                    <a:pt x="376" y="264"/>
                  </a:lnTo>
                  <a:lnTo>
                    <a:pt x="352" y="240"/>
                  </a:lnTo>
                  <a:lnTo>
                    <a:pt x="336" y="224"/>
                  </a:lnTo>
                  <a:lnTo>
                    <a:pt x="336" y="200"/>
                  </a:lnTo>
                  <a:lnTo>
                    <a:pt x="336" y="160"/>
                  </a:lnTo>
                  <a:lnTo>
                    <a:pt x="312" y="128"/>
                  </a:lnTo>
                  <a:lnTo>
                    <a:pt x="264" y="112"/>
                  </a:lnTo>
                  <a:lnTo>
                    <a:pt x="216" y="112"/>
                  </a:lnTo>
                  <a:lnTo>
                    <a:pt x="176" y="120"/>
                  </a:lnTo>
                  <a:lnTo>
                    <a:pt x="144" y="112"/>
                  </a:lnTo>
                  <a:lnTo>
                    <a:pt x="120" y="96"/>
                  </a:lnTo>
                  <a:lnTo>
                    <a:pt x="88" y="56"/>
                  </a:lnTo>
                  <a:lnTo>
                    <a:pt x="64" y="32"/>
                  </a:lnTo>
                  <a:lnTo>
                    <a:pt x="32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4" name="Freeform 31"/>
            <p:cNvSpPr>
              <a:spLocks/>
            </p:cNvSpPr>
            <p:nvPr/>
          </p:nvSpPr>
          <p:spPr bwMode="auto">
            <a:xfrm>
              <a:off x="1153" y="3094"/>
              <a:ext cx="27" cy="86"/>
            </a:xfrm>
            <a:custGeom>
              <a:avLst/>
              <a:gdLst>
                <a:gd name="T0" fmla="*/ 0 w 33"/>
                <a:gd name="T1" fmla="*/ 0 h 105"/>
                <a:gd name="T2" fmla="*/ 2 w 33"/>
                <a:gd name="T3" fmla="*/ 2 h 105"/>
                <a:gd name="T4" fmla="*/ 2 w 33"/>
                <a:gd name="T5" fmla="*/ 2 h 105"/>
                <a:gd name="T6" fmla="*/ 2 w 33"/>
                <a:gd name="T7" fmla="*/ 2 h 105"/>
                <a:gd name="T8" fmla="*/ 2 w 33"/>
                <a:gd name="T9" fmla="*/ 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05"/>
                <a:gd name="T17" fmla="*/ 33 w 33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05">
                  <a:moveTo>
                    <a:pt x="0" y="0"/>
                  </a:moveTo>
                  <a:lnTo>
                    <a:pt x="32" y="56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16" y="104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5" name="Freeform 32"/>
            <p:cNvSpPr>
              <a:spLocks/>
            </p:cNvSpPr>
            <p:nvPr/>
          </p:nvSpPr>
          <p:spPr bwMode="auto">
            <a:xfrm>
              <a:off x="1264" y="3094"/>
              <a:ext cx="124" cy="118"/>
            </a:xfrm>
            <a:custGeom>
              <a:avLst/>
              <a:gdLst>
                <a:gd name="T0" fmla="*/ 2 w 153"/>
                <a:gd name="T1" fmla="*/ 2 h 145"/>
                <a:gd name="T2" fmla="*/ 2 w 153"/>
                <a:gd name="T3" fmla="*/ 2 h 145"/>
                <a:gd name="T4" fmla="*/ 2 w 153"/>
                <a:gd name="T5" fmla="*/ 2 h 145"/>
                <a:gd name="T6" fmla="*/ 2 w 153"/>
                <a:gd name="T7" fmla="*/ 2 h 145"/>
                <a:gd name="T8" fmla="*/ 2 w 153"/>
                <a:gd name="T9" fmla="*/ 2 h 145"/>
                <a:gd name="T10" fmla="*/ 2 w 153"/>
                <a:gd name="T11" fmla="*/ 2 h 145"/>
                <a:gd name="T12" fmla="*/ 2 w 153"/>
                <a:gd name="T13" fmla="*/ 2 h 145"/>
                <a:gd name="T14" fmla="*/ 2 w 153"/>
                <a:gd name="T15" fmla="*/ 2 h 145"/>
                <a:gd name="T16" fmla="*/ 0 w 153"/>
                <a:gd name="T17" fmla="*/ 2 h 145"/>
                <a:gd name="T18" fmla="*/ 2 w 153"/>
                <a:gd name="T19" fmla="*/ 0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145"/>
                <a:gd name="T32" fmla="*/ 153 w 153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145">
                  <a:moveTo>
                    <a:pt x="152" y="144"/>
                  </a:moveTo>
                  <a:lnTo>
                    <a:pt x="112" y="136"/>
                  </a:lnTo>
                  <a:lnTo>
                    <a:pt x="88" y="136"/>
                  </a:lnTo>
                  <a:lnTo>
                    <a:pt x="72" y="112"/>
                  </a:lnTo>
                  <a:lnTo>
                    <a:pt x="48" y="104"/>
                  </a:lnTo>
                  <a:lnTo>
                    <a:pt x="24" y="80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6" name="Freeform 33"/>
            <p:cNvSpPr>
              <a:spLocks/>
            </p:cNvSpPr>
            <p:nvPr/>
          </p:nvSpPr>
          <p:spPr bwMode="auto">
            <a:xfrm>
              <a:off x="1465" y="3094"/>
              <a:ext cx="53" cy="105"/>
            </a:xfrm>
            <a:custGeom>
              <a:avLst/>
              <a:gdLst>
                <a:gd name="T0" fmla="*/ 2 w 65"/>
                <a:gd name="T1" fmla="*/ 0 h 129"/>
                <a:gd name="T2" fmla="*/ 0 w 65"/>
                <a:gd name="T3" fmla="*/ 2 h 129"/>
                <a:gd name="T4" fmla="*/ 0 w 65"/>
                <a:gd name="T5" fmla="*/ 2 h 129"/>
                <a:gd name="T6" fmla="*/ 2 w 65"/>
                <a:gd name="T7" fmla="*/ 2 h 129"/>
                <a:gd name="T8" fmla="*/ 2 w 65"/>
                <a:gd name="T9" fmla="*/ 2 h 129"/>
                <a:gd name="T10" fmla="*/ 2 w 65"/>
                <a:gd name="T11" fmla="*/ 2 h 129"/>
                <a:gd name="T12" fmla="*/ 2 w 65"/>
                <a:gd name="T13" fmla="*/ 2 h 129"/>
                <a:gd name="T14" fmla="*/ 2 w 65"/>
                <a:gd name="T15" fmla="*/ 2 h 129"/>
                <a:gd name="T16" fmla="*/ 2 w 65"/>
                <a:gd name="T17" fmla="*/ 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129"/>
                <a:gd name="T29" fmla="*/ 65 w 65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129">
                  <a:moveTo>
                    <a:pt x="16" y="0"/>
                  </a:moveTo>
                  <a:lnTo>
                    <a:pt x="0" y="32"/>
                  </a:lnTo>
                  <a:lnTo>
                    <a:pt x="0" y="104"/>
                  </a:lnTo>
                  <a:lnTo>
                    <a:pt x="8" y="128"/>
                  </a:lnTo>
                  <a:lnTo>
                    <a:pt x="24" y="120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56" y="56"/>
                  </a:lnTo>
                  <a:lnTo>
                    <a:pt x="64" y="48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7" name="Freeform 34"/>
            <p:cNvSpPr>
              <a:spLocks/>
            </p:cNvSpPr>
            <p:nvPr/>
          </p:nvSpPr>
          <p:spPr bwMode="auto">
            <a:xfrm>
              <a:off x="1355" y="3179"/>
              <a:ext cx="170" cy="281"/>
            </a:xfrm>
            <a:custGeom>
              <a:avLst/>
              <a:gdLst>
                <a:gd name="T0" fmla="*/ 2 w 209"/>
                <a:gd name="T1" fmla="*/ 0 h 345"/>
                <a:gd name="T2" fmla="*/ 2 w 209"/>
                <a:gd name="T3" fmla="*/ 2 h 345"/>
                <a:gd name="T4" fmla="*/ 2 w 209"/>
                <a:gd name="T5" fmla="*/ 2 h 345"/>
                <a:gd name="T6" fmla="*/ 2 w 209"/>
                <a:gd name="T7" fmla="*/ 2 h 345"/>
                <a:gd name="T8" fmla="*/ 2 w 209"/>
                <a:gd name="T9" fmla="*/ 2 h 345"/>
                <a:gd name="T10" fmla="*/ 2 w 209"/>
                <a:gd name="T11" fmla="*/ 2 h 345"/>
                <a:gd name="T12" fmla="*/ 2 w 209"/>
                <a:gd name="T13" fmla="*/ 2 h 345"/>
                <a:gd name="T14" fmla="*/ 2 w 209"/>
                <a:gd name="T15" fmla="*/ 2 h 345"/>
                <a:gd name="T16" fmla="*/ 2 w 209"/>
                <a:gd name="T17" fmla="*/ 2 h 345"/>
                <a:gd name="T18" fmla="*/ 2 w 209"/>
                <a:gd name="T19" fmla="*/ 2 h 345"/>
                <a:gd name="T20" fmla="*/ 2 w 209"/>
                <a:gd name="T21" fmla="*/ 2 h 345"/>
                <a:gd name="T22" fmla="*/ 2 w 209"/>
                <a:gd name="T23" fmla="*/ 2 h 345"/>
                <a:gd name="T24" fmla="*/ 2 w 209"/>
                <a:gd name="T25" fmla="*/ 2 h 345"/>
                <a:gd name="T26" fmla="*/ 2 w 209"/>
                <a:gd name="T27" fmla="*/ 2 h 345"/>
                <a:gd name="T28" fmla="*/ 2 w 209"/>
                <a:gd name="T29" fmla="*/ 2 h 345"/>
                <a:gd name="T30" fmla="*/ 2 w 209"/>
                <a:gd name="T31" fmla="*/ 2 h 345"/>
                <a:gd name="T32" fmla="*/ 2 w 209"/>
                <a:gd name="T33" fmla="*/ 2 h 345"/>
                <a:gd name="T34" fmla="*/ 2 w 209"/>
                <a:gd name="T35" fmla="*/ 2 h 345"/>
                <a:gd name="T36" fmla="*/ 2 w 209"/>
                <a:gd name="T37" fmla="*/ 2 h 345"/>
                <a:gd name="T38" fmla="*/ 0 w 209"/>
                <a:gd name="T39" fmla="*/ 2 h 3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9"/>
                <a:gd name="T61" fmla="*/ 0 h 345"/>
                <a:gd name="T62" fmla="*/ 209 w 209"/>
                <a:gd name="T63" fmla="*/ 345 h 3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9" h="345">
                  <a:moveTo>
                    <a:pt x="208" y="0"/>
                  </a:moveTo>
                  <a:lnTo>
                    <a:pt x="200" y="8"/>
                  </a:lnTo>
                  <a:lnTo>
                    <a:pt x="184" y="8"/>
                  </a:lnTo>
                  <a:lnTo>
                    <a:pt x="160" y="16"/>
                  </a:lnTo>
                  <a:lnTo>
                    <a:pt x="144" y="24"/>
                  </a:lnTo>
                  <a:lnTo>
                    <a:pt x="136" y="56"/>
                  </a:lnTo>
                  <a:lnTo>
                    <a:pt x="128" y="88"/>
                  </a:lnTo>
                  <a:lnTo>
                    <a:pt x="128" y="112"/>
                  </a:lnTo>
                  <a:lnTo>
                    <a:pt x="128" y="136"/>
                  </a:lnTo>
                  <a:lnTo>
                    <a:pt x="128" y="160"/>
                  </a:lnTo>
                  <a:lnTo>
                    <a:pt x="120" y="176"/>
                  </a:lnTo>
                  <a:lnTo>
                    <a:pt x="112" y="192"/>
                  </a:lnTo>
                  <a:lnTo>
                    <a:pt x="112" y="232"/>
                  </a:lnTo>
                  <a:lnTo>
                    <a:pt x="72" y="256"/>
                  </a:lnTo>
                  <a:lnTo>
                    <a:pt x="64" y="272"/>
                  </a:lnTo>
                  <a:lnTo>
                    <a:pt x="56" y="296"/>
                  </a:lnTo>
                  <a:lnTo>
                    <a:pt x="48" y="320"/>
                  </a:lnTo>
                  <a:lnTo>
                    <a:pt x="40" y="336"/>
                  </a:lnTo>
                  <a:lnTo>
                    <a:pt x="24" y="344"/>
                  </a:lnTo>
                  <a:lnTo>
                    <a:pt x="0" y="344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8" name="Freeform 35"/>
            <p:cNvSpPr>
              <a:spLocks/>
            </p:cNvSpPr>
            <p:nvPr/>
          </p:nvSpPr>
          <p:spPr bwMode="auto">
            <a:xfrm>
              <a:off x="1459" y="3238"/>
              <a:ext cx="72" cy="26"/>
            </a:xfrm>
            <a:custGeom>
              <a:avLst/>
              <a:gdLst>
                <a:gd name="T0" fmla="*/ 2 w 89"/>
                <a:gd name="T1" fmla="*/ 0 h 33"/>
                <a:gd name="T2" fmla="*/ 2 w 89"/>
                <a:gd name="T3" fmla="*/ 0 h 33"/>
                <a:gd name="T4" fmla="*/ 2 w 89"/>
                <a:gd name="T5" fmla="*/ 0 h 33"/>
                <a:gd name="T6" fmla="*/ 2 w 89"/>
                <a:gd name="T7" fmla="*/ 2 h 33"/>
                <a:gd name="T8" fmla="*/ 0 w 89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33"/>
                <a:gd name="T17" fmla="*/ 89 w 8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33">
                  <a:moveTo>
                    <a:pt x="88" y="0"/>
                  </a:moveTo>
                  <a:lnTo>
                    <a:pt x="56" y="0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9" name="Freeform 36"/>
            <p:cNvSpPr>
              <a:spLocks/>
            </p:cNvSpPr>
            <p:nvPr/>
          </p:nvSpPr>
          <p:spPr bwMode="auto">
            <a:xfrm>
              <a:off x="1478" y="3335"/>
              <a:ext cx="118" cy="457"/>
            </a:xfrm>
            <a:custGeom>
              <a:avLst/>
              <a:gdLst>
                <a:gd name="T0" fmla="*/ 2 w 145"/>
                <a:gd name="T1" fmla="*/ 2 h 561"/>
                <a:gd name="T2" fmla="*/ 2 w 145"/>
                <a:gd name="T3" fmla="*/ 2 h 561"/>
                <a:gd name="T4" fmla="*/ 2 w 145"/>
                <a:gd name="T5" fmla="*/ 2 h 561"/>
                <a:gd name="T6" fmla="*/ 2 w 145"/>
                <a:gd name="T7" fmla="*/ 2 h 561"/>
                <a:gd name="T8" fmla="*/ 2 w 145"/>
                <a:gd name="T9" fmla="*/ 2 h 561"/>
                <a:gd name="T10" fmla="*/ 2 w 145"/>
                <a:gd name="T11" fmla="*/ 2 h 561"/>
                <a:gd name="T12" fmla="*/ 2 w 145"/>
                <a:gd name="T13" fmla="*/ 2 h 561"/>
                <a:gd name="T14" fmla="*/ 2 w 145"/>
                <a:gd name="T15" fmla="*/ 2 h 561"/>
                <a:gd name="T16" fmla="*/ 2 w 145"/>
                <a:gd name="T17" fmla="*/ 2 h 561"/>
                <a:gd name="T18" fmla="*/ 2 w 145"/>
                <a:gd name="T19" fmla="*/ 2 h 561"/>
                <a:gd name="T20" fmla="*/ 2 w 145"/>
                <a:gd name="T21" fmla="*/ 2 h 561"/>
                <a:gd name="T22" fmla="*/ 0 w 145"/>
                <a:gd name="T23" fmla="*/ 2 h 561"/>
                <a:gd name="T24" fmla="*/ 2 w 145"/>
                <a:gd name="T25" fmla="*/ 2 h 561"/>
                <a:gd name="T26" fmla="*/ 2 w 145"/>
                <a:gd name="T27" fmla="*/ 2 h 561"/>
                <a:gd name="T28" fmla="*/ 2 w 145"/>
                <a:gd name="T29" fmla="*/ 2 h 561"/>
                <a:gd name="T30" fmla="*/ 2 w 145"/>
                <a:gd name="T31" fmla="*/ 2 h 561"/>
                <a:gd name="T32" fmla="*/ 2 w 145"/>
                <a:gd name="T33" fmla="*/ 2 h 561"/>
                <a:gd name="T34" fmla="*/ 2 w 145"/>
                <a:gd name="T35" fmla="*/ 2 h 561"/>
                <a:gd name="T36" fmla="*/ 2 w 145"/>
                <a:gd name="T37" fmla="*/ 2 h 561"/>
                <a:gd name="T38" fmla="*/ 2 w 145"/>
                <a:gd name="T39" fmla="*/ 0 h 5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5"/>
                <a:gd name="T61" fmla="*/ 0 h 561"/>
                <a:gd name="T62" fmla="*/ 145 w 145"/>
                <a:gd name="T63" fmla="*/ 561 h 5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5" h="561">
                  <a:moveTo>
                    <a:pt x="104" y="560"/>
                  </a:moveTo>
                  <a:lnTo>
                    <a:pt x="96" y="528"/>
                  </a:lnTo>
                  <a:lnTo>
                    <a:pt x="80" y="504"/>
                  </a:lnTo>
                  <a:lnTo>
                    <a:pt x="72" y="448"/>
                  </a:lnTo>
                  <a:lnTo>
                    <a:pt x="72" y="424"/>
                  </a:lnTo>
                  <a:lnTo>
                    <a:pt x="64" y="384"/>
                  </a:lnTo>
                  <a:lnTo>
                    <a:pt x="56" y="360"/>
                  </a:lnTo>
                  <a:lnTo>
                    <a:pt x="56" y="312"/>
                  </a:lnTo>
                  <a:lnTo>
                    <a:pt x="48" y="280"/>
                  </a:lnTo>
                  <a:lnTo>
                    <a:pt x="24" y="240"/>
                  </a:lnTo>
                  <a:lnTo>
                    <a:pt x="8" y="224"/>
                  </a:lnTo>
                  <a:lnTo>
                    <a:pt x="0" y="192"/>
                  </a:lnTo>
                  <a:lnTo>
                    <a:pt x="8" y="160"/>
                  </a:lnTo>
                  <a:lnTo>
                    <a:pt x="16" y="120"/>
                  </a:lnTo>
                  <a:lnTo>
                    <a:pt x="32" y="88"/>
                  </a:lnTo>
                  <a:lnTo>
                    <a:pt x="64" y="64"/>
                  </a:lnTo>
                  <a:lnTo>
                    <a:pt x="112" y="48"/>
                  </a:lnTo>
                  <a:lnTo>
                    <a:pt x="120" y="24"/>
                  </a:lnTo>
                  <a:lnTo>
                    <a:pt x="136" y="24"/>
                  </a:lnTo>
                  <a:lnTo>
                    <a:pt x="144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0" name="Freeform 37"/>
            <p:cNvSpPr>
              <a:spLocks/>
            </p:cNvSpPr>
            <p:nvPr/>
          </p:nvSpPr>
          <p:spPr bwMode="auto">
            <a:xfrm>
              <a:off x="1387" y="3290"/>
              <a:ext cx="164" cy="163"/>
            </a:xfrm>
            <a:custGeom>
              <a:avLst/>
              <a:gdLst>
                <a:gd name="T0" fmla="*/ 0 w 201"/>
                <a:gd name="T1" fmla="*/ 2 h 201"/>
                <a:gd name="T2" fmla="*/ 2 w 201"/>
                <a:gd name="T3" fmla="*/ 2 h 201"/>
                <a:gd name="T4" fmla="*/ 2 w 201"/>
                <a:gd name="T5" fmla="*/ 2 h 201"/>
                <a:gd name="T6" fmla="*/ 2 w 201"/>
                <a:gd name="T7" fmla="*/ 2 h 201"/>
                <a:gd name="T8" fmla="*/ 2 w 201"/>
                <a:gd name="T9" fmla="*/ 2 h 201"/>
                <a:gd name="T10" fmla="*/ 2 w 201"/>
                <a:gd name="T11" fmla="*/ 2 h 201"/>
                <a:gd name="T12" fmla="*/ 2 w 201"/>
                <a:gd name="T13" fmla="*/ 2 h 201"/>
                <a:gd name="T14" fmla="*/ 2 w 201"/>
                <a:gd name="T15" fmla="*/ 2 h 201"/>
                <a:gd name="T16" fmla="*/ 2 w 201"/>
                <a:gd name="T17" fmla="*/ 2 h 201"/>
                <a:gd name="T18" fmla="*/ 2 w 201"/>
                <a:gd name="T19" fmla="*/ 2 h 201"/>
                <a:gd name="T20" fmla="*/ 2 w 201"/>
                <a:gd name="T21" fmla="*/ 2 h 201"/>
                <a:gd name="T22" fmla="*/ 2 w 201"/>
                <a:gd name="T23" fmla="*/ 2 h 201"/>
                <a:gd name="T24" fmla="*/ 2 w 201"/>
                <a:gd name="T25" fmla="*/ 0 h 2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1"/>
                <a:gd name="T40" fmla="*/ 0 h 201"/>
                <a:gd name="T41" fmla="*/ 201 w 201"/>
                <a:gd name="T42" fmla="*/ 201 h 2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1" h="201">
                  <a:moveTo>
                    <a:pt x="0" y="200"/>
                  </a:moveTo>
                  <a:lnTo>
                    <a:pt x="24" y="200"/>
                  </a:lnTo>
                  <a:lnTo>
                    <a:pt x="48" y="200"/>
                  </a:lnTo>
                  <a:lnTo>
                    <a:pt x="56" y="176"/>
                  </a:lnTo>
                  <a:lnTo>
                    <a:pt x="80" y="152"/>
                  </a:lnTo>
                  <a:lnTo>
                    <a:pt x="96" y="128"/>
                  </a:lnTo>
                  <a:lnTo>
                    <a:pt x="112" y="120"/>
                  </a:lnTo>
                  <a:lnTo>
                    <a:pt x="128" y="120"/>
                  </a:lnTo>
                  <a:lnTo>
                    <a:pt x="144" y="96"/>
                  </a:lnTo>
                  <a:lnTo>
                    <a:pt x="144" y="64"/>
                  </a:lnTo>
                  <a:lnTo>
                    <a:pt x="160" y="40"/>
                  </a:lnTo>
                  <a:lnTo>
                    <a:pt x="184" y="16"/>
                  </a:lnTo>
                  <a:lnTo>
                    <a:pt x="20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1" name="Freeform 38"/>
            <p:cNvSpPr>
              <a:spLocks/>
            </p:cNvSpPr>
            <p:nvPr/>
          </p:nvSpPr>
          <p:spPr bwMode="auto">
            <a:xfrm>
              <a:off x="1407" y="2684"/>
              <a:ext cx="85" cy="392"/>
            </a:xfrm>
            <a:custGeom>
              <a:avLst/>
              <a:gdLst>
                <a:gd name="T0" fmla="*/ 2 w 105"/>
                <a:gd name="T1" fmla="*/ 2 h 481"/>
                <a:gd name="T2" fmla="*/ 2 w 105"/>
                <a:gd name="T3" fmla="*/ 2 h 481"/>
                <a:gd name="T4" fmla="*/ 0 w 105"/>
                <a:gd name="T5" fmla="*/ 2 h 481"/>
                <a:gd name="T6" fmla="*/ 2 w 105"/>
                <a:gd name="T7" fmla="*/ 2 h 481"/>
                <a:gd name="T8" fmla="*/ 2 w 105"/>
                <a:gd name="T9" fmla="*/ 2 h 481"/>
                <a:gd name="T10" fmla="*/ 2 w 105"/>
                <a:gd name="T11" fmla="*/ 2 h 481"/>
                <a:gd name="T12" fmla="*/ 2 w 105"/>
                <a:gd name="T13" fmla="*/ 2 h 481"/>
                <a:gd name="T14" fmla="*/ 2 w 105"/>
                <a:gd name="T15" fmla="*/ 2 h 481"/>
                <a:gd name="T16" fmla="*/ 2 w 105"/>
                <a:gd name="T17" fmla="*/ 2 h 481"/>
                <a:gd name="T18" fmla="*/ 2 w 105"/>
                <a:gd name="T19" fmla="*/ 2 h 481"/>
                <a:gd name="T20" fmla="*/ 2 w 105"/>
                <a:gd name="T21" fmla="*/ 2 h 481"/>
                <a:gd name="T22" fmla="*/ 2 w 105"/>
                <a:gd name="T23" fmla="*/ 2 h 481"/>
                <a:gd name="T24" fmla="*/ 2 w 105"/>
                <a:gd name="T25" fmla="*/ 2 h 481"/>
                <a:gd name="T26" fmla="*/ 2 w 105"/>
                <a:gd name="T27" fmla="*/ 2 h 481"/>
                <a:gd name="T28" fmla="*/ 2 w 105"/>
                <a:gd name="T29" fmla="*/ 2 h 481"/>
                <a:gd name="T30" fmla="*/ 2 w 105"/>
                <a:gd name="T31" fmla="*/ 2 h 481"/>
                <a:gd name="T32" fmla="*/ 2 w 105"/>
                <a:gd name="T33" fmla="*/ 2 h 481"/>
                <a:gd name="T34" fmla="*/ 2 w 105"/>
                <a:gd name="T35" fmla="*/ 2 h 481"/>
                <a:gd name="T36" fmla="*/ 2 w 105"/>
                <a:gd name="T37" fmla="*/ 2 h 481"/>
                <a:gd name="T38" fmla="*/ 2 w 105"/>
                <a:gd name="T39" fmla="*/ 2 h 481"/>
                <a:gd name="T40" fmla="*/ 2 w 105"/>
                <a:gd name="T41" fmla="*/ 2 h 481"/>
                <a:gd name="T42" fmla="*/ 2 w 105"/>
                <a:gd name="T43" fmla="*/ 2 h 481"/>
                <a:gd name="T44" fmla="*/ 2 w 105"/>
                <a:gd name="T45" fmla="*/ 2 h 481"/>
                <a:gd name="T46" fmla="*/ 2 w 105"/>
                <a:gd name="T47" fmla="*/ 0 h 4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5"/>
                <a:gd name="T73" fmla="*/ 0 h 481"/>
                <a:gd name="T74" fmla="*/ 105 w 105"/>
                <a:gd name="T75" fmla="*/ 481 h 4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5" h="481">
                  <a:moveTo>
                    <a:pt x="24" y="480"/>
                  </a:moveTo>
                  <a:lnTo>
                    <a:pt x="8" y="464"/>
                  </a:lnTo>
                  <a:lnTo>
                    <a:pt x="0" y="448"/>
                  </a:lnTo>
                  <a:lnTo>
                    <a:pt x="8" y="408"/>
                  </a:lnTo>
                  <a:lnTo>
                    <a:pt x="24" y="384"/>
                  </a:lnTo>
                  <a:lnTo>
                    <a:pt x="32" y="376"/>
                  </a:lnTo>
                  <a:lnTo>
                    <a:pt x="24" y="352"/>
                  </a:lnTo>
                  <a:lnTo>
                    <a:pt x="24" y="328"/>
                  </a:lnTo>
                  <a:lnTo>
                    <a:pt x="48" y="320"/>
                  </a:lnTo>
                  <a:lnTo>
                    <a:pt x="48" y="296"/>
                  </a:lnTo>
                  <a:lnTo>
                    <a:pt x="48" y="272"/>
                  </a:lnTo>
                  <a:lnTo>
                    <a:pt x="56" y="256"/>
                  </a:lnTo>
                  <a:lnTo>
                    <a:pt x="64" y="256"/>
                  </a:lnTo>
                  <a:lnTo>
                    <a:pt x="72" y="256"/>
                  </a:lnTo>
                  <a:lnTo>
                    <a:pt x="88" y="232"/>
                  </a:lnTo>
                  <a:lnTo>
                    <a:pt x="96" y="200"/>
                  </a:lnTo>
                  <a:lnTo>
                    <a:pt x="104" y="184"/>
                  </a:lnTo>
                  <a:lnTo>
                    <a:pt x="104" y="144"/>
                  </a:lnTo>
                  <a:lnTo>
                    <a:pt x="88" y="112"/>
                  </a:lnTo>
                  <a:lnTo>
                    <a:pt x="72" y="104"/>
                  </a:lnTo>
                  <a:lnTo>
                    <a:pt x="48" y="72"/>
                  </a:lnTo>
                  <a:lnTo>
                    <a:pt x="32" y="56"/>
                  </a:lnTo>
                  <a:lnTo>
                    <a:pt x="32" y="16"/>
                  </a:lnTo>
                  <a:lnTo>
                    <a:pt x="4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2" name="Freeform 39"/>
            <p:cNvSpPr>
              <a:spLocks/>
            </p:cNvSpPr>
            <p:nvPr/>
          </p:nvSpPr>
          <p:spPr bwMode="auto">
            <a:xfrm>
              <a:off x="1504" y="2847"/>
              <a:ext cx="112" cy="47"/>
            </a:xfrm>
            <a:custGeom>
              <a:avLst/>
              <a:gdLst>
                <a:gd name="T0" fmla="*/ 0 w 137"/>
                <a:gd name="T1" fmla="*/ 2 h 57"/>
                <a:gd name="T2" fmla="*/ 2 w 137"/>
                <a:gd name="T3" fmla="*/ 2 h 57"/>
                <a:gd name="T4" fmla="*/ 2 w 137"/>
                <a:gd name="T5" fmla="*/ 2 h 57"/>
                <a:gd name="T6" fmla="*/ 2 w 137"/>
                <a:gd name="T7" fmla="*/ 2 h 57"/>
                <a:gd name="T8" fmla="*/ 2 w 137"/>
                <a:gd name="T9" fmla="*/ 2 h 57"/>
                <a:gd name="T10" fmla="*/ 2 w 137"/>
                <a:gd name="T11" fmla="*/ 2 h 57"/>
                <a:gd name="T12" fmla="*/ 2 w 137"/>
                <a:gd name="T13" fmla="*/ 0 h 57"/>
                <a:gd name="T14" fmla="*/ 2 w 137"/>
                <a:gd name="T15" fmla="*/ 0 h 57"/>
                <a:gd name="T16" fmla="*/ 2 w 137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57"/>
                <a:gd name="T29" fmla="*/ 137 w 137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57">
                  <a:moveTo>
                    <a:pt x="0" y="56"/>
                  </a:moveTo>
                  <a:lnTo>
                    <a:pt x="32" y="56"/>
                  </a:lnTo>
                  <a:lnTo>
                    <a:pt x="56" y="48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36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3" name="Freeform 40"/>
            <p:cNvSpPr>
              <a:spLocks/>
            </p:cNvSpPr>
            <p:nvPr/>
          </p:nvSpPr>
          <p:spPr bwMode="auto">
            <a:xfrm>
              <a:off x="1543" y="2548"/>
              <a:ext cx="353" cy="228"/>
            </a:xfrm>
            <a:custGeom>
              <a:avLst/>
              <a:gdLst>
                <a:gd name="T0" fmla="*/ 0 w 433"/>
                <a:gd name="T1" fmla="*/ 2 h 281"/>
                <a:gd name="T2" fmla="*/ 2 w 433"/>
                <a:gd name="T3" fmla="*/ 2 h 281"/>
                <a:gd name="T4" fmla="*/ 2 w 433"/>
                <a:gd name="T5" fmla="*/ 2 h 281"/>
                <a:gd name="T6" fmla="*/ 2 w 433"/>
                <a:gd name="T7" fmla="*/ 2 h 281"/>
                <a:gd name="T8" fmla="*/ 2 w 433"/>
                <a:gd name="T9" fmla="*/ 2 h 281"/>
                <a:gd name="T10" fmla="*/ 2 w 433"/>
                <a:gd name="T11" fmla="*/ 2 h 281"/>
                <a:gd name="T12" fmla="*/ 2 w 433"/>
                <a:gd name="T13" fmla="*/ 2 h 281"/>
                <a:gd name="T14" fmla="*/ 2 w 433"/>
                <a:gd name="T15" fmla="*/ 2 h 281"/>
                <a:gd name="T16" fmla="*/ 2 w 433"/>
                <a:gd name="T17" fmla="*/ 2 h 281"/>
                <a:gd name="T18" fmla="*/ 2 w 433"/>
                <a:gd name="T19" fmla="*/ 2 h 281"/>
                <a:gd name="T20" fmla="*/ 2 w 433"/>
                <a:gd name="T21" fmla="*/ 2 h 281"/>
                <a:gd name="T22" fmla="*/ 2 w 433"/>
                <a:gd name="T23" fmla="*/ 2 h 281"/>
                <a:gd name="T24" fmla="*/ 2 w 433"/>
                <a:gd name="T25" fmla="*/ 2 h 281"/>
                <a:gd name="T26" fmla="*/ 2 w 433"/>
                <a:gd name="T27" fmla="*/ 2 h 281"/>
                <a:gd name="T28" fmla="*/ 2 w 433"/>
                <a:gd name="T29" fmla="*/ 2 h 281"/>
                <a:gd name="T30" fmla="*/ 2 w 433"/>
                <a:gd name="T31" fmla="*/ 2 h 281"/>
                <a:gd name="T32" fmla="*/ 2 w 433"/>
                <a:gd name="T33" fmla="*/ 2 h 281"/>
                <a:gd name="T34" fmla="*/ 2 w 433"/>
                <a:gd name="T35" fmla="*/ 2 h 281"/>
                <a:gd name="T36" fmla="*/ 2 w 433"/>
                <a:gd name="T37" fmla="*/ 2 h 281"/>
                <a:gd name="T38" fmla="*/ 2 w 433"/>
                <a:gd name="T39" fmla="*/ 2 h 281"/>
                <a:gd name="T40" fmla="*/ 2 w 433"/>
                <a:gd name="T41" fmla="*/ 2 h 281"/>
                <a:gd name="T42" fmla="*/ 2 w 433"/>
                <a:gd name="T43" fmla="*/ 2 h 281"/>
                <a:gd name="T44" fmla="*/ 2 w 433"/>
                <a:gd name="T45" fmla="*/ 2 h 281"/>
                <a:gd name="T46" fmla="*/ 2 w 433"/>
                <a:gd name="T47" fmla="*/ 2 h 281"/>
                <a:gd name="T48" fmla="*/ 2 w 433"/>
                <a:gd name="T49" fmla="*/ 2 h 281"/>
                <a:gd name="T50" fmla="*/ 2 w 433"/>
                <a:gd name="T51" fmla="*/ 0 h 2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33"/>
                <a:gd name="T79" fmla="*/ 0 h 281"/>
                <a:gd name="T80" fmla="*/ 433 w 433"/>
                <a:gd name="T81" fmla="*/ 281 h 2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33" h="281">
                  <a:moveTo>
                    <a:pt x="0" y="280"/>
                  </a:moveTo>
                  <a:lnTo>
                    <a:pt x="40" y="272"/>
                  </a:lnTo>
                  <a:lnTo>
                    <a:pt x="64" y="248"/>
                  </a:lnTo>
                  <a:lnTo>
                    <a:pt x="80" y="240"/>
                  </a:lnTo>
                  <a:lnTo>
                    <a:pt x="104" y="224"/>
                  </a:lnTo>
                  <a:lnTo>
                    <a:pt x="120" y="192"/>
                  </a:lnTo>
                  <a:lnTo>
                    <a:pt x="120" y="168"/>
                  </a:lnTo>
                  <a:lnTo>
                    <a:pt x="136" y="144"/>
                  </a:lnTo>
                  <a:lnTo>
                    <a:pt x="152" y="136"/>
                  </a:lnTo>
                  <a:lnTo>
                    <a:pt x="176" y="112"/>
                  </a:lnTo>
                  <a:lnTo>
                    <a:pt x="192" y="104"/>
                  </a:lnTo>
                  <a:lnTo>
                    <a:pt x="216" y="88"/>
                  </a:lnTo>
                  <a:lnTo>
                    <a:pt x="240" y="80"/>
                  </a:lnTo>
                  <a:lnTo>
                    <a:pt x="240" y="96"/>
                  </a:lnTo>
                  <a:lnTo>
                    <a:pt x="248" y="104"/>
                  </a:lnTo>
                  <a:lnTo>
                    <a:pt x="280" y="88"/>
                  </a:lnTo>
                  <a:lnTo>
                    <a:pt x="288" y="80"/>
                  </a:lnTo>
                  <a:lnTo>
                    <a:pt x="296" y="96"/>
                  </a:lnTo>
                  <a:lnTo>
                    <a:pt x="328" y="96"/>
                  </a:lnTo>
                  <a:lnTo>
                    <a:pt x="320" y="56"/>
                  </a:lnTo>
                  <a:lnTo>
                    <a:pt x="336" y="40"/>
                  </a:lnTo>
                  <a:lnTo>
                    <a:pt x="344" y="16"/>
                  </a:lnTo>
                  <a:lnTo>
                    <a:pt x="360" y="8"/>
                  </a:lnTo>
                  <a:lnTo>
                    <a:pt x="392" y="8"/>
                  </a:lnTo>
                  <a:lnTo>
                    <a:pt x="424" y="8"/>
                  </a:lnTo>
                  <a:lnTo>
                    <a:pt x="432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4" name="Freeform 41"/>
            <p:cNvSpPr>
              <a:spLocks/>
            </p:cNvSpPr>
            <p:nvPr/>
          </p:nvSpPr>
          <p:spPr bwMode="auto">
            <a:xfrm>
              <a:off x="1530" y="2639"/>
              <a:ext cx="47" cy="53"/>
            </a:xfrm>
            <a:custGeom>
              <a:avLst/>
              <a:gdLst>
                <a:gd name="T0" fmla="*/ 0 w 57"/>
                <a:gd name="T1" fmla="*/ 2 h 65"/>
                <a:gd name="T2" fmla="*/ 2 w 57"/>
                <a:gd name="T3" fmla="*/ 2 h 65"/>
                <a:gd name="T4" fmla="*/ 2 w 57"/>
                <a:gd name="T5" fmla="*/ 2 h 65"/>
                <a:gd name="T6" fmla="*/ 2 w 57"/>
                <a:gd name="T7" fmla="*/ 2 h 65"/>
                <a:gd name="T8" fmla="*/ 2 w 57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65"/>
                <a:gd name="T17" fmla="*/ 57 w 5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65">
                  <a:moveTo>
                    <a:pt x="0" y="64"/>
                  </a:moveTo>
                  <a:lnTo>
                    <a:pt x="24" y="56"/>
                  </a:lnTo>
                  <a:lnTo>
                    <a:pt x="40" y="40"/>
                  </a:lnTo>
                  <a:lnTo>
                    <a:pt x="56" y="24"/>
                  </a:lnTo>
                  <a:lnTo>
                    <a:pt x="56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5" name="Freeform 42"/>
            <p:cNvSpPr>
              <a:spLocks/>
            </p:cNvSpPr>
            <p:nvPr/>
          </p:nvSpPr>
          <p:spPr bwMode="auto">
            <a:xfrm>
              <a:off x="1491" y="2405"/>
              <a:ext cx="112" cy="215"/>
            </a:xfrm>
            <a:custGeom>
              <a:avLst/>
              <a:gdLst>
                <a:gd name="T0" fmla="*/ 2 w 137"/>
                <a:gd name="T1" fmla="*/ 2 h 265"/>
                <a:gd name="T2" fmla="*/ 0 w 137"/>
                <a:gd name="T3" fmla="*/ 2 h 265"/>
                <a:gd name="T4" fmla="*/ 2 w 137"/>
                <a:gd name="T5" fmla="*/ 2 h 265"/>
                <a:gd name="T6" fmla="*/ 2 w 137"/>
                <a:gd name="T7" fmla="*/ 2 h 265"/>
                <a:gd name="T8" fmla="*/ 2 w 137"/>
                <a:gd name="T9" fmla="*/ 2 h 265"/>
                <a:gd name="T10" fmla="*/ 2 w 137"/>
                <a:gd name="T11" fmla="*/ 2 h 265"/>
                <a:gd name="T12" fmla="*/ 2 w 137"/>
                <a:gd name="T13" fmla="*/ 2 h 265"/>
                <a:gd name="T14" fmla="*/ 2 w 137"/>
                <a:gd name="T15" fmla="*/ 2 h 265"/>
                <a:gd name="T16" fmla="*/ 2 w 137"/>
                <a:gd name="T17" fmla="*/ 2 h 265"/>
                <a:gd name="T18" fmla="*/ 2 w 137"/>
                <a:gd name="T19" fmla="*/ 2 h 265"/>
                <a:gd name="T20" fmla="*/ 2 w 137"/>
                <a:gd name="T21" fmla="*/ 2 h 265"/>
                <a:gd name="T22" fmla="*/ 2 w 137"/>
                <a:gd name="T23" fmla="*/ 0 h 2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7"/>
                <a:gd name="T37" fmla="*/ 0 h 265"/>
                <a:gd name="T38" fmla="*/ 137 w 137"/>
                <a:gd name="T39" fmla="*/ 265 h 2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7" h="265">
                  <a:moveTo>
                    <a:pt x="8" y="264"/>
                  </a:moveTo>
                  <a:lnTo>
                    <a:pt x="0" y="232"/>
                  </a:lnTo>
                  <a:lnTo>
                    <a:pt x="8" y="200"/>
                  </a:lnTo>
                  <a:lnTo>
                    <a:pt x="24" y="184"/>
                  </a:lnTo>
                  <a:lnTo>
                    <a:pt x="56" y="160"/>
                  </a:lnTo>
                  <a:lnTo>
                    <a:pt x="80" y="144"/>
                  </a:lnTo>
                  <a:lnTo>
                    <a:pt x="96" y="96"/>
                  </a:lnTo>
                  <a:lnTo>
                    <a:pt x="96" y="80"/>
                  </a:lnTo>
                  <a:lnTo>
                    <a:pt x="104" y="64"/>
                  </a:lnTo>
                  <a:lnTo>
                    <a:pt x="112" y="32"/>
                  </a:lnTo>
                  <a:lnTo>
                    <a:pt x="136" y="16"/>
                  </a:lnTo>
                  <a:lnTo>
                    <a:pt x="136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6" name="Freeform 43"/>
            <p:cNvSpPr>
              <a:spLocks/>
            </p:cNvSpPr>
            <p:nvPr/>
          </p:nvSpPr>
          <p:spPr bwMode="auto">
            <a:xfrm>
              <a:off x="1439" y="2170"/>
              <a:ext cx="268" cy="320"/>
            </a:xfrm>
            <a:custGeom>
              <a:avLst/>
              <a:gdLst>
                <a:gd name="T0" fmla="*/ 2 w 329"/>
                <a:gd name="T1" fmla="*/ 2 h 393"/>
                <a:gd name="T2" fmla="*/ 2 w 329"/>
                <a:gd name="T3" fmla="*/ 2 h 393"/>
                <a:gd name="T4" fmla="*/ 2 w 329"/>
                <a:gd name="T5" fmla="*/ 2 h 393"/>
                <a:gd name="T6" fmla="*/ 2 w 329"/>
                <a:gd name="T7" fmla="*/ 2 h 393"/>
                <a:gd name="T8" fmla="*/ 2 w 329"/>
                <a:gd name="T9" fmla="*/ 2 h 393"/>
                <a:gd name="T10" fmla="*/ 2 w 329"/>
                <a:gd name="T11" fmla="*/ 2 h 393"/>
                <a:gd name="T12" fmla="*/ 0 w 329"/>
                <a:gd name="T13" fmla="*/ 2 h 393"/>
                <a:gd name="T14" fmla="*/ 0 w 329"/>
                <a:gd name="T15" fmla="*/ 2 h 393"/>
                <a:gd name="T16" fmla="*/ 2 w 329"/>
                <a:gd name="T17" fmla="*/ 2 h 393"/>
                <a:gd name="T18" fmla="*/ 2 w 329"/>
                <a:gd name="T19" fmla="*/ 2 h 393"/>
                <a:gd name="T20" fmla="*/ 2 w 329"/>
                <a:gd name="T21" fmla="*/ 2 h 393"/>
                <a:gd name="T22" fmla="*/ 2 w 329"/>
                <a:gd name="T23" fmla="*/ 2 h 393"/>
                <a:gd name="T24" fmla="*/ 2 w 329"/>
                <a:gd name="T25" fmla="*/ 2 h 393"/>
                <a:gd name="T26" fmla="*/ 2 w 329"/>
                <a:gd name="T27" fmla="*/ 2 h 393"/>
                <a:gd name="T28" fmla="*/ 2 w 329"/>
                <a:gd name="T29" fmla="*/ 2 h 393"/>
                <a:gd name="T30" fmla="*/ 2 w 329"/>
                <a:gd name="T31" fmla="*/ 2 h 393"/>
                <a:gd name="T32" fmla="*/ 2 w 329"/>
                <a:gd name="T33" fmla="*/ 2 h 393"/>
                <a:gd name="T34" fmla="*/ 2 w 329"/>
                <a:gd name="T35" fmla="*/ 2 h 393"/>
                <a:gd name="T36" fmla="*/ 2 w 329"/>
                <a:gd name="T37" fmla="*/ 2 h 393"/>
                <a:gd name="T38" fmla="*/ 2 w 329"/>
                <a:gd name="T39" fmla="*/ 2 h 393"/>
                <a:gd name="T40" fmla="*/ 2 w 329"/>
                <a:gd name="T41" fmla="*/ 0 h 393"/>
                <a:gd name="T42" fmla="*/ 2 w 329"/>
                <a:gd name="T43" fmla="*/ 0 h 393"/>
                <a:gd name="T44" fmla="*/ 2 w 329"/>
                <a:gd name="T45" fmla="*/ 2 h 393"/>
                <a:gd name="T46" fmla="*/ 2 w 329"/>
                <a:gd name="T47" fmla="*/ 2 h 393"/>
                <a:gd name="T48" fmla="*/ 2 w 329"/>
                <a:gd name="T49" fmla="*/ 2 h 393"/>
                <a:gd name="T50" fmla="*/ 2 w 329"/>
                <a:gd name="T51" fmla="*/ 2 h 393"/>
                <a:gd name="T52" fmla="*/ 2 w 329"/>
                <a:gd name="T53" fmla="*/ 2 h 393"/>
                <a:gd name="T54" fmla="*/ 2 w 329"/>
                <a:gd name="T55" fmla="*/ 2 h 393"/>
                <a:gd name="T56" fmla="*/ 2 w 329"/>
                <a:gd name="T57" fmla="*/ 2 h 3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9"/>
                <a:gd name="T88" fmla="*/ 0 h 393"/>
                <a:gd name="T89" fmla="*/ 329 w 329"/>
                <a:gd name="T90" fmla="*/ 393 h 3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9" h="393">
                  <a:moveTo>
                    <a:pt x="48" y="392"/>
                  </a:moveTo>
                  <a:lnTo>
                    <a:pt x="40" y="376"/>
                  </a:lnTo>
                  <a:lnTo>
                    <a:pt x="24" y="360"/>
                  </a:lnTo>
                  <a:lnTo>
                    <a:pt x="24" y="328"/>
                  </a:lnTo>
                  <a:lnTo>
                    <a:pt x="24" y="296"/>
                  </a:lnTo>
                  <a:lnTo>
                    <a:pt x="8" y="256"/>
                  </a:lnTo>
                  <a:lnTo>
                    <a:pt x="0" y="232"/>
                  </a:lnTo>
                  <a:lnTo>
                    <a:pt x="0" y="192"/>
                  </a:lnTo>
                  <a:lnTo>
                    <a:pt x="24" y="176"/>
                  </a:lnTo>
                  <a:lnTo>
                    <a:pt x="48" y="176"/>
                  </a:lnTo>
                  <a:lnTo>
                    <a:pt x="64" y="160"/>
                  </a:lnTo>
                  <a:lnTo>
                    <a:pt x="80" y="136"/>
                  </a:lnTo>
                  <a:lnTo>
                    <a:pt x="88" y="120"/>
                  </a:lnTo>
                  <a:lnTo>
                    <a:pt x="96" y="96"/>
                  </a:lnTo>
                  <a:lnTo>
                    <a:pt x="96" y="72"/>
                  </a:lnTo>
                  <a:lnTo>
                    <a:pt x="112" y="72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8" y="24"/>
                  </a:lnTo>
                  <a:lnTo>
                    <a:pt x="192" y="16"/>
                  </a:lnTo>
                  <a:lnTo>
                    <a:pt x="208" y="0"/>
                  </a:lnTo>
                  <a:lnTo>
                    <a:pt x="224" y="0"/>
                  </a:lnTo>
                  <a:lnTo>
                    <a:pt x="240" y="8"/>
                  </a:lnTo>
                  <a:lnTo>
                    <a:pt x="256" y="24"/>
                  </a:lnTo>
                  <a:lnTo>
                    <a:pt x="256" y="40"/>
                  </a:lnTo>
                  <a:lnTo>
                    <a:pt x="272" y="64"/>
                  </a:lnTo>
                  <a:lnTo>
                    <a:pt x="296" y="72"/>
                  </a:lnTo>
                  <a:lnTo>
                    <a:pt x="312" y="72"/>
                  </a:lnTo>
                  <a:lnTo>
                    <a:pt x="328" y="72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7" name="Freeform 44"/>
            <p:cNvSpPr>
              <a:spLocks/>
            </p:cNvSpPr>
            <p:nvPr/>
          </p:nvSpPr>
          <p:spPr bwMode="auto">
            <a:xfrm>
              <a:off x="1622" y="1995"/>
              <a:ext cx="46" cy="170"/>
            </a:xfrm>
            <a:custGeom>
              <a:avLst/>
              <a:gdLst>
                <a:gd name="T0" fmla="*/ 0 w 57"/>
                <a:gd name="T1" fmla="*/ 2 h 209"/>
                <a:gd name="T2" fmla="*/ 2 w 57"/>
                <a:gd name="T3" fmla="*/ 2 h 209"/>
                <a:gd name="T4" fmla="*/ 2 w 57"/>
                <a:gd name="T5" fmla="*/ 2 h 209"/>
                <a:gd name="T6" fmla="*/ 2 w 57"/>
                <a:gd name="T7" fmla="*/ 2 h 209"/>
                <a:gd name="T8" fmla="*/ 2 w 57"/>
                <a:gd name="T9" fmla="*/ 2 h 209"/>
                <a:gd name="T10" fmla="*/ 2 w 57"/>
                <a:gd name="T11" fmla="*/ 2 h 209"/>
                <a:gd name="T12" fmla="*/ 2 w 57"/>
                <a:gd name="T13" fmla="*/ 2 h 209"/>
                <a:gd name="T14" fmla="*/ 2 w 57"/>
                <a:gd name="T15" fmla="*/ 2 h 209"/>
                <a:gd name="T16" fmla="*/ 2 w 57"/>
                <a:gd name="T17" fmla="*/ 0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09"/>
                <a:gd name="T29" fmla="*/ 57 w 57"/>
                <a:gd name="T30" fmla="*/ 209 h 2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09">
                  <a:moveTo>
                    <a:pt x="0" y="208"/>
                  </a:moveTo>
                  <a:lnTo>
                    <a:pt x="8" y="192"/>
                  </a:lnTo>
                  <a:lnTo>
                    <a:pt x="32" y="168"/>
                  </a:lnTo>
                  <a:lnTo>
                    <a:pt x="48" y="152"/>
                  </a:lnTo>
                  <a:lnTo>
                    <a:pt x="48" y="120"/>
                  </a:lnTo>
                  <a:lnTo>
                    <a:pt x="48" y="104"/>
                  </a:lnTo>
                  <a:lnTo>
                    <a:pt x="40" y="56"/>
                  </a:lnTo>
                  <a:lnTo>
                    <a:pt x="48" y="24"/>
                  </a:lnTo>
                  <a:lnTo>
                    <a:pt x="56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8" name="Freeform 45"/>
            <p:cNvSpPr>
              <a:spLocks/>
            </p:cNvSpPr>
            <p:nvPr/>
          </p:nvSpPr>
          <p:spPr bwMode="auto">
            <a:xfrm>
              <a:off x="1517" y="2203"/>
              <a:ext cx="1" cy="27"/>
            </a:xfrm>
            <a:custGeom>
              <a:avLst/>
              <a:gdLst>
                <a:gd name="T0" fmla="*/ 0 w 1"/>
                <a:gd name="T1" fmla="*/ 2 h 33"/>
                <a:gd name="T2" fmla="*/ 0 w 1"/>
                <a:gd name="T3" fmla="*/ 2 h 33"/>
                <a:gd name="T4" fmla="*/ 0 w 1"/>
                <a:gd name="T5" fmla="*/ 0 h 33"/>
                <a:gd name="T6" fmla="*/ 0 60000 65536"/>
                <a:gd name="T7" fmla="*/ 0 60000 65536"/>
                <a:gd name="T8" fmla="*/ 0 60000 65536"/>
                <a:gd name="T9" fmla="*/ 0 w 1"/>
                <a:gd name="T10" fmla="*/ 0 h 33"/>
                <a:gd name="T11" fmla="*/ 1 w 1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3">
                  <a:moveTo>
                    <a:pt x="0" y="32"/>
                  </a:move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9" name="Freeform 46"/>
            <p:cNvSpPr>
              <a:spLocks/>
            </p:cNvSpPr>
            <p:nvPr/>
          </p:nvSpPr>
          <p:spPr bwMode="auto">
            <a:xfrm>
              <a:off x="1517" y="2242"/>
              <a:ext cx="47" cy="7"/>
            </a:xfrm>
            <a:custGeom>
              <a:avLst/>
              <a:gdLst>
                <a:gd name="T0" fmla="*/ 0 w 57"/>
                <a:gd name="T1" fmla="*/ 2 h 9"/>
                <a:gd name="T2" fmla="*/ 2 w 57"/>
                <a:gd name="T3" fmla="*/ 2 h 9"/>
                <a:gd name="T4" fmla="*/ 2 w 57"/>
                <a:gd name="T5" fmla="*/ 0 h 9"/>
                <a:gd name="T6" fmla="*/ 2 w 57"/>
                <a:gd name="T7" fmla="*/ 2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9"/>
                <a:gd name="T14" fmla="*/ 57 w 5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9">
                  <a:moveTo>
                    <a:pt x="0" y="8"/>
                  </a:moveTo>
                  <a:lnTo>
                    <a:pt x="24" y="8"/>
                  </a:lnTo>
                  <a:lnTo>
                    <a:pt x="48" y="0"/>
                  </a:lnTo>
                  <a:lnTo>
                    <a:pt x="56" y="8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0" name="Freeform 47"/>
            <p:cNvSpPr>
              <a:spLocks/>
            </p:cNvSpPr>
            <p:nvPr/>
          </p:nvSpPr>
          <p:spPr bwMode="auto">
            <a:xfrm>
              <a:off x="1329" y="2411"/>
              <a:ext cx="131" cy="73"/>
            </a:xfrm>
            <a:custGeom>
              <a:avLst/>
              <a:gdLst>
                <a:gd name="T0" fmla="*/ 2 w 161"/>
                <a:gd name="T1" fmla="*/ 2 h 89"/>
                <a:gd name="T2" fmla="*/ 2 w 161"/>
                <a:gd name="T3" fmla="*/ 2 h 89"/>
                <a:gd name="T4" fmla="*/ 2 w 161"/>
                <a:gd name="T5" fmla="*/ 2 h 89"/>
                <a:gd name="T6" fmla="*/ 2 w 161"/>
                <a:gd name="T7" fmla="*/ 2 h 89"/>
                <a:gd name="T8" fmla="*/ 2 w 161"/>
                <a:gd name="T9" fmla="*/ 2 h 89"/>
                <a:gd name="T10" fmla="*/ 2 w 161"/>
                <a:gd name="T11" fmla="*/ 0 h 89"/>
                <a:gd name="T12" fmla="*/ 2 w 161"/>
                <a:gd name="T13" fmla="*/ 0 h 89"/>
                <a:gd name="T14" fmla="*/ 0 w 161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"/>
                <a:gd name="T25" fmla="*/ 0 h 89"/>
                <a:gd name="T26" fmla="*/ 161 w 16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" h="89">
                  <a:moveTo>
                    <a:pt x="160" y="88"/>
                  </a:moveTo>
                  <a:lnTo>
                    <a:pt x="112" y="80"/>
                  </a:lnTo>
                  <a:lnTo>
                    <a:pt x="96" y="56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1" name="Freeform 48"/>
            <p:cNvSpPr>
              <a:spLocks/>
            </p:cNvSpPr>
            <p:nvPr/>
          </p:nvSpPr>
          <p:spPr bwMode="auto">
            <a:xfrm>
              <a:off x="1335" y="2450"/>
              <a:ext cx="118" cy="40"/>
            </a:xfrm>
            <a:custGeom>
              <a:avLst/>
              <a:gdLst>
                <a:gd name="T0" fmla="*/ 0 w 145"/>
                <a:gd name="T1" fmla="*/ 0 h 49"/>
                <a:gd name="T2" fmla="*/ 2 w 145"/>
                <a:gd name="T3" fmla="*/ 2 h 49"/>
                <a:gd name="T4" fmla="*/ 2 w 145"/>
                <a:gd name="T5" fmla="*/ 2 h 49"/>
                <a:gd name="T6" fmla="*/ 2 w 145"/>
                <a:gd name="T7" fmla="*/ 2 h 49"/>
                <a:gd name="T8" fmla="*/ 2 w 145"/>
                <a:gd name="T9" fmla="*/ 2 h 49"/>
                <a:gd name="T10" fmla="*/ 2 w 145"/>
                <a:gd name="T11" fmla="*/ 2 h 49"/>
                <a:gd name="T12" fmla="*/ 2 w 145"/>
                <a:gd name="T13" fmla="*/ 2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49"/>
                <a:gd name="T23" fmla="*/ 145 w 145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49">
                  <a:moveTo>
                    <a:pt x="0" y="0"/>
                  </a:moveTo>
                  <a:lnTo>
                    <a:pt x="40" y="8"/>
                  </a:lnTo>
                  <a:lnTo>
                    <a:pt x="56" y="32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112" y="48"/>
                  </a:lnTo>
                  <a:lnTo>
                    <a:pt x="144" y="4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2" name="Freeform 49"/>
            <p:cNvSpPr>
              <a:spLocks/>
            </p:cNvSpPr>
            <p:nvPr/>
          </p:nvSpPr>
          <p:spPr bwMode="auto">
            <a:xfrm>
              <a:off x="971" y="1838"/>
              <a:ext cx="365" cy="437"/>
            </a:xfrm>
            <a:custGeom>
              <a:avLst/>
              <a:gdLst>
                <a:gd name="T0" fmla="*/ 2 w 449"/>
                <a:gd name="T1" fmla="*/ 2 h 537"/>
                <a:gd name="T2" fmla="*/ 2 w 449"/>
                <a:gd name="T3" fmla="*/ 2 h 537"/>
                <a:gd name="T4" fmla="*/ 2 w 449"/>
                <a:gd name="T5" fmla="*/ 2 h 537"/>
                <a:gd name="T6" fmla="*/ 2 w 449"/>
                <a:gd name="T7" fmla="*/ 2 h 537"/>
                <a:gd name="T8" fmla="*/ 2 w 449"/>
                <a:gd name="T9" fmla="*/ 2 h 537"/>
                <a:gd name="T10" fmla="*/ 2 w 449"/>
                <a:gd name="T11" fmla="*/ 2 h 537"/>
                <a:gd name="T12" fmla="*/ 2 w 449"/>
                <a:gd name="T13" fmla="*/ 2 h 537"/>
                <a:gd name="T14" fmla="*/ 2 w 449"/>
                <a:gd name="T15" fmla="*/ 2 h 537"/>
                <a:gd name="T16" fmla="*/ 2 w 449"/>
                <a:gd name="T17" fmla="*/ 2 h 537"/>
                <a:gd name="T18" fmla="*/ 2 w 449"/>
                <a:gd name="T19" fmla="*/ 2 h 537"/>
                <a:gd name="T20" fmla="*/ 2 w 449"/>
                <a:gd name="T21" fmla="*/ 2 h 537"/>
                <a:gd name="T22" fmla="*/ 2 w 449"/>
                <a:gd name="T23" fmla="*/ 2 h 537"/>
                <a:gd name="T24" fmla="*/ 2 w 449"/>
                <a:gd name="T25" fmla="*/ 2 h 537"/>
                <a:gd name="T26" fmla="*/ 2 w 449"/>
                <a:gd name="T27" fmla="*/ 2 h 537"/>
                <a:gd name="T28" fmla="*/ 2 w 449"/>
                <a:gd name="T29" fmla="*/ 2 h 537"/>
                <a:gd name="T30" fmla="*/ 2 w 449"/>
                <a:gd name="T31" fmla="*/ 2 h 537"/>
                <a:gd name="T32" fmla="*/ 2 w 449"/>
                <a:gd name="T33" fmla="*/ 2 h 537"/>
                <a:gd name="T34" fmla="*/ 2 w 449"/>
                <a:gd name="T35" fmla="*/ 2 h 537"/>
                <a:gd name="T36" fmla="*/ 2 w 449"/>
                <a:gd name="T37" fmla="*/ 2 h 537"/>
                <a:gd name="T38" fmla="*/ 2 w 449"/>
                <a:gd name="T39" fmla="*/ 2 h 537"/>
                <a:gd name="T40" fmla="*/ 2 w 449"/>
                <a:gd name="T41" fmla="*/ 2 h 537"/>
                <a:gd name="T42" fmla="*/ 2 w 449"/>
                <a:gd name="T43" fmla="*/ 2 h 537"/>
                <a:gd name="T44" fmla="*/ 2 w 449"/>
                <a:gd name="T45" fmla="*/ 2 h 537"/>
                <a:gd name="T46" fmla="*/ 2 w 449"/>
                <a:gd name="T47" fmla="*/ 2 h 537"/>
                <a:gd name="T48" fmla="*/ 2 w 449"/>
                <a:gd name="T49" fmla="*/ 2 h 537"/>
                <a:gd name="T50" fmla="*/ 2 w 449"/>
                <a:gd name="T51" fmla="*/ 2 h 537"/>
                <a:gd name="T52" fmla="*/ 2 w 449"/>
                <a:gd name="T53" fmla="*/ 2 h 537"/>
                <a:gd name="T54" fmla="*/ 2 w 449"/>
                <a:gd name="T55" fmla="*/ 2 h 537"/>
                <a:gd name="T56" fmla="*/ 0 w 449"/>
                <a:gd name="T57" fmla="*/ 0 h 5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9"/>
                <a:gd name="T88" fmla="*/ 0 h 537"/>
                <a:gd name="T89" fmla="*/ 449 w 449"/>
                <a:gd name="T90" fmla="*/ 537 h 5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9" h="537">
                  <a:moveTo>
                    <a:pt x="448" y="536"/>
                  </a:moveTo>
                  <a:lnTo>
                    <a:pt x="424" y="520"/>
                  </a:lnTo>
                  <a:lnTo>
                    <a:pt x="400" y="512"/>
                  </a:lnTo>
                  <a:lnTo>
                    <a:pt x="376" y="488"/>
                  </a:lnTo>
                  <a:lnTo>
                    <a:pt x="344" y="472"/>
                  </a:lnTo>
                  <a:lnTo>
                    <a:pt x="320" y="456"/>
                  </a:lnTo>
                  <a:lnTo>
                    <a:pt x="312" y="440"/>
                  </a:lnTo>
                  <a:lnTo>
                    <a:pt x="296" y="424"/>
                  </a:lnTo>
                  <a:lnTo>
                    <a:pt x="272" y="424"/>
                  </a:lnTo>
                  <a:lnTo>
                    <a:pt x="248" y="408"/>
                  </a:lnTo>
                  <a:lnTo>
                    <a:pt x="224" y="384"/>
                  </a:lnTo>
                  <a:lnTo>
                    <a:pt x="200" y="376"/>
                  </a:lnTo>
                  <a:lnTo>
                    <a:pt x="184" y="352"/>
                  </a:lnTo>
                  <a:lnTo>
                    <a:pt x="168" y="336"/>
                  </a:lnTo>
                  <a:lnTo>
                    <a:pt x="160" y="304"/>
                  </a:lnTo>
                  <a:lnTo>
                    <a:pt x="168" y="288"/>
                  </a:lnTo>
                  <a:lnTo>
                    <a:pt x="160" y="248"/>
                  </a:lnTo>
                  <a:lnTo>
                    <a:pt x="144" y="208"/>
                  </a:lnTo>
                  <a:lnTo>
                    <a:pt x="136" y="192"/>
                  </a:lnTo>
                  <a:lnTo>
                    <a:pt x="120" y="160"/>
                  </a:lnTo>
                  <a:lnTo>
                    <a:pt x="112" y="128"/>
                  </a:lnTo>
                  <a:lnTo>
                    <a:pt x="104" y="104"/>
                  </a:lnTo>
                  <a:lnTo>
                    <a:pt x="80" y="80"/>
                  </a:lnTo>
                  <a:lnTo>
                    <a:pt x="72" y="48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3" name="Freeform 50"/>
            <p:cNvSpPr>
              <a:spLocks/>
            </p:cNvSpPr>
            <p:nvPr/>
          </p:nvSpPr>
          <p:spPr bwMode="auto">
            <a:xfrm>
              <a:off x="1049" y="2112"/>
              <a:ext cx="105" cy="46"/>
            </a:xfrm>
            <a:custGeom>
              <a:avLst/>
              <a:gdLst>
                <a:gd name="T0" fmla="*/ 2 w 129"/>
                <a:gd name="T1" fmla="*/ 2 h 57"/>
                <a:gd name="T2" fmla="*/ 2 w 129"/>
                <a:gd name="T3" fmla="*/ 2 h 57"/>
                <a:gd name="T4" fmla="*/ 2 w 129"/>
                <a:gd name="T5" fmla="*/ 2 h 57"/>
                <a:gd name="T6" fmla="*/ 2 w 129"/>
                <a:gd name="T7" fmla="*/ 2 h 57"/>
                <a:gd name="T8" fmla="*/ 2 w 129"/>
                <a:gd name="T9" fmla="*/ 2 h 57"/>
                <a:gd name="T10" fmla="*/ 2 w 129"/>
                <a:gd name="T11" fmla="*/ 2 h 57"/>
                <a:gd name="T12" fmla="*/ 2 w 129"/>
                <a:gd name="T13" fmla="*/ 2 h 57"/>
                <a:gd name="T14" fmla="*/ 2 w 129"/>
                <a:gd name="T15" fmla="*/ 0 h 57"/>
                <a:gd name="T16" fmla="*/ 0 w 129"/>
                <a:gd name="T17" fmla="*/ 0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"/>
                <a:gd name="T28" fmla="*/ 0 h 57"/>
                <a:gd name="T29" fmla="*/ 129 w 129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" h="57">
                  <a:moveTo>
                    <a:pt x="128" y="56"/>
                  </a:moveTo>
                  <a:lnTo>
                    <a:pt x="112" y="48"/>
                  </a:lnTo>
                  <a:lnTo>
                    <a:pt x="96" y="48"/>
                  </a:lnTo>
                  <a:lnTo>
                    <a:pt x="72" y="48"/>
                  </a:lnTo>
                  <a:lnTo>
                    <a:pt x="48" y="40"/>
                  </a:lnTo>
                  <a:lnTo>
                    <a:pt x="40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4" name="Freeform 51"/>
            <p:cNvSpPr>
              <a:spLocks/>
            </p:cNvSpPr>
            <p:nvPr/>
          </p:nvSpPr>
          <p:spPr bwMode="auto">
            <a:xfrm>
              <a:off x="1140" y="1949"/>
              <a:ext cx="229" cy="261"/>
            </a:xfrm>
            <a:custGeom>
              <a:avLst/>
              <a:gdLst>
                <a:gd name="T0" fmla="*/ 0 w 281"/>
                <a:gd name="T1" fmla="*/ 0 h 321"/>
                <a:gd name="T2" fmla="*/ 2 w 281"/>
                <a:gd name="T3" fmla="*/ 2 h 321"/>
                <a:gd name="T4" fmla="*/ 2 w 281"/>
                <a:gd name="T5" fmla="*/ 2 h 321"/>
                <a:gd name="T6" fmla="*/ 2 w 281"/>
                <a:gd name="T7" fmla="*/ 2 h 321"/>
                <a:gd name="T8" fmla="*/ 2 w 281"/>
                <a:gd name="T9" fmla="*/ 2 h 321"/>
                <a:gd name="T10" fmla="*/ 2 w 281"/>
                <a:gd name="T11" fmla="*/ 2 h 321"/>
                <a:gd name="T12" fmla="*/ 2 w 281"/>
                <a:gd name="T13" fmla="*/ 2 h 321"/>
                <a:gd name="T14" fmla="*/ 2 w 281"/>
                <a:gd name="T15" fmla="*/ 2 h 321"/>
                <a:gd name="T16" fmla="*/ 2 w 281"/>
                <a:gd name="T17" fmla="*/ 2 h 321"/>
                <a:gd name="T18" fmla="*/ 2 w 281"/>
                <a:gd name="T19" fmla="*/ 2 h 321"/>
                <a:gd name="T20" fmla="*/ 2 w 281"/>
                <a:gd name="T21" fmla="*/ 2 h 321"/>
                <a:gd name="T22" fmla="*/ 2 w 281"/>
                <a:gd name="T23" fmla="*/ 2 h 321"/>
                <a:gd name="T24" fmla="*/ 2 w 281"/>
                <a:gd name="T25" fmla="*/ 2 h 321"/>
                <a:gd name="T26" fmla="*/ 2 w 281"/>
                <a:gd name="T27" fmla="*/ 2 h 321"/>
                <a:gd name="T28" fmla="*/ 2 w 281"/>
                <a:gd name="T29" fmla="*/ 2 h 321"/>
                <a:gd name="T30" fmla="*/ 2 w 281"/>
                <a:gd name="T31" fmla="*/ 2 h 321"/>
                <a:gd name="T32" fmla="*/ 2 w 281"/>
                <a:gd name="T33" fmla="*/ 2 h 321"/>
                <a:gd name="T34" fmla="*/ 2 w 281"/>
                <a:gd name="T35" fmla="*/ 2 h 321"/>
                <a:gd name="T36" fmla="*/ 2 w 281"/>
                <a:gd name="T37" fmla="*/ 2 h 3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"/>
                <a:gd name="T58" fmla="*/ 0 h 321"/>
                <a:gd name="T59" fmla="*/ 281 w 281"/>
                <a:gd name="T60" fmla="*/ 321 h 3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" h="321">
                  <a:moveTo>
                    <a:pt x="0" y="0"/>
                  </a:moveTo>
                  <a:lnTo>
                    <a:pt x="16" y="24"/>
                  </a:lnTo>
                  <a:lnTo>
                    <a:pt x="16" y="48"/>
                  </a:lnTo>
                  <a:lnTo>
                    <a:pt x="32" y="64"/>
                  </a:lnTo>
                  <a:lnTo>
                    <a:pt x="64" y="80"/>
                  </a:lnTo>
                  <a:lnTo>
                    <a:pt x="80" y="120"/>
                  </a:lnTo>
                  <a:lnTo>
                    <a:pt x="88" y="152"/>
                  </a:lnTo>
                  <a:lnTo>
                    <a:pt x="112" y="168"/>
                  </a:lnTo>
                  <a:lnTo>
                    <a:pt x="120" y="184"/>
                  </a:lnTo>
                  <a:lnTo>
                    <a:pt x="144" y="192"/>
                  </a:lnTo>
                  <a:lnTo>
                    <a:pt x="168" y="200"/>
                  </a:lnTo>
                  <a:lnTo>
                    <a:pt x="184" y="208"/>
                  </a:lnTo>
                  <a:lnTo>
                    <a:pt x="208" y="208"/>
                  </a:lnTo>
                  <a:lnTo>
                    <a:pt x="232" y="224"/>
                  </a:lnTo>
                  <a:lnTo>
                    <a:pt x="232" y="248"/>
                  </a:lnTo>
                  <a:lnTo>
                    <a:pt x="232" y="280"/>
                  </a:lnTo>
                  <a:lnTo>
                    <a:pt x="256" y="304"/>
                  </a:lnTo>
                  <a:lnTo>
                    <a:pt x="272" y="312"/>
                  </a:lnTo>
                  <a:lnTo>
                    <a:pt x="280" y="32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5" name="Freeform 52"/>
            <p:cNvSpPr>
              <a:spLocks/>
            </p:cNvSpPr>
            <p:nvPr/>
          </p:nvSpPr>
          <p:spPr bwMode="auto">
            <a:xfrm>
              <a:off x="1172" y="1923"/>
              <a:ext cx="190" cy="248"/>
            </a:xfrm>
            <a:custGeom>
              <a:avLst/>
              <a:gdLst>
                <a:gd name="T0" fmla="*/ 2 w 233"/>
                <a:gd name="T1" fmla="*/ 2 h 305"/>
                <a:gd name="T2" fmla="*/ 2 w 233"/>
                <a:gd name="T3" fmla="*/ 2 h 305"/>
                <a:gd name="T4" fmla="*/ 2 w 233"/>
                <a:gd name="T5" fmla="*/ 2 h 305"/>
                <a:gd name="T6" fmla="*/ 2 w 233"/>
                <a:gd name="T7" fmla="*/ 2 h 305"/>
                <a:gd name="T8" fmla="*/ 2 w 233"/>
                <a:gd name="T9" fmla="*/ 2 h 305"/>
                <a:gd name="T10" fmla="*/ 2 w 233"/>
                <a:gd name="T11" fmla="*/ 2 h 305"/>
                <a:gd name="T12" fmla="*/ 2 w 233"/>
                <a:gd name="T13" fmla="*/ 2 h 305"/>
                <a:gd name="T14" fmla="*/ 2 w 233"/>
                <a:gd name="T15" fmla="*/ 2 h 305"/>
                <a:gd name="T16" fmla="*/ 2 w 233"/>
                <a:gd name="T17" fmla="*/ 2 h 305"/>
                <a:gd name="T18" fmla="*/ 2 w 233"/>
                <a:gd name="T19" fmla="*/ 2 h 305"/>
                <a:gd name="T20" fmla="*/ 2 w 233"/>
                <a:gd name="T21" fmla="*/ 2 h 305"/>
                <a:gd name="T22" fmla="*/ 2 w 233"/>
                <a:gd name="T23" fmla="*/ 2 h 305"/>
                <a:gd name="T24" fmla="*/ 2 w 233"/>
                <a:gd name="T25" fmla="*/ 2 h 305"/>
                <a:gd name="T26" fmla="*/ 2 w 233"/>
                <a:gd name="T27" fmla="*/ 2 h 305"/>
                <a:gd name="T28" fmla="*/ 2 w 233"/>
                <a:gd name="T29" fmla="*/ 2 h 305"/>
                <a:gd name="T30" fmla="*/ 2 w 233"/>
                <a:gd name="T31" fmla="*/ 2 h 305"/>
                <a:gd name="T32" fmla="*/ 0 w 233"/>
                <a:gd name="T33" fmla="*/ 0 h 3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3"/>
                <a:gd name="T52" fmla="*/ 0 h 305"/>
                <a:gd name="T53" fmla="*/ 233 w 233"/>
                <a:gd name="T54" fmla="*/ 305 h 3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3" h="305">
                  <a:moveTo>
                    <a:pt x="200" y="304"/>
                  </a:moveTo>
                  <a:lnTo>
                    <a:pt x="208" y="296"/>
                  </a:lnTo>
                  <a:lnTo>
                    <a:pt x="224" y="280"/>
                  </a:lnTo>
                  <a:lnTo>
                    <a:pt x="232" y="264"/>
                  </a:lnTo>
                  <a:lnTo>
                    <a:pt x="224" y="240"/>
                  </a:lnTo>
                  <a:lnTo>
                    <a:pt x="192" y="208"/>
                  </a:lnTo>
                  <a:lnTo>
                    <a:pt x="168" y="192"/>
                  </a:lnTo>
                  <a:lnTo>
                    <a:pt x="152" y="176"/>
                  </a:lnTo>
                  <a:lnTo>
                    <a:pt x="128" y="160"/>
                  </a:lnTo>
                  <a:lnTo>
                    <a:pt x="104" y="128"/>
                  </a:lnTo>
                  <a:lnTo>
                    <a:pt x="88" y="96"/>
                  </a:lnTo>
                  <a:lnTo>
                    <a:pt x="72" y="88"/>
                  </a:lnTo>
                  <a:lnTo>
                    <a:pt x="64" y="64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6" name="Freeform 53"/>
            <p:cNvSpPr>
              <a:spLocks/>
            </p:cNvSpPr>
            <p:nvPr/>
          </p:nvSpPr>
          <p:spPr bwMode="auto">
            <a:xfrm>
              <a:off x="1159" y="1767"/>
              <a:ext cx="86" cy="235"/>
            </a:xfrm>
            <a:custGeom>
              <a:avLst/>
              <a:gdLst>
                <a:gd name="T0" fmla="*/ 2 w 105"/>
                <a:gd name="T1" fmla="*/ 2 h 289"/>
                <a:gd name="T2" fmla="*/ 2 w 105"/>
                <a:gd name="T3" fmla="*/ 2 h 289"/>
                <a:gd name="T4" fmla="*/ 2 w 105"/>
                <a:gd name="T5" fmla="*/ 2 h 289"/>
                <a:gd name="T6" fmla="*/ 2 w 105"/>
                <a:gd name="T7" fmla="*/ 2 h 289"/>
                <a:gd name="T8" fmla="*/ 2 w 105"/>
                <a:gd name="T9" fmla="*/ 2 h 289"/>
                <a:gd name="T10" fmla="*/ 2 w 105"/>
                <a:gd name="T11" fmla="*/ 2 h 289"/>
                <a:gd name="T12" fmla="*/ 2 w 105"/>
                <a:gd name="T13" fmla="*/ 2 h 289"/>
                <a:gd name="T14" fmla="*/ 2 w 105"/>
                <a:gd name="T15" fmla="*/ 2 h 289"/>
                <a:gd name="T16" fmla="*/ 2 w 105"/>
                <a:gd name="T17" fmla="*/ 2 h 289"/>
                <a:gd name="T18" fmla="*/ 0 w 105"/>
                <a:gd name="T19" fmla="*/ 2 h 289"/>
                <a:gd name="T20" fmla="*/ 2 w 105"/>
                <a:gd name="T21" fmla="*/ 2 h 289"/>
                <a:gd name="T22" fmla="*/ 2 w 105"/>
                <a:gd name="T23" fmla="*/ 2 h 289"/>
                <a:gd name="T24" fmla="*/ 2 w 105"/>
                <a:gd name="T25" fmla="*/ 2 h 289"/>
                <a:gd name="T26" fmla="*/ 2 w 105"/>
                <a:gd name="T27" fmla="*/ 0 h 289"/>
                <a:gd name="T28" fmla="*/ 2 w 105"/>
                <a:gd name="T29" fmla="*/ 2 h 2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5"/>
                <a:gd name="T46" fmla="*/ 0 h 289"/>
                <a:gd name="T47" fmla="*/ 105 w 105"/>
                <a:gd name="T48" fmla="*/ 289 h 2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5" h="289">
                  <a:moveTo>
                    <a:pt x="104" y="288"/>
                  </a:moveTo>
                  <a:lnTo>
                    <a:pt x="96" y="256"/>
                  </a:lnTo>
                  <a:lnTo>
                    <a:pt x="88" y="232"/>
                  </a:lnTo>
                  <a:lnTo>
                    <a:pt x="72" y="200"/>
                  </a:lnTo>
                  <a:lnTo>
                    <a:pt x="64" y="176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32" y="104"/>
                  </a:lnTo>
                  <a:lnTo>
                    <a:pt x="8" y="96"/>
                  </a:lnTo>
                  <a:lnTo>
                    <a:pt x="0" y="64"/>
                  </a:lnTo>
                  <a:lnTo>
                    <a:pt x="8" y="40"/>
                  </a:lnTo>
                  <a:lnTo>
                    <a:pt x="24" y="24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72" y="8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7" name="Freeform 54"/>
            <p:cNvSpPr>
              <a:spLocks/>
            </p:cNvSpPr>
            <p:nvPr/>
          </p:nvSpPr>
          <p:spPr bwMode="auto">
            <a:xfrm>
              <a:off x="1029" y="1812"/>
              <a:ext cx="73" cy="196"/>
            </a:xfrm>
            <a:custGeom>
              <a:avLst/>
              <a:gdLst>
                <a:gd name="T0" fmla="*/ 2 w 89"/>
                <a:gd name="T1" fmla="*/ 2 h 241"/>
                <a:gd name="T2" fmla="*/ 2 w 89"/>
                <a:gd name="T3" fmla="*/ 2 h 241"/>
                <a:gd name="T4" fmla="*/ 2 w 89"/>
                <a:gd name="T5" fmla="*/ 2 h 241"/>
                <a:gd name="T6" fmla="*/ 2 w 89"/>
                <a:gd name="T7" fmla="*/ 2 h 241"/>
                <a:gd name="T8" fmla="*/ 2 w 89"/>
                <a:gd name="T9" fmla="*/ 2 h 241"/>
                <a:gd name="T10" fmla="*/ 2 w 89"/>
                <a:gd name="T11" fmla="*/ 2 h 241"/>
                <a:gd name="T12" fmla="*/ 2 w 89"/>
                <a:gd name="T13" fmla="*/ 2 h 241"/>
                <a:gd name="T14" fmla="*/ 2 w 89"/>
                <a:gd name="T15" fmla="*/ 2 h 241"/>
                <a:gd name="T16" fmla="*/ 2 w 89"/>
                <a:gd name="T17" fmla="*/ 2 h 241"/>
                <a:gd name="T18" fmla="*/ 2 w 89"/>
                <a:gd name="T19" fmla="*/ 2 h 241"/>
                <a:gd name="T20" fmla="*/ 2 w 89"/>
                <a:gd name="T21" fmla="*/ 2 h 241"/>
                <a:gd name="T22" fmla="*/ 2 w 89"/>
                <a:gd name="T23" fmla="*/ 2 h 241"/>
                <a:gd name="T24" fmla="*/ 2 w 89"/>
                <a:gd name="T25" fmla="*/ 2 h 241"/>
                <a:gd name="T26" fmla="*/ 2 w 89"/>
                <a:gd name="T27" fmla="*/ 2 h 241"/>
                <a:gd name="T28" fmla="*/ 2 w 89"/>
                <a:gd name="T29" fmla="*/ 0 h 241"/>
                <a:gd name="T30" fmla="*/ 2 w 89"/>
                <a:gd name="T31" fmla="*/ 2 h 241"/>
                <a:gd name="T32" fmla="*/ 0 w 89"/>
                <a:gd name="T33" fmla="*/ 2 h 2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241"/>
                <a:gd name="T53" fmla="*/ 89 w 89"/>
                <a:gd name="T54" fmla="*/ 241 h 2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241">
                  <a:moveTo>
                    <a:pt x="64" y="240"/>
                  </a:moveTo>
                  <a:lnTo>
                    <a:pt x="64" y="224"/>
                  </a:lnTo>
                  <a:lnTo>
                    <a:pt x="64" y="200"/>
                  </a:lnTo>
                  <a:lnTo>
                    <a:pt x="64" y="176"/>
                  </a:lnTo>
                  <a:lnTo>
                    <a:pt x="72" y="152"/>
                  </a:lnTo>
                  <a:lnTo>
                    <a:pt x="64" y="128"/>
                  </a:lnTo>
                  <a:lnTo>
                    <a:pt x="56" y="120"/>
                  </a:lnTo>
                  <a:lnTo>
                    <a:pt x="64" y="96"/>
                  </a:lnTo>
                  <a:lnTo>
                    <a:pt x="64" y="80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8" name="Freeform 55"/>
            <p:cNvSpPr>
              <a:spLocks/>
            </p:cNvSpPr>
            <p:nvPr/>
          </p:nvSpPr>
          <p:spPr bwMode="auto">
            <a:xfrm>
              <a:off x="951" y="1780"/>
              <a:ext cx="144" cy="20"/>
            </a:xfrm>
            <a:custGeom>
              <a:avLst/>
              <a:gdLst>
                <a:gd name="T0" fmla="*/ 2 w 177"/>
                <a:gd name="T1" fmla="*/ 2 h 25"/>
                <a:gd name="T2" fmla="*/ 2 w 177"/>
                <a:gd name="T3" fmla="*/ 2 h 25"/>
                <a:gd name="T4" fmla="*/ 2 w 177"/>
                <a:gd name="T5" fmla="*/ 2 h 25"/>
                <a:gd name="T6" fmla="*/ 2 w 177"/>
                <a:gd name="T7" fmla="*/ 2 h 25"/>
                <a:gd name="T8" fmla="*/ 2 w 177"/>
                <a:gd name="T9" fmla="*/ 2 h 25"/>
                <a:gd name="T10" fmla="*/ 2 w 177"/>
                <a:gd name="T11" fmla="*/ 2 h 25"/>
                <a:gd name="T12" fmla="*/ 2 w 177"/>
                <a:gd name="T13" fmla="*/ 2 h 25"/>
                <a:gd name="T14" fmla="*/ 2 w 177"/>
                <a:gd name="T15" fmla="*/ 2 h 25"/>
                <a:gd name="T16" fmla="*/ 2 w 177"/>
                <a:gd name="T17" fmla="*/ 0 h 25"/>
                <a:gd name="T18" fmla="*/ 0 w 177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25"/>
                <a:gd name="T32" fmla="*/ 177 w 177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25">
                  <a:moveTo>
                    <a:pt x="176" y="16"/>
                  </a:moveTo>
                  <a:lnTo>
                    <a:pt x="160" y="8"/>
                  </a:lnTo>
                  <a:lnTo>
                    <a:pt x="136" y="16"/>
                  </a:lnTo>
                  <a:lnTo>
                    <a:pt x="112" y="16"/>
                  </a:lnTo>
                  <a:lnTo>
                    <a:pt x="88" y="24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79" name="Freeform 56"/>
            <p:cNvSpPr>
              <a:spLocks/>
            </p:cNvSpPr>
            <p:nvPr/>
          </p:nvSpPr>
          <p:spPr bwMode="auto">
            <a:xfrm>
              <a:off x="1114" y="1734"/>
              <a:ext cx="66" cy="66"/>
            </a:xfrm>
            <a:custGeom>
              <a:avLst/>
              <a:gdLst>
                <a:gd name="T0" fmla="*/ 0 w 81"/>
                <a:gd name="T1" fmla="*/ 2 h 81"/>
                <a:gd name="T2" fmla="*/ 2 w 81"/>
                <a:gd name="T3" fmla="*/ 2 h 81"/>
                <a:gd name="T4" fmla="*/ 2 w 81"/>
                <a:gd name="T5" fmla="*/ 2 h 81"/>
                <a:gd name="T6" fmla="*/ 2 w 81"/>
                <a:gd name="T7" fmla="*/ 2 h 81"/>
                <a:gd name="T8" fmla="*/ 2 w 81"/>
                <a:gd name="T9" fmla="*/ 2 h 81"/>
                <a:gd name="T10" fmla="*/ 2 w 81"/>
                <a:gd name="T11" fmla="*/ 0 h 81"/>
                <a:gd name="T12" fmla="*/ 2 w 81"/>
                <a:gd name="T13" fmla="*/ 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81"/>
                <a:gd name="T23" fmla="*/ 81 w 81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81">
                  <a:moveTo>
                    <a:pt x="0" y="80"/>
                  </a:moveTo>
                  <a:lnTo>
                    <a:pt x="8" y="64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8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0" name="Freeform 57"/>
            <p:cNvSpPr>
              <a:spLocks/>
            </p:cNvSpPr>
            <p:nvPr/>
          </p:nvSpPr>
          <p:spPr bwMode="auto">
            <a:xfrm>
              <a:off x="1290" y="1611"/>
              <a:ext cx="183" cy="170"/>
            </a:xfrm>
            <a:custGeom>
              <a:avLst/>
              <a:gdLst>
                <a:gd name="T0" fmla="*/ 0 w 225"/>
                <a:gd name="T1" fmla="*/ 2 h 209"/>
                <a:gd name="T2" fmla="*/ 0 w 225"/>
                <a:gd name="T3" fmla="*/ 2 h 209"/>
                <a:gd name="T4" fmla="*/ 2 w 225"/>
                <a:gd name="T5" fmla="*/ 2 h 209"/>
                <a:gd name="T6" fmla="*/ 2 w 225"/>
                <a:gd name="T7" fmla="*/ 2 h 209"/>
                <a:gd name="T8" fmla="*/ 2 w 225"/>
                <a:gd name="T9" fmla="*/ 2 h 209"/>
                <a:gd name="T10" fmla="*/ 2 w 225"/>
                <a:gd name="T11" fmla="*/ 2 h 209"/>
                <a:gd name="T12" fmla="*/ 2 w 225"/>
                <a:gd name="T13" fmla="*/ 2 h 209"/>
                <a:gd name="T14" fmla="*/ 2 w 225"/>
                <a:gd name="T15" fmla="*/ 2 h 209"/>
                <a:gd name="T16" fmla="*/ 2 w 225"/>
                <a:gd name="T17" fmla="*/ 2 h 209"/>
                <a:gd name="T18" fmla="*/ 2 w 225"/>
                <a:gd name="T19" fmla="*/ 2 h 209"/>
                <a:gd name="T20" fmla="*/ 2 w 225"/>
                <a:gd name="T21" fmla="*/ 2 h 209"/>
                <a:gd name="T22" fmla="*/ 2 w 225"/>
                <a:gd name="T23" fmla="*/ 2 h 209"/>
                <a:gd name="T24" fmla="*/ 2 w 225"/>
                <a:gd name="T25" fmla="*/ 2 h 209"/>
                <a:gd name="T26" fmla="*/ 2 w 225"/>
                <a:gd name="T27" fmla="*/ 2 h 209"/>
                <a:gd name="T28" fmla="*/ 2 w 225"/>
                <a:gd name="T29" fmla="*/ 2 h 209"/>
                <a:gd name="T30" fmla="*/ 2 w 225"/>
                <a:gd name="T31" fmla="*/ 2 h 209"/>
                <a:gd name="T32" fmla="*/ 2 w 225"/>
                <a:gd name="T33" fmla="*/ 2 h 209"/>
                <a:gd name="T34" fmla="*/ 2 w 225"/>
                <a:gd name="T35" fmla="*/ 2 h 209"/>
                <a:gd name="T36" fmla="*/ 2 w 22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5"/>
                <a:gd name="T58" fmla="*/ 0 h 209"/>
                <a:gd name="T59" fmla="*/ 225 w 22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5" h="209">
                  <a:moveTo>
                    <a:pt x="0" y="208"/>
                  </a:moveTo>
                  <a:lnTo>
                    <a:pt x="0" y="192"/>
                  </a:lnTo>
                  <a:lnTo>
                    <a:pt x="16" y="184"/>
                  </a:lnTo>
                  <a:lnTo>
                    <a:pt x="24" y="168"/>
                  </a:lnTo>
                  <a:lnTo>
                    <a:pt x="24" y="160"/>
                  </a:lnTo>
                  <a:lnTo>
                    <a:pt x="48" y="152"/>
                  </a:lnTo>
                  <a:lnTo>
                    <a:pt x="64" y="128"/>
                  </a:lnTo>
                  <a:lnTo>
                    <a:pt x="64" y="120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64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128" y="48"/>
                  </a:lnTo>
                  <a:lnTo>
                    <a:pt x="152" y="32"/>
                  </a:lnTo>
                  <a:lnTo>
                    <a:pt x="168" y="16"/>
                  </a:lnTo>
                  <a:lnTo>
                    <a:pt x="192" y="24"/>
                  </a:lnTo>
                  <a:lnTo>
                    <a:pt x="216" y="8"/>
                  </a:lnTo>
                  <a:lnTo>
                    <a:pt x="224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1" name="Freeform 58"/>
            <p:cNvSpPr>
              <a:spLocks/>
            </p:cNvSpPr>
            <p:nvPr/>
          </p:nvSpPr>
          <p:spPr bwMode="auto">
            <a:xfrm>
              <a:off x="1374" y="1604"/>
              <a:ext cx="34" cy="46"/>
            </a:xfrm>
            <a:custGeom>
              <a:avLst/>
              <a:gdLst>
                <a:gd name="T0" fmla="*/ 0 w 41"/>
                <a:gd name="T1" fmla="*/ 2 h 57"/>
                <a:gd name="T2" fmla="*/ 2 w 41"/>
                <a:gd name="T3" fmla="*/ 2 h 57"/>
                <a:gd name="T4" fmla="*/ 2 w 41"/>
                <a:gd name="T5" fmla="*/ 2 h 57"/>
                <a:gd name="T6" fmla="*/ 2 w 41"/>
                <a:gd name="T7" fmla="*/ 2 h 57"/>
                <a:gd name="T8" fmla="*/ 2 w 41"/>
                <a:gd name="T9" fmla="*/ 2 h 57"/>
                <a:gd name="T10" fmla="*/ 2 w 41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57"/>
                <a:gd name="T20" fmla="*/ 41 w 41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57">
                  <a:moveTo>
                    <a:pt x="0" y="56"/>
                  </a:moveTo>
                  <a:lnTo>
                    <a:pt x="8" y="48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2" name="Freeform 59"/>
            <p:cNvSpPr>
              <a:spLocks/>
            </p:cNvSpPr>
            <p:nvPr/>
          </p:nvSpPr>
          <p:spPr bwMode="auto">
            <a:xfrm>
              <a:off x="1335" y="1715"/>
              <a:ext cx="73" cy="157"/>
            </a:xfrm>
            <a:custGeom>
              <a:avLst/>
              <a:gdLst>
                <a:gd name="T0" fmla="*/ 0 w 89"/>
                <a:gd name="T1" fmla="*/ 2 h 193"/>
                <a:gd name="T2" fmla="*/ 0 w 89"/>
                <a:gd name="T3" fmla="*/ 2 h 193"/>
                <a:gd name="T4" fmla="*/ 0 w 89"/>
                <a:gd name="T5" fmla="*/ 2 h 193"/>
                <a:gd name="T6" fmla="*/ 2 w 89"/>
                <a:gd name="T7" fmla="*/ 2 h 193"/>
                <a:gd name="T8" fmla="*/ 2 w 89"/>
                <a:gd name="T9" fmla="*/ 2 h 193"/>
                <a:gd name="T10" fmla="*/ 2 w 89"/>
                <a:gd name="T11" fmla="*/ 2 h 193"/>
                <a:gd name="T12" fmla="*/ 2 w 89"/>
                <a:gd name="T13" fmla="*/ 2 h 193"/>
                <a:gd name="T14" fmla="*/ 2 w 89"/>
                <a:gd name="T15" fmla="*/ 2 h 193"/>
                <a:gd name="T16" fmla="*/ 2 w 89"/>
                <a:gd name="T17" fmla="*/ 2 h 193"/>
                <a:gd name="T18" fmla="*/ 2 w 89"/>
                <a:gd name="T19" fmla="*/ 2 h 193"/>
                <a:gd name="T20" fmla="*/ 2 w 89"/>
                <a:gd name="T21" fmla="*/ 0 h 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9"/>
                <a:gd name="T34" fmla="*/ 0 h 193"/>
                <a:gd name="T35" fmla="*/ 89 w 89"/>
                <a:gd name="T36" fmla="*/ 193 h 1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9" h="193">
                  <a:moveTo>
                    <a:pt x="0" y="192"/>
                  </a:moveTo>
                  <a:lnTo>
                    <a:pt x="0" y="168"/>
                  </a:lnTo>
                  <a:lnTo>
                    <a:pt x="0" y="152"/>
                  </a:lnTo>
                  <a:lnTo>
                    <a:pt x="24" y="144"/>
                  </a:lnTo>
                  <a:lnTo>
                    <a:pt x="48" y="136"/>
                  </a:lnTo>
                  <a:lnTo>
                    <a:pt x="56" y="120"/>
                  </a:lnTo>
                  <a:lnTo>
                    <a:pt x="64" y="96"/>
                  </a:lnTo>
                  <a:lnTo>
                    <a:pt x="72" y="64"/>
                  </a:lnTo>
                  <a:lnTo>
                    <a:pt x="80" y="32"/>
                  </a:lnTo>
                  <a:lnTo>
                    <a:pt x="88" y="8"/>
                  </a:lnTo>
                  <a:lnTo>
                    <a:pt x="88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3" name="Freeform 60"/>
            <p:cNvSpPr>
              <a:spLocks/>
            </p:cNvSpPr>
            <p:nvPr/>
          </p:nvSpPr>
          <p:spPr bwMode="auto">
            <a:xfrm>
              <a:off x="1355" y="1643"/>
              <a:ext cx="85" cy="53"/>
            </a:xfrm>
            <a:custGeom>
              <a:avLst/>
              <a:gdLst>
                <a:gd name="T0" fmla="*/ 0 w 105"/>
                <a:gd name="T1" fmla="*/ 2 h 65"/>
                <a:gd name="T2" fmla="*/ 2 w 105"/>
                <a:gd name="T3" fmla="*/ 2 h 65"/>
                <a:gd name="T4" fmla="*/ 2 w 105"/>
                <a:gd name="T5" fmla="*/ 2 h 65"/>
                <a:gd name="T6" fmla="*/ 2 w 105"/>
                <a:gd name="T7" fmla="*/ 2 h 65"/>
                <a:gd name="T8" fmla="*/ 2 w 105"/>
                <a:gd name="T9" fmla="*/ 2 h 65"/>
                <a:gd name="T10" fmla="*/ 2 w 105"/>
                <a:gd name="T11" fmla="*/ 2 h 65"/>
                <a:gd name="T12" fmla="*/ 2 w 105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65"/>
                <a:gd name="T23" fmla="*/ 105 w 10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65">
                  <a:moveTo>
                    <a:pt x="0" y="64"/>
                  </a:moveTo>
                  <a:lnTo>
                    <a:pt x="24" y="56"/>
                  </a:lnTo>
                  <a:lnTo>
                    <a:pt x="40" y="48"/>
                  </a:lnTo>
                  <a:lnTo>
                    <a:pt x="48" y="24"/>
                  </a:lnTo>
                  <a:lnTo>
                    <a:pt x="80" y="32"/>
                  </a:lnTo>
                  <a:lnTo>
                    <a:pt x="96" y="16"/>
                  </a:lnTo>
                  <a:lnTo>
                    <a:pt x="104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4" name="Freeform 61"/>
            <p:cNvSpPr>
              <a:spLocks/>
            </p:cNvSpPr>
            <p:nvPr/>
          </p:nvSpPr>
          <p:spPr bwMode="auto">
            <a:xfrm>
              <a:off x="1420" y="1650"/>
              <a:ext cx="40" cy="20"/>
            </a:xfrm>
            <a:custGeom>
              <a:avLst/>
              <a:gdLst>
                <a:gd name="T0" fmla="*/ 0 w 49"/>
                <a:gd name="T1" fmla="*/ 2 h 25"/>
                <a:gd name="T2" fmla="*/ 2 w 49"/>
                <a:gd name="T3" fmla="*/ 2 h 25"/>
                <a:gd name="T4" fmla="*/ 2 w 49"/>
                <a:gd name="T5" fmla="*/ 2 h 25"/>
                <a:gd name="T6" fmla="*/ 2 w 49"/>
                <a:gd name="T7" fmla="*/ 2 h 25"/>
                <a:gd name="T8" fmla="*/ 2 w 4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5"/>
                <a:gd name="T17" fmla="*/ 49 w 4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5">
                  <a:moveTo>
                    <a:pt x="0" y="24"/>
                  </a:move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5" name="Freeform 62"/>
            <p:cNvSpPr>
              <a:spLocks/>
            </p:cNvSpPr>
            <p:nvPr/>
          </p:nvSpPr>
          <p:spPr bwMode="auto">
            <a:xfrm>
              <a:off x="1198" y="1506"/>
              <a:ext cx="34" cy="249"/>
            </a:xfrm>
            <a:custGeom>
              <a:avLst/>
              <a:gdLst>
                <a:gd name="T0" fmla="*/ 2 w 41"/>
                <a:gd name="T1" fmla="*/ 2 h 305"/>
                <a:gd name="T2" fmla="*/ 2 w 41"/>
                <a:gd name="T3" fmla="*/ 2 h 305"/>
                <a:gd name="T4" fmla="*/ 2 w 41"/>
                <a:gd name="T5" fmla="*/ 2 h 305"/>
                <a:gd name="T6" fmla="*/ 2 w 41"/>
                <a:gd name="T7" fmla="*/ 2 h 305"/>
                <a:gd name="T8" fmla="*/ 2 w 41"/>
                <a:gd name="T9" fmla="*/ 2 h 305"/>
                <a:gd name="T10" fmla="*/ 2 w 41"/>
                <a:gd name="T11" fmla="*/ 2 h 305"/>
                <a:gd name="T12" fmla="*/ 2 w 41"/>
                <a:gd name="T13" fmla="*/ 2 h 305"/>
                <a:gd name="T14" fmla="*/ 2 w 41"/>
                <a:gd name="T15" fmla="*/ 2 h 305"/>
                <a:gd name="T16" fmla="*/ 2 w 41"/>
                <a:gd name="T17" fmla="*/ 2 h 305"/>
                <a:gd name="T18" fmla="*/ 2 w 41"/>
                <a:gd name="T19" fmla="*/ 2 h 305"/>
                <a:gd name="T20" fmla="*/ 2 w 41"/>
                <a:gd name="T21" fmla="*/ 2 h 305"/>
                <a:gd name="T22" fmla="*/ 2 w 41"/>
                <a:gd name="T23" fmla="*/ 2 h 305"/>
                <a:gd name="T24" fmla="*/ 2 w 41"/>
                <a:gd name="T25" fmla="*/ 2 h 305"/>
                <a:gd name="T26" fmla="*/ 2 w 41"/>
                <a:gd name="T27" fmla="*/ 2 h 305"/>
                <a:gd name="T28" fmla="*/ 0 w 41"/>
                <a:gd name="T29" fmla="*/ 2 h 305"/>
                <a:gd name="T30" fmla="*/ 2 w 41"/>
                <a:gd name="T31" fmla="*/ 2 h 305"/>
                <a:gd name="T32" fmla="*/ 2 w 41"/>
                <a:gd name="T33" fmla="*/ 0 h 3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5"/>
                <a:gd name="T53" fmla="*/ 41 w 41"/>
                <a:gd name="T54" fmla="*/ 305 h 3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5">
                  <a:moveTo>
                    <a:pt x="40" y="304"/>
                  </a:moveTo>
                  <a:lnTo>
                    <a:pt x="32" y="280"/>
                  </a:lnTo>
                  <a:lnTo>
                    <a:pt x="24" y="264"/>
                  </a:lnTo>
                  <a:lnTo>
                    <a:pt x="32" y="240"/>
                  </a:lnTo>
                  <a:lnTo>
                    <a:pt x="40" y="224"/>
                  </a:lnTo>
                  <a:lnTo>
                    <a:pt x="40" y="208"/>
                  </a:lnTo>
                  <a:lnTo>
                    <a:pt x="32" y="184"/>
                  </a:lnTo>
                  <a:lnTo>
                    <a:pt x="32" y="160"/>
                  </a:lnTo>
                  <a:lnTo>
                    <a:pt x="16" y="144"/>
                  </a:lnTo>
                  <a:lnTo>
                    <a:pt x="16" y="120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24" y="80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6" name="Freeform 63"/>
            <p:cNvSpPr>
              <a:spLocks/>
            </p:cNvSpPr>
            <p:nvPr/>
          </p:nvSpPr>
          <p:spPr bwMode="auto">
            <a:xfrm>
              <a:off x="1159" y="1604"/>
              <a:ext cx="27" cy="92"/>
            </a:xfrm>
            <a:custGeom>
              <a:avLst/>
              <a:gdLst>
                <a:gd name="T0" fmla="*/ 2 w 33"/>
                <a:gd name="T1" fmla="*/ 2 h 113"/>
                <a:gd name="T2" fmla="*/ 2 w 33"/>
                <a:gd name="T3" fmla="*/ 2 h 113"/>
                <a:gd name="T4" fmla="*/ 2 w 33"/>
                <a:gd name="T5" fmla="*/ 2 h 113"/>
                <a:gd name="T6" fmla="*/ 2 w 33"/>
                <a:gd name="T7" fmla="*/ 2 h 113"/>
                <a:gd name="T8" fmla="*/ 2 w 33"/>
                <a:gd name="T9" fmla="*/ 2 h 113"/>
                <a:gd name="T10" fmla="*/ 0 w 33"/>
                <a:gd name="T11" fmla="*/ 2 h 113"/>
                <a:gd name="T12" fmla="*/ 0 w 33"/>
                <a:gd name="T13" fmla="*/ 2 h 113"/>
                <a:gd name="T14" fmla="*/ 2 w 3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13"/>
                <a:gd name="T26" fmla="*/ 33 w 3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13">
                  <a:moveTo>
                    <a:pt x="32" y="112"/>
                  </a:moveTo>
                  <a:lnTo>
                    <a:pt x="32" y="96"/>
                  </a:lnTo>
                  <a:lnTo>
                    <a:pt x="32" y="80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7" name="Freeform 64"/>
            <p:cNvSpPr>
              <a:spLocks/>
            </p:cNvSpPr>
            <p:nvPr/>
          </p:nvSpPr>
          <p:spPr bwMode="auto">
            <a:xfrm>
              <a:off x="1023" y="1552"/>
              <a:ext cx="72" cy="33"/>
            </a:xfrm>
            <a:custGeom>
              <a:avLst/>
              <a:gdLst>
                <a:gd name="T0" fmla="*/ 2 w 89"/>
                <a:gd name="T1" fmla="*/ 2 h 41"/>
                <a:gd name="T2" fmla="*/ 2 w 89"/>
                <a:gd name="T3" fmla="*/ 2 h 41"/>
                <a:gd name="T4" fmla="*/ 2 w 89"/>
                <a:gd name="T5" fmla="*/ 2 h 41"/>
                <a:gd name="T6" fmla="*/ 2 w 89"/>
                <a:gd name="T7" fmla="*/ 0 h 41"/>
                <a:gd name="T8" fmla="*/ 2 w 89"/>
                <a:gd name="T9" fmla="*/ 2 h 41"/>
                <a:gd name="T10" fmla="*/ 2 w 89"/>
                <a:gd name="T11" fmla="*/ 2 h 41"/>
                <a:gd name="T12" fmla="*/ 2 w 89"/>
                <a:gd name="T13" fmla="*/ 2 h 41"/>
                <a:gd name="T14" fmla="*/ 0 w 89"/>
                <a:gd name="T15" fmla="*/ 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41"/>
                <a:gd name="T26" fmla="*/ 89 w 89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41">
                  <a:moveTo>
                    <a:pt x="88" y="32"/>
                  </a:moveTo>
                  <a:lnTo>
                    <a:pt x="72" y="16"/>
                  </a:ln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8" name="Freeform 65"/>
            <p:cNvSpPr>
              <a:spLocks/>
            </p:cNvSpPr>
            <p:nvPr/>
          </p:nvSpPr>
          <p:spPr bwMode="auto">
            <a:xfrm>
              <a:off x="893" y="1741"/>
              <a:ext cx="111" cy="33"/>
            </a:xfrm>
            <a:custGeom>
              <a:avLst/>
              <a:gdLst>
                <a:gd name="T0" fmla="*/ 2 w 137"/>
                <a:gd name="T1" fmla="*/ 0 h 41"/>
                <a:gd name="T2" fmla="*/ 2 w 137"/>
                <a:gd name="T3" fmla="*/ 0 h 41"/>
                <a:gd name="T4" fmla="*/ 2 w 137"/>
                <a:gd name="T5" fmla="*/ 2 h 41"/>
                <a:gd name="T6" fmla="*/ 2 w 137"/>
                <a:gd name="T7" fmla="*/ 2 h 41"/>
                <a:gd name="T8" fmla="*/ 2 w 137"/>
                <a:gd name="T9" fmla="*/ 2 h 41"/>
                <a:gd name="T10" fmla="*/ 2 w 137"/>
                <a:gd name="T11" fmla="*/ 2 h 41"/>
                <a:gd name="T12" fmla="*/ 0 w 137"/>
                <a:gd name="T13" fmla="*/ 2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41"/>
                <a:gd name="T23" fmla="*/ 137 w 13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41">
                  <a:moveTo>
                    <a:pt x="136" y="0"/>
                  </a:moveTo>
                  <a:lnTo>
                    <a:pt x="112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40" y="16"/>
                  </a:lnTo>
                  <a:lnTo>
                    <a:pt x="16" y="32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89" name="Freeform 66"/>
            <p:cNvSpPr>
              <a:spLocks/>
            </p:cNvSpPr>
            <p:nvPr/>
          </p:nvSpPr>
          <p:spPr bwMode="auto">
            <a:xfrm>
              <a:off x="1094" y="1396"/>
              <a:ext cx="14" cy="33"/>
            </a:xfrm>
            <a:custGeom>
              <a:avLst/>
              <a:gdLst>
                <a:gd name="T0" fmla="*/ 2 w 17"/>
                <a:gd name="T1" fmla="*/ 2 h 41"/>
                <a:gd name="T2" fmla="*/ 0 w 17"/>
                <a:gd name="T3" fmla="*/ 2 h 41"/>
                <a:gd name="T4" fmla="*/ 0 w 17"/>
                <a:gd name="T5" fmla="*/ 0 h 41"/>
                <a:gd name="T6" fmla="*/ 0 60000 65536"/>
                <a:gd name="T7" fmla="*/ 0 60000 65536"/>
                <a:gd name="T8" fmla="*/ 0 60000 65536"/>
                <a:gd name="T9" fmla="*/ 0 w 17"/>
                <a:gd name="T10" fmla="*/ 0 h 41"/>
                <a:gd name="T11" fmla="*/ 17 w 17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41">
                  <a:moveTo>
                    <a:pt x="16" y="4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0" name="Freeform 67"/>
            <p:cNvSpPr>
              <a:spLocks/>
            </p:cNvSpPr>
            <p:nvPr/>
          </p:nvSpPr>
          <p:spPr bwMode="auto">
            <a:xfrm>
              <a:off x="1042" y="3459"/>
              <a:ext cx="60" cy="333"/>
            </a:xfrm>
            <a:custGeom>
              <a:avLst/>
              <a:gdLst>
                <a:gd name="T0" fmla="*/ 0 w 73"/>
                <a:gd name="T1" fmla="*/ 0 h 409"/>
                <a:gd name="T2" fmla="*/ 2 w 73"/>
                <a:gd name="T3" fmla="*/ 2 h 409"/>
                <a:gd name="T4" fmla="*/ 2 w 73"/>
                <a:gd name="T5" fmla="*/ 2 h 409"/>
                <a:gd name="T6" fmla="*/ 2 w 73"/>
                <a:gd name="T7" fmla="*/ 2 h 409"/>
                <a:gd name="T8" fmla="*/ 2 w 73"/>
                <a:gd name="T9" fmla="*/ 2 h 409"/>
                <a:gd name="T10" fmla="*/ 2 w 73"/>
                <a:gd name="T11" fmla="*/ 2 h 409"/>
                <a:gd name="T12" fmla="*/ 2 w 73"/>
                <a:gd name="T13" fmla="*/ 2 h 409"/>
                <a:gd name="T14" fmla="*/ 2 w 73"/>
                <a:gd name="T15" fmla="*/ 2 h 409"/>
                <a:gd name="T16" fmla="*/ 2 w 73"/>
                <a:gd name="T17" fmla="*/ 2 h 409"/>
                <a:gd name="T18" fmla="*/ 2 w 73"/>
                <a:gd name="T19" fmla="*/ 2 h 409"/>
                <a:gd name="T20" fmla="*/ 2 w 73"/>
                <a:gd name="T21" fmla="*/ 2 h 409"/>
                <a:gd name="T22" fmla="*/ 2 w 73"/>
                <a:gd name="T23" fmla="*/ 2 h 4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409"/>
                <a:gd name="T38" fmla="*/ 73 w 73"/>
                <a:gd name="T39" fmla="*/ 409 h 4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409">
                  <a:moveTo>
                    <a:pt x="0" y="0"/>
                  </a:moveTo>
                  <a:lnTo>
                    <a:pt x="32" y="40"/>
                  </a:lnTo>
                  <a:lnTo>
                    <a:pt x="48" y="56"/>
                  </a:lnTo>
                  <a:lnTo>
                    <a:pt x="56" y="88"/>
                  </a:lnTo>
                  <a:lnTo>
                    <a:pt x="72" y="136"/>
                  </a:lnTo>
                  <a:lnTo>
                    <a:pt x="72" y="184"/>
                  </a:lnTo>
                  <a:lnTo>
                    <a:pt x="56" y="224"/>
                  </a:lnTo>
                  <a:lnTo>
                    <a:pt x="48" y="256"/>
                  </a:lnTo>
                  <a:lnTo>
                    <a:pt x="48" y="296"/>
                  </a:lnTo>
                  <a:lnTo>
                    <a:pt x="32" y="336"/>
                  </a:lnTo>
                  <a:lnTo>
                    <a:pt x="48" y="384"/>
                  </a:lnTo>
                  <a:lnTo>
                    <a:pt x="40" y="408"/>
                  </a:lnTo>
                </a:path>
              </a:pathLst>
            </a:custGeom>
            <a:noFill/>
            <a:ln w="12700" cap="rnd" cmpd="sng">
              <a:solidFill>
                <a:srgbClr val="0000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1" name="Freeform 68"/>
            <p:cNvSpPr>
              <a:spLocks/>
            </p:cNvSpPr>
            <p:nvPr/>
          </p:nvSpPr>
          <p:spPr bwMode="auto">
            <a:xfrm>
              <a:off x="1615" y="308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2" name="Oval 69"/>
            <p:cNvSpPr>
              <a:spLocks noChangeArrowheads="1"/>
            </p:cNvSpPr>
            <p:nvPr/>
          </p:nvSpPr>
          <p:spPr bwMode="auto">
            <a:xfrm>
              <a:off x="1377" y="2154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793" name="Oval 70"/>
            <p:cNvSpPr>
              <a:spLocks noChangeArrowheads="1"/>
            </p:cNvSpPr>
            <p:nvPr/>
          </p:nvSpPr>
          <p:spPr bwMode="auto">
            <a:xfrm>
              <a:off x="1443" y="2486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794" name="Oval 71"/>
            <p:cNvSpPr>
              <a:spLocks noChangeArrowheads="1"/>
            </p:cNvSpPr>
            <p:nvPr/>
          </p:nvSpPr>
          <p:spPr bwMode="auto">
            <a:xfrm>
              <a:off x="1488" y="2974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795" name="Freeform 72"/>
            <p:cNvSpPr>
              <a:spLocks/>
            </p:cNvSpPr>
            <p:nvPr/>
          </p:nvSpPr>
          <p:spPr bwMode="auto">
            <a:xfrm>
              <a:off x="1042" y="2411"/>
              <a:ext cx="1" cy="7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2 h 9"/>
                <a:gd name="T4" fmla="*/ 0 w 1"/>
                <a:gd name="T5" fmla="*/ 2 h 9"/>
                <a:gd name="T6" fmla="*/ 0 w 1"/>
                <a:gd name="T7" fmla="*/ 2 h 9"/>
                <a:gd name="T8" fmla="*/ 0 w 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9"/>
                <a:gd name="T17" fmla="*/ 1 w 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9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6" name="Freeform 73"/>
            <p:cNvSpPr>
              <a:spLocks/>
            </p:cNvSpPr>
            <p:nvPr/>
          </p:nvSpPr>
          <p:spPr bwMode="auto">
            <a:xfrm>
              <a:off x="1062" y="2418"/>
              <a:ext cx="1" cy="7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2 h 9"/>
                <a:gd name="T4" fmla="*/ 0 w 1"/>
                <a:gd name="T5" fmla="*/ 2 h 9"/>
                <a:gd name="T6" fmla="*/ 0 w 1"/>
                <a:gd name="T7" fmla="*/ 2 h 9"/>
                <a:gd name="T8" fmla="*/ 0 w 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9"/>
                <a:gd name="T17" fmla="*/ 1 w 1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9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7" name="Freeform 74"/>
            <p:cNvSpPr>
              <a:spLocks/>
            </p:cNvSpPr>
            <p:nvPr/>
          </p:nvSpPr>
          <p:spPr bwMode="auto">
            <a:xfrm>
              <a:off x="1055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8" name="Freeform 75"/>
            <p:cNvSpPr>
              <a:spLocks/>
            </p:cNvSpPr>
            <p:nvPr/>
          </p:nvSpPr>
          <p:spPr bwMode="auto">
            <a:xfrm>
              <a:off x="1081" y="2808"/>
              <a:ext cx="8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4 w 9"/>
                <a:gd name="T5" fmla="*/ 0 h 1"/>
                <a:gd name="T6" fmla="*/ 4 w 9"/>
                <a:gd name="T7" fmla="*/ 0 h 1"/>
                <a:gd name="T8" fmla="*/ 0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"/>
                <a:gd name="T17" fmla="*/ 9 w 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99" name="Freeform 76"/>
            <p:cNvSpPr>
              <a:spLocks/>
            </p:cNvSpPr>
            <p:nvPr/>
          </p:nvSpPr>
          <p:spPr bwMode="auto">
            <a:xfrm>
              <a:off x="1127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0" name="Freeform 77"/>
            <p:cNvSpPr>
              <a:spLocks/>
            </p:cNvSpPr>
            <p:nvPr/>
          </p:nvSpPr>
          <p:spPr bwMode="auto">
            <a:xfrm>
              <a:off x="1153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1" name="Freeform 78"/>
            <p:cNvSpPr>
              <a:spLocks/>
            </p:cNvSpPr>
            <p:nvPr/>
          </p:nvSpPr>
          <p:spPr bwMode="auto">
            <a:xfrm>
              <a:off x="1205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2" name="Freeform 79"/>
            <p:cNvSpPr>
              <a:spLocks/>
            </p:cNvSpPr>
            <p:nvPr/>
          </p:nvSpPr>
          <p:spPr bwMode="auto">
            <a:xfrm>
              <a:off x="1231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3" name="Freeform 80"/>
            <p:cNvSpPr>
              <a:spLocks/>
            </p:cNvSpPr>
            <p:nvPr/>
          </p:nvSpPr>
          <p:spPr bwMode="auto">
            <a:xfrm>
              <a:off x="1283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4" name="Freeform 81"/>
            <p:cNvSpPr>
              <a:spLocks/>
            </p:cNvSpPr>
            <p:nvPr/>
          </p:nvSpPr>
          <p:spPr bwMode="auto">
            <a:xfrm>
              <a:off x="1309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5" name="Freeform 82"/>
            <p:cNvSpPr>
              <a:spLocks/>
            </p:cNvSpPr>
            <p:nvPr/>
          </p:nvSpPr>
          <p:spPr bwMode="auto">
            <a:xfrm>
              <a:off x="1361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6" name="Freeform 83"/>
            <p:cNvSpPr>
              <a:spLocks/>
            </p:cNvSpPr>
            <p:nvPr/>
          </p:nvSpPr>
          <p:spPr bwMode="auto">
            <a:xfrm>
              <a:off x="1387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7" name="Freeform 84"/>
            <p:cNvSpPr>
              <a:spLocks/>
            </p:cNvSpPr>
            <p:nvPr/>
          </p:nvSpPr>
          <p:spPr bwMode="auto">
            <a:xfrm>
              <a:off x="1439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8" name="Freeform 85"/>
            <p:cNvSpPr>
              <a:spLocks/>
            </p:cNvSpPr>
            <p:nvPr/>
          </p:nvSpPr>
          <p:spPr bwMode="auto">
            <a:xfrm>
              <a:off x="1465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9" name="Freeform 86"/>
            <p:cNvSpPr>
              <a:spLocks/>
            </p:cNvSpPr>
            <p:nvPr/>
          </p:nvSpPr>
          <p:spPr bwMode="auto">
            <a:xfrm>
              <a:off x="1517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0" name="Freeform 87"/>
            <p:cNvSpPr>
              <a:spLocks/>
            </p:cNvSpPr>
            <p:nvPr/>
          </p:nvSpPr>
          <p:spPr bwMode="auto">
            <a:xfrm>
              <a:off x="1543" y="2808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1" name="Freeform 88"/>
            <p:cNvSpPr>
              <a:spLocks/>
            </p:cNvSpPr>
            <p:nvPr/>
          </p:nvSpPr>
          <p:spPr bwMode="auto">
            <a:xfrm>
              <a:off x="1596" y="2808"/>
              <a:ext cx="13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2" name="Freeform 89"/>
            <p:cNvSpPr>
              <a:spLocks/>
            </p:cNvSpPr>
            <p:nvPr/>
          </p:nvSpPr>
          <p:spPr bwMode="auto">
            <a:xfrm>
              <a:off x="1622" y="2808"/>
              <a:ext cx="13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3" name="Freeform 90"/>
            <p:cNvSpPr>
              <a:spLocks/>
            </p:cNvSpPr>
            <p:nvPr/>
          </p:nvSpPr>
          <p:spPr bwMode="auto">
            <a:xfrm>
              <a:off x="1674" y="2808"/>
              <a:ext cx="13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4" name="Freeform 91"/>
            <p:cNvSpPr>
              <a:spLocks/>
            </p:cNvSpPr>
            <p:nvPr/>
          </p:nvSpPr>
          <p:spPr bwMode="auto">
            <a:xfrm>
              <a:off x="1687" y="2789"/>
              <a:ext cx="7" cy="7"/>
            </a:xfrm>
            <a:custGeom>
              <a:avLst/>
              <a:gdLst>
                <a:gd name="T0" fmla="*/ 2 w 9"/>
                <a:gd name="T1" fmla="*/ 2 h 9"/>
                <a:gd name="T2" fmla="*/ 2 w 9"/>
                <a:gd name="T3" fmla="*/ 2 h 9"/>
                <a:gd name="T4" fmla="*/ 2 w 9"/>
                <a:gd name="T5" fmla="*/ 0 h 9"/>
                <a:gd name="T6" fmla="*/ 0 w 9"/>
                <a:gd name="T7" fmla="*/ 0 h 9"/>
                <a:gd name="T8" fmla="*/ 2 w 9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4" y="8"/>
                  </a:moveTo>
                  <a:lnTo>
                    <a:pt x="8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8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5" name="Freeform 92"/>
            <p:cNvSpPr>
              <a:spLocks/>
            </p:cNvSpPr>
            <p:nvPr/>
          </p:nvSpPr>
          <p:spPr bwMode="auto">
            <a:xfrm>
              <a:off x="1700" y="2782"/>
              <a:ext cx="13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6" name="Freeform 93"/>
            <p:cNvSpPr>
              <a:spLocks/>
            </p:cNvSpPr>
            <p:nvPr/>
          </p:nvSpPr>
          <p:spPr bwMode="auto">
            <a:xfrm>
              <a:off x="1726" y="2782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7" name="Freeform 94"/>
            <p:cNvSpPr>
              <a:spLocks/>
            </p:cNvSpPr>
            <p:nvPr/>
          </p:nvSpPr>
          <p:spPr bwMode="auto">
            <a:xfrm>
              <a:off x="1778" y="2782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8" name="Freeform 95"/>
            <p:cNvSpPr>
              <a:spLocks/>
            </p:cNvSpPr>
            <p:nvPr/>
          </p:nvSpPr>
          <p:spPr bwMode="auto">
            <a:xfrm>
              <a:off x="1804" y="2782"/>
              <a:ext cx="14" cy="1"/>
            </a:xfrm>
            <a:custGeom>
              <a:avLst/>
              <a:gdLst>
                <a:gd name="T0" fmla="*/ 2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2 w 1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"/>
                <a:gd name="T17" fmla="*/ 17 w 17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">
                  <a:moveTo>
                    <a:pt x="5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9" name="Freeform 96"/>
            <p:cNvSpPr>
              <a:spLocks/>
            </p:cNvSpPr>
            <p:nvPr/>
          </p:nvSpPr>
          <p:spPr bwMode="auto">
            <a:xfrm>
              <a:off x="1713" y="2470"/>
              <a:ext cx="0" cy="7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2 h 9"/>
                <a:gd name="T6" fmla="*/ 0 w 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9"/>
                <a:gd name="T14" fmla="*/ 0 w 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0" name="Freeform 97"/>
            <p:cNvSpPr>
              <a:spLocks/>
            </p:cNvSpPr>
            <p:nvPr/>
          </p:nvSpPr>
          <p:spPr bwMode="auto">
            <a:xfrm>
              <a:off x="1823" y="3016"/>
              <a:ext cx="8" cy="1"/>
            </a:xfrm>
            <a:custGeom>
              <a:avLst/>
              <a:gdLst>
                <a:gd name="T0" fmla="*/ 4 w 9"/>
                <a:gd name="T1" fmla="*/ 0 h 1"/>
                <a:gd name="T2" fmla="*/ 4 w 9"/>
                <a:gd name="T3" fmla="*/ 0 h 1"/>
                <a:gd name="T4" fmla="*/ 0 w 9"/>
                <a:gd name="T5" fmla="*/ 0 h 1"/>
                <a:gd name="T6" fmla="*/ 4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"/>
                <a:gd name="T14" fmla="*/ 9 w 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1" name="Freeform 98"/>
            <p:cNvSpPr>
              <a:spLocks/>
            </p:cNvSpPr>
            <p:nvPr/>
          </p:nvSpPr>
          <p:spPr bwMode="auto">
            <a:xfrm>
              <a:off x="1797" y="3016"/>
              <a:ext cx="8" cy="1"/>
            </a:xfrm>
            <a:custGeom>
              <a:avLst/>
              <a:gdLst>
                <a:gd name="T0" fmla="*/ 4 w 9"/>
                <a:gd name="T1" fmla="*/ 0 h 1"/>
                <a:gd name="T2" fmla="*/ 4 w 9"/>
                <a:gd name="T3" fmla="*/ 0 h 1"/>
                <a:gd name="T4" fmla="*/ 0 w 9"/>
                <a:gd name="T5" fmla="*/ 0 h 1"/>
                <a:gd name="T6" fmla="*/ 4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"/>
                <a:gd name="T14" fmla="*/ 9 w 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2" name="Freeform 99"/>
            <p:cNvSpPr>
              <a:spLocks/>
            </p:cNvSpPr>
            <p:nvPr/>
          </p:nvSpPr>
          <p:spPr bwMode="auto">
            <a:xfrm>
              <a:off x="1745" y="3016"/>
              <a:ext cx="8" cy="1"/>
            </a:xfrm>
            <a:custGeom>
              <a:avLst/>
              <a:gdLst>
                <a:gd name="T0" fmla="*/ 4 w 9"/>
                <a:gd name="T1" fmla="*/ 0 h 1"/>
                <a:gd name="T2" fmla="*/ 4 w 9"/>
                <a:gd name="T3" fmla="*/ 0 h 1"/>
                <a:gd name="T4" fmla="*/ 0 w 9"/>
                <a:gd name="T5" fmla="*/ 0 h 1"/>
                <a:gd name="T6" fmla="*/ 4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"/>
                <a:gd name="T14" fmla="*/ 9 w 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3" name="Freeform 100"/>
            <p:cNvSpPr>
              <a:spLocks/>
            </p:cNvSpPr>
            <p:nvPr/>
          </p:nvSpPr>
          <p:spPr bwMode="auto">
            <a:xfrm>
              <a:off x="1719" y="3016"/>
              <a:ext cx="7" cy="1"/>
            </a:xfrm>
            <a:custGeom>
              <a:avLst/>
              <a:gdLst>
                <a:gd name="T0" fmla="*/ 2 w 9"/>
                <a:gd name="T1" fmla="*/ 0 h 1"/>
                <a:gd name="T2" fmla="*/ 2 w 9"/>
                <a:gd name="T3" fmla="*/ 0 h 1"/>
                <a:gd name="T4" fmla="*/ 0 w 9"/>
                <a:gd name="T5" fmla="*/ 0 h 1"/>
                <a:gd name="T6" fmla="*/ 2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"/>
                <a:gd name="T14" fmla="*/ 9 w 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4" name="Freeform 101"/>
            <p:cNvSpPr>
              <a:spLocks/>
            </p:cNvSpPr>
            <p:nvPr/>
          </p:nvSpPr>
          <p:spPr bwMode="auto">
            <a:xfrm>
              <a:off x="1700" y="3745"/>
              <a:ext cx="0" cy="8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4 h 9"/>
                <a:gd name="T6" fmla="*/ 0 w 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9"/>
                <a:gd name="T14" fmla="*/ 0 w 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5" name="Freeform 102"/>
            <p:cNvSpPr>
              <a:spLocks/>
            </p:cNvSpPr>
            <p:nvPr/>
          </p:nvSpPr>
          <p:spPr bwMode="auto">
            <a:xfrm>
              <a:off x="1075" y="3446"/>
              <a:ext cx="1" cy="7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2 h 9"/>
                <a:gd name="T6" fmla="*/ 0 w 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9"/>
                <a:gd name="T14" fmla="*/ 1 w 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6" name="Freeform 103"/>
            <p:cNvSpPr>
              <a:spLocks/>
            </p:cNvSpPr>
            <p:nvPr/>
          </p:nvSpPr>
          <p:spPr bwMode="auto">
            <a:xfrm>
              <a:off x="1075" y="3472"/>
              <a:ext cx="1" cy="7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2 h 9"/>
                <a:gd name="T6" fmla="*/ 0 w 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9"/>
                <a:gd name="T14" fmla="*/ 1 w 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7" name="Freeform 104"/>
            <p:cNvSpPr>
              <a:spLocks/>
            </p:cNvSpPr>
            <p:nvPr/>
          </p:nvSpPr>
          <p:spPr bwMode="auto">
            <a:xfrm>
              <a:off x="1081" y="3524"/>
              <a:ext cx="8" cy="1"/>
            </a:xfrm>
            <a:custGeom>
              <a:avLst/>
              <a:gdLst>
                <a:gd name="T0" fmla="*/ 4 w 9"/>
                <a:gd name="T1" fmla="*/ 0 h 1"/>
                <a:gd name="T2" fmla="*/ 0 w 9"/>
                <a:gd name="T3" fmla="*/ 0 h 1"/>
                <a:gd name="T4" fmla="*/ 4 w 9"/>
                <a:gd name="T5" fmla="*/ 0 h 1"/>
                <a:gd name="T6" fmla="*/ 4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"/>
                <a:gd name="T17" fmla="*/ 9 w 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8" name="Freeform 105"/>
            <p:cNvSpPr>
              <a:spLocks/>
            </p:cNvSpPr>
            <p:nvPr/>
          </p:nvSpPr>
          <p:spPr bwMode="auto">
            <a:xfrm>
              <a:off x="1088" y="3544"/>
              <a:ext cx="7" cy="7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0 h 9"/>
                <a:gd name="T4" fmla="*/ 2 w 9"/>
                <a:gd name="T5" fmla="*/ 2 h 9"/>
                <a:gd name="T6" fmla="*/ 2 w 9"/>
                <a:gd name="T7" fmla="*/ 2 h 9"/>
                <a:gd name="T8" fmla="*/ 2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9" name="Freeform 106"/>
            <p:cNvSpPr>
              <a:spLocks/>
            </p:cNvSpPr>
            <p:nvPr/>
          </p:nvSpPr>
          <p:spPr bwMode="auto">
            <a:xfrm>
              <a:off x="1094" y="3609"/>
              <a:ext cx="1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0" name="Freeform 107"/>
            <p:cNvSpPr>
              <a:spLocks/>
            </p:cNvSpPr>
            <p:nvPr/>
          </p:nvSpPr>
          <p:spPr bwMode="auto">
            <a:xfrm>
              <a:off x="1094" y="3609"/>
              <a:ext cx="8" cy="0"/>
            </a:xfrm>
            <a:custGeom>
              <a:avLst/>
              <a:gdLst>
                <a:gd name="T0" fmla="*/ 4 w 9"/>
                <a:gd name="T1" fmla="*/ 0 h 1"/>
                <a:gd name="T2" fmla="*/ 4 w 9"/>
                <a:gd name="T3" fmla="*/ 0 h 1"/>
                <a:gd name="T4" fmla="*/ 0 w 9"/>
                <a:gd name="T5" fmla="*/ 0 h 1"/>
                <a:gd name="T6" fmla="*/ 4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"/>
                <a:gd name="T14" fmla="*/ 9 w 9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1" name="Freeform 108"/>
            <p:cNvSpPr>
              <a:spLocks/>
            </p:cNvSpPr>
            <p:nvPr/>
          </p:nvSpPr>
          <p:spPr bwMode="auto">
            <a:xfrm>
              <a:off x="1088" y="3622"/>
              <a:ext cx="7" cy="7"/>
            </a:xfrm>
            <a:custGeom>
              <a:avLst/>
              <a:gdLst>
                <a:gd name="T0" fmla="*/ 2 w 9"/>
                <a:gd name="T1" fmla="*/ 0 h 9"/>
                <a:gd name="T2" fmla="*/ 2 w 9"/>
                <a:gd name="T3" fmla="*/ 0 h 9"/>
                <a:gd name="T4" fmla="*/ 0 w 9"/>
                <a:gd name="T5" fmla="*/ 2 h 9"/>
                <a:gd name="T6" fmla="*/ 2 w 9"/>
                <a:gd name="T7" fmla="*/ 2 h 9"/>
                <a:gd name="T8" fmla="*/ 2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8" y="0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2" name="Freeform 109"/>
            <p:cNvSpPr>
              <a:spLocks/>
            </p:cNvSpPr>
            <p:nvPr/>
          </p:nvSpPr>
          <p:spPr bwMode="auto">
            <a:xfrm>
              <a:off x="1075" y="3667"/>
              <a:ext cx="1" cy="8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4 h 9"/>
                <a:gd name="T6" fmla="*/ 0 w 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9"/>
                <a:gd name="T14" fmla="*/ 1 w 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3" name="Rectangle 110"/>
            <p:cNvSpPr>
              <a:spLocks noChangeArrowheads="1"/>
            </p:cNvSpPr>
            <p:nvPr/>
          </p:nvSpPr>
          <p:spPr bwMode="auto">
            <a:xfrm flipH="1">
              <a:off x="1075" y="3680"/>
              <a:ext cx="6" cy="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34" name="Freeform 111"/>
            <p:cNvSpPr>
              <a:spLocks/>
            </p:cNvSpPr>
            <p:nvPr/>
          </p:nvSpPr>
          <p:spPr bwMode="auto">
            <a:xfrm>
              <a:off x="1075" y="368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5" name="Freeform 112"/>
            <p:cNvSpPr>
              <a:spLocks/>
            </p:cNvSpPr>
            <p:nvPr/>
          </p:nvSpPr>
          <p:spPr bwMode="auto">
            <a:xfrm>
              <a:off x="1068" y="3739"/>
              <a:ext cx="8" cy="1"/>
            </a:xfrm>
            <a:custGeom>
              <a:avLst/>
              <a:gdLst>
                <a:gd name="T0" fmla="*/ 4 w 9"/>
                <a:gd name="T1" fmla="*/ 0 h 1"/>
                <a:gd name="T2" fmla="*/ 0 w 9"/>
                <a:gd name="T3" fmla="*/ 0 h 1"/>
                <a:gd name="T4" fmla="*/ 4 w 9"/>
                <a:gd name="T5" fmla="*/ 0 h 1"/>
                <a:gd name="T6" fmla="*/ 4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"/>
                <a:gd name="T17" fmla="*/ 9 w 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6" name="Freeform 113"/>
            <p:cNvSpPr>
              <a:spLocks/>
            </p:cNvSpPr>
            <p:nvPr/>
          </p:nvSpPr>
          <p:spPr bwMode="auto">
            <a:xfrm>
              <a:off x="1068" y="3745"/>
              <a:ext cx="8" cy="1"/>
            </a:xfrm>
            <a:custGeom>
              <a:avLst/>
              <a:gdLst>
                <a:gd name="T0" fmla="*/ 4 w 9"/>
                <a:gd name="T1" fmla="*/ 0 h 1"/>
                <a:gd name="T2" fmla="*/ 4 w 9"/>
                <a:gd name="T3" fmla="*/ 0 h 1"/>
                <a:gd name="T4" fmla="*/ 0 w 9"/>
                <a:gd name="T5" fmla="*/ 0 h 1"/>
                <a:gd name="T6" fmla="*/ 4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"/>
                <a:gd name="T17" fmla="*/ 9 w 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7" name="Freeform 114"/>
            <p:cNvSpPr>
              <a:spLocks/>
            </p:cNvSpPr>
            <p:nvPr/>
          </p:nvSpPr>
          <p:spPr bwMode="auto">
            <a:xfrm>
              <a:off x="1075" y="374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8" name="Freeform 115"/>
            <p:cNvSpPr>
              <a:spLocks/>
            </p:cNvSpPr>
            <p:nvPr/>
          </p:nvSpPr>
          <p:spPr bwMode="auto">
            <a:xfrm>
              <a:off x="1062" y="3765"/>
              <a:ext cx="7" cy="1"/>
            </a:xfrm>
            <a:custGeom>
              <a:avLst/>
              <a:gdLst>
                <a:gd name="T0" fmla="*/ 2 w 9"/>
                <a:gd name="T1" fmla="*/ 0 h 1"/>
                <a:gd name="T2" fmla="*/ 2 w 9"/>
                <a:gd name="T3" fmla="*/ 0 h 1"/>
                <a:gd name="T4" fmla="*/ 0 w 9"/>
                <a:gd name="T5" fmla="*/ 0 h 1"/>
                <a:gd name="T6" fmla="*/ 2 w 9"/>
                <a:gd name="T7" fmla="*/ 0 h 1"/>
                <a:gd name="T8" fmla="*/ 2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"/>
                <a:gd name="T17" fmla="*/ 9 w 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">
                  <a:moveTo>
                    <a:pt x="8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9" name="Freeform 116"/>
            <p:cNvSpPr>
              <a:spLocks/>
            </p:cNvSpPr>
            <p:nvPr/>
          </p:nvSpPr>
          <p:spPr bwMode="auto">
            <a:xfrm>
              <a:off x="1062" y="3771"/>
              <a:ext cx="7" cy="1"/>
            </a:xfrm>
            <a:custGeom>
              <a:avLst/>
              <a:gdLst>
                <a:gd name="T0" fmla="*/ 2 w 9"/>
                <a:gd name="T1" fmla="*/ 0 h 1"/>
                <a:gd name="T2" fmla="*/ 0 w 9"/>
                <a:gd name="T3" fmla="*/ 0 h 1"/>
                <a:gd name="T4" fmla="*/ 2 w 9"/>
                <a:gd name="T5" fmla="*/ 0 h 1"/>
                <a:gd name="T6" fmla="*/ 2 w 9"/>
                <a:gd name="T7" fmla="*/ 0 h 1"/>
                <a:gd name="T8" fmla="*/ 2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"/>
                <a:gd name="T17" fmla="*/ 9 w 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0" name="Freeform 117"/>
            <p:cNvSpPr>
              <a:spLocks/>
            </p:cNvSpPr>
            <p:nvPr/>
          </p:nvSpPr>
          <p:spPr bwMode="auto">
            <a:xfrm>
              <a:off x="1062" y="377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1" name="Oval 118"/>
            <p:cNvSpPr>
              <a:spLocks noChangeArrowheads="1"/>
            </p:cNvSpPr>
            <p:nvPr/>
          </p:nvSpPr>
          <p:spPr bwMode="auto">
            <a:xfrm>
              <a:off x="1338" y="1998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42" name="Oval 119"/>
            <p:cNvSpPr>
              <a:spLocks noChangeArrowheads="1"/>
            </p:cNvSpPr>
            <p:nvPr/>
          </p:nvSpPr>
          <p:spPr bwMode="auto">
            <a:xfrm>
              <a:off x="1143" y="1685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43" name="Oval 120"/>
            <p:cNvSpPr>
              <a:spLocks noChangeArrowheads="1"/>
            </p:cNvSpPr>
            <p:nvPr/>
          </p:nvSpPr>
          <p:spPr bwMode="auto">
            <a:xfrm>
              <a:off x="1182" y="1685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44" name="Oval 121"/>
            <p:cNvSpPr>
              <a:spLocks noChangeArrowheads="1"/>
            </p:cNvSpPr>
            <p:nvPr/>
          </p:nvSpPr>
          <p:spPr bwMode="auto">
            <a:xfrm>
              <a:off x="1534" y="2701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45" name="Oval 122"/>
            <p:cNvSpPr>
              <a:spLocks noChangeArrowheads="1"/>
            </p:cNvSpPr>
            <p:nvPr/>
          </p:nvSpPr>
          <p:spPr bwMode="auto">
            <a:xfrm>
              <a:off x="1182" y="3052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46" name="Oval 123"/>
            <p:cNvSpPr>
              <a:spLocks noChangeArrowheads="1"/>
            </p:cNvSpPr>
            <p:nvPr/>
          </p:nvSpPr>
          <p:spPr bwMode="auto">
            <a:xfrm>
              <a:off x="1065" y="3326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47" name="Oval 124"/>
            <p:cNvSpPr>
              <a:spLocks noChangeArrowheads="1"/>
            </p:cNvSpPr>
            <p:nvPr/>
          </p:nvSpPr>
          <p:spPr bwMode="auto">
            <a:xfrm>
              <a:off x="1417" y="3404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48" name="Oval 125"/>
            <p:cNvSpPr>
              <a:spLocks noChangeArrowheads="1"/>
            </p:cNvSpPr>
            <p:nvPr/>
          </p:nvSpPr>
          <p:spPr bwMode="auto">
            <a:xfrm>
              <a:off x="1456" y="3443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49" name="Oval 126"/>
            <p:cNvSpPr>
              <a:spLocks noChangeArrowheads="1"/>
            </p:cNvSpPr>
            <p:nvPr/>
          </p:nvSpPr>
          <p:spPr bwMode="auto">
            <a:xfrm>
              <a:off x="1338" y="3638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850" name="Oval 127"/>
            <p:cNvSpPr>
              <a:spLocks noChangeArrowheads="1"/>
            </p:cNvSpPr>
            <p:nvPr/>
          </p:nvSpPr>
          <p:spPr bwMode="auto">
            <a:xfrm>
              <a:off x="1534" y="3755"/>
              <a:ext cx="26" cy="2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9328" name="Rectangle 128"/>
            <p:cNvSpPr>
              <a:spLocks noChangeArrowheads="1"/>
            </p:cNvSpPr>
            <p:nvPr/>
          </p:nvSpPr>
          <p:spPr bwMode="auto">
            <a:xfrm>
              <a:off x="83" y="1411"/>
              <a:ext cx="40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lvl="1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ND</a:t>
              </a:r>
            </a:p>
          </p:txBody>
        </p:sp>
        <p:sp>
          <p:nvSpPr>
            <p:cNvPr id="819329" name="Rectangle 129"/>
            <p:cNvSpPr>
              <a:spLocks noChangeArrowheads="1"/>
            </p:cNvSpPr>
            <p:nvPr/>
          </p:nvSpPr>
          <p:spPr bwMode="auto">
            <a:xfrm>
              <a:off x="775" y="1194"/>
              <a:ext cx="20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MN</a:t>
              </a:r>
            </a:p>
          </p:txBody>
        </p:sp>
        <p:sp>
          <p:nvSpPr>
            <p:cNvPr id="819330" name="Rectangle 130"/>
            <p:cNvSpPr>
              <a:spLocks noChangeArrowheads="1"/>
            </p:cNvSpPr>
            <p:nvPr/>
          </p:nvSpPr>
          <p:spPr bwMode="auto">
            <a:xfrm>
              <a:off x="1355" y="1415"/>
              <a:ext cx="1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MI</a:t>
              </a:r>
            </a:p>
          </p:txBody>
        </p:sp>
        <p:sp>
          <p:nvSpPr>
            <p:cNvPr id="819331" name="Rectangle 131"/>
            <p:cNvSpPr>
              <a:spLocks noChangeArrowheads="1"/>
            </p:cNvSpPr>
            <p:nvPr/>
          </p:nvSpPr>
          <p:spPr bwMode="auto">
            <a:xfrm>
              <a:off x="1232" y="1541"/>
              <a:ext cx="18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WI</a:t>
              </a:r>
            </a:p>
          </p:txBody>
        </p:sp>
        <p:sp>
          <p:nvSpPr>
            <p:cNvPr id="819332" name="Rectangle 132"/>
            <p:cNvSpPr>
              <a:spLocks noChangeArrowheads="1"/>
            </p:cNvSpPr>
            <p:nvPr/>
          </p:nvSpPr>
          <p:spPr bwMode="auto">
            <a:xfrm>
              <a:off x="1045" y="2078"/>
              <a:ext cx="16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IA</a:t>
              </a:r>
            </a:p>
          </p:txBody>
        </p:sp>
        <p:sp>
          <p:nvSpPr>
            <p:cNvPr id="819333" name="Rectangle 133"/>
            <p:cNvSpPr>
              <a:spLocks noChangeArrowheads="1"/>
            </p:cNvSpPr>
            <p:nvPr/>
          </p:nvSpPr>
          <p:spPr bwMode="auto">
            <a:xfrm>
              <a:off x="1395" y="2156"/>
              <a:ext cx="1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IL</a:t>
              </a:r>
            </a:p>
          </p:txBody>
        </p:sp>
        <p:sp>
          <p:nvSpPr>
            <p:cNvPr id="819334" name="Rectangle 134"/>
            <p:cNvSpPr>
              <a:spLocks noChangeArrowheads="1"/>
            </p:cNvSpPr>
            <p:nvPr/>
          </p:nvSpPr>
          <p:spPr bwMode="auto">
            <a:xfrm>
              <a:off x="1718" y="2327"/>
              <a:ext cx="16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IN</a:t>
              </a:r>
            </a:p>
          </p:txBody>
        </p:sp>
        <p:sp>
          <p:nvSpPr>
            <p:cNvPr id="819335" name="Rectangle 135"/>
            <p:cNvSpPr>
              <a:spLocks noChangeArrowheads="1"/>
            </p:cNvSpPr>
            <p:nvPr/>
          </p:nvSpPr>
          <p:spPr bwMode="auto">
            <a:xfrm>
              <a:off x="844" y="2422"/>
              <a:ext cx="1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KS</a:t>
              </a:r>
            </a:p>
          </p:txBody>
        </p:sp>
        <p:sp>
          <p:nvSpPr>
            <p:cNvPr id="819336" name="Rectangle 136"/>
            <p:cNvSpPr>
              <a:spLocks noChangeArrowheads="1"/>
            </p:cNvSpPr>
            <p:nvPr/>
          </p:nvSpPr>
          <p:spPr bwMode="auto">
            <a:xfrm>
              <a:off x="1084" y="2601"/>
              <a:ext cx="21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MO</a:t>
              </a:r>
            </a:p>
          </p:txBody>
        </p:sp>
        <p:sp>
          <p:nvSpPr>
            <p:cNvPr id="819337" name="Rectangle 137"/>
            <p:cNvSpPr>
              <a:spLocks noChangeArrowheads="1"/>
            </p:cNvSpPr>
            <p:nvPr/>
          </p:nvSpPr>
          <p:spPr bwMode="auto">
            <a:xfrm>
              <a:off x="1757" y="2575"/>
              <a:ext cx="1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KY</a:t>
              </a:r>
            </a:p>
          </p:txBody>
        </p:sp>
        <p:sp>
          <p:nvSpPr>
            <p:cNvPr id="819338" name="Rectangle 138"/>
            <p:cNvSpPr>
              <a:spLocks noChangeArrowheads="1"/>
            </p:cNvSpPr>
            <p:nvPr/>
          </p:nvSpPr>
          <p:spPr bwMode="auto">
            <a:xfrm>
              <a:off x="822" y="2777"/>
              <a:ext cx="1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OK</a:t>
              </a:r>
            </a:p>
          </p:txBody>
        </p:sp>
        <p:sp>
          <p:nvSpPr>
            <p:cNvPr id="819339" name="Rectangle 139"/>
            <p:cNvSpPr>
              <a:spLocks noChangeArrowheads="1"/>
            </p:cNvSpPr>
            <p:nvPr/>
          </p:nvSpPr>
          <p:spPr bwMode="auto">
            <a:xfrm>
              <a:off x="1080" y="2789"/>
              <a:ext cx="18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AR</a:t>
              </a:r>
            </a:p>
          </p:txBody>
        </p:sp>
        <p:sp>
          <p:nvSpPr>
            <p:cNvPr id="819340" name="Rectangle 140"/>
            <p:cNvSpPr>
              <a:spLocks noChangeArrowheads="1"/>
            </p:cNvSpPr>
            <p:nvPr/>
          </p:nvSpPr>
          <p:spPr bwMode="auto">
            <a:xfrm>
              <a:off x="1698" y="3173"/>
              <a:ext cx="17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1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AL</a:t>
              </a:r>
            </a:p>
          </p:txBody>
        </p:sp>
        <p:sp>
          <p:nvSpPr>
            <p:cNvPr id="819341" name="Rectangle 141"/>
            <p:cNvSpPr>
              <a:spLocks noChangeArrowheads="1"/>
            </p:cNvSpPr>
            <p:nvPr/>
          </p:nvSpPr>
          <p:spPr bwMode="auto">
            <a:xfrm>
              <a:off x="1674" y="2839"/>
              <a:ext cx="18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TN</a:t>
              </a:r>
            </a:p>
          </p:txBody>
        </p:sp>
        <p:sp>
          <p:nvSpPr>
            <p:cNvPr id="819342" name="Rectangle 142"/>
            <p:cNvSpPr>
              <a:spLocks noChangeArrowheads="1"/>
            </p:cNvSpPr>
            <p:nvPr/>
          </p:nvSpPr>
          <p:spPr bwMode="auto">
            <a:xfrm>
              <a:off x="1141" y="3397"/>
              <a:ext cx="18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LA</a:t>
              </a:r>
            </a:p>
          </p:txBody>
        </p:sp>
        <p:sp>
          <p:nvSpPr>
            <p:cNvPr id="819343" name="Rectangle 143"/>
            <p:cNvSpPr>
              <a:spLocks noChangeArrowheads="1"/>
            </p:cNvSpPr>
            <p:nvPr/>
          </p:nvSpPr>
          <p:spPr bwMode="auto">
            <a:xfrm>
              <a:off x="861" y="3497"/>
              <a:ext cx="1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TX</a:t>
              </a:r>
            </a:p>
          </p:txBody>
        </p:sp>
        <p:sp>
          <p:nvSpPr>
            <p:cNvPr id="819344" name="Rectangle 144"/>
            <p:cNvSpPr>
              <a:spLocks noChangeArrowheads="1"/>
            </p:cNvSpPr>
            <p:nvPr/>
          </p:nvSpPr>
          <p:spPr bwMode="auto">
            <a:xfrm>
              <a:off x="563" y="1634"/>
              <a:ext cx="47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MINNEAPOLIS</a:t>
              </a:r>
            </a:p>
          </p:txBody>
        </p:sp>
        <p:sp>
          <p:nvSpPr>
            <p:cNvPr id="819345" name="Rectangle 145"/>
            <p:cNvSpPr>
              <a:spLocks noChangeArrowheads="1"/>
            </p:cNvSpPr>
            <p:nvPr/>
          </p:nvSpPr>
          <p:spPr bwMode="auto">
            <a:xfrm>
              <a:off x="1155" y="1666"/>
              <a:ext cx="34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enguiat Bk BT" pitchFamily="18" charset="0"/>
                  <a:ea typeface="+mn-ea"/>
                </a:rPr>
                <a:t>ST. PAUL</a:t>
              </a:r>
            </a:p>
          </p:txBody>
        </p:sp>
        <p:sp>
          <p:nvSpPr>
            <p:cNvPr id="819346" name="Rectangle 146"/>
            <p:cNvSpPr>
              <a:spLocks noChangeArrowheads="1"/>
            </p:cNvSpPr>
            <p:nvPr/>
          </p:nvSpPr>
          <p:spPr bwMode="auto">
            <a:xfrm>
              <a:off x="1317" y="1922"/>
              <a:ext cx="35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DUBUQUE</a:t>
              </a:r>
            </a:p>
          </p:txBody>
        </p:sp>
        <p:sp>
          <p:nvSpPr>
            <p:cNvPr id="819347" name="Rectangle 147"/>
            <p:cNvSpPr>
              <a:spLocks noChangeArrowheads="1"/>
            </p:cNvSpPr>
            <p:nvPr/>
          </p:nvSpPr>
          <p:spPr bwMode="auto">
            <a:xfrm>
              <a:off x="1369" y="2080"/>
              <a:ext cx="46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ROCK ISLAND</a:t>
              </a:r>
            </a:p>
          </p:txBody>
        </p:sp>
        <p:sp>
          <p:nvSpPr>
            <p:cNvPr id="819348" name="Rectangle 148"/>
            <p:cNvSpPr>
              <a:spLocks noChangeArrowheads="1"/>
            </p:cNvSpPr>
            <p:nvPr/>
          </p:nvSpPr>
          <p:spPr bwMode="auto">
            <a:xfrm>
              <a:off x="1159" y="2474"/>
              <a:ext cx="347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ST. LOUIS</a:t>
              </a:r>
            </a:p>
          </p:txBody>
        </p:sp>
        <p:sp>
          <p:nvSpPr>
            <p:cNvPr id="819349" name="Rectangle 149"/>
            <p:cNvSpPr>
              <a:spLocks noChangeArrowheads="1"/>
            </p:cNvSpPr>
            <p:nvPr/>
          </p:nvSpPr>
          <p:spPr bwMode="auto">
            <a:xfrm>
              <a:off x="1526" y="2649"/>
              <a:ext cx="26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CAIRO</a:t>
              </a:r>
            </a:p>
          </p:txBody>
        </p:sp>
        <p:sp>
          <p:nvSpPr>
            <p:cNvPr id="819350" name="Rectangle 150"/>
            <p:cNvSpPr>
              <a:spLocks noChangeArrowheads="1"/>
            </p:cNvSpPr>
            <p:nvPr/>
          </p:nvSpPr>
          <p:spPr bwMode="auto">
            <a:xfrm>
              <a:off x="1468" y="2949"/>
              <a:ext cx="3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MEMPHIS</a:t>
              </a:r>
            </a:p>
          </p:txBody>
        </p:sp>
        <p:sp>
          <p:nvSpPr>
            <p:cNvPr id="819351" name="Rectangle 151"/>
            <p:cNvSpPr>
              <a:spLocks noChangeArrowheads="1"/>
            </p:cNvSpPr>
            <p:nvPr/>
          </p:nvSpPr>
          <p:spPr bwMode="auto">
            <a:xfrm>
              <a:off x="818" y="3049"/>
              <a:ext cx="46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LITTLE ROCK</a:t>
              </a:r>
            </a:p>
          </p:txBody>
        </p:sp>
        <p:sp>
          <p:nvSpPr>
            <p:cNvPr id="819352" name="Rectangle 152"/>
            <p:cNvSpPr>
              <a:spLocks noChangeArrowheads="1"/>
            </p:cNvSpPr>
            <p:nvPr/>
          </p:nvSpPr>
          <p:spPr bwMode="auto">
            <a:xfrm>
              <a:off x="610" y="3328"/>
              <a:ext cx="45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SHREVEPORT</a:t>
              </a:r>
            </a:p>
          </p:txBody>
        </p:sp>
        <p:sp>
          <p:nvSpPr>
            <p:cNvPr id="819353" name="Rectangle 153"/>
            <p:cNvSpPr>
              <a:spLocks noChangeArrowheads="1"/>
            </p:cNvSpPr>
            <p:nvPr/>
          </p:nvSpPr>
          <p:spPr bwMode="auto">
            <a:xfrm>
              <a:off x="1391" y="3302"/>
              <a:ext cx="41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VICKSBURG</a:t>
              </a:r>
            </a:p>
          </p:txBody>
        </p:sp>
        <p:sp>
          <p:nvSpPr>
            <p:cNvPr id="819354" name="Rectangle 154"/>
            <p:cNvSpPr>
              <a:spLocks noChangeArrowheads="1"/>
            </p:cNvSpPr>
            <p:nvPr/>
          </p:nvSpPr>
          <p:spPr bwMode="auto">
            <a:xfrm>
              <a:off x="1438" y="3401"/>
              <a:ext cx="3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JACKSON</a:t>
              </a:r>
            </a:p>
          </p:txBody>
        </p:sp>
        <p:sp>
          <p:nvSpPr>
            <p:cNvPr id="819355" name="Rectangle 155"/>
            <p:cNvSpPr>
              <a:spLocks noChangeArrowheads="1"/>
            </p:cNvSpPr>
            <p:nvPr/>
          </p:nvSpPr>
          <p:spPr bwMode="auto">
            <a:xfrm>
              <a:off x="738" y="3625"/>
              <a:ext cx="49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BATON ROUGE</a:t>
              </a:r>
            </a:p>
          </p:txBody>
        </p:sp>
        <p:sp>
          <p:nvSpPr>
            <p:cNvPr id="819356" name="Rectangle 156"/>
            <p:cNvSpPr>
              <a:spLocks noChangeArrowheads="1"/>
            </p:cNvSpPr>
            <p:nvPr/>
          </p:nvSpPr>
          <p:spPr bwMode="auto">
            <a:xfrm>
              <a:off x="1524" y="3725"/>
              <a:ext cx="49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NEW ORLEANS</a:t>
              </a:r>
            </a:p>
          </p:txBody>
        </p:sp>
        <p:sp>
          <p:nvSpPr>
            <p:cNvPr id="30880" name="Line 157"/>
            <p:cNvSpPr>
              <a:spLocks noChangeShapeType="1"/>
            </p:cNvSpPr>
            <p:nvPr/>
          </p:nvSpPr>
          <p:spPr bwMode="auto">
            <a:xfrm flipH="1" flipV="1">
              <a:off x="796" y="2724"/>
              <a:ext cx="266" cy="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81" name="Line 158"/>
            <p:cNvSpPr>
              <a:spLocks noChangeShapeType="1"/>
            </p:cNvSpPr>
            <p:nvPr/>
          </p:nvSpPr>
          <p:spPr bwMode="auto">
            <a:xfrm flipH="1" flipV="1">
              <a:off x="1046" y="2776"/>
              <a:ext cx="654" cy="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82" name="Line 159"/>
            <p:cNvSpPr>
              <a:spLocks noChangeShapeType="1"/>
            </p:cNvSpPr>
            <p:nvPr/>
          </p:nvSpPr>
          <p:spPr bwMode="auto">
            <a:xfrm flipH="1">
              <a:off x="1720" y="2763"/>
              <a:ext cx="25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83" name="Line 160"/>
            <p:cNvSpPr>
              <a:spLocks noChangeShapeType="1"/>
            </p:cNvSpPr>
            <p:nvPr/>
          </p:nvSpPr>
          <p:spPr bwMode="auto">
            <a:xfrm flipH="1">
              <a:off x="1694" y="3094"/>
              <a:ext cx="25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84" name="Line 161"/>
            <p:cNvSpPr>
              <a:spLocks noChangeShapeType="1"/>
            </p:cNvSpPr>
            <p:nvPr/>
          </p:nvSpPr>
          <p:spPr bwMode="auto">
            <a:xfrm flipH="1">
              <a:off x="1023" y="3291"/>
              <a:ext cx="35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85" name="Line 162"/>
            <p:cNvSpPr>
              <a:spLocks noChangeShapeType="1"/>
            </p:cNvSpPr>
            <p:nvPr/>
          </p:nvSpPr>
          <p:spPr bwMode="auto">
            <a:xfrm flipH="1">
              <a:off x="1043" y="2786"/>
              <a:ext cx="16" cy="44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86" name="Line 163"/>
            <p:cNvSpPr>
              <a:spLocks noChangeShapeType="1"/>
            </p:cNvSpPr>
            <p:nvPr/>
          </p:nvSpPr>
          <p:spPr bwMode="auto">
            <a:xfrm flipH="1">
              <a:off x="1681" y="3046"/>
              <a:ext cx="15" cy="29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87" name="Line 164"/>
            <p:cNvSpPr>
              <a:spLocks noChangeShapeType="1"/>
            </p:cNvSpPr>
            <p:nvPr/>
          </p:nvSpPr>
          <p:spPr bwMode="auto">
            <a:xfrm>
              <a:off x="1032" y="3293"/>
              <a:ext cx="18" cy="16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88" name="Line 165"/>
            <p:cNvSpPr>
              <a:spLocks noChangeShapeType="1"/>
            </p:cNvSpPr>
            <p:nvPr/>
          </p:nvSpPr>
          <p:spPr bwMode="auto">
            <a:xfrm>
              <a:off x="1684" y="3369"/>
              <a:ext cx="9" cy="30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89" name="Line 166"/>
            <p:cNvSpPr>
              <a:spLocks noChangeShapeType="1"/>
            </p:cNvSpPr>
            <p:nvPr/>
          </p:nvSpPr>
          <p:spPr bwMode="auto">
            <a:xfrm>
              <a:off x="1076" y="3499"/>
              <a:ext cx="25" cy="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90" name="Line 167"/>
            <p:cNvSpPr>
              <a:spLocks noChangeShapeType="1"/>
            </p:cNvSpPr>
            <p:nvPr/>
          </p:nvSpPr>
          <p:spPr bwMode="auto">
            <a:xfrm flipH="1">
              <a:off x="1082" y="3580"/>
              <a:ext cx="19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91" name="Line 168"/>
            <p:cNvSpPr>
              <a:spLocks noChangeShapeType="1"/>
            </p:cNvSpPr>
            <p:nvPr/>
          </p:nvSpPr>
          <p:spPr bwMode="auto">
            <a:xfrm flipH="1">
              <a:off x="1066" y="3684"/>
              <a:ext cx="19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92" name="Line 169"/>
            <p:cNvSpPr>
              <a:spLocks noChangeShapeType="1"/>
            </p:cNvSpPr>
            <p:nvPr/>
          </p:nvSpPr>
          <p:spPr bwMode="auto">
            <a:xfrm>
              <a:off x="968" y="2223"/>
              <a:ext cx="383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93" name="Line 170"/>
            <p:cNvSpPr>
              <a:spLocks noChangeShapeType="1"/>
            </p:cNvSpPr>
            <p:nvPr/>
          </p:nvSpPr>
          <p:spPr bwMode="auto">
            <a:xfrm>
              <a:off x="1723" y="2226"/>
              <a:ext cx="3" cy="2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94" name="Freeform 171"/>
            <p:cNvSpPr>
              <a:spLocks/>
            </p:cNvSpPr>
            <p:nvPr/>
          </p:nvSpPr>
          <p:spPr bwMode="auto">
            <a:xfrm>
              <a:off x="840" y="1864"/>
              <a:ext cx="226" cy="593"/>
            </a:xfrm>
            <a:custGeom>
              <a:avLst/>
              <a:gdLst>
                <a:gd name="T0" fmla="*/ 2 w 277"/>
                <a:gd name="T1" fmla="*/ 2 h 729"/>
                <a:gd name="T2" fmla="*/ 2 w 277"/>
                <a:gd name="T3" fmla="*/ 2 h 729"/>
                <a:gd name="T4" fmla="*/ 2 w 277"/>
                <a:gd name="T5" fmla="*/ 2 h 729"/>
                <a:gd name="T6" fmla="*/ 2 w 277"/>
                <a:gd name="T7" fmla="*/ 2 h 729"/>
                <a:gd name="T8" fmla="*/ 2 w 277"/>
                <a:gd name="T9" fmla="*/ 2 h 729"/>
                <a:gd name="T10" fmla="*/ 2 w 277"/>
                <a:gd name="T11" fmla="*/ 2 h 729"/>
                <a:gd name="T12" fmla="*/ 0 w 277"/>
                <a:gd name="T13" fmla="*/ 2 h 729"/>
                <a:gd name="T14" fmla="*/ 2 w 277"/>
                <a:gd name="T15" fmla="*/ 2 h 729"/>
                <a:gd name="T16" fmla="*/ 2 w 277"/>
                <a:gd name="T17" fmla="*/ 2 h 729"/>
                <a:gd name="T18" fmla="*/ 2 w 277"/>
                <a:gd name="T19" fmla="*/ 2 h 729"/>
                <a:gd name="T20" fmla="*/ 2 w 277"/>
                <a:gd name="T21" fmla="*/ 2 h 729"/>
                <a:gd name="T22" fmla="*/ 2 w 277"/>
                <a:gd name="T23" fmla="*/ 2 h 729"/>
                <a:gd name="T24" fmla="*/ 2 w 277"/>
                <a:gd name="T25" fmla="*/ 2 h 729"/>
                <a:gd name="T26" fmla="*/ 2 w 277"/>
                <a:gd name="T27" fmla="*/ 2 h 729"/>
                <a:gd name="T28" fmla="*/ 2 w 277"/>
                <a:gd name="T29" fmla="*/ 2 h 729"/>
                <a:gd name="T30" fmla="*/ 2 w 277"/>
                <a:gd name="T31" fmla="*/ 2 h 729"/>
                <a:gd name="T32" fmla="*/ 2 w 277"/>
                <a:gd name="T33" fmla="*/ 2 h 729"/>
                <a:gd name="T34" fmla="*/ 2 w 277"/>
                <a:gd name="T35" fmla="*/ 2 h 729"/>
                <a:gd name="T36" fmla="*/ 2 w 277"/>
                <a:gd name="T37" fmla="*/ 2 h 729"/>
                <a:gd name="T38" fmla="*/ 2 w 277"/>
                <a:gd name="T39" fmla="*/ 2 h 729"/>
                <a:gd name="T40" fmla="*/ 2 w 277"/>
                <a:gd name="T41" fmla="*/ 2 h 729"/>
                <a:gd name="T42" fmla="*/ 2 w 277"/>
                <a:gd name="T43" fmla="*/ 2 h 729"/>
                <a:gd name="T44" fmla="*/ 2 w 277"/>
                <a:gd name="T45" fmla="*/ 2 h 729"/>
                <a:gd name="T46" fmla="*/ 2 w 277"/>
                <a:gd name="T47" fmla="*/ 2 h 729"/>
                <a:gd name="T48" fmla="*/ 2 w 277"/>
                <a:gd name="T49" fmla="*/ 2 h 729"/>
                <a:gd name="T50" fmla="*/ 2 w 277"/>
                <a:gd name="T51" fmla="*/ 2 h 729"/>
                <a:gd name="T52" fmla="*/ 2 w 277"/>
                <a:gd name="T53" fmla="*/ 2 h 729"/>
                <a:gd name="T54" fmla="*/ 2 w 277"/>
                <a:gd name="T55" fmla="*/ 2 h 729"/>
                <a:gd name="T56" fmla="*/ 2 w 277"/>
                <a:gd name="T57" fmla="*/ 2 h 729"/>
                <a:gd name="T58" fmla="*/ 2 w 277"/>
                <a:gd name="T59" fmla="*/ 2 h 729"/>
                <a:gd name="T60" fmla="*/ 2 w 277"/>
                <a:gd name="T61" fmla="*/ 2 h 729"/>
                <a:gd name="T62" fmla="*/ 2 w 277"/>
                <a:gd name="T63" fmla="*/ 2 h 729"/>
                <a:gd name="T64" fmla="*/ 2 w 277"/>
                <a:gd name="T65" fmla="*/ 2 h 729"/>
                <a:gd name="T66" fmla="*/ 2 w 277"/>
                <a:gd name="T67" fmla="*/ 2 h 729"/>
                <a:gd name="T68" fmla="*/ 2 w 277"/>
                <a:gd name="T69" fmla="*/ 2 h 729"/>
                <a:gd name="T70" fmla="*/ 2 w 277"/>
                <a:gd name="T71" fmla="*/ 2 h 729"/>
                <a:gd name="T72" fmla="*/ 2 w 277"/>
                <a:gd name="T73" fmla="*/ 2 h 729"/>
                <a:gd name="T74" fmla="*/ 2 w 277"/>
                <a:gd name="T75" fmla="*/ 2 h 729"/>
                <a:gd name="T76" fmla="*/ 2 w 277"/>
                <a:gd name="T77" fmla="*/ 2 h 729"/>
                <a:gd name="T78" fmla="*/ 2 w 277"/>
                <a:gd name="T79" fmla="*/ 2 h 729"/>
                <a:gd name="T80" fmla="*/ 2 w 277"/>
                <a:gd name="T81" fmla="*/ 2 h 729"/>
                <a:gd name="T82" fmla="*/ 2 w 277"/>
                <a:gd name="T83" fmla="*/ 2 h 729"/>
                <a:gd name="T84" fmla="*/ 2 w 277"/>
                <a:gd name="T85" fmla="*/ 2 h 729"/>
                <a:gd name="T86" fmla="*/ 2 w 277"/>
                <a:gd name="T87" fmla="*/ 2 h 729"/>
                <a:gd name="T88" fmla="*/ 2 w 277"/>
                <a:gd name="T89" fmla="*/ 2 h 729"/>
                <a:gd name="T90" fmla="*/ 2 w 277"/>
                <a:gd name="T91" fmla="*/ 2 h 729"/>
                <a:gd name="T92" fmla="*/ 2 w 277"/>
                <a:gd name="T93" fmla="*/ 2 h 729"/>
                <a:gd name="T94" fmla="*/ 2 w 277"/>
                <a:gd name="T95" fmla="*/ 2 h 729"/>
                <a:gd name="T96" fmla="*/ 2 w 277"/>
                <a:gd name="T97" fmla="*/ 3 h 7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7"/>
                <a:gd name="T148" fmla="*/ 0 h 729"/>
                <a:gd name="T149" fmla="*/ 277 w 277"/>
                <a:gd name="T150" fmla="*/ 729 h 7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7" h="729">
                  <a:moveTo>
                    <a:pt x="28" y="0"/>
                  </a:moveTo>
                  <a:lnTo>
                    <a:pt x="24" y="8"/>
                  </a:lnTo>
                  <a:lnTo>
                    <a:pt x="24" y="16"/>
                  </a:lnTo>
                  <a:lnTo>
                    <a:pt x="20" y="24"/>
                  </a:lnTo>
                  <a:lnTo>
                    <a:pt x="20" y="32"/>
                  </a:lnTo>
                  <a:lnTo>
                    <a:pt x="20" y="40"/>
                  </a:lnTo>
                  <a:lnTo>
                    <a:pt x="20" y="48"/>
                  </a:lnTo>
                  <a:lnTo>
                    <a:pt x="16" y="56"/>
                  </a:lnTo>
                  <a:lnTo>
                    <a:pt x="8" y="60"/>
                  </a:lnTo>
                  <a:lnTo>
                    <a:pt x="8" y="68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4" y="108"/>
                  </a:lnTo>
                  <a:lnTo>
                    <a:pt x="4" y="116"/>
                  </a:lnTo>
                  <a:lnTo>
                    <a:pt x="4" y="124"/>
                  </a:lnTo>
                  <a:lnTo>
                    <a:pt x="12" y="128"/>
                  </a:lnTo>
                  <a:lnTo>
                    <a:pt x="12" y="136"/>
                  </a:lnTo>
                  <a:lnTo>
                    <a:pt x="20" y="144"/>
                  </a:lnTo>
                  <a:lnTo>
                    <a:pt x="24" y="152"/>
                  </a:lnTo>
                  <a:lnTo>
                    <a:pt x="28" y="160"/>
                  </a:lnTo>
                  <a:lnTo>
                    <a:pt x="28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6" y="200"/>
                  </a:lnTo>
                  <a:lnTo>
                    <a:pt x="36" y="208"/>
                  </a:lnTo>
                  <a:lnTo>
                    <a:pt x="36" y="216"/>
                  </a:lnTo>
                  <a:lnTo>
                    <a:pt x="44" y="220"/>
                  </a:lnTo>
                  <a:lnTo>
                    <a:pt x="44" y="228"/>
                  </a:lnTo>
                  <a:lnTo>
                    <a:pt x="52" y="236"/>
                  </a:lnTo>
                  <a:lnTo>
                    <a:pt x="56" y="248"/>
                  </a:lnTo>
                  <a:lnTo>
                    <a:pt x="60" y="256"/>
                  </a:lnTo>
                  <a:lnTo>
                    <a:pt x="64" y="264"/>
                  </a:lnTo>
                  <a:lnTo>
                    <a:pt x="72" y="272"/>
                  </a:lnTo>
                  <a:lnTo>
                    <a:pt x="76" y="280"/>
                  </a:lnTo>
                  <a:lnTo>
                    <a:pt x="84" y="284"/>
                  </a:lnTo>
                  <a:lnTo>
                    <a:pt x="92" y="288"/>
                  </a:lnTo>
                  <a:lnTo>
                    <a:pt x="100" y="292"/>
                  </a:lnTo>
                  <a:lnTo>
                    <a:pt x="108" y="296"/>
                  </a:lnTo>
                  <a:lnTo>
                    <a:pt x="116" y="304"/>
                  </a:lnTo>
                  <a:lnTo>
                    <a:pt x="120" y="312"/>
                  </a:lnTo>
                  <a:lnTo>
                    <a:pt x="128" y="320"/>
                  </a:lnTo>
                  <a:lnTo>
                    <a:pt x="132" y="328"/>
                  </a:lnTo>
                  <a:lnTo>
                    <a:pt x="140" y="336"/>
                  </a:lnTo>
                  <a:lnTo>
                    <a:pt x="140" y="344"/>
                  </a:lnTo>
                  <a:lnTo>
                    <a:pt x="140" y="352"/>
                  </a:lnTo>
                  <a:lnTo>
                    <a:pt x="148" y="360"/>
                  </a:lnTo>
                  <a:lnTo>
                    <a:pt x="148" y="368"/>
                  </a:lnTo>
                  <a:lnTo>
                    <a:pt x="152" y="380"/>
                  </a:lnTo>
                  <a:lnTo>
                    <a:pt x="152" y="388"/>
                  </a:lnTo>
                  <a:lnTo>
                    <a:pt x="156" y="396"/>
                  </a:lnTo>
                  <a:lnTo>
                    <a:pt x="156" y="404"/>
                  </a:lnTo>
                  <a:lnTo>
                    <a:pt x="148" y="412"/>
                  </a:lnTo>
                  <a:lnTo>
                    <a:pt x="148" y="420"/>
                  </a:lnTo>
                  <a:lnTo>
                    <a:pt x="156" y="428"/>
                  </a:lnTo>
                  <a:lnTo>
                    <a:pt x="164" y="444"/>
                  </a:lnTo>
                  <a:lnTo>
                    <a:pt x="164" y="452"/>
                  </a:lnTo>
                  <a:lnTo>
                    <a:pt x="168" y="460"/>
                  </a:lnTo>
                  <a:lnTo>
                    <a:pt x="176" y="468"/>
                  </a:lnTo>
                  <a:lnTo>
                    <a:pt x="176" y="476"/>
                  </a:lnTo>
                  <a:lnTo>
                    <a:pt x="184" y="472"/>
                  </a:lnTo>
                  <a:lnTo>
                    <a:pt x="176" y="472"/>
                  </a:lnTo>
                  <a:lnTo>
                    <a:pt x="176" y="480"/>
                  </a:lnTo>
                  <a:lnTo>
                    <a:pt x="184" y="488"/>
                  </a:lnTo>
                  <a:lnTo>
                    <a:pt x="188" y="496"/>
                  </a:lnTo>
                  <a:lnTo>
                    <a:pt x="192" y="504"/>
                  </a:lnTo>
                  <a:lnTo>
                    <a:pt x="204" y="508"/>
                  </a:lnTo>
                  <a:lnTo>
                    <a:pt x="212" y="516"/>
                  </a:lnTo>
                  <a:lnTo>
                    <a:pt x="216" y="524"/>
                  </a:lnTo>
                  <a:lnTo>
                    <a:pt x="220" y="532"/>
                  </a:lnTo>
                  <a:lnTo>
                    <a:pt x="220" y="540"/>
                  </a:lnTo>
                  <a:lnTo>
                    <a:pt x="228" y="544"/>
                  </a:lnTo>
                  <a:lnTo>
                    <a:pt x="228" y="552"/>
                  </a:lnTo>
                  <a:lnTo>
                    <a:pt x="228" y="560"/>
                  </a:lnTo>
                  <a:lnTo>
                    <a:pt x="228" y="568"/>
                  </a:lnTo>
                  <a:lnTo>
                    <a:pt x="220" y="576"/>
                  </a:lnTo>
                  <a:lnTo>
                    <a:pt x="216" y="584"/>
                  </a:lnTo>
                  <a:lnTo>
                    <a:pt x="208" y="592"/>
                  </a:lnTo>
                  <a:lnTo>
                    <a:pt x="204" y="600"/>
                  </a:lnTo>
                  <a:lnTo>
                    <a:pt x="200" y="608"/>
                  </a:lnTo>
                  <a:lnTo>
                    <a:pt x="200" y="616"/>
                  </a:lnTo>
                  <a:lnTo>
                    <a:pt x="200" y="624"/>
                  </a:lnTo>
                  <a:lnTo>
                    <a:pt x="204" y="632"/>
                  </a:lnTo>
                  <a:lnTo>
                    <a:pt x="204" y="640"/>
                  </a:lnTo>
                  <a:lnTo>
                    <a:pt x="212" y="648"/>
                  </a:lnTo>
                  <a:lnTo>
                    <a:pt x="216" y="656"/>
                  </a:lnTo>
                  <a:lnTo>
                    <a:pt x="224" y="660"/>
                  </a:lnTo>
                  <a:lnTo>
                    <a:pt x="232" y="664"/>
                  </a:lnTo>
                  <a:lnTo>
                    <a:pt x="240" y="668"/>
                  </a:lnTo>
                  <a:lnTo>
                    <a:pt x="248" y="672"/>
                  </a:lnTo>
                  <a:lnTo>
                    <a:pt x="252" y="680"/>
                  </a:lnTo>
                  <a:lnTo>
                    <a:pt x="260" y="684"/>
                  </a:lnTo>
                  <a:lnTo>
                    <a:pt x="264" y="692"/>
                  </a:lnTo>
                  <a:lnTo>
                    <a:pt x="268" y="700"/>
                  </a:lnTo>
                  <a:lnTo>
                    <a:pt x="268" y="708"/>
                  </a:lnTo>
                  <a:lnTo>
                    <a:pt x="276" y="72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95" name="Line 172"/>
            <p:cNvSpPr>
              <a:spLocks noChangeShapeType="1"/>
            </p:cNvSpPr>
            <p:nvPr/>
          </p:nvSpPr>
          <p:spPr bwMode="auto">
            <a:xfrm>
              <a:off x="874" y="1887"/>
              <a:ext cx="47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96" name="Line 173"/>
            <p:cNvSpPr>
              <a:spLocks noChangeShapeType="1"/>
            </p:cNvSpPr>
            <p:nvPr/>
          </p:nvSpPr>
          <p:spPr bwMode="auto">
            <a:xfrm>
              <a:off x="350" y="1524"/>
              <a:ext cx="536" cy="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97" name="Line 174"/>
            <p:cNvSpPr>
              <a:spLocks noChangeShapeType="1"/>
            </p:cNvSpPr>
            <p:nvPr/>
          </p:nvSpPr>
          <p:spPr bwMode="auto">
            <a:xfrm flipH="1">
              <a:off x="851" y="1579"/>
              <a:ext cx="19" cy="28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98" name="Line 175"/>
            <p:cNvSpPr>
              <a:spLocks noChangeShapeType="1"/>
            </p:cNvSpPr>
            <p:nvPr/>
          </p:nvSpPr>
          <p:spPr bwMode="auto">
            <a:xfrm flipH="1">
              <a:off x="1704" y="2471"/>
              <a:ext cx="15" cy="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899" name="Line 176"/>
            <p:cNvSpPr>
              <a:spLocks noChangeShapeType="1"/>
            </p:cNvSpPr>
            <p:nvPr/>
          </p:nvSpPr>
          <p:spPr bwMode="auto">
            <a:xfrm>
              <a:off x="1052" y="2425"/>
              <a:ext cx="0" cy="29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900" name="Line 177"/>
            <p:cNvSpPr>
              <a:spLocks noChangeShapeType="1"/>
            </p:cNvSpPr>
            <p:nvPr/>
          </p:nvSpPr>
          <p:spPr bwMode="auto">
            <a:xfrm>
              <a:off x="1053" y="2731"/>
              <a:ext cx="2" cy="4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19378" name="Rectangle 178"/>
            <p:cNvSpPr>
              <a:spLocks noChangeArrowheads="1"/>
            </p:cNvSpPr>
            <p:nvPr/>
          </p:nvSpPr>
          <p:spPr bwMode="auto">
            <a:xfrm>
              <a:off x="1524" y="3512"/>
              <a:ext cx="1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MS</a:t>
              </a:r>
            </a:p>
          </p:txBody>
        </p:sp>
      </p:grpSp>
      <p:sp>
        <p:nvSpPr>
          <p:cNvPr id="30725" name="Text Box 179"/>
          <p:cNvSpPr txBox="1">
            <a:spLocks noChangeArrowheads="1"/>
          </p:cNvSpPr>
          <p:nvPr/>
        </p:nvSpPr>
        <p:spPr bwMode="auto">
          <a:xfrm>
            <a:off x="0" y="120649"/>
            <a:ext cx="91440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New Orleans District</a:t>
            </a: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3505200" y="4637087"/>
            <a:ext cx="5157787" cy="2220913"/>
            <a:chOff x="2348" y="2584"/>
            <a:chExt cx="3249" cy="1399"/>
          </a:xfrm>
        </p:grpSpPr>
        <p:sp>
          <p:nvSpPr>
            <p:cNvPr id="30727" name="Rectangle 181"/>
            <p:cNvSpPr>
              <a:spLocks noChangeArrowheads="1"/>
            </p:cNvSpPr>
            <p:nvPr/>
          </p:nvSpPr>
          <p:spPr bwMode="auto">
            <a:xfrm>
              <a:off x="2348" y="2584"/>
              <a:ext cx="1522" cy="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8600" indent="-228600">
                <a:spcBef>
                  <a:spcPct val="75000"/>
                </a:spcBef>
                <a:buFont typeface="Wingdings" pitchFamily="2" charset="2"/>
                <a:buChar char="§"/>
              </a:pPr>
              <a:r>
                <a:rPr lang="en-US" sz="1800" b="0" dirty="0">
                  <a:latin typeface="Arial" pitchFamily="34" charset="0"/>
                </a:rPr>
                <a:t>2,800 miles of navigable channel</a:t>
              </a:r>
            </a:p>
            <a:p>
              <a:pPr marL="228600" indent="-228600">
                <a:spcBef>
                  <a:spcPct val="75000"/>
                </a:spcBef>
                <a:buFont typeface="Wingdings" pitchFamily="2" charset="2"/>
                <a:buChar char="§"/>
              </a:pPr>
              <a:r>
                <a:rPr lang="en-US" sz="1800" b="0" dirty="0">
                  <a:latin typeface="Arial" pitchFamily="34" charset="0"/>
                </a:rPr>
                <a:t>973 </a:t>
              </a:r>
              <a:r>
                <a:rPr lang="en-US" sz="1800" b="0" dirty="0" smtClean="0">
                  <a:latin typeface="Arial" pitchFamily="34" charset="0"/>
                </a:rPr>
                <a:t>miles of </a:t>
              </a:r>
              <a:r>
                <a:rPr lang="en-US" dirty="0" smtClean="0">
                  <a:latin typeface="Arial" pitchFamily="34" charset="0"/>
                </a:rPr>
                <a:t>MR&amp;T levees</a:t>
              </a:r>
              <a:endParaRPr lang="en-US" sz="1800" b="0" dirty="0">
                <a:latin typeface="Arial" pitchFamily="34" charset="0"/>
              </a:endParaRPr>
            </a:p>
            <a:p>
              <a:pPr marL="228600" indent="-228600">
                <a:spcBef>
                  <a:spcPct val="75000"/>
                </a:spcBef>
                <a:buFont typeface="Wingdings" pitchFamily="2" charset="2"/>
                <a:buChar char="§"/>
              </a:pPr>
              <a:endParaRPr lang="en-US" sz="1800" b="0" dirty="0">
                <a:latin typeface="Arial" pitchFamily="34" charset="0"/>
              </a:endParaRPr>
            </a:p>
          </p:txBody>
        </p:sp>
        <p:sp>
          <p:nvSpPr>
            <p:cNvPr id="30728" name="Rectangle 182"/>
            <p:cNvSpPr>
              <a:spLocks noChangeArrowheads="1"/>
            </p:cNvSpPr>
            <p:nvPr/>
          </p:nvSpPr>
          <p:spPr bwMode="auto">
            <a:xfrm>
              <a:off x="3874" y="2585"/>
              <a:ext cx="1723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8600" indent="-228600">
                <a:spcBef>
                  <a:spcPct val="75000"/>
                </a:spcBef>
                <a:buFont typeface="Wingdings" pitchFamily="2" charset="2"/>
                <a:buChar char="§"/>
              </a:pPr>
              <a:r>
                <a:rPr lang="en-US" dirty="0" smtClean="0">
                  <a:latin typeface="Arial" pitchFamily="34" charset="0"/>
                </a:rPr>
                <a:t>325 miles of hurricane levees</a:t>
              </a:r>
            </a:p>
            <a:p>
              <a:pPr marL="228600" indent="-228600">
                <a:spcBef>
                  <a:spcPct val="75000"/>
                </a:spcBef>
                <a:buFont typeface="Wingdings" pitchFamily="2" charset="2"/>
                <a:buChar char="§"/>
              </a:pPr>
              <a:r>
                <a:rPr lang="en-US" sz="1800" b="0" dirty="0" smtClean="0">
                  <a:latin typeface="Arial" pitchFamily="34" charset="0"/>
                </a:rPr>
                <a:t>18 </a:t>
              </a:r>
              <a:r>
                <a:rPr lang="en-US" sz="1800" b="0" dirty="0">
                  <a:latin typeface="Arial" pitchFamily="34" charset="0"/>
                </a:rPr>
                <a:t>locks and control </a:t>
              </a:r>
              <a:r>
                <a:rPr lang="en-US" sz="1800" b="0" dirty="0" smtClean="0">
                  <a:latin typeface="Arial" pitchFamily="34" charset="0"/>
                </a:rPr>
                <a:t>structures</a:t>
              </a:r>
              <a:endParaRPr lang="en-US" sz="1800" b="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353A7-B8C8-4941-964B-4878831D01B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 Major Flood Risks in Coastal LA</a:t>
            </a:r>
          </a:p>
        </p:txBody>
      </p:sp>
      <p:sp>
        <p:nvSpPr>
          <p:cNvPr id="116747" name="Freeform 11"/>
          <p:cNvSpPr>
            <a:spLocks/>
          </p:cNvSpPr>
          <p:nvPr/>
        </p:nvSpPr>
        <p:spPr bwMode="auto">
          <a:xfrm>
            <a:off x="3930650" y="3113088"/>
            <a:ext cx="12700" cy="33337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0" y="0"/>
              </a:cxn>
              <a:cxn ang="0">
                <a:pos x="8" y="24"/>
              </a:cxn>
            </a:cxnLst>
            <a:rect l="0" t="0" r="r" b="b"/>
            <a:pathLst>
              <a:path w="8" h="24">
                <a:moveTo>
                  <a:pt x="8" y="24"/>
                </a:moveTo>
                <a:cubicBezTo>
                  <a:pt x="5" y="16"/>
                  <a:pt x="0" y="0"/>
                  <a:pt x="0" y="0"/>
                </a:cubicBezTo>
                <a:cubicBezTo>
                  <a:pt x="0" y="0"/>
                  <a:pt x="5" y="16"/>
                  <a:pt x="8" y="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0" y="685800"/>
            <a:ext cx="6172200" cy="5943600"/>
            <a:chOff x="1295400" y="600075"/>
            <a:chExt cx="6172200" cy="5943600"/>
          </a:xfrm>
        </p:grpSpPr>
        <p:sp>
          <p:nvSpPr>
            <p:cNvPr id="116741" name="Oval 5"/>
            <p:cNvSpPr>
              <a:spLocks noChangeArrowheads="1"/>
            </p:cNvSpPr>
            <p:nvPr/>
          </p:nvSpPr>
          <p:spPr bwMode="auto">
            <a:xfrm>
              <a:off x="1295400" y="600075"/>
              <a:ext cx="6172200" cy="5943600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42" name="Freeform 6" descr="Solid diamond"/>
            <p:cNvSpPr>
              <a:spLocks/>
            </p:cNvSpPr>
            <p:nvPr/>
          </p:nvSpPr>
          <p:spPr bwMode="auto">
            <a:xfrm>
              <a:off x="2393950" y="1554163"/>
              <a:ext cx="4060825" cy="3967162"/>
            </a:xfrm>
            <a:custGeom>
              <a:avLst/>
              <a:gdLst/>
              <a:ahLst/>
              <a:cxnLst>
                <a:cxn ang="0">
                  <a:pos x="1104" y="1152"/>
                </a:cxn>
                <a:cxn ang="0">
                  <a:pos x="1008" y="1008"/>
                </a:cxn>
                <a:cxn ang="0">
                  <a:pos x="1008" y="768"/>
                </a:cxn>
                <a:cxn ang="0">
                  <a:pos x="1008" y="624"/>
                </a:cxn>
                <a:cxn ang="0">
                  <a:pos x="1104" y="384"/>
                </a:cxn>
                <a:cxn ang="0">
                  <a:pos x="1152" y="288"/>
                </a:cxn>
                <a:cxn ang="0">
                  <a:pos x="1344" y="48"/>
                </a:cxn>
                <a:cxn ang="0">
                  <a:pos x="1392" y="0"/>
                </a:cxn>
                <a:cxn ang="0">
                  <a:pos x="1536" y="144"/>
                </a:cxn>
                <a:cxn ang="0">
                  <a:pos x="1680" y="384"/>
                </a:cxn>
                <a:cxn ang="0">
                  <a:pos x="1728" y="576"/>
                </a:cxn>
                <a:cxn ang="0">
                  <a:pos x="1776" y="864"/>
                </a:cxn>
                <a:cxn ang="0">
                  <a:pos x="1728" y="1152"/>
                </a:cxn>
                <a:cxn ang="0">
                  <a:pos x="1920" y="1104"/>
                </a:cxn>
                <a:cxn ang="0">
                  <a:pos x="2208" y="1104"/>
                </a:cxn>
                <a:cxn ang="0">
                  <a:pos x="2592" y="1248"/>
                </a:cxn>
                <a:cxn ang="0">
                  <a:pos x="2832" y="1440"/>
                </a:cxn>
                <a:cxn ang="0">
                  <a:pos x="2592" y="1632"/>
                </a:cxn>
                <a:cxn ang="0">
                  <a:pos x="2352" y="1728"/>
                </a:cxn>
                <a:cxn ang="0">
                  <a:pos x="2112" y="1776"/>
                </a:cxn>
                <a:cxn ang="0">
                  <a:pos x="1920" y="1776"/>
                </a:cxn>
                <a:cxn ang="0">
                  <a:pos x="1680" y="1728"/>
                </a:cxn>
                <a:cxn ang="0">
                  <a:pos x="1728" y="1824"/>
                </a:cxn>
                <a:cxn ang="0">
                  <a:pos x="1776" y="2112"/>
                </a:cxn>
                <a:cxn ang="0">
                  <a:pos x="1728" y="2352"/>
                </a:cxn>
                <a:cxn ang="0">
                  <a:pos x="1632" y="2592"/>
                </a:cxn>
                <a:cxn ang="0">
                  <a:pos x="1488" y="2784"/>
                </a:cxn>
                <a:cxn ang="0">
                  <a:pos x="1392" y="2832"/>
                </a:cxn>
                <a:cxn ang="0">
                  <a:pos x="1200" y="2688"/>
                </a:cxn>
                <a:cxn ang="0">
                  <a:pos x="1056" y="2448"/>
                </a:cxn>
                <a:cxn ang="0">
                  <a:pos x="1008" y="2160"/>
                </a:cxn>
                <a:cxn ang="0">
                  <a:pos x="1008" y="1920"/>
                </a:cxn>
                <a:cxn ang="0">
                  <a:pos x="1104" y="1728"/>
                </a:cxn>
                <a:cxn ang="0">
                  <a:pos x="816" y="1776"/>
                </a:cxn>
                <a:cxn ang="0">
                  <a:pos x="576" y="1776"/>
                </a:cxn>
                <a:cxn ang="0">
                  <a:pos x="288" y="1680"/>
                </a:cxn>
                <a:cxn ang="0">
                  <a:pos x="48" y="1536"/>
                </a:cxn>
                <a:cxn ang="0">
                  <a:pos x="0" y="1440"/>
                </a:cxn>
                <a:cxn ang="0">
                  <a:pos x="96" y="1296"/>
                </a:cxn>
                <a:cxn ang="0">
                  <a:pos x="336" y="1200"/>
                </a:cxn>
                <a:cxn ang="0">
                  <a:pos x="576" y="1104"/>
                </a:cxn>
                <a:cxn ang="0">
                  <a:pos x="816" y="1104"/>
                </a:cxn>
                <a:cxn ang="0">
                  <a:pos x="1056" y="1152"/>
                </a:cxn>
                <a:cxn ang="0">
                  <a:pos x="1104" y="1152"/>
                </a:cxn>
              </a:cxnLst>
              <a:rect l="0" t="0" r="r" b="b"/>
              <a:pathLst>
                <a:path w="2832" h="2832">
                  <a:moveTo>
                    <a:pt x="1104" y="1152"/>
                  </a:moveTo>
                  <a:lnTo>
                    <a:pt x="1008" y="1008"/>
                  </a:lnTo>
                  <a:lnTo>
                    <a:pt x="1008" y="768"/>
                  </a:lnTo>
                  <a:lnTo>
                    <a:pt x="1008" y="624"/>
                  </a:lnTo>
                  <a:lnTo>
                    <a:pt x="1104" y="384"/>
                  </a:lnTo>
                  <a:lnTo>
                    <a:pt x="1152" y="288"/>
                  </a:lnTo>
                  <a:lnTo>
                    <a:pt x="1344" y="48"/>
                  </a:lnTo>
                  <a:lnTo>
                    <a:pt x="1392" y="0"/>
                  </a:lnTo>
                  <a:lnTo>
                    <a:pt x="1536" y="144"/>
                  </a:lnTo>
                  <a:lnTo>
                    <a:pt x="1680" y="384"/>
                  </a:lnTo>
                  <a:lnTo>
                    <a:pt x="1728" y="576"/>
                  </a:lnTo>
                  <a:lnTo>
                    <a:pt x="1776" y="864"/>
                  </a:lnTo>
                  <a:lnTo>
                    <a:pt x="1728" y="1152"/>
                  </a:lnTo>
                  <a:lnTo>
                    <a:pt x="1920" y="1104"/>
                  </a:lnTo>
                  <a:lnTo>
                    <a:pt x="2208" y="1104"/>
                  </a:lnTo>
                  <a:lnTo>
                    <a:pt x="2592" y="1248"/>
                  </a:lnTo>
                  <a:lnTo>
                    <a:pt x="2832" y="1440"/>
                  </a:lnTo>
                  <a:lnTo>
                    <a:pt x="2592" y="1632"/>
                  </a:lnTo>
                  <a:lnTo>
                    <a:pt x="2352" y="1728"/>
                  </a:lnTo>
                  <a:lnTo>
                    <a:pt x="2112" y="1776"/>
                  </a:lnTo>
                  <a:lnTo>
                    <a:pt x="1920" y="1776"/>
                  </a:lnTo>
                  <a:lnTo>
                    <a:pt x="1680" y="1728"/>
                  </a:lnTo>
                  <a:lnTo>
                    <a:pt x="1728" y="1824"/>
                  </a:lnTo>
                  <a:lnTo>
                    <a:pt x="1776" y="2112"/>
                  </a:lnTo>
                  <a:lnTo>
                    <a:pt x="1728" y="2352"/>
                  </a:lnTo>
                  <a:lnTo>
                    <a:pt x="1632" y="2592"/>
                  </a:lnTo>
                  <a:lnTo>
                    <a:pt x="1488" y="2784"/>
                  </a:lnTo>
                  <a:lnTo>
                    <a:pt x="1392" y="2832"/>
                  </a:lnTo>
                  <a:lnTo>
                    <a:pt x="1200" y="2688"/>
                  </a:lnTo>
                  <a:lnTo>
                    <a:pt x="1056" y="2448"/>
                  </a:lnTo>
                  <a:lnTo>
                    <a:pt x="1008" y="2160"/>
                  </a:lnTo>
                  <a:lnTo>
                    <a:pt x="1008" y="1920"/>
                  </a:lnTo>
                  <a:lnTo>
                    <a:pt x="1104" y="1728"/>
                  </a:lnTo>
                  <a:lnTo>
                    <a:pt x="816" y="1776"/>
                  </a:lnTo>
                  <a:lnTo>
                    <a:pt x="576" y="1776"/>
                  </a:lnTo>
                  <a:lnTo>
                    <a:pt x="288" y="1680"/>
                  </a:lnTo>
                  <a:lnTo>
                    <a:pt x="48" y="1536"/>
                  </a:lnTo>
                  <a:lnTo>
                    <a:pt x="0" y="1440"/>
                  </a:lnTo>
                  <a:lnTo>
                    <a:pt x="96" y="1296"/>
                  </a:lnTo>
                  <a:lnTo>
                    <a:pt x="336" y="1200"/>
                  </a:lnTo>
                  <a:lnTo>
                    <a:pt x="576" y="1104"/>
                  </a:lnTo>
                  <a:lnTo>
                    <a:pt x="816" y="1104"/>
                  </a:lnTo>
                  <a:lnTo>
                    <a:pt x="1056" y="1152"/>
                  </a:lnTo>
                  <a:lnTo>
                    <a:pt x="1104" y="1152"/>
                  </a:lnTo>
                  <a:close/>
                </a:path>
              </a:pathLst>
            </a:custGeom>
            <a:pattFill prst="solidDmnd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3" name="Oval 7"/>
            <p:cNvSpPr>
              <a:spLocks noChangeArrowheads="1"/>
            </p:cNvSpPr>
            <p:nvPr/>
          </p:nvSpPr>
          <p:spPr bwMode="auto">
            <a:xfrm>
              <a:off x="1981200" y="1285875"/>
              <a:ext cx="2959100" cy="27559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44" name="Oval 8"/>
            <p:cNvSpPr>
              <a:spLocks noChangeArrowheads="1"/>
            </p:cNvSpPr>
            <p:nvPr/>
          </p:nvSpPr>
          <p:spPr bwMode="auto">
            <a:xfrm>
              <a:off x="1981200" y="3101975"/>
              <a:ext cx="2959100" cy="27559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45" name="Oval 9"/>
            <p:cNvSpPr>
              <a:spLocks noChangeArrowheads="1"/>
            </p:cNvSpPr>
            <p:nvPr/>
          </p:nvSpPr>
          <p:spPr bwMode="auto">
            <a:xfrm>
              <a:off x="3840163" y="3101975"/>
              <a:ext cx="2959100" cy="27559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46" name="Oval 10"/>
            <p:cNvSpPr>
              <a:spLocks noChangeArrowheads="1"/>
            </p:cNvSpPr>
            <p:nvPr/>
          </p:nvSpPr>
          <p:spPr bwMode="auto">
            <a:xfrm>
              <a:off x="3840163" y="1285875"/>
              <a:ext cx="2959100" cy="27559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060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/>
                <a:t>River</a:t>
              </a:r>
            </a:p>
            <a:p>
              <a:pPr algn="ctr"/>
              <a:r>
                <a:rPr lang="en-US" b="0" dirty="0"/>
                <a:t>Flooding</a:t>
              </a:r>
            </a:p>
          </p:txBody>
        </p:sp>
        <p:sp>
          <p:nvSpPr>
            <p:cNvPr id="116749" name="Text Box 13"/>
            <p:cNvSpPr txBox="1">
              <a:spLocks noChangeArrowheads="1"/>
            </p:cNvSpPr>
            <p:nvPr/>
          </p:nvSpPr>
          <p:spPr bwMode="auto">
            <a:xfrm>
              <a:off x="4953000" y="4530725"/>
              <a:ext cx="1847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/>
                <a:t>Hurricane Storm</a:t>
              </a:r>
            </a:p>
            <a:p>
              <a:pPr algn="ctr"/>
              <a:r>
                <a:rPr lang="en-US" b="0" dirty="0"/>
                <a:t>Surge</a:t>
              </a:r>
            </a:p>
          </p:txBody>
        </p:sp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4876800" y="1970087"/>
              <a:ext cx="19240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/>
                <a:t>Coastal Erosion</a:t>
              </a:r>
            </a:p>
            <a:p>
              <a:pPr algn="ctr"/>
              <a:r>
                <a:rPr lang="en-US" b="0" dirty="0"/>
                <a:t>&amp; Environmental </a:t>
              </a:r>
            </a:p>
            <a:p>
              <a:pPr algn="ctr"/>
              <a:r>
                <a:rPr lang="en-US" b="0" dirty="0"/>
                <a:t>Degradation</a:t>
              </a:r>
            </a:p>
          </p:txBody>
        </p:sp>
        <p:sp>
          <p:nvSpPr>
            <p:cNvPr id="116751" name="Text Box 15"/>
            <p:cNvSpPr txBox="1">
              <a:spLocks noChangeArrowheads="1"/>
            </p:cNvSpPr>
            <p:nvPr/>
          </p:nvSpPr>
          <p:spPr bwMode="auto">
            <a:xfrm>
              <a:off x="2487613" y="4525963"/>
              <a:ext cx="946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/>
                <a:t>Rainfall</a:t>
              </a:r>
            </a:p>
          </p:txBody>
        </p:sp>
        <p:sp>
          <p:nvSpPr>
            <p:cNvPr id="11675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971800" y="914400"/>
              <a:ext cx="2838450" cy="6762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Sea Level Rise</a:t>
              </a:r>
            </a:p>
          </p:txBody>
        </p:sp>
        <p:sp>
          <p:nvSpPr>
            <p:cNvPr id="11675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076575" y="5838825"/>
              <a:ext cx="2590800" cy="53340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and Subsidence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26" name="Picture 18" descr="Map of Louisiana - Small for PPT"/>
          <p:cNvPicPr>
            <a:picLocks noChangeAspect="1" noChangeArrowheads="1"/>
          </p:cNvPicPr>
          <p:nvPr/>
        </p:nvPicPr>
        <p:blipFill>
          <a:blip r:embed="rId3" cstate="print"/>
          <a:srcRect b="7953"/>
          <a:stretch>
            <a:fillRect/>
          </a:stretch>
        </p:blipFill>
        <p:spPr bwMode="auto">
          <a:xfrm>
            <a:off x="262652" y="807811"/>
            <a:ext cx="8576548" cy="5669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9019" name="Text Box 11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Southeast Louisiana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0558" y="3322864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Borgne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2006" y="4342038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Mississippi River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66668" y="4514849"/>
            <a:ext cx="304799" cy="228600"/>
          </a:xfrm>
          <a:prstGeom prst="straightConnector1">
            <a:avLst/>
          </a:prstGeom>
          <a:ln w="22225">
            <a:solidFill>
              <a:schemeClr val="bg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21822" y="2830285"/>
            <a:ext cx="1101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Pontchartrain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2377" y="1481816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Mississippi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4564" y="247513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Louisiana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1349" y="5915024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Gulf of Mexico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3605" y="3961038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Orleans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5028555" y="3559630"/>
            <a:ext cx="539488" cy="401408"/>
          </a:xfrm>
          <a:prstGeom prst="straightConnector1">
            <a:avLst/>
          </a:prstGeom>
          <a:ln w="22225">
            <a:solidFill>
              <a:srgbClr val="FFFF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3135" y="1326696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Mississippi River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077797" y="1499507"/>
            <a:ext cx="304799" cy="228600"/>
          </a:xfrm>
          <a:prstGeom prst="straightConnector1">
            <a:avLst/>
          </a:prstGeom>
          <a:ln w="22225">
            <a:solidFill>
              <a:schemeClr val="bg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2220" y="5329915"/>
            <a:ext cx="21384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Vulnerability</a:t>
            </a:r>
          </a:p>
          <a:p>
            <a:pPr marL="171450" indent="-1714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Gulf</a:t>
            </a:r>
          </a:p>
          <a:p>
            <a:pPr marL="171450" indent="-1714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Lake</a:t>
            </a:r>
          </a:p>
          <a:p>
            <a:pPr marL="171450" indent="-1714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River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220" y="4616908"/>
            <a:ext cx="2287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Vulnerability</a:t>
            </a:r>
          </a:p>
          <a:p>
            <a:pPr marL="171450" indent="-1714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high river stages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BCC6E-C2E4-48D9-B81A-83091AE1231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SDRRS vicinity map (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29560"/>
            <a:ext cx="9144000" cy="58220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2"/>
            <a:ext cx="9144000" cy="1141728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and Storm Damage Risk Reduction System</a:t>
            </a:r>
            <a:endParaRPr lang="en-US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0B78-6F05-43B2-84EC-CBD8AF07FBF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PT_Master_Slide_Template (2)">
  <a:themeElements>
    <a:clrScheme name="1_PPT_Master_Slide_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PT_Master_Slide_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Master_Slide_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Slide Master">
  <a:themeElements>
    <a:clrScheme name="4_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lide Master">
  <a:themeElements>
    <a:clrScheme name="4_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669E29EFAB14582576D25EF448152" ma:contentTypeVersion="1" ma:contentTypeDescription="Create a new document." ma:contentTypeScope="" ma:versionID="48c703af1e1d1ce53016ea7ac37b90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4E6952-96C7-45F6-A0A1-CA303F37EE0F}"/>
</file>

<file path=customXml/itemProps2.xml><?xml version="1.0" encoding="utf-8"?>
<ds:datastoreItem xmlns:ds="http://schemas.openxmlformats.org/officeDocument/2006/customXml" ds:itemID="{8C7386A6-CEC3-406B-B89F-E6F137C4C48D}"/>
</file>

<file path=customXml/itemProps3.xml><?xml version="1.0" encoding="utf-8"?>
<ds:datastoreItem xmlns:ds="http://schemas.openxmlformats.org/officeDocument/2006/customXml" ds:itemID="{F99D1F64-C817-4CC7-9BD1-3404398CF1E3}"/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306</Words>
  <Application>Microsoft Office PowerPoint</Application>
  <PresentationFormat>On-screen Show (4:3)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Slide Master</vt:lpstr>
      <vt:lpstr>2_PPT_Master_Slide_Template (2)</vt:lpstr>
      <vt:lpstr>10_Slide Master</vt:lpstr>
      <vt:lpstr>5_Slide Master</vt:lpstr>
      <vt:lpstr>Custom Design</vt:lpstr>
      <vt:lpstr>1_Slide Master</vt:lpstr>
      <vt:lpstr>2_Slide Master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Hurricane and Storm Damage Risk Reduction System</vt:lpstr>
      <vt:lpstr>IHNC-Lake Borgne Surge Barrier</vt:lpstr>
      <vt:lpstr>PowerPoint Presentation</vt:lpstr>
      <vt:lpstr>Challenges and Opportunities</vt:lpstr>
      <vt:lpstr>Thank You</vt:lpstr>
    </vt:vector>
  </TitlesOfParts>
  <Company>USACE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B2PA9SW9</dc:creator>
  <cp:lastModifiedBy>Lisa Schindler</cp:lastModifiedBy>
  <cp:revision>203</cp:revision>
  <dcterms:created xsi:type="dcterms:W3CDTF">2011-06-21T20:25:07Z</dcterms:created>
  <dcterms:modified xsi:type="dcterms:W3CDTF">2013-05-28T16:58:56Z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0x010100685669E29EFAB14582576D25EF448152</vt:lpwstr>
  </property>
</Properties>
</file>