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77" r:id="rId4"/>
    <p:sldId id="278" r:id="rId5"/>
    <p:sldId id="279" r:id="rId6"/>
    <p:sldId id="262" r:id="rId7"/>
    <p:sldId id="265" r:id="rId8"/>
    <p:sldId id="260" r:id="rId9"/>
    <p:sldId id="266" r:id="rId10"/>
    <p:sldId id="269" r:id="rId11"/>
    <p:sldId id="270" r:id="rId12"/>
    <p:sldId id="268" r:id="rId13"/>
    <p:sldId id="271" r:id="rId14"/>
    <p:sldId id="27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51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61172" autoAdjust="0"/>
  </p:normalViewPr>
  <p:slideViewPr>
    <p:cSldViewPr>
      <p:cViewPr varScale="1">
        <p:scale>
          <a:sx n="69" d="100"/>
          <a:sy n="69" d="100"/>
        </p:scale>
        <p:origin x="-12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BAA4-4516-4E7C-BB72-59B25D8EA540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ABB2-AF63-4D49-85B6-FB075452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0911-1F50-4F11-B5B9-7D7C173867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8680" indent="-2841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6432" indent="-2272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1004" indent="-2272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5577" indent="-2272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0149" indent="-22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4722" indent="-22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294" indent="-22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3867" indent="-22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7E2106-72A3-4552-9A7B-09739F340BA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ABB2-AF63-4D49-85B6-FB07545294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9CBF-CF47-446A-996D-D73A7C2BD6BD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C19F-4708-4767-A6EA-521C908B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imberly.hall@tnc.org" TargetMode="External"/><Relationship Id="rId5" Type="http://schemas.openxmlformats.org/officeDocument/2006/relationships/hyperlink" Target="mailto:kkahl@tnc.org" TargetMode="External"/><Relationship Id="rId4" Type="http://schemas.openxmlformats.org/officeDocument/2006/relationships/hyperlink" Target="mailto:pdoran@tnc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doran@tnc.or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imberly.hall@tnc.org" TargetMode="External"/><Relationship Id="rId4" Type="http://schemas.openxmlformats.org/officeDocument/2006/relationships/hyperlink" Target="mailto:kkahl@tn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460"/>
            <a:ext cx="8137502" cy="504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66461"/>
            <a:ext cx="4860902" cy="11289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 Great Lakes</a:t>
            </a:r>
            <a:b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roject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1751" y="5216071"/>
            <a:ext cx="6400800" cy="164192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Patrick Doran, PhD    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pdoran@tnc.org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Katie Kahl, PhD           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kkahl@tnc.org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Kim Hall, PhD	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kimberly_hall@tnc.org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600" b="1" u="sng" dirty="0" smtClean="0">
                <a:solidFill>
                  <a:srgbClr val="33CC33"/>
                </a:solidFill>
              </a:rPr>
              <a:t>www.nature.org/greatlakes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5778" r="28750" b="13711"/>
          <a:stretch/>
        </p:blipFill>
        <p:spPr bwMode="auto">
          <a:xfrm>
            <a:off x="5990562" y="1039998"/>
            <a:ext cx="262576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8656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Case Studies    </a:t>
            </a: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nature.org/</a:t>
            </a:r>
            <a:r>
              <a:rPr lang="en-US" sz="3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greatlakesclimate</a:t>
            </a: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14000" r="32426" b="10001"/>
          <a:stretch>
            <a:fillRect/>
          </a:stretch>
        </p:blipFill>
        <p:spPr bwMode="auto">
          <a:xfrm>
            <a:off x="152400" y="1053853"/>
            <a:ext cx="2546801" cy="3213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15903" r="30203" b="8000"/>
          <a:stretch>
            <a:fillRect/>
          </a:stretch>
        </p:blipFill>
        <p:spPr bwMode="auto">
          <a:xfrm>
            <a:off x="3124200" y="1053853"/>
            <a:ext cx="2501082" cy="32272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14406" r="42349" b="16287"/>
          <a:stretch/>
        </p:blipFill>
        <p:spPr bwMode="auto">
          <a:xfrm>
            <a:off x="3386588" y="3276600"/>
            <a:ext cx="2603974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4000" r="30000" b="10001"/>
          <a:stretch>
            <a:fillRect/>
          </a:stretch>
        </p:blipFill>
        <p:spPr bwMode="auto">
          <a:xfrm>
            <a:off x="519661" y="3276600"/>
            <a:ext cx="262981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2" t="13921" r="33848" b="13921"/>
          <a:stretch/>
        </p:blipFill>
        <p:spPr bwMode="auto">
          <a:xfrm>
            <a:off x="6248400" y="3255818"/>
            <a:ext cx="261851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1613" b="8522"/>
          <a:stretch/>
        </p:blipFill>
        <p:spPr bwMode="auto">
          <a:xfrm>
            <a:off x="-14416" y="6096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Adaptation “Workflows”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101281"/>
            <a:ext cx="8382000" cy="144655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Step people through the process via an issue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Link them to people, resources, tools at each step- in a real example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Leave their examples, ask questions, discuss a step/tool/analysis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Gather demographics to inform development &amp;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24609" r="23024" b="21970"/>
          <a:stretch/>
        </p:blipFill>
        <p:spPr bwMode="auto">
          <a:xfrm>
            <a:off x="655509" y="2057400"/>
            <a:ext cx="7840238" cy="428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19937"/>
          <a:stretch/>
        </p:blipFill>
        <p:spPr>
          <a:xfrm>
            <a:off x="0" y="0"/>
            <a:ext cx="9151257" cy="127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928" y="16572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Exploring Coastal Resilience in the Great Lakes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2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648" r="19659" b="6534"/>
          <a:stretch/>
        </p:blipFill>
        <p:spPr bwMode="auto">
          <a:xfrm>
            <a:off x="17060" y="4550"/>
            <a:ext cx="5939365" cy="4648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4063" r="11054" b="6250"/>
          <a:stretch/>
        </p:blipFill>
        <p:spPr bwMode="auto">
          <a:xfrm>
            <a:off x="3175914" y="3466309"/>
            <a:ext cx="6010275" cy="33916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051" y="152400"/>
            <a:ext cx="2734349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Demonstrate the workflow concept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Demonstrate the GLCRPG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Support city of Toledo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Intersect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19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Lessons Learned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Katie Kahl</a:t>
            </a:r>
          </a:p>
          <a:p>
            <a:r>
              <a:rPr lang="en-US" sz="1800" dirty="0" smtClean="0"/>
              <a:t>The Nature Conservancy, Great Lakes Project           January 25, 2013</a:t>
            </a:r>
            <a:endParaRPr lang="en-US" sz="18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270000"/>
            <a:ext cx="9143999" cy="558799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5944" y="1828800"/>
            <a:ext cx="8229600" cy="467836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Language matters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People aren’t clear on concepts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Lack of communication between sectors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 attention to the decision-making </a:t>
            </a:r>
            <a:r>
              <a:rPr lang="en-US" dirty="0" smtClean="0">
                <a:solidFill>
                  <a:schemeClr val="tx1"/>
                </a:solidFill>
              </a:rPr>
              <a:t>context – metrics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We’re early in the process (learning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planning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action)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We’re good at ecological priorities – need new ways of incorporating and translating sociocultural and economic priorities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/>
          <a:stretch/>
        </p:blipFill>
        <p:spPr>
          <a:xfrm>
            <a:off x="14177" y="8860"/>
            <a:ext cx="9587023" cy="684914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562600" y="2895600"/>
            <a:ext cx="3602664" cy="33147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Questions?</a:t>
            </a:r>
          </a:p>
          <a:p>
            <a:pPr marL="0" indent="0">
              <a:buFont typeface="Arial" pitchFamily="34" charset="0"/>
              <a:buNone/>
            </a:pPr>
            <a:endParaRPr lang="en-US" sz="2200" dirty="0" smtClean="0"/>
          </a:p>
          <a:p>
            <a:r>
              <a:rPr lang="en-US" dirty="0"/>
              <a:t>Patrick </a:t>
            </a:r>
            <a:r>
              <a:rPr lang="en-US" dirty="0" smtClean="0"/>
              <a:t>Doran     </a:t>
            </a:r>
            <a:r>
              <a:rPr lang="en-US" dirty="0" smtClean="0">
                <a:hlinkClick r:id="rId3"/>
              </a:rPr>
              <a:t>pdoran@tnc.org</a:t>
            </a:r>
            <a:endParaRPr lang="en-US" dirty="0" smtClean="0"/>
          </a:p>
          <a:p>
            <a:endParaRPr lang="en-US" sz="1700" dirty="0"/>
          </a:p>
          <a:p>
            <a:r>
              <a:rPr lang="en-US" dirty="0" smtClean="0"/>
              <a:t>Katie Kahl            </a:t>
            </a:r>
            <a:r>
              <a:rPr lang="en-US" dirty="0">
                <a:hlinkClick r:id="rId4"/>
              </a:rPr>
              <a:t>kkahl@tnc.org</a:t>
            </a:r>
            <a:endParaRPr lang="en-US" dirty="0"/>
          </a:p>
          <a:p>
            <a:endParaRPr lang="en-US" sz="1700" dirty="0" smtClean="0"/>
          </a:p>
          <a:p>
            <a:r>
              <a:rPr lang="en-US" dirty="0" smtClean="0"/>
              <a:t>Kim Hall</a:t>
            </a:r>
            <a:r>
              <a:rPr lang="en-US" dirty="0"/>
              <a:t>	          </a:t>
            </a:r>
            <a:r>
              <a:rPr lang="en-US" dirty="0" smtClean="0">
                <a:hlinkClick r:id="rId5"/>
              </a:rPr>
              <a:t>kimberly_hall@tnc.org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Stakeholders </a:t>
            </a:r>
            <a:r>
              <a:rPr lang="en-US" dirty="0" smtClean="0"/>
              <a:t>5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state of </a:t>
            </a:r>
            <a:r>
              <a:rPr lang="en-US" dirty="0" smtClean="0"/>
              <a:t>knowledge: Survey results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Creating a space for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Place-based workshops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Survey Says…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28800"/>
            <a:ext cx="28956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1833" y="1516110"/>
            <a:ext cx="52735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Climate change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and adaptation are on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our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minds (80%)…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…but we’re confused about the science (50%)…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…and hardly anyone knows what to do!!! (26%)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0896600" cy="754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4375" y="4572000"/>
            <a:ext cx="30410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Adaptation Confusion?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74% provided a </a:t>
            </a:r>
            <a:r>
              <a:rPr lang="en-US" sz="2400" dirty="0" err="1" smtClean="0"/>
              <a:t>def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43% proactive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30% reactive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27% </a:t>
            </a:r>
            <a:r>
              <a:rPr lang="en-US" sz="2400" dirty="0" smtClean="0"/>
              <a:t>missed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7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38200" y="152400"/>
            <a:ext cx="9906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1371600"/>
            <a:ext cx="9906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514600"/>
            <a:ext cx="9906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52400"/>
            <a:ext cx="9906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819400"/>
            <a:ext cx="9906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91" y="4648200"/>
            <a:ext cx="8610600" cy="1828800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dirty="0" smtClean="0"/>
              <a:t>: Engage &amp; connect multi-sector practitioners</a:t>
            </a:r>
            <a:r>
              <a:rPr lang="en-US" dirty="0"/>
              <a:t>, planners, decision makers, educators on climate change </a:t>
            </a:r>
            <a:r>
              <a:rPr lang="en-US" dirty="0" smtClean="0"/>
              <a:t>adaptation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1874" b="6439"/>
          <a:stretch/>
        </p:blipFill>
        <p:spPr bwMode="auto">
          <a:xfrm>
            <a:off x="0" y="4011"/>
            <a:ext cx="9173182" cy="42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/>
          <a:stretch/>
        </p:blipFill>
        <p:spPr>
          <a:xfrm>
            <a:off x="0" y="1270000"/>
            <a:ext cx="9144000" cy="564118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>
              <a:alpha val="6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Great Lakes state DNRs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: from vulnerability assessments to action; using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NatureServe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CCVI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niche models, interactive versions of frameworks for adaptation</a:t>
            </a:r>
          </a:p>
          <a:p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City of Chicago: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“Climate Checklist” for resource managers </a:t>
            </a:r>
          </a:p>
          <a:p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Northern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forest managers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in the upper 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idwest   (Federal, State, Tribal, NGOs, Industry, private non-industrial) </a:t>
            </a:r>
          </a:p>
          <a:p>
            <a:pPr>
              <a:buFont typeface="Arial" pitchFamily="34" charset="0"/>
              <a:buChar char="•"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ulti-sector interests working on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Great Lakes coastal community adaptation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– workshop support.</a:t>
            </a:r>
          </a:p>
          <a:p>
            <a:pPr>
              <a:buFont typeface="Arial" pitchFamily="34" charset="0"/>
              <a:buChar char="•"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5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9937"/>
          <a:stretch/>
        </p:blipFill>
        <p:spPr>
          <a:xfrm>
            <a:off x="-7257" y="0"/>
            <a:ext cx="9151257" cy="127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199" y="9525"/>
            <a:ext cx="3360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Audience: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5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00"/>
            <a:ext cx="9151256" cy="558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9937"/>
          <a:stretch/>
        </p:blipFill>
        <p:spPr>
          <a:xfrm>
            <a:off x="0" y="0"/>
            <a:ext cx="9151257" cy="127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107872"/>
            <a:ext cx="8610599" cy="45259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Evolving effort</a:t>
            </a:r>
          </a:p>
          <a:p>
            <a:r>
              <a:rPr lang="en-US" dirty="0" smtClean="0"/>
              <a:t>NSF: computer science</a:t>
            </a:r>
          </a:p>
          <a:p>
            <a:r>
              <a:rPr lang="en-US" dirty="0" smtClean="0"/>
              <a:t>Bridge gap: research &amp; practitioner needs</a:t>
            </a:r>
          </a:p>
          <a:p>
            <a:r>
              <a:rPr lang="en-US" dirty="0" smtClean="0"/>
              <a:t>Create a testing ground; Experiments </a:t>
            </a:r>
          </a:p>
          <a:p>
            <a:r>
              <a:rPr lang="en-US" dirty="0" smtClean="0"/>
              <a:t>Notre Dame’s role</a:t>
            </a:r>
          </a:p>
          <a:p>
            <a:r>
              <a:rPr lang="en-US" dirty="0" smtClean="0"/>
              <a:t>TNC’s role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63" y="2286000"/>
            <a:ext cx="1054099" cy="10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 descr="TNCLogoPrimary_RGB.jpg"/>
          <p:cNvPicPr>
            <a:picLocks noChangeAspect="1"/>
          </p:cNvPicPr>
          <p:nvPr/>
        </p:nvPicPr>
        <p:blipFill rotWithShape="1">
          <a:blip r:embed="rId7" cstate="print"/>
          <a:srcRect t="11111"/>
          <a:stretch/>
        </p:blipFill>
        <p:spPr>
          <a:xfrm>
            <a:off x="6076948" y="5638800"/>
            <a:ext cx="2238829" cy="99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 l="3784" b="5278"/>
          <a:stretch>
            <a:fillRect/>
          </a:stretch>
        </p:blipFill>
        <p:spPr bwMode="auto">
          <a:xfrm>
            <a:off x="6041861" y="4541985"/>
            <a:ext cx="2362198" cy="9016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02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1391" b="6250"/>
          <a:stretch/>
        </p:blipFill>
        <p:spPr bwMode="auto">
          <a:xfrm>
            <a:off x="0" y="0"/>
            <a:ext cx="9144000" cy="41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71791" y="5029200"/>
            <a:ext cx="8229600" cy="1295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Resources, Tools, Data, Groups, Discussions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12705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736562-2F5A-4EF1-BE41-1C5D65F7D4BC}"/>
</file>

<file path=customXml/itemProps2.xml><?xml version="1.0" encoding="utf-8"?>
<ds:datastoreItem xmlns:ds="http://schemas.openxmlformats.org/officeDocument/2006/customXml" ds:itemID="{2C158143-6445-44F0-9EC0-BA0C9412E919}"/>
</file>

<file path=customXml/itemProps3.xml><?xml version="1.0" encoding="utf-8"?>
<ds:datastoreItem xmlns:ds="http://schemas.openxmlformats.org/officeDocument/2006/customXml" ds:itemID="{12D13C6D-1D94-4F1E-8E41-29A0810B3E05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5438</TotalTime>
  <Words>368</Words>
  <Application>Microsoft Office PowerPoint</Application>
  <PresentationFormat>On-screen Show (4:3)</PresentationFormat>
  <Paragraphs>87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The Great Lakes Project</vt:lpstr>
      <vt:lpstr>Stakeholders 5 Ways</vt:lpstr>
      <vt:lpstr>Survey Says…</vt:lpstr>
      <vt:lpstr>PowerPoint Presentation</vt:lpstr>
      <vt:lpstr>PowerPoint Presentation</vt:lpstr>
      <vt:lpstr>PowerPoint Presentation</vt:lpstr>
      <vt:lpstr>Target Audience:</vt:lpstr>
      <vt:lpstr>PowerPoint Presentation</vt:lpstr>
      <vt:lpstr>PowerPoint Presentation</vt:lpstr>
      <vt:lpstr>Case Studies    nature.org/greatlakesclimate </vt:lpstr>
      <vt:lpstr>Adaptation “Workflows”</vt:lpstr>
      <vt:lpstr>PowerPoint Presentation</vt:lpstr>
      <vt:lpstr>PowerPoint Presentation</vt:lpstr>
      <vt:lpstr>Lessons Learned </vt:lpstr>
      <vt:lpstr>PowerPoint Presentation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Lakes</dc:title>
  <dc:creator>kkahl</dc:creator>
  <cp:lastModifiedBy>TNC_User</cp:lastModifiedBy>
  <cp:revision>68</cp:revision>
  <dcterms:created xsi:type="dcterms:W3CDTF">2013-05-23T19:25:20Z</dcterms:created>
  <dcterms:modified xsi:type="dcterms:W3CDTF">2013-05-29T18:22:39Z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