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1" r:id="rId4"/>
    <p:sldId id="283" r:id="rId5"/>
    <p:sldId id="269" r:id="rId6"/>
    <p:sldId id="271" r:id="rId7"/>
    <p:sldId id="286" r:id="rId8"/>
    <p:sldId id="273" r:id="rId9"/>
    <p:sldId id="278" r:id="rId10"/>
    <p:sldId id="279" r:id="rId11"/>
    <p:sldId id="284" r:id="rId12"/>
    <p:sldId id="263" r:id="rId13"/>
    <p:sldId id="282" r:id="rId14"/>
    <p:sldId id="274"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p:restoredTop sz="86410"/>
  </p:normalViewPr>
  <p:slideViewPr>
    <p:cSldViewPr>
      <p:cViewPr varScale="1">
        <p:scale>
          <a:sx n="78" d="100"/>
          <a:sy n="78" d="100"/>
        </p:scale>
        <p:origin x="-64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3D1B8A-C845-43C7-8C4E-A8EBAE8152C4}" type="datetimeFigureOut">
              <a:rPr lang="en-GB" smtClean="0"/>
              <a:t>29/05/2013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199482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3D1B8A-C845-43C7-8C4E-A8EBAE8152C4}" type="datetimeFigureOut">
              <a:rPr lang="en-GB" smtClean="0"/>
              <a:t>29/05/2013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295428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3D1B8A-C845-43C7-8C4E-A8EBAE8152C4}" type="datetimeFigureOut">
              <a:rPr lang="en-GB" smtClean="0"/>
              <a:t>29/05/2013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200192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3D1B8A-C845-43C7-8C4E-A8EBAE8152C4}" type="datetimeFigureOut">
              <a:rPr lang="en-GB" smtClean="0"/>
              <a:t>29/05/2013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351712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D1B8A-C845-43C7-8C4E-A8EBAE8152C4}" type="datetimeFigureOut">
              <a:rPr lang="en-GB" smtClean="0"/>
              <a:t>29/05/2013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57549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3D1B8A-C845-43C7-8C4E-A8EBAE8152C4}" type="datetimeFigureOut">
              <a:rPr lang="en-GB" smtClean="0"/>
              <a:t>29/05/2013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371842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3D1B8A-C845-43C7-8C4E-A8EBAE8152C4}" type="datetimeFigureOut">
              <a:rPr lang="en-GB" smtClean="0"/>
              <a:t>29/05/2013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37686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3D1B8A-C845-43C7-8C4E-A8EBAE8152C4}" type="datetimeFigureOut">
              <a:rPr lang="en-GB" smtClean="0"/>
              <a:t>29/05/2013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189850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D1B8A-C845-43C7-8C4E-A8EBAE8152C4}" type="datetimeFigureOut">
              <a:rPr lang="en-GB" smtClean="0"/>
              <a:t>29/05/2013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428980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D1B8A-C845-43C7-8C4E-A8EBAE8152C4}" type="datetimeFigureOut">
              <a:rPr lang="en-GB" smtClean="0"/>
              <a:t>29/05/2013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296898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D1B8A-C845-43C7-8C4E-A8EBAE8152C4}" type="datetimeFigureOut">
              <a:rPr lang="en-GB" smtClean="0"/>
              <a:t>29/05/2013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57ACFC-259B-40D0-9730-C5720556B7C5}" type="slidenum">
              <a:rPr lang="en-GB" smtClean="0"/>
              <a:t>‹#›</a:t>
            </a:fld>
            <a:endParaRPr lang="en-GB"/>
          </a:p>
        </p:txBody>
      </p:sp>
    </p:spTree>
    <p:extLst>
      <p:ext uri="{BB962C8B-B14F-4D97-AF65-F5344CB8AC3E}">
        <p14:creationId xmlns:p14="http://schemas.microsoft.com/office/powerpoint/2010/main" val="260659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D1B8A-C845-43C7-8C4E-A8EBAE8152C4}" type="datetimeFigureOut">
              <a:rPr lang="en-GB" smtClean="0"/>
              <a:t>29/05/2013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7ACFC-259B-40D0-9730-C5720556B7C5}" type="slidenum">
              <a:rPr lang="en-GB" smtClean="0"/>
              <a:t>‹#›</a:t>
            </a:fld>
            <a:endParaRPr lang="en-GB"/>
          </a:p>
        </p:txBody>
      </p:sp>
    </p:spTree>
    <p:extLst>
      <p:ext uri="{BB962C8B-B14F-4D97-AF65-F5344CB8AC3E}">
        <p14:creationId xmlns:p14="http://schemas.microsoft.com/office/powerpoint/2010/main" val="292301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uralcoastalprotection.org/" TargetMode="External"/><Relationship Id="rId7" Type="http://schemas.openxmlformats.org/officeDocument/2006/relationships/hyperlink" Target="mailto:mspalding@tnc.org"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mailto:anna.mcivor@tnc.org" TargetMode="External"/><Relationship Id="rId5" Type="http://schemas.openxmlformats.org/officeDocument/2006/relationships/image" Target="../media/image15.png"/><Relationship Id="rId4" Type="http://schemas.openxmlformats.org/officeDocument/2006/relationships/hyperlink" Target="http://coastalresilience.org/scien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Image CR.TIF"/>
          <p:cNvPicPr>
            <a:picLocks noChangeAspect="1"/>
          </p:cNvPicPr>
          <p:nvPr/>
        </p:nvPicPr>
        <p:blipFill rotWithShape="1">
          <a:blip r:embed="rId2" cstate="screen"/>
          <a:srcRect l="1963" t="4230" r="1963" b="5210"/>
          <a:stretch/>
        </p:blipFill>
        <p:spPr>
          <a:xfrm>
            <a:off x="179512" y="152400"/>
            <a:ext cx="8784976" cy="658896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0" y="5949280"/>
            <a:ext cx="1763688" cy="881844"/>
          </a:xfrm>
          <a:prstGeom prst="rect">
            <a:avLst/>
          </a:prstGeom>
        </p:spPr>
      </p:pic>
      <p:sp>
        <p:nvSpPr>
          <p:cNvPr id="8" name="TextBox 7"/>
          <p:cNvSpPr txBox="1"/>
          <p:nvPr/>
        </p:nvSpPr>
        <p:spPr>
          <a:xfrm>
            <a:off x="1331640" y="1052736"/>
            <a:ext cx="7290556" cy="2246769"/>
          </a:xfrm>
          <a:prstGeom prst="rect">
            <a:avLst/>
          </a:prstGeom>
          <a:noFill/>
        </p:spPr>
        <p:txBody>
          <a:bodyPr wrap="square" rtlCol="0">
            <a:spAutoFit/>
          </a:bodyPr>
          <a:lstStyle/>
          <a:p>
            <a:r>
              <a:rPr lang="en-GB" sz="2000" b="1" dirty="0" smtClean="0"/>
              <a:t>SCIENCE AND TOOLS</a:t>
            </a:r>
            <a:r>
              <a:rPr lang="en-GB" sz="2000" dirty="0" smtClean="0"/>
              <a:t>:</a:t>
            </a:r>
          </a:p>
          <a:p>
            <a:endParaRPr lang="en-GB" sz="800" dirty="0" smtClean="0"/>
          </a:p>
          <a:p>
            <a:r>
              <a:rPr lang="en-GB" sz="2800" dirty="0" smtClean="0"/>
              <a:t>Effectiveness, multiple benefits, and economics of natural </a:t>
            </a:r>
            <a:r>
              <a:rPr lang="en-GB" sz="2800" dirty="0" err="1" smtClean="0"/>
              <a:t>defenses</a:t>
            </a:r>
            <a:r>
              <a:rPr lang="en-GB" sz="2800" dirty="0" smtClean="0"/>
              <a:t>/infrastructure: </a:t>
            </a:r>
          </a:p>
          <a:p>
            <a:r>
              <a:rPr lang="en-GB" sz="2800" dirty="0" smtClean="0"/>
              <a:t>How does it stack up against and integrate with built infrastructure?</a:t>
            </a:r>
            <a:endParaRPr lang="en-GB" sz="2800" dirty="0"/>
          </a:p>
        </p:txBody>
      </p:sp>
    </p:spTree>
    <p:extLst>
      <p:ext uri="{BB962C8B-B14F-4D97-AF65-F5344CB8AC3E}">
        <p14:creationId xmlns:p14="http://schemas.microsoft.com/office/powerpoint/2010/main" val="63177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1708200"/>
              </p:ext>
            </p:extLst>
          </p:nvPr>
        </p:nvGraphicFramePr>
        <p:xfrm>
          <a:off x="260664" y="1435721"/>
          <a:ext cx="6111535" cy="5017615"/>
        </p:xfrm>
        <a:graphic>
          <a:graphicData uri="http://schemas.openxmlformats.org/drawingml/2006/table">
            <a:tbl>
              <a:tblPr>
                <a:tableStyleId>{5C22544A-7EE6-4342-B048-85BDC9FD1C3A}</a:tableStyleId>
              </a:tblPr>
              <a:tblGrid>
                <a:gridCol w="1932411"/>
                <a:gridCol w="1423881"/>
                <a:gridCol w="1331362"/>
                <a:gridCol w="1423881"/>
              </a:tblGrid>
              <a:tr h="397052">
                <a:tc>
                  <a:txBody>
                    <a:bodyPr/>
                    <a:lstStyle/>
                    <a:p>
                      <a:pPr algn="ctr" fontAlgn="b"/>
                      <a:r>
                        <a:rPr lang="en-GB" sz="1600" b="1" u="none" strike="noStrike" dirty="0">
                          <a:solidFill>
                            <a:schemeClr val="bg1"/>
                          </a:solidFill>
                          <a:effectLst/>
                        </a:rPr>
                        <a:t>Commune</a:t>
                      </a:r>
                      <a:endParaRPr lang="en-GB" sz="16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600" b="1" u="none" strike="noStrike" dirty="0">
                          <a:solidFill>
                            <a:schemeClr val="bg1"/>
                          </a:solidFill>
                          <a:effectLst/>
                        </a:rPr>
                        <a:t>Dai Hop</a:t>
                      </a:r>
                      <a:endParaRPr lang="en-GB" sz="16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600" b="1" u="none" strike="noStrike" dirty="0">
                          <a:solidFill>
                            <a:schemeClr val="bg1"/>
                          </a:solidFill>
                          <a:effectLst/>
                        </a:rPr>
                        <a:t>Thai Do</a:t>
                      </a:r>
                      <a:endParaRPr lang="en-GB" sz="16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GB" sz="1600" b="1" u="none" strike="noStrike" dirty="0">
                          <a:solidFill>
                            <a:schemeClr val="bg1"/>
                          </a:solidFill>
                          <a:effectLst/>
                        </a:rPr>
                        <a:t>Giao An</a:t>
                      </a:r>
                      <a:endParaRPr lang="en-GB" sz="1600" b="1" i="0" u="none" strike="noStrike" dirty="0">
                        <a:solidFill>
                          <a:schemeClr val="bg1"/>
                        </a:solidFill>
                        <a:effectLst/>
                        <a:latin typeface="Calibri"/>
                      </a:endParaRPr>
                    </a:p>
                  </a:txBody>
                  <a:tcPr marL="9525" marR="9525" marT="9525" marB="0" anchor="ctr">
                    <a:solidFill>
                      <a:schemeClr val="accent1"/>
                    </a:solidFill>
                  </a:tcPr>
                </a:tc>
              </a:tr>
              <a:tr h="423110">
                <a:tc>
                  <a:txBody>
                    <a:bodyPr/>
                    <a:lstStyle/>
                    <a:p>
                      <a:pPr algn="ctr" fontAlgn="b"/>
                      <a:r>
                        <a:rPr lang="en-GB" sz="1600" u="none" strike="noStrike" dirty="0">
                          <a:effectLst/>
                        </a:rPr>
                        <a:t>Population</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10,955</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6,087</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10,496</a:t>
                      </a:r>
                      <a:endParaRPr lang="en-GB" sz="1600" b="0" i="0" u="none" strike="noStrike" dirty="0">
                        <a:solidFill>
                          <a:srgbClr val="000000"/>
                        </a:solidFill>
                        <a:effectLst/>
                        <a:latin typeface="Calibri"/>
                      </a:endParaRPr>
                    </a:p>
                  </a:txBody>
                  <a:tcPr marL="9525" marR="9525" marT="9525" marB="0" anchor="ctr"/>
                </a:tc>
              </a:tr>
              <a:tr h="509494">
                <a:tc>
                  <a:txBody>
                    <a:bodyPr/>
                    <a:lstStyle/>
                    <a:p>
                      <a:pPr algn="ctr" fontAlgn="b"/>
                      <a:r>
                        <a:rPr lang="en-GB" sz="1600" u="none" strike="noStrike" dirty="0">
                          <a:effectLst/>
                        </a:rPr>
                        <a:t>Dyke line (km)</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4</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7.5</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3.2</a:t>
                      </a:r>
                      <a:endParaRPr lang="en-GB" sz="1600" b="0" i="0" u="none" strike="noStrike" dirty="0">
                        <a:solidFill>
                          <a:srgbClr val="000000"/>
                        </a:solidFill>
                        <a:effectLst/>
                        <a:latin typeface="Calibri"/>
                      </a:endParaRPr>
                    </a:p>
                  </a:txBody>
                  <a:tcPr marL="9525" marR="9525" marT="9525" marB="0" anchor="ctr"/>
                </a:tc>
              </a:tr>
              <a:tr h="842302">
                <a:tc>
                  <a:txBody>
                    <a:bodyPr/>
                    <a:lstStyle/>
                    <a:p>
                      <a:pPr algn="ctr" fontAlgn="b"/>
                      <a:r>
                        <a:rPr lang="en-GB" sz="1600" u="none" strike="noStrike" dirty="0">
                          <a:effectLst/>
                        </a:rPr>
                        <a:t>Planting-related costs (USD)</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425,866</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858,373</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646,641</a:t>
                      </a:r>
                      <a:endParaRPr lang="en-GB" sz="1600" b="0" i="0" u="none" strike="noStrike" dirty="0">
                        <a:solidFill>
                          <a:srgbClr val="000000"/>
                        </a:solidFill>
                        <a:effectLst/>
                        <a:latin typeface="Calibri"/>
                      </a:endParaRPr>
                    </a:p>
                  </a:txBody>
                  <a:tcPr marL="9525" marR="9525" marT="9525" marB="0" anchor="ctr"/>
                </a:tc>
              </a:tr>
              <a:tr h="630654">
                <a:tc>
                  <a:txBody>
                    <a:bodyPr/>
                    <a:lstStyle/>
                    <a:p>
                      <a:pPr algn="ctr" fontAlgn="b"/>
                      <a:r>
                        <a:rPr lang="en-GB" sz="1600" u="none" strike="noStrike" dirty="0">
                          <a:effectLst/>
                        </a:rPr>
                        <a:t>Protective benefits (USD)</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smtClean="0">
                          <a:effectLst/>
                        </a:rPr>
                        <a:t>676,868</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15,330,243</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37,818,545</a:t>
                      </a:r>
                      <a:endParaRPr lang="en-GB" sz="1600" b="0" i="0" u="none" strike="noStrike" dirty="0">
                        <a:solidFill>
                          <a:srgbClr val="000000"/>
                        </a:solidFill>
                        <a:effectLst/>
                        <a:latin typeface="Calibri"/>
                      </a:endParaRPr>
                    </a:p>
                  </a:txBody>
                  <a:tcPr marL="9525" marR="9525" marT="9525" marB="0" anchor="ctr"/>
                </a:tc>
              </a:tr>
              <a:tr h="620886">
                <a:tc>
                  <a:txBody>
                    <a:bodyPr/>
                    <a:lstStyle/>
                    <a:p>
                      <a:pPr algn="ctr" fontAlgn="b"/>
                      <a:r>
                        <a:rPr lang="en-GB" sz="1600" b="1" i="0" u="none" strike="noStrike" dirty="0" smtClean="0">
                          <a:solidFill>
                            <a:srgbClr val="000000"/>
                          </a:solidFill>
                          <a:effectLst/>
                          <a:latin typeface="Calibri"/>
                        </a:rPr>
                        <a:t>Benefit/cost</a:t>
                      </a:r>
                      <a:r>
                        <a:rPr lang="en-GB" sz="1600" b="1" i="0" u="none" strike="noStrike" baseline="0" dirty="0" smtClean="0">
                          <a:solidFill>
                            <a:srgbClr val="000000"/>
                          </a:solidFill>
                          <a:effectLst/>
                          <a:latin typeface="Calibri"/>
                        </a:rPr>
                        <a:t> ratio</a:t>
                      </a:r>
                      <a:endParaRPr lang="en-GB" sz="1600" b="1" i="0" u="none" strike="noStrike" dirty="0">
                        <a:solidFill>
                          <a:srgbClr val="000000"/>
                        </a:solidFill>
                        <a:effectLst/>
                        <a:latin typeface="Calibri"/>
                      </a:endParaRPr>
                    </a:p>
                  </a:txBody>
                  <a:tcPr marL="9525" marR="9525" marT="9525" marB="0" anchor="ctr"/>
                </a:tc>
                <a:tc>
                  <a:txBody>
                    <a:bodyPr/>
                    <a:lstStyle/>
                    <a:p>
                      <a:pPr algn="ctr" fontAlgn="b"/>
                      <a:r>
                        <a:rPr lang="en-GB" sz="1600" b="1" i="0" u="none" strike="noStrike" dirty="0" smtClean="0">
                          <a:solidFill>
                            <a:srgbClr val="000000"/>
                          </a:solidFill>
                          <a:effectLst/>
                          <a:latin typeface="Calibri"/>
                        </a:rPr>
                        <a:t>1.59</a:t>
                      </a:r>
                      <a:endParaRPr lang="en-GB" sz="1600" b="1" i="0" u="none" strike="noStrike" dirty="0">
                        <a:solidFill>
                          <a:srgbClr val="000000"/>
                        </a:solidFill>
                        <a:effectLst/>
                        <a:latin typeface="Calibri"/>
                      </a:endParaRPr>
                    </a:p>
                  </a:txBody>
                  <a:tcPr marL="9525" marR="9525" marT="9525" marB="0" anchor="ctr"/>
                </a:tc>
                <a:tc>
                  <a:txBody>
                    <a:bodyPr/>
                    <a:lstStyle/>
                    <a:p>
                      <a:pPr algn="ctr" fontAlgn="b"/>
                      <a:r>
                        <a:rPr lang="en-GB" sz="1600" b="1" i="0" u="none" strike="noStrike" dirty="0" smtClean="0">
                          <a:solidFill>
                            <a:srgbClr val="000000"/>
                          </a:solidFill>
                          <a:effectLst/>
                          <a:latin typeface="Calibri"/>
                        </a:rPr>
                        <a:t>17.9</a:t>
                      </a:r>
                      <a:endParaRPr lang="en-GB" sz="1600" b="1" i="0" u="none" strike="noStrike" dirty="0">
                        <a:solidFill>
                          <a:srgbClr val="000000"/>
                        </a:solidFill>
                        <a:effectLst/>
                        <a:latin typeface="Calibri"/>
                      </a:endParaRPr>
                    </a:p>
                  </a:txBody>
                  <a:tcPr marL="9525" marR="9525" marT="9525" marB="0" anchor="ctr"/>
                </a:tc>
                <a:tc>
                  <a:txBody>
                    <a:bodyPr/>
                    <a:lstStyle/>
                    <a:p>
                      <a:pPr algn="ctr" fontAlgn="b"/>
                      <a:r>
                        <a:rPr lang="en-GB" sz="1600" b="1" i="0" u="none" strike="noStrike" dirty="0" smtClean="0">
                          <a:solidFill>
                            <a:srgbClr val="000000"/>
                          </a:solidFill>
                          <a:effectLst/>
                          <a:latin typeface="Calibri"/>
                        </a:rPr>
                        <a:t>58.5</a:t>
                      </a:r>
                    </a:p>
                  </a:txBody>
                  <a:tcPr marL="9525" marR="9525" marT="9525" marB="0" anchor="ctr"/>
                </a:tc>
              </a:tr>
              <a:tr h="842302">
                <a:tc>
                  <a:txBody>
                    <a:bodyPr/>
                    <a:lstStyle/>
                    <a:p>
                      <a:pPr algn="ctr" fontAlgn="b"/>
                      <a:r>
                        <a:rPr lang="en-GB" sz="1600" u="none" strike="noStrike" dirty="0">
                          <a:effectLst/>
                        </a:rPr>
                        <a:t>Direct economic benefits</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628,094</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672,436</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6,748,533</a:t>
                      </a:r>
                      <a:endParaRPr lang="en-GB" sz="1600" b="0" i="0" u="none" strike="noStrike" dirty="0">
                        <a:solidFill>
                          <a:srgbClr val="000000"/>
                        </a:solidFill>
                        <a:effectLst/>
                        <a:latin typeface="Calibri"/>
                      </a:endParaRPr>
                    </a:p>
                  </a:txBody>
                  <a:tcPr marL="9525" marR="9525" marT="9525" marB="0" anchor="ctr"/>
                </a:tc>
              </a:tr>
              <a:tr h="751815">
                <a:tc>
                  <a:txBody>
                    <a:bodyPr/>
                    <a:lstStyle/>
                    <a:p>
                      <a:pPr algn="ctr" fontAlgn="b"/>
                      <a:r>
                        <a:rPr lang="en-GB" sz="1600" b="1" u="none" strike="noStrike" dirty="0">
                          <a:effectLst/>
                        </a:rPr>
                        <a:t>Benefit/cost </a:t>
                      </a:r>
                      <a:r>
                        <a:rPr lang="en-GB" sz="1600" b="1" u="none" strike="noStrike" dirty="0" smtClean="0">
                          <a:effectLst/>
                        </a:rPr>
                        <a:t>ratio </a:t>
                      </a:r>
                      <a:endParaRPr lang="en-GB" sz="1600" b="1" i="0" u="none" strike="noStrike" dirty="0">
                        <a:solidFill>
                          <a:srgbClr val="000000"/>
                        </a:solidFill>
                        <a:effectLst/>
                        <a:latin typeface="Calibri"/>
                      </a:endParaRPr>
                    </a:p>
                  </a:txBody>
                  <a:tcPr marL="9525" marR="9525" marT="9525" marB="0" anchor="ctr"/>
                </a:tc>
                <a:tc>
                  <a:txBody>
                    <a:bodyPr/>
                    <a:lstStyle/>
                    <a:p>
                      <a:pPr algn="ctr" fontAlgn="b"/>
                      <a:r>
                        <a:rPr lang="en-GB" sz="1600" b="1" u="none" strike="noStrike" dirty="0">
                          <a:effectLst/>
                        </a:rPr>
                        <a:t>3.06</a:t>
                      </a:r>
                      <a:endParaRPr lang="en-GB" sz="1600" b="1" i="0" u="none" strike="noStrike" dirty="0">
                        <a:solidFill>
                          <a:srgbClr val="000000"/>
                        </a:solidFill>
                        <a:effectLst/>
                        <a:latin typeface="Calibri"/>
                      </a:endParaRPr>
                    </a:p>
                  </a:txBody>
                  <a:tcPr marL="9525" marR="9525" marT="9525" marB="0" anchor="ctr"/>
                </a:tc>
                <a:tc>
                  <a:txBody>
                    <a:bodyPr/>
                    <a:lstStyle/>
                    <a:p>
                      <a:pPr algn="ctr" fontAlgn="b"/>
                      <a:r>
                        <a:rPr lang="en-GB" sz="1600" b="1" u="none" strike="noStrike" dirty="0">
                          <a:effectLst/>
                        </a:rPr>
                        <a:t>18.64</a:t>
                      </a:r>
                      <a:endParaRPr lang="en-GB" sz="1600" b="1" i="0" u="none" strike="noStrike" dirty="0">
                        <a:solidFill>
                          <a:srgbClr val="000000"/>
                        </a:solidFill>
                        <a:effectLst/>
                        <a:latin typeface="Calibri"/>
                      </a:endParaRPr>
                    </a:p>
                  </a:txBody>
                  <a:tcPr marL="9525" marR="9525" marT="9525" marB="0" anchor="ctr"/>
                </a:tc>
                <a:tc>
                  <a:txBody>
                    <a:bodyPr/>
                    <a:lstStyle/>
                    <a:p>
                      <a:pPr algn="ctr" fontAlgn="b"/>
                      <a:r>
                        <a:rPr lang="en-GB" sz="1600" b="1" u="none" strike="noStrike" dirty="0">
                          <a:effectLst/>
                        </a:rPr>
                        <a:t>68.92</a:t>
                      </a:r>
                      <a:endParaRPr lang="en-GB" sz="1600" b="1" i="0" u="none" strike="noStrike" dirty="0">
                        <a:solidFill>
                          <a:srgbClr val="000000"/>
                        </a:solidFill>
                        <a:effectLst/>
                        <a:latin typeface="Calibri"/>
                      </a:endParaRPr>
                    </a:p>
                  </a:txBody>
                  <a:tcPr marL="9525" marR="9525" marT="9525" marB="0" anchor="ctr"/>
                </a:tc>
              </a:tr>
            </a:tbl>
          </a:graphicData>
        </a:graphic>
      </p:graphicFrame>
      <p:sp>
        <p:nvSpPr>
          <p:cNvPr id="4" name="TextBox 3"/>
          <p:cNvSpPr txBox="1"/>
          <p:nvPr/>
        </p:nvSpPr>
        <p:spPr>
          <a:xfrm>
            <a:off x="7668344" y="6370060"/>
            <a:ext cx="1313308" cy="369332"/>
          </a:xfrm>
          <a:prstGeom prst="rect">
            <a:avLst/>
          </a:prstGeom>
          <a:noFill/>
        </p:spPr>
        <p:txBody>
          <a:bodyPr wrap="none" rtlCol="0">
            <a:spAutoFit/>
          </a:bodyPr>
          <a:lstStyle/>
          <a:p>
            <a:r>
              <a:rPr lang="en-GB" dirty="0" smtClean="0"/>
              <a:t>(IFRC, 2011)</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404664"/>
            <a:ext cx="1225958" cy="1660241"/>
          </a:xfrm>
          <a:prstGeom prst="rect">
            <a:avLst/>
          </a:prstGeom>
          <a:ln w="3175">
            <a:solidFill>
              <a:schemeClr val="tx1"/>
            </a:solidFill>
          </a:ln>
        </p:spPr>
      </p:pic>
      <p:sp>
        <p:nvSpPr>
          <p:cNvPr id="6" name="TextBox 5"/>
          <p:cNvSpPr txBox="1"/>
          <p:nvPr/>
        </p:nvSpPr>
        <p:spPr>
          <a:xfrm>
            <a:off x="179512" y="404664"/>
            <a:ext cx="6912768" cy="954107"/>
          </a:xfrm>
          <a:prstGeom prst="rect">
            <a:avLst/>
          </a:prstGeom>
          <a:noFill/>
        </p:spPr>
        <p:txBody>
          <a:bodyPr wrap="square" rtlCol="0">
            <a:spAutoFit/>
          </a:bodyPr>
          <a:lstStyle/>
          <a:p>
            <a:r>
              <a:rPr lang="en-GB" sz="2800" dirty="0" smtClean="0"/>
              <a:t>Mangrove storm surge reduction in Vietnam – cost benefit ratios</a:t>
            </a:r>
            <a:endParaRPr lang="en-GB" sz="2800" dirty="0"/>
          </a:p>
        </p:txBody>
      </p:sp>
      <p:sp>
        <p:nvSpPr>
          <p:cNvPr id="7" name="TextBox 6"/>
          <p:cNvSpPr txBox="1"/>
          <p:nvPr/>
        </p:nvSpPr>
        <p:spPr>
          <a:xfrm>
            <a:off x="7092280" y="4725144"/>
            <a:ext cx="2051187" cy="1477328"/>
          </a:xfrm>
          <a:prstGeom prst="rect">
            <a:avLst/>
          </a:prstGeom>
          <a:noFill/>
        </p:spPr>
        <p:txBody>
          <a:bodyPr wrap="square" rtlCol="0">
            <a:spAutoFit/>
          </a:bodyPr>
          <a:lstStyle/>
          <a:p>
            <a:r>
              <a:rPr lang="en-GB" dirty="0" smtClean="0"/>
              <a:t>Including multiple benefits: fisheries</a:t>
            </a:r>
            <a:r>
              <a:rPr lang="en-GB" dirty="0"/>
              <a:t>, wood, honey, water filtration, carbon </a:t>
            </a:r>
            <a:r>
              <a:rPr lang="en-GB" dirty="0" smtClean="0"/>
              <a:t>sequestration</a:t>
            </a:r>
            <a:endParaRPr lang="en-GB" dirty="0"/>
          </a:p>
        </p:txBody>
      </p:sp>
      <p:cxnSp>
        <p:nvCxnSpPr>
          <p:cNvPr id="9" name="Straight Arrow Connector 8"/>
          <p:cNvCxnSpPr/>
          <p:nvPr/>
        </p:nvCxnSpPr>
        <p:spPr>
          <a:xfrm flipH="1">
            <a:off x="6372199" y="5266368"/>
            <a:ext cx="720081" cy="53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92813" y="2492896"/>
            <a:ext cx="2051187" cy="2031325"/>
          </a:xfrm>
          <a:prstGeom prst="rect">
            <a:avLst/>
          </a:prstGeom>
          <a:noFill/>
        </p:spPr>
        <p:txBody>
          <a:bodyPr wrap="square" rtlCol="0">
            <a:spAutoFit/>
          </a:bodyPr>
          <a:lstStyle/>
          <a:p>
            <a:r>
              <a:rPr lang="en-GB" dirty="0" smtClean="0"/>
              <a:t>Including reduced dike maintenance costs and avoided </a:t>
            </a:r>
            <a:r>
              <a:rPr lang="en-GB" dirty="0"/>
              <a:t>losses </a:t>
            </a:r>
            <a:r>
              <a:rPr lang="en-GB" dirty="0" smtClean="0"/>
              <a:t>to shrimp </a:t>
            </a:r>
            <a:r>
              <a:rPr lang="en-GB" dirty="0"/>
              <a:t>farms, farmland and other property and infrastructure</a:t>
            </a:r>
          </a:p>
        </p:txBody>
      </p:sp>
      <p:cxnSp>
        <p:nvCxnSpPr>
          <p:cNvPr id="12" name="Straight Arrow Connector 11"/>
          <p:cNvCxnSpPr>
            <a:endCxn id="2" idx="3"/>
          </p:cNvCxnSpPr>
          <p:nvPr/>
        </p:nvCxnSpPr>
        <p:spPr>
          <a:xfrm flipH="1">
            <a:off x="6372199" y="3861048"/>
            <a:ext cx="720081" cy="834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1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624" y="2967334"/>
            <a:ext cx="8424936" cy="461665"/>
          </a:xfrm>
          <a:prstGeom prst="rect">
            <a:avLst/>
          </a:prstGeom>
          <a:noFill/>
        </p:spPr>
        <p:txBody>
          <a:bodyPr wrap="square" rtlCol="0">
            <a:spAutoFit/>
          </a:bodyPr>
          <a:lstStyle/>
          <a:p>
            <a:r>
              <a:rPr lang="en-GB" sz="2400" dirty="0" smtClean="0"/>
              <a:t>Multiple benefits of mangroves – many other ecosystem services</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1333168334"/>
              </p:ext>
            </p:extLst>
          </p:nvPr>
        </p:nvGraphicFramePr>
        <p:xfrm>
          <a:off x="406636" y="3573016"/>
          <a:ext cx="8316924" cy="1426840"/>
        </p:xfrm>
        <a:graphic>
          <a:graphicData uri="http://schemas.openxmlformats.org/drawingml/2006/table">
            <a:tbl>
              <a:tblPr firstRow="1" bandRow="1">
                <a:tableStyleId>{5C22544A-7EE6-4342-B048-85BDC9FD1C3A}</a:tableStyleId>
              </a:tblPr>
              <a:tblGrid>
                <a:gridCol w="1615746"/>
                <a:gridCol w="6701178"/>
              </a:tblGrid>
              <a:tr h="360040">
                <a:tc>
                  <a:txBody>
                    <a:bodyPr/>
                    <a:lstStyle/>
                    <a:p>
                      <a:r>
                        <a:rPr lang="en-GB" sz="1600" dirty="0" smtClean="0"/>
                        <a:t>Ecosystem</a:t>
                      </a:r>
                      <a:endParaRPr lang="en-GB" sz="1600" dirty="0"/>
                    </a:p>
                  </a:txBody>
                  <a:tcPr/>
                </a:tc>
                <a:tc>
                  <a:txBody>
                    <a:bodyPr/>
                    <a:lstStyle/>
                    <a:p>
                      <a:r>
                        <a:rPr lang="en-GB" sz="1600" dirty="0" smtClean="0"/>
                        <a:t>Ecosystem services</a:t>
                      </a:r>
                      <a:endParaRPr lang="en-GB" sz="1600" dirty="0"/>
                    </a:p>
                  </a:txBody>
                  <a:tcPr/>
                </a:tc>
              </a:tr>
              <a:tr h="761227">
                <a:tc>
                  <a:txBody>
                    <a:bodyPr/>
                    <a:lstStyle/>
                    <a:p>
                      <a:r>
                        <a:rPr lang="en-GB" sz="1600" dirty="0" smtClean="0"/>
                        <a:t>Mangrove</a:t>
                      </a:r>
                      <a:endParaRPr lang="en-GB" sz="1600" dirty="0"/>
                    </a:p>
                  </a:txBody>
                  <a:tcPr/>
                </a:tc>
                <a:tc>
                  <a:txBody>
                    <a:bodyPr/>
                    <a:lstStyle/>
                    <a:p>
                      <a:r>
                        <a:rPr lang="en-GB" sz="1600" dirty="0" smtClean="0"/>
                        <a:t>Primary productivity</a:t>
                      </a:r>
                      <a:r>
                        <a:rPr lang="en-GB" sz="1600" baseline="0" dirty="0" smtClean="0"/>
                        <a:t> supporting f</a:t>
                      </a:r>
                      <a:r>
                        <a:rPr lang="en-GB" sz="1600" dirty="0" smtClean="0"/>
                        <a:t>isheries (fish,</a:t>
                      </a:r>
                      <a:r>
                        <a:rPr lang="en-GB" sz="1600" baseline="0" dirty="0" smtClean="0"/>
                        <a:t> shellfish, crabs)</a:t>
                      </a:r>
                      <a:r>
                        <a:rPr lang="en-GB" sz="1600" dirty="0" smtClean="0"/>
                        <a:t>, wood (firewood/timber),</a:t>
                      </a:r>
                      <a:r>
                        <a:rPr lang="en-GB" sz="1600" baseline="0" dirty="0" smtClean="0"/>
                        <a:t> non-timber forest products (e.g. honey, plants for foods and medicines), uptake of nutrients and water filtration, sediment retention, shelter for fish nurseries, carbon sequestration (mangrove peats)</a:t>
                      </a:r>
                      <a:endParaRPr lang="en-GB" sz="1600" dirty="0"/>
                    </a:p>
                  </a:txBody>
                  <a:tcPr/>
                </a:tc>
              </a:tr>
            </a:tbl>
          </a:graphicData>
        </a:graphic>
      </p:graphicFrame>
      <p:sp>
        <p:nvSpPr>
          <p:cNvPr id="4" name="TextBox 3"/>
          <p:cNvSpPr txBox="1"/>
          <p:nvPr/>
        </p:nvSpPr>
        <p:spPr>
          <a:xfrm>
            <a:off x="360040" y="5373216"/>
            <a:ext cx="8676456" cy="1015663"/>
          </a:xfrm>
          <a:prstGeom prst="rect">
            <a:avLst/>
          </a:prstGeom>
          <a:noFill/>
        </p:spPr>
        <p:txBody>
          <a:bodyPr wrap="square" rtlCol="0">
            <a:spAutoFit/>
          </a:bodyPr>
          <a:lstStyle/>
          <a:p>
            <a:pPr marL="285750" indent="-285750">
              <a:buFontTx/>
              <a:buChar char="-"/>
            </a:pPr>
            <a:r>
              <a:rPr lang="en-GB" sz="2000" dirty="0" smtClean="0"/>
              <a:t>other ecosystem services contribute to on-going livelihoods</a:t>
            </a:r>
          </a:p>
          <a:p>
            <a:pPr marL="285750" indent="-285750">
              <a:buFontTx/>
              <a:buChar char="-"/>
            </a:pPr>
            <a:r>
              <a:rPr lang="en-GB" sz="2000" dirty="0" smtClean="0"/>
              <a:t>particularly important post-disaster when normal services may be interrupted </a:t>
            </a:r>
          </a:p>
          <a:p>
            <a:pPr marL="285750" indent="-285750">
              <a:buFontTx/>
              <a:buChar char="-"/>
            </a:pPr>
            <a:r>
              <a:rPr lang="en-GB" sz="2000" dirty="0"/>
              <a:t>t</a:t>
            </a:r>
            <a:r>
              <a:rPr lang="en-GB" sz="2000" dirty="0" smtClean="0"/>
              <a:t>herefore contribute to local </a:t>
            </a:r>
            <a:r>
              <a:rPr lang="en-GB" sz="2000" b="1" dirty="0" smtClean="0"/>
              <a:t>resilience</a:t>
            </a:r>
            <a:r>
              <a:rPr lang="en-GB" sz="2000" dirty="0" smtClean="0"/>
              <a:t>.</a:t>
            </a:r>
            <a:endParaRPr lang="en-GB" sz="2000" dirty="0"/>
          </a:p>
        </p:txBody>
      </p:sp>
      <p:sp>
        <p:nvSpPr>
          <p:cNvPr id="9" name="TextBox 8"/>
          <p:cNvSpPr txBox="1"/>
          <p:nvPr/>
        </p:nvSpPr>
        <p:spPr>
          <a:xfrm>
            <a:off x="288032" y="377528"/>
            <a:ext cx="6912768" cy="954107"/>
          </a:xfrm>
          <a:prstGeom prst="rect">
            <a:avLst/>
          </a:prstGeom>
          <a:noFill/>
        </p:spPr>
        <p:txBody>
          <a:bodyPr wrap="square" rtlCol="0">
            <a:spAutoFit/>
          </a:bodyPr>
          <a:lstStyle/>
          <a:p>
            <a:r>
              <a:rPr lang="en-GB" sz="2800" dirty="0" smtClean="0"/>
              <a:t>Mangrove storm surge reduction in Vietnam – multiple benefits</a:t>
            </a:r>
            <a:endParaRPr lang="en-GB" sz="2800" dirty="0"/>
          </a:p>
        </p:txBody>
      </p:sp>
      <p:sp>
        <p:nvSpPr>
          <p:cNvPr id="10" name="TextBox 9"/>
          <p:cNvSpPr txBox="1"/>
          <p:nvPr/>
        </p:nvSpPr>
        <p:spPr>
          <a:xfrm>
            <a:off x="323528" y="1444714"/>
            <a:ext cx="5881427" cy="400110"/>
          </a:xfrm>
          <a:prstGeom prst="rect">
            <a:avLst/>
          </a:prstGeom>
          <a:noFill/>
        </p:spPr>
        <p:txBody>
          <a:bodyPr wrap="square" rtlCol="0">
            <a:spAutoFit/>
          </a:bodyPr>
          <a:lstStyle/>
          <a:p>
            <a:pPr marL="342900" indent="-342900">
              <a:buFont typeface="Arial" pitchFamily="34" charset="0"/>
              <a:buChar char="•"/>
            </a:pPr>
            <a:r>
              <a:rPr lang="en-GB" sz="2000" dirty="0" smtClean="0"/>
              <a:t>Significant co-benefits (e.g. shellfish, bees)</a:t>
            </a:r>
            <a:endParaRPr lang="en-GB" sz="2000" dirty="0"/>
          </a:p>
        </p:txBody>
      </p:sp>
      <p:sp>
        <p:nvSpPr>
          <p:cNvPr id="11" name="TextBox 10"/>
          <p:cNvSpPr txBox="1"/>
          <p:nvPr/>
        </p:nvSpPr>
        <p:spPr>
          <a:xfrm>
            <a:off x="4034418" y="5003884"/>
            <a:ext cx="4714046" cy="307777"/>
          </a:xfrm>
          <a:prstGeom prst="rect">
            <a:avLst/>
          </a:prstGeom>
          <a:noFill/>
        </p:spPr>
        <p:txBody>
          <a:bodyPr wrap="none" rtlCol="0">
            <a:spAutoFit/>
          </a:bodyPr>
          <a:lstStyle/>
          <a:p>
            <a:pPr algn="r"/>
            <a:r>
              <a:rPr lang="en-GB" sz="1400" dirty="0" smtClean="0"/>
              <a:t>(Ewel et al., 2008; Barbier et al., 2011; IRRC, 2011; and others)</a:t>
            </a:r>
            <a:endParaRPr lang="en-GB" sz="14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4805" y="936203"/>
            <a:ext cx="1005845" cy="1362155"/>
          </a:xfrm>
          <a:prstGeom prst="rect">
            <a:avLst/>
          </a:prstGeom>
          <a:ln w="3175">
            <a:solidFill>
              <a:schemeClr val="tx1"/>
            </a:solidFill>
          </a:ln>
        </p:spPr>
      </p:pic>
      <p:sp>
        <p:nvSpPr>
          <p:cNvPr id="13" name="TextBox 12"/>
          <p:cNvSpPr txBox="1"/>
          <p:nvPr/>
        </p:nvSpPr>
        <p:spPr>
          <a:xfrm>
            <a:off x="5220072" y="2298358"/>
            <a:ext cx="1584176" cy="338554"/>
          </a:xfrm>
          <a:prstGeom prst="rect">
            <a:avLst/>
          </a:prstGeom>
          <a:noFill/>
        </p:spPr>
        <p:txBody>
          <a:bodyPr wrap="square" rtlCol="0">
            <a:spAutoFit/>
          </a:bodyPr>
          <a:lstStyle/>
          <a:p>
            <a:pPr algn="ctr"/>
            <a:r>
              <a:rPr lang="en-GB" sz="1600" dirty="0" smtClean="0"/>
              <a:t>(IFRC, 2011)</a:t>
            </a:r>
            <a:endParaRPr lang="en-GB" sz="1600" dirty="0"/>
          </a:p>
        </p:txBody>
      </p:sp>
      <p:sp>
        <p:nvSpPr>
          <p:cNvPr id="14" name="TextBox 13"/>
          <p:cNvSpPr txBox="1"/>
          <p:nvPr/>
        </p:nvSpPr>
        <p:spPr>
          <a:xfrm>
            <a:off x="6804248" y="943560"/>
            <a:ext cx="2160240" cy="1477328"/>
          </a:xfrm>
          <a:prstGeom prst="rect">
            <a:avLst/>
          </a:prstGeom>
          <a:noFill/>
        </p:spPr>
        <p:txBody>
          <a:bodyPr wrap="square" rtlCol="0">
            <a:spAutoFit/>
          </a:bodyPr>
          <a:lstStyle/>
          <a:p>
            <a:r>
              <a:rPr lang="en-GB" b="1" i="1" dirty="0" smtClean="0"/>
              <a:t>Themes:</a:t>
            </a:r>
          </a:p>
          <a:p>
            <a:r>
              <a:rPr lang="en-GB" dirty="0" smtClean="0"/>
              <a:t>- hybrid structures</a:t>
            </a:r>
          </a:p>
          <a:p>
            <a:r>
              <a:rPr lang="en-GB" dirty="0" smtClean="0"/>
              <a:t>- multiple risk reduction measures</a:t>
            </a:r>
          </a:p>
          <a:p>
            <a:r>
              <a:rPr lang="en-GB" dirty="0" smtClean="0"/>
              <a:t>- multiple benefits</a:t>
            </a:r>
            <a:endParaRPr lang="en-GB" dirty="0"/>
          </a:p>
        </p:txBody>
      </p:sp>
    </p:spTree>
    <p:extLst>
      <p:ext uri="{BB962C8B-B14F-4D97-AF65-F5344CB8AC3E}">
        <p14:creationId xmlns:p14="http://schemas.microsoft.com/office/powerpoint/2010/main" val="2966696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636912"/>
            <a:ext cx="5590199" cy="399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6756" y="980728"/>
            <a:ext cx="5881427" cy="1015663"/>
          </a:xfrm>
          <a:prstGeom prst="rect">
            <a:avLst/>
          </a:prstGeom>
          <a:noFill/>
        </p:spPr>
        <p:txBody>
          <a:bodyPr wrap="square" rtlCol="0">
            <a:spAutoFit/>
          </a:bodyPr>
          <a:lstStyle/>
          <a:p>
            <a:pPr marL="342900" indent="-342900">
              <a:buFont typeface="Arial" pitchFamily="34" charset="0"/>
              <a:buChar char="•"/>
            </a:pPr>
            <a:r>
              <a:rPr lang="en-GB" sz="2000" dirty="0" smtClean="0"/>
              <a:t>300,000 </a:t>
            </a:r>
            <a:r>
              <a:rPr lang="en-GB" sz="2000" dirty="0"/>
              <a:t>students, teachers, volunteers and commune </a:t>
            </a:r>
            <a:r>
              <a:rPr lang="en-GB" sz="2000" dirty="0" smtClean="0"/>
              <a:t>wards also </a:t>
            </a:r>
            <a:r>
              <a:rPr lang="en-GB" sz="2000" dirty="0"/>
              <a:t>trained in disaster </a:t>
            </a:r>
            <a:r>
              <a:rPr lang="en-GB" sz="2000" dirty="0" smtClean="0"/>
              <a:t>preparedness</a:t>
            </a:r>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805" y="936203"/>
            <a:ext cx="1005845" cy="1362155"/>
          </a:xfrm>
          <a:prstGeom prst="rect">
            <a:avLst/>
          </a:prstGeom>
          <a:ln w="3175">
            <a:solidFill>
              <a:schemeClr val="tx1"/>
            </a:solidFill>
          </a:ln>
        </p:spPr>
      </p:pic>
      <p:sp>
        <p:nvSpPr>
          <p:cNvPr id="8" name="TextBox 7"/>
          <p:cNvSpPr txBox="1"/>
          <p:nvPr/>
        </p:nvSpPr>
        <p:spPr>
          <a:xfrm>
            <a:off x="5220072" y="2298358"/>
            <a:ext cx="1584176" cy="338554"/>
          </a:xfrm>
          <a:prstGeom prst="rect">
            <a:avLst/>
          </a:prstGeom>
          <a:noFill/>
        </p:spPr>
        <p:txBody>
          <a:bodyPr wrap="square" rtlCol="0">
            <a:spAutoFit/>
          </a:bodyPr>
          <a:lstStyle/>
          <a:p>
            <a:pPr algn="ctr"/>
            <a:r>
              <a:rPr lang="en-GB" sz="1600" dirty="0" smtClean="0"/>
              <a:t>(IFRC, 2011)</a:t>
            </a:r>
            <a:endParaRPr lang="en-GB" sz="1600" dirty="0"/>
          </a:p>
        </p:txBody>
      </p:sp>
      <p:sp>
        <p:nvSpPr>
          <p:cNvPr id="7" name="TextBox 6"/>
          <p:cNvSpPr txBox="1"/>
          <p:nvPr/>
        </p:nvSpPr>
        <p:spPr>
          <a:xfrm>
            <a:off x="395537" y="332656"/>
            <a:ext cx="8568951" cy="523220"/>
          </a:xfrm>
          <a:prstGeom prst="rect">
            <a:avLst/>
          </a:prstGeom>
          <a:noFill/>
        </p:spPr>
        <p:txBody>
          <a:bodyPr wrap="square" rtlCol="0">
            <a:spAutoFit/>
          </a:bodyPr>
          <a:lstStyle/>
          <a:p>
            <a:r>
              <a:rPr lang="en-GB" sz="2800" dirty="0" smtClean="0"/>
              <a:t>Mangroves in coastal risk reduction – Vietnam case study</a:t>
            </a:r>
            <a:endParaRPr lang="en-GB" sz="2800" dirty="0"/>
          </a:p>
        </p:txBody>
      </p:sp>
      <p:sp>
        <p:nvSpPr>
          <p:cNvPr id="12" name="TextBox 11"/>
          <p:cNvSpPr txBox="1"/>
          <p:nvPr/>
        </p:nvSpPr>
        <p:spPr>
          <a:xfrm>
            <a:off x="395537" y="2489125"/>
            <a:ext cx="3084728" cy="1877437"/>
          </a:xfrm>
          <a:prstGeom prst="rect">
            <a:avLst/>
          </a:prstGeom>
          <a:noFill/>
        </p:spPr>
        <p:txBody>
          <a:bodyPr wrap="square" rtlCol="0">
            <a:spAutoFit/>
          </a:bodyPr>
          <a:lstStyle/>
          <a:p>
            <a:r>
              <a:rPr lang="en-GB" sz="2800" dirty="0" smtClean="0"/>
              <a:t>Multiple risk reduction measures</a:t>
            </a:r>
          </a:p>
          <a:p>
            <a:endParaRPr lang="en-GB" sz="2000" dirty="0" smtClean="0"/>
          </a:p>
          <a:p>
            <a:r>
              <a:rPr lang="en-GB" sz="2000" dirty="0" smtClean="0"/>
              <a:t>There will always </a:t>
            </a:r>
            <a:r>
              <a:rPr lang="en-GB" sz="2000" dirty="0"/>
              <a:t>be some </a:t>
            </a:r>
            <a:endParaRPr lang="en-GB" sz="2000" dirty="0" smtClean="0"/>
          </a:p>
          <a:p>
            <a:r>
              <a:rPr lang="en-GB" sz="2000" dirty="0" smtClean="0"/>
              <a:t>residual risk.</a:t>
            </a:r>
            <a:endParaRPr lang="en-GB" sz="2000" dirty="0"/>
          </a:p>
        </p:txBody>
      </p:sp>
      <p:sp>
        <p:nvSpPr>
          <p:cNvPr id="14" name="TextBox 13"/>
          <p:cNvSpPr txBox="1"/>
          <p:nvPr/>
        </p:nvSpPr>
        <p:spPr>
          <a:xfrm>
            <a:off x="467544" y="5445224"/>
            <a:ext cx="2940713" cy="923330"/>
          </a:xfrm>
          <a:prstGeom prst="rect">
            <a:avLst/>
          </a:prstGeom>
          <a:noFill/>
        </p:spPr>
        <p:txBody>
          <a:bodyPr wrap="square" rtlCol="0">
            <a:spAutoFit/>
          </a:bodyPr>
          <a:lstStyle/>
          <a:p>
            <a:r>
              <a:rPr lang="en-GB" dirty="0" smtClean="0"/>
              <a:t>(Adapted from diagram presented by Ty Wamsley, US Army Corps of Engineers.)</a:t>
            </a:r>
            <a:endParaRPr lang="en-GB" dirty="0"/>
          </a:p>
        </p:txBody>
      </p:sp>
      <p:sp>
        <p:nvSpPr>
          <p:cNvPr id="3" name="TextBox 2"/>
          <p:cNvSpPr txBox="1"/>
          <p:nvPr/>
        </p:nvSpPr>
        <p:spPr>
          <a:xfrm>
            <a:off x="6120537" y="3140968"/>
            <a:ext cx="827727" cy="369332"/>
          </a:xfrm>
          <a:prstGeom prst="rect">
            <a:avLst/>
          </a:prstGeom>
          <a:noFill/>
        </p:spPr>
        <p:txBody>
          <a:bodyPr wrap="none" rtlCol="0">
            <a:spAutoFit/>
          </a:bodyPr>
          <a:lstStyle/>
          <a:p>
            <a:r>
              <a:rPr lang="en-GB" b="1" dirty="0" smtClean="0"/>
              <a:t>Zoning</a:t>
            </a:r>
            <a:endParaRPr lang="en-GB" b="1" dirty="0"/>
          </a:p>
        </p:txBody>
      </p:sp>
      <p:sp>
        <p:nvSpPr>
          <p:cNvPr id="15" name="TextBox 14"/>
          <p:cNvSpPr txBox="1"/>
          <p:nvPr/>
        </p:nvSpPr>
        <p:spPr>
          <a:xfrm>
            <a:off x="7020272" y="3555390"/>
            <a:ext cx="1563698" cy="369332"/>
          </a:xfrm>
          <a:prstGeom prst="rect">
            <a:avLst/>
          </a:prstGeom>
          <a:noFill/>
        </p:spPr>
        <p:txBody>
          <a:bodyPr wrap="none" rtlCol="0">
            <a:spAutoFit/>
          </a:bodyPr>
          <a:lstStyle/>
          <a:p>
            <a:r>
              <a:rPr lang="en-GB" b="1" dirty="0" smtClean="0"/>
              <a:t>Building codes</a:t>
            </a:r>
            <a:endParaRPr lang="en-GB" b="1" dirty="0"/>
          </a:p>
        </p:txBody>
      </p:sp>
      <p:sp>
        <p:nvSpPr>
          <p:cNvPr id="16" name="TextBox 15"/>
          <p:cNvSpPr txBox="1"/>
          <p:nvPr/>
        </p:nvSpPr>
        <p:spPr>
          <a:xfrm>
            <a:off x="7186248" y="4077072"/>
            <a:ext cx="1994264" cy="646331"/>
          </a:xfrm>
          <a:prstGeom prst="rect">
            <a:avLst/>
          </a:prstGeom>
          <a:noFill/>
        </p:spPr>
        <p:txBody>
          <a:bodyPr wrap="none" rtlCol="0">
            <a:spAutoFit/>
          </a:bodyPr>
          <a:lstStyle/>
          <a:p>
            <a:r>
              <a:rPr lang="en-GB" b="1" dirty="0" smtClean="0"/>
              <a:t>Built infrastructure</a:t>
            </a:r>
          </a:p>
          <a:p>
            <a:r>
              <a:rPr lang="en-GB" b="1" dirty="0" smtClean="0"/>
              <a:t>(sea walls, dikes)</a:t>
            </a:r>
            <a:endParaRPr lang="en-GB" b="1" dirty="0"/>
          </a:p>
        </p:txBody>
      </p:sp>
      <p:sp>
        <p:nvSpPr>
          <p:cNvPr id="17" name="TextBox 16"/>
          <p:cNvSpPr txBox="1"/>
          <p:nvPr/>
        </p:nvSpPr>
        <p:spPr>
          <a:xfrm>
            <a:off x="3851920" y="4737918"/>
            <a:ext cx="2466456" cy="923330"/>
          </a:xfrm>
          <a:prstGeom prst="rect">
            <a:avLst/>
          </a:prstGeom>
          <a:noFill/>
        </p:spPr>
        <p:txBody>
          <a:bodyPr wrap="square" rtlCol="0">
            <a:spAutoFit/>
          </a:bodyPr>
          <a:lstStyle/>
          <a:p>
            <a:pPr algn="r"/>
            <a:r>
              <a:rPr lang="en-GB" b="1" dirty="0" smtClean="0"/>
              <a:t>Early warning systems, evacuation plans, refuge centres</a:t>
            </a:r>
            <a:endParaRPr lang="en-GB" b="1" dirty="0"/>
          </a:p>
        </p:txBody>
      </p:sp>
      <p:sp>
        <p:nvSpPr>
          <p:cNvPr id="18" name="TextBox 17"/>
          <p:cNvSpPr txBox="1"/>
          <p:nvPr/>
        </p:nvSpPr>
        <p:spPr>
          <a:xfrm>
            <a:off x="5772045" y="5661248"/>
            <a:ext cx="1248227" cy="369332"/>
          </a:xfrm>
          <a:prstGeom prst="rect">
            <a:avLst/>
          </a:prstGeom>
          <a:noFill/>
        </p:spPr>
        <p:txBody>
          <a:bodyPr wrap="none" rtlCol="0">
            <a:spAutoFit/>
          </a:bodyPr>
          <a:lstStyle/>
          <a:p>
            <a:r>
              <a:rPr lang="en-GB" b="1" dirty="0" smtClean="0"/>
              <a:t>Mangroves</a:t>
            </a:r>
            <a:endParaRPr lang="en-GB" b="1" dirty="0"/>
          </a:p>
        </p:txBody>
      </p:sp>
      <p:sp>
        <p:nvSpPr>
          <p:cNvPr id="4" name="TextBox 3"/>
          <p:cNvSpPr txBox="1"/>
          <p:nvPr/>
        </p:nvSpPr>
        <p:spPr>
          <a:xfrm>
            <a:off x="6804248" y="943560"/>
            <a:ext cx="2160240" cy="1477328"/>
          </a:xfrm>
          <a:prstGeom prst="rect">
            <a:avLst/>
          </a:prstGeom>
          <a:noFill/>
        </p:spPr>
        <p:txBody>
          <a:bodyPr wrap="square" rtlCol="0">
            <a:spAutoFit/>
          </a:bodyPr>
          <a:lstStyle/>
          <a:p>
            <a:r>
              <a:rPr lang="en-GB" b="1" i="1" dirty="0" smtClean="0"/>
              <a:t>Themes:</a:t>
            </a:r>
          </a:p>
          <a:p>
            <a:r>
              <a:rPr lang="en-GB" dirty="0" smtClean="0"/>
              <a:t>- hybrid structures</a:t>
            </a:r>
          </a:p>
          <a:p>
            <a:r>
              <a:rPr lang="en-GB" dirty="0" smtClean="0"/>
              <a:t>- multiple risk reduction measures</a:t>
            </a:r>
          </a:p>
          <a:p>
            <a:r>
              <a:rPr lang="en-GB" dirty="0" smtClean="0"/>
              <a:t>- multiple benefits</a:t>
            </a:r>
            <a:endParaRPr lang="en-GB" dirty="0"/>
          </a:p>
        </p:txBody>
      </p:sp>
    </p:spTree>
    <p:extLst>
      <p:ext uri="{BB962C8B-B14F-4D97-AF65-F5344CB8AC3E}">
        <p14:creationId xmlns:p14="http://schemas.microsoft.com/office/powerpoint/2010/main" val="1378287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0884047"/>
              </p:ext>
            </p:extLst>
          </p:nvPr>
        </p:nvGraphicFramePr>
        <p:xfrm>
          <a:off x="251520" y="1628800"/>
          <a:ext cx="8712968" cy="4850381"/>
        </p:xfrm>
        <a:graphic>
          <a:graphicData uri="http://schemas.openxmlformats.org/drawingml/2006/table">
            <a:tbl>
              <a:tblPr firstRow="1" bandRow="1">
                <a:tableStyleId>{5C22544A-7EE6-4342-B048-85BDC9FD1C3A}</a:tableStyleId>
              </a:tblPr>
              <a:tblGrid>
                <a:gridCol w="2160240"/>
                <a:gridCol w="2160240"/>
                <a:gridCol w="2160240"/>
                <a:gridCol w="2232248"/>
              </a:tblGrid>
              <a:tr h="864096">
                <a:tc>
                  <a:txBody>
                    <a:bodyPr/>
                    <a:lstStyle/>
                    <a:p>
                      <a:pPr algn="l"/>
                      <a:r>
                        <a:rPr lang="en-GB" sz="2000" dirty="0" smtClean="0"/>
                        <a:t>Session themes</a:t>
                      </a:r>
                      <a:endParaRPr lang="en-GB" sz="1600" dirty="0"/>
                    </a:p>
                  </a:txBody>
                  <a:tcPr anchor="ctr"/>
                </a:tc>
                <a:tc>
                  <a:txBody>
                    <a:bodyPr/>
                    <a:lstStyle/>
                    <a:p>
                      <a:pPr algn="ctr"/>
                      <a:r>
                        <a:rPr lang="en-GB" sz="1600" dirty="0" smtClean="0"/>
                        <a:t>Evidence (observations,</a:t>
                      </a:r>
                      <a:r>
                        <a:rPr lang="en-GB" sz="1600" baseline="0" dirty="0" smtClean="0"/>
                        <a:t> </a:t>
                      </a:r>
                      <a:r>
                        <a:rPr lang="en-GB" sz="1600" dirty="0" smtClean="0"/>
                        <a:t>case studies, models</a:t>
                      </a:r>
                      <a:r>
                        <a:rPr lang="en-GB" sz="1600" baseline="0" dirty="0" smtClean="0"/>
                        <a:t> etc)</a:t>
                      </a:r>
                      <a:r>
                        <a:rPr lang="en-GB" sz="1600" dirty="0" smtClean="0"/>
                        <a:t> </a:t>
                      </a:r>
                      <a:endParaRPr lang="en-GB" sz="1600" dirty="0"/>
                    </a:p>
                  </a:txBody>
                  <a:tcPr/>
                </a:tc>
                <a:tc>
                  <a:txBody>
                    <a:bodyPr/>
                    <a:lstStyle/>
                    <a:p>
                      <a:pPr algn="ctr"/>
                      <a:r>
                        <a:rPr lang="en-GB" sz="1600" dirty="0" smtClean="0"/>
                        <a:t>Comparing natural</a:t>
                      </a:r>
                      <a:r>
                        <a:rPr lang="en-GB" sz="1600" baseline="0" dirty="0" smtClean="0"/>
                        <a:t> defenses</a:t>
                      </a:r>
                      <a:r>
                        <a:rPr lang="en-GB" sz="1600" dirty="0" smtClean="0"/>
                        <a:t> with built infrastructure</a:t>
                      </a:r>
                      <a:endParaRPr lang="en-GB" sz="1600" dirty="0"/>
                    </a:p>
                  </a:txBody>
                  <a:tcPr/>
                </a:tc>
                <a:tc>
                  <a:txBody>
                    <a:bodyPr/>
                    <a:lstStyle/>
                    <a:p>
                      <a:pPr algn="ctr"/>
                      <a:r>
                        <a:rPr lang="en-GB" sz="1600" dirty="0" smtClean="0"/>
                        <a:t>Potential for</a:t>
                      </a:r>
                      <a:r>
                        <a:rPr lang="en-GB" sz="1600" baseline="0" dirty="0" smtClean="0"/>
                        <a:t> integration with built infrastructure</a:t>
                      </a:r>
                      <a:endParaRPr lang="en-GB" sz="1600" dirty="0"/>
                    </a:p>
                  </a:txBody>
                  <a:tcPr/>
                </a:tc>
              </a:tr>
              <a:tr h="1207669">
                <a:tc>
                  <a:txBody>
                    <a:bodyPr/>
                    <a:lstStyle/>
                    <a:p>
                      <a:r>
                        <a:rPr lang="en-GB" sz="1600" b="1" dirty="0" smtClean="0"/>
                        <a:t>Effectiveness</a:t>
                      </a:r>
                      <a:endParaRPr lang="en-GB" sz="1600" b="1" dirty="0"/>
                    </a:p>
                  </a:txBody>
                  <a:tcPr/>
                </a:tc>
                <a:tc>
                  <a:txBody>
                    <a:bodyPr/>
                    <a:lstStyle/>
                    <a:p>
                      <a:r>
                        <a:rPr lang="en-GB" sz="1600" dirty="0" smtClean="0"/>
                        <a:t>Reduce</a:t>
                      </a:r>
                      <a:r>
                        <a:rPr lang="en-GB" sz="1600" baseline="0" dirty="0" smtClean="0"/>
                        <a:t> wind and swell waves over short distances, storm surges over longer distances</a:t>
                      </a:r>
                      <a:endParaRPr lang="en-GB" sz="1600" dirty="0"/>
                    </a:p>
                  </a:txBody>
                  <a:tcPr/>
                </a:tc>
                <a:tc>
                  <a:txBody>
                    <a:bodyPr/>
                    <a:lstStyle/>
                    <a:p>
                      <a:r>
                        <a:rPr lang="en-GB" sz="1600" dirty="0" smtClean="0"/>
                        <a:t>Waves</a:t>
                      </a:r>
                      <a:r>
                        <a:rPr lang="en-GB" sz="1600" baseline="0" dirty="0" smtClean="0"/>
                        <a:t> – mangroves can achieve same level of reduction (larger spatial footprint)</a:t>
                      </a:r>
                      <a:endParaRPr lang="en-GB" sz="1600" dirty="0"/>
                    </a:p>
                  </a:txBody>
                  <a:tcPr/>
                </a:tc>
                <a:tc>
                  <a:txBody>
                    <a:bodyPr/>
                    <a:lstStyle/>
                    <a:p>
                      <a:r>
                        <a:rPr lang="en-GB" sz="1600" dirty="0" smtClean="0"/>
                        <a:t>High: best solution may be combined use, with mangroves reducing</a:t>
                      </a:r>
                      <a:r>
                        <a:rPr lang="en-GB" sz="1600" baseline="0" dirty="0" smtClean="0"/>
                        <a:t> waves in front of built infrastructure</a:t>
                      </a:r>
                      <a:endParaRPr lang="en-GB" sz="1600" dirty="0"/>
                    </a:p>
                  </a:txBody>
                  <a:tcPr/>
                </a:tc>
              </a:tr>
              <a:tr h="1121165">
                <a:tc>
                  <a:txBody>
                    <a:bodyPr/>
                    <a:lstStyle/>
                    <a:p>
                      <a:r>
                        <a:rPr lang="en-GB" sz="1600" b="1" dirty="0" smtClean="0"/>
                        <a:t>Multiple benefits</a:t>
                      </a:r>
                      <a:endParaRPr lang="en-GB"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Fisheries, wood, honey</a:t>
                      </a:r>
                      <a:r>
                        <a:rPr lang="en-GB" sz="1600" baseline="0" dirty="0" smtClean="0"/>
                        <a:t>, water filtration, carbon sequestration</a:t>
                      </a:r>
                      <a:endParaRPr lang="en-GB" sz="1600" dirty="0"/>
                    </a:p>
                  </a:txBody>
                  <a:tcPr/>
                </a:tc>
                <a:tc>
                  <a:txBody>
                    <a:bodyPr/>
                    <a:lstStyle/>
                    <a:p>
                      <a:r>
                        <a:rPr lang="en-GB" sz="1600" dirty="0" smtClean="0"/>
                        <a:t>Hard</a:t>
                      </a:r>
                      <a:r>
                        <a:rPr lang="en-GB" sz="1600" baseline="0" dirty="0" smtClean="0"/>
                        <a:t> defences built for single purpose of coastal defence – few other benefits</a:t>
                      </a:r>
                      <a:endParaRPr lang="en-GB" sz="1600" dirty="0"/>
                    </a:p>
                  </a:txBody>
                  <a:tcPr/>
                </a:tc>
                <a:tc>
                  <a:txBody>
                    <a:bodyPr/>
                    <a:lstStyle/>
                    <a:p>
                      <a:r>
                        <a:rPr lang="en-GB" sz="1600" dirty="0" smtClean="0"/>
                        <a:t>Combined</a:t>
                      </a:r>
                      <a:r>
                        <a:rPr lang="en-GB" sz="1600" baseline="0" dirty="0" smtClean="0"/>
                        <a:t> approaches likely to result in provision of multiple benefits</a:t>
                      </a:r>
                      <a:endParaRPr lang="en-GB" sz="1600" dirty="0"/>
                    </a:p>
                  </a:txBody>
                  <a:tcPr/>
                </a:tc>
              </a:tr>
              <a:tr h="1275083">
                <a:tc>
                  <a:txBody>
                    <a:bodyPr/>
                    <a:lstStyle/>
                    <a:p>
                      <a:r>
                        <a:rPr lang="en-GB" sz="1600" b="1" dirty="0" smtClean="0"/>
                        <a:t>Economics</a:t>
                      </a:r>
                      <a:endParaRPr lang="en-GB" sz="1600" b="1" dirty="0"/>
                    </a:p>
                  </a:txBody>
                  <a:tcPr/>
                </a:tc>
                <a:tc>
                  <a:txBody>
                    <a:bodyPr/>
                    <a:lstStyle/>
                    <a:p>
                      <a:r>
                        <a:rPr lang="en-GB" sz="1600" dirty="0" smtClean="0"/>
                        <a:t>Few cases where mangroves </a:t>
                      </a:r>
                      <a:r>
                        <a:rPr lang="en-GB" sz="1600" baseline="0" dirty="0" smtClean="0"/>
                        <a:t>used alone in coastal defence</a:t>
                      </a:r>
                      <a:endParaRPr lang="en-GB" sz="1600" dirty="0"/>
                    </a:p>
                  </a:txBody>
                  <a:tcPr/>
                </a:tc>
                <a:tc>
                  <a:txBody>
                    <a:bodyPr/>
                    <a:lstStyle/>
                    <a:p>
                      <a:endParaRPr lang="en-GB" sz="1600" dirty="0"/>
                    </a:p>
                  </a:txBody>
                  <a:tcPr/>
                </a:tc>
                <a:tc>
                  <a:txBody>
                    <a:bodyPr/>
                    <a:lstStyle/>
                    <a:p>
                      <a:r>
                        <a:rPr lang="en-GB" sz="1600" dirty="0" smtClean="0"/>
                        <a:t>Vietnam</a:t>
                      </a:r>
                      <a:r>
                        <a:rPr lang="en-GB" sz="1600" baseline="0" dirty="0" smtClean="0"/>
                        <a:t> case study: c</a:t>
                      </a:r>
                      <a:r>
                        <a:rPr lang="en-GB" sz="1600" dirty="0" smtClean="0"/>
                        <a:t>ost/benefit</a:t>
                      </a:r>
                      <a:r>
                        <a:rPr lang="en-GB" sz="1600" baseline="0" dirty="0" smtClean="0"/>
                        <a:t> ratios favorable, mangroves reduced maintenance costs to dikes and reduced other losses</a:t>
                      </a:r>
                      <a:endParaRPr lang="en-GB" sz="1600" dirty="0"/>
                    </a:p>
                  </a:txBody>
                  <a:tcPr/>
                </a:tc>
              </a:tr>
            </a:tbl>
          </a:graphicData>
        </a:graphic>
      </p:graphicFrame>
      <p:sp>
        <p:nvSpPr>
          <p:cNvPr id="4" name="TextBox 3"/>
          <p:cNvSpPr txBox="1"/>
          <p:nvPr/>
        </p:nvSpPr>
        <p:spPr>
          <a:xfrm>
            <a:off x="145952" y="116632"/>
            <a:ext cx="8712968" cy="1015663"/>
          </a:xfrm>
          <a:prstGeom prst="rect">
            <a:avLst/>
          </a:prstGeom>
          <a:noFill/>
        </p:spPr>
        <p:txBody>
          <a:bodyPr wrap="square" rtlCol="0">
            <a:spAutoFit/>
          </a:bodyPr>
          <a:lstStyle/>
          <a:p>
            <a:r>
              <a:rPr lang="en-GB" sz="2000" dirty="0"/>
              <a:t>TOOLS &amp; </a:t>
            </a:r>
            <a:r>
              <a:rPr lang="en-GB" sz="2000" dirty="0" smtClean="0"/>
              <a:t>SCIENCE:</a:t>
            </a:r>
            <a:endParaRPr lang="en-GB" sz="2000" dirty="0"/>
          </a:p>
          <a:p>
            <a:r>
              <a:rPr lang="en-GB" sz="2000" dirty="0" smtClean="0"/>
              <a:t>Effectiveness, multiple benefits, and economics of natural defenses/infrastructure: How does it stack up against and integrate with built infrastructure?</a:t>
            </a:r>
            <a:endParaRPr lang="en-GB" sz="2000" dirty="0"/>
          </a:p>
        </p:txBody>
      </p:sp>
      <p:sp>
        <p:nvSpPr>
          <p:cNvPr id="2" name="TextBox 1"/>
          <p:cNvSpPr txBox="1"/>
          <p:nvPr/>
        </p:nvSpPr>
        <p:spPr>
          <a:xfrm>
            <a:off x="145952" y="1139930"/>
            <a:ext cx="6692666" cy="400110"/>
          </a:xfrm>
          <a:prstGeom prst="rect">
            <a:avLst/>
          </a:prstGeom>
          <a:noFill/>
        </p:spPr>
        <p:txBody>
          <a:bodyPr wrap="none" rtlCol="0">
            <a:spAutoFit/>
          </a:bodyPr>
          <a:lstStyle/>
          <a:p>
            <a:r>
              <a:rPr lang="en-GB" sz="2000" b="1" dirty="0" smtClean="0"/>
              <a:t>In summary</a:t>
            </a:r>
            <a:r>
              <a:rPr lang="en-GB" sz="2000" dirty="0" smtClean="0"/>
              <a:t> – Mangroves as a natural risk reduction measure</a:t>
            </a:r>
            <a:endParaRPr lang="en-GB" sz="2000" b="1" dirty="0"/>
          </a:p>
        </p:txBody>
      </p:sp>
    </p:spTree>
    <p:extLst>
      <p:ext uri="{BB962C8B-B14F-4D97-AF65-F5344CB8AC3E}">
        <p14:creationId xmlns:p14="http://schemas.microsoft.com/office/powerpoint/2010/main" val="357174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screen"/>
          <a:srcRect/>
          <a:stretch>
            <a:fillRect/>
          </a:stretch>
        </p:blipFill>
        <p:spPr bwMode="auto">
          <a:xfrm>
            <a:off x="6804248" y="540274"/>
            <a:ext cx="1944981" cy="2803872"/>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23528" y="260648"/>
            <a:ext cx="5256584" cy="1200329"/>
          </a:xfrm>
          <a:prstGeom prst="rect">
            <a:avLst/>
          </a:prstGeom>
          <a:noFill/>
        </p:spPr>
        <p:txBody>
          <a:bodyPr wrap="square" rtlCol="0">
            <a:spAutoFit/>
          </a:bodyPr>
          <a:lstStyle/>
          <a:p>
            <a:r>
              <a:rPr lang="en-GB" sz="2400" dirty="0" smtClean="0"/>
              <a:t>Reports on-line:</a:t>
            </a:r>
          </a:p>
          <a:p>
            <a:r>
              <a:rPr lang="en-GB" sz="2400" dirty="0" smtClean="0">
                <a:hlinkClick r:id="rId3"/>
              </a:rPr>
              <a:t>http://www.naturalcoastalprotection.org</a:t>
            </a:r>
            <a:endParaRPr lang="en-GB" sz="2400" dirty="0" smtClean="0"/>
          </a:p>
          <a:p>
            <a:r>
              <a:rPr lang="en-GB" sz="2400" dirty="0"/>
              <a:t> &amp; </a:t>
            </a:r>
            <a:r>
              <a:rPr lang="en-GB" sz="2400" dirty="0" smtClean="0">
                <a:hlinkClick r:id="rId4"/>
              </a:rPr>
              <a:t>http://coastalresilience.org/science</a:t>
            </a:r>
            <a:r>
              <a:rPr lang="en-GB" sz="2400" dirty="0" smtClean="0"/>
              <a:t>  </a:t>
            </a:r>
            <a:endParaRPr lang="en-GB" sz="2400" dirty="0"/>
          </a:p>
        </p:txBody>
      </p:sp>
      <p:sp>
        <p:nvSpPr>
          <p:cNvPr id="9" name="TextBox 8"/>
          <p:cNvSpPr txBox="1"/>
          <p:nvPr/>
        </p:nvSpPr>
        <p:spPr>
          <a:xfrm>
            <a:off x="356320" y="2883708"/>
            <a:ext cx="2280561" cy="400110"/>
          </a:xfrm>
          <a:prstGeom prst="rect">
            <a:avLst/>
          </a:prstGeom>
          <a:noFill/>
        </p:spPr>
        <p:txBody>
          <a:bodyPr wrap="none" rtlCol="0">
            <a:spAutoFit/>
          </a:bodyPr>
          <a:lstStyle/>
          <a:p>
            <a:r>
              <a:rPr lang="en-GB" sz="2000" b="1" dirty="0" smtClean="0"/>
              <a:t>Acknowledgements</a:t>
            </a:r>
            <a:endParaRPr lang="en-GB" sz="2000" b="1" dirty="0"/>
          </a:p>
        </p:txBody>
      </p:sp>
      <p:sp>
        <p:nvSpPr>
          <p:cNvPr id="10" name="TextBox 9"/>
          <p:cNvSpPr txBox="1"/>
          <p:nvPr/>
        </p:nvSpPr>
        <p:spPr>
          <a:xfrm>
            <a:off x="323528" y="3211810"/>
            <a:ext cx="6192688" cy="3385542"/>
          </a:xfrm>
          <a:prstGeom prst="rect">
            <a:avLst/>
          </a:prstGeom>
          <a:noFill/>
        </p:spPr>
        <p:txBody>
          <a:bodyPr wrap="square" numCol="1" rtlCol="0">
            <a:spAutoFit/>
          </a:bodyPr>
          <a:lstStyle/>
          <a:p>
            <a:r>
              <a:rPr lang="en-US" sz="1500" dirty="0" smtClean="0"/>
              <a:t>Femke </a:t>
            </a:r>
            <a:r>
              <a:rPr lang="en-US" sz="1500" dirty="0"/>
              <a:t>Tonneijck, Mike Beck, Jan van Dalfsen, Pieter van Eijk, Joanna Ellison, Filippo Ferrario, Dolf de Groot, Evamaria Koch, Catherine Lovelock, Karen McKee, David McKinnie, Denise Reed, Pam Rubinoff, I. Nyoman Suryadiputra, Norio Tanaka, Trevor Tolhurst, Mai Sỹ Tuấn, Ty Wamsley, Bregje van Wesenbeeck, Jo Wilson, Han Winterwerp, Eric Wolanski and Colin </a:t>
            </a:r>
            <a:r>
              <a:rPr lang="en-US" sz="1500" dirty="0" smtClean="0"/>
              <a:t>Woodroffe. </a:t>
            </a:r>
          </a:p>
          <a:p>
            <a:endParaRPr lang="en-US" sz="500" dirty="0"/>
          </a:p>
          <a:p>
            <a:r>
              <a:rPr lang="en-GB" sz="1500" dirty="0"/>
              <a:t>We thank all these people for their comments on this research and these reports, either through correspondence, or at the “Mangroves as Coastal Protection” workshop held in Bogor, Indonesia, 19-22 January 2012, or at the Natural Coastal Protection workshop help in Cambridge, UK, 27-29 March 2012. </a:t>
            </a:r>
          </a:p>
          <a:p>
            <a:endParaRPr lang="en-GB" sz="500" dirty="0"/>
          </a:p>
          <a:p>
            <a:r>
              <a:rPr lang="en-GB" dirty="0"/>
              <a:t>This work has been funded by The Nature Conservancy </a:t>
            </a:r>
            <a:endParaRPr lang="en-GB" dirty="0" smtClean="0"/>
          </a:p>
          <a:p>
            <a:r>
              <a:rPr lang="en-GB" dirty="0" smtClean="0"/>
              <a:t>and </a:t>
            </a:r>
            <a:r>
              <a:rPr lang="en-GB" dirty="0"/>
              <a:t>The Mangrove Capital Project coordinated by </a:t>
            </a:r>
            <a:endParaRPr lang="en-GB" dirty="0" smtClean="0"/>
          </a:p>
          <a:p>
            <a:r>
              <a:rPr lang="en-GB" dirty="0" smtClean="0"/>
              <a:t>Wetlands </a:t>
            </a:r>
            <a:r>
              <a:rPr lang="en-GB" dirty="0"/>
              <a:t>International</a:t>
            </a:r>
            <a:r>
              <a:rPr lang="en-GB" dirty="0" smtClean="0"/>
              <a:t>.</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256" y="3636618"/>
            <a:ext cx="1938208" cy="2744710"/>
          </a:xfrm>
          <a:prstGeom prst="rect">
            <a:avLst/>
          </a:prstGeom>
          <a:noFill/>
          <a:ln w="9525">
            <a:solidFill>
              <a:schemeClr val="tx1"/>
            </a:solidFill>
            <a:miter lim="800000"/>
            <a:headEnd/>
            <a:tailEnd/>
          </a:ln>
          <a:effectLst>
            <a:outerShdw blurRad="292100" dist="139700" dir="2700000" algn="tl" rotWithShape="0">
              <a:prstClr val="black">
                <a:alpha val="65000"/>
              </a:prstClr>
            </a:outerShdw>
          </a:effectLst>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323528" y="1628800"/>
            <a:ext cx="4777398" cy="1015663"/>
          </a:xfrm>
          <a:prstGeom prst="rect">
            <a:avLst/>
          </a:prstGeom>
          <a:noFill/>
        </p:spPr>
        <p:txBody>
          <a:bodyPr wrap="none" rtlCol="0">
            <a:spAutoFit/>
          </a:bodyPr>
          <a:lstStyle/>
          <a:p>
            <a:r>
              <a:rPr lang="en-GB" sz="2000" dirty="0" smtClean="0"/>
              <a:t>For more information:</a:t>
            </a:r>
          </a:p>
          <a:p>
            <a:r>
              <a:rPr lang="en-GB" sz="2000" dirty="0" smtClean="0"/>
              <a:t>contact Anna McIvor </a:t>
            </a:r>
            <a:r>
              <a:rPr lang="en-GB" sz="2000" dirty="0" smtClean="0">
                <a:hlinkClick r:id="rId6"/>
              </a:rPr>
              <a:t>anna.mcivor@tnc.org</a:t>
            </a:r>
            <a:r>
              <a:rPr lang="en-GB" sz="2000" dirty="0" smtClean="0"/>
              <a:t>  </a:t>
            </a:r>
          </a:p>
          <a:p>
            <a:r>
              <a:rPr lang="en-GB" sz="2000" dirty="0" smtClean="0"/>
              <a:t>or Mark Spalding </a:t>
            </a:r>
            <a:r>
              <a:rPr lang="en-GB" sz="2000" dirty="0" smtClean="0">
                <a:hlinkClick r:id="rId7"/>
              </a:rPr>
              <a:t>mspalding@tnc.org</a:t>
            </a:r>
            <a:r>
              <a:rPr lang="en-GB" sz="2000" dirty="0" smtClean="0"/>
              <a:t> </a:t>
            </a:r>
            <a:endParaRPr lang="en-GB" sz="2000" dirty="0"/>
          </a:p>
        </p:txBody>
      </p:sp>
    </p:spTree>
    <p:extLst>
      <p:ext uri="{BB962C8B-B14F-4D97-AF65-F5344CB8AC3E}">
        <p14:creationId xmlns:p14="http://schemas.microsoft.com/office/powerpoint/2010/main" val="631479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988840"/>
            <a:ext cx="1852751" cy="584775"/>
          </a:xfrm>
          <a:prstGeom prst="rect">
            <a:avLst/>
          </a:prstGeom>
          <a:noFill/>
        </p:spPr>
        <p:txBody>
          <a:bodyPr wrap="none" rtlCol="0">
            <a:spAutoFit/>
          </a:bodyPr>
          <a:lstStyle/>
          <a:p>
            <a:r>
              <a:rPr lang="en-GB" sz="3200" dirty="0" smtClean="0"/>
              <a:t>Panellists:</a:t>
            </a:r>
          </a:p>
        </p:txBody>
      </p:sp>
      <p:sp>
        <p:nvSpPr>
          <p:cNvPr id="6" name="TextBox 5"/>
          <p:cNvSpPr txBox="1"/>
          <p:nvPr/>
        </p:nvSpPr>
        <p:spPr>
          <a:xfrm>
            <a:off x="-108520" y="2478375"/>
            <a:ext cx="8928992" cy="3954929"/>
          </a:xfrm>
          <a:prstGeom prst="rect">
            <a:avLst/>
          </a:prstGeom>
          <a:noFill/>
        </p:spPr>
        <p:txBody>
          <a:bodyPr wrap="square" rtlCol="0">
            <a:spAutoFit/>
          </a:bodyPr>
          <a:lstStyle/>
          <a:p>
            <a:pPr marL="742950" lvl="1" indent="-285750" fontAlgn="ctr">
              <a:buFont typeface="Arial" pitchFamily="34" charset="0"/>
              <a:buChar char="•"/>
            </a:pPr>
            <a:r>
              <a:rPr lang="en-US" sz="2200" dirty="0" smtClean="0"/>
              <a:t>Coastal</a:t>
            </a:r>
            <a:r>
              <a:rPr lang="en-US" sz="2200" dirty="0"/>
              <a:t>: Christine Pickens – TNC North Carolina – Albemarle Sound Project</a:t>
            </a:r>
            <a:endParaRPr lang="en-GB" sz="2200" dirty="0"/>
          </a:p>
          <a:p>
            <a:pPr marL="742950" lvl="1" indent="-285750" fontAlgn="ctr">
              <a:buFont typeface="Arial" pitchFamily="34" charset="0"/>
              <a:buChar char="•"/>
            </a:pPr>
            <a:endParaRPr lang="en-US" sz="700" dirty="0" smtClean="0"/>
          </a:p>
          <a:p>
            <a:pPr marL="742950" lvl="1" indent="-285750" fontAlgn="ctr">
              <a:buFont typeface="Arial" pitchFamily="34" charset="0"/>
              <a:buChar char="•"/>
            </a:pPr>
            <a:r>
              <a:rPr lang="en-US" sz="2200" dirty="0" smtClean="0"/>
              <a:t>Coastal</a:t>
            </a:r>
            <a:r>
              <a:rPr lang="en-US" sz="2200" dirty="0"/>
              <a:t>: </a:t>
            </a:r>
            <a:r>
              <a:rPr lang="en-US" sz="2200" dirty="0" err="1"/>
              <a:t>Jaap</a:t>
            </a:r>
            <a:r>
              <a:rPr lang="en-US" sz="2200" dirty="0"/>
              <a:t> </a:t>
            </a:r>
            <a:r>
              <a:rPr lang="en-US" sz="2200" dirty="0" err="1" smtClean="0"/>
              <a:t>Kwadijk</a:t>
            </a:r>
            <a:r>
              <a:rPr lang="en-US" sz="2200" dirty="0" smtClean="0"/>
              <a:t> </a:t>
            </a:r>
            <a:r>
              <a:rPr lang="en-US" sz="2200" dirty="0"/>
              <a:t>– Deltares, The Netherlands – Deltares approach to and experience of using natural infrastructure </a:t>
            </a:r>
            <a:endParaRPr lang="en-US" sz="2200" dirty="0" smtClean="0"/>
          </a:p>
          <a:p>
            <a:pPr marL="742950" lvl="1" indent="-285750" fontAlgn="ctr">
              <a:buFont typeface="Arial" pitchFamily="34" charset="0"/>
              <a:buChar char="•"/>
            </a:pPr>
            <a:endParaRPr lang="en-US" sz="700" dirty="0" smtClean="0"/>
          </a:p>
          <a:p>
            <a:pPr marL="742950" lvl="1" indent="-285750" fontAlgn="ctr">
              <a:buFont typeface="Arial" pitchFamily="34" charset="0"/>
              <a:buChar char="•"/>
            </a:pPr>
            <a:r>
              <a:rPr lang="en-US" sz="2200" dirty="0"/>
              <a:t>Coastal: Jennifer Molnar – TNC Central Science – TNC Dow Texas </a:t>
            </a:r>
            <a:r>
              <a:rPr lang="en-US" sz="2200" dirty="0" smtClean="0"/>
              <a:t>project</a:t>
            </a:r>
          </a:p>
          <a:p>
            <a:pPr marL="742950" lvl="1" indent="-285750" fontAlgn="ctr">
              <a:buFont typeface="Arial" pitchFamily="34" charset="0"/>
              <a:buChar char="•"/>
            </a:pPr>
            <a:endParaRPr lang="en-GB" sz="700" dirty="0"/>
          </a:p>
          <a:p>
            <a:pPr marL="742950" lvl="1" indent="-285750" fontAlgn="ctr">
              <a:buFont typeface="Arial" pitchFamily="34" charset="0"/>
              <a:buChar char="•"/>
            </a:pPr>
            <a:r>
              <a:rPr lang="en-US" sz="2200" dirty="0"/>
              <a:t>Freshwater: Kris Johnson – TNC North America Freshwater Program – Floodplains for flood risk </a:t>
            </a:r>
            <a:r>
              <a:rPr lang="en-US" sz="2200" dirty="0" smtClean="0"/>
              <a:t>reduction</a:t>
            </a:r>
          </a:p>
          <a:p>
            <a:pPr lvl="1" fontAlgn="ctr"/>
            <a:endParaRPr lang="en-US" sz="1000" dirty="0" smtClean="0"/>
          </a:p>
          <a:p>
            <a:pPr lvl="1" fontAlgn="ctr"/>
            <a:r>
              <a:rPr lang="en-US" sz="2200" dirty="0" smtClean="0"/>
              <a:t>Please write down your questions – take questions after all panelists have spoken.</a:t>
            </a:r>
            <a:endParaRPr lang="en-GB" sz="2200" dirty="0"/>
          </a:p>
        </p:txBody>
      </p:sp>
      <p:sp>
        <p:nvSpPr>
          <p:cNvPr id="8" name="TextBox 7"/>
          <p:cNvSpPr txBox="1"/>
          <p:nvPr/>
        </p:nvSpPr>
        <p:spPr>
          <a:xfrm>
            <a:off x="323528" y="260648"/>
            <a:ext cx="8496944" cy="1569660"/>
          </a:xfrm>
          <a:prstGeom prst="rect">
            <a:avLst/>
          </a:prstGeom>
          <a:noFill/>
        </p:spPr>
        <p:txBody>
          <a:bodyPr wrap="square" rtlCol="0">
            <a:spAutoFit/>
          </a:bodyPr>
          <a:lstStyle/>
          <a:p>
            <a:r>
              <a:rPr lang="en-GB" sz="2400" dirty="0"/>
              <a:t>TOOLS &amp; </a:t>
            </a:r>
            <a:r>
              <a:rPr lang="en-GB" sz="2400" dirty="0" smtClean="0"/>
              <a:t>SCIENCE:</a:t>
            </a:r>
            <a:endParaRPr lang="en-GB" sz="2400" dirty="0"/>
          </a:p>
          <a:p>
            <a:r>
              <a:rPr lang="en-GB" sz="2400" dirty="0" smtClean="0"/>
              <a:t>Effectiveness, multiple benefits, and economics of natural </a:t>
            </a:r>
            <a:r>
              <a:rPr lang="en-GB" sz="2400" dirty="0" err="1" smtClean="0"/>
              <a:t>defenses</a:t>
            </a:r>
            <a:r>
              <a:rPr lang="en-GB" sz="2400" dirty="0" smtClean="0"/>
              <a:t>  /infrastructure: How does it stack up against and integrate with built infrastructure?</a:t>
            </a:r>
            <a:endParaRPr lang="en-GB" sz="2400" dirty="0"/>
          </a:p>
        </p:txBody>
      </p:sp>
    </p:spTree>
    <p:extLst>
      <p:ext uri="{BB962C8B-B14F-4D97-AF65-F5344CB8AC3E}">
        <p14:creationId xmlns:p14="http://schemas.microsoft.com/office/powerpoint/2010/main" val="4063069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New Image CR.TIF"/>
          <p:cNvPicPr>
            <a:picLocks noChangeAspect="1"/>
          </p:cNvPicPr>
          <p:nvPr/>
        </p:nvPicPr>
        <p:blipFill rotWithShape="1">
          <a:blip r:embed="rId2" cstate="screen"/>
          <a:srcRect l="1963" t="4230" r="1963" b="5210"/>
          <a:stretch/>
        </p:blipFill>
        <p:spPr>
          <a:xfrm>
            <a:off x="179512" y="152400"/>
            <a:ext cx="8784976" cy="25565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0" y="5949280"/>
            <a:ext cx="1763688" cy="881844"/>
          </a:xfrm>
          <a:prstGeom prst="rect">
            <a:avLst/>
          </a:prstGeom>
        </p:spPr>
      </p:pic>
      <p:sp>
        <p:nvSpPr>
          <p:cNvPr id="5" name="TextBox 4"/>
          <p:cNvSpPr txBox="1"/>
          <p:nvPr/>
        </p:nvSpPr>
        <p:spPr>
          <a:xfrm>
            <a:off x="611560" y="2564904"/>
            <a:ext cx="2808782" cy="584775"/>
          </a:xfrm>
          <a:prstGeom prst="rect">
            <a:avLst/>
          </a:prstGeom>
          <a:noFill/>
        </p:spPr>
        <p:txBody>
          <a:bodyPr wrap="none" rtlCol="0">
            <a:spAutoFit/>
          </a:bodyPr>
          <a:lstStyle/>
          <a:p>
            <a:r>
              <a:rPr lang="en-GB" sz="3200" dirty="0" smtClean="0"/>
              <a:t>Session outline:</a:t>
            </a:r>
          </a:p>
        </p:txBody>
      </p:sp>
      <p:sp>
        <p:nvSpPr>
          <p:cNvPr id="6" name="TextBox 5"/>
          <p:cNvSpPr txBox="1"/>
          <p:nvPr/>
        </p:nvSpPr>
        <p:spPr>
          <a:xfrm>
            <a:off x="683568" y="3054439"/>
            <a:ext cx="8136904" cy="2677656"/>
          </a:xfrm>
          <a:prstGeom prst="rect">
            <a:avLst/>
          </a:prstGeom>
          <a:noFill/>
        </p:spPr>
        <p:txBody>
          <a:bodyPr wrap="square" rtlCol="0">
            <a:spAutoFit/>
          </a:bodyPr>
          <a:lstStyle/>
          <a:p>
            <a:pPr marL="285750" indent="-285750">
              <a:buFont typeface="Arial" pitchFamily="34" charset="0"/>
              <a:buChar char="•"/>
            </a:pPr>
            <a:r>
              <a:rPr lang="en-GB" sz="2800" dirty="0" smtClean="0"/>
              <a:t>Introduction – Setting the scene: The Natural Coastal </a:t>
            </a:r>
            <a:r>
              <a:rPr lang="en-GB" sz="2800" smtClean="0"/>
              <a:t>Protection project/mangroves </a:t>
            </a:r>
            <a:r>
              <a:rPr lang="en-GB" sz="2800" dirty="0" smtClean="0"/>
              <a:t>(</a:t>
            </a:r>
            <a:r>
              <a:rPr lang="en-GB" sz="2800" i="1" dirty="0" smtClean="0"/>
              <a:t>10 minutes</a:t>
            </a:r>
            <a:r>
              <a:rPr lang="en-GB" sz="2800" dirty="0"/>
              <a:t>)</a:t>
            </a:r>
            <a:endParaRPr lang="en-GB" sz="2800" dirty="0" smtClean="0"/>
          </a:p>
          <a:p>
            <a:pPr marL="285750" indent="-285750">
              <a:buFont typeface="Arial" pitchFamily="34" charset="0"/>
              <a:buChar char="•"/>
            </a:pPr>
            <a:r>
              <a:rPr lang="en-GB" sz="2800" dirty="0" smtClean="0"/>
              <a:t>Short presentations from our panellists (</a:t>
            </a:r>
            <a:r>
              <a:rPr lang="en-GB" sz="2800" i="1" dirty="0" smtClean="0"/>
              <a:t>10 minutes each</a:t>
            </a:r>
            <a:r>
              <a:rPr lang="en-GB" sz="2800" dirty="0" smtClean="0"/>
              <a:t>)</a:t>
            </a:r>
          </a:p>
          <a:p>
            <a:pPr marL="285750" indent="-285750">
              <a:buFont typeface="Arial" pitchFamily="34" charset="0"/>
              <a:buChar char="•"/>
            </a:pPr>
            <a:r>
              <a:rPr lang="en-GB" sz="2800" dirty="0" smtClean="0"/>
              <a:t>Panel discussion, including questions from the audience (</a:t>
            </a:r>
            <a:r>
              <a:rPr lang="en-GB" sz="2800" i="1" dirty="0" smtClean="0"/>
              <a:t>40 minutes</a:t>
            </a:r>
            <a:r>
              <a:rPr lang="en-GB" sz="2800" dirty="0" smtClean="0"/>
              <a:t>)</a:t>
            </a:r>
            <a:endParaRPr lang="en-GB" sz="2800" dirty="0"/>
          </a:p>
        </p:txBody>
      </p:sp>
    </p:spTree>
    <p:extLst>
      <p:ext uri="{BB962C8B-B14F-4D97-AF65-F5344CB8AC3E}">
        <p14:creationId xmlns:p14="http://schemas.microsoft.com/office/powerpoint/2010/main" val="1459079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908720"/>
            <a:ext cx="4896544" cy="3139321"/>
          </a:xfrm>
          <a:prstGeom prst="rect">
            <a:avLst/>
          </a:prstGeom>
          <a:noFill/>
        </p:spPr>
        <p:txBody>
          <a:bodyPr wrap="square" rtlCol="0">
            <a:spAutoFit/>
          </a:bodyPr>
          <a:lstStyle/>
          <a:p>
            <a:pPr algn="ctr"/>
            <a:r>
              <a:rPr lang="en-GB" sz="3600" dirty="0" smtClean="0"/>
              <a:t>Setting the scene:</a:t>
            </a:r>
          </a:p>
          <a:p>
            <a:pPr algn="ctr"/>
            <a:r>
              <a:rPr lang="en-GB" sz="3600" dirty="0" smtClean="0"/>
              <a:t>Coastal defense services from mangroves</a:t>
            </a:r>
          </a:p>
          <a:p>
            <a:pPr algn="ctr"/>
            <a:endParaRPr lang="en-GB" sz="2000" dirty="0"/>
          </a:p>
          <a:p>
            <a:pPr algn="ctr"/>
            <a:r>
              <a:rPr lang="en-GB" sz="2200" dirty="0" smtClean="0"/>
              <a:t>The Natural Coastal Protection project,</a:t>
            </a:r>
          </a:p>
          <a:p>
            <a:pPr algn="ctr"/>
            <a:r>
              <a:rPr lang="en-GB" sz="2200" dirty="0"/>
              <a:t>w</a:t>
            </a:r>
            <a:r>
              <a:rPr lang="en-GB" sz="2200" dirty="0" smtClean="0"/>
              <a:t>orking from Cambridge, UK</a:t>
            </a:r>
            <a:endParaRPr lang="en-GB" sz="2000" dirty="0"/>
          </a:p>
          <a:p>
            <a:pPr algn="ctr"/>
            <a:r>
              <a:rPr lang="en-GB" sz="2200" dirty="0" smtClean="0"/>
              <a:t>part of the Global  Marine Team</a:t>
            </a:r>
            <a:endParaRPr lang="en-GB" sz="2200" dirty="0"/>
          </a:p>
        </p:txBody>
      </p:sp>
      <p:sp>
        <p:nvSpPr>
          <p:cNvPr id="5" name="Subtitle 2"/>
          <p:cNvSpPr txBox="1">
            <a:spLocks/>
          </p:cNvSpPr>
          <p:nvPr/>
        </p:nvSpPr>
        <p:spPr>
          <a:xfrm>
            <a:off x="395536" y="4437112"/>
            <a:ext cx="8424936" cy="110452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900" dirty="0" smtClean="0"/>
              <a:t>Anna McIvor</a:t>
            </a:r>
            <a:r>
              <a:rPr lang="en-GB" sz="2900" baseline="30000" dirty="0" smtClean="0"/>
              <a:t>1,2</a:t>
            </a:r>
            <a:r>
              <a:rPr lang="en-GB" sz="2900" dirty="0" smtClean="0"/>
              <a:t>, Mark Spalding</a:t>
            </a:r>
            <a:r>
              <a:rPr lang="en-GB" sz="2900" baseline="30000" dirty="0" smtClean="0"/>
              <a:t>1</a:t>
            </a:r>
            <a:r>
              <a:rPr lang="en-GB" sz="2900" dirty="0" smtClean="0"/>
              <a:t>, Tom Spencer</a:t>
            </a:r>
            <a:r>
              <a:rPr lang="en-GB" sz="2900" baseline="30000" dirty="0" smtClean="0"/>
              <a:t>2</a:t>
            </a:r>
            <a:r>
              <a:rPr lang="en-GB" sz="2900" dirty="0" smtClean="0"/>
              <a:t> and Iris M</a:t>
            </a:r>
            <a:r>
              <a:rPr lang="en-GB" sz="2900" dirty="0" smtClean="0">
                <a:latin typeface="Times New Roman"/>
                <a:cs typeface="Times New Roman"/>
              </a:rPr>
              <a:t>ö</a:t>
            </a:r>
            <a:r>
              <a:rPr lang="en-GB" sz="2900" dirty="0" smtClean="0"/>
              <a:t>ller</a:t>
            </a:r>
            <a:r>
              <a:rPr lang="en-GB" sz="2900" baseline="30000" dirty="0" smtClean="0"/>
              <a:t>2</a:t>
            </a:r>
          </a:p>
          <a:p>
            <a:pPr marL="0" indent="0" algn="ctr">
              <a:spcBef>
                <a:spcPts val="1200"/>
              </a:spcBef>
              <a:buNone/>
            </a:pPr>
            <a:r>
              <a:rPr lang="en-GB" sz="2400" baseline="30000" dirty="0" smtClean="0"/>
              <a:t>1</a:t>
            </a:r>
            <a:r>
              <a:rPr lang="en-GB" sz="2400" dirty="0" smtClean="0"/>
              <a:t>Global Marine Team, The Nature Conservancy</a:t>
            </a:r>
          </a:p>
          <a:p>
            <a:pPr marL="0" indent="0" algn="ctr">
              <a:buNone/>
            </a:pPr>
            <a:r>
              <a:rPr lang="en-GB" sz="2400" baseline="30000" dirty="0" smtClean="0"/>
              <a:t>2 </a:t>
            </a:r>
            <a:r>
              <a:rPr lang="en-GB" sz="2400" dirty="0" smtClean="0"/>
              <a:t>Cambridge Coastal Research Unit, Dep’t of Geography, University of Cambridge UK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696" y="1095713"/>
            <a:ext cx="2980728" cy="2762798"/>
          </a:xfrm>
          <a:prstGeom prst="rect">
            <a:avLst/>
          </a:prstGeom>
        </p:spPr>
      </p:pic>
      <p:pic>
        <p:nvPicPr>
          <p:cNvPr id="8" name="Picture 7"/>
          <p:cNvPicPr/>
          <p:nvPr/>
        </p:nvPicPr>
        <p:blipFill>
          <a:blip r:embed="rId3" cstate="print">
            <a:extLst>
              <a:ext uri="{28A0092B-C50C-407E-A947-70E740481C1C}">
                <a14:useLocalDpi xmlns:a14="http://schemas.microsoft.com/office/drawing/2010/main"/>
              </a:ext>
            </a:extLst>
          </a:blip>
          <a:stretch>
            <a:fillRect/>
          </a:stretch>
        </p:blipFill>
        <p:spPr>
          <a:xfrm>
            <a:off x="827584" y="5932388"/>
            <a:ext cx="7632848" cy="808980"/>
          </a:xfrm>
          <a:prstGeom prst="rect">
            <a:avLst/>
          </a:prstGeom>
        </p:spPr>
      </p:pic>
    </p:spTree>
    <p:extLst>
      <p:ext uri="{BB962C8B-B14F-4D97-AF65-F5344CB8AC3E}">
        <p14:creationId xmlns:p14="http://schemas.microsoft.com/office/powerpoint/2010/main" val="178257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60484"/>
            <a:ext cx="5535363" cy="5093702"/>
          </a:xfrm>
          <a:prstGeom prst="rect">
            <a:avLst/>
          </a:prstGeom>
          <a:noFill/>
        </p:spPr>
        <p:txBody>
          <a:bodyPr wrap="square" rtlCol="0">
            <a:spAutoFit/>
          </a:bodyPr>
          <a:lstStyle/>
          <a:p>
            <a:pPr marL="514350" indent="-514350">
              <a:spcBef>
                <a:spcPts val="600"/>
              </a:spcBef>
              <a:buFont typeface="+mj-lt"/>
              <a:buAutoNum type="arabicPeriod"/>
            </a:pPr>
            <a:r>
              <a:rPr lang="en-GB" sz="2000" dirty="0" smtClean="0"/>
              <a:t>Scientific evidence that ecosystem provides coastal defense service</a:t>
            </a:r>
          </a:p>
          <a:p>
            <a:pPr marL="514350" indent="-514350">
              <a:spcBef>
                <a:spcPts val="600"/>
              </a:spcBef>
              <a:buFont typeface="+mj-lt"/>
              <a:buAutoNum type="arabicPeriod"/>
            </a:pPr>
            <a:r>
              <a:rPr lang="en-GB" sz="2000" dirty="0" smtClean="0"/>
              <a:t>Which factors affect service provision?  How they do so? </a:t>
            </a:r>
          </a:p>
          <a:p>
            <a:pPr marL="514350" indent="-514350">
              <a:spcBef>
                <a:spcPts val="600"/>
              </a:spcBef>
              <a:buFont typeface="+mj-lt"/>
              <a:buAutoNum type="arabicPeriod"/>
            </a:pPr>
            <a:r>
              <a:rPr lang="en-GB" sz="2000" dirty="0" smtClean="0"/>
              <a:t>What the relationship is between the two? (i.e. ecosystem characteristics and service provision)</a:t>
            </a:r>
          </a:p>
          <a:p>
            <a:pPr marL="514350" indent="-514350">
              <a:spcBef>
                <a:spcPts val="600"/>
              </a:spcBef>
              <a:buFont typeface="+mj-lt"/>
              <a:buAutoNum type="arabicPeriod"/>
            </a:pPr>
            <a:r>
              <a:rPr lang="en-GB" sz="2000" dirty="0" smtClean="0"/>
              <a:t>Has the service been modelled numerically? Can the models predict service provision based on measurable factors?</a:t>
            </a:r>
          </a:p>
          <a:p>
            <a:pPr marL="514350" indent="-514350">
              <a:spcBef>
                <a:spcPts val="600"/>
              </a:spcBef>
              <a:buFont typeface="+mj-lt"/>
              <a:buAutoNum type="arabicPeriod"/>
            </a:pPr>
            <a:r>
              <a:rPr lang="en-GB" sz="2000" dirty="0" smtClean="0"/>
              <a:t>How can these </a:t>
            </a:r>
            <a:r>
              <a:rPr lang="en-GB" sz="2000" dirty="0"/>
              <a:t>models </a:t>
            </a:r>
            <a:r>
              <a:rPr lang="en-GB" sz="2000" dirty="0" smtClean="0"/>
              <a:t>be </a:t>
            </a:r>
            <a:r>
              <a:rPr lang="en-GB" sz="2000" dirty="0"/>
              <a:t>applied to planning the appropriate use of ecosystems in coastal </a:t>
            </a:r>
            <a:r>
              <a:rPr lang="en-GB" sz="2000" dirty="0" smtClean="0"/>
              <a:t>defense? </a:t>
            </a:r>
          </a:p>
          <a:p>
            <a:pPr marL="514350" indent="-514350">
              <a:spcBef>
                <a:spcPts val="600"/>
              </a:spcBef>
              <a:buFont typeface="+mj-lt"/>
              <a:buAutoNum type="arabicPeriod"/>
            </a:pPr>
            <a:r>
              <a:rPr lang="en-GB" sz="2000" dirty="0" smtClean="0"/>
              <a:t>Examples of where ecosystems have provided coastal defense benefits. </a:t>
            </a:r>
            <a:endParaRPr lang="en-GB" sz="2000" dirty="0"/>
          </a:p>
        </p:txBody>
      </p:sp>
      <p:sp>
        <p:nvSpPr>
          <p:cNvPr id="5" name="TextBox 4"/>
          <p:cNvSpPr txBox="1"/>
          <p:nvPr/>
        </p:nvSpPr>
        <p:spPr>
          <a:xfrm>
            <a:off x="539552" y="260648"/>
            <a:ext cx="7668000" cy="830997"/>
          </a:xfrm>
          <a:prstGeom prst="rect">
            <a:avLst/>
          </a:prstGeom>
          <a:noFill/>
        </p:spPr>
        <p:txBody>
          <a:bodyPr wrap="square" rtlCol="0">
            <a:spAutoFit/>
          </a:bodyPr>
          <a:lstStyle/>
          <a:p>
            <a:r>
              <a:rPr lang="en-GB" sz="2400" dirty="0" smtClean="0"/>
              <a:t>Natural Coastal Protection project research methodology </a:t>
            </a:r>
          </a:p>
          <a:p>
            <a:r>
              <a:rPr lang="en-GB" sz="2400" dirty="0" smtClean="0"/>
              <a:t>Literature review focusing on the following topics:</a:t>
            </a:r>
            <a:endParaRPr lang="en-GB" sz="2400" dirty="0"/>
          </a:p>
        </p:txBody>
      </p:sp>
      <p:pic>
        <p:nvPicPr>
          <p:cNvPr id="1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31906" y="1091645"/>
            <a:ext cx="1482937" cy="42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228184" y="5561689"/>
            <a:ext cx="1315493" cy="6124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kern="1100" dirty="0" smtClean="0"/>
              <a:t>Examples demonstrating use of ecosystem </a:t>
            </a:r>
            <a:endParaRPr lang="en-GB" sz="1200" kern="1100" dirty="0"/>
          </a:p>
        </p:txBody>
      </p:sp>
      <p:cxnSp>
        <p:nvCxnSpPr>
          <p:cNvPr id="9" name="Straight Arrow Connector 8"/>
          <p:cNvCxnSpPr/>
          <p:nvPr/>
        </p:nvCxnSpPr>
        <p:spPr>
          <a:xfrm>
            <a:off x="6897960" y="5284373"/>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9552" y="6273268"/>
            <a:ext cx="8280920" cy="461665"/>
          </a:xfrm>
          <a:prstGeom prst="rect">
            <a:avLst/>
          </a:prstGeom>
          <a:noFill/>
        </p:spPr>
        <p:txBody>
          <a:bodyPr wrap="square" rtlCol="0">
            <a:spAutoFit/>
          </a:bodyPr>
          <a:lstStyle/>
          <a:p>
            <a:r>
              <a:rPr lang="en-GB" sz="2400" dirty="0" smtClean="0"/>
              <a:t>Wind and swell waves &amp; storm surges here – very brief overview!</a:t>
            </a:r>
          </a:p>
        </p:txBody>
      </p:sp>
    </p:spTree>
    <p:extLst>
      <p:ext uri="{BB962C8B-B14F-4D97-AF65-F5344CB8AC3E}">
        <p14:creationId xmlns:p14="http://schemas.microsoft.com/office/powerpoint/2010/main" val="172210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092" y="783868"/>
            <a:ext cx="5311028" cy="3477875"/>
          </a:xfrm>
          <a:prstGeom prst="rect">
            <a:avLst/>
          </a:prstGeom>
          <a:noFill/>
        </p:spPr>
        <p:txBody>
          <a:bodyPr wrap="square" rtlCol="0">
            <a:spAutoFit/>
          </a:bodyPr>
          <a:lstStyle/>
          <a:p>
            <a:r>
              <a:rPr lang="en-GB" sz="2000" dirty="0" smtClean="0"/>
              <a:t>Small number of studies (7).</a:t>
            </a:r>
          </a:p>
          <a:p>
            <a:endParaRPr lang="en-GB" sz="2000" dirty="0" smtClean="0"/>
          </a:p>
          <a:p>
            <a:r>
              <a:rPr lang="en-GB" sz="2000" dirty="0" smtClean="0"/>
              <a:t>Small waves only (max wave height 70cm). </a:t>
            </a:r>
          </a:p>
          <a:p>
            <a:endParaRPr lang="en-GB" sz="2000" dirty="0"/>
          </a:p>
          <a:p>
            <a:r>
              <a:rPr lang="en-GB" sz="2000" dirty="0" smtClean="0"/>
              <a:t>1 study during small storm surge (40 cm high waves).</a:t>
            </a:r>
          </a:p>
          <a:p>
            <a:endParaRPr lang="en-GB" sz="2000" dirty="0" smtClean="0"/>
          </a:p>
          <a:p>
            <a:r>
              <a:rPr lang="en-GB" sz="2000" dirty="0" smtClean="0"/>
              <a:t>Mangroves can reduce the height of wind and swell waves by between 13 and 66% over 100 m of mangroves, and between 50 and 100% over 500 m of mangroves.</a:t>
            </a:r>
            <a:endParaRPr lang="en-GB" sz="2000" dirty="0"/>
          </a:p>
        </p:txBody>
      </p:sp>
      <p:sp>
        <p:nvSpPr>
          <p:cNvPr id="5" name="TextBox 4"/>
          <p:cNvSpPr txBox="1"/>
          <p:nvPr/>
        </p:nvSpPr>
        <p:spPr>
          <a:xfrm>
            <a:off x="323528" y="260648"/>
            <a:ext cx="4789773" cy="523220"/>
          </a:xfrm>
          <a:prstGeom prst="rect">
            <a:avLst/>
          </a:prstGeom>
          <a:noFill/>
        </p:spPr>
        <p:txBody>
          <a:bodyPr wrap="none" rtlCol="0">
            <a:spAutoFit/>
          </a:bodyPr>
          <a:lstStyle/>
          <a:p>
            <a:r>
              <a:rPr lang="en-GB" sz="2800" dirty="0" smtClean="0"/>
              <a:t>Mangrove wind wave reduction</a:t>
            </a:r>
            <a:endParaRPr lang="en-GB"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836712"/>
            <a:ext cx="2980728" cy="2762798"/>
          </a:xfrm>
          <a:prstGeom prst="rect">
            <a:avLst/>
          </a:prstGeom>
        </p:spPr>
      </p:pic>
      <p:sp>
        <p:nvSpPr>
          <p:cNvPr id="7" name="TextBox 6"/>
          <p:cNvSpPr txBox="1"/>
          <p:nvPr/>
        </p:nvSpPr>
        <p:spPr>
          <a:xfrm>
            <a:off x="341092" y="4437112"/>
            <a:ext cx="5239020" cy="2554545"/>
          </a:xfrm>
          <a:prstGeom prst="rect">
            <a:avLst/>
          </a:prstGeom>
          <a:noFill/>
        </p:spPr>
        <p:txBody>
          <a:bodyPr wrap="square" rtlCol="0">
            <a:spAutoFit/>
          </a:bodyPr>
          <a:lstStyle/>
          <a:p>
            <a:r>
              <a:rPr lang="en-GB" sz="2000" dirty="0" smtClean="0"/>
              <a:t>Wave reduction depends on the width of the mangrove forest and the density of vegetation (aerial roots and branches) combined with the water depth.</a:t>
            </a:r>
          </a:p>
          <a:p>
            <a:endParaRPr lang="en-GB" sz="2000" dirty="0"/>
          </a:p>
          <a:p>
            <a:r>
              <a:rPr lang="en-GB" sz="2000" dirty="0" smtClean="0"/>
              <a:t>Wave height and period, and slope of the substrate, also affect wave reduction.</a:t>
            </a:r>
          </a:p>
          <a:p>
            <a:endParaRPr lang="en-GB" sz="2000" dirty="0"/>
          </a:p>
        </p:txBody>
      </p:sp>
      <p:grpSp>
        <p:nvGrpSpPr>
          <p:cNvPr id="8" name="Group 7"/>
          <p:cNvGrpSpPr/>
          <p:nvPr/>
        </p:nvGrpSpPr>
        <p:grpSpPr>
          <a:xfrm>
            <a:off x="6084168" y="3861048"/>
            <a:ext cx="2283783" cy="2676159"/>
            <a:chOff x="7057846" y="4069605"/>
            <a:chExt cx="1762626" cy="2341815"/>
          </a:xfrm>
        </p:grpSpPr>
        <p:grpSp>
          <p:nvGrpSpPr>
            <p:cNvPr id="9" name="Group 8"/>
            <p:cNvGrpSpPr/>
            <p:nvPr/>
          </p:nvGrpSpPr>
          <p:grpSpPr>
            <a:xfrm>
              <a:off x="7057846" y="4069605"/>
              <a:ext cx="1762626" cy="2341815"/>
              <a:chOff x="4225752" y="332656"/>
              <a:chExt cx="3572200" cy="5976664"/>
            </a:xfrm>
          </p:grpSpPr>
          <p:sp>
            <p:nvSpPr>
              <p:cNvPr id="13" name="Freeform 6"/>
              <p:cNvSpPr>
                <a:spLocks noChangeAspect="1"/>
              </p:cNvSpPr>
              <p:nvPr/>
            </p:nvSpPr>
            <p:spPr bwMode="auto">
              <a:xfrm>
                <a:off x="6272151" y="1206219"/>
                <a:ext cx="292220" cy="695154"/>
              </a:xfrm>
              <a:custGeom>
                <a:avLst/>
                <a:gdLst>
                  <a:gd name="T0" fmla="*/ 119 w 411"/>
                  <a:gd name="T1" fmla="*/ 9 h 978"/>
                  <a:gd name="T2" fmla="*/ 160 w 411"/>
                  <a:gd name="T3" fmla="*/ 142 h 978"/>
                  <a:gd name="T4" fmla="*/ 152 w 411"/>
                  <a:gd name="T5" fmla="*/ 484 h 978"/>
                  <a:gd name="T6" fmla="*/ 102 w 411"/>
                  <a:gd name="T7" fmla="*/ 676 h 978"/>
                  <a:gd name="T8" fmla="*/ 52 w 411"/>
                  <a:gd name="T9" fmla="*/ 827 h 978"/>
                  <a:gd name="T10" fmla="*/ 19 w 411"/>
                  <a:gd name="T11" fmla="*/ 935 h 978"/>
                  <a:gd name="T12" fmla="*/ 10 w 411"/>
                  <a:gd name="T13" fmla="*/ 969 h 978"/>
                  <a:gd name="T14" fmla="*/ 69 w 411"/>
                  <a:gd name="T15" fmla="*/ 960 h 978"/>
                  <a:gd name="T16" fmla="*/ 411 w 411"/>
                  <a:gd name="T17" fmla="*/ 944 h 978"/>
                  <a:gd name="T18" fmla="*/ 352 w 411"/>
                  <a:gd name="T19" fmla="*/ 810 h 978"/>
                  <a:gd name="T20" fmla="*/ 294 w 411"/>
                  <a:gd name="T21" fmla="*/ 643 h 978"/>
                  <a:gd name="T22" fmla="*/ 311 w 411"/>
                  <a:gd name="T23" fmla="*/ 0 h 9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978">
                    <a:moveTo>
                      <a:pt x="119" y="9"/>
                    </a:moveTo>
                    <a:cubicBezTo>
                      <a:pt x="145" y="49"/>
                      <a:pt x="146" y="97"/>
                      <a:pt x="160" y="142"/>
                    </a:cubicBezTo>
                    <a:cubicBezTo>
                      <a:pt x="157" y="256"/>
                      <a:pt x="157" y="370"/>
                      <a:pt x="152" y="484"/>
                    </a:cubicBezTo>
                    <a:cubicBezTo>
                      <a:pt x="149" y="551"/>
                      <a:pt x="119" y="612"/>
                      <a:pt x="102" y="676"/>
                    </a:cubicBezTo>
                    <a:cubicBezTo>
                      <a:pt x="88" y="728"/>
                      <a:pt x="82" y="782"/>
                      <a:pt x="52" y="827"/>
                    </a:cubicBezTo>
                    <a:cubicBezTo>
                      <a:pt x="40" y="863"/>
                      <a:pt x="29" y="899"/>
                      <a:pt x="19" y="935"/>
                    </a:cubicBezTo>
                    <a:cubicBezTo>
                      <a:pt x="16" y="946"/>
                      <a:pt x="0" y="964"/>
                      <a:pt x="10" y="969"/>
                    </a:cubicBezTo>
                    <a:cubicBezTo>
                      <a:pt x="28" y="978"/>
                      <a:pt x="49" y="962"/>
                      <a:pt x="69" y="960"/>
                    </a:cubicBezTo>
                    <a:cubicBezTo>
                      <a:pt x="173" y="950"/>
                      <a:pt x="316" y="947"/>
                      <a:pt x="411" y="944"/>
                    </a:cubicBezTo>
                    <a:cubicBezTo>
                      <a:pt x="396" y="895"/>
                      <a:pt x="389" y="847"/>
                      <a:pt x="352" y="810"/>
                    </a:cubicBezTo>
                    <a:cubicBezTo>
                      <a:pt x="338" y="753"/>
                      <a:pt x="312" y="699"/>
                      <a:pt x="294" y="643"/>
                    </a:cubicBezTo>
                    <a:cubicBezTo>
                      <a:pt x="298" y="409"/>
                      <a:pt x="311" y="222"/>
                      <a:pt x="311" y="0"/>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 name="Freeform 7"/>
              <p:cNvSpPr>
                <a:spLocks noChangeAspect="1"/>
              </p:cNvSpPr>
              <p:nvPr/>
            </p:nvSpPr>
            <p:spPr bwMode="auto">
              <a:xfrm>
                <a:off x="6875789" y="1058374"/>
                <a:ext cx="584440" cy="904127"/>
              </a:xfrm>
              <a:custGeom>
                <a:avLst/>
                <a:gdLst>
                  <a:gd name="T0" fmla="*/ 13 w 822"/>
                  <a:gd name="T1" fmla="*/ 25 h 1272"/>
                  <a:gd name="T2" fmla="*/ 54 w 822"/>
                  <a:gd name="T3" fmla="*/ 75 h 1272"/>
                  <a:gd name="T4" fmla="*/ 63 w 822"/>
                  <a:gd name="T5" fmla="*/ 108 h 1272"/>
                  <a:gd name="T6" fmla="*/ 130 w 822"/>
                  <a:gd name="T7" fmla="*/ 192 h 1272"/>
                  <a:gd name="T8" fmla="*/ 155 w 822"/>
                  <a:gd name="T9" fmla="*/ 217 h 1272"/>
                  <a:gd name="T10" fmla="*/ 163 w 822"/>
                  <a:gd name="T11" fmla="*/ 250 h 1272"/>
                  <a:gd name="T12" fmla="*/ 213 w 822"/>
                  <a:gd name="T13" fmla="*/ 283 h 1272"/>
                  <a:gd name="T14" fmla="*/ 338 w 822"/>
                  <a:gd name="T15" fmla="*/ 400 h 1272"/>
                  <a:gd name="T16" fmla="*/ 363 w 822"/>
                  <a:gd name="T17" fmla="*/ 417 h 1272"/>
                  <a:gd name="T18" fmla="*/ 397 w 822"/>
                  <a:gd name="T19" fmla="*/ 467 h 1272"/>
                  <a:gd name="T20" fmla="*/ 430 w 822"/>
                  <a:gd name="T21" fmla="*/ 576 h 1272"/>
                  <a:gd name="T22" fmla="*/ 463 w 822"/>
                  <a:gd name="T23" fmla="*/ 751 h 1272"/>
                  <a:gd name="T24" fmla="*/ 488 w 822"/>
                  <a:gd name="T25" fmla="*/ 893 h 1272"/>
                  <a:gd name="T26" fmla="*/ 497 w 822"/>
                  <a:gd name="T27" fmla="*/ 1260 h 1272"/>
                  <a:gd name="T28" fmla="*/ 522 w 822"/>
                  <a:gd name="T29" fmla="*/ 1235 h 1272"/>
                  <a:gd name="T30" fmla="*/ 555 w 822"/>
                  <a:gd name="T31" fmla="*/ 1218 h 1272"/>
                  <a:gd name="T32" fmla="*/ 756 w 822"/>
                  <a:gd name="T33" fmla="*/ 1210 h 1272"/>
                  <a:gd name="T34" fmla="*/ 706 w 822"/>
                  <a:gd name="T35" fmla="*/ 1110 h 1272"/>
                  <a:gd name="T36" fmla="*/ 680 w 822"/>
                  <a:gd name="T37" fmla="*/ 993 h 1272"/>
                  <a:gd name="T38" fmla="*/ 680 w 822"/>
                  <a:gd name="T39" fmla="*/ 559 h 1272"/>
                  <a:gd name="T40" fmla="*/ 731 w 822"/>
                  <a:gd name="T41" fmla="*/ 434 h 1272"/>
                  <a:gd name="T42" fmla="*/ 781 w 822"/>
                  <a:gd name="T43" fmla="*/ 292 h 1272"/>
                  <a:gd name="T44" fmla="*/ 789 w 822"/>
                  <a:gd name="T45" fmla="*/ 250 h 1272"/>
                  <a:gd name="T46" fmla="*/ 814 w 822"/>
                  <a:gd name="T47" fmla="*/ 200 h 1272"/>
                  <a:gd name="T48" fmla="*/ 739 w 822"/>
                  <a:gd name="T49" fmla="*/ 225 h 1272"/>
                  <a:gd name="T50" fmla="*/ 672 w 822"/>
                  <a:gd name="T51" fmla="*/ 275 h 1272"/>
                  <a:gd name="T52" fmla="*/ 589 w 822"/>
                  <a:gd name="T53" fmla="*/ 350 h 1272"/>
                  <a:gd name="T54" fmla="*/ 522 w 822"/>
                  <a:gd name="T55" fmla="*/ 333 h 1272"/>
                  <a:gd name="T56" fmla="*/ 463 w 822"/>
                  <a:gd name="T57" fmla="*/ 317 h 1272"/>
                  <a:gd name="T58" fmla="*/ 372 w 822"/>
                  <a:gd name="T59" fmla="*/ 267 h 1272"/>
                  <a:gd name="T60" fmla="*/ 322 w 822"/>
                  <a:gd name="T61" fmla="*/ 233 h 1272"/>
                  <a:gd name="T62" fmla="*/ 305 w 822"/>
                  <a:gd name="T63" fmla="*/ 208 h 1272"/>
                  <a:gd name="T64" fmla="*/ 280 w 822"/>
                  <a:gd name="T65" fmla="*/ 192 h 1272"/>
                  <a:gd name="T66" fmla="*/ 230 w 822"/>
                  <a:gd name="T67" fmla="*/ 116 h 1272"/>
                  <a:gd name="T68" fmla="*/ 196 w 822"/>
                  <a:gd name="T69" fmla="*/ 58 h 1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2" h="1272">
                    <a:moveTo>
                      <a:pt x="13" y="25"/>
                    </a:moveTo>
                    <a:cubicBezTo>
                      <a:pt x="34" y="91"/>
                      <a:pt x="0" y="0"/>
                      <a:pt x="54" y="75"/>
                    </a:cubicBezTo>
                    <a:cubicBezTo>
                      <a:pt x="61" y="84"/>
                      <a:pt x="60" y="97"/>
                      <a:pt x="63" y="108"/>
                    </a:cubicBezTo>
                    <a:cubicBezTo>
                      <a:pt x="77" y="156"/>
                      <a:pt x="81" y="175"/>
                      <a:pt x="130" y="192"/>
                    </a:cubicBezTo>
                    <a:cubicBezTo>
                      <a:pt x="138" y="200"/>
                      <a:pt x="149" y="207"/>
                      <a:pt x="155" y="217"/>
                    </a:cubicBezTo>
                    <a:cubicBezTo>
                      <a:pt x="161" y="227"/>
                      <a:pt x="156" y="241"/>
                      <a:pt x="163" y="250"/>
                    </a:cubicBezTo>
                    <a:cubicBezTo>
                      <a:pt x="176" y="265"/>
                      <a:pt x="213" y="283"/>
                      <a:pt x="213" y="283"/>
                    </a:cubicBezTo>
                    <a:cubicBezTo>
                      <a:pt x="227" y="328"/>
                      <a:pt x="293" y="386"/>
                      <a:pt x="338" y="400"/>
                    </a:cubicBezTo>
                    <a:cubicBezTo>
                      <a:pt x="346" y="406"/>
                      <a:pt x="356" y="409"/>
                      <a:pt x="363" y="417"/>
                    </a:cubicBezTo>
                    <a:cubicBezTo>
                      <a:pt x="376" y="432"/>
                      <a:pt x="397" y="467"/>
                      <a:pt x="397" y="467"/>
                    </a:cubicBezTo>
                    <a:cubicBezTo>
                      <a:pt x="409" y="503"/>
                      <a:pt x="421" y="539"/>
                      <a:pt x="430" y="576"/>
                    </a:cubicBezTo>
                    <a:cubicBezTo>
                      <a:pt x="436" y="637"/>
                      <a:pt x="444" y="693"/>
                      <a:pt x="463" y="751"/>
                    </a:cubicBezTo>
                    <a:cubicBezTo>
                      <a:pt x="470" y="800"/>
                      <a:pt x="480" y="844"/>
                      <a:pt x="488" y="893"/>
                    </a:cubicBezTo>
                    <a:cubicBezTo>
                      <a:pt x="491" y="1015"/>
                      <a:pt x="485" y="1138"/>
                      <a:pt x="497" y="1260"/>
                    </a:cubicBezTo>
                    <a:cubicBezTo>
                      <a:pt x="498" y="1272"/>
                      <a:pt x="512" y="1242"/>
                      <a:pt x="522" y="1235"/>
                    </a:cubicBezTo>
                    <a:cubicBezTo>
                      <a:pt x="532" y="1228"/>
                      <a:pt x="543" y="1219"/>
                      <a:pt x="555" y="1218"/>
                    </a:cubicBezTo>
                    <a:cubicBezTo>
                      <a:pt x="622" y="1211"/>
                      <a:pt x="689" y="1213"/>
                      <a:pt x="756" y="1210"/>
                    </a:cubicBezTo>
                    <a:cubicBezTo>
                      <a:pt x="744" y="1176"/>
                      <a:pt x="726" y="1141"/>
                      <a:pt x="706" y="1110"/>
                    </a:cubicBezTo>
                    <a:cubicBezTo>
                      <a:pt x="699" y="1070"/>
                      <a:pt x="688" y="1033"/>
                      <a:pt x="680" y="993"/>
                    </a:cubicBezTo>
                    <a:cubicBezTo>
                      <a:pt x="664" y="805"/>
                      <a:pt x="666" y="868"/>
                      <a:pt x="680" y="559"/>
                    </a:cubicBezTo>
                    <a:cubicBezTo>
                      <a:pt x="682" y="516"/>
                      <a:pt x="718" y="474"/>
                      <a:pt x="731" y="434"/>
                    </a:cubicBezTo>
                    <a:cubicBezTo>
                      <a:pt x="746" y="390"/>
                      <a:pt x="755" y="330"/>
                      <a:pt x="781" y="292"/>
                    </a:cubicBezTo>
                    <a:cubicBezTo>
                      <a:pt x="784" y="278"/>
                      <a:pt x="784" y="263"/>
                      <a:pt x="789" y="250"/>
                    </a:cubicBezTo>
                    <a:cubicBezTo>
                      <a:pt x="789" y="249"/>
                      <a:pt x="822" y="208"/>
                      <a:pt x="814" y="200"/>
                    </a:cubicBezTo>
                    <a:cubicBezTo>
                      <a:pt x="814" y="200"/>
                      <a:pt x="745" y="223"/>
                      <a:pt x="739" y="225"/>
                    </a:cubicBezTo>
                    <a:cubicBezTo>
                      <a:pt x="719" y="255"/>
                      <a:pt x="701" y="255"/>
                      <a:pt x="672" y="275"/>
                    </a:cubicBezTo>
                    <a:cubicBezTo>
                      <a:pt x="654" y="302"/>
                      <a:pt x="619" y="341"/>
                      <a:pt x="589" y="350"/>
                    </a:cubicBezTo>
                    <a:cubicBezTo>
                      <a:pt x="536" y="386"/>
                      <a:pt x="555" y="359"/>
                      <a:pt x="522" y="333"/>
                    </a:cubicBezTo>
                    <a:cubicBezTo>
                      <a:pt x="516" y="329"/>
                      <a:pt x="465" y="317"/>
                      <a:pt x="463" y="317"/>
                    </a:cubicBezTo>
                    <a:cubicBezTo>
                      <a:pt x="433" y="301"/>
                      <a:pt x="401" y="285"/>
                      <a:pt x="372" y="267"/>
                    </a:cubicBezTo>
                    <a:cubicBezTo>
                      <a:pt x="355" y="257"/>
                      <a:pt x="322" y="233"/>
                      <a:pt x="322" y="233"/>
                    </a:cubicBezTo>
                    <a:cubicBezTo>
                      <a:pt x="316" y="225"/>
                      <a:pt x="312" y="215"/>
                      <a:pt x="305" y="208"/>
                    </a:cubicBezTo>
                    <a:cubicBezTo>
                      <a:pt x="298" y="201"/>
                      <a:pt x="287" y="199"/>
                      <a:pt x="280" y="192"/>
                    </a:cubicBezTo>
                    <a:cubicBezTo>
                      <a:pt x="271" y="182"/>
                      <a:pt x="242" y="134"/>
                      <a:pt x="230" y="116"/>
                    </a:cubicBezTo>
                    <a:cubicBezTo>
                      <a:pt x="219" y="99"/>
                      <a:pt x="196" y="79"/>
                      <a:pt x="196" y="58"/>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Freeform 8"/>
              <p:cNvSpPr>
                <a:spLocks noChangeAspect="1"/>
              </p:cNvSpPr>
              <p:nvPr/>
            </p:nvSpPr>
            <p:spPr bwMode="auto">
              <a:xfrm>
                <a:off x="6003394" y="1560904"/>
                <a:ext cx="375407" cy="375298"/>
              </a:xfrm>
              <a:custGeom>
                <a:avLst/>
                <a:gdLst>
                  <a:gd name="T0" fmla="*/ 528 w 528"/>
                  <a:gd name="T1" fmla="*/ 0 h 528"/>
                  <a:gd name="T2" fmla="*/ 192 w 528"/>
                  <a:gd name="T3" fmla="*/ 192 h 528"/>
                  <a:gd name="T4" fmla="*/ 0 w 528"/>
                  <a:gd name="T5" fmla="*/ 528 h 528"/>
                  <a:gd name="T6" fmla="*/ 0 60000 65536"/>
                  <a:gd name="T7" fmla="*/ 0 60000 65536"/>
                  <a:gd name="T8" fmla="*/ 0 60000 65536"/>
                </a:gdLst>
                <a:ahLst/>
                <a:cxnLst>
                  <a:cxn ang="T6">
                    <a:pos x="T0" y="T1"/>
                  </a:cxn>
                  <a:cxn ang="T7">
                    <a:pos x="T2" y="T3"/>
                  </a:cxn>
                  <a:cxn ang="T8">
                    <a:pos x="T4" y="T5"/>
                  </a:cxn>
                </a:cxnLst>
                <a:rect l="0" t="0" r="r" b="b"/>
                <a:pathLst>
                  <a:path w="528" h="528">
                    <a:moveTo>
                      <a:pt x="528" y="0"/>
                    </a:moveTo>
                    <a:cubicBezTo>
                      <a:pt x="404" y="52"/>
                      <a:pt x="280" y="104"/>
                      <a:pt x="192" y="192"/>
                    </a:cubicBezTo>
                    <a:cubicBezTo>
                      <a:pt x="104" y="280"/>
                      <a:pt x="52" y="404"/>
                      <a:pt x="0" y="52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6" name="Freeform 9"/>
              <p:cNvSpPr>
                <a:spLocks noChangeAspect="1"/>
              </p:cNvSpPr>
              <p:nvPr/>
            </p:nvSpPr>
            <p:spPr bwMode="auto">
              <a:xfrm>
                <a:off x="6174033" y="1629140"/>
                <a:ext cx="204767" cy="341180"/>
              </a:xfrm>
              <a:custGeom>
                <a:avLst/>
                <a:gdLst>
                  <a:gd name="T0" fmla="*/ 288 w 288"/>
                  <a:gd name="T1" fmla="*/ 0 h 480"/>
                  <a:gd name="T2" fmla="*/ 96 w 288"/>
                  <a:gd name="T3" fmla="*/ 144 h 480"/>
                  <a:gd name="T4" fmla="*/ 0 w 288"/>
                  <a:gd name="T5" fmla="*/ 480 h 480"/>
                  <a:gd name="T6" fmla="*/ 0 60000 65536"/>
                  <a:gd name="T7" fmla="*/ 0 60000 65536"/>
                  <a:gd name="T8" fmla="*/ 0 60000 65536"/>
                </a:gdLst>
                <a:ahLst/>
                <a:cxnLst>
                  <a:cxn ang="T6">
                    <a:pos x="T0" y="T1"/>
                  </a:cxn>
                  <a:cxn ang="T7">
                    <a:pos x="T2" y="T3"/>
                  </a:cxn>
                  <a:cxn ang="T8">
                    <a:pos x="T4" y="T5"/>
                  </a:cxn>
                </a:cxnLst>
                <a:rect l="0" t="0" r="r" b="b"/>
                <a:pathLst>
                  <a:path w="288" h="480">
                    <a:moveTo>
                      <a:pt x="288" y="0"/>
                    </a:moveTo>
                    <a:cubicBezTo>
                      <a:pt x="216" y="32"/>
                      <a:pt x="144" y="64"/>
                      <a:pt x="96" y="144"/>
                    </a:cubicBezTo>
                    <a:cubicBezTo>
                      <a:pt x="48" y="224"/>
                      <a:pt x="16" y="424"/>
                      <a:pt x="0"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7" name="Freeform 10"/>
              <p:cNvSpPr>
                <a:spLocks noChangeAspect="1"/>
              </p:cNvSpPr>
              <p:nvPr/>
            </p:nvSpPr>
            <p:spPr bwMode="auto">
              <a:xfrm>
                <a:off x="6447057" y="1560904"/>
                <a:ext cx="307151" cy="409416"/>
              </a:xfrm>
              <a:custGeom>
                <a:avLst/>
                <a:gdLst>
                  <a:gd name="T0" fmla="*/ 0 w 432"/>
                  <a:gd name="T1" fmla="*/ 0 h 576"/>
                  <a:gd name="T2" fmla="*/ 192 w 432"/>
                  <a:gd name="T3" fmla="*/ 144 h 576"/>
                  <a:gd name="T4" fmla="*/ 432 w 432"/>
                  <a:gd name="T5" fmla="*/ 576 h 576"/>
                  <a:gd name="T6" fmla="*/ 0 60000 65536"/>
                  <a:gd name="T7" fmla="*/ 0 60000 65536"/>
                  <a:gd name="T8" fmla="*/ 0 60000 65536"/>
                </a:gdLst>
                <a:ahLst/>
                <a:cxnLst>
                  <a:cxn ang="T6">
                    <a:pos x="T0" y="T1"/>
                  </a:cxn>
                  <a:cxn ang="T7">
                    <a:pos x="T2" y="T3"/>
                  </a:cxn>
                  <a:cxn ang="T8">
                    <a:pos x="T4" y="T5"/>
                  </a:cxn>
                </a:cxnLst>
                <a:rect l="0" t="0" r="r" b="b"/>
                <a:pathLst>
                  <a:path w="432" h="576">
                    <a:moveTo>
                      <a:pt x="0" y="0"/>
                    </a:moveTo>
                    <a:cubicBezTo>
                      <a:pt x="60" y="24"/>
                      <a:pt x="120" y="48"/>
                      <a:pt x="192" y="144"/>
                    </a:cubicBezTo>
                    <a:cubicBezTo>
                      <a:pt x="264" y="240"/>
                      <a:pt x="348" y="408"/>
                      <a:pt x="432" y="57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8" name="Freeform 11"/>
              <p:cNvSpPr>
                <a:spLocks noChangeAspect="1"/>
              </p:cNvSpPr>
              <p:nvPr/>
            </p:nvSpPr>
            <p:spPr bwMode="auto">
              <a:xfrm>
                <a:off x="6993103" y="1560904"/>
                <a:ext cx="204767" cy="409416"/>
              </a:xfrm>
              <a:custGeom>
                <a:avLst/>
                <a:gdLst>
                  <a:gd name="T0" fmla="*/ 288 w 288"/>
                  <a:gd name="T1" fmla="*/ 0 h 576"/>
                  <a:gd name="T2" fmla="*/ 96 w 288"/>
                  <a:gd name="T3" fmla="*/ 192 h 576"/>
                  <a:gd name="T4" fmla="*/ 0 w 288"/>
                  <a:gd name="T5" fmla="*/ 576 h 576"/>
                  <a:gd name="T6" fmla="*/ 0 60000 65536"/>
                  <a:gd name="T7" fmla="*/ 0 60000 65536"/>
                  <a:gd name="T8" fmla="*/ 0 60000 65536"/>
                </a:gdLst>
                <a:ahLst/>
                <a:cxnLst>
                  <a:cxn ang="T6">
                    <a:pos x="T0" y="T1"/>
                  </a:cxn>
                  <a:cxn ang="T7">
                    <a:pos x="T2" y="T3"/>
                  </a:cxn>
                  <a:cxn ang="T8">
                    <a:pos x="T4" y="T5"/>
                  </a:cxn>
                </a:cxnLst>
                <a:rect l="0" t="0" r="r" b="b"/>
                <a:pathLst>
                  <a:path w="288" h="576">
                    <a:moveTo>
                      <a:pt x="288" y="0"/>
                    </a:moveTo>
                    <a:cubicBezTo>
                      <a:pt x="216" y="48"/>
                      <a:pt x="144" y="96"/>
                      <a:pt x="96" y="192"/>
                    </a:cubicBezTo>
                    <a:cubicBezTo>
                      <a:pt x="48" y="288"/>
                      <a:pt x="24" y="432"/>
                      <a:pt x="0" y="57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 name="Freeform 12"/>
              <p:cNvSpPr>
                <a:spLocks noChangeAspect="1"/>
              </p:cNvSpPr>
              <p:nvPr/>
            </p:nvSpPr>
            <p:spPr bwMode="auto">
              <a:xfrm>
                <a:off x="7334382" y="1595022"/>
                <a:ext cx="238895" cy="375298"/>
              </a:xfrm>
              <a:custGeom>
                <a:avLst/>
                <a:gdLst>
                  <a:gd name="T0" fmla="*/ 0 w 336"/>
                  <a:gd name="T1" fmla="*/ 0 h 528"/>
                  <a:gd name="T2" fmla="*/ 240 w 336"/>
                  <a:gd name="T3" fmla="*/ 192 h 528"/>
                  <a:gd name="T4" fmla="*/ 336 w 336"/>
                  <a:gd name="T5" fmla="*/ 528 h 528"/>
                  <a:gd name="T6" fmla="*/ 0 60000 65536"/>
                  <a:gd name="T7" fmla="*/ 0 60000 65536"/>
                  <a:gd name="T8" fmla="*/ 0 60000 65536"/>
                </a:gdLst>
                <a:ahLst/>
                <a:cxnLst>
                  <a:cxn ang="T6">
                    <a:pos x="T0" y="T1"/>
                  </a:cxn>
                  <a:cxn ang="T7">
                    <a:pos x="T2" y="T3"/>
                  </a:cxn>
                  <a:cxn ang="T8">
                    <a:pos x="T4" y="T5"/>
                  </a:cxn>
                </a:cxnLst>
                <a:rect l="0" t="0" r="r" b="b"/>
                <a:pathLst>
                  <a:path w="336" h="528">
                    <a:moveTo>
                      <a:pt x="0" y="0"/>
                    </a:moveTo>
                    <a:cubicBezTo>
                      <a:pt x="92" y="52"/>
                      <a:pt x="184" y="104"/>
                      <a:pt x="240" y="192"/>
                    </a:cubicBezTo>
                    <a:cubicBezTo>
                      <a:pt x="296" y="280"/>
                      <a:pt x="316" y="404"/>
                      <a:pt x="336" y="52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0" name="Freeform 13"/>
              <p:cNvSpPr>
                <a:spLocks noChangeAspect="1"/>
              </p:cNvSpPr>
              <p:nvPr/>
            </p:nvSpPr>
            <p:spPr bwMode="auto">
              <a:xfrm>
                <a:off x="7180807" y="1663258"/>
                <a:ext cx="119448" cy="341180"/>
              </a:xfrm>
              <a:custGeom>
                <a:avLst/>
                <a:gdLst>
                  <a:gd name="T0" fmla="*/ 168 w 168"/>
                  <a:gd name="T1" fmla="*/ 0 h 480"/>
                  <a:gd name="T2" fmla="*/ 24 w 168"/>
                  <a:gd name="T3" fmla="*/ 240 h 480"/>
                  <a:gd name="T4" fmla="*/ 24 w 168"/>
                  <a:gd name="T5" fmla="*/ 480 h 480"/>
                  <a:gd name="T6" fmla="*/ 0 60000 65536"/>
                  <a:gd name="T7" fmla="*/ 0 60000 65536"/>
                  <a:gd name="T8" fmla="*/ 0 60000 65536"/>
                </a:gdLst>
                <a:ahLst/>
                <a:cxnLst>
                  <a:cxn ang="T6">
                    <a:pos x="T0" y="T1"/>
                  </a:cxn>
                  <a:cxn ang="T7">
                    <a:pos x="T2" y="T3"/>
                  </a:cxn>
                  <a:cxn ang="T8">
                    <a:pos x="T4" y="T5"/>
                  </a:cxn>
                </a:cxnLst>
                <a:rect l="0" t="0" r="r" b="b"/>
                <a:pathLst>
                  <a:path w="168" h="480">
                    <a:moveTo>
                      <a:pt x="168" y="0"/>
                    </a:moveTo>
                    <a:cubicBezTo>
                      <a:pt x="108" y="80"/>
                      <a:pt x="48" y="160"/>
                      <a:pt x="24" y="240"/>
                    </a:cubicBezTo>
                    <a:cubicBezTo>
                      <a:pt x="0" y="320"/>
                      <a:pt x="12" y="400"/>
                      <a:pt x="24"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1" name="Freeform 14"/>
              <p:cNvSpPr>
                <a:spLocks noChangeAspect="1"/>
              </p:cNvSpPr>
              <p:nvPr/>
            </p:nvSpPr>
            <p:spPr bwMode="auto">
              <a:xfrm>
                <a:off x="6577880" y="1731494"/>
                <a:ext cx="39816" cy="136472"/>
              </a:xfrm>
              <a:custGeom>
                <a:avLst/>
                <a:gdLst>
                  <a:gd name="T0" fmla="*/ 56 w 56"/>
                  <a:gd name="T1" fmla="*/ 0 h 192"/>
                  <a:gd name="T2" fmla="*/ 8 w 56"/>
                  <a:gd name="T3" fmla="*/ 96 h 192"/>
                  <a:gd name="T4" fmla="*/ 8 w 56"/>
                  <a:gd name="T5" fmla="*/ 192 h 192"/>
                  <a:gd name="T6" fmla="*/ 0 60000 65536"/>
                  <a:gd name="T7" fmla="*/ 0 60000 65536"/>
                  <a:gd name="T8" fmla="*/ 0 60000 65536"/>
                </a:gdLst>
                <a:ahLst/>
                <a:cxnLst>
                  <a:cxn ang="T6">
                    <a:pos x="T0" y="T1"/>
                  </a:cxn>
                  <a:cxn ang="T7">
                    <a:pos x="T2" y="T3"/>
                  </a:cxn>
                  <a:cxn ang="T8">
                    <a:pos x="T4" y="T5"/>
                  </a:cxn>
                </a:cxnLst>
                <a:rect l="0" t="0" r="r" b="b"/>
                <a:pathLst>
                  <a:path w="56" h="192">
                    <a:moveTo>
                      <a:pt x="56" y="0"/>
                    </a:moveTo>
                    <a:cubicBezTo>
                      <a:pt x="36" y="32"/>
                      <a:pt x="16" y="64"/>
                      <a:pt x="8" y="96"/>
                    </a:cubicBezTo>
                    <a:cubicBezTo>
                      <a:pt x="0" y="128"/>
                      <a:pt x="4" y="160"/>
                      <a:pt x="8" y="19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2" name="Freeform 15"/>
              <p:cNvSpPr>
                <a:spLocks noChangeAspect="1"/>
              </p:cNvSpPr>
              <p:nvPr/>
            </p:nvSpPr>
            <p:spPr bwMode="auto">
              <a:xfrm>
                <a:off x="6105778" y="1765612"/>
                <a:ext cx="39816" cy="204708"/>
              </a:xfrm>
              <a:custGeom>
                <a:avLst/>
                <a:gdLst>
                  <a:gd name="T0" fmla="*/ 0 w 56"/>
                  <a:gd name="T1" fmla="*/ 0 h 288"/>
                  <a:gd name="T2" fmla="*/ 48 w 56"/>
                  <a:gd name="T3" fmla="*/ 96 h 288"/>
                  <a:gd name="T4" fmla="*/ 48 w 56"/>
                  <a:gd name="T5" fmla="*/ 288 h 288"/>
                  <a:gd name="T6" fmla="*/ 0 60000 65536"/>
                  <a:gd name="T7" fmla="*/ 0 60000 65536"/>
                  <a:gd name="T8" fmla="*/ 0 60000 65536"/>
                </a:gdLst>
                <a:ahLst/>
                <a:cxnLst>
                  <a:cxn ang="T6">
                    <a:pos x="T0" y="T1"/>
                  </a:cxn>
                  <a:cxn ang="T7">
                    <a:pos x="T2" y="T3"/>
                  </a:cxn>
                  <a:cxn ang="T8">
                    <a:pos x="T4" y="T5"/>
                  </a:cxn>
                </a:cxnLst>
                <a:rect l="0" t="0" r="r" b="b"/>
                <a:pathLst>
                  <a:path w="56" h="288">
                    <a:moveTo>
                      <a:pt x="0" y="0"/>
                    </a:moveTo>
                    <a:cubicBezTo>
                      <a:pt x="20" y="24"/>
                      <a:pt x="40" y="48"/>
                      <a:pt x="48" y="96"/>
                    </a:cubicBezTo>
                    <a:cubicBezTo>
                      <a:pt x="56" y="144"/>
                      <a:pt x="52" y="216"/>
                      <a:pt x="48" y="28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3" name="Freeform 16"/>
              <p:cNvSpPr>
                <a:spLocks noChangeAspect="1"/>
              </p:cNvSpPr>
              <p:nvPr/>
            </p:nvSpPr>
            <p:spPr bwMode="auto">
              <a:xfrm>
                <a:off x="7465206" y="1765612"/>
                <a:ext cx="39816" cy="238826"/>
              </a:xfrm>
              <a:custGeom>
                <a:avLst/>
                <a:gdLst>
                  <a:gd name="T0" fmla="*/ 56 w 56"/>
                  <a:gd name="T1" fmla="*/ 0 h 336"/>
                  <a:gd name="T2" fmla="*/ 8 w 56"/>
                  <a:gd name="T3" fmla="*/ 96 h 336"/>
                  <a:gd name="T4" fmla="*/ 8 w 56"/>
                  <a:gd name="T5" fmla="*/ 336 h 336"/>
                  <a:gd name="T6" fmla="*/ 0 60000 65536"/>
                  <a:gd name="T7" fmla="*/ 0 60000 65536"/>
                  <a:gd name="T8" fmla="*/ 0 60000 65536"/>
                </a:gdLst>
                <a:ahLst/>
                <a:cxnLst>
                  <a:cxn ang="T6">
                    <a:pos x="T0" y="T1"/>
                  </a:cxn>
                  <a:cxn ang="T7">
                    <a:pos x="T2" y="T3"/>
                  </a:cxn>
                  <a:cxn ang="T8">
                    <a:pos x="T4" y="T5"/>
                  </a:cxn>
                </a:cxnLst>
                <a:rect l="0" t="0" r="r" b="b"/>
                <a:pathLst>
                  <a:path w="56" h="336">
                    <a:moveTo>
                      <a:pt x="56" y="0"/>
                    </a:moveTo>
                    <a:cubicBezTo>
                      <a:pt x="36" y="20"/>
                      <a:pt x="16" y="40"/>
                      <a:pt x="8" y="96"/>
                    </a:cubicBezTo>
                    <a:cubicBezTo>
                      <a:pt x="0" y="152"/>
                      <a:pt x="4" y="244"/>
                      <a:pt x="8" y="33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4" name="Freeform 23"/>
              <p:cNvSpPr>
                <a:spLocks noChangeAspect="1"/>
              </p:cNvSpPr>
              <p:nvPr/>
            </p:nvSpPr>
            <p:spPr bwMode="auto">
              <a:xfrm>
                <a:off x="6648980" y="1207641"/>
                <a:ext cx="282977" cy="683071"/>
              </a:xfrm>
              <a:custGeom>
                <a:avLst/>
                <a:gdLst>
                  <a:gd name="T0" fmla="*/ 156 w 398"/>
                  <a:gd name="T1" fmla="*/ 132 h 961"/>
                  <a:gd name="T2" fmla="*/ 181 w 398"/>
                  <a:gd name="T3" fmla="*/ 374 h 961"/>
                  <a:gd name="T4" fmla="*/ 140 w 398"/>
                  <a:gd name="T5" fmla="*/ 933 h 961"/>
                  <a:gd name="T6" fmla="*/ 148 w 398"/>
                  <a:gd name="T7" fmla="*/ 958 h 961"/>
                  <a:gd name="T8" fmla="*/ 198 w 398"/>
                  <a:gd name="T9" fmla="*/ 942 h 961"/>
                  <a:gd name="T10" fmla="*/ 398 w 398"/>
                  <a:gd name="T11" fmla="*/ 925 h 961"/>
                  <a:gd name="T12" fmla="*/ 373 w 398"/>
                  <a:gd name="T13" fmla="*/ 850 h 961"/>
                  <a:gd name="T14" fmla="*/ 365 w 398"/>
                  <a:gd name="T15" fmla="*/ 591 h 961"/>
                  <a:gd name="T16" fmla="*/ 348 w 398"/>
                  <a:gd name="T17" fmla="*/ 566 h 961"/>
                  <a:gd name="T18" fmla="*/ 298 w 398"/>
                  <a:gd name="T19" fmla="*/ 441 h 961"/>
                  <a:gd name="T20" fmla="*/ 348 w 398"/>
                  <a:gd name="T21" fmla="*/ 48 h 961"/>
                  <a:gd name="T22" fmla="*/ 357 w 398"/>
                  <a:gd name="T23" fmla="*/ 23 h 961"/>
                  <a:gd name="T24" fmla="*/ 282 w 398"/>
                  <a:gd name="T25" fmla="*/ 32 h 961"/>
                  <a:gd name="T26" fmla="*/ 223 w 398"/>
                  <a:gd name="T27" fmla="*/ 98 h 961"/>
                  <a:gd name="T28" fmla="*/ 14 w 398"/>
                  <a:gd name="T29" fmla="*/ 90 h 961"/>
                  <a:gd name="T30" fmla="*/ 98 w 398"/>
                  <a:gd name="T31" fmla="*/ 115 h 961"/>
                  <a:gd name="T32" fmla="*/ 148 w 398"/>
                  <a:gd name="T33" fmla="*/ 140 h 961"/>
                  <a:gd name="T34" fmla="*/ 165 w 398"/>
                  <a:gd name="T35" fmla="*/ 182 h 9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8" h="961">
                    <a:moveTo>
                      <a:pt x="156" y="132"/>
                    </a:moveTo>
                    <a:cubicBezTo>
                      <a:pt x="166" y="214"/>
                      <a:pt x="175" y="291"/>
                      <a:pt x="181" y="374"/>
                    </a:cubicBezTo>
                    <a:cubicBezTo>
                      <a:pt x="172" y="560"/>
                      <a:pt x="197" y="754"/>
                      <a:pt x="140" y="933"/>
                    </a:cubicBezTo>
                    <a:cubicBezTo>
                      <a:pt x="143" y="941"/>
                      <a:pt x="139" y="957"/>
                      <a:pt x="148" y="958"/>
                    </a:cubicBezTo>
                    <a:cubicBezTo>
                      <a:pt x="165" y="961"/>
                      <a:pt x="181" y="944"/>
                      <a:pt x="198" y="942"/>
                    </a:cubicBezTo>
                    <a:cubicBezTo>
                      <a:pt x="314" y="928"/>
                      <a:pt x="248" y="935"/>
                      <a:pt x="398" y="925"/>
                    </a:cubicBezTo>
                    <a:cubicBezTo>
                      <a:pt x="379" y="867"/>
                      <a:pt x="388" y="891"/>
                      <a:pt x="373" y="850"/>
                    </a:cubicBezTo>
                    <a:cubicBezTo>
                      <a:pt x="370" y="764"/>
                      <a:pt x="373" y="677"/>
                      <a:pt x="365" y="591"/>
                    </a:cubicBezTo>
                    <a:cubicBezTo>
                      <a:pt x="364" y="581"/>
                      <a:pt x="352" y="575"/>
                      <a:pt x="348" y="566"/>
                    </a:cubicBezTo>
                    <a:cubicBezTo>
                      <a:pt x="329" y="523"/>
                      <a:pt x="325" y="481"/>
                      <a:pt x="298" y="441"/>
                    </a:cubicBezTo>
                    <a:cubicBezTo>
                      <a:pt x="300" y="395"/>
                      <a:pt x="271" y="125"/>
                      <a:pt x="348" y="48"/>
                    </a:cubicBezTo>
                    <a:cubicBezTo>
                      <a:pt x="351" y="40"/>
                      <a:pt x="361" y="31"/>
                      <a:pt x="357" y="23"/>
                    </a:cubicBezTo>
                    <a:cubicBezTo>
                      <a:pt x="346" y="0"/>
                      <a:pt x="295" y="27"/>
                      <a:pt x="282" y="32"/>
                    </a:cubicBezTo>
                    <a:cubicBezTo>
                      <a:pt x="264" y="59"/>
                      <a:pt x="241" y="71"/>
                      <a:pt x="223" y="98"/>
                    </a:cubicBezTo>
                    <a:cubicBezTo>
                      <a:pt x="139" y="90"/>
                      <a:pt x="99" y="83"/>
                      <a:pt x="14" y="90"/>
                    </a:cubicBezTo>
                    <a:cubicBezTo>
                      <a:pt x="70" y="128"/>
                      <a:pt x="0" y="86"/>
                      <a:pt x="98" y="115"/>
                    </a:cubicBezTo>
                    <a:cubicBezTo>
                      <a:pt x="116" y="120"/>
                      <a:pt x="130" y="134"/>
                      <a:pt x="148" y="140"/>
                    </a:cubicBezTo>
                    <a:cubicBezTo>
                      <a:pt x="168" y="170"/>
                      <a:pt x="165" y="155"/>
                      <a:pt x="165" y="182"/>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 name="Freeform 24"/>
              <p:cNvSpPr>
                <a:spLocks noChangeAspect="1"/>
              </p:cNvSpPr>
              <p:nvPr/>
            </p:nvSpPr>
            <p:spPr bwMode="auto">
              <a:xfrm>
                <a:off x="6310545" y="332656"/>
                <a:ext cx="887326" cy="974495"/>
              </a:xfrm>
              <a:custGeom>
                <a:avLst/>
                <a:gdLst>
                  <a:gd name="T0" fmla="*/ 62 w 685"/>
                  <a:gd name="T1" fmla="*/ 1037 h 513"/>
                  <a:gd name="T2" fmla="*/ 273 w 685"/>
                  <a:gd name="T3" fmla="*/ 1192 h 513"/>
                  <a:gd name="T4" fmla="*/ 350 w 685"/>
                  <a:gd name="T5" fmla="*/ 1283 h 513"/>
                  <a:gd name="T6" fmla="*/ 654 w 685"/>
                  <a:gd name="T7" fmla="*/ 1371 h 513"/>
                  <a:gd name="T8" fmla="*/ 944 w 685"/>
                  <a:gd name="T9" fmla="*/ 1283 h 513"/>
                  <a:gd name="T10" fmla="*/ 927 w 685"/>
                  <a:gd name="T11" fmla="*/ 1216 h 513"/>
                  <a:gd name="T12" fmla="*/ 913 w 685"/>
                  <a:gd name="T13" fmla="*/ 1216 h 513"/>
                  <a:gd name="T14" fmla="*/ 958 w 685"/>
                  <a:gd name="T15" fmla="*/ 1171 h 513"/>
                  <a:gd name="T16" fmla="*/ 1004 w 685"/>
                  <a:gd name="T17" fmla="*/ 1149 h 513"/>
                  <a:gd name="T18" fmla="*/ 1018 w 685"/>
                  <a:gd name="T19" fmla="*/ 1082 h 513"/>
                  <a:gd name="T20" fmla="*/ 1111 w 685"/>
                  <a:gd name="T21" fmla="*/ 1016 h 513"/>
                  <a:gd name="T22" fmla="*/ 1217 w 685"/>
                  <a:gd name="T23" fmla="*/ 903 h 513"/>
                  <a:gd name="T24" fmla="*/ 1248 w 685"/>
                  <a:gd name="T25" fmla="*/ 770 h 513"/>
                  <a:gd name="T26" fmla="*/ 1202 w 685"/>
                  <a:gd name="T27" fmla="*/ 524 h 513"/>
                  <a:gd name="T28" fmla="*/ 1111 w 685"/>
                  <a:gd name="T29" fmla="*/ 436 h 513"/>
                  <a:gd name="T30" fmla="*/ 898 w 685"/>
                  <a:gd name="T31" fmla="*/ 190 h 513"/>
                  <a:gd name="T32" fmla="*/ 244 w 685"/>
                  <a:gd name="T33" fmla="*/ 144 h 513"/>
                  <a:gd name="T34" fmla="*/ 122 w 685"/>
                  <a:gd name="T35" fmla="*/ 299 h 513"/>
                  <a:gd name="T36" fmla="*/ 91 w 685"/>
                  <a:gd name="T37" fmla="*/ 366 h 513"/>
                  <a:gd name="T38" fmla="*/ 46 w 685"/>
                  <a:gd name="T39" fmla="*/ 412 h 513"/>
                  <a:gd name="T40" fmla="*/ 0 w 685"/>
                  <a:gd name="T41" fmla="*/ 657 h 513"/>
                  <a:gd name="T42" fmla="*/ 0 w 685"/>
                  <a:gd name="T43" fmla="*/ 1058 h 513"/>
                  <a:gd name="T44" fmla="*/ 62 w 685"/>
                  <a:gd name="T45" fmla="*/ 1037 h 5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5" h="513">
                    <a:moveTo>
                      <a:pt x="34" y="388"/>
                    </a:moveTo>
                    <a:cubicBezTo>
                      <a:pt x="74" y="440"/>
                      <a:pt x="80" y="438"/>
                      <a:pt x="150" y="446"/>
                    </a:cubicBezTo>
                    <a:cubicBezTo>
                      <a:pt x="250" y="482"/>
                      <a:pt x="95" y="421"/>
                      <a:pt x="192" y="480"/>
                    </a:cubicBezTo>
                    <a:cubicBezTo>
                      <a:pt x="238" y="508"/>
                      <a:pt x="309" y="505"/>
                      <a:pt x="359" y="513"/>
                    </a:cubicBezTo>
                    <a:cubicBezTo>
                      <a:pt x="422" y="487"/>
                      <a:pt x="441" y="487"/>
                      <a:pt x="518" y="480"/>
                    </a:cubicBezTo>
                    <a:cubicBezTo>
                      <a:pt x="515" y="472"/>
                      <a:pt x="517" y="458"/>
                      <a:pt x="509" y="455"/>
                    </a:cubicBezTo>
                    <a:cubicBezTo>
                      <a:pt x="505" y="453"/>
                      <a:pt x="437" y="476"/>
                      <a:pt x="501" y="455"/>
                    </a:cubicBezTo>
                    <a:cubicBezTo>
                      <a:pt x="509" y="449"/>
                      <a:pt x="517" y="443"/>
                      <a:pt x="526" y="438"/>
                    </a:cubicBezTo>
                    <a:cubicBezTo>
                      <a:pt x="534" y="434"/>
                      <a:pt x="545" y="436"/>
                      <a:pt x="551" y="430"/>
                    </a:cubicBezTo>
                    <a:cubicBezTo>
                      <a:pt x="557" y="424"/>
                      <a:pt x="554" y="412"/>
                      <a:pt x="559" y="405"/>
                    </a:cubicBezTo>
                    <a:cubicBezTo>
                      <a:pt x="572" y="389"/>
                      <a:pt x="592" y="385"/>
                      <a:pt x="610" y="380"/>
                    </a:cubicBezTo>
                    <a:cubicBezTo>
                      <a:pt x="629" y="366"/>
                      <a:pt x="653" y="357"/>
                      <a:pt x="668" y="338"/>
                    </a:cubicBezTo>
                    <a:cubicBezTo>
                      <a:pt x="679" y="324"/>
                      <a:pt x="679" y="305"/>
                      <a:pt x="685" y="288"/>
                    </a:cubicBezTo>
                    <a:cubicBezTo>
                      <a:pt x="683" y="277"/>
                      <a:pt x="668" y="201"/>
                      <a:pt x="660" y="196"/>
                    </a:cubicBezTo>
                    <a:cubicBezTo>
                      <a:pt x="643" y="185"/>
                      <a:pt x="610" y="163"/>
                      <a:pt x="610" y="163"/>
                    </a:cubicBezTo>
                    <a:cubicBezTo>
                      <a:pt x="584" y="123"/>
                      <a:pt x="539" y="86"/>
                      <a:pt x="493" y="71"/>
                    </a:cubicBezTo>
                    <a:cubicBezTo>
                      <a:pt x="388" y="0"/>
                      <a:pt x="252" y="92"/>
                      <a:pt x="134" y="54"/>
                    </a:cubicBezTo>
                    <a:cubicBezTo>
                      <a:pt x="107" y="72"/>
                      <a:pt x="95" y="94"/>
                      <a:pt x="67" y="112"/>
                    </a:cubicBezTo>
                    <a:cubicBezTo>
                      <a:pt x="61" y="120"/>
                      <a:pt x="57" y="130"/>
                      <a:pt x="50" y="137"/>
                    </a:cubicBezTo>
                    <a:cubicBezTo>
                      <a:pt x="43" y="144"/>
                      <a:pt x="30" y="145"/>
                      <a:pt x="25" y="154"/>
                    </a:cubicBezTo>
                    <a:cubicBezTo>
                      <a:pt x="19" y="164"/>
                      <a:pt x="6" y="228"/>
                      <a:pt x="0" y="246"/>
                    </a:cubicBezTo>
                    <a:cubicBezTo>
                      <a:pt x="13" y="298"/>
                      <a:pt x="32" y="349"/>
                      <a:pt x="0" y="396"/>
                    </a:cubicBezTo>
                    <a:cubicBezTo>
                      <a:pt x="79" y="407"/>
                      <a:pt x="87" y="415"/>
                      <a:pt x="34" y="388"/>
                    </a:cubicBezTo>
                    <a:close/>
                  </a:path>
                </a:pathLst>
              </a:custGeom>
              <a:solidFill>
                <a:srgbClr val="1EE42C"/>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6" name="Freeform 25"/>
              <p:cNvSpPr>
                <a:spLocks noChangeAspect="1"/>
              </p:cNvSpPr>
              <p:nvPr/>
            </p:nvSpPr>
            <p:spPr bwMode="auto">
              <a:xfrm>
                <a:off x="6890719" y="1629140"/>
                <a:ext cx="238895" cy="341180"/>
              </a:xfrm>
              <a:custGeom>
                <a:avLst/>
                <a:gdLst>
                  <a:gd name="T0" fmla="*/ 0 w 336"/>
                  <a:gd name="T1" fmla="*/ 0 h 480"/>
                  <a:gd name="T2" fmla="*/ 240 w 336"/>
                  <a:gd name="T3" fmla="*/ 144 h 480"/>
                  <a:gd name="T4" fmla="*/ 336 w 336"/>
                  <a:gd name="T5" fmla="*/ 480 h 480"/>
                  <a:gd name="T6" fmla="*/ 0 60000 65536"/>
                  <a:gd name="T7" fmla="*/ 0 60000 65536"/>
                  <a:gd name="T8" fmla="*/ 0 60000 65536"/>
                </a:gdLst>
                <a:ahLst/>
                <a:cxnLst>
                  <a:cxn ang="T6">
                    <a:pos x="T0" y="T1"/>
                  </a:cxn>
                  <a:cxn ang="T7">
                    <a:pos x="T2" y="T3"/>
                  </a:cxn>
                  <a:cxn ang="T8">
                    <a:pos x="T4" y="T5"/>
                  </a:cxn>
                </a:cxnLst>
                <a:rect l="0" t="0" r="r" b="b"/>
                <a:pathLst>
                  <a:path w="336" h="480">
                    <a:moveTo>
                      <a:pt x="0" y="0"/>
                    </a:moveTo>
                    <a:cubicBezTo>
                      <a:pt x="92" y="32"/>
                      <a:pt x="184" y="64"/>
                      <a:pt x="240" y="144"/>
                    </a:cubicBezTo>
                    <a:cubicBezTo>
                      <a:pt x="296" y="224"/>
                      <a:pt x="316" y="352"/>
                      <a:pt x="336"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7" name="Freeform 26"/>
              <p:cNvSpPr>
                <a:spLocks noChangeAspect="1"/>
              </p:cNvSpPr>
              <p:nvPr/>
            </p:nvSpPr>
            <p:spPr bwMode="auto">
              <a:xfrm>
                <a:off x="6924847" y="1731494"/>
                <a:ext cx="136512" cy="307062"/>
              </a:xfrm>
              <a:custGeom>
                <a:avLst/>
                <a:gdLst>
                  <a:gd name="T0" fmla="*/ 0 w 192"/>
                  <a:gd name="T1" fmla="*/ 0 h 432"/>
                  <a:gd name="T2" fmla="*/ 96 w 192"/>
                  <a:gd name="T3" fmla="*/ 144 h 432"/>
                  <a:gd name="T4" fmla="*/ 192 w 192"/>
                  <a:gd name="T5" fmla="*/ 432 h 432"/>
                  <a:gd name="T6" fmla="*/ 0 60000 65536"/>
                  <a:gd name="T7" fmla="*/ 0 60000 65536"/>
                  <a:gd name="T8" fmla="*/ 0 60000 65536"/>
                </a:gdLst>
                <a:ahLst/>
                <a:cxnLst>
                  <a:cxn ang="T6">
                    <a:pos x="T0" y="T1"/>
                  </a:cxn>
                  <a:cxn ang="T7">
                    <a:pos x="T2" y="T3"/>
                  </a:cxn>
                  <a:cxn ang="T8">
                    <a:pos x="T4" y="T5"/>
                  </a:cxn>
                </a:cxnLst>
                <a:rect l="0" t="0" r="r" b="b"/>
                <a:pathLst>
                  <a:path w="192" h="432">
                    <a:moveTo>
                      <a:pt x="0" y="0"/>
                    </a:moveTo>
                    <a:cubicBezTo>
                      <a:pt x="32" y="36"/>
                      <a:pt x="64" y="72"/>
                      <a:pt x="96" y="144"/>
                    </a:cubicBezTo>
                    <a:cubicBezTo>
                      <a:pt x="128" y="216"/>
                      <a:pt x="160" y="324"/>
                      <a:pt x="192" y="43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8" name="Freeform 27"/>
              <p:cNvSpPr>
                <a:spLocks noChangeAspect="1"/>
              </p:cNvSpPr>
              <p:nvPr/>
            </p:nvSpPr>
            <p:spPr bwMode="auto">
              <a:xfrm>
                <a:off x="6583568" y="1697376"/>
                <a:ext cx="204767" cy="307062"/>
              </a:xfrm>
              <a:custGeom>
                <a:avLst/>
                <a:gdLst>
                  <a:gd name="T0" fmla="*/ 288 w 288"/>
                  <a:gd name="T1" fmla="*/ 0 h 432"/>
                  <a:gd name="T2" fmla="*/ 96 w 288"/>
                  <a:gd name="T3" fmla="*/ 192 h 432"/>
                  <a:gd name="T4" fmla="*/ 0 w 288"/>
                  <a:gd name="T5" fmla="*/ 432 h 432"/>
                  <a:gd name="T6" fmla="*/ 0 60000 65536"/>
                  <a:gd name="T7" fmla="*/ 0 60000 65536"/>
                  <a:gd name="T8" fmla="*/ 0 60000 65536"/>
                </a:gdLst>
                <a:ahLst/>
                <a:cxnLst>
                  <a:cxn ang="T6">
                    <a:pos x="T0" y="T1"/>
                  </a:cxn>
                  <a:cxn ang="T7">
                    <a:pos x="T2" y="T3"/>
                  </a:cxn>
                  <a:cxn ang="T8">
                    <a:pos x="T4" y="T5"/>
                  </a:cxn>
                </a:cxnLst>
                <a:rect l="0" t="0" r="r" b="b"/>
                <a:pathLst>
                  <a:path w="288" h="432">
                    <a:moveTo>
                      <a:pt x="288" y="0"/>
                    </a:moveTo>
                    <a:cubicBezTo>
                      <a:pt x="216" y="60"/>
                      <a:pt x="144" y="120"/>
                      <a:pt x="96" y="192"/>
                    </a:cubicBezTo>
                    <a:cubicBezTo>
                      <a:pt x="48" y="264"/>
                      <a:pt x="24" y="348"/>
                      <a:pt x="0" y="43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9" name="Freeform 28"/>
              <p:cNvSpPr>
                <a:spLocks noChangeAspect="1"/>
              </p:cNvSpPr>
              <p:nvPr/>
            </p:nvSpPr>
            <p:spPr bwMode="auto">
              <a:xfrm>
                <a:off x="6549440" y="1595022"/>
                <a:ext cx="238895" cy="341180"/>
              </a:xfrm>
              <a:custGeom>
                <a:avLst/>
                <a:gdLst>
                  <a:gd name="T0" fmla="*/ 336 w 336"/>
                  <a:gd name="T1" fmla="*/ 0 h 480"/>
                  <a:gd name="T2" fmla="*/ 144 w 336"/>
                  <a:gd name="T3" fmla="*/ 144 h 480"/>
                  <a:gd name="T4" fmla="*/ 0 w 336"/>
                  <a:gd name="T5" fmla="*/ 480 h 480"/>
                  <a:gd name="T6" fmla="*/ 0 60000 65536"/>
                  <a:gd name="T7" fmla="*/ 0 60000 65536"/>
                  <a:gd name="T8" fmla="*/ 0 60000 65536"/>
                </a:gdLst>
                <a:ahLst/>
                <a:cxnLst>
                  <a:cxn ang="T6">
                    <a:pos x="T0" y="T1"/>
                  </a:cxn>
                  <a:cxn ang="T7">
                    <a:pos x="T2" y="T3"/>
                  </a:cxn>
                  <a:cxn ang="T8">
                    <a:pos x="T4" y="T5"/>
                  </a:cxn>
                </a:cxnLst>
                <a:rect l="0" t="0" r="r" b="b"/>
                <a:pathLst>
                  <a:path w="336" h="480">
                    <a:moveTo>
                      <a:pt x="336" y="0"/>
                    </a:moveTo>
                    <a:cubicBezTo>
                      <a:pt x="268" y="32"/>
                      <a:pt x="200" y="64"/>
                      <a:pt x="144" y="144"/>
                    </a:cubicBezTo>
                    <a:cubicBezTo>
                      <a:pt x="88" y="224"/>
                      <a:pt x="44" y="352"/>
                      <a:pt x="0"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0" name="Freeform 29"/>
              <p:cNvSpPr>
                <a:spLocks noChangeAspect="1"/>
              </p:cNvSpPr>
              <p:nvPr/>
            </p:nvSpPr>
            <p:spPr bwMode="auto">
              <a:xfrm>
                <a:off x="6822464" y="400892"/>
                <a:ext cx="961269" cy="989422"/>
              </a:xfrm>
              <a:custGeom>
                <a:avLst/>
                <a:gdLst>
                  <a:gd name="T0" fmla="*/ 63 w 1448"/>
                  <a:gd name="T1" fmla="*/ 470 h 1087"/>
                  <a:gd name="T2" fmla="*/ 17 w 1448"/>
                  <a:gd name="T3" fmla="*/ 610 h 1087"/>
                  <a:gd name="T4" fmla="*/ 25 w 1448"/>
                  <a:gd name="T5" fmla="*/ 940 h 1087"/>
                  <a:gd name="T6" fmla="*/ 40 w 1448"/>
                  <a:gd name="T7" fmla="*/ 1016 h 1087"/>
                  <a:gd name="T8" fmla="*/ 119 w 1448"/>
                  <a:gd name="T9" fmla="*/ 1080 h 1087"/>
                  <a:gd name="T10" fmla="*/ 165 w 1448"/>
                  <a:gd name="T11" fmla="*/ 1133 h 1087"/>
                  <a:gd name="T12" fmla="*/ 235 w 1448"/>
                  <a:gd name="T13" fmla="*/ 1165 h 1087"/>
                  <a:gd name="T14" fmla="*/ 594 w 1448"/>
                  <a:gd name="T15" fmla="*/ 1165 h 1087"/>
                  <a:gd name="T16" fmla="*/ 711 w 1448"/>
                  <a:gd name="T17" fmla="*/ 1208 h 1087"/>
                  <a:gd name="T18" fmla="*/ 843 w 1448"/>
                  <a:gd name="T19" fmla="*/ 1261 h 1087"/>
                  <a:gd name="T20" fmla="*/ 929 w 1448"/>
                  <a:gd name="T21" fmla="*/ 1304 h 1087"/>
                  <a:gd name="T22" fmla="*/ 1007 w 1448"/>
                  <a:gd name="T23" fmla="*/ 1315 h 1087"/>
                  <a:gd name="T24" fmla="*/ 1092 w 1448"/>
                  <a:gd name="T25" fmla="*/ 1304 h 1087"/>
                  <a:gd name="T26" fmla="*/ 1202 w 1448"/>
                  <a:gd name="T27" fmla="*/ 1208 h 1087"/>
                  <a:gd name="T28" fmla="*/ 1295 w 1448"/>
                  <a:gd name="T29" fmla="*/ 1133 h 1087"/>
                  <a:gd name="T30" fmla="*/ 1295 w 1448"/>
                  <a:gd name="T31" fmla="*/ 823 h 1087"/>
                  <a:gd name="T32" fmla="*/ 1272 w 1448"/>
                  <a:gd name="T33" fmla="*/ 716 h 1087"/>
                  <a:gd name="T34" fmla="*/ 1248 w 1448"/>
                  <a:gd name="T35" fmla="*/ 652 h 1087"/>
                  <a:gd name="T36" fmla="*/ 1194 w 1448"/>
                  <a:gd name="T37" fmla="*/ 214 h 1087"/>
                  <a:gd name="T38" fmla="*/ 1101 w 1448"/>
                  <a:gd name="T39" fmla="*/ 246 h 1087"/>
                  <a:gd name="T40" fmla="*/ 1062 w 1448"/>
                  <a:gd name="T41" fmla="*/ 266 h 1087"/>
                  <a:gd name="T42" fmla="*/ 1007 w 1448"/>
                  <a:gd name="T43" fmla="*/ 246 h 1087"/>
                  <a:gd name="T44" fmla="*/ 929 w 1448"/>
                  <a:gd name="T45" fmla="*/ 138 h 1087"/>
                  <a:gd name="T46" fmla="*/ 890 w 1448"/>
                  <a:gd name="T47" fmla="*/ 86 h 1087"/>
                  <a:gd name="T48" fmla="*/ 852 w 1448"/>
                  <a:gd name="T49" fmla="*/ 32 h 1087"/>
                  <a:gd name="T50" fmla="*/ 781 w 1448"/>
                  <a:gd name="T51" fmla="*/ 10 h 1087"/>
                  <a:gd name="T52" fmla="*/ 757 w 1448"/>
                  <a:gd name="T53" fmla="*/ 32 h 1087"/>
                  <a:gd name="T54" fmla="*/ 734 w 1448"/>
                  <a:gd name="T55" fmla="*/ 42 h 1087"/>
                  <a:gd name="T56" fmla="*/ 656 w 1448"/>
                  <a:gd name="T57" fmla="*/ 150 h 1087"/>
                  <a:gd name="T58" fmla="*/ 625 w 1448"/>
                  <a:gd name="T59" fmla="*/ 138 h 1087"/>
                  <a:gd name="T60" fmla="*/ 524 w 1448"/>
                  <a:gd name="T61" fmla="*/ 42 h 1087"/>
                  <a:gd name="T62" fmla="*/ 454 w 1448"/>
                  <a:gd name="T63" fmla="*/ 0 h 1087"/>
                  <a:gd name="T64" fmla="*/ 305 w 1448"/>
                  <a:gd name="T65" fmla="*/ 42 h 1087"/>
                  <a:gd name="T66" fmla="*/ 243 w 1448"/>
                  <a:gd name="T67" fmla="*/ 128 h 1087"/>
                  <a:gd name="T68" fmla="*/ 212 w 1448"/>
                  <a:gd name="T69" fmla="*/ 332 h 1087"/>
                  <a:gd name="T70" fmla="*/ 56 w 1448"/>
                  <a:gd name="T71" fmla="*/ 342 h 1087"/>
                  <a:gd name="T72" fmla="*/ 56 w 1448"/>
                  <a:gd name="T73" fmla="*/ 460 h 1087"/>
                  <a:gd name="T74" fmla="*/ 56 w 1448"/>
                  <a:gd name="T75" fmla="*/ 534 h 10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8" h="1087">
                    <a:moveTo>
                      <a:pt x="68" y="367"/>
                    </a:moveTo>
                    <a:cubicBezTo>
                      <a:pt x="38" y="413"/>
                      <a:pt x="31" y="425"/>
                      <a:pt x="18" y="476"/>
                    </a:cubicBezTo>
                    <a:cubicBezTo>
                      <a:pt x="12" y="575"/>
                      <a:pt x="10" y="641"/>
                      <a:pt x="27" y="734"/>
                    </a:cubicBezTo>
                    <a:cubicBezTo>
                      <a:pt x="31" y="754"/>
                      <a:pt x="29" y="779"/>
                      <a:pt x="43" y="793"/>
                    </a:cubicBezTo>
                    <a:cubicBezTo>
                      <a:pt x="70" y="820"/>
                      <a:pt x="97" y="826"/>
                      <a:pt x="127" y="843"/>
                    </a:cubicBezTo>
                    <a:cubicBezTo>
                      <a:pt x="146" y="854"/>
                      <a:pt x="158" y="875"/>
                      <a:pt x="177" y="885"/>
                    </a:cubicBezTo>
                    <a:cubicBezTo>
                      <a:pt x="200" y="898"/>
                      <a:pt x="227" y="901"/>
                      <a:pt x="252" y="910"/>
                    </a:cubicBezTo>
                    <a:cubicBezTo>
                      <a:pt x="406" y="903"/>
                      <a:pt x="486" y="893"/>
                      <a:pt x="636" y="910"/>
                    </a:cubicBezTo>
                    <a:cubicBezTo>
                      <a:pt x="675" y="914"/>
                      <a:pt x="721" y="937"/>
                      <a:pt x="761" y="943"/>
                    </a:cubicBezTo>
                    <a:cubicBezTo>
                      <a:pt x="808" y="966"/>
                      <a:pt x="853" y="974"/>
                      <a:pt x="903" y="985"/>
                    </a:cubicBezTo>
                    <a:cubicBezTo>
                      <a:pt x="934" y="992"/>
                      <a:pt x="965" y="1012"/>
                      <a:pt x="995" y="1018"/>
                    </a:cubicBezTo>
                    <a:cubicBezTo>
                      <a:pt x="1023" y="1024"/>
                      <a:pt x="1051" y="1024"/>
                      <a:pt x="1079" y="1027"/>
                    </a:cubicBezTo>
                    <a:cubicBezTo>
                      <a:pt x="1108" y="1037"/>
                      <a:pt x="1195" y="1087"/>
                      <a:pt x="1170" y="1018"/>
                    </a:cubicBezTo>
                    <a:cubicBezTo>
                      <a:pt x="1193" y="985"/>
                      <a:pt x="1247" y="956"/>
                      <a:pt x="1287" y="943"/>
                    </a:cubicBezTo>
                    <a:cubicBezTo>
                      <a:pt x="1322" y="920"/>
                      <a:pt x="1349" y="897"/>
                      <a:pt x="1387" y="885"/>
                    </a:cubicBezTo>
                    <a:cubicBezTo>
                      <a:pt x="1416" y="803"/>
                      <a:pt x="1448" y="733"/>
                      <a:pt x="1387" y="643"/>
                    </a:cubicBezTo>
                    <a:cubicBezTo>
                      <a:pt x="1378" y="616"/>
                      <a:pt x="1375" y="585"/>
                      <a:pt x="1362" y="559"/>
                    </a:cubicBezTo>
                    <a:cubicBezTo>
                      <a:pt x="1330" y="494"/>
                      <a:pt x="1360" y="572"/>
                      <a:pt x="1337" y="509"/>
                    </a:cubicBezTo>
                    <a:cubicBezTo>
                      <a:pt x="1346" y="404"/>
                      <a:pt x="1407" y="208"/>
                      <a:pt x="1279" y="167"/>
                    </a:cubicBezTo>
                    <a:cubicBezTo>
                      <a:pt x="1246" y="178"/>
                      <a:pt x="1212" y="180"/>
                      <a:pt x="1179" y="192"/>
                    </a:cubicBezTo>
                    <a:cubicBezTo>
                      <a:pt x="1113" y="168"/>
                      <a:pt x="1194" y="188"/>
                      <a:pt x="1137" y="208"/>
                    </a:cubicBezTo>
                    <a:cubicBezTo>
                      <a:pt x="1132" y="210"/>
                      <a:pt x="1086" y="194"/>
                      <a:pt x="1079" y="192"/>
                    </a:cubicBezTo>
                    <a:cubicBezTo>
                      <a:pt x="1043" y="168"/>
                      <a:pt x="1031" y="132"/>
                      <a:pt x="995" y="108"/>
                    </a:cubicBezTo>
                    <a:cubicBezTo>
                      <a:pt x="946" y="36"/>
                      <a:pt x="1012" y="126"/>
                      <a:pt x="953" y="67"/>
                    </a:cubicBezTo>
                    <a:cubicBezTo>
                      <a:pt x="930" y="44"/>
                      <a:pt x="947" y="37"/>
                      <a:pt x="912" y="25"/>
                    </a:cubicBezTo>
                    <a:cubicBezTo>
                      <a:pt x="887" y="17"/>
                      <a:pt x="861" y="16"/>
                      <a:pt x="836" y="8"/>
                    </a:cubicBezTo>
                    <a:cubicBezTo>
                      <a:pt x="828" y="14"/>
                      <a:pt x="820" y="20"/>
                      <a:pt x="811" y="25"/>
                    </a:cubicBezTo>
                    <a:cubicBezTo>
                      <a:pt x="803" y="29"/>
                      <a:pt x="792" y="27"/>
                      <a:pt x="786" y="33"/>
                    </a:cubicBezTo>
                    <a:cubicBezTo>
                      <a:pt x="748" y="71"/>
                      <a:pt x="756" y="98"/>
                      <a:pt x="703" y="117"/>
                    </a:cubicBezTo>
                    <a:cubicBezTo>
                      <a:pt x="740" y="62"/>
                      <a:pt x="712" y="115"/>
                      <a:pt x="669" y="108"/>
                    </a:cubicBezTo>
                    <a:cubicBezTo>
                      <a:pt x="642" y="103"/>
                      <a:pt x="587" y="52"/>
                      <a:pt x="561" y="33"/>
                    </a:cubicBezTo>
                    <a:cubicBezTo>
                      <a:pt x="539" y="17"/>
                      <a:pt x="486" y="0"/>
                      <a:pt x="486" y="0"/>
                    </a:cubicBezTo>
                    <a:cubicBezTo>
                      <a:pt x="343" y="10"/>
                      <a:pt x="413" y="5"/>
                      <a:pt x="327" y="33"/>
                    </a:cubicBezTo>
                    <a:cubicBezTo>
                      <a:pt x="298" y="52"/>
                      <a:pt x="279" y="71"/>
                      <a:pt x="260" y="100"/>
                    </a:cubicBezTo>
                    <a:cubicBezTo>
                      <a:pt x="266" y="138"/>
                      <a:pt x="301" y="249"/>
                      <a:pt x="227" y="259"/>
                    </a:cubicBezTo>
                    <a:cubicBezTo>
                      <a:pt x="172" y="266"/>
                      <a:pt x="116" y="264"/>
                      <a:pt x="60" y="267"/>
                    </a:cubicBezTo>
                    <a:cubicBezTo>
                      <a:pt x="0" y="308"/>
                      <a:pt x="52" y="318"/>
                      <a:pt x="60" y="359"/>
                    </a:cubicBezTo>
                    <a:cubicBezTo>
                      <a:pt x="64" y="378"/>
                      <a:pt x="60" y="398"/>
                      <a:pt x="60" y="417"/>
                    </a:cubicBezTo>
                  </a:path>
                </a:pathLst>
              </a:custGeom>
              <a:solidFill>
                <a:srgbClr val="33CC33"/>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 name="Freeform 4"/>
              <p:cNvSpPr>
                <a:spLocks noChangeAspect="1"/>
              </p:cNvSpPr>
              <p:nvPr/>
            </p:nvSpPr>
            <p:spPr bwMode="auto">
              <a:xfrm>
                <a:off x="5969266" y="503246"/>
                <a:ext cx="893014" cy="769787"/>
              </a:xfrm>
              <a:custGeom>
                <a:avLst/>
                <a:gdLst>
                  <a:gd name="T0" fmla="*/ 515 w 1256"/>
                  <a:gd name="T1" fmla="*/ 36 h 1083"/>
                  <a:gd name="T2" fmla="*/ 437 w 1256"/>
                  <a:gd name="T3" fmla="*/ 10 h 1083"/>
                  <a:gd name="T4" fmla="*/ 271 w 1256"/>
                  <a:gd name="T5" fmla="*/ 36 h 1083"/>
                  <a:gd name="T6" fmla="*/ 227 w 1256"/>
                  <a:gd name="T7" fmla="*/ 79 h 1083"/>
                  <a:gd name="T8" fmla="*/ 201 w 1256"/>
                  <a:gd name="T9" fmla="*/ 106 h 1083"/>
                  <a:gd name="T10" fmla="*/ 105 w 1256"/>
                  <a:gd name="T11" fmla="*/ 202 h 1083"/>
                  <a:gd name="T12" fmla="*/ 53 w 1256"/>
                  <a:gd name="T13" fmla="*/ 263 h 1083"/>
                  <a:gd name="T14" fmla="*/ 26 w 1256"/>
                  <a:gd name="T15" fmla="*/ 315 h 1083"/>
                  <a:gd name="T16" fmla="*/ 0 w 1256"/>
                  <a:gd name="T17" fmla="*/ 402 h 1083"/>
                  <a:gd name="T18" fmla="*/ 18 w 1256"/>
                  <a:gd name="T19" fmla="*/ 533 h 1083"/>
                  <a:gd name="T20" fmla="*/ 140 w 1256"/>
                  <a:gd name="T21" fmla="*/ 655 h 1083"/>
                  <a:gd name="T22" fmla="*/ 79 w 1256"/>
                  <a:gd name="T23" fmla="*/ 760 h 1083"/>
                  <a:gd name="T24" fmla="*/ 96 w 1256"/>
                  <a:gd name="T25" fmla="*/ 839 h 1083"/>
                  <a:gd name="T26" fmla="*/ 149 w 1256"/>
                  <a:gd name="T27" fmla="*/ 882 h 1083"/>
                  <a:gd name="T28" fmla="*/ 262 w 1256"/>
                  <a:gd name="T29" fmla="*/ 961 h 1083"/>
                  <a:gd name="T30" fmla="*/ 454 w 1256"/>
                  <a:gd name="T31" fmla="*/ 1083 h 1083"/>
                  <a:gd name="T32" fmla="*/ 524 w 1256"/>
                  <a:gd name="T33" fmla="*/ 1039 h 1083"/>
                  <a:gd name="T34" fmla="*/ 864 w 1256"/>
                  <a:gd name="T35" fmla="*/ 1039 h 1083"/>
                  <a:gd name="T36" fmla="*/ 899 w 1256"/>
                  <a:gd name="T37" fmla="*/ 1022 h 1083"/>
                  <a:gd name="T38" fmla="*/ 925 w 1256"/>
                  <a:gd name="T39" fmla="*/ 1005 h 1083"/>
                  <a:gd name="T40" fmla="*/ 1091 w 1256"/>
                  <a:gd name="T41" fmla="*/ 996 h 1083"/>
                  <a:gd name="T42" fmla="*/ 1126 w 1256"/>
                  <a:gd name="T43" fmla="*/ 943 h 1083"/>
                  <a:gd name="T44" fmla="*/ 1144 w 1256"/>
                  <a:gd name="T45" fmla="*/ 926 h 1083"/>
                  <a:gd name="T46" fmla="*/ 1231 w 1256"/>
                  <a:gd name="T47" fmla="*/ 821 h 1083"/>
                  <a:gd name="T48" fmla="*/ 1240 w 1256"/>
                  <a:gd name="T49" fmla="*/ 594 h 1083"/>
                  <a:gd name="T50" fmla="*/ 1222 w 1256"/>
                  <a:gd name="T51" fmla="*/ 577 h 1083"/>
                  <a:gd name="T52" fmla="*/ 1196 w 1256"/>
                  <a:gd name="T53" fmla="*/ 542 h 1083"/>
                  <a:gd name="T54" fmla="*/ 1170 w 1256"/>
                  <a:gd name="T55" fmla="*/ 463 h 1083"/>
                  <a:gd name="T56" fmla="*/ 1048 w 1256"/>
                  <a:gd name="T57" fmla="*/ 411 h 1083"/>
                  <a:gd name="T58" fmla="*/ 1030 w 1256"/>
                  <a:gd name="T59" fmla="*/ 359 h 1083"/>
                  <a:gd name="T60" fmla="*/ 1056 w 1256"/>
                  <a:gd name="T61" fmla="*/ 298 h 1083"/>
                  <a:gd name="T62" fmla="*/ 1082 w 1256"/>
                  <a:gd name="T63" fmla="*/ 202 h 1083"/>
                  <a:gd name="T64" fmla="*/ 1074 w 1256"/>
                  <a:gd name="T65" fmla="*/ 79 h 1083"/>
                  <a:gd name="T66" fmla="*/ 960 w 1256"/>
                  <a:gd name="T67" fmla="*/ 27 h 1083"/>
                  <a:gd name="T68" fmla="*/ 838 w 1256"/>
                  <a:gd name="T69" fmla="*/ 53 h 1083"/>
                  <a:gd name="T70" fmla="*/ 698 w 1256"/>
                  <a:gd name="T71" fmla="*/ 53 h 1083"/>
                  <a:gd name="T72" fmla="*/ 637 w 1256"/>
                  <a:gd name="T73" fmla="*/ 1 h 1083"/>
                  <a:gd name="T74" fmla="*/ 594 w 1256"/>
                  <a:gd name="T75" fmla="*/ 10 h 1083"/>
                  <a:gd name="T76" fmla="*/ 541 w 1256"/>
                  <a:gd name="T77" fmla="*/ 27 h 1083"/>
                  <a:gd name="T78" fmla="*/ 428 w 1256"/>
                  <a:gd name="T79" fmla="*/ 18 h 10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56" h="1083">
                    <a:moveTo>
                      <a:pt x="515" y="36"/>
                    </a:moveTo>
                    <a:cubicBezTo>
                      <a:pt x="454" y="15"/>
                      <a:pt x="481" y="23"/>
                      <a:pt x="437" y="10"/>
                    </a:cubicBezTo>
                    <a:cubicBezTo>
                      <a:pt x="382" y="13"/>
                      <a:pt x="318" y="0"/>
                      <a:pt x="271" y="36"/>
                    </a:cubicBezTo>
                    <a:cubicBezTo>
                      <a:pt x="255" y="49"/>
                      <a:pt x="242" y="64"/>
                      <a:pt x="227" y="79"/>
                    </a:cubicBezTo>
                    <a:cubicBezTo>
                      <a:pt x="218" y="88"/>
                      <a:pt x="201" y="106"/>
                      <a:pt x="201" y="106"/>
                    </a:cubicBezTo>
                    <a:cubicBezTo>
                      <a:pt x="189" y="211"/>
                      <a:pt x="204" y="187"/>
                      <a:pt x="105" y="202"/>
                    </a:cubicBezTo>
                    <a:cubicBezTo>
                      <a:pt x="89" y="226"/>
                      <a:pt x="72" y="242"/>
                      <a:pt x="53" y="263"/>
                    </a:cubicBezTo>
                    <a:cubicBezTo>
                      <a:pt x="30" y="354"/>
                      <a:pt x="61" y="257"/>
                      <a:pt x="26" y="315"/>
                    </a:cubicBezTo>
                    <a:cubicBezTo>
                      <a:pt x="12" y="339"/>
                      <a:pt x="9" y="375"/>
                      <a:pt x="0" y="402"/>
                    </a:cubicBezTo>
                    <a:cubicBezTo>
                      <a:pt x="1" y="408"/>
                      <a:pt x="8" y="509"/>
                      <a:pt x="18" y="533"/>
                    </a:cubicBezTo>
                    <a:cubicBezTo>
                      <a:pt x="39" y="583"/>
                      <a:pt x="102" y="619"/>
                      <a:pt x="140" y="655"/>
                    </a:cubicBezTo>
                    <a:cubicBezTo>
                      <a:pt x="86" y="674"/>
                      <a:pt x="87" y="707"/>
                      <a:pt x="79" y="760"/>
                    </a:cubicBezTo>
                    <a:cubicBezTo>
                      <a:pt x="84" y="786"/>
                      <a:pt x="83" y="815"/>
                      <a:pt x="96" y="839"/>
                    </a:cubicBezTo>
                    <a:cubicBezTo>
                      <a:pt x="111" y="866"/>
                      <a:pt x="128" y="864"/>
                      <a:pt x="149" y="882"/>
                    </a:cubicBezTo>
                    <a:cubicBezTo>
                      <a:pt x="186" y="912"/>
                      <a:pt x="215" y="945"/>
                      <a:pt x="262" y="961"/>
                    </a:cubicBezTo>
                    <a:cubicBezTo>
                      <a:pt x="320" y="1015"/>
                      <a:pt x="377" y="1063"/>
                      <a:pt x="454" y="1083"/>
                    </a:cubicBezTo>
                    <a:cubicBezTo>
                      <a:pt x="481" y="1058"/>
                      <a:pt x="486" y="1049"/>
                      <a:pt x="524" y="1039"/>
                    </a:cubicBezTo>
                    <a:cubicBezTo>
                      <a:pt x="662" y="1047"/>
                      <a:pt x="722" y="1056"/>
                      <a:pt x="864" y="1039"/>
                    </a:cubicBezTo>
                    <a:cubicBezTo>
                      <a:pt x="877" y="1037"/>
                      <a:pt x="888" y="1028"/>
                      <a:pt x="899" y="1022"/>
                    </a:cubicBezTo>
                    <a:cubicBezTo>
                      <a:pt x="908" y="1017"/>
                      <a:pt x="915" y="1006"/>
                      <a:pt x="925" y="1005"/>
                    </a:cubicBezTo>
                    <a:cubicBezTo>
                      <a:pt x="980" y="998"/>
                      <a:pt x="1036" y="999"/>
                      <a:pt x="1091" y="996"/>
                    </a:cubicBezTo>
                    <a:cubicBezTo>
                      <a:pt x="1143" y="960"/>
                      <a:pt x="1096" y="1001"/>
                      <a:pt x="1126" y="943"/>
                    </a:cubicBezTo>
                    <a:cubicBezTo>
                      <a:pt x="1130" y="936"/>
                      <a:pt x="1139" y="933"/>
                      <a:pt x="1144" y="926"/>
                    </a:cubicBezTo>
                    <a:cubicBezTo>
                      <a:pt x="1175" y="885"/>
                      <a:pt x="1188" y="850"/>
                      <a:pt x="1231" y="821"/>
                    </a:cubicBezTo>
                    <a:cubicBezTo>
                      <a:pt x="1256" y="749"/>
                      <a:pt x="1252" y="668"/>
                      <a:pt x="1240" y="594"/>
                    </a:cubicBezTo>
                    <a:cubicBezTo>
                      <a:pt x="1239" y="586"/>
                      <a:pt x="1227" y="583"/>
                      <a:pt x="1222" y="577"/>
                    </a:cubicBezTo>
                    <a:cubicBezTo>
                      <a:pt x="1213" y="566"/>
                      <a:pt x="1205" y="554"/>
                      <a:pt x="1196" y="542"/>
                    </a:cubicBezTo>
                    <a:cubicBezTo>
                      <a:pt x="1193" y="527"/>
                      <a:pt x="1186" y="475"/>
                      <a:pt x="1170" y="463"/>
                    </a:cubicBezTo>
                    <a:cubicBezTo>
                      <a:pt x="1146" y="445"/>
                      <a:pt x="1083" y="435"/>
                      <a:pt x="1048" y="411"/>
                    </a:cubicBezTo>
                    <a:cubicBezTo>
                      <a:pt x="1042" y="394"/>
                      <a:pt x="1025" y="377"/>
                      <a:pt x="1030" y="359"/>
                    </a:cubicBezTo>
                    <a:cubicBezTo>
                      <a:pt x="1049" y="285"/>
                      <a:pt x="1026" y="359"/>
                      <a:pt x="1056" y="298"/>
                    </a:cubicBezTo>
                    <a:cubicBezTo>
                      <a:pt x="1070" y="268"/>
                      <a:pt x="1072" y="233"/>
                      <a:pt x="1082" y="202"/>
                    </a:cubicBezTo>
                    <a:cubicBezTo>
                      <a:pt x="1079" y="161"/>
                      <a:pt x="1082" y="119"/>
                      <a:pt x="1074" y="79"/>
                    </a:cubicBezTo>
                    <a:cubicBezTo>
                      <a:pt x="1068" y="49"/>
                      <a:pt x="981" y="31"/>
                      <a:pt x="960" y="27"/>
                    </a:cubicBezTo>
                    <a:cubicBezTo>
                      <a:pt x="916" y="33"/>
                      <a:pt x="880" y="43"/>
                      <a:pt x="838" y="53"/>
                    </a:cubicBezTo>
                    <a:cubicBezTo>
                      <a:pt x="800" y="93"/>
                      <a:pt x="745" y="69"/>
                      <a:pt x="698" y="53"/>
                    </a:cubicBezTo>
                    <a:cubicBezTo>
                      <a:pt x="675" y="18"/>
                      <a:pt x="665" y="27"/>
                      <a:pt x="637" y="1"/>
                    </a:cubicBezTo>
                    <a:cubicBezTo>
                      <a:pt x="623" y="4"/>
                      <a:pt x="608" y="6"/>
                      <a:pt x="594" y="10"/>
                    </a:cubicBezTo>
                    <a:cubicBezTo>
                      <a:pt x="576" y="15"/>
                      <a:pt x="541" y="27"/>
                      <a:pt x="541" y="27"/>
                    </a:cubicBezTo>
                    <a:cubicBezTo>
                      <a:pt x="503" y="24"/>
                      <a:pt x="428" y="18"/>
                      <a:pt x="428" y="18"/>
                    </a:cubicBezTo>
                  </a:path>
                </a:pathLst>
              </a:custGeom>
              <a:solidFill>
                <a:srgbClr val="33CC33"/>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32" name="Group 31"/>
              <p:cNvGrpSpPr/>
              <p:nvPr/>
            </p:nvGrpSpPr>
            <p:grpSpPr>
              <a:xfrm>
                <a:off x="4266199" y="1653119"/>
                <a:ext cx="3177104" cy="205238"/>
                <a:chOff x="1547664" y="2969754"/>
                <a:chExt cx="3177104" cy="205238"/>
              </a:xfrm>
            </p:grpSpPr>
            <p:grpSp>
              <p:nvGrpSpPr>
                <p:cNvPr id="118" name="Group 117"/>
                <p:cNvGrpSpPr/>
                <p:nvPr/>
              </p:nvGrpSpPr>
              <p:grpSpPr>
                <a:xfrm>
                  <a:off x="1547664" y="2969754"/>
                  <a:ext cx="1592928" cy="196118"/>
                  <a:chOff x="764307" y="4820388"/>
                  <a:chExt cx="1592928" cy="196118"/>
                </a:xfrm>
              </p:grpSpPr>
              <p:sp>
                <p:nvSpPr>
                  <p:cNvPr id="129" name="Freeform 128"/>
                  <p:cNvSpPr/>
                  <p:nvPr/>
                </p:nvSpPr>
                <p:spPr>
                  <a:xfrm rot="10409096">
                    <a:off x="2179639"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Freeform 129"/>
                  <p:cNvSpPr/>
                  <p:nvPr/>
                </p:nvSpPr>
                <p:spPr>
                  <a:xfrm rot="10800000">
                    <a:off x="2002468" y="4822770"/>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Freeform 130"/>
                  <p:cNvSpPr/>
                  <p:nvPr/>
                </p:nvSpPr>
                <p:spPr>
                  <a:xfrm rot="10800000">
                    <a:off x="1824187"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Freeform 131"/>
                  <p:cNvSpPr/>
                  <p:nvPr/>
                </p:nvSpPr>
                <p:spPr>
                  <a:xfrm rot="10800000">
                    <a:off x="1644620"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Freeform 132"/>
                  <p:cNvSpPr/>
                  <p:nvPr/>
                </p:nvSpPr>
                <p:spPr>
                  <a:xfrm rot="10424627">
                    <a:off x="1469832" y="4829501"/>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Freeform 133"/>
                  <p:cNvSpPr/>
                  <p:nvPr/>
                </p:nvSpPr>
                <p:spPr>
                  <a:xfrm rot="10800000">
                    <a:off x="1293933"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Freeform 134"/>
                  <p:cNvSpPr/>
                  <p:nvPr/>
                </p:nvSpPr>
                <p:spPr>
                  <a:xfrm rot="10800000">
                    <a:off x="1118717" y="482334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Freeform 135"/>
                  <p:cNvSpPr/>
                  <p:nvPr/>
                </p:nvSpPr>
                <p:spPr>
                  <a:xfrm rot="10800000">
                    <a:off x="941548" y="4820388"/>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Freeform 136"/>
                  <p:cNvSpPr/>
                  <p:nvPr/>
                </p:nvSpPr>
                <p:spPr>
                  <a:xfrm rot="10587201">
                    <a:off x="764307" y="482473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9" name="Group 118"/>
                <p:cNvGrpSpPr/>
                <p:nvPr/>
              </p:nvGrpSpPr>
              <p:grpSpPr>
                <a:xfrm>
                  <a:off x="3131840" y="2978874"/>
                  <a:ext cx="1592928" cy="196118"/>
                  <a:chOff x="764307" y="4820388"/>
                  <a:chExt cx="1592928" cy="196118"/>
                </a:xfrm>
              </p:grpSpPr>
              <p:sp>
                <p:nvSpPr>
                  <p:cNvPr id="120" name="Freeform 119"/>
                  <p:cNvSpPr/>
                  <p:nvPr/>
                </p:nvSpPr>
                <p:spPr>
                  <a:xfrm rot="10409096">
                    <a:off x="2179639"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Freeform 120"/>
                  <p:cNvSpPr/>
                  <p:nvPr/>
                </p:nvSpPr>
                <p:spPr>
                  <a:xfrm rot="10800000">
                    <a:off x="2002468" y="4822770"/>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Freeform 121"/>
                  <p:cNvSpPr/>
                  <p:nvPr/>
                </p:nvSpPr>
                <p:spPr>
                  <a:xfrm rot="10800000">
                    <a:off x="1824187"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Freeform 122"/>
                  <p:cNvSpPr/>
                  <p:nvPr/>
                </p:nvSpPr>
                <p:spPr>
                  <a:xfrm rot="10800000">
                    <a:off x="1644620"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Freeform 123"/>
                  <p:cNvSpPr/>
                  <p:nvPr/>
                </p:nvSpPr>
                <p:spPr>
                  <a:xfrm rot="10424627">
                    <a:off x="1469832" y="4829501"/>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Freeform 124"/>
                  <p:cNvSpPr/>
                  <p:nvPr/>
                </p:nvSpPr>
                <p:spPr>
                  <a:xfrm rot="10800000">
                    <a:off x="1293933"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Freeform 125"/>
                  <p:cNvSpPr/>
                  <p:nvPr/>
                </p:nvSpPr>
                <p:spPr>
                  <a:xfrm rot="10800000">
                    <a:off x="1118717" y="482334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Freeform 126"/>
                  <p:cNvSpPr/>
                  <p:nvPr/>
                </p:nvSpPr>
                <p:spPr>
                  <a:xfrm rot="10800000">
                    <a:off x="941548" y="4820388"/>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Freeform 127"/>
                  <p:cNvSpPr/>
                  <p:nvPr/>
                </p:nvSpPr>
                <p:spPr>
                  <a:xfrm rot="10587201">
                    <a:off x="764307" y="482473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3" name="Group 25"/>
              <p:cNvGrpSpPr>
                <a:grpSpLocks noChangeAspect="1"/>
              </p:cNvGrpSpPr>
              <p:nvPr/>
            </p:nvGrpSpPr>
            <p:grpSpPr bwMode="auto">
              <a:xfrm>
                <a:off x="5969266" y="2448402"/>
                <a:ext cx="1814467" cy="1705900"/>
                <a:chOff x="2160" y="1392"/>
                <a:chExt cx="2552" cy="2400"/>
              </a:xfrm>
            </p:grpSpPr>
            <p:sp>
              <p:nvSpPr>
                <p:cNvPr id="99" name="Freeform 6"/>
                <p:cNvSpPr>
                  <a:spLocks noChangeAspect="1"/>
                </p:cNvSpPr>
                <p:nvPr/>
              </p:nvSpPr>
              <p:spPr bwMode="auto">
                <a:xfrm>
                  <a:off x="2586" y="2621"/>
                  <a:ext cx="411" cy="978"/>
                </a:xfrm>
                <a:custGeom>
                  <a:avLst/>
                  <a:gdLst>
                    <a:gd name="T0" fmla="*/ 119 w 411"/>
                    <a:gd name="T1" fmla="*/ 9 h 978"/>
                    <a:gd name="T2" fmla="*/ 160 w 411"/>
                    <a:gd name="T3" fmla="*/ 142 h 978"/>
                    <a:gd name="T4" fmla="*/ 152 w 411"/>
                    <a:gd name="T5" fmla="*/ 484 h 978"/>
                    <a:gd name="T6" fmla="*/ 102 w 411"/>
                    <a:gd name="T7" fmla="*/ 676 h 978"/>
                    <a:gd name="T8" fmla="*/ 52 w 411"/>
                    <a:gd name="T9" fmla="*/ 827 h 978"/>
                    <a:gd name="T10" fmla="*/ 19 w 411"/>
                    <a:gd name="T11" fmla="*/ 935 h 978"/>
                    <a:gd name="T12" fmla="*/ 10 w 411"/>
                    <a:gd name="T13" fmla="*/ 969 h 978"/>
                    <a:gd name="T14" fmla="*/ 69 w 411"/>
                    <a:gd name="T15" fmla="*/ 960 h 978"/>
                    <a:gd name="T16" fmla="*/ 411 w 411"/>
                    <a:gd name="T17" fmla="*/ 944 h 978"/>
                    <a:gd name="T18" fmla="*/ 352 w 411"/>
                    <a:gd name="T19" fmla="*/ 810 h 978"/>
                    <a:gd name="T20" fmla="*/ 294 w 411"/>
                    <a:gd name="T21" fmla="*/ 643 h 978"/>
                    <a:gd name="T22" fmla="*/ 311 w 411"/>
                    <a:gd name="T23" fmla="*/ 0 h 9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978">
                      <a:moveTo>
                        <a:pt x="119" y="9"/>
                      </a:moveTo>
                      <a:cubicBezTo>
                        <a:pt x="145" y="49"/>
                        <a:pt x="146" y="97"/>
                        <a:pt x="160" y="142"/>
                      </a:cubicBezTo>
                      <a:cubicBezTo>
                        <a:pt x="157" y="256"/>
                        <a:pt x="157" y="370"/>
                        <a:pt x="152" y="484"/>
                      </a:cubicBezTo>
                      <a:cubicBezTo>
                        <a:pt x="149" y="551"/>
                        <a:pt x="119" y="612"/>
                        <a:pt x="102" y="676"/>
                      </a:cubicBezTo>
                      <a:cubicBezTo>
                        <a:pt x="88" y="728"/>
                        <a:pt x="82" y="782"/>
                        <a:pt x="52" y="827"/>
                      </a:cubicBezTo>
                      <a:cubicBezTo>
                        <a:pt x="40" y="863"/>
                        <a:pt x="29" y="899"/>
                        <a:pt x="19" y="935"/>
                      </a:cubicBezTo>
                      <a:cubicBezTo>
                        <a:pt x="16" y="946"/>
                        <a:pt x="0" y="964"/>
                        <a:pt x="10" y="969"/>
                      </a:cubicBezTo>
                      <a:cubicBezTo>
                        <a:pt x="28" y="978"/>
                        <a:pt x="49" y="962"/>
                        <a:pt x="69" y="960"/>
                      </a:cubicBezTo>
                      <a:cubicBezTo>
                        <a:pt x="173" y="950"/>
                        <a:pt x="316" y="947"/>
                        <a:pt x="411" y="944"/>
                      </a:cubicBezTo>
                      <a:cubicBezTo>
                        <a:pt x="396" y="895"/>
                        <a:pt x="389" y="847"/>
                        <a:pt x="352" y="810"/>
                      </a:cubicBezTo>
                      <a:cubicBezTo>
                        <a:pt x="338" y="753"/>
                        <a:pt x="312" y="699"/>
                        <a:pt x="294" y="643"/>
                      </a:cubicBezTo>
                      <a:cubicBezTo>
                        <a:pt x="298" y="409"/>
                        <a:pt x="311" y="222"/>
                        <a:pt x="311" y="0"/>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0" name="Freeform 7"/>
                <p:cNvSpPr>
                  <a:spLocks noChangeAspect="1"/>
                </p:cNvSpPr>
                <p:nvPr/>
              </p:nvSpPr>
              <p:spPr bwMode="auto">
                <a:xfrm>
                  <a:off x="3435" y="2413"/>
                  <a:ext cx="822" cy="1272"/>
                </a:xfrm>
                <a:custGeom>
                  <a:avLst/>
                  <a:gdLst>
                    <a:gd name="T0" fmla="*/ 13 w 822"/>
                    <a:gd name="T1" fmla="*/ 25 h 1272"/>
                    <a:gd name="T2" fmla="*/ 54 w 822"/>
                    <a:gd name="T3" fmla="*/ 75 h 1272"/>
                    <a:gd name="T4" fmla="*/ 63 w 822"/>
                    <a:gd name="T5" fmla="*/ 108 h 1272"/>
                    <a:gd name="T6" fmla="*/ 130 w 822"/>
                    <a:gd name="T7" fmla="*/ 192 h 1272"/>
                    <a:gd name="T8" fmla="*/ 155 w 822"/>
                    <a:gd name="T9" fmla="*/ 217 h 1272"/>
                    <a:gd name="T10" fmla="*/ 163 w 822"/>
                    <a:gd name="T11" fmla="*/ 250 h 1272"/>
                    <a:gd name="T12" fmla="*/ 213 w 822"/>
                    <a:gd name="T13" fmla="*/ 283 h 1272"/>
                    <a:gd name="T14" fmla="*/ 338 w 822"/>
                    <a:gd name="T15" fmla="*/ 400 h 1272"/>
                    <a:gd name="T16" fmla="*/ 363 w 822"/>
                    <a:gd name="T17" fmla="*/ 417 h 1272"/>
                    <a:gd name="T18" fmla="*/ 397 w 822"/>
                    <a:gd name="T19" fmla="*/ 467 h 1272"/>
                    <a:gd name="T20" fmla="*/ 430 w 822"/>
                    <a:gd name="T21" fmla="*/ 576 h 1272"/>
                    <a:gd name="T22" fmla="*/ 463 w 822"/>
                    <a:gd name="T23" fmla="*/ 751 h 1272"/>
                    <a:gd name="T24" fmla="*/ 488 w 822"/>
                    <a:gd name="T25" fmla="*/ 893 h 1272"/>
                    <a:gd name="T26" fmla="*/ 497 w 822"/>
                    <a:gd name="T27" fmla="*/ 1260 h 1272"/>
                    <a:gd name="T28" fmla="*/ 522 w 822"/>
                    <a:gd name="T29" fmla="*/ 1235 h 1272"/>
                    <a:gd name="T30" fmla="*/ 555 w 822"/>
                    <a:gd name="T31" fmla="*/ 1218 h 1272"/>
                    <a:gd name="T32" fmla="*/ 756 w 822"/>
                    <a:gd name="T33" fmla="*/ 1210 h 1272"/>
                    <a:gd name="T34" fmla="*/ 706 w 822"/>
                    <a:gd name="T35" fmla="*/ 1110 h 1272"/>
                    <a:gd name="T36" fmla="*/ 680 w 822"/>
                    <a:gd name="T37" fmla="*/ 993 h 1272"/>
                    <a:gd name="T38" fmla="*/ 680 w 822"/>
                    <a:gd name="T39" fmla="*/ 559 h 1272"/>
                    <a:gd name="T40" fmla="*/ 731 w 822"/>
                    <a:gd name="T41" fmla="*/ 434 h 1272"/>
                    <a:gd name="T42" fmla="*/ 781 w 822"/>
                    <a:gd name="T43" fmla="*/ 292 h 1272"/>
                    <a:gd name="T44" fmla="*/ 789 w 822"/>
                    <a:gd name="T45" fmla="*/ 250 h 1272"/>
                    <a:gd name="T46" fmla="*/ 814 w 822"/>
                    <a:gd name="T47" fmla="*/ 200 h 1272"/>
                    <a:gd name="T48" fmla="*/ 739 w 822"/>
                    <a:gd name="T49" fmla="*/ 225 h 1272"/>
                    <a:gd name="T50" fmla="*/ 672 w 822"/>
                    <a:gd name="T51" fmla="*/ 275 h 1272"/>
                    <a:gd name="T52" fmla="*/ 589 w 822"/>
                    <a:gd name="T53" fmla="*/ 350 h 1272"/>
                    <a:gd name="T54" fmla="*/ 522 w 822"/>
                    <a:gd name="T55" fmla="*/ 333 h 1272"/>
                    <a:gd name="T56" fmla="*/ 463 w 822"/>
                    <a:gd name="T57" fmla="*/ 317 h 1272"/>
                    <a:gd name="T58" fmla="*/ 372 w 822"/>
                    <a:gd name="T59" fmla="*/ 267 h 1272"/>
                    <a:gd name="T60" fmla="*/ 322 w 822"/>
                    <a:gd name="T61" fmla="*/ 233 h 1272"/>
                    <a:gd name="T62" fmla="*/ 305 w 822"/>
                    <a:gd name="T63" fmla="*/ 208 h 1272"/>
                    <a:gd name="T64" fmla="*/ 280 w 822"/>
                    <a:gd name="T65" fmla="*/ 192 h 1272"/>
                    <a:gd name="T66" fmla="*/ 230 w 822"/>
                    <a:gd name="T67" fmla="*/ 116 h 1272"/>
                    <a:gd name="T68" fmla="*/ 196 w 822"/>
                    <a:gd name="T69" fmla="*/ 58 h 1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2" h="1272">
                      <a:moveTo>
                        <a:pt x="13" y="25"/>
                      </a:moveTo>
                      <a:cubicBezTo>
                        <a:pt x="34" y="91"/>
                        <a:pt x="0" y="0"/>
                        <a:pt x="54" y="75"/>
                      </a:cubicBezTo>
                      <a:cubicBezTo>
                        <a:pt x="61" y="84"/>
                        <a:pt x="60" y="97"/>
                        <a:pt x="63" y="108"/>
                      </a:cubicBezTo>
                      <a:cubicBezTo>
                        <a:pt x="77" y="156"/>
                        <a:pt x="81" y="175"/>
                        <a:pt x="130" y="192"/>
                      </a:cubicBezTo>
                      <a:cubicBezTo>
                        <a:pt x="138" y="200"/>
                        <a:pt x="149" y="207"/>
                        <a:pt x="155" y="217"/>
                      </a:cubicBezTo>
                      <a:cubicBezTo>
                        <a:pt x="161" y="227"/>
                        <a:pt x="156" y="241"/>
                        <a:pt x="163" y="250"/>
                      </a:cubicBezTo>
                      <a:cubicBezTo>
                        <a:pt x="176" y="265"/>
                        <a:pt x="213" y="283"/>
                        <a:pt x="213" y="283"/>
                      </a:cubicBezTo>
                      <a:cubicBezTo>
                        <a:pt x="227" y="328"/>
                        <a:pt x="293" y="386"/>
                        <a:pt x="338" y="400"/>
                      </a:cubicBezTo>
                      <a:cubicBezTo>
                        <a:pt x="346" y="406"/>
                        <a:pt x="356" y="409"/>
                        <a:pt x="363" y="417"/>
                      </a:cubicBezTo>
                      <a:cubicBezTo>
                        <a:pt x="376" y="432"/>
                        <a:pt x="397" y="467"/>
                        <a:pt x="397" y="467"/>
                      </a:cubicBezTo>
                      <a:cubicBezTo>
                        <a:pt x="409" y="503"/>
                        <a:pt x="421" y="539"/>
                        <a:pt x="430" y="576"/>
                      </a:cubicBezTo>
                      <a:cubicBezTo>
                        <a:pt x="436" y="637"/>
                        <a:pt x="444" y="693"/>
                        <a:pt x="463" y="751"/>
                      </a:cubicBezTo>
                      <a:cubicBezTo>
                        <a:pt x="470" y="800"/>
                        <a:pt x="480" y="844"/>
                        <a:pt x="488" y="893"/>
                      </a:cubicBezTo>
                      <a:cubicBezTo>
                        <a:pt x="491" y="1015"/>
                        <a:pt x="485" y="1138"/>
                        <a:pt x="497" y="1260"/>
                      </a:cubicBezTo>
                      <a:cubicBezTo>
                        <a:pt x="498" y="1272"/>
                        <a:pt x="512" y="1242"/>
                        <a:pt x="522" y="1235"/>
                      </a:cubicBezTo>
                      <a:cubicBezTo>
                        <a:pt x="532" y="1228"/>
                        <a:pt x="543" y="1219"/>
                        <a:pt x="555" y="1218"/>
                      </a:cubicBezTo>
                      <a:cubicBezTo>
                        <a:pt x="622" y="1211"/>
                        <a:pt x="689" y="1213"/>
                        <a:pt x="756" y="1210"/>
                      </a:cubicBezTo>
                      <a:cubicBezTo>
                        <a:pt x="744" y="1176"/>
                        <a:pt x="726" y="1141"/>
                        <a:pt x="706" y="1110"/>
                      </a:cubicBezTo>
                      <a:cubicBezTo>
                        <a:pt x="699" y="1070"/>
                        <a:pt x="688" y="1033"/>
                        <a:pt x="680" y="993"/>
                      </a:cubicBezTo>
                      <a:cubicBezTo>
                        <a:pt x="664" y="805"/>
                        <a:pt x="666" y="868"/>
                        <a:pt x="680" y="559"/>
                      </a:cubicBezTo>
                      <a:cubicBezTo>
                        <a:pt x="682" y="516"/>
                        <a:pt x="718" y="474"/>
                        <a:pt x="731" y="434"/>
                      </a:cubicBezTo>
                      <a:cubicBezTo>
                        <a:pt x="746" y="390"/>
                        <a:pt x="755" y="330"/>
                        <a:pt x="781" y="292"/>
                      </a:cubicBezTo>
                      <a:cubicBezTo>
                        <a:pt x="784" y="278"/>
                        <a:pt x="784" y="263"/>
                        <a:pt x="789" y="250"/>
                      </a:cubicBezTo>
                      <a:cubicBezTo>
                        <a:pt x="789" y="249"/>
                        <a:pt x="822" y="208"/>
                        <a:pt x="814" y="200"/>
                      </a:cubicBezTo>
                      <a:cubicBezTo>
                        <a:pt x="814" y="200"/>
                        <a:pt x="745" y="223"/>
                        <a:pt x="739" y="225"/>
                      </a:cubicBezTo>
                      <a:cubicBezTo>
                        <a:pt x="719" y="255"/>
                        <a:pt x="701" y="255"/>
                        <a:pt x="672" y="275"/>
                      </a:cubicBezTo>
                      <a:cubicBezTo>
                        <a:pt x="654" y="302"/>
                        <a:pt x="619" y="341"/>
                        <a:pt x="589" y="350"/>
                      </a:cubicBezTo>
                      <a:cubicBezTo>
                        <a:pt x="536" y="386"/>
                        <a:pt x="555" y="359"/>
                        <a:pt x="522" y="333"/>
                      </a:cubicBezTo>
                      <a:cubicBezTo>
                        <a:pt x="516" y="329"/>
                        <a:pt x="465" y="317"/>
                        <a:pt x="463" y="317"/>
                      </a:cubicBezTo>
                      <a:cubicBezTo>
                        <a:pt x="433" y="301"/>
                        <a:pt x="401" y="285"/>
                        <a:pt x="372" y="267"/>
                      </a:cubicBezTo>
                      <a:cubicBezTo>
                        <a:pt x="355" y="257"/>
                        <a:pt x="322" y="233"/>
                        <a:pt x="322" y="233"/>
                      </a:cubicBezTo>
                      <a:cubicBezTo>
                        <a:pt x="316" y="225"/>
                        <a:pt x="312" y="215"/>
                        <a:pt x="305" y="208"/>
                      </a:cubicBezTo>
                      <a:cubicBezTo>
                        <a:pt x="298" y="201"/>
                        <a:pt x="287" y="199"/>
                        <a:pt x="280" y="192"/>
                      </a:cubicBezTo>
                      <a:cubicBezTo>
                        <a:pt x="271" y="182"/>
                        <a:pt x="242" y="134"/>
                        <a:pt x="230" y="116"/>
                      </a:cubicBezTo>
                      <a:cubicBezTo>
                        <a:pt x="219" y="99"/>
                        <a:pt x="196" y="79"/>
                        <a:pt x="196" y="58"/>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1" name="Freeform 8"/>
                <p:cNvSpPr>
                  <a:spLocks noChangeAspect="1"/>
                </p:cNvSpPr>
                <p:nvPr/>
              </p:nvSpPr>
              <p:spPr bwMode="auto">
                <a:xfrm>
                  <a:off x="2208" y="3120"/>
                  <a:ext cx="528" cy="528"/>
                </a:xfrm>
                <a:custGeom>
                  <a:avLst/>
                  <a:gdLst>
                    <a:gd name="T0" fmla="*/ 528 w 528"/>
                    <a:gd name="T1" fmla="*/ 0 h 528"/>
                    <a:gd name="T2" fmla="*/ 192 w 528"/>
                    <a:gd name="T3" fmla="*/ 192 h 528"/>
                    <a:gd name="T4" fmla="*/ 0 w 528"/>
                    <a:gd name="T5" fmla="*/ 528 h 528"/>
                    <a:gd name="T6" fmla="*/ 0 60000 65536"/>
                    <a:gd name="T7" fmla="*/ 0 60000 65536"/>
                    <a:gd name="T8" fmla="*/ 0 60000 65536"/>
                  </a:gdLst>
                  <a:ahLst/>
                  <a:cxnLst>
                    <a:cxn ang="T6">
                      <a:pos x="T0" y="T1"/>
                    </a:cxn>
                    <a:cxn ang="T7">
                      <a:pos x="T2" y="T3"/>
                    </a:cxn>
                    <a:cxn ang="T8">
                      <a:pos x="T4" y="T5"/>
                    </a:cxn>
                  </a:cxnLst>
                  <a:rect l="0" t="0" r="r" b="b"/>
                  <a:pathLst>
                    <a:path w="528" h="528">
                      <a:moveTo>
                        <a:pt x="528" y="0"/>
                      </a:moveTo>
                      <a:cubicBezTo>
                        <a:pt x="404" y="52"/>
                        <a:pt x="280" y="104"/>
                        <a:pt x="192" y="192"/>
                      </a:cubicBezTo>
                      <a:cubicBezTo>
                        <a:pt x="104" y="280"/>
                        <a:pt x="52" y="404"/>
                        <a:pt x="0" y="52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2" name="Freeform 9"/>
                <p:cNvSpPr>
                  <a:spLocks noChangeAspect="1"/>
                </p:cNvSpPr>
                <p:nvPr/>
              </p:nvSpPr>
              <p:spPr bwMode="auto">
                <a:xfrm>
                  <a:off x="2448" y="3216"/>
                  <a:ext cx="288" cy="480"/>
                </a:xfrm>
                <a:custGeom>
                  <a:avLst/>
                  <a:gdLst>
                    <a:gd name="T0" fmla="*/ 288 w 288"/>
                    <a:gd name="T1" fmla="*/ 0 h 480"/>
                    <a:gd name="T2" fmla="*/ 96 w 288"/>
                    <a:gd name="T3" fmla="*/ 144 h 480"/>
                    <a:gd name="T4" fmla="*/ 0 w 288"/>
                    <a:gd name="T5" fmla="*/ 480 h 480"/>
                    <a:gd name="T6" fmla="*/ 0 60000 65536"/>
                    <a:gd name="T7" fmla="*/ 0 60000 65536"/>
                    <a:gd name="T8" fmla="*/ 0 60000 65536"/>
                  </a:gdLst>
                  <a:ahLst/>
                  <a:cxnLst>
                    <a:cxn ang="T6">
                      <a:pos x="T0" y="T1"/>
                    </a:cxn>
                    <a:cxn ang="T7">
                      <a:pos x="T2" y="T3"/>
                    </a:cxn>
                    <a:cxn ang="T8">
                      <a:pos x="T4" y="T5"/>
                    </a:cxn>
                  </a:cxnLst>
                  <a:rect l="0" t="0" r="r" b="b"/>
                  <a:pathLst>
                    <a:path w="288" h="480">
                      <a:moveTo>
                        <a:pt x="288" y="0"/>
                      </a:moveTo>
                      <a:cubicBezTo>
                        <a:pt x="216" y="32"/>
                        <a:pt x="144" y="64"/>
                        <a:pt x="96" y="144"/>
                      </a:cubicBezTo>
                      <a:cubicBezTo>
                        <a:pt x="48" y="224"/>
                        <a:pt x="16" y="424"/>
                        <a:pt x="0"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 name="Freeform 10"/>
                <p:cNvSpPr>
                  <a:spLocks noChangeAspect="1"/>
                </p:cNvSpPr>
                <p:nvPr/>
              </p:nvSpPr>
              <p:spPr bwMode="auto">
                <a:xfrm>
                  <a:off x="2832" y="3120"/>
                  <a:ext cx="432" cy="576"/>
                </a:xfrm>
                <a:custGeom>
                  <a:avLst/>
                  <a:gdLst>
                    <a:gd name="T0" fmla="*/ 0 w 432"/>
                    <a:gd name="T1" fmla="*/ 0 h 576"/>
                    <a:gd name="T2" fmla="*/ 192 w 432"/>
                    <a:gd name="T3" fmla="*/ 144 h 576"/>
                    <a:gd name="T4" fmla="*/ 432 w 432"/>
                    <a:gd name="T5" fmla="*/ 576 h 576"/>
                    <a:gd name="T6" fmla="*/ 0 60000 65536"/>
                    <a:gd name="T7" fmla="*/ 0 60000 65536"/>
                    <a:gd name="T8" fmla="*/ 0 60000 65536"/>
                  </a:gdLst>
                  <a:ahLst/>
                  <a:cxnLst>
                    <a:cxn ang="T6">
                      <a:pos x="T0" y="T1"/>
                    </a:cxn>
                    <a:cxn ang="T7">
                      <a:pos x="T2" y="T3"/>
                    </a:cxn>
                    <a:cxn ang="T8">
                      <a:pos x="T4" y="T5"/>
                    </a:cxn>
                  </a:cxnLst>
                  <a:rect l="0" t="0" r="r" b="b"/>
                  <a:pathLst>
                    <a:path w="432" h="576">
                      <a:moveTo>
                        <a:pt x="0" y="0"/>
                      </a:moveTo>
                      <a:cubicBezTo>
                        <a:pt x="60" y="24"/>
                        <a:pt x="120" y="48"/>
                        <a:pt x="192" y="144"/>
                      </a:cubicBezTo>
                      <a:cubicBezTo>
                        <a:pt x="264" y="240"/>
                        <a:pt x="348" y="408"/>
                        <a:pt x="432" y="57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4" name="Freeform 11"/>
                <p:cNvSpPr>
                  <a:spLocks noChangeAspect="1"/>
                </p:cNvSpPr>
                <p:nvPr/>
              </p:nvSpPr>
              <p:spPr bwMode="auto">
                <a:xfrm>
                  <a:off x="3600" y="3120"/>
                  <a:ext cx="288" cy="576"/>
                </a:xfrm>
                <a:custGeom>
                  <a:avLst/>
                  <a:gdLst>
                    <a:gd name="T0" fmla="*/ 288 w 288"/>
                    <a:gd name="T1" fmla="*/ 0 h 576"/>
                    <a:gd name="T2" fmla="*/ 96 w 288"/>
                    <a:gd name="T3" fmla="*/ 192 h 576"/>
                    <a:gd name="T4" fmla="*/ 0 w 288"/>
                    <a:gd name="T5" fmla="*/ 576 h 576"/>
                    <a:gd name="T6" fmla="*/ 0 60000 65536"/>
                    <a:gd name="T7" fmla="*/ 0 60000 65536"/>
                    <a:gd name="T8" fmla="*/ 0 60000 65536"/>
                  </a:gdLst>
                  <a:ahLst/>
                  <a:cxnLst>
                    <a:cxn ang="T6">
                      <a:pos x="T0" y="T1"/>
                    </a:cxn>
                    <a:cxn ang="T7">
                      <a:pos x="T2" y="T3"/>
                    </a:cxn>
                    <a:cxn ang="T8">
                      <a:pos x="T4" y="T5"/>
                    </a:cxn>
                  </a:cxnLst>
                  <a:rect l="0" t="0" r="r" b="b"/>
                  <a:pathLst>
                    <a:path w="288" h="576">
                      <a:moveTo>
                        <a:pt x="288" y="0"/>
                      </a:moveTo>
                      <a:cubicBezTo>
                        <a:pt x="216" y="48"/>
                        <a:pt x="144" y="96"/>
                        <a:pt x="96" y="192"/>
                      </a:cubicBezTo>
                      <a:cubicBezTo>
                        <a:pt x="48" y="288"/>
                        <a:pt x="24" y="432"/>
                        <a:pt x="0" y="57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 name="Freeform 12"/>
                <p:cNvSpPr>
                  <a:spLocks noChangeAspect="1"/>
                </p:cNvSpPr>
                <p:nvPr/>
              </p:nvSpPr>
              <p:spPr bwMode="auto">
                <a:xfrm>
                  <a:off x="4080" y="3168"/>
                  <a:ext cx="336" cy="528"/>
                </a:xfrm>
                <a:custGeom>
                  <a:avLst/>
                  <a:gdLst>
                    <a:gd name="T0" fmla="*/ 0 w 336"/>
                    <a:gd name="T1" fmla="*/ 0 h 528"/>
                    <a:gd name="T2" fmla="*/ 240 w 336"/>
                    <a:gd name="T3" fmla="*/ 192 h 528"/>
                    <a:gd name="T4" fmla="*/ 336 w 336"/>
                    <a:gd name="T5" fmla="*/ 528 h 528"/>
                    <a:gd name="T6" fmla="*/ 0 60000 65536"/>
                    <a:gd name="T7" fmla="*/ 0 60000 65536"/>
                    <a:gd name="T8" fmla="*/ 0 60000 65536"/>
                  </a:gdLst>
                  <a:ahLst/>
                  <a:cxnLst>
                    <a:cxn ang="T6">
                      <a:pos x="T0" y="T1"/>
                    </a:cxn>
                    <a:cxn ang="T7">
                      <a:pos x="T2" y="T3"/>
                    </a:cxn>
                    <a:cxn ang="T8">
                      <a:pos x="T4" y="T5"/>
                    </a:cxn>
                  </a:cxnLst>
                  <a:rect l="0" t="0" r="r" b="b"/>
                  <a:pathLst>
                    <a:path w="336" h="528">
                      <a:moveTo>
                        <a:pt x="0" y="0"/>
                      </a:moveTo>
                      <a:cubicBezTo>
                        <a:pt x="92" y="52"/>
                        <a:pt x="184" y="104"/>
                        <a:pt x="240" y="192"/>
                      </a:cubicBezTo>
                      <a:cubicBezTo>
                        <a:pt x="296" y="280"/>
                        <a:pt x="316" y="404"/>
                        <a:pt x="336" y="52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6" name="Freeform 13"/>
                <p:cNvSpPr>
                  <a:spLocks noChangeAspect="1"/>
                </p:cNvSpPr>
                <p:nvPr/>
              </p:nvSpPr>
              <p:spPr bwMode="auto">
                <a:xfrm>
                  <a:off x="3864" y="3264"/>
                  <a:ext cx="168" cy="480"/>
                </a:xfrm>
                <a:custGeom>
                  <a:avLst/>
                  <a:gdLst>
                    <a:gd name="T0" fmla="*/ 168 w 168"/>
                    <a:gd name="T1" fmla="*/ 0 h 480"/>
                    <a:gd name="T2" fmla="*/ 24 w 168"/>
                    <a:gd name="T3" fmla="*/ 240 h 480"/>
                    <a:gd name="T4" fmla="*/ 24 w 168"/>
                    <a:gd name="T5" fmla="*/ 480 h 480"/>
                    <a:gd name="T6" fmla="*/ 0 60000 65536"/>
                    <a:gd name="T7" fmla="*/ 0 60000 65536"/>
                    <a:gd name="T8" fmla="*/ 0 60000 65536"/>
                  </a:gdLst>
                  <a:ahLst/>
                  <a:cxnLst>
                    <a:cxn ang="T6">
                      <a:pos x="T0" y="T1"/>
                    </a:cxn>
                    <a:cxn ang="T7">
                      <a:pos x="T2" y="T3"/>
                    </a:cxn>
                    <a:cxn ang="T8">
                      <a:pos x="T4" y="T5"/>
                    </a:cxn>
                  </a:cxnLst>
                  <a:rect l="0" t="0" r="r" b="b"/>
                  <a:pathLst>
                    <a:path w="168" h="480">
                      <a:moveTo>
                        <a:pt x="168" y="0"/>
                      </a:moveTo>
                      <a:cubicBezTo>
                        <a:pt x="108" y="80"/>
                        <a:pt x="48" y="160"/>
                        <a:pt x="24" y="240"/>
                      </a:cubicBezTo>
                      <a:cubicBezTo>
                        <a:pt x="0" y="320"/>
                        <a:pt x="12" y="400"/>
                        <a:pt x="24"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7" name="Freeform 14"/>
                <p:cNvSpPr>
                  <a:spLocks noChangeAspect="1"/>
                </p:cNvSpPr>
                <p:nvPr/>
              </p:nvSpPr>
              <p:spPr bwMode="auto">
                <a:xfrm>
                  <a:off x="3016" y="3360"/>
                  <a:ext cx="56" cy="192"/>
                </a:xfrm>
                <a:custGeom>
                  <a:avLst/>
                  <a:gdLst>
                    <a:gd name="T0" fmla="*/ 56 w 56"/>
                    <a:gd name="T1" fmla="*/ 0 h 192"/>
                    <a:gd name="T2" fmla="*/ 8 w 56"/>
                    <a:gd name="T3" fmla="*/ 96 h 192"/>
                    <a:gd name="T4" fmla="*/ 8 w 56"/>
                    <a:gd name="T5" fmla="*/ 192 h 192"/>
                    <a:gd name="T6" fmla="*/ 0 60000 65536"/>
                    <a:gd name="T7" fmla="*/ 0 60000 65536"/>
                    <a:gd name="T8" fmla="*/ 0 60000 65536"/>
                  </a:gdLst>
                  <a:ahLst/>
                  <a:cxnLst>
                    <a:cxn ang="T6">
                      <a:pos x="T0" y="T1"/>
                    </a:cxn>
                    <a:cxn ang="T7">
                      <a:pos x="T2" y="T3"/>
                    </a:cxn>
                    <a:cxn ang="T8">
                      <a:pos x="T4" y="T5"/>
                    </a:cxn>
                  </a:cxnLst>
                  <a:rect l="0" t="0" r="r" b="b"/>
                  <a:pathLst>
                    <a:path w="56" h="192">
                      <a:moveTo>
                        <a:pt x="56" y="0"/>
                      </a:moveTo>
                      <a:cubicBezTo>
                        <a:pt x="36" y="32"/>
                        <a:pt x="16" y="64"/>
                        <a:pt x="8" y="96"/>
                      </a:cubicBezTo>
                      <a:cubicBezTo>
                        <a:pt x="0" y="128"/>
                        <a:pt x="4" y="160"/>
                        <a:pt x="8" y="19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8" name="Freeform 15"/>
                <p:cNvSpPr>
                  <a:spLocks noChangeAspect="1"/>
                </p:cNvSpPr>
                <p:nvPr/>
              </p:nvSpPr>
              <p:spPr bwMode="auto">
                <a:xfrm>
                  <a:off x="2352" y="3408"/>
                  <a:ext cx="56" cy="288"/>
                </a:xfrm>
                <a:custGeom>
                  <a:avLst/>
                  <a:gdLst>
                    <a:gd name="T0" fmla="*/ 0 w 56"/>
                    <a:gd name="T1" fmla="*/ 0 h 288"/>
                    <a:gd name="T2" fmla="*/ 48 w 56"/>
                    <a:gd name="T3" fmla="*/ 96 h 288"/>
                    <a:gd name="T4" fmla="*/ 48 w 56"/>
                    <a:gd name="T5" fmla="*/ 288 h 288"/>
                    <a:gd name="T6" fmla="*/ 0 60000 65536"/>
                    <a:gd name="T7" fmla="*/ 0 60000 65536"/>
                    <a:gd name="T8" fmla="*/ 0 60000 65536"/>
                  </a:gdLst>
                  <a:ahLst/>
                  <a:cxnLst>
                    <a:cxn ang="T6">
                      <a:pos x="T0" y="T1"/>
                    </a:cxn>
                    <a:cxn ang="T7">
                      <a:pos x="T2" y="T3"/>
                    </a:cxn>
                    <a:cxn ang="T8">
                      <a:pos x="T4" y="T5"/>
                    </a:cxn>
                  </a:cxnLst>
                  <a:rect l="0" t="0" r="r" b="b"/>
                  <a:pathLst>
                    <a:path w="56" h="288">
                      <a:moveTo>
                        <a:pt x="0" y="0"/>
                      </a:moveTo>
                      <a:cubicBezTo>
                        <a:pt x="20" y="24"/>
                        <a:pt x="40" y="48"/>
                        <a:pt x="48" y="96"/>
                      </a:cubicBezTo>
                      <a:cubicBezTo>
                        <a:pt x="56" y="144"/>
                        <a:pt x="52" y="216"/>
                        <a:pt x="48" y="28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9" name="Freeform 16"/>
                <p:cNvSpPr>
                  <a:spLocks noChangeAspect="1"/>
                </p:cNvSpPr>
                <p:nvPr/>
              </p:nvSpPr>
              <p:spPr bwMode="auto">
                <a:xfrm>
                  <a:off x="4264" y="3408"/>
                  <a:ext cx="56" cy="336"/>
                </a:xfrm>
                <a:custGeom>
                  <a:avLst/>
                  <a:gdLst>
                    <a:gd name="T0" fmla="*/ 56 w 56"/>
                    <a:gd name="T1" fmla="*/ 0 h 336"/>
                    <a:gd name="T2" fmla="*/ 8 w 56"/>
                    <a:gd name="T3" fmla="*/ 96 h 336"/>
                    <a:gd name="T4" fmla="*/ 8 w 56"/>
                    <a:gd name="T5" fmla="*/ 336 h 336"/>
                    <a:gd name="T6" fmla="*/ 0 60000 65536"/>
                    <a:gd name="T7" fmla="*/ 0 60000 65536"/>
                    <a:gd name="T8" fmla="*/ 0 60000 65536"/>
                  </a:gdLst>
                  <a:ahLst/>
                  <a:cxnLst>
                    <a:cxn ang="T6">
                      <a:pos x="T0" y="T1"/>
                    </a:cxn>
                    <a:cxn ang="T7">
                      <a:pos x="T2" y="T3"/>
                    </a:cxn>
                    <a:cxn ang="T8">
                      <a:pos x="T4" y="T5"/>
                    </a:cxn>
                  </a:cxnLst>
                  <a:rect l="0" t="0" r="r" b="b"/>
                  <a:pathLst>
                    <a:path w="56" h="336">
                      <a:moveTo>
                        <a:pt x="56" y="0"/>
                      </a:moveTo>
                      <a:cubicBezTo>
                        <a:pt x="36" y="20"/>
                        <a:pt x="16" y="40"/>
                        <a:pt x="8" y="96"/>
                      </a:cubicBezTo>
                      <a:cubicBezTo>
                        <a:pt x="0" y="152"/>
                        <a:pt x="4" y="244"/>
                        <a:pt x="8" y="33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0" name="Freeform 109"/>
                <p:cNvSpPr>
                  <a:spLocks noChangeAspect="1"/>
                </p:cNvSpPr>
                <p:nvPr/>
              </p:nvSpPr>
              <p:spPr bwMode="auto">
                <a:xfrm>
                  <a:off x="3116" y="2623"/>
                  <a:ext cx="398" cy="961"/>
                </a:xfrm>
                <a:custGeom>
                  <a:avLst/>
                  <a:gdLst>
                    <a:gd name="T0" fmla="*/ 156 w 398"/>
                    <a:gd name="T1" fmla="*/ 132 h 961"/>
                    <a:gd name="T2" fmla="*/ 181 w 398"/>
                    <a:gd name="T3" fmla="*/ 374 h 961"/>
                    <a:gd name="T4" fmla="*/ 140 w 398"/>
                    <a:gd name="T5" fmla="*/ 933 h 961"/>
                    <a:gd name="T6" fmla="*/ 148 w 398"/>
                    <a:gd name="T7" fmla="*/ 958 h 961"/>
                    <a:gd name="T8" fmla="*/ 198 w 398"/>
                    <a:gd name="T9" fmla="*/ 942 h 961"/>
                    <a:gd name="T10" fmla="*/ 398 w 398"/>
                    <a:gd name="T11" fmla="*/ 925 h 961"/>
                    <a:gd name="T12" fmla="*/ 373 w 398"/>
                    <a:gd name="T13" fmla="*/ 850 h 961"/>
                    <a:gd name="T14" fmla="*/ 365 w 398"/>
                    <a:gd name="T15" fmla="*/ 591 h 961"/>
                    <a:gd name="T16" fmla="*/ 348 w 398"/>
                    <a:gd name="T17" fmla="*/ 566 h 961"/>
                    <a:gd name="T18" fmla="*/ 298 w 398"/>
                    <a:gd name="T19" fmla="*/ 441 h 961"/>
                    <a:gd name="T20" fmla="*/ 348 w 398"/>
                    <a:gd name="T21" fmla="*/ 48 h 961"/>
                    <a:gd name="T22" fmla="*/ 357 w 398"/>
                    <a:gd name="T23" fmla="*/ 23 h 961"/>
                    <a:gd name="T24" fmla="*/ 282 w 398"/>
                    <a:gd name="T25" fmla="*/ 32 h 961"/>
                    <a:gd name="T26" fmla="*/ 223 w 398"/>
                    <a:gd name="T27" fmla="*/ 98 h 961"/>
                    <a:gd name="T28" fmla="*/ 14 w 398"/>
                    <a:gd name="T29" fmla="*/ 90 h 961"/>
                    <a:gd name="T30" fmla="*/ 98 w 398"/>
                    <a:gd name="T31" fmla="*/ 115 h 961"/>
                    <a:gd name="T32" fmla="*/ 148 w 398"/>
                    <a:gd name="T33" fmla="*/ 140 h 961"/>
                    <a:gd name="T34" fmla="*/ 165 w 398"/>
                    <a:gd name="T35" fmla="*/ 182 h 9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8" h="961">
                      <a:moveTo>
                        <a:pt x="156" y="132"/>
                      </a:moveTo>
                      <a:cubicBezTo>
                        <a:pt x="166" y="214"/>
                        <a:pt x="175" y="291"/>
                        <a:pt x="181" y="374"/>
                      </a:cubicBezTo>
                      <a:cubicBezTo>
                        <a:pt x="172" y="560"/>
                        <a:pt x="197" y="754"/>
                        <a:pt x="140" y="933"/>
                      </a:cubicBezTo>
                      <a:cubicBezTo>
                        <a:pt x="143" y="941"/>
                        <a:pt x="139" y="957"/>
                        <a:pt x="148" y="958"/>
                      </a:cubicBezTo>
                      <a:cubicBezTo>
                        <a:pt x="165" y="961"/>
                        <a:pt x="181" y="944"/>
                        <a:pt x="198" y="942"/>
                      </a:cubicBezTo>
                      <a:cubicBezTo>
                        <a:pt x="314" y="928"/>
                        <a:pt x="248" y="935"/>
                        <a:pt x="398" y="925"/>
                      </a:cubicBezTo>
                      <a:cubicBezTo>
                        <a:pt x="379" y="867"/>
                        <a:pt x="388" y="891"/>
                        <a:pt x="373" y="850"/>
                      </a:cubicBezTo>
                      <a:cubicBezTo>
                        <a:pt x="370" y="764"/>
                        <a:pt x="373" y="677"/>
                        <a:pt x="365" y="591"/>
                      </a:cubicBezTo>
                      <a:cubicBezTo>
                        <a:pt x="364" y="581"/>
                        <a:pt x="352" y="575"/>
                        <a:pt x="348" y="566"/>
                      </a:cubicBezTo>
                      <a:cubicBezTo>
                        <a:pt x="329" y="523"/>
                        <a:pt x="325" y="481"/>
                        <a:pt x="298" y="441"/>
                      </a:cubicBezTo>
                      <a:cubicBezTo>
                        <a:pt x="300" y="395"/>
                        <a:pt x="271" y="125"/>
                        <a:pt x="348" y="48"/>
                      </a:cubicBezTo>
                      <a:cubicBezTo>
                        <a:pt x="351" y="40"/>
                        <a:pt x="361" y="31"/>
                        <a:pt x="357" y="23"/>
                      </a:cubicBezTo>
                      <a:cubicBezTo>
                        <a:pt x="346" y="0"/>
                        <a:pt x="295" y="27"/>
                        <a:pt x="282" y="32"/>
                      </a:cubicBezTo>
                      <a:cubicBezTo>
                        <a:pt x="264" y="59"/>
                        <a:pt x="241" y="71"/>
                        <a:pt x="223" y="98"/>
                      </a:cubicBezTo>
                      <a:cubicBezTo>
                        <a:pt x="139" y="90"/>
                        <a:pt x="99" y="83"/>
                        <a:pt x="14" y="90"/>
                      </a:cubicBezTo>
                      <a:cubicBezTo>
                        <a:pt x="70" y="128"/>
                        <a:pt x="0" y="86"/>
                        <a:pt x="98" y="115"/>
                      </a:cubicBezTo>
                      <a:cubicBezTo>
                        <a:pt x="116" y="120"/>
                        <a:pt x="130" y="134"/>
                        <a:pt x="148" y="140"/>
                      </a:cubicBezTo>
                      <a:cubicBezTo>
                        <a:pt x="168" y="170"/>
                        <a:pt x="165" y="155"/>
                        <a:pt x="165" y="182"/>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1" name="Freeform 110"/>
                <p:cNvSpPr>
                  <a:spLocks noChangeAspect="1"/>
                </p:cNvSpPr>
                <p:nvPr/>
              </p:nvSpPr>
              <p:spPr bwMode="auto">
                <a:xfrm>
                  <a:off x="2640" y="1392"/>
                  <a:ext cx="1248" cy="1371"/>
                </a:xfrm>
                <a:custGeom>
                  <a:avLst/>
                  <a:gdLst>
                    <a:gd name="T0" fmla="*/ 62 w 685"/>
                    <a:gd name="T1" fmla="*/ 1037 h 513"/>
                    <a:gd name="T2" fmla="*/ 273 w 685"/>
                    <a:gd name="T3" fmla="*/ 1192 h 513"/>
                    <a:gd name="T4" fmla="*/ 350 w 685"/>
                    <a:gd name="T5" fmla="*/ 1283 h 513"/>
                    <a:gd name="T6" fmla="*/ 654 w 685"/>
                    <a:gd name="T7" fmla="*/ 1371 h 513"/>
                    <a:gd name="T8" fmla="*/ 944 w 685"/>
                    <a:gd name="T9" fmla="*/ 1283 h 513"/>
                    <a:gd name="T10" fmla="*/ 927 w 685"/>
                    <a:gd name="T11" fmla="*/ 1216 h 513"/>
                    <a:gd name="T12" fmla="*/ 913 w 685"/>
                    <a:gd name="T13" fmla="*/ 1216 h 513"/>
                    <a:gd name="T14" fmla="*/ 958 w 685"/>
                    <a:gd name="T15" fmla="*/ 1171 h 513"/>
                    <a:gd name="T16" fmla="*/ 1004 w 685"/>
                    <a:gd name="T17" fmla="*/ 1149 h 513"/>
                    <a:gd name="T18" fmla="*/ 1018 w 685"/>
                    <a:gd name="T19" fmla="*/ 1082 h 513"/>
                    <a:gd name="T20" fmla="*/ 1111 w 685"/>
                    <a:gd name="T21" fmla="*/ 1016 h 513"/>
                    <a:gd name="T22" fmla="*/ 1217 w 685"/>
                    <a:gd name="T23" fmla="*/ 903 h 513"/>
                    <a:gd name="T24" fmla="*/ 1248 w 685"/>
                    <a:gd name="T25" fmla="*/ 770 h 513"/>
                    <a:gd name="T26" fmla="*/ 1202 w 685"/>
                    <a:gd name="T27" fmla="*/ 524 h 513"/>
                    <a:gd name="T28" fmla="*/ 1111 w 685"/>
                    <a:gd name="T29" fmla="*/ 436 h 513"/>
                    <a:gd name="T30" fmla="*/ 898 w 685"/>
                    <a:gd name="T31" fmla="*/ 190 h 513"/>
                    <a:gd name="T32" fmla="*/ 244 w 685"/>
                    <a:gd name="T33" fmla="*/ 144 h 513"/>
                    <a:gd name="T34" fmla="*/ 122 w 685"/>
                    <a:gd name="T35" fmla="*/ 299 h 513"/>
                    <a:gd name="T36" fmla="*/ 91 w 685"/>
                    <a:gd name="T37" fmla="*/ 366 h 513"/>
                    <a:gd name="T38" fmla="*/ 46 w 685"/>
                    <a:gd name="T39" fmla="*/ 412 h 513"/>
                    <a:gd name="T40" fmla="*/ 0 w 685"/>
                    <a:gd name="T41" fmla="*/ 657 h 513"/>
                    <a:gd name="T42" fmla="*/ 0 w 685"/>
                    <a:gd name="T43" fmla="*/ 1058 h 513"/>
                    <a:gd name="T44" fmla="*/ 62 w 685"/>
                    <a:gd name="T45" fmla="*/ 1037 h 5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5" h="513">
                      <a:moveTo>
                        <a:pt x="34" y="388"/>
                      </a:moveTo>
                      <a:cubicBezTo>
                        <a:pt x="74" y="440"/>
                        <a:pt x="80" y="438"/>
                        <a:pt x="150" y="446"/>
                      </a:cubicBezTo>
                      <a:cubicBezTo>
                        <a:pt x="250" y="482"/>
                        <a:pt x="95" y="421"/>
                        <a:pt x="192" y="480"/>
                      </a:cubicBezTo>
                      <a:cubicBezTo>
                        <a:pt x="238" y="508"/>
                        <a:pt x="309" y="505"/>
                        <a:pt x="359" y="513"/>
                      </a:cubicBezTo>
                      <a:cubicBezTo>
                        <a:pt x="422" y="487"/>
                        <a:pt x="441" y="487"/>
                        <a:pt x="518" y="480"/>
                      </a:cubicBezTo>
                      <a:cubicBezTo>
                        <a:pt x="515" y="472"/>
                        <a:pt x="517" y="458"/>
                        <a:pt x="509" y="455"/>
                      </a:cubicBezTo>
                      <a:cubicBezTo>
                        <a:pt x="505" y="453"/>
                        <a:pt x="437" y="476"/>
                        <a:pt x="501" y="455"/>
                      </a:cubicBezTo>
                      <a:cubicBezTo>
                        <a:pt x="509" y="449"/>
                        <a:pt x="517" y="443"/>
                        <a:pt x="526" y="438"/>
                      </a:cubicBezTo>
                      <a:cubicBezTo>
                        <a:pt x="534" y="434"/>
                        <a:pt x="545" y="436"/>
                        <a:pt x="551" y="430"/>
                      </a:cubicBezTo>
                      <a:cubicBezTo>
                        <a:pt x="557" y="424"/>
                        <a:pt x="554" y="412"/>
                        <a:pt x="559" y="405"/>
                      </a:cubicBezTo>
                      <a:cubicBezTo>
                        <a:pt x="572" y="389"/>
                        <a:pt x="592" y="385"/>
                        <a:pt x="610" y="380"/>
                      </a:cubicBezTo>
                      <a:cubicBezTo>
                        <a:pt x="629" y="366"/>
                        <a:pt x="653" y="357"/>
                        <a:pt x="668" y="338"/>
                      </a:cubicBezTo>
                      <a:cubicBezTo>
                        <a:pt x="679" y="324"/>
                        <a:pt x="679" y="305"/>
                        <a:pt x="685" y="288"/>
                      </a:cubicBezTo>
                      <a:cubicBezTo>
                        <a:pt x="683" y="277"/>
                        <a:pt x="668" y="201"/>
                        <a:pt x="660" y="196"/>
                      </a:cubicBezTo>
                      <a:cubicBezTo>
                        <a:pt x="643" y="185"/>
                        <a:pt x="610" y="163"/>
                        <a:pt x="610" y="163"/>
                      </a:cubicBezTo>
                      <a:cubicBezTo>
                        <a:pt x="584" y="123"/>
                        <a:pt x="539" y="86"/>
                        <a:pt x="493" y="71"/>
                      </a:cubicBezTo>
                      <a:cubicBezTo>
                        <a:pt x="388" y="0"/>
                        <a:pt x="252" y="92"/>
                        <a:pt x="134" y="54"/>
                      </a:cubicBezTo>
                      <a:cubicBezTo>
                        <a:pt x="107" y="72"/>
                        <a:pt x="95" y="94"/>
                        <a:pt x="67" y="112"/>
                      </a:cubicBezTo>
                      <a:cubicBezTo>
                        <a:pt x="61" y="120"/>
                        <a:pt x="57" y="130"/>
                        <a:pt x="50" y="137"/>
                      </a:cubicBezTo>
                      <a:cubicBezTo>
                        <a:pt x="43" y="144"/>
                        <a:pt x="30" y="145"/>
                        <a:pt x="25" y="154"/>
                      </a:cubicBezTo>
                      <a:cubicBezTo>
                        <a:pt x="19" y="164"/>
                        <a:pt x="6" y="228"/>
                        <a:pt x="0" y="246"/>
                      </a:cubicBezTo>
                      <a:cubicBezTo>
                        <a:pt x="13" y="298"/>
                        <a:pt x="32" y="349"/>
                        <a:pt x="0" y="396"/>
                      </a:cubicBezTo>
                      <a:cubicBezTo>
                        <a:pt x="79" y="407"/>
                        <a:pt x="87" y="415"/>
                        <a:pt x="34" y="388"/>
                      </a:cubicBezTo>
                      <a:close/>
                    </a:path>
                  </a:pathLst>
                </a:custGeom>
                <a:solidFill>
                  <a:srgbClr val="1EE42C"/>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 name="Freeform 111"/>
                <p:cNvSpPr>
                  <a:spLocks noChangeAspect="1"/>
                </p:cNvSpPr>
                <p:nvPr/>
              </p:nvSpPr>
              <p:spPr bwMode="auto">
                <a:xfrm>
                  <a:off x="3456" y="3216"/>
                  <a:ext cx="336" cy="480"/>
                </a:xfrm>
                <a:custGeom>
                  <a:avLst/>
                  <a:gdLst>
                    <a:gd name="T0" fmla="*/ 0 w 336"/>
                    <a:gd name="T1" fmla="*/ 0 h 480"/>
                    <a:gd name="T2" fmla="*/ 240 w 336"/>
                    <a:gd name="T3" fmla="*/ 144 h 480"/>
                    <a:gd name="T4" fmla="*/ 336 w 336"/>
                    <a:gd name="T5" fmla="*/ 480 h 480"/>
                    <a:gd name="T6" fmla="*/ 0 60000 65536"/>
                    <a:gd name="T7" fmla="*/ 0 60000 65536"/>
                    <a:gd name="T8" fmla="*/ 0 60000 65536"/>
                  </a:gdLst>
                  <a:ahLst/>
                  <a:cxnLst>
                    <a:cxn ang="T6">
                      <a:pos x="T0" y="T1"/>
                    </a:cxn>
                    <a:cxn ang="T7">
                      <a:pos x="T2" y="T3"/>
                    </a:cxn>
                    <a:cxn ang="T8">
                      <a:pos x="T4" y="T5"/>
                    </a:cxn>
                  </a:cxnLst>
                  <a:rect l="0" t="0" r="r" b="b"/>
                  <a:pathLst>
                    <a:path w="336" h="480">
                      <a:moveTo>
                        <a:pt x="0" y="0"/>
                      </a:moveTo>
                      <a:cubicBezTo>
                        <a:pt x="92" y="32"/>
                        <a:pt x="184" y="64"/>
                        <a:pt x="240" y="144"/>
                      </a:cubicBezTo>
                      <a:cubicBezTo>
                        <a:pt x="296" y="224"/>
                        <a:pt x="316" y="352"/>
                        <a:pt x="336"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3" name="Freeform 112"/>
                <p:cNvSpPr>
                  <a:spLocks noChangeAspect="1"/>
                </p:cNvSpPr>
                <p:nvPr/>
              </p:nvSpPr>
              <p:spPr bwMode="auto">
                <a:xfrm>
                  <a:off x="3504" y="3360"/>
                  <a:ext cx="192" cy="432"/>
                </a:xfrm>
                <a:custGeom>
                  <a:avLst/>
                  <a:gdLst>
                    <a:gd name="T0" fmla="*/ 0 w 192"/>
                    <a:gd name="T1" fmla="*/ 0 h 432"/>
                    <a:gd name="T2" fmla="*/ 96 w 192"/>
                    <a:gd name="T3" fmla="*/ 144 h 432"/>
                    <a:gd name="T4" fmla="*/ 192 w 192"/>
                    <a:gd name="T5" fmla="*/ 432 h 432"/>
                    <a:gd name="T6" fmla="*/ 0 60000 65536"/>
                    <a:gd name="T7" fmla="*/ 0 60000 65536"/>
                    <a:gd name="T8" fmla="*/ 0 60000 65536"/>
                  </a:gdLst>
                  <a:ahLst/>
                  <a:cxnLst>
                    <a:cxn ang="T6">
                      <a:pos x="T0" y="T1"/>
                    </a:cxn>
                    <a:cxn ang="T7">
                      <a:pos x="T2" y="T3"/>
                    </a:cxn>
                    <a:cxn ang="T8">
                      <a:pos x="T4" y="T5"/>
                    </a:cxn>
                  </a:cxnLst>
                  <a:rect l="0" t="0" r="r" b="b"/>
                  <a:pathLst>
                    <a:path w="192" h="432">
                      <a:moveTo>
                        <a:pt x="0" y="0"/>
                      </a:moveTo>
                      <a:cubicBezTo>
                        <a:pt x="32" y="36"/>
                        <a:pt x="64" y="72"/>
                        <a:pt x="96" y="144"/>
                      </a:cubicBezTo>
                      <a:cubicBezTo>
                        <a:pt x="128" y="216"/>
                        <a:pt x="160" y="324"/>
                        <a:pt x="192" y="43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4" name="Freeform 113"/>
                <p:cNvSpPr>
                  <a:spLocks noChangeAspect="1"/>
                </p:cNvSpPr>
                <p:nvPr/>
              </p:nvSpPr>
              <p:spPr bwMode="auto">
                <a:xfrm>
                  <a:off x="3024" y="3312"/>
                  <a:ext cx="288" cy="432"/>
                </a:xfrm>
                <a:custGeom>
                  <a:avLst/>
                  <a:gdLst>
                    <a:gd name="T0" fmla="*/ 288 w 288"/>
                    <a:gd name="T1" fmla="*/ 0 h 432"/>
                    <a:gd name="T2" fmla="*/ 96 w 288"/>
                    <a:gd name="T3" fmla="*/ 192 h 432"/>
                    <a:gd name="T4" fmla="*/ 0 w 288"/>
                    <a:gd name="T5" fmla="*/ 432 h 432"/>
                    <a:gd name="T6" fmla="*/ 0 60000 65536"/>
                    <a:gd name="T7" fmla="*/ 0 60000 65536"/>
                    <a:gd name="T8" fmla="*/ 0 60000 65536"/>
                  </a:gdLst>
                  <a:ahLst/>
                  <a:cxnLst>
                    <a:cxn ang="T6">
                      <a:pos x="T0" y="T1"/>
                    </a:cxn>
                    <a:cxn ang="T7">
                      <a:pos x="T2" y="T3"/>
                    </a:cxn>
                    <a:cxn ang="T8">
                      <a:pos x="T4" y="T5"/>
                    </a:cxn>
                  </a:cxnLst>
                  <a:rect l="0" t="0" r="r" b="b"/>
                  <a:pathLst>
                    <a:path w="288" h="432">
                      <a:moveTo>
                        <a:pt x="288" y="0"/>
                      </a:moveTo>
                      <a:cubicBezTo>
                        <a:pt x="216" y="60"/>
                        <a:pt x="144" y="120"/>
                        <a:pt x="96" y="192"/>
                      </a:cubicBezTo>
                      <a:cubicBezTo>
                        <a:pt x="48" y="264"/>
                        <a:pt x="24" y="348"/>
                        <a:pt x="0" y="43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5" name="Freeform 114"/>
                <p:cNvSpPr>
                  <a:spLocks noChangeAspect="1"/>
                </p:cNvSpPr>
                <p:nvPr/>
              </p:nvSpPr>
              <p:spPr bwMode="auto">
                <a:xfrm>
                  <a:off x="2976" y="3168"/>
                  <a:ext cx="336" cy="480"/>
                </a:xfrm>
                <a:custGeom>
                  <a:avLst/>
                  <a:gdLst>
                    <a:gd name="T0" fmla="*/ 336 w 336"/>
                    <a:gd name="T1" fmla="*/ 0 h 480"/>
                    <a:gd name="T2" fmla="*/ 144 w 336"/>
                    <a:gd name="T3" fmla="*/ 144 h 480"/>
                    <a:gd name="T4" fmla="*/ 0 w 336"/>
                    <a:gd name="T5" fmla="*/ 480 h 480"/>
                    <a:gd name="T6" fmla="*/ 0 60000 65536"/>
                    <a:gd name="T7" fmla="*/ 0 60000 65536"/>
                    <a:gd name="T8" fmla="*/ 0 60000 65536"/>
                  </a:gdLst>
                  <a:ahLst/>
                  <a:cxnLst>
                    <a:cxn ang="T6">
                      <a:pos x="T0" y="T1"/>
                    </a:cxn>
                    <a:cxn ang="T7">
                      <a:pos x="T2" y="T3"/>
                    </a:cxn>
                    <a:cxn ang="T8">
                      <a:pos x="T4" y="T5"/>
                    </a:cxn>
                  </a:cxnLst>
                  <a:rect l="0" t="0" r="r" b="b"/>
                  <a:pathLst>
                    <a:path w="336" h="480">
                      <a:moveTo>
                        <a:pt x="336" y="0"/>
                      </a:moveTo>
                      <a:cubicBezTo>
                        <a:pt x="268" y="32"/>
                        <a:pt x="200" y="64"/>
                        <a:pt x="144" y="144"/>
                      </a:cubicBezTo>
                      <a:cubicBezTo>
                        <a:pt x="88" y="224"/>
                        <a:pt x="44" y="352"/>
                        <a:pt x="0"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6" name="Freeform 115"/>
                <p:cNvSpPr>
                  <a:spLocks noChangeAspect="1"/>
                </p:cNvSpPr>
                <p:nvPr/>
              </p:nvSpPr>
              <p:spPr bwMode="auto">
                <a:xfrm>
                  <a:off x="3360" y="1488"/>
                  <a:ext cx="1352" cy="1392"/>
                </a:xfrm>
                <a:custGeom>
                  <a:avLst/>
                  <a:gdLst>
                    <a:gd name="T0" fmla="*/ 63 w 1448"/>
                    <a:gd name="T1" fmla="*/ 470 h 1087"/>
                    <a:gd name="T2" fmla="*/ 17 w 1448"/>
                    <a:gd name="T3" fmla="*/ 610 h 1087"/>
                    <a:gd name="T4" fmla="*/ 25 w 1448"/>
                    <a:gd name="T5" fmla="*/ 940 h 1087"/>
                    <a:gd name="T6" fmla="*/ 40 w 1448"/>
                    <a:gd name="T7" fmla="*/ 1016 h 1087"/>
                    <a:gd name="T8" fmla="*/ 119 w 1448"/>
                    <a:gd name="T9" fmla="*/ 1080 h 1087"/>
                    <a:gd name="T10" fmla="*/ 165 w 1448"/>
                    <a:gd name="T11" fmla="*/ 1133 h 1087"/>
                    <a:gd name="T12" fmla="*/ 235 w 1448"/>
                    <a:gd name="T13" fmla="*/ 1165 h 1087"/>
                    <a:gd name="T14" fmla="*/ 594 w 1448"/>
                    <a:gd name="T15" fmla="*/ 1165 h 1087"/>
                    <a:gd name="T16" fmla="*/ 711 w 1448"/>
                    <a:gd name="T17" fmla="*/ 1208 h 1087"/>
                    <a:gd name="T18" fmla="*/ 843 w 1448"/>
                    <a:gd name="T19" fmla="*/ 1261 h 1087"/>
                    <a:gd name="T20" fmla="*/ 929 w 1448"/>
                    <a:gd name="T21" fmla="*/ 1304 h 1087"/>
                    <a:gd name="T22" fmla="*/ 1007 w 1448"/>
                    <a:gd name="T23" fmla="*/ 1315 h 1087"/>
                    <a:gd name="T24" fmla="*/ 1092 w 1448"/>
                    <a:gd name="T25" fmla="*/ 1304 h 1087"/>
                    <a:gd name="T26" fmla="*/ 1202 w 1448"/>
                    <a:gd name="T27" fmla="*/ 1208 h 1087"/>
                    <a:gd name="T28" fmla="*/ 1295 w 1448"/>
                    <a:gd name="T29" fmla="*/ 1133 h 1087"/>
                    <a:gd name="T30" fmla="*/ 1295 w 1448"/>
                    <a:gd name="T31" fmla="*/ 823 h 1087"/>
                    <a:gd name="T32" fmla="*/ 1272 w 1448"/>
                    <a:gd name="T33" fmla="*/ 716 h 1087"/>
                    <a:gd name="T34" fmla="*/ 1248 w 1448"/>
                    <a:gd name="T35" fmla="*/ 652 h 1087"/>
                    <a:gd name="T36" fmla="*/ 1194 w 1448"/>
                    <a:gd name="T37" fmla="*/ 214 h 1087"/>
                    <a:gd name="T38" fmla="*/ 1101 w 1448"/>
                    <a:gd name="T39" fmla="*/ 246 h 1087"/>
                    <a:gd name="T40" fmla="*/ 1062 w 1448"/>
                    <a:gd name="T41" fmla="*/ 266 h 1087"/>
                    <a:gd name="T42" fmla="*/ 1007 w 1448"/>
                    <a:gd name="T43" fmla="*/ 246 h 1087"/>
                    <a:gd name="T44" fmla="*/ 929 w 1448"/>
                    <a:gd name="T45" fmla="*/ 138 h 1087"/>
                    <a:gd name="T46" fmla="*/ 890 w 1448"/>
                    <a:gd name="T47" fmla="*/ 86 h 1087"/>
                    <a:gd name="T48" fmla="*/ 852 w 1448"/>
                    <a:gd name="T49" fmla="*/ 32 h 1087"/>
                    <a:gd name="T50" fmla="*/ 781 w 1448"/>
                    <a:gd name="T51" fmla="*/ 10 h 1087"/>
                    <a:gd name="T52" fmla="*/ 757 w 1448"/>
                    <a:gd name="T53" fmla="*/ 32 h 1087"/>
                    <a:gd name="T54" fmla="*/ 734 w 1448"/>
                    <a:gd name="T55" fmla="*/ 42 h 1087"/>
                    <a:gd name="T56" fmla="*/ 656 w 1448"/>
                    <a:gd name="T57" fmla="*/ 150 h 1087"/>
                    <a:gd name="T58" fmla="*/ 625 w 1448"/>
                    <a:gd name="T59" fmla="*/ 138 h 1087"/>
                    <a:gd name="T60" fmla="*/ 524 w 1448"/>
                    <a:gd name="T61" fmla="*/ 42 h 1087"/>
                    <a:gd name="T62" fmla="*/ 454 w 1448"/>
                    <a:gd name="T63" fmla="*/ 0 h 1087"/>
                    <a:gd name="T64" fmla="*/ 305 w 1448"/>
                    <a:gd name="T65" fmla="*/ 42 h 1087"/>
                    <a:gd name="T66" fmla="*/ 243 w 1448"/>
                    <a:gd name="T67" fmla="*/ 128 h 1087"/>
                    <a:gd name="T68" fmla="*/ 212 w 1448"/>
                    <a:gd name="T69" fmla="*/ 332 h 1087"/>
                    <a:gd name="T70" fmla="*/ 56 w 1448"/>
                    <a:gd name="T71" fmla="*/ 342 h 1087"/>
                    <a:gd name="T72" fmla="*/ 56 w 1448"/>
                    <a:gd name="T73" fmla="*/ 460 h 1087"/>
                    <a:gd name="T74" fmla="*/ 56 w 1448"/>
                    <a:gd name="T75" fmla="*/ 534 h 10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8" h="1087">
                      <a:moveTo>
                        <a:pt x="68" y="367"/>
                      </a:moveTo>
                      <a:cubicBezTo>
                        <a:pt x="38" y="413"/>
                        <a:pt x="31" y="425"/>
                        <a:pt x="18" y="476"/>
                      </a:cubicBezTo>
                      <a:cubicBezTo>
                        <a:pt x="12" y="575"/>
                        <a:pt x="10" y="641"/>
                        <a:pt x="27" y="734"/>
                      </a:cubicBezTo>
                      <a:cubicBezTo>
                        <a:pt x="31" y="754"/>
                        <a:pt x="29" y="779"/>
                        <a:pt x="43" y="793"/>
                      </a:cubicBezTo>
                      <a:cubicBezTo>
                        <a:pt x="70" y="820"/>
                        <a:pt x="97" y="826"/>
                        <a:pt x="127" y="843"/>
                      </a:cubicBezTo>
                      <a:cubicBezTo>
                        <a:pt x="146" y="854"/>
                        <a:pt x="158" y="875"/>
                        <a:pt x="177" y="885"/>
                      </a:cubicBezTo>
                      <a:cubicBezTo>
                        <a:pt x="200" y="898"/>
                        <a:pt x="227" y="901"/>
                        <a:pt x="252" y="910"/>
                      </a:cubicBezTo>
                      <a:cubicBezTo>
                        <a:pt x="406" y="903"/>
                        <a:pt x="486" y="893"/>
                        <a:pt x="636" y="910"/>
                      </a:cubicBezTo>
                      <a:cubicBezTo>
                        <a:pt x="675" y="914"/>
                        <a:pt x="721" y="937"/>
                        <a:pt x="761" y="943"/>
                      </a:cubicBezTo>
                      <a:cubicBezTo>
                        <a:pt x="808" y="966"/>
                        <a:pt x="853" y="974"/>
                        <a:pt x="903" y="985"/>
                      </a:cubicBezTo>
                      <a:cubicBezTo>
                        <a:pt x="934" y="992"/>
                        <a:pt x="965" y="1012"/>
                        <a:pt x="995" y="1018"/>
                      </a:cubicBezTo>
                      <a:cubicBezTo>
                        <a:pt x="1023" y="1024"/>
                        <a:pt x="1051" y="1024"/>
                        <a:pt x="1079" y="1027"/>
                      </a:cubicBezTo>
                      <a:cubicBezTo>
                        <a:pt x="1108" y="1037"/>
                        <a:pt x="1195" y="1087"/>
                        <a:pt x="1170" y="1018"/>
                      </a:cubicBezTo>
                      <a:cubicBezTo>
                        <a:pt x="1193" y="985"/>
                        <a:pt x="1247" y="956"/>
                        <a:pt x="1287" y="943"/>
                      </a:cubicBezTo>
                      <a:cubicBezTo>
                        <a:pt x="1322" y="920"/>
                        <a:pt x="1349" y="897"/>
                        <a:pt x="1387" y="885"/>
                      </a:cubicBezTo>
                      <a:cubicBezTo>
                        <a:pt x="1416" y="803"/>
                        <a:pt x="1448" y="733"/>
                        <a:pt x="1387" y="643"/>
                      </a:cubicBezTo>
                      <a:cubicBezTo>
                        <a:pt x="1378" y="616"/>
                        <a:pt x="1375" y="585"/>
                        <a:pt x="1362" y="559"/>
                      </a:cubicBezTo>
                      <a:cubicBezTo>
                        <a:pt x="1330" y="494"/>
                        <a:pt x="1360" y="572"/>
                        <a:pt x="1337" y="509"/>
                      </a:cubicBezTo>
                      <a:cubicBezTo>
                        <a:pt x="1346" y="404"/>
                        <a:pt x="1407" y="208"/>
                        <a:pt x="1279" y="167"/>
                      </a:cubicBezTo>
                      <a:cubicBezTo>
                        <a:pt x="1246" y="178"/>
                        <a:pt x="1212" y="180"/>
                        <a:pt x="1179" y="192"/>
                      </a:cubicBezTo>
                      <a:cubicBezTo>
                        <a:pt x="1113" y="168"/>
                        <a:pt x="1194" y="188"/>
                        <a:pt x="1137" y="208"/>
                      </a:cubicBezTo>
                      <a:cubicBezTo>
                        <a:pt x="1132" y="210"/>
                        <a:pt x="1086" y="194"/>
                        <a:pt x="1079" y="192"/>
                      </a:cubicBezTo>
                      <a:cubicBezTo>
                        <a:pt x="1043" y="168"/>
                        <a:pt x="1031" y="132"/>
                        <a:pt x="995" y="108"/>
                      </a:cubicBezTo>
                      <a:cubicBezTo>
                        <a:pt x="946" y="36"/>
                        <a:pt x="1012" y="126"/>
                        <a:pt x="953" y="67"/>
                      </a:cubicBezTo>
                      <a:cubicBezTo>
                        <a:pt x="930" y="44"/>
                        <a:pt x="947" y="37"/>
                        <a:pt x="912" y="25"/>
                      </a:cubicBezTo>
                      <a:cubicBezTo>
                        <a:pt x="887" y="17"/>
                        <a:pt x="861" y="16"/>
                        <a:pt x="836" y="8"/>
                      </a:cubicBezTo>
                      <a:cubicBezTo>
                        <a:pt x="828" y="14"/>
                        <a:pt x="820" y="20"/>
                        <a:pt x="811" y="25"/>
                      </a:cubicBezTo>
                      <a:cubicBezTo>
                        <a:pt x="803" y="29"/>
                        <a:pt x="792" y="27"/>
                        <a:pt x="786" y="33"/>
                      </a:cubicBezTo>
                      <a:cubicBezTo>
                        <a:pt x="748" y="71"/>
                        <a:pt x="756" y="98"/>
                        <a:pt x="703" y="117"/>
                      </a:cubicBezTo>
                      <a:cubicBezTo>
                        <a:pt x="740" y="62"/>
                        <a:pt x="712" y="115"/>
                        <a:pt x="669" y="108"/>
                      </a:cubicBezTo>
                      <a:cubicBezTo>
                        <a:pt x="642" y="103"/>
                        <a:pt x="587" y="52"/>
                        <a:pt x="561" y="33"/>
                      </a:cubicBezTo>
                      <a:cubicBezTo>
                        <a:pt x="539" y="17"/>
                        <a:pt x="486" y="0"/>
                        <a:pt x="486" y="0"/>
                      </a:cubicBezTo>
                      <a:cubicBezTo>
                        <a:pt x="343" y="10"/>
                        <a:pt x="413" y="5"/>
                        <a:pt x="327" y="33"/>
                      </a:cubicBezTo>
                      <a:cubicBezTo>
                        <a:pt x="298" y="52"/>
                        <a:pt x="279" y="71"/>
                        <a:pt x="260" y="100"/>
                      </a:cubicBezTo>
                      <a:cubicBezTo>
                        <a:pt x="266" y="138"/>
                        <a:pt x="301" y="249"/>
                        <a:pt x="227" y="259"/>
                      </a:cubicBezTo>
                      <a:cubicBezTo>
                        <a:pt x="172" y="266"/>
                        <a:pt x="116" y="264"/>
                        <a:pt x="60" y="267"/>
                      </a:cubicBezTo>
                      <a:cubicBezTo>
                        <a:pt x="0" y="308"/>
                        <a:pt x="52" y="318"/>
                        <a:pt x="60" y="359"/>
                      </a:cubicBezTo>
                      <a:cubicBezTo>
                        <a:pt x="64" y="378"/>
                        <a:pt x="60" y="398"/>
                        <a:pt x="60" y="417"/>
                      </a:cubicBezTo>
                    </a:path>
                  </a:pathLst>
                </a:custGeom>
                <a:solidFill>
                  <a:srgbClr val="33CC33"/>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7" name="Freeform 4"/>
                <p:cNvSpPr>
                  <a:spLocks noChangeAspect="1"/>
                </p:cNvSpPr>
                <p:nvPr/>
              </p:nvSpPr>
              <p:spPr bwMode="auto">
                <a:xfrm>
                  <a:off x="2160" y="1632"/>
                  <a:ext cx="1256" cy="1083"/>
                </a:xfrm>
                <a:custGeom>
                  <a:avLst/>
                  <a:gdLst>
                    <a:gd name="T0" fmla="*/ 515 w 1256"/>
                    <a:gd name="T1" fmla="*/ 36 h 1083"/>
                    <a:gd name="T2" fmla="*/ 437 w 1256"/>
                    <a:gd name="T3" fmla="*/ 10 h 1083"/>
                    <a:gd name="T4" fmla="*/ 271 w 1256"/>
                    <a:gd name="T5" fmla="*/ 36 h 1083"/>
                    <a:gd name="T6" fmla="*/ 227 w 1256"/>
                    <a:gd name="T7" fmla="*/ 79 h 1083"/>
                    <a:gd name="T8" fmla="*/ 201 w 1256"/>
                    <a:gd name="T9" fmla="*/ 106 h 1083"/>
                    <a:gd name="T10" fmla="*/ 105 w 1256"/>
                    <a:gd name="T11" fmla="*/ 202 h 1083"/>
                    <a:gd name="T12" fmla="*/ 53 w 1256"/>
                    <a:gd name="T13" fmla="*/ 263 h 1083"/>
                    <a:gd name="T14" fmla="*/ 26 w 1256"/>
                    <a:gd name="T15" fmla="*/ 315 h 1083"/>
                    <a:gd name="T16" fmla="*/ 0 w 1256"/>
                    <a:gd name="T17" fmla="*/ 402 h 1083"/>
                    <a:gd name="T18" fmla="*/ 18 w 1256"/>
                    <a:gd name="T19" fmla="*/ 533 h 1083"/>
                    <a:gd name="T20" fmla="*/ 140 w 1256"/>
                    <a:gd name="T21" fmla="*/ 655 h 1083"/>
                    <a:gd name="T22" fmla="*/ 79 w 1256"/>
                    <a:gd name="T23" fmla="*/ 760 h 1083"/>
                    <a:gd name="T24" fmla="*/ 96 w 1256"/>
                    <a:gd name="T25" fmla="*/ 839 h 1083"/>
                    <a:gd name="T26" fmla="*/ 149 w 1256"/>
                    <a:gd name="T27" fmla="*/ 882 h 1083"/>
                    <a:gd name="T28" fmla="*/ 262 w 1256"/>
                    <a:gd name="T29" fmla="*/ 961 h 1083"/>
                    <a:gd name="T30" fmla="*/ 454 w 1256"/>
                    <a:gd name="T31" fmla="*/ 1083 h 1083"/>
                    <a:gd name="T32" fmla="*/ 524 w 1256"/>
                    <a:gd name="T33" fmla="*/ 1039 h 1083"/>
                    <a:gd name="T34" fmla="*/ 864 w 1256"/>
                    <a:gd name="T35" fmla="*/ 1039 h 1083"/>
                    <a:gd name="T36" fmla="*/ 899 w 1256"/>
                    <a:gd name="T37" fmla="*/ 1022 h 1083"/>
                    <a:gd name="T38" fmla="*/ 925 w 1256"/>
                    <a:gd name="T39" fmla="*/ 1005 h 1083"/>
                    <a:gd name="T40" fmla="*/ 1091 w 1256"/>
                    <a:gd name="T41" fmla="*/ 996 h 1083"/>
                    <a:gd name="T42" fmla="*/ 1126 w 1256"/>
                    <a:gd name="T43" fmla="*/ 943 h 1083"/>
                    <a:gd name="T44" fmla="*/ 1144 w 1256"/>
                    <a:gd name="T45" fmla="*/ 926 h 1083"/>
                    <a:gd name="T46" fmla="*/ 1231 w 1256"/>
                    <a:gd name="T47" fmla="*/ 821 h 1083"/>
                    <a:gd name="T48" fmla="*/ 1240 w 1256"/>
                    <a:gd name="T49" fmla="*/ 594 h 1083"/>
                    <a:gd name="T50" fmla="*/ 1222 w 1256"/>
                    <a:gd name="T51" fmla="*/ 577 h 1083"/>
                    <a:gd name="T52" fmla="*/ 1196 w 1256"/>
                    <a:gd name="T53" fmla="*/ 542 h 1083"/>
                    <a:gd name="T54" fmla="*/ 1170 w 1256"/>
                    <a:gd name="T55" fmla="*/ 463 h 1083"/>
                    <a:gd name="T56" fmla="*/ 1048 w 1256"/>
                    <a:gd name="T57" fmla="*/ 411 h 1083"/>
                    <a:gd name="T58" fmla="*/ 1030 w 1256"/>
                    <a:gd name="T59" fmla="*/ 359 h 1083"/>
                    <a:gd name="T60" fmla="*/ 1056 w 1256"/>
                    <a:gd name="T61" fmla="*/ 298 h 1083"/>
                    <a:gd name="T62" fmla="*/ 1082 w 1256"/>
                    <a:gd name="T63" fmla="*/ 202 h 1083"/>
                    <a:gd name="T64" fmla="*/ 1074 w 1256"/>
                    <a:gd name="T65" fmla="*/ 79 h 1083"/>
                    <a:gd name="T66" fmla="*/ 960 w 1256"/>
                    <a:gd name="T67" fmla="*/ 27 h 1083"/>
                    <a:gd name="T68" fmla="*/ 838 w 1256"/>
                    <a:gd name="T69" fmla="*/ 53 h 1083"/>
                    <a:gd name="T70" fmla="*/ 698 w 1256"/>
                    <a:gd name="T71" fmla="*/ 53 h 1083"/>
                    <a:gd name="T72" fmla="*/ 637 w 1256"/>
                    <a:gd name="T73" fmla="*/ 1 h 1083"/>
                    <a:gd name="T74" fmla="*/ 594 w 1256"/>
                    <a:gd name="T75" fmla="*/ 10 h 1083"/>
                    <a:gd name="T76" fmla="*/ 541 w 1256"/>
                    <a:gd name="T77" fmla="*/ 27 h 1083"/>
                    <a:gd name="T78" fmla="*/ 428 w 1256"/>
                    <a:gd name="T79" fmla="*/ 18 h 10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56" h="1083">
                      <a:moveTo>
                        <a:pt x="515" y="36"/>
                      </a:moveTo>
                      <a:cubicBezTo>
                        <a:pt x="454" y="15"/>
                        <a:pt x="481" y="23"/>
                        <a:pt x="437" y="10"/>
                      </a:cubicBezTo>
                      <a:cubicBezTo>
                        <a:pt x="382" y="13"/>
                        <a:pt x="318" y="0"/>
                        <a:pt x="271" y="36"/>
                      </a:cubicBezTo>
                      <a:cubicBezTo>
                        <a:pt x="255" y="49"/>
                        <a:pt x="242" y="64"/>
                        <a:pt x="227" y="79"/>
                      </a:cubicBezTo>
                      <a:cubicBezTo>
                        <a:pt x="218" y="88"/>
                        <a:pt x="201" y="106"/>
                        <a:pt x="201" y="106"/>
                      </a:cubicBezTo>
                      <a:cubicBezTo>
                        <a:pt x="189" y="211"/>
                        <a:pt x="204" y="187"/>
                        <a:pt x="105" y="202"/>
                      </a:cubicBezTo>
                      <a:cubicBezTo>
                        <a:pt x="89" y="226"/>
                        <a:pt x="72" y="242"/>
                        <a:pt x="53" y="263"/>
                      </a:cubicBezTo>
                      <a:cubicBezTo>
                        <a:pt x="30" y="354"/>
                        <a:pt x="61" y="257"/>
                        <a:pt x="26" y="315"/>
                      </a:cubicBezTo>
                      <a:cubicBezTo>
                        <a:pt x="12" y="339"/>
                        <a:pt x="9" y="375"/>
                        <a:pt x="0" y="402"/>
                      </a:cubicBezTo>
                      <a:cubicBezTo>
                        <a:pt x="1" y="408"/>
                        <a:pt x="8" y="509"/>
                        <a:pt x="18" y="533"/>
                      </a:cubicBezTo>
                      <a:cubicBezTo>
                        <a:pt x="39" y="583"/>
                        <a:pt x="102" y="619"/>
                        <a:pt x="140" y="655"/>
                      </a:cubicBezTo>
                      <a:cubicBezTo>
                        <a:pt x="86" y="674"/>
                        <a:pt x="87" y="707"/>
                        <a:pt x="79" y="760"/>
                      </a:cubicBezTo>
                      <a:cubicBezTo>
                        <a:pt x="84" y="786"/>
                        <a:pt x="83" y="815"/>
                        <a:pt x="96" y="839"/>
                      </a:cubicBezTo>
                      <a:cubicBezTo>
                        <a:pt x="111" y="866"/>
                        <a:pt x="128" y="864"/>
                        <a:pt x="149" y="882"/>
                      </a:cubicBezTo>
                      <a:cubicBezTo>
                        <a:pt x="186" y="912"/>
                        <a:pt x="215" y="945"/>
                        <a:pt x="262" y="961"/>
                      </a:cubicBezTo>
                      <a:cubicBezTo>
                        <a:pt x="320" y="1015"/>
                        <a:pt x="377" y="1063"/>
                        <a:pt x="454" y="1083"/>
                      </a:cubicBezTo>
                      <a:cubicBezTo>
                        <a:pt x="481" y="1058"/>
                        <a:pt x="486" y="1049"/>
                        <a:pt x="524" y="1039"/>
                      </a:cubicBezTo>
                      <a:cubicBezTo>
                        <a:pt x="662" y="1047"/>
                        <a:pt x="722" y="1056"/>
                        <a:pt x="864" y="1039"/>
                      </a:cubicBezTo>
                      <a:cubicBezTo>
                        <a:pt x="877" y="1037"/>
                        <a:pt x="888" y="1028"/>
                        <a:pt x="899" y="1022"/>
                      </a:cubicBezTo>
                      <a:cubicBezTo>
                        <a:pt x="908" y="1017"/>
                        <a:pt x="915" y="1006"/>
                        <a:pt x="925" y="1005"/>
                      </a:cubicBezTo>
                      <a:cubicBezTo>
                        <a:pt x="980" y="998"/>
                        <a:pt x="1036" y="999"/>
                        <a:pt x="1091" y="996"/>
                      </a:cubicBezTo>
                      <a:cubicBezTo>
                        <a:pt x="1143" y="960"/>
                        <a:pt x="1096" y="1001"/>
                        <a:pt x="1126" y="943"/>
                      </a:cubicBezTo>
                      <a:cubicBezTo>
                        <a:pt x="1130" y="936"/>
                        <a:pt x="1139" y="933"/>
                        <a:pt x="1144" y="926"/>
                      </a:cubicBezTo>
                      <a:cubicBezTo>
                        <a:pt x="1175" y="885"/>
                        <a:pt x="1188" y="850"/>
                        <a:pt x="1231" y="821"/>
                      </a:cubicBezTo>
                      <a:cubicBezTo>
                        <a:pt x="1256" y="749"/>
                        <a:pt x="1252" y="668"/>
                        <a:pt x="1240" y="594"/>
                      </a:cubicBezTo>
                      <a:cubicBezTo>
                        <a:pt x="1239" y="586"/>
                        <a:pt x="1227" y="583"/>
                        <a:pt x="1222" y="577"/>
                      </a:cubicBezTo>
                      <a:cubicBezTo>
                        <a:pt x="1213" y="566"/>
                        <a:pt x="1205" y="554"/>
                        <a:pt x="1196" y="542"/>
                      </a:cubicBezTo>
                      <a:cubicBezTo>
                        <a:pt x="1193" y="527"/>
                        <a:pt x="1186" y="475"/>
                        <a:pt x="1170" y="463"/>
                      </a:cubicBezTo>
                      <a:cubicBezTo>
                        <a:pt x="1146" y="445"/>
                        <a:pt x="1083" y="435"/>
                        <a:pt x="1048" y="411"/>
                      </a:cubicBezTo>
                      <a:cubicBezTo>
                        <a:pt x="1042" y="394"/>
                        <a:pt x="1025" y="377"/>
                        <a:pt x="1030" y="359"/>
                      </a:cubicBezTo>
                      <a:cubicBezTo>
                        <a:pt x="1049" y="285"/>
                        <a:pt x="1026" y="359"/>
                        <a:pt x="1056" y="298"/>
                      </a:cubicBezTo>
                      <a:cubicBezTo>
                        <a:pt x="1070" y="268"/>
                        <a:pt x="1072" y="233"/>
                        <a:pt x="1082" y="202"/>
                      </a:cubicBezTo>
                      <a:cubicBezTo>
                        <a:pt x="1079" y="161"/>
                        <a:pt x="1082" y="119"/>
                        <a:pt x="1074" y="79"/>
                      </a:cubicBezTo>
                      <a:cubicBezTo>
                        <a:pt x="1068" y="49"/>
                        <a:pt x="981" y="31"/>
                        <a:pt x="960" y="27"/>
                      </a:cubicBezTo>
                      <a:cubicBezTo>
                        <a:pt x="916" y="33"/>
                        <a:pt x="880" y="43"/>
                        <a:pt x="838" y="53"/>
                      </a:cubicBezTo>
                      <a:cubicBezTo>
                        <a:pt x="800" y="93"/>
                        <a:pt x="745" y="69"/>
                        <a:pt x="698" y="53"/>
                      </a:cubicBezTo>
                      <a:cubicBezTo>
                        <a:pt x="675" y="18"/>
                        <a:pt x="665" y="27"/>
                        <a:pt x="637" y="1"/>
                      </a:cubicBezTo>
                      <a:cubicBezTo>
                        <a:pt x="623" y="4"/>
                        <a:pt x="608" y="6"/>
                        <a:pt x="594" y="10"/>
                      </a:cubicBezTo>
                      <a:cubicBezTo>
                        <a:pt x="576" y="15"/>
                        <a:pt x="541" y="27"/>
                        <a:pt x="541" y="27"/>
                      </a:cubicBezTo>
                      <a:cubicBezTo>
                        <a:pt x="503" y="24"/>
                        <a:pt x="428" y="18"/>
                        <a:pt x="428" y="18"/>
                      </a:cubicBezTo>
                    </a:path>
                  </a:pathLst>
                </a:custGeom>
                <a:solidFill>
                  <a:srgbClr val="33CC33"/>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34" name="Group 33"/>
              <p:cNvGrpSpPr/>
              <p:nvPr/>
            </p:nvGrpSpPr>
            <p:grpSpPr>
              <a:xfrm>
                <a:off x="4302321" y="3457449"/>
                <a:ext cx="3177104" cy="205238"/>
                <a:chOff x="1547664" y="2969754"/>
                <a:chExt cx="3177104" cy="205238"/>
              </a:xfrm>
            </p:grpSpPr>
            <p:grpSp>
              <p:nvGrpSpPr>
                <p:cNvPr id="79" name="Group 78"/>
                <p:cNvGrpSpPr/>
                <p:nvPr/>
              </p:nvGrpSpPr>
              <p:grpSpPr>
                <a:xfrm>
                  <a:off x="1547664" y="2969754"/>
                  <a:ext cx="1592928" cy="196118"/>
                  <a:chOff x="764307" y="4820388"/>
                  <a:chExt cx="1592928" cy="196118"/>
                </a:xfrm>
              </p:grpSpPr>
              <p:sp>
                <p:nvSpPr>
                  <p:cNvPr id="90" name="Freeform 89"/>
                  <p:cNvSpPr/>
                  <p:nvPr/>
                </p:nvSpPr>
                <p:spPr>
                  <a:xfrm rot="10409096">
                    <a:off x="2179639"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Freeform 90"/>
                  <p:cNvSpPr/>
                  <p:nvPr/>
                </p:nvSpPr>
                <p:spPr>
                  <a:xfrm rot="10800000">
                    <a:off x="2002468" y="4822770"/>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reeform 91"/>
                  <p:cNvSpPr/>
                  <p:nvPr/>
                </p:nvSpPr>
                <p:spPr>
                  <a:xfrm rot="10800000">
                    <a:off x="1824187"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Freeform 92"/>
                  <p:cNvSpPr/>
                  <p:nvPr/>
                </p:nvSpPr>
                <p:spPr>
                  <a:xfrm rot="10800000">
                    <a:off x="1644620"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Freeform 93"/>
                  <p:cNvSpPr/>
                  <p:nvPr/>
                </p:nvSpPr>
                <p:spPr>
                  <a:xfrm rot="10424627">
                    <a:off x="1469832" y="4829501"/>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94"/>
                  <p:cNvSpPr/>
                  <p:nvPr/>
                </p:nvSpPr>
                <p:spPr>
                  <a:xfrm rot="10800000">
                    <a:off x="1293933"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reeform 95"/>
                  <p:cNvSpPr/>
                  <p:nvPr/>
                </p:nvSpPr>
                <p:spPr>
                  <a:xfrm rot="10800000">
                    <a:off x="1118717" y="482334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Freeform 96"/>
                  <p:cNvSpPr/>
                  <p:nvPr/>
                </p:nvSpPr>
                <p:spPr>
                  <a:xfrm rot="10800000">
                    <a:off x="941548" y="4820388"/>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Freeform 97"/>
                  <p:cNvSpPr/>
                  <p:nvPr/>
                </p:nvSpPr>
                <p:spPr>
                  <a:xfrm rot="10587201">
                    <a:off x="764307" y="482473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0" name="Group 79"/>
                <p:cNvGrpSpPr/>
                <p:nvPr/>
              </p:nvGrpSpPr>
              <p:grpSpPr>
                <a:xfrm>
                  <a:off x="3131840" y="2978874"/>
                  <a:ext cx="1592928" cy="196118"/>
                  <a:chOff x="764307" y="4820388"/>
                  <a:chExt cx="1592928" cy="196118"/>
                </a:xfrm>
              </p:grpSpPr>
              <p:sp>
                <p:nvSpPr>
                  <p:cNvPr id="81" name="Freeform 80"/>
                  <p:cNvSpPr/>
                  <p:nvPr/>
                </p:nvSpPr>
                <p:spPr>
                  <a:xfrm rot="10409096">
                    <a:off x="2179639"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Freeform 81"/>
                  <p:cNvSpPr/>
                  <p:nvPr/>
                </p:nvSpPr>
                <p:spPr>
                  <a:xfrm rot="10800000">
                    <a:off x="2002468" y="4822770"/>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Freeform 82"/>
                  <p:cNvSpPr/>
                  <p:nvPr/>
                </p:nvSpPr>
                <p:spPr>
                  <a:xfrm rot="10800000">
                    <a:off x="1824187"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reeform 83"/>
                  <p:cNvSpPr/>
                  <p:nvPr/>
                </p:nvSpPr>
                <p:spPr>
                  <a:xfrm rot="10800000">
                    <a:off x="1644620"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Freeform 84"/>
                  <p:cNvSpPr/>
                  <p:nvPr/>
                </p:nvSpPr>
                <p:spPr>
                  <a:xfrm rot="10424627">
                    <a:off x="1469832" y="4829501"/>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Freeform 85"/>
                  <p:cNvSpPr/>
                  <p:nvPr/>
                </p:nvSpPr>
                <p:spPr>
                  <a:xfrm rot="10800000">
                    <a:off x="1293933"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Freeform 86"/>
                  <p:cNvSpPr/>
                  <p:nvPr/>
                </p:nvSpPr>
                <p:spPr>
                  <a:xfrm rot="10800000">
                    <a:off x="1118717" y="482334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Freeform 87"/>
                  <p:cNvSpPr/>
                  <p:nvPr/>
                </p:nvSpPr>
                <p:spPr>
                  <a:xfrm rot="10800000">
                    <a:off x="941548" y="4820388"/>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Freeform 88"/>
                  <p:cNvSpPr/>
                  <p:nvPr/>
                </p:nvSpPr>
                <p:spPr>
                  <a:xfrm rot="10587201">
                    <a:off x="764307" y="482473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 name="Group 25"/>
              <p:cNvGrpSpPr>
                <a:grpSpLocks noChangeAspect="1"/>
              </p:cNvGrpSpPr>
              <p:nvPr/>
            </p:nvGrpSpPr>
            <p:grpSpPr bwMode="auto">
              <a:xfrm>
                <a:off x="5983485" y="4603420"/>
                <a:ext cx="1814467" cy="1705900"/>
                <a:chOff x="2160" y="1392"/>
                <a:chExt cx="2552" cy="2400"/>
              </a:xfrm>
            </p:grpSpPr>
            <p:sp>
              <p:nvSpPr>
                <p:cNvPr id="60" name="Freeform 6"/>
                <p:cNvSpPr>
                  <a:spLocks noChangeAspect="1"/>
                </p:cNvSpPr>
                <p:nvPr/>
              </p:nvSpPr>
              <p:spPr bwMode="auto">
                <a:xfrm>
                  <a:off x="2586" y="2621"/>
                  <a:ext cx="411" cy="978"/>
                </a:xfrm>
                <a:custGeom>
                  <a:avLst/>
                  <a:gdLst>
                    <a:gd name="T0" fmla="*/ 119 w 411"/>
                    <a:gd name="T1" fmla="*/ 9 h 978"/>
                    <a:gd name="T2" fmla="*/ 160 w 411"/>
                    <a:gd name="T3" fmla="*/ 142 h 978"/>
                    <a:gd name="T4" fmla="*/ 152 w 411"/>
                    <a:gd name="T5" fmla="*/ 484 h 978"/>
                    <a:gd name="T6" fmla="*/ 102 w 411"/>
                    <a:gd name="T7" fmla="*/ 676 h 978"/>
                    <a:gd name="T8" fmla="*/ 52 w 411"/>
                    <a:gd name="T9" fmla="*/ 827 h 978"/>
                    <a:gd name="T10" fmla="*/ 19 w 411"/>
                    <a:gd name="T11" fmla="*/ 935 h 978"/>
                    <a:gd name="T12" fmla="*/ 10 w 411"/>
                    <a:gd name="T13" fmla="*/ 969 h 978"/>
                    <a:gd name="T14" fmla="*/ 69 w 411"/>
                    <a:gd name="T15" fmla="*/ 960 h 978"/>
                    <a:gd name="T16" fmla="*/ 411 w 411"/>
                    <a:gd name="T17" fmla="*/ 944 h 978"/>
                    <a:gd name="T18" fmla="*/ 352 w 411"/>
                    <a:gd name="T19" fmla="*/ 810 h 978"/>
                    <a:gd name="T20" fmla="*/ 294 w 411"/>
                    <a:gd name="T21" fmla="*/ 643 h 978"/>
                    <a:gd name="T22" fmla="*/ 311 w 411"/>
                    <a:gd name="T23" fmla="*/ 0 h 9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978">
                      <a:moveTo>
                        <a:pt x="119" y="9"/>
                      </a:moveTo>
                      <a:cubicBezTo>
                        <a:pt x="145" y="49"/>
                        <a:pt x="146" y="97"/>
                        <a:pt x="160" y="142"/>
                      </a:cubicBezTo>
                      <a:cubicBezTo>
                        <a:pt x="157" y="256"/>
                        <a:pt x="157" y="370"/>
                        <a:pt x="152" y="484"/>
                      </a:cubicBezTo>
                      <a:cubicBezTo>
                        <a:pt x="149" y="551"/>
                        <a:pt x="119" y="612"/>
                        <a:pt x="102" y="676"/>
                      </a:cubicBezTo>
                      <a:cubicBezTo>
                        <a:pt x="88" y="728"/>
                        <a:pt x="82" y="782"/>
                        <a:pt x="52" y="827"/>
                      </a:cubicBezTo>
                      <a:cubicBezTo>
                        <a:pt x="40" y="863"/>
                        <a:pt x="29" y="899"/>
                        <a:pt x="19" y="935"/>
                      </a:cubicBezTo>
                      <a:cubicBezTo>
                        <a:pt x="16" y="946"/>
                        <a:pt x="0" y="964"/>
                        <a:pt x="10" y="969"/>
                      </a:cubicBezTo>
                      <a:cubicBezTo>
                        <a:pt x="28" y="978"/>
                        <a:pt x="49" y="962"/>
                        <a:pt x="69" y="960"/>
                      </a:cubicBezTo>
                      <a:cubicBezTo>
                        <a:pt x="173" y="950"/>
                        <a:pt x="316" y="947"/>
                        <a:pt x="411" y="944"/>
                      </a:cubicBezTo>
                      <a:cubicBezTo>
                        <a:pt x="396" y="895"/>
                        <a:pt x="389" y="847"/>
                        <a:pt x="352" y="810"/>
                      </a:cubicBezTo>
                      <a:cubicBezTo>
                        <a:pt x="338" y="753"/>
                        <a:pt x="312" y="699"/>
                        <a:pt x="294" y="643"/>
                      </a:cubicBezTo>
                      <a:cubicBezTo>
                        <a:pt x="298" y="409"/>
                        <a:pt x="311" y="222"/>
                        <a:pt x="311" y="0"/>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1" name="Freeform 7"/>
                <p:cNvSpPr>
                  <a:spLocks noChangeAspect="1"/>
                </p:cNvSpPr>
                <p:nvPr/>
              </p:nvSpPr>
              <p:spPr bwMode="auto">
                <a:xfrm>
                  <a:off x="3435" y="2413"/>
                  <a:ext cx="822" cy="1272"/>
                </a:xfrm>
                <a:custGeom>
                  <a:avLst/>
                  <a:gdLst>
                    <a:gd name="T0" fmla="*/ 13 w 822"/>
                    <a:gd name="T1" fmla="*/ 25 h 1272"/>
                    <a:gd name="T2" fmla="*/ 54 w 822"/>
                    <a:gd name="T3" fmla="*/ 75 h 1272"/>
                    <a:gd name="T4" fmla="*/ 63 w 822"/>
                    <a:gd name="T5" fmla="*/ 108 h 1272"/>
                    <a:gd name="T6" fmla="*/ 130 w 822"/>
                    <a:gd name="T7" fmla="*/ 192 h 1272"/>
                    <a:gd name="T8" fmla="*/ 155 w 822"/>
                    <a:gd name="T9" fmla="*/ 217 h 1272"/>
                    <a:gd name="T10" fmla="*/ 163 w 822"/>
                    <a:gd name="T11" fmla="*/ 250 h 1272"/>
                    <a:gd name="T12" fmla="*/ 213 w 822"/>
                    <a:gd name="T13" fmla="*/ 283 h 1272"/>
                    <a:gd name="T14" fmla="*/ 338 w 822"/>
                    <a:gd name="T15" fmla="*/ 400 h 1272"/>
                    <a:gd name="T16" fmla="*/ 363 w 822"/>
                    <a:gd name="T17" fmla="*/ 417 h 1272"/>
                    <a:gd name="T18" fmla="*/ 397 w 822"/>
                    <a:gd name="T19" fmla="*/ 467 h 1272"/>
                    <a:gd name="T20" fmla="*/ 430 w 822"/>
                    <a:gd name="T21" fmla="*/ 576 h 1272"/>
                    <a:gd name="T22" fmla="*/ 463 w 822"/>
                    <a:gd name="T23" fmla="*/ 751 h 1272"/>
                    <a:gd name="T24" fmla="*/ 488 w 822"/>
                    <a:gd name="T25" fmla="*/ 893 h 1272"/>
                    <a:gd name="T26" fmla="*/ 497 w 822"/>
                    <a:gd name="T27" fmla="*/ 1260 h 1272"/>
                    <a:gd name="T28" fmla="*/ 522 w 822"/>
                    <a:gd name="T29" fmla="*/ 1235 h 1272"/>
                    <a:gd name="T30" fmla="*/ 555 w 822"/>
                    <a:gd name="T31" fmla="*/ 1218 h 1272"/>
                    <a:gd name="T32" fmla="*/ 756 w 822"/>
                    <a:gd name="T33" fmla="*/ 1210 h 1272"/>
                    <a:gd name="T34" fmla="*/ 706 w 822"/>
                    <a:gd name="T35" fmla="*/ 1110 h 1272"/>
                    <a:gd name="T36" fmla="*/ 680 w 822"/>
                    <a:gd name="T37" fmla="*/ 993 h 1272"/>
                    <a:gd name="T38" fmla="*/ 680 w 822"/>
                    <a:gd name="T39" fmla="*/ 559 h 1272"/>
                    <a:gd name="T40" fmla="*/ 731 w 822"/>
                    <a:gd name="T41" fmla="*/ 434 h 1272"/>
                    <a:gd name="T42" fmla="*/ 781 w 822"/>
                    <a:gd name="T43" fmla="*/ 292 h 1272"/>
                    <a:gd name="T44" fmla="*/ 789 w 822"/>
                    <a:gd name="T45" fmla="*/ 250 h 1272"/>
                    <a:gd name="T46" fmla="*/ 814 w 822"/>
                    <a:gd name="T47" fmla="*/ 200 h 1272"/>
                    <a:gd name="T48" fmla="*/ 739 w 822"/>
                    <a:gd name="T49" fmla="*/ 225 h 1272"/>
                    <a:gd name="T50" fmla="*/ 672 w 822"/>
                    <a:gd name="T51" fmla="*/ 275 h 1272"/>
                    <a:gd name="T52" fmla="*/ 589 w 822"/>
                    <a:gd name="T53" fmla="*/ 350 h 1272"/>
                    <a:gd name="T54" fmla="*/ 522 w 822"/>
                    <a:gd name="T55" fmla="*/ 333 h 1272"/>
                    <a:gd name="T56" fmla="*/ 463 w 822"/>
                    <a:gd name="T57" fmla="*/ 317 h 1272"/>
                    <a:gd name="T58" fmla="*/ 372 w 822"/>
                    <a:gd name="T59" fmla="*/ 267 h 1272"/>
                    <a:gd name="T60" fmla="*/ 322 w 822"/>
                    <a:gd name="T61" fmla="*/ 233 h 1272"/>
                    <a:gd name="T62" fmla="*/ 305 w 822"/>
                    <a:gd name="T63" fmla="*/ 208 h 1272"/>
                    <a:gd name="T64" fmla="*/ 280 w 822"/>
                    <a:gd name="T65" fmla="*/ 192 h 1272"/>
                    <a:gd name="T66" fmla="*/ 230 w 822"/>
                    <a:gd name="T67" fmla="*/ 116 h 1272"/>
                    <a:gd name="T68" fmla="*/ 196 w 822"/>
                    <a:gd name="T69" fmla="*/ 58 h 1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2" h="1272">
                      <a:moveTo>
                        <a:pt x="13" y="25"/>
                      </a:moveTo>
                      <a:cubicBezTo>
                        <a:pt x="34" y="91"/>
                        <a:pt x="0" y="0"/>
                        <a:pt x="54" y="75"/>
                      </a:cubicBezTo>
                      <a:cubicBezTo>
                        <a:pt x="61" y="84"/>
                        <a:pt x="60" y="97"/>
                        <a:pt x="63" y="108"/>
                      </a:cubicBezTo>
                      <a:cubicBezTo>
                        <a:pt x="77" y="156"/>
                        <a:pt x="81" y="175"/>
                        <a:pt x="130" y="192"/>
                      </a:cubicBezTo>
                      <a:cubicBezTo>
                        <a:pt x="138" y="200"/>
                        <a:pt x="149" y="207"/>
                        <a:pt x="155" y="217"/>
                      </a:cubicBezTo>
                      <a:cubicBezTo>
                        <a:pt x="161" y="227"/>
                        <a:pt x="156" y="241"/>
                        <a:pt x="163" y="250"/>
                      </a:cubicBezTo>
                      <a:cubicBezTo>
                        <a:pt x="176" y="265"/>
                        <a:pt x="213" y="283"/>
                        <a:pt x="213" y="283"/>
                      </a:cubicBezTo>
                      <a:cubicBezTo>
                        <a:pt x="227" y="328"/>
                        <a:pt x="293" y="386"/>
                        <a:pt x="338" y="400"/>
                      </a:cubicBezTo>
                      <a:cubicBezTo>
                        <a:pt x="346" y="406"/>
                        <a:pt x="356" y="409"/>
                        <a:pt x="363" y="417"/>
                      </a:cubicBezTo>
                      <a:cubicBezTo>
                        <a:pt x="376" y="432"/>
                        <a:pt x="397" y="467"/>
                        <a:pt x="397" y="467"/>
                      </a:cubicBezTo>
                      <a:cubicBezTo>
                        <a:pt x="409" y="503"/>
                        <a:pt x="421" y="539"/>
                        <a:pt x="430" y="576"/>
                      </a:cubicBezTo>
                      <a:cubicBezTo>
                        <a:pt x="436" y="637"/>
                        <a:pt x="444" y="693"/>
                        <a:pt x="463" y="751"/>
                      </a:cubicBezTo>
                      <a:cubicBezTo>
                        <a:pt x="470" y="800"/>
                        <a:pt x="480" y="844"/>
                        <a:pt x="488" y="893"/>
                      </a:cubicBezTo>
                      <a:cubicBezTo>
                        <a:pt x="491" y="1015"/>
                        <a:pt x="485" y="1138"/>
                        <a:pt x="497" y="1260"/>
                      </a:cubicBezTo>
                      <a:cubicBezTo>
                        <a:pt x="498" y="1272"/>
                        <a:pt x="512" y="1242"/>
                        <a:pt x="522" y="1235"/>
                      </a:cubicBezTo>
                      <a:cubicBezTo>
                        <a:pt x="532" y="1228"/>
                        <a:pt x="543" y="1219"/>
                        <a:pt x="555" y="1218"/>
                      </a:cubicBezTo>
                      <a:cubicBezTo>
                        <a:pt x="622" y="1211"/>
                        <a:pt x="689" y="1213"/>
                        <a:pt x="756" y="1210"/>
                      </a:cubicBezTo>
                      <a:cubicBezTo>
                        <a:pt x="744" y="1176"/>
                        <a:pt x="726" y="1141"/>
                        <a:pt x="706" y="1110"/>
                      </a:cubicBezTo>
                      <a:cubicBezTo>
                        <a:pt x="699" y="1070"/>
                        <a:pt x="688" y="1033"/>
                        <a:pt x="680" y="993"/>
                      </a:cubicBezTo>
                      <a:cubicBezTo>
                        <a:pt x="664" y="805"/>
                        <a:pt x="666" y="868"/>
                        <a:pt x="680" y="559"/>
                      </a:cubicBezTo>
                      <a:cubicBezTo>
                        <a:pt x="682" y="516"/>
                        <a:pt x="718" y="474"/>
                        <a:pt x="731" y="434"/>
                      </a:cubicBezTo>
                      <a:cubicBezTo>
                        <a:pt x="746" y="390"/>
                        <a:pt x="755" y="330"/>
                        <a:pt x="781" y="292"/>
                      </a:cubicBezTo>
                      <a:cubicBezTo>
                        <a:pt x="784" y="278"/>
                        <a:pt x="784" y="263"/>
                        <a:pt x="789" y="250"/>
                      </a:cubicBezTo>
                      <a:cubicBezTo>
                        <a:pt x="789" y="249"/>
                        <a:pt x="822" y="208"/>
                        <a:pt x="814" y="200"/>
                      </a:cubicBezTo>
                      <a:cubicBezTo>
                        <a:pt x="814" y="200"/>
                        <a:pt x="745" y="223"/>
                        <a:pt x="739" y="225"/>
                      </a:cubicBezTo>
                      <a:cubicBezTo>
                        <a:pt x="719" y="255"/>
                        <a:pt x="701" y="255"/>
                        <a:pt x="672" y="275"/>
                      </a:cubicBezTo>
                      <a:cubicBezTo>
                        <a:pt x="654" y="302"/>
                        <a:pt x="619" y="341"/>
                        <a:pt x="589" y="350"/>
                      </a:cubicBezTo>
                      <a:cubicBezTo>
                        <a:pt x="536" y="386"/>
                        <a:pt x="555" y="359"/>
                        <a:pt x="522" y="333"/>
                      </a:cubicBezTo>
                      <a:cubicBezTo>
                        <a:pt x="516" y="329"/>
                        <a:pt x="465" y="317"/>
                        <a:pt x="463" y="317"/>
                      </a:cubicBezTo>
                      <a:cubicBezTo>
                        <a:pt x="433" y="301"/>
                        <a:pt x="401" y="285"/>
                        <a:pt x="372" y="267"/>
                      </a:cubicBezTo>
                      <a:cubicBezTo>
                        <a:pt x="355" y="257"/>
                        <a:pt x="322" y="233"/>
                        <a:pt x="322" y="233"/>
                      </a:cubicBezTo>
                      <a:cubicBezTo>
                        <a:pt x="316" y="225"/>
                        <a:pt x="312" y="215"/>
                        <a:pt x="305" y="208"/>
                      </a:cubicBezTo>
                      <a:cubicBezTo>
                        <a:pt x="298" y="201"/>
                        <a:pt x="287" y="199"/>
                        <a:pt x="280" y="192"/>
                      </a:cubicBezTo>
                      <a:cubicBezTo>
                        <a:pt x="271" y="182"/>
                        <a:pt x="242" y="134"/>
                        <a:pt x="230" y="116"/>
                      </a:cubicBezTo>
                      <a:cubicBezTo>
                        <a:pt x="219" y="99"/>
                        <a:pt x="196" y="79"/>
                        <a:pt x="196" y="58"/>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2" name="Freeform 8"/>
                <p:cNvSpPr>
                  <a:spLocks noChangeAspect="1"/>
                </p:cNvSpPr>
                <p:nvPr/>
              </p:nvSpPr>
              <p:spPr bwMode="auto">
                <a:xfrm>
                  <a:off x="2208" y="3120"/>
                  <a:ext cx="528" cy="528"/>
                </a:xfrm>
                <a:custGeom>
                  <a:avLst/>
                  <a:gdLst>
                    <a:gd name="T0" fmla="*/ 528 w 528"/>
                    <a:gd name="T1" fmla="*/ 0 h 528"/>
                    <a:gd name="T2" fmla="*/ 192 w 528"/>
                    <a:gd name="T3" fmla="*/ 192 h 528"/>
                    <a:gd name="T4" fmla="*/ 0 w 528"/>
                    <a:gd name="T5" fmla="*/ 528 h 528"/>
                    <a:gd name="T6" fmla="*/ 0 60000 65536"/>
                    <a:gd name="T7" fmla="*/ 0 60000 65536"/>
                    <a:gd name="T8" fmla="*/ 0 60000 65536"/>
                  </a:gdLst>
                  <a:ahLst/>
                  <a:cxnLst>
                    <a:cxn ang="T6">
                      <a:pos x="T0" y="T1"/>
                    </a:cxn>
                    <a:cxn ang="T7">
                      <a:pos x="T2" y="T3"/>
                    </a:cxn>
                    <a:cxn ang="T8">
                      <a:pos x="T4" y="T5"/>
                    </a:cxn>
                  </a:cxnLst>
                  <a:rect l="0" t="0" r="r" b="b"/>
                  <a:pathLst>
                    <a:path w="528" h="528">
                      <a:moveTo>
                        <a:pt x="528" y="0"/>
                      </a:moveTo>
                      <a:cubicBezTo>
                        <a:pt x="404" y="52"/>
                        <a:pt x="280" y="104"/>
                        <a:pt x="192" y="192"/>
                      </a:cubicBezTo>
                      <a:cubicBezTo>
                        <a:pt x="104" y="280"/>
                        <a:pt x="52" y="404"/>
                        <a:pt x="0" y="52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3" name="Freeform 9"/>
                <p:cNvSpPr>
                  <a:spLocks noChangeAspect="1"/>
                </p:cNvSpPr>
                <p:nvPr/>
              </p:nvSpPr>
              <p:spPr bwMode="auto">
                <a:xfrm>
                  <a:off x="2448" y="3216"/>
                  <a:ext cx="288" cy="480"/>
                </a:xfrm>
                <a:custGeom>
                  <a:avLst/>
                  <a:gdLst>
                    <a:gd name="T0" fmla="*/ 288 w 288"/>
                    <a:gd name="T1" fmla="*/ 0 h 480"/>
                    <a:gd name="T2" fmla="*/ 96 w 288"/>
                    <a:gd name="T3" fmla="*/ 144 h 480"/>
                    <a:gd name="T4" fmla="*/ 0 w 288"/>
                    <a:gd name="T5" fmla="*/ 480 h 480"/>
                    <a:gd name="T6" fmla="*/ 0 60000 65536"/>
                    <a:gd name="T7" fmla="*/ 0 60000 65536"/>
                    <a:gd name="T8" fmla="*/ 0 60000 65536"/>
                  </a:gdLst>
                  <a:ahLst/>
                  <a:cxnLst>
                    <a:cxn ang="T6">
                      <a:pos x="T0" y="T1"/>
                    </a:cxn>
                    <a:cxn ang="T7">
                      <a:pos x="T2" y="T3"/>
                    </a:cxn>
                    <a:cxn ang="T8">
                      <a:pos x="T4" y="T5"/>
                    </a:cxn>
                  </a:cxnLst>
                  <a:rect l="0" t="0" r="r" b="b"/>
                  <a:pathLst>
                    <a:path w="288" h="480">
                      <a:moveTo>
                        <a:pt x="288" y="0"/>
                      </a:moveTo>
                      <a:cubicBezTo>
                        <a:pt x="216" y="32"/>
                        <a:pt x="144" y="64"/>
                        <a:pt x="96" y="144"/>
                      </a:cubicBezTo>
                      <a:cubicBezTo>
                        <a:pt x="48" y="224"/>
                        <a:pt x="16" y="424"/>
                        <a:pt x="0"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4" name="Freeform 10"/>
                <p:cNvSpPr>
                  <a:spLocks noChangeAspect="1"/>
                </p:cNvSpPr>
                <p:nvPr/>
              </p:nvSpPr>
              <p:spPr bwMode="auto">
                <a:xfrm>
                  <a:off x="2832" y="3120"/>
                  <a:ext cx="432" cy="576"/>
                </a:xfrm>
                <a:custGeom>
                  <a:avLst/>
                  <a:gdLst>
                    <a:gd name="T0" fmla="*/ 0 w 432"/>
                    <a:gd name="T1" fmla="*/ 0 h 576"/>
                    <a:gd name="T2" fmla="*/ 192 w 432"/>
                    <a:gd name="T3" fmla="*/ 144 h 576"/>
                    <a:gd name="T4" fmla="*/ 432 w 432"/>
                    <a:gd name="T5" fmla="*/ 576 h 576"/>
                    <a:gd name="T6" fmla="*/ 0 60000 65536"/>
                    <a:gd name="T7" fmla="*/ 0 60000 65536"/>
                    <a:gd name="T8" fmla="*/ 0 60000 65536"/>
                  </a:gdLst>
                  <a:ahLst/>
                  <a:cxnLst>
                    <a:cxn ang="T6">
                      <a:pos x="T0" y="T1"/>
                    </a:cxn>
                    <a:cxn ang="T7">
                      <a:pos x="T2" y="T3"/>
                    </a:cxn>
                    <a:cxn ang="T8">
                      <a:pos x="T4" y="T5"/>
                    </a:cxn>
                  </a:cxnLst>
                  <a:rect l="0" t="0" r="r" b="b"/>
                  <a:pathLst>
                    <a:path w="432" h="576">
                      <a:moveTo>
                        <a:pt x="0" y="0"/>
                      </a:moveTo>
                      <a:cubicBezTo>
                        <a:pt x="60" y="24"/>
                        <a:pt x="120" y="48"/>
                        <a:pt x="192" y="144"/>
                      </a:cubicBezTo>
                      <a:cubicBezTo>
                        <a:pt x="264" y="240"/>
                        <a:pt x="348" y="408"/>
                        <a:pt x="432" y="57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5" name="Freeform 11"/>
                <p:cNvSpPr>
                  <a:spLocks noChangeAspect="1"/>
                </p:cNvSpPr>
                <p:nvPr/>
              </p:nvSpPr>
              <p:spPr bwMode="auto">
                <a:xfrm>
                  <a:off x="3600" y="3120"/>
                  <a:ext cx="288" cy="576"/>
                </a:xfrm>
                <a:custGeom>
                  <a:avLst/>
                  <a:gdLst>
                    <a:gd name="T0" fmla="*/ 288 w 288"/>
                    <a:gd name="T1" fmla="*/ 0 h 576"/>
                    <a:gd name="T2" fmla="*/ 96 w 288"/>
                    <a:gd name="T3" fmla="*/ 192 h 576"/>
                    <a:gd name="T4" fmla="*/ 0 w 288"/>
                    <a:gd name="T5" fmla="*/ 576 h 576"/>
                    <a:gd name="T6" fmla="*/ 0 60000 65536"/>
                    <a:gd name="T7" fmla="*/ 0 60000 65536"/>
                    <a:gd name="T8" fmla="*/ 0 60000 65536"/>
                  </a:gdLst>
                  <a:ahLst/>
                  <a:cxnLst>
                    <a:cxn ang="T6">
                      <a:pos x="T0" y="T1"/>
                    </a:cxn>
                    <a:cxn ang="T7">
                      <a:pos x="T2" y="T3"/>
                    </a:cxn>
                    <a:cxn ang="T8">
                      <a:pos x="T4" y="T5"/>
                    </a:cxn>
                  </a:cxnLst>
                  <a:rect l="0" t="0" r="r" b="b"/>
                  <a:pathLst>
                    <a:path w="288" h="576">
                      <a:moveTo>
                        <a:pt x="288" y="0"/>
                      </a:moveTo>
                      <a:cubicBezTo>
                        <a:pt x="216" y="48"/>
                        <a:pt x="144" y="96"/>
                        <a:pt x="96" y="192"/>
                      </a:cubicBezTo>
                      <a:cubicBezTo>
                        <a:pt x="48" y="288"/>
                        <a:pt x="24" y="432"/>
                        <a:pt x="0" y="57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6" name="Freeform 12"/>
                <p:cNvSpPr>
                  <a:spLocks noChangeAspect="1"/>
                </p:cNvSpPr>
                <p:nvPr/>
              </p:nvSpPr>
              <p:spPr bwMode="auto">
                <a:xfrm>
                  <a:off x="4080" y="3168"/>
                  <a:ext cx="336" cy="528"/>
                </a:xfrm>
                <a:custGeom>
                  <a:avLst/>
                  <a:gdLst>
                    <a:gd name="T0" fmla="*/ 0 w 336"/>
                    <a:gd name="T1" fmla="*/ 0 h 528"/>
                    <a:gd name="T2" fmla="*/ 240 w 336"/>
                    <a:gd name="T3" fmla="*/ 192 h 528"/>
                    <a:gd name="T4" fmla="*/ 336 w 336"/>
                    <a:gd name="T5" fmla="*/ 528 h 528"/>
                    <a:gd name="T6" fmla="*/ 0 60000 65536"/>
                    <a:gd name="T7" fmla="*/ 0 60000 65536"/>
                    <a:gd name="T8" fmla="*/ 0 60000 65536"/>
                  </a:gdLst>
                  <a:ahLst/>
                  <a:cxnLst>
                    <a:cxn ang="T6">
                      <a:pos x="T0" y="T1"/>
                    </a:cxn>
                    <a:cxn ang="T7">
                      <a:pos x="T2" y="T3"/>
                    </a:cxn>
                    <a:cxn ang="T8">
                      <a:pos x="T4" y="T5"/>
                    </a:cxn>
                  </a:cxnLst>
                  <a:rect l="0" t="0" r="r" b="b"/>
                  <a:pathLst>
                    <a:path w="336" h="528">
                      <a:moveTo>
                        <a:pt x="0" y="0"/>
                      </a:moveTo>
                      <a:cubicBezTo>
                        <a:pt x="92" y="52"/>
                        <a:pt x="184" y="104"/>
                        <a:pt x="240" y="192"/>
                      </a:cubicBezTo>
                      <a:cubicBezTo>
                        <a:pt x="296" y="280"/>
                        <a:pt x="316" y="404"/>
                        <a:pt x="336" y="52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7" name="Freeform 13"/>
                <p:cNvSpPr>
                  <a:spLocks noChangeAspect="1"/>
                </p:cNvSpPr>
                <p:nvPr/>
              </p:nvSpPr>
              <p:spPr bwMode="auto">
                <a:xfrm>
                  <a:off x="3864" y="3264"/>
                  <a:ext cx="168" cy="480"/>
                </a:xfrm>
                <a:custGeom>
                  <a:avLst/>
                  <a:gdLst>
                    <a:gd name="T0" fmla="*/ 168 w 168"/>
                    <a:gd name="T1" fmla="*/ 0 h 480"/>
                    <a:gd name="T2" fmla="*/ 24 w 168"/>
                    <a:gd name="T3" fmla="*/ 240 h 480"/>
                    <a:gd name="T4" fmla="*/ 24 w 168"/>
                    <a:gd name="T5" fmla="*/ 480 h 480"/>
                    <a:gd name="T6" fmla="*/ 0 60000 65536"/>
                    <a:gd name="T7" fmla="*/ 0 60000 65536"/>
                    <a:gd name="T8" fmla="*/ 0 60000 65536"/>
                  </a:gdLst>
                  <a:ahLst/>
                  <a:cxnLst>
                    <a:cxn ang="T6">
                      <a:pos x="T0" y="T1"/>
                    </a:cxn>
                    <a:cxn ang="T7">
                      <a:pos x="T2" y="T3"/>
                    </a:cxn>
                    <a:cxn ang="T8">
                      <a:pos x="T4" y="T5"/>
                    </a:cxn>
                  </a:cxnLst>
                  <a:rect l="0" t="0" r="r" b="b"/>
                  <a:pathLst>
                    <a:path w="168" h="480">
                      <a:moveTo>
                        <a:pt x="168" y="0"/>
                      </a:moveTo>
                      <a:cubicBezTo>
                        <a:pt x="108" y="80"/>
                        <a:pt x="48" y="160"/>
                        <a:pt x="24" y="240"/>
                      </a:cubicBezTo>
                      <a:cubicBezTo>
                        <a:pt x="0" y="320"/>
                        <a:pt x="12" y="400"/>
                        <a:pt x="24"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8" name="Freeform 14"/>
                <p:cNvSpPr>
                  <a:spLocks noChangeAspect="1"/>
                </p:cNvSpPr>
                <p:nvPr/>
              </p:nvSpPr>
              <p:spPr bwMode="auto">
                <a:xfrm>
                  <a:off x="3016" y="3360"/>
                  <a:ext cx="56" cy="192"/>
                </a:xfrm>
                <a:custGeom>
                  <a:avLst/>
                  <a:gdLst>
                    <a:gd name="T0" fmla="*/ 56 w 56"/>
                    <a:gd name="T1" fmla="*/ 0 h 192"/>
                    <a:gd name="T2" fmla="*/ 8 w 56"/>
                    <a:gd name="T3" fmla="*/ 96 h 192"/>
                    <a:gd name="T4" fmla="*/ 8 w 56"/>
                    <a:gd name="T5" fmla="*/ 192 h 192"/>
                    <a:gd name="T6" fmla="*/ 0 60000 65536"/>
                    <a:gd name="T7" fmla="*/ 0 60000 65536"/>
                    <a:gd name="T8" fmla="*/ 0 60000 65536"/>
                  </a:gdLst>
                  <a:ahLst/>
                  <a:cxnLst>
                    <a:cxn ang="T6">
                      <a:pos x="T0" y="T1"/>
                    </a:cxn>
                    <a:cxn ang="T7">
                      <a:pos x="T2" y="T3"/>
                    </a:cxn>
                    <a:cxn ang="T8">
                      <a:pos x="T4" y="T5"/>
                    </a:cxn>
                  </a:cxnLst>
                  <a:rect l="0" t="0" r="r" b="b"/>
                  <a:pathLst>
                    <a:path w="56" h="192">
                      <a:moveTo>
                        <a:pt x="56" y="0"/>
                      </a:moveTo>
                      <a:cubicBezTo>
                        <a:pt x="36" y="32"/>
                        <a:pt x="16" y="64"/>
                        <a:pt x="8" y="96"/>
                      </a:cubicBezTo>
                      <a:cubicBezTo>
                        <a:pt x="0" y="128"/>
                        <a:pt x="4" y="160"/>
                        <a:pt x="8" y="19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9" name="Freeform 15"/>
                <p:cNvSpPr>
                  <a:spLocks noChangeAspect="1"/>
                </p:cNvSpPr>
                <p:nvPr/>
              </p:nvSpPr>
              <p:spPr bwMode="auto">
                <a:xfrm>
                  <a:off x="2352" y="3408"/>
                  <a:ext cx="56" cy="288"/>
                </a:xfrm>
                <a:custGeom>
                  <a:avLst/>
                  <a:gdLst>
                    <a:gd name="T0" fmla="*/ 0 w 56"/>
                    <a:gd name="T1" fmla="*/ 0 h 288"/>
                    <a:gd name="T2" fmla="*/ 48 w 56"/>
                    <a:gd name="T3" fmla="*/ 96 h 288"/>
                    <a:gd name="T4" fmla="*/ 48 w 56"/>
                    <a:gd name="T5" fmla="*/ 288 h 288"/>
                    <a:gd name="T6" fmla="*/ 0 60000 65536"/>
                    <a:gd name="T7" fmla="*/ 0 60000 65536"/>
                    <a:gd name="T8" fmla="*/ 0 60000 65536"/>
                  </a:gdLst>
                  <a:ahLst/>
                  <a:cxnLst>
                    <a:cxn ang="T6">
                      <a:pos x="T0" y="T1"/>
                    </a:cxn>
                    <a:cxn ang="T7">
                      <a:pos x="T2" y="T3"/>
                    </a:cxn>
                    <a:cxn ang="T8">
                      <a:pos x="T4" y="T5"/>
                    </a:cxn>
                  </a:cxnLst>
                  <a:rect l="0" t="0" r="r" b="b"/>
                  <a:pathLst>
                    <a:path w="56" h="288">
                      <a:moveTo>
                        <a:pt x="0" y="0"/>
                      </a:moveTo>
                      <a:cubicBezTo>
                        <a:pt x="20" y="24"/>
                        <a:pt x="40" y="48"/>
                        <a:pt x="48" y="96"/>
                      </a:cubicBezTo>
                      <a:cubicBezTo>
                        <a:pt x="56" y="144"/>
                        <a:pt x="52" y="216"/>
                        <a:pt x="48" y="288"/>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0" name="Freeform 16"/>
                <p:cNvSpPr>
                  <a:spLocks noChangeAspect="1"/>
                </p:cNvSpPr>
                <p:nvPr/>
              </p:nvSpPr>
              <p:spPr bwMode="auto">
                <a:xfrm>
                  <a:off x="4264" y="3408"/>
                  <a:ext cx="56" cy="336"/>
                </a:xfrm>
                <a:custGeom>
                  <a:avLst/>
                  <a:gdLst>
                    <a:gd name="T0" fmla="*/ 56 w 56"/>
                    <a:gd name="T1" fmla="*/ 0 h 336"/>
                    <a:gd name="T2" fmla="*/ 8 w 56"/>
                    <a:gd name="T3" fmla="*/ 96 h 336"/>
                    <a:gd name="T4" fmla="*/ 8 w 56"/>
                    <a:gd name="T5" fmla="*/ 336 h 336"/>
                    <a:gd name="T6" fmla="*/ 0 60000 65536"/>
                    <a:gd name="T7" fmla="*/ 0 60000 65536"/>
                    <a:gd name="T8" fmla="*/ 0 60000 65536"/>
                  </a:gdLst>
                  <a:ahLst/>
                  <a:cxnLst>
                    <a:cxn ang="T6">
                      <a:pos x="T0" y="T1"/>
                    </a:cxn>
                    <a:cxn ang="T7">
                      <a:pos x="T2" y="T3"/>
                    </a:cxn>
                    <a:cxn ang="T8">
                      <a:pos x="T4" y="T5"/>
                    </a:cxn>
                  </a:cxnLst>
                  <a:rect l="0" t="0" r="r" b="b"/>
                  <a:pathLst>
                    <a:path w="56" h="336">
                      <a:moveTo>
                        <a:pt x="56" y="0"/>
                      </a:moveTo>
                      <a:cubicBezTo>
                        <a:pt x="36" y="20"/>
                        <a:pt x="16" y="40"/>
                        <a:pt x="8" y="96"/>
                      </a:cubicBezTo>
                      <a:cubicBezTo>
                        <a:pt x="0" y="152"/>
                        <a:pt x="4" y="244"/>
                        <a:pt x="8" y="336"/>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 name="Freeform 70"/>
                <p:cNvSpPr>
                  <a:spLocks noChangeAspect="1"/>
                </p:cNvSpPr>
                <p:nvPr/>
              </p:nvSpPr>
              <p:spPr bwMode="auto">
                <a:xfrm>
                  <a:off x="3116" y="2623"/>
                  <a:ext cx="398" cy="961"/>
                </a:xfrm>
                <a:custGeom>
                  <a:avLst/>
                  <a:gdLst>
                    <a:gd name="T0" fmla="*/ 156 w 398"/>
                    <a:gd name="T1" fmla="*/ 132 h 961"/>
                    <a:gd name="T2" fmla="*/ 181 w 398"/>
                    <a:gd name="T3" fmla="*/ 374 h 961"/>
                    <a:gd name="T4" fmla="*/ 140 w 398"/>
                    <a:gd name="T5" fmla="*/ 933 h 961"/>
                    <a:gd name="T6" fmla="*/ 148 w 398"/>
                    <a:gd name="T7" fmla="*/ 958 h 961"/>
                    <a:gd name="T8" fmla="*/ 198 w 398"/>
                    <a:gd name="T9" fmla="*/ 942 h 961"/>
                    <a:gd name="T10" fmla="*/ 398 w 398"/>
                    <a:gd name="T11" fmla="*/ 925 h 961"/>
                    <a:gd name="T12" fmla="*/ 373 w 398"/>
                    <a:gd name="T13" fmla="*/ 850 h 961"/>
                    <a:gd name="T14" fmla="*/ 365 w 398"/>
                    <a:gd name="T15" fmla="*/ 591 h 961"/>
                    <a:gd name="T16" fmla="*/ 348 w 398"/>
                    <a:gd name="T17" fmla="*/ 566 h 961"/>
                    <a:gd name="T18" fmla="*/ 298 w 398"/>
                    <a:gd name="T19" fmla="*/ 441 h 961"/>
                    <a:gd name="T20" fmla="*/ 348 w 398"/>
                    <a:gd name="T21" fmla="*/ 48 h 961"/>
                    <a:gd name="T22" fmla="*/ 357 w 398"/>
                    <a:gd name="T23" fmla="*/ 23 h 961"/>
                    <a:gd name="T24" fmla="*/ 282 w 398"/>
                    <a:gd name="T25" fmla="*/ 32 h 961"/>
                    <a:gd name="T26" fmla="*/ 223 w 398"/>
                    <a:gd name="T27" fmla="*/ 98 h 961"/>
                    <a:gd name="T28" fmla="*/ 14 w 398"/>
                    <a:gd name="T29" fmla="*/ 90 h 961"/>
                    <a:gd name="T30" fmla="*/ 98 w 398"/>
                    <a:gd name="T31" fmla="*/ 115 h 961"/>
                    <a:gd name="T32" fmla="*/ 148 w 398"/>
                    <a:gd name="T33" fmla="*/ 140 h 961"/>
                    <a:gd name="T34" fmla="*/ 165 w 398"/>
                    <a:gd name="T35" fmla="*/ 182 h 9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8" h="961">
                      <a:moveTo>
                        <a:pt x="156" y="132"/>
                      </a:moveTo>
                      <a:cubicBezTo>
                        <a:pt x="166" y="214"/>
                        <a:pt x="175" y="291"/>
                        <a:pt x="181" y="374"/>
                      </a:cubicBezTo>
                      <a:cubicBezTo>
                        <a:pt x="172" y="560"/>
                        <a:pt x="197" y="754"/>
                        <a:pt x="140" y="933"/>
                      </a:cubicBezTo>
                      <a:cubicBezTo>
                        <a:pt x="143" y="941"/>
                        <a:pt x="139" y="957"/>
                        <a:pt x="148" y="958"/>
                      </a:cubicBezTo>
                      <a:cubicBezTo>
                        <a:pt x="165" y="961"/>
                        <a:pt x="181" y="944"/>
                        <a:pt x="198" y="942"/>
                      </a:cubicBezTo>
                      <a:cubicBezTo>
                        <a:pt x="314" y="928"/>
                        <a:pt x="248" y="935"/>
                        <a:pt x="398" y="925"/>
                      </a:cubicBezTo>
                      <a:cubicBezTo>
                        <a:pt x="379" y="867"/>
                        <a:pt x="388" y="891"/>
                        <a:pt x="373" y="850"/>
                      </a:cubicBezTo>
                      <a:cubicBezTo>
                        <a:pt x="370" y="764"/>
                        <a:pt x="373" y="677"/>
                        <a:pt x="365" y="591"/>
                      </a:cubicBezTo>
                      <a:cubicBezTo>
                        <a:pt x="364" y="581"/>
                        <a:pt x="352" y="575"/>
                        <a:pt x="348" y="566"/>
                      </a:cubicBezTo>
                      <a:cubicBezTo>
                        <a:pt x="329" y="523"/>
                        <a:pt x="325" y="481"/>
                        <a:pt x="298" y="441"/>
                      </a:cubicBezTo>
                      <a:cubicBezTo>
                        <a:pt x="300" y="395"/>
                        <a:pt x="271" y="125"/>
                        <a:pt x="348" y="48"/>
                      </a:cubicBezTo>
                      <a:cubicBezTo>
                        <a:pt x="351" y="40"/>
                        <a:pt x="361" y="31"/>
                        <a:pt x="357" y="23"/>
                      </a:cubicBezTo>
                      <a:cubicBezTo>
                        <a:pt x="346" y="0"/>
                        <a:pt x="295" y="27"/>
                        <a:pt x="282" y="32"/>
                      </a:cubicBezTo>
                      <a:cubicBezTo>
                        <a:pt x="264" y="59"/>
                        <a:pt x="241" y="71"/>
                        <a:pt x="223" y="98"/>
                      </a:cubicBezTo>
                      <a:cubicBezTo>
                        <a:pt x="139" y="90"/>
                        <a:pt x="99" y="83"/>
                        <a:pt x="14" y="90"/>
                      </a:cubicBezTo>
                      <a:cubicBezTo>
                        <a:pt x="70" y="128"/>
                        <a:pt x="0" y="86"/>
                        <a:pt x="98" y="115"/>
                      </a:cubicBezTo>
                      <a:cubicBezTo>
                        <a:pt x="116" y="120"/>
                        <a:pt x="130" y="134"/>
                        <a:pt x="148" y="140"/>
                      </a:cubicBezTo>
                      <a:cubicBezTo>
                        <a:pt x="168" y="170"/>
                        <a:pt x="165" y="155"/>
                        <a:pt x="165" y="182"/>
                      </a:cubicBezTo>
                    </a:path>
                  </a:pathLst>
                </a:custGeom>
                <a:solidFill>
                  <a:srgbClr val="CC9900"/>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2" name="Freeform 71"/>
                <p:cNvSpPr>
                  <a:spLocks noChangeAspect="1"/>
                </p:cNvSpPr>
                <p:nvPr/>
              </p:nvSpPr>
              <p:spPr bwMode="auto">
                <a:xfrm>
                  <a:off x="2640" y="1392"/>
                  <a:ext cx="1248" cy="1371"/>
                </a:xfrm>
                <a:custGeom>
                  <a:avLst/>
                  <a:gdLst>
                    <a:gd name="T0" fmla="*/ 62 w 685"/>
                    <a:gd name="T1" fmla="*/ 1037 h 513"/>
                    <a:gd name="T2" fmla="*/ 273 w 685"/>
                    <a:gd name="T3" fmla="*/ 1192 h 513"/>
                    <a:gd name="T4" fmla="*/ 350 w 685"/>
                    <a:gd name="T5" fmla="*/ 1283 h 513"/>
                    <a:gd name="T6" fmla="*/ 654 w 685"/>
                    <a:gd name="T7" fmla="*/ 1371 h 513"/>
                    <a:gd name="T8" fmla="*/ 944 w 685"/>
                    <a:gd name="T9" fmla="*/ 1283 h 513"/>
                    <a:gd name="T10" fmla="*/ 927 w 685"/>
                    <a:gd name="T11" fmla="*/ 1216 h 513"/>
                    <a:gd name="T12" fmla="*/ 913 w 685"/>
                    <a:gd name="T13" fmla="*/ 1216 h 513"/>
                    <a:gd name="T14" fmla="*/ 958 w 685"/>
                    <a:gd name="T15" fmla="*/ 1171 h 513"/>
                    <a:gd name="T16" fmla="*/ 1004 w 685"/>
                    <a:gd name="T17" fmla="*/ 1149 h 513"/>
                    <a:gd name="T18" fmla="*/ 1018 w 685"/>
                    <a:gd name="T19" fmla="*/ 1082 h 513"/>
                    <a:gd name="T20" fmla="*/ 1111 w 685"/>
                    <a:gd name="T21" fmla="*/ 1016 h 513"/>
                    <a:gd name="T22" fmla="*/ 1217 w 685"/>
                    <a:gd name="T23" fmla="*/ 903 h 513"/>
                    <a:gd name="T24" fmla="*/ 1248 w 685"/>
                    <a:gd name="T25" fmla="*/ 770 h 513"/>
                    <a:gd name="T26" fmla="*/ 1202 w 685"/>
                    <a:gd name="T27" fmla="*/ 524 h 513"/>
                    <a:gd name="T28" fmla="*/ 1111 w 685"/>
                    <a:gd name="T29" fmla="*/ 436 h 513"/>
                    <a:gd name="T30" fmla="*/ 898 w 685"/>
                    <a:gd name="T31" fmla="*/ 190 h 513"/>
                    <a:gd name="T32" fmla="*/ 244 w 685"/>
                    <a:gd name="T33" fmla="*/ 144 h 513"/>
                    <a:gd name="T34" fmla="*/ 122 w 685"/>
                    <a:gd name="T35" fmla="*/ 299 h 513"/>
                    <a:gd name="T36" fmla="*/ 91 w 685"/>
                    <a:gd name="T37" fmla="*/ 366 h 513"/>
                    <a:gd name="T38" fmla="*/ 46 w 685"/>
                    <a:gd name="T39" fmla="*/ 412 h 513"/>
                    <a:gd name="T40" fmla="*/ 0 w 685"/>
                    <a:gd name="T41" fmla="*/ 657 h 513"/>
                    <a:gd name="T42" fmla="*/ 0 w 685"/>
                    <a:gd name="T43" fmla="*/ 1058 h 513"/>
                    <a:gd name="T44" fmla="*/ 62 w 685"/>
                    <a:gd name="T45" fmla="*/ 1037 h 5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5" h="513">
                      <a:moveTo>
                        <a:pt x="34" y="388"/>
                      </a:moveTo>
                      <a:cubicBezTo>
                        <a:pt x="74" y="440"/>
                        <a:pt x="80" y="438"/>
                        <a:pt x="150" y="446"/>
                      </a:cubicBezTo>
                      <a:cubicBezTo>
                        <a:pt x="250" y="482"/>
                        <a:pt x="95" y="421"/>
                        <a:pt x="192" y="480"/>
                      </a:cubicBezTo>
                      <a:cubicBezTo>
                        <a:pt x="238" y="508"/>
                        <a:pt x="309" y="505"/>
                        <a:pt x="359" y="513"/>
                      </a:cubicBezTo>
                      <a:cubicBezTo>
                        <a:pt x="422" y="487"/>
                        <a:pt x="441" y="487"/>
                        <a:pt x="518" y="480"/>
                      </a:cubicBezTo>
                      <a:cubicBezTo>
                        <a:pt x="515" y="472"/>
                        <a:pt x="517" y="458"/>
                        <a:pt x="509" y="455"/>
                      </a:cubicBezTo>
                      <a:cubicBezTo>
                        <a:pt x="505" y="453"/>
                        <a:pt x="437" y="476"/>
                        <a:pt x="501" y="455"/>
                      </a:cubicBezTo>
                      <a:cubicBezTo>
                        <a:pt x="509" y="449"/>
                        <a:pt x="517" y="443"/>
                        <a:pt x="526" y="438"/>
                      </a:cubicBezTo>
                      <a:cubicBezTo>
                        <a:pt x="534" y="434"/>
                        <a:pt x="545" y="436"/>
                        <a:pt x="551" y="430"/>
                      </a:cubicBezTo>
                      <a:cubicBezTo>
                        <a:pt x="557" y="424"/>
                        <a:pt x="554" y="412"/>
                        <a:pt x="559" y="405"/>
                      </a:cubicBezTo>
                      <a:cubicBezTo>
                        <a:pt x="572" y="389"/>
                        <a:pt x="592" y="385"/>
                        <a:pt x="610" y="380"/>
                      </a:cubicBezTo>
                      <a:cubicBezTo>
                        <a:pt x="629" y="366"/>
                        <a:pt x="653" y="357"/>
                        <a:pt x="668" y="338"/>
                      </a:cubicBezTo>
                      <a:cubicBezTo>
                        <a:pt x="679" y="324"/>
                        <a:pt x="679" y="305"/>
                        <a:pt x="685" y="288"/>
                      </a:cubicBezTo>
                      <a:cubicBezTo>
                        <a:pt x="683" y="277"/>
                        <a:pt x="668" y="201"/>
                        <a:pt x="660" y="196"/>
                      </a:cubicBezTo>
                      <a:cubicBezTo>
                        <a:pt x="643" y="185"/>
                        <a:pt x="610" y="163"/>
                        <a:pt x="610" y="163"/>
                      </a:cubicBezTo>
                      <a:cubicBezTo>
                        <a:pt x="584" y="123"/>
                        <a:pt x="539" y="86"/>
                        <a:pt x="493" y="71"/>
                      </a:cubicBezTo>
                      <a:cubicBezTo>
                        <a:pt x="388" y="0"/>
                        <a:pt x="252" y="92"/>
                        <a:pt x="134" y="54"/>
                      </a:cubicBezTo>
                      <a:cubicBezTo>
                        <a:pt x="107" y="72"/>
                        <a:pt x="95" y="94"/>
                        <a:pt x="67" y="112"/>
                      </a:cubicBezTo>
                      <a:cubicBezTo>
                        <a:pt x="61" y="120"/>
                        <a:pt x="57" y="130"/>
                        <a:pt x="50" y="137"/>
                      </a:cubicBezTo>
                      <a:cubicBezTo>
                        <a:pt x="43" y="144"/>
                        <a:pt x="30" y="145"/>
                        <a:pt x="25" y="154"/>
                      </a:cubicBezTo>
                      <a:cubicBezTo>
                        <a:pt x="19" y="164"/>
                        <a:pt x="6" y="228"/>
                        <a:pt x="0" y="246"/>
                      </a:cubicBezTo>
                      <a:cubicBezTo>
                        <a:pt x="13" y="298"/>
                        <a:pt x="32" y="349"/>
                        <a:pt x="0" y="396"/>
                      </a:cubicBezTo>
                      <a:cubicBezTo>
                        <a:pt x="79" y="407"/>
                        <a:pt x="87" y="415"/>
                        <a:pt x="34" y="388"/>
                      </a:cubicBezTo>
                      <a:close/>
                    </a:path>
                  </a:pathLst>
                </a:custGeom>
                <a:solidFill>
                  <a:srgbClr val="1EE42C"/>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3" name="Freeform 72"/>
                <p:cNvSpPr>
                  <a:spLocks noChangeAspect="1"/>
                </p:cNvSpPr>
                <p:nvPr/>
              </p:nvSpPr>
              <p:spPr bwMode="auto">
                <a:xfrm>
                  <a:off x="3456" y="3216"/>
                  <a:ext cx="336" cy="480"/>
                </a:xfrm>
                <a:custGeom>
                  <a:avLst/>
                  <a:gdLst>
                    <a:gd name="T0" fmla="*/ 0 w 336"/>
                    <a:gd name="T1" fmla="*/ 0 h 480"/>
                    <a:gd name="T2" fmla="*/ 240 w 336"/>
                    <a:gd name="T3" fmla="*/ 144 h 480"/>
                    <a:gd name="T4" fmla="*/ 336 w 336"/>
                    <a:gd name="T5" fmla="*/ 480 h 480"/>
                    <a:gd name="T6" fmla="*/ 0 60000 65536"/>
                    <a:gd name="T7" fmla="*/ 0 60000 65536"/>
                    <a:gd name="T8" fmla="*/ 0 60000 65536"/>
                  </a:gdLst>
                  <a:ahLst/>
                  <a:cxnLst>
                    <a:cxn ang="T6">
                      <a:pos x="T0" y="T1"/>
                    </a:cxn>
                    <a:cxn ang="T7">
                      <a:pos x="T2" y="T3"/>
                    </a:cxn>
                    <a:cxn ang="T8">
                      <a:pos x="T4" y="T5"/>
                    </a:cxn>
                  </a:cxnLst>
                  <a:rect l="0" t="0" r="r" b="b"/>
                  <a:pathLst>
                    <a:path w="336" h="480">
                      <a:moveTo>
                        <a:pt x="0" y="0"/>
                      </a:moveTo>
                      <a:cubicBezTo>
                        <a:pt x="92" y="32"/>
                        <a:pt x="184" y="64"/>
                        <a:pt x="240" y="144"/>
                      </a:cubicBezTo>
                      <a:cubicBezTo>
                        <a:pt x="296" y="224"/>
                        <a:pt x="316" y="352"/>
                        <a:pt x="336"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4" name="Freeform 73"/>
                <p:cNvSpPr>
                  <a:spLocks noChangeAspect="1"/>
                </p:cNvSpPr>
                <p:nvPr/>
              </p:nvSpPr>
              <p:spPr bwMode="auto">
                <a:xfrm>
                  <a:off x="3504" y="3360"/>
                  <a:ext cx="192" cy="432"/>
                </a:xfrm>
                <a:custGeom>
                  <a:avLst/>
                  <a:gdLst>
                    <a:gd name="T0" fmla="*/ 0 w 192"/>
                    <a:gd name="T1" fmla="*/ 0 h 432"/>
                    <a:gd name="T2" fmla="*/ 96 w 192"/>
                    <a:gd name="T3" fmla="*/ 144 h 432"/>
                    <a:gd name="T4" fmla="*/ 192 w 192"/>
                    <a:gd name="T5" fmla="*/ 432 h 432"/>
                    <a:gd name="T6" fmla="*/ 0 60000 65536"/>
                    <a:gd name="T7" fmla="*/ 0 60000 65536"/>
                    <a:gd name="T8" fmla="*/ 0 60000 65536"/>
                  </a:gdLst>
                  <a:ahLst/>
                  <a:cxnLst>
                    <a:cxn ang="T6">
                      <a:pos x="T0" y="T1"/>
                    </a:cxn>
                    <a:cxn ang="T7">
                      <a:pos x="T2" y="T3"/>
                    </a:cxn>
                    <a:cxn ang="T8">
                      <a:pos x="T4" y="T5"/>
                    </a:cxn>
                  </a:cxnLst>
                  <a:rect l="0" t="0" r="r" b="b"/>
                  <a:pathLst>
                    <a:path w="192" h="432">
                      <a:moveTo>
                        <a:pt x="0" y="0"/>
                      </a:moveTo>
                      <a:cubicBezTo>
                        <a:pt x="32" y="36"/>
                        <a:pt x="64" y="72"/>
                        <a:pt x="96" y="144"/>
                      </a:cubicBezTo>
                      <a:cubicBezTo>
                        <a:pt x="128" y="216"/>
                        <a:pt x="160" y="324"/>
                        <a:pt x="192" y="43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5" name="Freeform 74"/>
                <p:cNvSpPr>
                  <a:spLocks noChangeAspect="1"/>
                </p:cNvSpPr>
                <p:nvPr/>
              </p:nvSpPr>
              <p:spPr bwMode="auto">
                <a:xfrm>
                  <a:off x="3024" y="3312"/>
                  <a:ext cx="288" cy="432"/>
                </a:xfrm>
                <a:custGeom>
                  <a:avLst/>
                  <a:gdLst>
                    <a:gd name="T0" fmla="*/ 288 w 288"/>
                    <a:gd name="T1" fmla="*/ 0 h 432"/>
                    <a:gd name="T2" fmla="*/ 96 w 288"/>
                    <a:gd name="T3" fmla="*/ 192 h 432"/>
                    <a:gd name="T4" fmla="*/ 0 w 288"/>
                    <a:gd name="T5" fmla="*/ 432 h 432"/>
                    <a:gd name="T6" fmla="*/ 0 60000 65536"/>
                    <a:gd name="T7" fmla="*/ 0 60000 65536"/>
                    <a:gd name="T8" fmla="*/ 0 60000 65536"/>
                  </a:gdLst>
                  <a:ahLst/>
                  <a:cxnLst>
                    <a:cxn ang="T6">
                      <a:pos x="T0" y="T1"/>
                    </a:cxn>
                    <a:cxn ang="T7">
                      <a:pos x="T2" y="T3"/>
                    </a:cxn>
                    <a:cxn ang="T8">
                      <a:pos x="T4" y="T5"/>
                    </a:cxn>
                  </a:cxnLst>
                  <a:rect l="0" t="0" r="r" b="b"/>
                  <a:pathLst>
                    <a:path w="288" h="432">
                      <a:moveTo>
                        <a:pt x="288" y="0"/>
                      </a:moveTo>
                      <a:cubicBezTo>
                        <a:pt x="216" y="60"/>
                        <a:pt x="144" y="120"/>
                        <a:pt x="96" y="192"/>
                      </a:cubicBezTo>
                      <a:cubicBezTo>
                        <a:pt x="48" y="264"/>
                        <a:pt x="24" y="348"/>
                        <a:pt x="0" y="432"/>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6" name="Freeform 75"/>
                <p:cNvSpPr>
                  <a:spLocks noChangeAspect="1"/>
                </p:cNvSpPr>
                <p:nvPr/>
              </p:nvSpPr>
              <p:spPr bwMode="auto">
                <a:xfrm>
                  <a:off x="2976" y="3168"/>
                  <a:ext cx="336" cy="480"/>
                </a:xfrm>
                <a:custGeom>
                  <a:avLst/>
                  <a:gdLst>
                    <a:gd name="T0" fmla="*/ 336 w 336"/>
                    <a:gd name="T1" fmla="*/ 0 h 480"/>
                    <a:gd name="T2" fmla="*/ 144 w 336"/>
                    <a:gd name="T3" fmla="*/ 144 h 480"/>
                    <a:gd name="T4" fmla="*/ 0 w 336"/>
                    <a:gd name="T5" fmla="*/ 480 h 480"/>
                    <a:gd name="T6" fmla="*/ 0 60000 65536"/>
                    <a:gd name="T7" fmla="*/ 0 60000 65536"/>
                    <a:gd name="T8" fmla="*/ 0 60000 65536"/>
                  </a:gdLst>
                  <a:ahLst/>
                  <a:cxnLst>
                    <a:cxn ang="T6">
                      <a:pos x="T0" y="T1"/>
                    </a:cxn>
                    <a:cxn ang="T7">
                      <a:pos x="T2" y="T3"/>
                    </a:cxn>
                    <a:cxn ang="T8">
                      <a:pos x="T4" y="T5"/>
                    </a:cxn>
                  </a:cxnLst>
                  <a:rect l="0" t="0" r="r" b="b"/>
                  <a:pathLst>
                    <a:path w="336" h="480">
                      <a:moveTo>
                        <a:pt x="336" y="0"/>
                      </a:moveTo>
                      <a:cubicBezTo>
                        <a:pt x="268" y="32"/>
                        <a:pt x="200" y="64"/>
                        <a:pt x="144" y="144"/>
                      </a:cubicBezTo>
                      <a:cubicBezTo>
                        <a:pt x="88" y="224"/>
                        <a:pt x="44" y="352"/>
                        <a:pt x="0" y="480"/>
                      </a:cubicBezTo>
                    </a:path>
                  </a:pathLst>
                </a:custGeom>
                <a:noFill/>
                <a:ln w="3810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7" name="Freeform 76"/>
                <p:cNvSpPr>
                  <a:spLocks noChangeAspect="1"/>
                </p:cNvSpPr>
                <p:nvPr/>
              </p:nvSpPr>
              <p:spPr bwMode="auto">
                <a:xfrm>
                  <a:off x="3360" y="1488"/>
                  <a:ext cx="1352" cy="1392"/>
                </a:xfrm>
                <a:custGeom>
                  <a:avLst/>
                  <a:gdLst>
                    <a:gd name="T0" fmla="*/ 63 w 1448"/>
                    <a:gd name="T1" fmla="*/ 470 h 1087"/>
                    <a:gd name="T2" fmla="*/ 17 w 1448"/>
                    <a:gd name="T3" fmla="*/ 610 h 1087"/>
                    <a:gd name="T4" fmla="*/ 25 w 1448"/>
                    <a:gd name="T5" fmla="*/ 940 h 1087"/>
                    <a:gd name="T6" fmla="*/ 40 w 1448"/>
                    <a:gd name="T7" fmla="*/ 1016 h 1087"/>
                    <a:gd name="T8" fmla="*/ 119 w 1448"/>
                    <a:gd name="T9" fmla="*/ 1080 h 1087"/>
                    <a:gd name="T10" fmla="*/ 165 w 1448"/>
                    <a:gd name="T11" fmla="*/ 1133 h 1087"/>
                    <a:gd name="T12" fmla="*/ 235 w 1448"/>
                    <a:gd name="T13" fmla="*/ 1165 h 1087"/>
                    <a:gd name="T14" fmla="*/ 594 w 1448"/>
                    <a:gd name="T15" fmla="*/ 1165 h 1087"/>
                    <a:gd name="T16" fmla="*/ 711 w 1448"/>
                    <a:gd name="T17" fmla="*/ 1208 h 1087"/>
                    <a:gd name="T18" fmla="*/ 843 w 1448"/>
                    <a:gd name="T19" fmla="*/ 1261 h 1087"/>
                    <a:gd name="T20" fmla="*/ 929 w 1448"/>
                    <a:gd name="T21" fmla="*/ 1304 h 1087"/>
                    <a:gd name="T22" fmla="*/ 1007 w 1448"/>
                    <a:gd name="T23" fmla="*/ 1315 h 1087"/>
                    <a:gd name="T24" fmla="*/ 1092 w 1448"/>
                    <a:gd name="T25" fmla="*/ 1304 h 1087"/>
                    <a:gd name="T26" fmla="*/ 1202 w 1448"/>
                    <a:gd name="T27" fmla="*/ 1208 h 1087"/>
                    <a:gd name="T28" fmla="*/ 1295 w 1448"/>
                    <a:gd name="T29" fmla="*/ 1133 h 1087"/>
                    <a:gd name="T30" fmla="*/ 1295 w 1448"/>
                    <a:gd name="T31" fmla="*/ 823 h 1087"/>
                    <a:gd name="T32" fmla="*/ 1272 w 1448"/>
                    <a:gd name="T33" fmla="*/ 716 h 1087"/>
                    <a:gd name="T34" fmla="*/ 1248 w 1448"/>
                    <a:gd name="T35" fmla="*/ 652 h 1087"/>
                    <a:gd name="T36" fmla="*/ 1194 w 1448"/>
                    <a:gd name="T37" fmla="*/ 214 h 1087"/>
                    <a:gd name="T38" fmla="*/ 1101 w 1448"/>
                    <a:gd name="T39" fmla="*/ 246 h 1087"/>
                    <a:gd name="T40" fmla="*/ 1062 w 1448"/>
                    <a:gd name="T41" fmla="*/ 266 h 1087"/>
                    <a:gd name="T42" fmla="*/ 1007 w 1448"/>
                    <a:gd name="T43" fmla="*/ 246 h 1087"/>
                    <a:gd name="T44" fmla="*/ 929 w 1448"/>
                    <a:gd name="T45" fmla="*/ 138 h 1087"/>
                    <a:gd name="T46" fmla="*/ 890 w 1448"/>
                    <a:gd name="T47" fmla="*/ 86 h 1087"/>
                    <a:gd name="T48" fmla="*/ 852 w 1448"/>
                    <a:gd name="T49" fmla="*/ 32 h 1087"/>
                    <a:gd name="T50" fmla="*/ 781 w 1448"/>
                    <a:gd name="T51" fmla="*/ 10 h 1087"/>
                    <a:gd name="T52" fmla="*/ 757 w 1448"/>
                    <a:gd name="T53" fmla="*/ 32 h 1087"/>
                    <a:gd name="T54" fmla="*/ 734 w 1448"/>
                    <a:gd name="T55" fmla="*/ 42 h 1087"/>
                    <a:gd name="T56" fmla="*/ 656 w 1448"/>
                    <a:gd name="T57" fmla="*/ 150 h 1087"/>
                    <a:gd name="T58" fmla="*/ 625 w 1448"/>
                    <a:gd name="T59" fmla="*/ 138 h 1087"/>
                    <a:gd name="T60" fmla="*/ 524 w 1448"/>
                    <a:gd name="T61" fmla="*/ 42 h 1087"/>
                    <a:gd name="T62" fmla="*/ 454 w 1448"/>
                    <a:gd name="T63" fmla="*/ 0 h 1087"/>
                    <a:gd name="T64" fmla="*/ 305 w 1448"/>
                    <a:gd name="T65" fmla="*/ 42 h 1087"/>
                    <a:gd name="T66" fmla="*/ 243 w 1448"/>
                    <a:gd name="T67" fmla="*/ 128 h 1087"/>
                    <a:gd name="T68" fmla="*/ 212 w 1448"/>
                    <a:gd name="T69" fmla="*/ 332 h 1087"/>
                    <a:gd name="T70" fmla="*/ 56 w 1448"/>
                    <a:gd name="T71" fmla="*/ 342 h 1087"/>
                    <a:gd name="T72" fmla="*/ 56 w 1448"/>
                    <a:gd name="T73" fmla="*/ 460 h 1087"/>
                    <a:gd name="T74" fmla="*/ 56 w 1448"/>
                    <a:gd name="T75" fmla="*/ 534 h 10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8" h="1087">
                      <a:moveTo>
                        <a:pt x="68" y="367"/>
                      </a:moveTo>
                      <a:cubicBezTo>
                        <a:pt x="38" y="413"/>
                        <a:pt x="31" y="425"/>
                        <a:pt x="18" y="476"/>
                      </a:cubicBezTo>
                      <a:cubicBezTo>
                        <a:pt x="12" y="575"/>
                        <a:pt x="10" y="641"/>
                        <a:pt x="27" y="734"/>
                      </a:cubicBezTo>
                      <a:cubicBezTo>
                        <a:pt x="31" y="754"/>
                        <a:pt x="29" y="779"/>
                        <a:pt x="43" y="793"/>
                      </a:cubicBezTo>
                      <a:cubicBezTo>
                        <a:pt x="70" y="820"/>
                        <a:pt x="97" y="826"/>
                        <a:pt x="127" y="843"/>
                      </a:cubicBezTo>
                      <a:cubicBezTo>
                        <a:pt x="146" y="854"/>
                        <a:pt x="158" y="875"/>
                        <a:pt x="177" y="885"/>
                      </a:cubicBezTo>
                      <a:cubicBezTo>
                        <a:pt x="200" y="898"/>
                        <a:pt x="227" y="901"/>
                        <a:pt x="252" y="910"/>
                      </a:cubicBezTo>
                      <a:cubicBezTo>
                        <a:pt x="406" y="903"/>
                        <a:pt x="486" y="893"/>
                        <a:pt x="636" y="910"/>
                      </a:cubicBezTo>
                      <a:cubicBezTo>
                        <a:pt x="675" y="914"/>
                        <a:pt x="721" y="937"/>
                        <a:pt x="761" y="943"/>
                      </a:cubicBezTo>
                      <a:cubicBezTo>
                        <a:pt x="808" y="966"/>
                        <a:pt x="853" y="974"/>
                        <a:pt x="903" y="985"/>
                      </a:cubicBezTo>
                      <a:cubicBezTo>
                        <a:pt x="934" y="992"/>
                        <a:pt x="965" y="1012"/>
                        <a:pt x="995" y="1018"/>
                      </a:cubicBezTo>
                      <a:cubicBezTo>
                        <a:pt x="1023" y="1024"/>
                        <a:pt x="1051" y="1024"/>
                        <a:pt x="1079" y="1027"/>
                      </a:cubicBezTo>
                      <a:cubicBezTo>
                        <a:pt x="1108" y="1037"/>
                        <a:pt x="1195" y="1087"/>
                        <a:pt x="1170" y="1018"/>
                      </a:cubicBezTo>
                      <a:cubicBezTo>
                        <a:pt x="1193" y="985"/>
                        <a:pt x="1247" y="956"/>
                        <a:pt x="1287" y="943"/>
                      </a:cubicBezTo>
                      <a:cubicBezTo>
                        <a:pt x="1322" y="920"/>
                        <a:pt x="1349" y="897"/>
                        <a:pt x="1387" y="885"/>
                      </a:cubicBezTo>
                      <a:cubicBezTo>
                        <a:pt x="1416" y="803"/>
                        <a:pt x="1448" y="733"/>
                        <a:pt x="1387" y="643"/>
                      </a:cubicBezTo>
                      <a:cubicBezTo>
                        <a:pt x="1378" y="616"/>
                        <a:pt x="1375" y="585"/>
                        <a:pt x="1362" y="559"/>
                      </a:cubicBezTo>
                      <a:cubicBezTo>
                        <a:pt x="1330" y="494"/>
                        <a:pt x="1360" y="572"/>
                        <a:pt x="1337" y="509"/>
                      </a:cubicBezTo>
                      <a:cubicBezTo>
                        <a:pt x="1346" y="404"/>
                        <a:pt x="1407" y="208"/>
                        <a:pt x="1279" y="167"/>
                      </a:cubicBezTo>
                      <a:cubicBezTo>
                        <a:pt x="1246" y="178"/>
                        <a:pt x="1212" y="180"/>
                        <a:pt x="1179" y="192"/>
                      </a:cubicBezTo>
                      <a:cubicBezTo>
                        <a:pt x="1113" y="168"/>
                        <a:pt x="1194" y="188"/>
                        <a:pt x="1137" y="208"/>
                      </a:cubicBezTo>
                      <a:cubicBezTo>
                        <a:pt x="1132" y="210"/>
                        <a:pt x="1086" y="194"/>
                        <a:pt x="1079" y="192"/>
                      </a:cubicBezTo>
                      <a:cubicBezTo>
                        <a:pt x="1043" y="168"/>
                        <a:pt x="1031" y="132"/>
                        <a:pt x="995" y="108"/>
                      </a:cubicBezTo>
                      <a:cubicBezTo>
                        <a:pt x="946" y="36"/>
                        <a:pt x="1012" y="126"/>
                        <a:pt x="953" y="67"/>
                      </a:cubicBezTo>
                      <a:cubicBezTo>
                        <a:pt x="930" y="44"/>
                        <a:pt x="947" y="37"/>
                        <a:pt x="912" y="25"/>
                      </a:cubicBezTo>
                      <a:cubicBezTo>
                        <a:pt x="887" y="17"/>
                        <a:pt x="861" y="16"/>
                        <a:pt x="836" y="8"/>
                      </a:cubicBezTo>
                      <a:cubicBezTo>
                        <a:pt x="828" y="14"/>
                        <a:pt x="820" y="20"/>
                        <a:pt x="811" y="25"/>
                      </a:cubicBezTo>
                      <a:cubicBezTo>
                        <a:pt x="803" y="29"/>
                        <a:pt x="792" y="27"/>
                        <a:pt x="786" y="33"/>
                      </a:cubicBezTo>
                      <a:cubicBezTo>
                        <a:pt x="748" y="71"/>
                        <a:pt x="756" y="98"/>
                        <a:pt x="703" y="117"/>
                      </a:cubicBezTo>
                      <a:cubicBezTo>
                        <a:pt x="740" y="62"/>
                        <a:pt x="712" y="115"/>
                        <a:pt x="669" y="108"/>
                      </a:cubicBezTo>
                      <a:cubicBezTo>
                        <a:pt x="642" y="103"/>
                        <a:pt x="587" y="52"/>
                        <a:pt x="561" y="33"/>
                      </a:cubicBezTo>
                      <a:cubicBezTo>
                        <a:pt x="539" y="17"/>
                        <a:pt x="486" y="0"/>
                        <a:pt x="486" y="0"/>
                      </a:cubicBezTo>
                      <a:cubicBezTo>
                        <a:pt x="343" y="10"/>
                        <a:pt x="413" y="5"/>
                        <a:pt x="327" y="33"/>
                      </a:cubicBezTo>
                      <a:cubicBezTo>
                        <a:pt x="298" y="52"/>
                        <a:pt x="279" y="71"/>
                        <a:pt x="260" y="100"/>
                      </a:cubicBezTo>
                      <a:cubicBezTo>
                        <a:pt x="266" y="138"/>
                        <a:pt x="301" y="249"/>
                        <a:pt x="227" y="259"/>
                      </a:cubicBezTo>
                      <a:cubicBezTo>
                        <a:pt x="172" y="266"/>
                        <a:pt x="116" y="264"/>
                        <a:pt x="60" y="267"/>
                      </a:cubicBezTo>
                      <a:cubicBezTo>
                        <a:pt x="0" y="308"/>
                        <a:pt x="52" y="318"/>
                        <a:pt x="60" y="359"/>
                      </a:cubicBezTo>
                      <a:cubicBezTo>
                        <a:pt x="64" y="378"/>
                        <a:pt x="60" y="398"/>
                        <a:pt x="60" y="417"/>
                      </a:cubicBezTo>
                    </a:path>
                  </a:pathLst>
                </a:custGeom>
                <a:solidFill>
                  <a:srgbClr val="33CC33"/>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8" name="Freeform 4"/>
                <p:cNvSpPr>
                  <a:spLocks noChangeAspect="1"/>
                </p:cNvSpPr>
                <p:nvPr/>
              </p:nvSpPr>
              <p:spPr bwMode="auto">
                <a:xfrm>
                  <a:off x="2160" y="1632"/>
                  <a:ext cx="1256" cy="1083"/>
                </a:xfrm>
                <a:custGeom>
                  <a:avLst/>
                  <a:gdLst>
                    <a:gd name="T0" fmla="*/ 515 w 1256"/>
                    <a:gd name="T1" fmla="*/ 36 h 1083"/>
                    <a:gd name="T2" fmla="*/ 437 w 1256"/>
                    <a:gd name="T3" fmla="*/ 10 h 1083"/>
                    <a:gd name="T4" fmla="*/ 271 w 1256"/>
                    <a:gd name="T5" fmla="*/ 36 h 1083"/>
                    <a:gd name="T6" fmla="*/ 227 w 1256"/>
                    <a:gd name="T7" fmla="*/ 79 h 1083"/>
                    <a:gd name="T8" fmla="*/ 201 w 1256"/>
                    <a:gd name="T9" fmla="*/ 106 h 1083"/>
                    <a:gd name="T10" fmla="*/ 105 w 1256"/>
                    <a:gd name="T11" fmla="*/ 202 h 1083"/>
                    <a:gd name="T12" fmla="*/ 53 w 1256"/>
                    <a:gd name="T13" fmla="*/ 263 h 1083"/>
                    <a:gd name="T14" fmla="*/ 26 w 1256"/>
                    <a:gd name="T15" fmla="*/ 315 h 1083"/>
                    <a:gd name="T16" fmla="*/ 0 w 1256"/>
                    <a:gd name="T17" fmla="*/ 402 h 1083"/>
                    <a:gd name="T18" fmla="*/ 18 w 1256"/>
                    <a:gd name="T19" fmla="*/ 533 h 1083"/>
                    <a:gd name="T20" fmla="*/ 140 w 1256"/>
                    <a:gd name="T21" fmla="*/ 655 h 1083"/>
                    <a:gd name="T22" fmla="*/ 79 w 1256"/>
                    <a:gd name="T23" fmla="*/ 760 h 1083"/>
                    <a:gd name="T24" fmla="*/ 96 w 1256"/>
                    <a:gd name="T25" fmla="*/ 839 h 1083"/>
                    <a:gd name="T26" fmla="*/ 149 w 1256"/>
                    <a:gd name="T27" fmla="*/ 882 h 1083"/>
                    <a:gd name="T28" fmla="*/ 262 w 1256"/>
                    <a:gd name="T29" fmla="*/ 961 h 1083"/>
                    <a:gd name="T30" fmla="*/ 454 w 1256"/>
                    <a:gd name="T31" fmla="*/ 1083 h 1083"/>
                    <a:gd name="T32" fmla="*/ 524 w 1256"/>
                    <a:gd name="T33" fmla="*/ 1039 h 1083"/>
                    <a:gd name="T34" fmla="*/ 864 w 1256"/>
                    <a:gd name="T35" fmla="*/ 1039 h 1083"/>
                    <a:gd name="T36" fmla="*/ 899 w 1256"/>
                    <a:gd name="T37" fmla="*/ 1022 h 1083"/>
                    <a:gd name="T38" fmla="*/ 925 w 1256"/>
                    <a:gd name="T39" fmla="*/ 1005 h 1083"/>
                    <a:gd name="T40" fmla="*/ 1091 w 1256"/>
                    <a:gd name="T41" fmla="*/ 996 h 1083"/>
                    <a:gd name="T42" fmla="*/ 1126 w 1256"/>
                    <a:gd name="T43" fmla="*/ 943 h 1083"/>
                    <a:gd name="T44" fmla="*/ 1144 w 1256"/>
                    <a:gd name="T45" fmla="*/ 926 h 1083"/>
                    <a:gd name="T46" fmla="*/ 1231 w 1256"/>
                    <a:gd name="T47" fmla="*/ 821 h 1083"/>
                    <a:gd name="T48" fmla="*/ 1240 w 1256"/>
                    <a:gd name="T49" fmla="*/ 594 h 1083"/>
                    <a:gd name="T50" fmla="*/ 1222 w 1256"/>
                    <a:gd name="T51" fmla="*/ 577 h 1083"/>
                    <a:gd name="T52" fmla="*/ 1196 w 1256"/>
                    <a:gd name="T53" fmla="*/ 542 h 1083"/>
                    <a:gd name="T54" fmla="*/ 1170 w 1256"/>
                    <a:gd name="T55" fmla="*/ 463 h 1083"/>
                    <a:gd name="T56" fmla="*/ 1048 w 1256"/>
                    <a:gd name="T57" fmla="*/ 411 h 1083"/>
                    <a:gd name="T58" fmla="*/ 1030 w 1256"/>
                    <a:gd name="T59" fmla="*/ 359 h 1083"/>
                    <a:gd name="T60" fmla="*/ 1056 w 1256"/>
                    <a:gd name="T61" fmla="*/ 298 h 1083"/>
                    <a:gd name="T62" fmla="*/ 1082 w 1256"/>
                    <a:gd name="T63" fmla="*/ 202 h 1083"/>
                    <a:gd name="T64" fmla="*/ 1074 w 1256"/>
                    <a:gd name="T65" fmla="*/ 79 h 1083"/>
                    <a:gd name="T66" fmla="*/ 960 w 1256"/>
                    <a:gd name="T67" fmla="*/ 27 h 1083"/>
                    <a:gd name="T68" fmla="*/ 838 w 1256"/>
                    <a:gd name="T69" fmla="*/ 53 h 1083"/>
                    <a:gd name="T70" fmla="*/ 698 w 1256"/>
                    <a:gd name="T71" fmla="*/ 53 h 1083"/>
                    <a:gd name="T72" fmla="*/ 637 w 1256"/>
                    <a:gd name="T73" fmla="*/ 1 h 1083"/>
                    <a:gd name="T74" fmla="*/ 594 w 1256"/>
                    <a:gd name="T75" fmla="*/ 10 h 1083"/>
                    <a:gd name="T76" fmla="*/ 541 w 1256"/>
                    <a:gd name="T77" fmla="*/ 27 h 1083"/>
                    <a:gd name="T78" fmla="*/ 428 w 1256"/>
                    <a:gd name="T79" fmla="*/ 18 h 10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56" h="1083">
                      <a:moveTo>
                        <a:pt x="515" y="36"/>
                      </a:moveTo>
                      <a:cubicBezTo>
                        <a:pt x="454" y="15"/>
                        <a:pt x="481" y="23"/>
                        <a:pt x="437" y="10"/>
                      </a:cubicBezTo>
                      <a:cubicBezTo>
                        <a:pt x="382" y="13"/>
                        <a:pt x="318" y="0"/>
                        <a:pt x="271" y="36"/>
                      </a:cubicBezTo>
                      <a:cubicBezTo>
                        <a:pt x="255" y="49"/>
                        <a:pt x="242" y="64"/>
                        <a:pt x="227" y="79"/>
                      </a:cubicBezTo>
                      <a:cubicBezTo>
                        <a:pt x="218" y="88"/>
                        <a:pt x="201" y="106"/>
                        <a:pt x="201" y="106"/>
                      </a:cubicBezTo>
                      <a:cubicBezTo>
                        <a:pt x="189" y="211"/>
                        <a:pt x="204" y="187"/>
                        <a:pt x="105" y="202"/>
                      </a:cubicBezTo>
                      <a:cubicBezTo>
                        <a:pt x="89" y="226"/>
                        <a:pt x="72" y="242"/>
                        <a:pt x="53" y="263"/>
                      </a:cubicBezTo>
                      <a:cubicBezTo>
                        <a:pt x="30" y="354"/>
                        <a:pt x="61" y="257"/>
                        <a:pt x="26" y="315"/>
                      </a:cubicBezTo>
                      <a:cubicBezTo>
                        <a:pt x="12" y="339"/>
                        <a:pt x="9" y="375"/>
                        <a:pt x="0" y="402"/>
                      </a:cubicBezTo>
                      <a:cubicBezTo>
                        <a:pt x="1" y="408"/>
                        <a:pt x="8" y="509"/>
                        <a:pt x="18" y="533"/>
                      </a:cubicBezTo>
                      <a:cubicBezTo>
                        <a:pt x="39" y="583"/>
                        <a:pt x="102" y="619"/>
                        <a:pt x="140" y="655"/>
                      </a:cubicBezTo>
                      <a:cubicBezTo>
                        <a:pt x="86" y="674"/>
                        <a:pt x="87" y="707"/>
                        <a:pt x="79" y="760"/>
                      </a:cubicBezTo>
                      <a:cubicBezTo>
                        <a:pt x="84" y="786"/>
                        <a:pt x="83" y="815"/>
                        <a:pt x="96" y="839"/>
                      </a:cubicBezTo>
                      <a:cubicBezTo>
                        <a:pt x="111" y="866"/>
                        <a:pt x="128" y="864"/>
                        <a:pt x="149" y="882"/>
                      </a:cubicBezTo>
                      <a:cubicBezTo>
                        <a:pt x="186" y="912"/>
                        <a:pt x="215" y="945"/>
                        <a:pt x="262" y="961"/>
                      </a:cubicBezTo>
                      <a:cubicBezTo>
                        <a:pt x="320" y="1015"/>
                        <a:pt x="377" y="1063"/>
                        <a:pt x="454" y="1083"/>
                      </a:cubicBezTo>
                      <a:cubicBezTo>
                        <a:pt x="481" y="1058"/>
                        <a:pt x="486" y="1049"/>
                        <a:pt x="524" y="1039"/>
                      </a:cubicBezTo>
                      <a:cubicBezTo>
                        <a:pt x="662" y="1047"/>
                        <a:pt x="722" y="1056"/>
                        <a:pt x="864" y="1039"/>
                      </a:cubicBezTo>
                      <a:cubicBezTo>
                        <a:pt x="877" y="1037"/>
                        <a:pt x="888" y="1028"/>
                        <a:pt x="899" y="1022"/>
                      </a:cubicBezTo>
                      <a:cubicBezTo>
                        <a:pt x="908" y="1017"/>
                        <a:pt x="915" y="1006"/>
                        <a:pt x="925" y="1005"/>
                      </a:cubicBezTo>
                      <a:cubicBezTo>
                        <a:pt x="980" y="998"/>
                        <a:pt x="1036" y="999"/>
                        <a:pt x="1091" y="996"/>
                      </a:cubicBezTo>
                      <a:cubicBezTo>
                        <a:pt x="1143" y="960"/>
                        <a:pt x="1096" y="1001"/>
                        <a:pt x="1126" y="943"/>
                      </a:cubicBezTo>
                      <a:cubicBezTo>
                        <a:pt x="1130" y="936"/>
                        <a:pt x="1139" y="933"/>
                        <a:pt x="1144" y="926"/>
                      </a:cubicBezTo>
                      <a:cubicBezTo>
                        <a:pt x="1175" y="885"/>
                        <a:pt x="1188" y="850"/>
                        <a:pt x="1231" y="821"/>
                      </a:cubicBezTo>
                      <a:cubicBezTo>
                        <a:pt x="1256" y="749"/>
                        <a:pt x="1252" y="668"/>
                        <a:pt x="1240" y="594"/>
                      </a:cubicBezTo>
                      <a:cubicBezTo>
                        <a:pt x="1239" y="586"/>
                        <a:pt x="1227" y="583"/>
                        <a:pt x="1222" y="577"/>
                      </a:cubicBezTo>
                      <a:cubicBezTo>
                        <a:pt x="1213" y="566"/>
                        <a:pt x="1205" y="554"/>
                        <a:pt x="1196" y="542"/>
                      </a:cubicBezTo>
                      <a:cubicBezTo>
                        <a:pt x="1193" y="527"/>
                        <a:pt x="1186" y="475"/>
                        <a:pt x="1170" y="463"/>
                      </a:cubicBezTo>
                      <a:cubicBezTo>
                        <a:pt x="1146" y="445"/>
                        <a:pt x="1083" y="435"/>
                        <a:pt x="1048" y="411"/>
                      </a:cubicBezTo>
                      <a:cubicBezTo>
                        <a:pt x="1042" y="394"/>
                        <a:pt x="1025" y="377"/>
                        <a:pt x="1030" y="359"/>
                      </a:cubicBezTo>
                      <a:cubicBezTo>
                        <a:pt x="1049" y="285"/>
                        <a:pt x="1026" y="359"/>
                        <a:pt x="1056" y="298"/>
                      </a:cubicBezTo>
                      <a:cubicBezTo>
                        <a:pt x="1070" y="268"/>
                        <a:pt x="1072" y="233"/>
                        <a:pt x="1082" y="202"/>
                      </a:cubicBezTo>
                      <a:cubicBezTo>
                        <a:pt x="1079" y="161"/>
                        <a:pt x="1082" y="119"/>
                        <a:pt x="1074" y="79"/>
                      </a:cubicBezTo>
                      <a:cubicBezTo>
                        <a:pt x="1068" y="49"/>
                        <a:pt x="981" y="31"/>
                        <a:pt x="960" y="27"/>
                      </a:cubicBezTo>
                      <a:cubicBezTo>
                        <a:pt x="916" y="33"/>
                        <a:pt x="880" y="43"/>
                        <a:pt x="838" y="53"/>
                      </a:cubicBezTo>
                      <a:cubicBezTo>
                        <a:pt x="800" y="93"/>
                        <a:pt x="745" y="69"/>
                        <a:pt x="698" y="53"/>
                      </a:cubicBezTo>
                      <a:cubicBezTo>
                        <a:pt x="675" y="18"/>
                        <a:pt x="665" y="27"/>
                        <a:pt x="637" y="1"/>
                      </a:cubicBezTo>
                      <a:cubicBezTo>
                        <a:pt x="623" y="4"/>
                        <a:pt x="608" y="6"/>
                        <a:pt x="594" y="10"/>
                      </a:cubicBezTo>
                      <a:cubicBezTo>
                        <a:pt x="576" y="15"/>
                        <a:pt x="541" y="27"/>
                        <a:pt x="541" y="27"/>
                      </a:cubicBezTo>
                      <a:cubicBezTo>
                        <a:pt x="503" y="24"/>
                        <a:pt x="428" y="18"/>
                        <a:pt x="428" y="18"/>
                      </a:cubicBezTo>
                    </a:path>
                  </a:pathLst>
                </a:custGeom>
                <a:solidFill>
                  <a:srgbClr val="33CC33"/>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36" name="Group 35"/>
              <p:cNvGrpSpPr/>
              <p:nvPr/>
            </p:nvGrpSpPr>
            <p:grpSpPr>
              <a:xfrm>
                <a:off x="4260584" y="5226515"/>
                <a:ext cx="3177104" cy="205238"/>
                <a:chOff x="1547664" y="2969754"/>
                <a:chExt cx="3177104" cy="205238"/>
              </a:xfrm>
            </p:grpSpPr>
            <p:grpSp>
              <p:nvGrpSpPr>
                <p:cNvPr id="40" name="Group 39"/>
                <p:cNvGrpSpPr/>
                <p:nvPr/>
              </p:nvGrpSpPr>
              <p:grpSpPr>
                <a:xfrm>
                  <a:off x="1547664" y="2969754"/>
                  <a:ext cx="1592928" cy="196118"/>
                  <a:chOff x="764307" y="4820388"/>
                  <a:chExt cx="1592928" cy="196118"/>
                </a:xfrm>
              </p:grpSpPr>
              <p:sp>
                <p:nvSpPr>
                  <p:cNvPr id="51" name="Freeform 50"/>
                  <p:cNvSpPr/>
                  <p:nvPr/>
                </p:nvSpPr>
                <p:spPr>
                  <a:xfrm rot="10409096">
                    <a:off x="2179639"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Freeform 51"/>
                  <p:cNvSpPr/>
                  <p:nvPr/>
                </p:nvSpPr>
                <p:spPr>
                  <a:xfrm rot="10800000">
                    <a:off x="2002468" y="4822770"/>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Freeform 52"/>
                  <p:cNvSpPr/>
                  <p:nvPr/>
                </p:nvSpPr>
                <p:spPr>
                  <a:xfrm rot="10800000">
                    <a:off x="1824187"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Freeform 53"/>
                  <p:cNvSpPr/>
                  <p:nvPr/>
                </p:nvSpPr>
                <p:spPr>
                  <a:xfrm rot="10800000">
                    <a:off x="1644620"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Freeform 54"/>
                  <p:cNvSpPr/>
                  <p:nvPr/>
                </p:nvSpPr>
                <p:spPr>
                  <a:xfrm rot="10424627">
                    <a:off x="1469832" y="4829501"/>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Freeform 55"/>
                  <p:cNvSpPr/>
                  <p:nvPr/>
                </p:nvSpPr>
                <p:spPr>
                  <a:xfrm rot="10800000">
                    <a:off x="1293933"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Freeform 56"/>
                  <p:cNvSpPr/>
                  <p:nvPr/>
                </p:nvSpPr>
                <p:spPr>
                  <a:xfrm rot="10800000">
                    <a:off x="1118717" y="482334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Freeform 57"/>
                  <p:cNvSpPr/>
                  <p:nvPr/>
                </p:nvSpPr>
                <p:spPr>
                  <a:xfrm rot="10800000">
                    <a:off x="941548" y="4820388"/>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Freeform 58"/>
                  <p:cNvSpPr/>
                  <p:nvPr/>
                </p:nvSpPr>
                <p:spPr>
                  <a:xfrm rot="10587201">
                    <a:off x="764307" y="482473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 name="Group 40"/>
                <p:cNvGrpSpPr/>
                <p:nvPr/>
              </p:nvGrpSpPr>
              <p:grpSpPr>
                <a:xfrm>
                  <a:off x="3131840" y="2978874"/>
                  <a:ext cx="1592928" cy="196118"/>
                  <a:chOff x="764307" y="4820388"/>
                  <a:chExt cx="1592928" cy="196118"/>
                </a:xfrm>
              </p:grpSpPr>
              <p:sp>
                <p:nvSpPr>
                  <p:cNvPr id="42" name="Freeform 41"/>
                  <p:cNvSpPr/>
                  <p:nvPr/>
                </p:nvSpPr>
                <p:spPr>
                  <a:xfrm rot="10409096">
                    <a:off x="2179639"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reeform 42"/>
                  <p:cNvSpPr/>
                  <p:nvPr/>
                </p:nvSpPr>
                <p:spPr>
                  <a:xfrm rot="10800000">
                    <a:off x="2002468" y="4822770"/>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reeform 43"/>
                  <p:cNvSpPr/>
                  <p:nvPr/>
                </p:nvSpPr>
                <p:spPr>
                  <a:xfrm rot="10800000">
                    <a:off x="1824187"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reeform 44"/>
                  <p:cNvSpPr/>
                  <p:nvPr/>
                </p:nvSpPr>
                <p:spPr>
                  <a:xfrm rot="10800000">
                    <a:off x="1644620" y="4824293"/>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reeform 45"/>
                  <p:cNvSpPr/>
                  <p:nvPr/>
                </p:nvSpPr>
                <p:spPr>
                  <a:xfrm rot="10424627">
                    <a:off x="1469832" y="4829501"/>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46"/>
                  <p:cNvSpPr/>
                  <p:nvPr/>
                </p:nvSpPr>
                <p:spPr>
                  <a:xfrm rot="10800000">
                    <a:off x="1293933" y="4825727"/>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Freeform 47"/>
                  <p:cNvSpPr/>
                  <p:nvPr/>
                </p:nvSpPr>
                <p:spPr>
                  <a:xfrm rot="10800000">
                    <a:off x="1118717" y="482334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Freeform 48"/>
                  <p:cNvSpPr/>
                  <p:nvPr/>
                </p:nvSpPr>
                <p:spPr>
                  <a:xfrm rot="10800000">
                    <a:off x="941548" y="4820388"/>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Freeform 49"/>
                  <p:cNvSpPr/>
                  <p:nvPr/>
                </p:nvSpPr>
                <p:spPr>
                  <a:xfrm rot="10587201">
                    <a:off x="764307" y="4824736"/>
                    <a:ext cx="177596" cy="187005"/>
                  </a:xfrm>
                  <a:custGeom>
                    <a:avLst/>
                    <a:gdLst>
                      <a:gd name="connsiteX0" fmla="*/ 0 w 3175000"/>
                      <a:gd name="connsiteY0" fmla="*/ 698509 h 1384316"/>
                      <a:gd name="connsiteX1" fmla="*/ 800100 w 3175000"/>
                      <a:gd name="connsiteY1" fmla="*/ 9 h 1384316"/>
                      <a:gd name="connsiteX2" fmla="*/ 1587500 w 3175000"/>
                      <a:gd name="connsiteY2" fmla="*/ 711209 h 1384316"/>
                      <a:gd name="connsiteX3" fmla="*/ 2362200 w 3175000"/>
                      <a:gd name="connsiteY3" fmla="*/ 1384309 h 1384316"/>
                      <a:gd name="connsiteX4" fmla="*/ 3175000 w 3175000"/>
                      <a:gd name="connsiteY4" fmla="*/ 698509 h 138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384316">
                        <a:moveTo>
                          <a:pt x="0" y="698509"/>
                        </a:moveTo>
                        <a:cubicBezTo>
                          <a:pt x="267758" y="348200"/>
                          <a:pt x="535517" y="-2108"/>
                          <a:pt x="800100" y="9"/>
                        </a:cubicBezTo>
                        <a:cubicBezTo>
                          <a:pt x="1064683" y="2126"/>
                          <a:pt x="1327150" y="480492"/>
                          <a:pt x="1587500" y="711209"/>
                        </a:cubicBezTo>
                        <a:cubicBezTo>
                          <a:pt x="1847850" y="941926"/>
                          <a:pt x="2097617" y="1386426"/>
                          <a:pt x="2362200" y="1384309"/>
                        </a:cubicBezTo>
                        <a:cubicBezTo>
                          <a:pt x="2626783" y="1382192"/>
                          <a:pt x="2900891" y="1040350"/>
                          <a:pt x="3175000" y="698509"/>
                        </a:cubicBezTo>
                      </a:path>
                    </a:pathLst>
                  </a:custGeom>
                  <a:noFill/>
                  <a:scene3d>
                    <a:camera prst="orthographicFront">
                      <a:rot lat="0" lon="0" rev="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37" name="Straight Connector 36"/>
              <p:cNvCxnSpPr/>
              <p:nvPr/>
            </p:nvCxnSpPr>
            <p:spPr>
              <a:xfrm flipV="1">
                <a:off x="4310925" y="1970320"/>
                <a:ext cx="3487027" cy="34118"/>
              </a:xfrm>
              <a:prstGeom prst="line">
                <a:avLst/>
              </a:prstGeom>
              <a:ln w="28575">
                <a:solidFill>
                  <a:srgbClr val="C9863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225752" y="4086066"/>
                <a:ext cx="3487027" cy="34118"/>
              </a:xfrm>
              <a:prstGeom prst="line">
                <a:avLst/>
              </a:prstGeom>
              <a:ln w="28575">
                <a:solidFill>
                  <a:srgbClr val="C9863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283968" y="6258143"/>
                <a:ext cx="3487027" cy="34118"/>
              </a:xfrm>
              <a:prstGeom prst="line">
                <a:avLst/>
              </a:prstGeom>
              <a:ln w="28575">
                <a:solidFill>
                  <a:srgbClr val="C9863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083083" y="4102592"/>
              <a:ext cx="458818" cy="285191"/>
            </a:xfrm>
            <a:prstGeom prst="rect">
              <a:avLst/>
            </a:prstGeom>
            <a:noFill/>
          </p:spPr>
          <p:txBody>
            <a:bodyPr wrap="none" rtlCol="0">
              <a:spAutoFit/>
            </a:bodyPr>
            <a:lstStyle/>
            <a:p>
              <a:r>
                <a:rPr lang="en-GB" sz="1600" dirty="0" smtClean="0"/>
                <a:t>High</a:t>
              </a:r>
              <a:endParaRPr lang="en-GB" sz="1600" dirty="0"/>
            </a:p>
          </p:txBody>
        </p:sp>
        <p:sp>
          <p:nvSpPr>
            <p:cNvPr id="11" name="TextBox 10"/>
            <p:cNvSpPr txBox="1"/>
            <p:nvPr/>
          </p:nvSpPr>
          <p:spPr>
            <a:xfrm>
              <a:off x="7072850" y="5575449"/>
              <a:ext cx="458818" cy="285191"/>
            </a:xfrm>
            <a:prstGeom prst="rect">
              <a:avLst/>
            </a:prstGeom>
            <a:noFill/>
          </p:spPr>
          <p:txBody>
            <a:bodyPr wrap="none" rtlCol="0">
              <a:spAutoFit/>
            </a:bodyPr>
            <a:lstStyle/>
            <a:p>
              <a:r>
                <a:rPr lang="en-GB" sz="1600" dirty="0" smtClean="0"/>
                <a:t>High</a:t>
              </a:r>
              <a:endParaRPr lang="en-GB" sz="1600" dirty="0"/>
            </a:p>
          </p:txBody>
        </p:sp>
        <p:sp>
          <p:nvSpPr>
            <p:cNvPr id="12" name="TextBox 11"/>
            <p:cNvSpPr txBox="1"/>
            <p:nvPr/>
          </p:nvSpPr>
          <p:spPr>
            <a:xfrm>
              <a:off x="7086571" y="4813634"/>
              <a:ext cx="429397" cy="285191"/>
            </a:xfrm>
            <a:prstGeom prst="rect">
              <a:avLst/>
            </a:prstGeom>
            <a:noFill/>
          </p:spPr>
          <p:txBody>
            <a:bodyPr wrap="none" rtlCol="0">
              <a:spAutoFit/>
            </a:bodyPr>
            <a:lstStyle/>
            <a:p>
              <a:r>
                <a:rPr lang="en-GB" sz="1600" dirty="0" smtClean="0"/>
                <a:t>Low</a:t>
              </a:r>
              <a:endParaRPr lang="en-GB" sz="1600" dirty="0"/>
            </a:p>
          </p:txBody>
        </p:sp>
      </p:grpSp>
    </p:spTree>
    <p:extLst>
      <p:ext uri="{BB962C8B-B14F-4D97-AF65-F5344CB8AC3E}">
        <p14:creationId xmlns:p14="http://schemas.microsoft.com/office/powerpoint/2010/main" val="13972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5961" r="48941" b="1651"/>
          <a:stretch/>
        </p:blipFill>
        <p:spPr bwMode="auto">
          <a:xfrm>
            <a:off x="395536" y="3483775"/>
            <a:ext cx="4252807" cy="325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836712"/>
            <a:ext cx="4600687" cy="2246769"/>
          </a:xfrm>
          <a:prstGeom prst="rect">
            <a:avLst/>
          </a:prstGeom>
          <a:noFill/>
        </p:spPr>
        <p:txBody>
          <a:bodyPr wrap="square" rtlCol="0">
            <a:spAutoFit/>
          </a:bodyPr>
          <a:lstStyle/>
          <a:p>
            <a:r>
              <a:rPr lang="en-GB" sz="2000" dirty="0" smtClean="0"/>
              <a:t>Limited data available on water levels and inundation, all from Florida (Krauss </a:t>
            </a:r>
            <a:r>
              <a:rPr lang="en-GB" sz="2000" i="1" dirty="0" smtClean="0"/>
              <a:t>et al</a:t>
            </a:r>
            <a:r>
              <a:rPr lang="en-GB" sz="2000" dirty="0" smtClean="0"/>
              <a:t>., 2009</a:t>
            </a:r>
            <a:r>
              <a:rPr lang="en-GB" sz="2000" baseline="30000" dirty="0" smtClean="0"/>
              <a:t>1</a:t>
            </a:r>
            <a:r>
              <a:rPr lang="en-GB" sz="2000" dirty="0" smtClean="0"/>
              <a:t>; Zhang et al., 2012</a:t>
            </a:r>
            <a:r>
              <a:rPr lang="en-GB" sz="2000" baseline="30000" dirty="0" smtClean="0"/>
              <a:t>2</a:t>
            </a:r>
            <a:r>
              <a:rPr lang="en-GB" sz="2000" dirty="0" smtClean="0"/>
              <a:t>).</a:t>
            </a:r>
          </a:p>
          <a:p>
            <a:r>
              <a:rPr lang="en-GB" sz="2000" dirty="0" smtClean="0"/>
              <a:t>Validated numerical models are needed because impossible to control for mangrove presence/absence in the field (Zhang </a:t>
            </a:r>
            <a:r>
              <a:rPr lang="en-GB" sz="2000" i="1" dirty="0" smtClean="0"/>
              <a:t>et al</a:t>
            </a:r>
            <a:r>
              <a:rPr lang="en-GB" sz="2000" dirty="0" smtClean="0"/>
              <a:t>., 2012).</a:t>
            </a:r>
          </a:p>
        </p:txBody>
      </p:sp>
      <p:sp>
        <p:nvSpPr>
          <p:cNvPr id="6" name="TextBox 5"/>
          <p:cNvSpPr txBox="1"/>
          <p:nvPr/>
        </p:nvSpPr>
        <p:spPr>
          <a:xfrm>
            <a:off x="4716016" y="2437100"/>
            <a:ext cx="4427984" cy="1631216"/>
          </a:xfrm>
          <a:prstGeom prst="rect">
            <a:avLst/>
          </a:prstGeom>
          <a:noFill/>
        </p:spPr>
        <p:txBody>
          <a:bodyPr wrap="square" rtlCol="0">
            <a:spAutoFit/>
          </a:bodyPr>
          <a:lstStyle/>
          <a:p>
            <a:r>
              <a:rPr lang="en-GB" sz="2000" dirty="0" smtClean="0"/>
              <a:t>Mangroves are only able to attenuate storm surges by a small amount per km.</a:t>
            </a:r>
          </a:p>
          <a:p>
            <a:r>
              <a:rPr lang="en-GB" sz="2000" dirty="0" smtClean="0"/>
              <a:t>Therefore very wide bands of mangroves are needed to significantly reduce storm surge water levels.</a:t>
            </a:r>
          </a:p>
        </p:txBody>
      </p:sp>
      <p:sp>
        <p:nvSpPr>
          <p:cNvPr id="7" name="TextBox 6"/>
          <p:cNvSpPr txBox="1"/>
          <p:nvPr/>
        </p:nvSpPr>
        <p:spPr>
          <a:xfrm>
            <a:off x="248121" y="260648"/>
            <a:ext cx="5546775" cy="523220"/>
          </a:xfrm>
          <a:prstGeom prst="rect">
            <a:avLst/>
          </a:prstGeom>
          <a:noFill/>
        </p:spPr>
        <p:txBody>
          <a:bodyPr wrap="none" rtlCol="0">
            <a:spAutoFit/>
          </a:bodyPr>
          <a:lstStyle/>
          <a:p>
            <a:r>
              <a:rPr lang="en-GB" sz="2800" dirty="0" smtClean="0"/>
              <a:t>Storm surge reduction by mangroves</a:t>
            </a:r>
            <a:endParaRPr lang="en-GB" sz="2800" dirty="0"/>
          </a:p>
        </p:txBody>
      </p:sp>
      <p:pic>
        <p:nvPicPr>
          <p:cNvPr id="11" name="Picture 10"/>
          <p:cNvPicPr/>
          <p:nvPr/>
        </p:nvPicPr>
        <p:blipFill rotWithShape="1">
          <a:blip r:embed="rId3">
            <a:extLst>
              <a:ext uri="{28A0092B-C50C-407E-A947-70E740481C1C}">
                <a14:useLocalDpi xmlns:a14="http://schemas.microsoft.com/office/drawing/2010/main" val="0"/>
              </a:ext>
            </a:extLst>
          </a:blip>
          <a:srcRect r="26847"/>
          <a:stretch/>
        </p:blipFill>
        <p:spPr bwMode="auto">
          <a:xfrm>
            <a:off x="5040052" y="836712"/>
            <a:ext cx="3744416" cy="1445920"/>
          </a:xfrm>
          <a:prstGeom prst="rect">
            <a:avLst/>
          </a:prstGeom>
          <a:noFill/>
          <a:ln>
            <a:noFill/>
          </a:ln>
        </p:spPr>
      </p:pic>
      <p:pic>
        <p:nvPicPr>
          <p:cNvPr id="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1405" t="2435" b="10214"/>
          <a:stretch/>
        </p:blipFill>
        <p:spPr bwMode="auto">
          <a:xfrm>
            <a:off x="4716016" y="4221088"/>
            <a:ext cx="3096344" cy="264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94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323528" y="860514"/>
            <a:ext cx="4824536" cy="5293757"/>
          </a:xfrm>
          <a:prstGeom prst="rect">
            <a:avLst/>
          </a:prstGeom>
          <a:noFill/>
        </p:spPr>
        <p:txBody>
          <a:bodyPr wrap="square" rtlCol="0">
            <a:spAutoFit/>
          </a:bodyPr>
          <a:lstStyle/>
          <a:p>
            <a:r>
              <a:rPr lang="en-GB" sz="2000" dirty="0" smtClean="0"/>
              <a:t>Depends on: </a:t>
            </a:r>
          </a:p>
          <a:p>
            <a:pPr marL="342900" indent="-342900">
              <a:buFont typeface="Arial" pitchFamily="34" charset="0"/>
              <a:buChar char="•"/>
            </a:pPr>
            <a:r>
              <a:rPr lang="en-GB" sz="2000" dirty="0" smtClean="0"/>
              <a:t>storm surge forward speed (slow moving surges are reduced less); </a:t>
            </a:r>
          </a:p>
          <a:p>
            <a:pPr marL="342900" indent="-342900">
              <a:buFont typeface="Arial" pitchFamily="34" charset="0"/>
              <a:buChar char="•"/>
            </a:pPr>
            <a:r>
              <a:rPr lang="en-GB" sz="2000" dirty="0" smtClean="0"/>
              <a:t>vegetation density; </a:t>
            </a:r>
          </a:p>
          <a:p>
            <a:pPr marL="342900" indent="-342900">
              <a:buFont typeface="Arial" pitchFamily="34" charset="0"/>
              <a:buChar char="•"/>
            </a:pPr>
            <a:r>
              <a:rPr lang="en-GB" sz="2000" dirty="0" smtClean="0"/>
              <a:t>presence of open water areas/channels (surge passes through more easily); </a:t>
            </a:r>
          </a:p>
          <a:p>
            <a:pPr marL="342900" indent="-342900">
              <a:buFont typeface="Arial" pitchFamily="34" charset="0"/>
              <a:buChar char="•"/>
            </a:pPr>
            <a:r>
              <a:rPr lang="en-GB" sz="2000" dirty="0" smtClean="0"/>
              <a:t>hurricane intensity, which may damage trees reducing their potential to reduce surges.</a:t>
            </a:r>
          </a:p>
          <a:p>
            <a:pPr algn="ctr"/>
            <a:r>
              <a:rPr lang="en-GB" sz="1600" dirty="0" smtClean="0"/>
              <a:t>(based on numerical model by Zhang et al., 2012)</a:t>
            </a:r>
          </a:p>
          <a:p>
            <a:endParaRPr lang="en-GB" sz="2000" dirty="0" smtClean="0"/>
          </a:p>
          <a:p>
            <a:r>
              <a:rPr lang="en-GB" sz="2000" dirty="0" smtClean="0"/>
              <a:t>While storm surge height reduction is small per km mangrove width, </a:t>
            </a:r>
            <a:r>
              <a:rPr lang="en-GB" sz="2000" dirty="0"/>
              <a:t>a small change in storm surge height can result </a:t>
            </a:r>
            <a:r>
              <a:rPr lang="en-GB" sz="2000" dirty="0" smtClean="0"/>
              <a:t>in </a:t>
            </a:r>
            <a:r>
              <a:rPr lang="en-GB" sz="2000" dirty="0"/>
              <a:t>a large change in flooded area, depending on local topography, and hence a large reduction in damage to </a:t>
            </a:r>
            <a:r>
              <a:rPr lang="en-GB" sz="2000" dirty="0" smtClean="0"/>
              <a:t>property.</a:t>
            </a:r>
            <a:endParaRPr lang="en-GB" sz="2000" dirty="0"/>
          </a:p>
        </p:txBody>
      </p:sp>
      <p:sp>
        <p:nvSpPr>
          <p:cNvPr id="6" name="TextBox 5"/>
          <p:cNvSpPr txBox="1"/>
          <p:nvPr/>
        </p:nvSpPr>
        <p:spPr>
          <a:xfrm>
            <a:off x="248121" y="260648"/>
            <a:ext cx="5546775" cy="523220"/>
          </a:xfrm>
          <a:prstGeom prst="rect">
            <a:avLst/>
          </a:prstGeom>
          <a:noFill/>
        </p:spPr>
        <p:txBody>
          <a:bodyPr wrap="none" rtlCol="0">
            <a:spAutoFit/>
          </a:bodyPr>
          <a:lstStyle/>
          <a:p>
            <a:r>
              <a:rPr lang="en-GB" sz="2800" dirty="0" smtClean="0"/>
              <a:t>Storm surge reduction by mangroves</a:t>
            </a:r>
            <a:endParaRPr lang="en-GB" sz="28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16" y="1541772"/>
            <a:ext cx="3273155" cy="461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339404" y="6156012"/>
            <a:ext cx="2393476" cy="369332"/>
          </a:xfrm>
          <a:prstGeom prst="rect">
            <a:avLst/>
          </a:prstGeom>
          <a:noFill/>
        </p:spPr>
        <p:txBody>
          <a:bodyPr wrap="none" rtlCol="0">
            <a:spAutoFit/>
          </a:bodyPr>
          <a:lstStyle/>
          <a:p>
            <a:r>
              <a:rPr lang="en-GB" dirty="0" smtClean="0"/>
              <a:t>From Zhang </a:t>
            </a:r>
            <a:r>
              <a:rPr lang="en-GB" i="1" dirty="0" smtClean="0"/>
              <a:t>et al</a:t>
            </a:r>
            <a:r>
              <a:rPr lang="en-GB" dirty="0" smtClean="0"/>
              <a:t>., 2012</a:t>
            </a:r>
            <a:endParaRPr lang="en-GB" dirty="0"/>
          </a:p>
        </p:txBody>
      </p:sp>
      <p:sp>
        <p:nvSpPr>
          <p:cNvPr id="11" name="TextBox 10"/>
          <p:cNvSpPr txBox="1"/>
          <p:nvPr/>
        </p:nvSpPr>
        <p:spPr>
          <a:xfrm>
            <a:off x="5547316" y="910461"/>
            <a:ext cx="3273156" cy="646331"/>
          </a:xfrm>
          <a:prstGeom prst="rect">
            <a:avLst/>
          </a:prstGeom>
          <a:noFill/>
        </p:spPr>
        <p:txBody>
          <a:bodyPr wrap="square" rtlCol="0">
            <a:spAutoFit/>
          </a:bodyPr>
          <a:lstStyle/>
          <a:p>
            <a:pPr algn="ctr"/>
            <a:r>
              <a:rPr lang="en-GB" dirty="0" smtClean="0"/>
              <a:t>Storm surge reduction in Florida during Hurricane Wilma</a:t>
            </a:r>
            <a:endParaRPr lang="en-GB" dirty="0"/>
          </a:p>
        </p:txBody>
      </p:sp>
    </p:spTree>
    <p:extLst>
      <p:ext uri="{BB962C8B-B14F-4D97-AF65-F5344CB8AC3E}">
        <p14:creationId xmlns:p14="http://schemas.microsoft.com/office/powerpoint/2010/main" val="1153371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000" y="834971"/>
            <a:ext cx="8424456" cy="2431435"/>
          </a:xfrm>
          <a:prstGeom prst="rect">
            <a:avLst/>
          </a:prstGeom>
          <a:noFill/>
        </p:spPr>
        <p:txBody>
          <a:bodyPr wrap="square" rtlCol="0">
            <a:spAutoFit/>
          </a:bodyPr>
          <a:lstStyle/>
          <a:p>
            <a:pPr marL="285750" indent="-285750">
              <a:buFont typeface="Arial" pitchFamily="34" charset="0"/>
              <a:buChar char="•"/>
            </a:pPr>
            <a:r>
              <a:rPr lang="en-GB" sz="2000" dirty="0" smtClean="0"/>
              <a:t>The reduction in wind and swell waves riding on top of the surge can result in a large reduction in storm damage </a:t>
            </a:r>
          </a:p>
          <a:p>
            <a:pPr marL="285750" indent="-285750">
              <a:buFont typeface="Arial" pitchFamily="34" charset="0"/>
              <a:buChar char="•"/>
            </a:pPr>
            <a:endParaRPr lang="en-GB" sz="1050" dirty="0" smtClean="0"/>
          </a:p>
          <a:p>
            <a:pPr marL="285750" indent="-285750">
              <a:buFont typeface="Arial" pitchFamily="34" charset="0"/>
              <a:buChar char="•"/>
            </a:pPr>
            <a:r>
              <a:rPr lang="en-GB" sz="2000" dirty="0" smtClean="0"/>
              <a:t>Tanaka (2008) numerically modelled the storm surge from Cyclone Sidr (2007, Bangladesh) through a 150m belt of Casuarina (non-mangrove)</a:t>
            </a:r>
          </a:p>
          <a:p>
            <a:pPr marL="285750" indent="-285750">
              <a:buFont typeface="Arial" pitchFamily="34" charset="0"/>
              <a:buChar char="•"/>
            </a:pPr>
            <a:r>
              <a:rPr lang="en-GB" sz="2000" dirty="0"/>
              <a:t>T</a:t>
            </a:r>
            <a:r>
              <a:rPr lang="en-GB" sz="2000" dirty="0" smtClean="0"/>
              <a:t>rees had no effect on storm surge level, but reduced waves on surge, resulting in 12 to 28 cm reduction in the height the water reached over this short distance</a:t>
            </a:r>
          </a:p>
        </p:txBody>
      </p:sp>
      <p:grpSp>
        <p:nvGrpSpPr>
          <p:cNvPr id="7" name="Group 6"/>
          <p:cNvGrpSpPr/>
          <p:nvPr/>
        </p:nvGrpSpPr>
        <p:grpSpPr>
          <a:xfrm>
            <a:off x="3419872" y="3140968"/>
            <a:ext cx="5040312" cy="3384376"/>
            <a:chOff x="3779912" y="3748390"/>
            <a:chExt cx="5040312" cy="3076705"/>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3779912" y="4016783"/>
              <a:ext cx="5040312" cy="2808312"/>
            </a:xfrm>
            <a:prstGeom prst="rect">
              <a:avLst/>
            </a:prstGeom>
          </p:spPr>
        </p:pic>
        <p:sp>
          <p:nvSpPr>
            <p:cNvPr id="3" name="TextBox 2"/>
            <p:cNvSpPr txBox="1"/>
            <p:nvPr/>
          </p:nvSpPr>
          <p:spPr>
            <a:xfrm>
              <a:off x="3784443" y="3748390"/>
              <a:ext cx="2134174" cy="369332"/>
            </a:xfrm>
            <a:prstGeom prst="rect">
              <a:avLst/>
            </a:prstGeom>
            <a:noFill/>
          </p:spPr>
          <p:txBody>
            <a:bodyPr wrap="none" rtlCol="0">
              <a:spAutoFit/>
            </a:bodyPr>
            <a:lstStyle/>
            <a:p>
              <a:r>
                <a:rPr lang="en-GB" b="1" dirty="0" smtClean="0"/>
                <a:t>Storm surge forcings</a:t>
              </a:r>
              <a:endParaRPr lang="en-GB" b="1" dirty="0"/>
            </a:p>
          </p:txBody>
        </p:sp>
      </p:grpSp>
      <p:sp>
        <p:nvSpPr>
          <p:cNvPr id="4" name="TextBox 3"/>
          <p:cNvSpPr txBox="1"/>
          <p:nvPr/>
        </p:nvSpPr>
        <p:spPr>
          <a:xfrm>
            <a:off x="252000" y="188640"/>
            <a:ext cx="8640480" cy="523220"/>
          </a:xfrm>
          <a:prstGeom prst="rect">
            <a:avLst/>
          </a:prstGeom>
          <a:noFill/>
        </p:spPr>
        <p:txBody>
          <a:bodyPr wrap="square" rtlCol="0">
            <a:spAutoFit/>
          </a:bodyPr>
          <a:lstStyle/>
          <a:p>
            <a:r>
              <a:rPr lang="en-GB" sz="2800" dirty="0" smtClean="0"/>
              <a:t>Wind wave and storm surge reduction by mangroves</a:t>
            </a:r>
            <a:endParaRPr lang="en-GB" sz="2800" dirty="0"/>
          </a:p>
        </p:txBody>
      </p:sp>
      <p:sp>
        <p:nvSpPr>
          <p:cNvPr id="6" name="TextBox 5"/>
          <p:cNvSpPr txBox="1"/>
          <p:nvPr/>
        </p:nvSpPr>
        <p:spPr>
          <a:xfrm>
            <a:off x="251520" y="3119477"/>
            <a:ext cx="3024336" cy="3477875"/>
          </a:xfrm>
          <a:prstGeom prst="rect">
            <a:avLst/>
          </a:prstGeom>
          <a:noFill/>
        </p:spPr>
        <p:txBody>
          <a:bodyPr wrap="square" rtlCol="0">
            <a:spAutoFit/>
          </a:bodyPr>
          <a:lstStyle/>
          <a:p>
            <a:pPr marL="285750" indent="-285750">
              <a:buFont typeface="Arial" pitchFamily="34" charset="0"/>
              <a:buChar char="•"/>
            </a:pPr>
            <a:r>
              <a:rPr lang="en-GB" sz="2000" dirty="0" smtClean="0"/>
              <a:t>Suggests best use of mangroves in combined approach: </a:t>
            </a:r>
          </a:p>
          <a:p>
            <a:pPr marL="285750" indent="-285750">
              <a:buFont typeface="Arial" pitchFamily="34" charset="0"/>
              <a:buChar char="•"/>
            </a:pPr>
            <a:r>
              <a:rPr lang="en-GB" sz="2000" dirty="0" smtClean="0"/>
              <a:t>e.g. mangroves reduce waves in front of dike/wall, reducing damage and therefore maintenance costs. </a:t>
            </a:r>
          </a:p>
          <a:p>
            <a:pPr marL="285750" indent="-285750">
              <a:buFont typeface="Arial" pitchFamily="34" charset="0"/>
              <a:buChar char="•"/>
            </a:pPr>
            <a:r>
              <a:rPr lang="en-GB" sz="2000" dirty="0" smtClean="0"/>
              <a:t>Also may reduce required height of wall/dike.</a:t>
            </a:r>
            <a:endParaRPr lang="en-GB" sz="2000" dirty="0"/>
          </a:p>
        </p:txBody>
      </p:sp>
    </p:spTree>
    <p:extLst>
      <p:ext uri="{BB962C8B-B14F-4D97-AF65-F5344CB8AC3E}">
        <p14:creationId xmlns:p14="http://schemas.microsoft.com/office/powerpoint/2010/main" val="3643602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836712"/>
            <a:ext cx="8509721" cy="2985433"/>
          </a:xfrm>
          <a:prstGeom prst="rect">
            <a:avLst/>
          </a:prstGeom>
          <a:noFill/>
        </p:spPr>
        <p:txBody>
          <a:bodyPr wrap="square" rtlCol="0">
            <a:spAutoFit/>
          </a:bodyPr>
          <a:lstStyle/>
          <a:p>
            <a:r>
              <a:rPr lang="en-GB" sz="2000" dirty="0"/>
              <a:t>Coastal afforestation for disaster risk reduction </a:t>
            </a:r>
            <a:endParaRPr lang="en-GB" sz="2000" dirty="0" smtClean="0"/>
          </a:p>
          <a:p>
            <a:r>
              <a:rPr lang="en-GB" sz="2000" dirty="0" smtClean="0"/>
              <a:t>in </a:t>
            </a:r>
            <a:r>
              <a:rPr lang="en-GB" sz="2000" dirty="0"/>
              <a:t>Vietnam, undertaken by </a:t>
            </a:r>
            <a:r>
              <a:rPr lang="en-GB" sz="2000" dirty="0" smtClean="0"/>
              <a:t>Vietnamese, Danish </a:t>
            </a:r>
          </a:p>
          <a:p>
            <a:r>
              <a:rPr lang="en-GB" sz="2000" dirty="0" smtClean="0"/>
              <a:t>and Japanese </a:t>
            </a:r>
            <a:r>
              <a:rPr lang="en-GB" sz="2000" dirty="0"/>
              <a:t>Red Cross between 1994 – </a:t>
            </a:r>
            <a:r>
              <a:rPr lang="en-GB" sz="2000" dirty="0" smtClean="0"/>
              <a:t>2010</a:t>
            </a:r>
          </a:p>
          <a:p>
            <a:endParaRPr lang="en-GB" sz="800" dirty="0" smtClean="0"/>
          </a:p>
          <a:p>
            <a:pPr marL="342900" indent="-342900">
              <a:buFont typeface="Arial" pitchFamily="34" charset="0"/>
              <a:buChar char="•"/>
            </a:pPr>
            <a:r>
              <a:rPr lang="en-GB" sz="2000" b="1" dirty="0"/>
              <a:t>hybrid structures</a:t>
            </a:r>
            <a:r>
              <a:rPr lang="en-GB" sz="2000" dirty="0"/>
              <a:t> – </a:t>
            </a:r>
            <a:r>
              <a:rPr lang="en-GB" sz="2000" dirty="0" smtClean="0"/>
              <a:t>dyke </a:t>
            </a:r>
            <a:r>
              <a:rPr lang="en-GB" sz="2000" dirty="0"/>
              <a:t>+ </a:t>
            </a:r>
            <a:r>
              <a:rPr lang="en-GB" sz="2000" dirty="0" smtClean="0"/>
              <a:t>mangrove</a:t>
            </a:r>
          </a:p>
          <a:p>
            <a:pPr marL="342900" indent="-342900">
              <a:buFont typeface="Arial" pitchFamily="34" charset="0"/>
              <a:buChar char="•"/>
            </a:pPr>
            <a:r>
              <a:rPr lang="en-GB" sz="2000" dirty="0"/>
              <a:t>8,961 hectares of mangroves created, </a:t>
            </a:r>
            <a:endParaRPr lang="en-GB" sz="2000" dirty="0" smtClean="0"/>
          </a:p>
          <a:p>
            <a:pPr marL="342900" indent="-342900">
              <a:buFont typeface="Arial" pitchFamily="34" charset="0"/>
              <a:buChar char="•"/>
            </a:pPr>
            <a:r>
              <a:rPr lang="en-GB" sz="2000" dirty="0" smtClean="0"/>
              <a:t>protecting </a:t>
            </a:r>
            <a:r>
              <a:rPr lang="en-GB" sz="2000" dirty="0"/>
              <a:t>100 km of dyke</a:t>
            </a:r>
          </a:p>
          <a:p>
            <a:endParaRPr lang="en-GB" sz="2000" dirty="0"/>
          </a:p>
          <a:p>
            <a:endParaRPr lang="en-GB" sz="2000" dirty="0"/>
          </a:p>
          <a:p>
            <a:endParaRPr lang="en-GB" sz="2000" dirty="0"/>
          </a:p>
        </p:txBody>
      </p:sp>
      <p:sp>
        <p:nvSpPr>
          <p:cNvPr id="2" name="TextBox 1"/>
          <p:cNvSpPr txBox="1"/>
          <p:nvPr/>
        </p:nvSpPr>
        <p:spPr>
          <a:xfrm>
            <a:off x="251520" y="188640"/>
            <a:ext cx="8568951" cy="523220"/>
          </a:xfrm>
          <a:prstGeom prst="rect">
            <a:avLst/>
          </a:prstGeom>
          <a:noFill/>
        </p:spPr>
        <p:txBody>
          <a:bodyPr wrap="square" rtlCol="0">
            <a:spAutoFit/>
          </a:bodyPr>
          <a:lstStyle/>
          <a:p>
            <a:r>
              <a:rPr lang="en-GB" sz="2800" dirty="0" smtClean="0"/>
              <a:t>Mangroves in coastal risk reduction – Vietnam case study</a:t>
            </a:r>
            <a:endParaRPr lang="en-GB" sz="28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987" y="2852936"/>
            <a:ext cx="4464496" cy="30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91979" y="5890046"/>
            <a:ext cx="4788533" cy="923330"/>
          </a:xfrm>
          <a:prstGeom prst="rect">
            <a:avLst/>
          </a:prstGeom>
          <a:noFill/>
        </p:spPr>
        <p:txBody>
          <a:bodyPr wrap="square" rtlCol="0">
            <a:spAutoFit/>
          </a:bodyPr>
          <a:lstStyle/>
          <a:p>
            <a:pPr algn="ctr"/>
            <a:r>
              <a:rPr lang="en-US" i="1" dirty="0"/>
              <a:t>Sonneratia </a:t>
            </a:r>
            <a:r>
              <a:rPr lang="en-US" i="1" dirty="0" smtClean="0"/>
              <a:t>caseolaris </a:t>
            </a:r>
            <a:r>
              <a:rPr lang="en-US" dirty="0"/>
              <a:t>plantation protects </a:t>
            </a:r>
            <a:endParaRPr lang="en-US" dirty="0" smtClean="0"/>
          </a:p>
          <a:p>
            <a:pPr algn="ctr"/>
            <a:r>
              <a:rPr lang="en-US" dirty="0" smtClean="0"/>
              <a:t>sea dikes </a:t>
            </a:r>
            <a:r>
              <a:rPr lang="en-US" dirty="0"/>
              <a:t>in Thai Binh </a:t>
            </a:r>
            <a:r>
              <a:rPr lang="en-US" dirty="0" smtClean="0"/>
              <a:t>Province, Vietnam (photo from presentation by </a:t>
            </a:r>
            <a:r>
              <a:rPr lang="en-GB" dirty="0"/>
              <a:t>Mai Sỹ </a:t>
            </a:r>
            <a:r>
              <a:rPr lang="en-GB" dirty="0" smtClean="0"/>
              <a:t>Tuấn</a:t>
            </a:r>
            <a:r>
              <a:rPr lang="en-US" dirty="0" smtClean="0"/>
              <a:t>)</a:t>
            </a:r>
            <a:endParaRPr lang="en-GB" dirty="0"/>
          </a:p>
        </p:txBody>
      </p:sp>
      <p:sp>
        <p:nvSpPr>
          <p:cNvPr id="5" name="TextBox 4"/>
          <p:cNvSpPr txBox="1"/>
          <p:nvPr/>
        </p:nvSpPr>
        <p:spPr>
          <a:xfrm>
            <a:off x="4355976" y="2659559"/>
            <a:ext cx="2743545" cy="769441"/>
          </a:xfrm>
          <a:prstGeom prst="rect">
            <a:avLst/>
          </a:prstGeom>
          <a:noFill/>
        </p:spPr>
        <p:txBody>
          <a:bodyPr wrap="square" rtlCol="0">
            <a:spAutoFit/>
          </a:bodyPr>
          <a:lstStyle/>
          <a:p>
            <a:r>
              <a:rPr lang="en-GB" sz="2200" dirty="0"/>
              <a:t>Mangroves protecting </a:t>
            </a:r>
            <a:r>
              <a:rPr lang="en-GB" sz="2200" dirty="0" smtClean="0"/>
              <a:t>dike in Vietnam</a:t>
            </a:r>
            <a:endParaRPr lang="en-GB" sz="2200" dirty="0"/>
          </a:p>
        </p:txBody>
      </p:sp>
      <p:sp>
        <p:nvSpPr>
          <p:cNvPr id="7" name="TextBox 6"/>
          <p:cNvSpPr txBox="1"/>
          <p:nvPr/>
        </p:nvSpPr>
        <p:spPr>
          <a:xfrm>
            <a:off x="323528" y="2780928"/>
            <a:ext cx="3793196" cy="3477875"/>
          </a:xfrm>
          <a:prstGeom prst="rect">
            <a:avLst/>
          </a:prstGeom>
          <a:noFill/>
        </p:spPr>
        <p:txBody>
          <a:bodyPr wrap="square" rtlCol="0">
            <a:spAutoFit/>
          </a:bodyPr>
          <a:lstStyle/>
          <a:p>
            <a:pPr marL="342900" indent="-342900">
              <a:buFont typeface="Arial" pitchFamily="34" charset="0"/>
              <a:buChar char="•"/>
            </a:pPr>
            <a:r>
              <a:rPr lang="en-GB" sz="2000" dirty="0" smtClean="0"/>
              <a:t>2 million people estimated to be better protected by mangroves and other trees</a:t>
            </a:r>
          </a:p>
          <a:p>
            <a:pPr marL="342900" indent="-342900">
              <a:buFont typeface="Arial" pitchFamily="34" charset="0"/>
              <a:buChar char="•"/>
            </a:pPr>
            <a:r>
              <a:rPr lang="en-GB" sz="2000" dirty="0"/>
              <a:t>Comparing damage caused by similar typhoons before and after intervention, damage to dykes reduced by between US$ 80,000 to US$ 295,000 in studied communes, and savings of up to </a:t>
            </a:r>
            <a:r>
              <a:rPr lang="en-GB" sz="2000" dirty="0" smtClean="0"/>
              <a:t>US</a:t>
            </a:r>
            <a:r>
              <a:rPr lang="en-GB" sz="2000" dirty="0"/>
              <a:t>$ </a:t>
            </a:r>
            <a:r>
              <a:rPr lang="en-GB" sz="2000" dirty="0" smtClean="0"/>
              <a:t>38 </a:t>
            </a:r>
            <a:r>
              <a:rPr lang="en-GB" sz="2000" dirty="0"/>
              <a:t>million in total avoided </a:t>
            </a:r>
            <a:r>
              <a:rPr lang="en-GB" sz="2000" dirty="0" smtClean="0"/>
              <a:t>losses </a:t>
            </a:r>
          </a:p>
        </p:txBody>
      </p:sp>
      <p:sp>
        <p:nvSpPr>
          <p:cNvPr id="10" name="TextBox 9"/>
          <p:cNvSpPr txBox="1"/>
          <p:nvPr/>
        </p:nvSpPr>
        <p:spPr>
          <a:xfrm>
            <a:off x="657904" y="6309320"/>
            <a:ext cx="3194016" cy="369332"/>
          </a:xfrm>
          <a:prstGeom prst="rect">
            <a:avLst/>
          </a:prstGeom>
          <a:noFill/>
        </p:spPr>
        <p:txBody>
          <a:bodyPr wrap="none" rtlCol="0">
            <a:spAutoFit/>
          </a:bodyPr>
          <a:lstStyle/>
          <a:p>
            <a:r>
              <a:rPr lang="en-GB" dirty="0" smtClean="0"/>
              <a:t>(Jegillos et al., 2005; IFRC, 2011)</a:t>
            </a:r>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8821" y="936203"/>
            <a:ext cx="1005845" cy="1362155"/>
          </a:xfrm>
          <a:prstGeom prst="rect">
            <a:avLst/>
          </a:prstGeom>
          <a:ln w="3175">
            <a:solidFill>
              <a:schemeClr val="tx1"/>
            </a:solidFill>
          </a:ln>
        </p:spPr>
      </p:pic>
      <p:sp>
        <p:nvSpPr>
          <p:cNvPr id="12" name="TextBox 11"/>
          <p:cNvSpPr txBox="1"/>
          <p:nvPr/>
        </p:nvSpPr>
        <p:spPr>
          <a:xfrm>
            <a:off x="5364088" y="2298358"/>
            <a:ext cx="1584176" cy="338554"/>
          </a:xfrm>
          <a:prstGeom prst="rect">
            <a:avLst/>
          </a:prstGeom>
          <a:noFill/>
        </p:spPr>
        <p:txBody>
          <a:bodyPr wrap="square" rtlCol="0">
            <a:spAutoFit/>
          </a:bodyPr>
          <a:lstStyle/>
          <a:p>
            <a:pPr algn="ctr"/>
            <a:r>
              <a:rPr lang="en-GB" sz="1600" dirty="0" smtClean="0"/>
              <a:t>(IFRC, 2011)</a:t>
            </a:r>
            <a:endParaRPr lang="en-GB" sz="1600" dirty="0"/>
          </a:p>
        </p:txBody>
      </p:sp>
      <p:sp>
        <p:nvSpPr>
          <p:cNvPr id="13" name="TextBox 12"/>
          <p:cNvSpPr txBox="1"/>
          <p:nvPr/>
        </p:nvSpPr>
        <p:spPr>
          <a:xfrm>
            <a:off x="6876256" y="836712"/>
            <a:ext cx="2160240" cy="1477328"/>
          </a:xfrm>
          <a:prstGeom prst="rect">
            <a:avLst/>
          </a:prstGeom>
          <a:noFill/>
        </p:spPr>
        <p:txBody>
          <a:bodyPr wrap="square" rtlCol="0">
            <a:spAutoFit/>
          </a:bodyPr>
          <a:lstStyle/>
          <a:p>
            <a:r>
              <a:rPr lang="en-GB" b="1" i="1" dirty="0" smtClean="0"/>
              <a:t>Themes:</a:t>
            </a:r>
          </a:p>
          <a:p>
            <a:r>
              <a:rPr lang="en-GB" dirty="0" smtClean="0"/>
              <a:t>- hybrid structures</a:t>
            </a:r>
          </a:p>
          <a:p>
            <a:r>
              <a:rPr lang="en-GB" dirty="0" smtClean="0"/>
              <a:t>- multiple risk reduction measures</a:t>
            </a:r>
          </a:p>
          <a:p>
            <a:r>
              <a:rPr lang="en-GB" dirty="0" smtClean="0"/>
              <a:t>- multiple benefits</a:t>
            </a:r>
            <a:endParaRPr lang="en-GB" dirty="0"/>
          </a:p>
        </p:txBody>
      </p:sp>
    </p:spTree>
    <p:extLst>
      <p:ext uri="{BB962C8B-B14F-4D97-AF65-F5344CB8AC3E}">
        <p14:creationId xmlns:p14="http://schemas.microsoft.com/office/powerpoint/2010/main" val="227946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5EA9AC-D63B-47C0-A8DB-9591F7ECF1A2}"/>
</file>

<file path=customXml/itemProps2.xml><?xml version="1.0" encoding="utf-8"?>
<ds:datastoreItem xmlns:ds="http://schemas.openxmlformats.org/officeDocument/2006/customXml" ds:itemID="{E82A3A7F-1939-45A6-8E50-9C78736C5E9D}"/>
</file>

<file path=customXml/itemProps3.xml><?xml version="1.0" encoding="utf-8"?>
<ds:datastoreItem xmlns:ds="http://schemas.openxmlformats.org/officeDocument/2006/customXml" ds:itemID="{672626A7-84AA-42E8-8CEF-0D6AFB16055D}"/>
</file>

<file path=docProps/app.xml><?xml version="1.0" encoding="utf-8"?>
<Properties xmlns="http://schemas.openxmlformats.org/officeDocument/2006/extended-properties" xmlns:vt="http://schemas.openxmlformats.org/officeDocument/2006/docPropsVTypes">
  <TotalTime>1392</TotalTime>
  <Words>1615</Words>
  <Application>Microsoft Office PowerPoint</Application>
  <PresentationFormat>On-screen Show (4:3)</PresentationFormat>
  <Paragraphs>200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McIvor</dc:creator>
  <cp:lastModifiedBy>Lisa Schindler</cp:lastModifiedBy>
  <cp:revision>60</cp:revision>
  <dcterms:created xsi:type="dcterms:W3CDTF">2013-05-22T11:17:49Z</dcterms:created>
  <dcterms:modified xsi:type="dcterms:W3CDTF">2013-05-29T19:38:50Z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0x010100685669E29EFAB14582576D25EF448152</vt:lpwstr>
  </property>
</Properties>
</file>