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8" r:id="rId2"/>
    <p:sldId id="257" r:id="rId3"/>
    <p:sldId id="277" r:id="rId4"/>
    <p:sldId id="279" r:id="rId5"/>
    <p:sldId id="280" r:id="rId6"/>
    <p:sldId id="281" r:id="rId7"/>
    <p:sldId id="276" r:id="rId8"/>
    <p:sldId id="260" r:id="rId9"/>
    <p:sldId id="271" r:id="rId10"/>
    <p:sldId id="270" r:id="rId11"/>
    <p:sldId id="268" r:id="rId12"/>
    <p:sldId id="267" r:id="rId13"/>
    <p:sldId id="269" r:id="rId14"/>
    <p:sldId id="258" r:id="rId15"/>
    <p:sldId id="259" r:id="rId16"/>
    <p:sldId id="266" r:id="rId17"/>
    <p:sldId id="272" r:id="rId18"/>
    <p:sldId id="275" r:id="rId19"/>
    <p:sldId id="283" r:id="rId20"/>
    <p:sldId id="262" r:id="rId21"/>
    <p:sldId id="284" r:id="rId22"/>
    <p:sldId id="28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840" y="-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55D80-5500-4E80-9E1A-EC319AFFDE33}" type="datetimeFigureOut">
              <a:rPr lang="en-US" smtClean="0"/>
              <a:pPr/>
              <a:t>5/28/2013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D40698-78B2-4EEE-97E1-4E66CF57D29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D40698-78B2-4EEE-97E1-4E66CF57D29E}"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D40698-78B2-4EEE-97E1-4E66CF57D29E}"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ideas of places with erosion and in considering several management </a:t>
            </a:r>
            <a:r>
              <a:rPr lang="en-US" dirty="0" err="1" smtClean="0"/>
              <a:t>optins</a:t>
            </a:r>
            <a:r>
              <a:rPr lang="en-US" dirty="0" smtClean="0"/>
              <a:t> this helps</a:t>
            </a:r>
            <a:r>
              <a:rPr lang="en-US" baseline="0" dirty="0" smtClean="0"/>
              <a:t> to see how natural habitats can be part of the solution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2" tIns="45716" rIns="91432" bIns="45716"/>
          <a:lstStyle/>
          <a:p>
            <a:fld id="{D1798A16-137C-CB4A-B2FF-5486700F5185}" type="slidenum">
              <a:rPr lang="en-US" smtClean="0"/>
              <a:pPr/>
              <a:t>20</a:t>
            </a:fld>
            <a:endParaRPr lang="en-US"/>
          </a:p>
        </p:txBody>
      </p:sp>
    </p:spTree>
    <p:extLst>
      <p:ext uri="{BB962C8B-B14F-4D97-AF65-F5344CB8AC3E}">
        <p14:creationId xmlns:p14="http://schemas.microsoft.com/office/powerpoint/2010/main" xmlns="" val="144897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F34DA4-C084-4036-9D41-691A9000BEAC}" type="slidenum">
              <a:rPr lang="en-US" smtClean="0">
                <a:solidFill>
                  <a:prstClr val="black"/>
                </a:solidFill>
              </a:rPr>
              <a:pPr/>
              <a:t>22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7"/>
            <a:ext cx="6400354" cy="1752451"/>
          </a:xfrm>
        </p:spPr>
        <p:txBody>
          <a:bodyPr/>
          <a:lstStyle>
            <a:lvl1pPr marL="0" indent="0" algn="ctr">
              <a:buNone/>
              <a:defRPr/>
            </a:lvl1pPr>
            <a:lvl2pPr marL="321291" indent="0" algn="ctr">
              <a:buNone/>
              <a:defRPr/>
            </a:lvl2pPr>
            <a:lvl3pPr marL="642585" indent="0" algn="ctr">
              <a:buNone/>
              <a:defRPr/>
            </a:lvl3pPr>
            <a:lvl4pPr marL="963876" indent="0" algn="ctr">
              <a:buNone/>
              <a:defRPr/>
            </a:lvl4pPr>
            <a:lvl5pPr marL="1285171" indent="0" algn="ctr">
              <a:buNone/>
              <a:defRPr/>
            </a:lvl5pPr>
            <a:lvl6pPr marL="1606464" indent="0" algn="ctr">
              <a:buNone/>
              <a:defRPr/>
            </a:lvl6pPr>
            <a:lvl7pPr marL="1927756" indent="0" algn="ctr">
              <a:buNone/>
              <a:defRPr/>
            </a:lvl7pPr>
            <a:lvl8pPr marL="2249051" indent="0" algn="ctr">
              <a:buNone/>
              <a:defRPr/>
            </a:lvl8pPr>
            <a:lvl9pPr marL="2570344"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985" y="4152305"/>
            <a:ext cx="2160984" cy="18305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031" y="4152305"/>
            <a:ext cx="6375797" cy="18305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6" descr="header_powerpoint2.png"/>
          <p:cNvPicPr>
            <a:picLocks noChangeAspect="1"/>
          </p:cNvPicPr>
          <p:nvPr userDrawn="1"/>
        </p:nvPicPr>
        <p:blipFill>
          <a:blip r:embed="rId2" cstate="print"/>
          <a:srcRect/>
          <a:stretch>
            <a:fillRect/>
          </a:stretch>
        </p:blipFill>
        <p:spPr bwMode="auto">
          <a:xfrm>
            <a:off x="0" y="0"/>
            <a:ext cx="9144000" cy="1439863"/>
          </a:xfrm>
          <a:prstGeom prst="rect">
            <a:avLst/>
          </a:prstGeom>
          <a:noFill/>
          <a:ln w="9525">
            <a:noFill/>
            <a:miter lim="800000"/>
            <a:headEnd/>
            <a:tailEnd/>
          </a:ln>
        </p:spPr>
      </p:pic>
      <p:pic>
        <p:nvPicPr>
          <p:cNvPr id="6" name="Picture 7" descr="balken_ununiversity.png"/>
          <p:cNvPicPr>
            <a:picLocks noChangeAspect="1"/>
          </p:cNvPicPr>
          <p:nvPr userDrawn="1"/>
        </p:nvPicPr>
        <p:blipFill>
          <a:blip r:embed="rId3" cstate="print"/>
          <a:srcRect/>
          <a:stretch>
            <a:fillRect/>
          </a:stretch>
        </p:blipFill>
        <p:spPr bwMode="auto">
          <a:xfrm>
            <a:off x="0" y="1428750"/>
            <a:ext cx="1147763" cy="5429250"/>
          </a:xfrm>
          <a:prstGeom prst="rect">
            <a:avLst/>
          </a:prstGeom>
          <a:noFill/>
          <a:ln w="9525">
            <a:noFill/>
            <a:miter lim="800000"/>
            <a:headEnd/>
            <a:tailEnd/>
          </a:ln>
        </p:spPr>
      </p:pic>
      <p:sp>
        <p:nvSpPr>
          <p:cNvPr id="18" name="Title 1"/>
          <p:cNvSpPr>
            <a:spLocks noGrp="1"/>
          </p:cNvSpPr>
          <p:nvPr>
            <p:ph type="ctrTitle"/>
          </p:nvPr>
        </p:nvSpPr>
        <p:spPr>
          <a:xfrm>
            <a:off x="1366814" y="1724012"/>
            <a:ext cx="7772400" cy="1470025"/>
          </a:xfrm>
          <a:ln>
            <a:noFill/>
          </a:ln>
        </p:spPr>
        <p:txBody>
          <a:bodyPr/>
          <a:lstStyle>
            <a:lvl1pPr>
              <a:defRPr lang="de-DE" sz="2400" b="1" kern="1200" dirty="0">
                <a:solidFill>
                  <a:schemeClr val="tx1">
                    <a:lumMod val="85000"/>
                    <a:lumOff val="15000"/>
                  </a:schemeClr>
                </a:solidFill>
                <a:latin typeface="Arial" pitchFamily="34" charset="0"/>
                <a:ea typeface="+mj-ea"/>
                <a:cs typeface="Arial" pitchFamily="34" charset="0"/>
              </a:defRPr>
            </a:lvl1pPr>
          </a:lstStyle>
          <a:p>
            <a:r>
              <a:rPr lang="en-US" dirty="0" smtClean="0"/>
              <a:t>Click to edit Master title style</a:t>
            </a:r>
            <a:endParaRPr lang="de-DE" dirty="0"/>
          </a:p>
        </p:txBody>
      </p:sp>
      <p:sp>
        <p:nvSpPr>
          <p:cNvPr id="19" name="Subtitle 2"/>
          <p:cNvSpPr>
            <a:spLocks noGrp="1"/>
          </p:cNvSpPr>
          <p:nvPr>
            <p:ph type="subTitle" idx="1"/>
          </p:nvPr>
        </p:nvSpPr>
        <p:spPr>
          <a:xfrm>
            <a:off x="2509822" y="4010028"/>
            <a:ext cx="6400800" cy="1752600"/>
          </a:xfrm>
        </p:spPr>
        <p:txBody>
          <a:bodyPr>
            <a:normAutofit/>
          </a:bodyPr>
          <a:lstStyle>
            <a:lvl1pPr marL="0" indent="0" algn="ctr">
              <a:buNone/>
              <a:defRPr sz="1800">
                <a:solidFill>
                  <a:schemeClr val="tx1">
                    <a:lumMod val="85000"/>
                    <a:lumOff val="1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0" name="Text Placeholder 29"/>
          <p:cNvSpPr>
            <a:spLocks noGrp="1"/>
          </p:cNvSpPr>
          <p:nvPr>
            <p:ph type="body" sz="quarter" idx="12"/>
          </p:nvPr>
        </p:nvSpPr>
        <p:spPr>
          <a:xfrm>
            <a:off x="1285852" y="642918"/>
            <a:ext cx="3071813" cy="428625"/>
          </a:xfrm>
        </p:spPr>
        <p:txBody>
          <a:bodyPr/>
          <a:lstStyle>
            <a:lvl1pPr>
              <a:buNone/>
              <a:defRPr sz="1400" baseline="0">
                <a:solidFill>
                  <a:schemeClr val="bg1"/>
                </a:solidFill>
                <a:latin typeface="Arial" pitchFamily="34" charset="0"/>
                <a:cs typeface="Arial" pitchFamily="34" charset="0"/>
              </a:defRPr>
            </a:lvl1pPr>
          </a:lstStyle>
          <a:p>
            <a:pPr lvl="0"/>
            <a:r>
              <a:rPr lang="en-US" smtClean="0"/>
              <a:t>Click to edit Master text styles</a:t>
            </a:r>
          </a:p>
        </p:txBody>
      </p:sp>
      <p:sp>
        <p:nvSpPr>
          <p:cNvPr id="7" name="Slide Number Placeholder 5"/>
          <p:cNvSpPr>
            <a:spLocks noGrp="1"/>
          </p:cNvSpPr>
          <p:nvPr>
            <p:ph type="sldNum" sz="quarter" idx="13"/>
          </p:nvPr>
        </p:nvSpPr>
        <p:spPr>
          <a:xfrm>
            <a:off x="6553200" y="6356350"/>
            <a:ext cx="2133600" cy="365125"/>
          </a:xfrm>
          <a:prstGeom prst="rect">
            <a:avLst/>
          </a:prstGeom>
        </p:spPr>
        <p:txBody>
          <a:bodyPr/>
          <a:lstStyle>
            <a:lvl1pPr>
              <a:defRPr/>
            </a:lvl1pPr>
          </a:lstStyle>
          <a:p>
            <a:pPr>
              <a:defRPr/>
            </a:pPr>
            <a:fld id="{8B999216-6CEA-40CE-9BBA-7260BA4C6835}" type="slidenum">
              <a:rPr lang="de-DE">
                <a:solidFill>
                  <a:prstClr val="black">
                    <a:tint val="75000"/>
                  </a:prstClr>
                </a:solidFill>
              </a:rPr>
              <a:pPr>
                <a:defRPr/>
              </a:pPr>
              <a:t>‹#›</a:t>
            </a:fld>
            <a:endParaRPr lang="de-DE" dirty="0">
              <a:solidFill>
                <a:prstClr val="black">
                  <a:tint val="75000"/>
                </a:prstClr>
              </a:solidFill>
            </a:endParaRPr>
          </a:p>
        </p:txBody>
      </p:sp>
      <p:sp>
        <p:nvSpPr>
          <p:cNvPr id="8" name="Footer Placeholder 4"/>
          <p:cNvSpPr>
            <a:spLocks noGrp="1"/>
          </p:cNvSpPr>
          <p:nvPr>
            <p:ph type="ftr" sz="quarter" idx="14"/>
          </p:nvPr>
        </p:nvSpPr>
        <p:spPr>
          <a:xfrm>
            <a:off x="3124200" y="6356350"/>
            <a:ext cx="2895600" cy="365125"/>
          </a:xfrm>
          <a:prstGeom prst="rect">
            <a:avLst/>
          </a:prstGeom>
        </p:spPr>
        <p:txBody>
          <a:bodyPr/>
          <a:lstStyle>
            <a:lvl1pPr>
              <a:defRPr>
                <a:solidFill>
                  <a:schemeClr val="tx1">
                    <a:lumMod val="95000"/>
                    <a:lumOff val="5000"/>
                  </a:schemeClr>
                </a:solidFill>
                <a:latin typeface="Arial" pitchFamily="34" charset="0"/>
                <a:cs typeface="Arial" pitchFamily="34" charset="0"/>
              </a:defRPr>
            </a:lvl1pPr>
          </a:lstStyle>
          <a:p>
            <a:pPr>
              <a:defRPr/>
            </a:pPr>
            <a:endParaRPr lang="de-DE">
              <a:solidFill>
                <a:prstClr val="black">
                  <a:lumMod val="95000"/>
                  <a:lumOff val="5000"/>
                </a:prstClr>
              </a:solidFill>
            </a:endParaRPr>
          </a:p>
        </p:txBody>
      </p:sp>
      <p:sp>
        <p:nvSpPr>
          <p:cNvPr id="9" name="Date Placeholder 3"/>
          <p:cNvSpPr>
            <a:spLocks noGrp="1"/>
          </p:cNvSpPr>
          <p:nvPr>
            <p:ph type="dt" sz="half" idx="15"/>
          </p:nvPr>
        </p:nvSpPr>
        <p:spPr>
          <a:xfrm>
            <a:off x="1285875" y="6357938"/>
            <a:ext cx="2133600" cy="365125"/>
          </a:xfrm>
          <a:prstGeom prst="rect">
            <a:avLst/>
          </a:prstGeom>
        </p:spPr>
        <p:txBody>
          <a:bodyPr/>
          <a:lstStyle>
            <a:lvl1pPr algn="l" fontAlgn="auto">
              <a:spcBef>
                <a:spcPts val="0"/>
              </a:spcBef>
              <a:spcAft>
                <a:spcPts val="0"/>
              </a:spcAft>
              <a:defRPr sz="1200">
                <a:solidFill>
                  <a:schemeClr val="tx1">
                    <a:tint val="75000"/>
                  </a:schemeClr>
                </a:solidFill>
                <a:latin typeface="+mn-lt"/>
              </a:defRPr>
            </a:lvl1pPr>
          </a:lstStyle>
          <a:p>
            <a:pPr>
              <a:defRPr/>
            </a:pPr>
            <a:fld id="{8178FD13-D0D6-4982-9281-51A5A1EF178F}" type="datetimeFigureOut">
              <a:rPr lang="de-DE">
                <a:solidFill>
                  <a:prstClr val="black">
                    <a:tint val="75000"/>
                  </a:prstClr>
                </a:solidFill>
              </a:rPr>
              <a:pPr>
                <a:defRPr/>
              </a:pPr>
              <a:t>29.05.2013</a:t>
            </a:fld>
            <a:endParaRPr lang="de-DE"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91" indent="0">
              <a:buNone/>
              <a:defRPr sz="1300"/>
            </a:lvl2pPr>
            <a:lvl3pPr marL="642585" indent="0">
              <a:buNone/>
              <a:defRPr sz="1100"/>
            </a:lvl3pPr>
            <a:lvl4pPr marL="963876" indent="0">
              <a:buNone/>
              <a:defRPr sz="1000"/>
            </a:lvl4pPr>
            <a:lvl5pPr marL="1285171" indent="0">
              <a:buNone/>
              <a:defRPr sz="1000"/>
            </a:lvl5pPr>
            <a:lvl6pPr marL="1606464" indent="0">
              <a:buNone/>
              <a:defRPr sz="1000"/>
            </a:lvl6pPr>
            <a:lvl7pPr marL="1927756" indent="0">
              <a:buNone/>
              <a:defRPr sz="1000"/>
            </a:lvl7pPr>
            <a:lvl8pPr marL="2249051" indent="0">
              <a:buNone/>
              <a:defRPr sz="1000"/>
            </a:lvl8pPr>
            <a:lvl9pPr marL="2570344" indent="0">
              <a:buNone/>
              <a:defRPr sz="10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041" y="5625704"/>
            <a:ext cx="4268391" cy="35718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88" y="5625704"/>
            <a:ext cx="4268391" cy="35718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7" y="27348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7" y="1435448"/>
            <a:ext cx="3008189" cy="4690318"/>
          </a:xfr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5" y="612800"/>
            <a:ext cx="5486177" cy="4114354"/>
          </a:xfrm>
        </p:spPr>
        <p:txBody>
          <a:bodyPr/>
          <a:lstStyle>
            <a:lvl1pPr marL="0" indent="0">
              <a:buNone/>
              <a:defRPr sz="2200"/>
            </a:lvl1pPr>
            <a:lvl2pPr marL="321291" indent="0">
              <a:buNone/>
              <a:defRPr sz="2000"/>
            </a:lvl2pPr>
            <a:lvl3pPr marL="642585" indent="0">
              <a:buNone/>
              <a:defRPr sz="1700"/>
            </a:lvl3pPr>
            <a:lvl4pPr marL="963876" indent="0">
              <a:buNone/>
              <a:defRPr sz="1400"/>
            </a:lvl4pPr>
            <a:lvl5pPr marL="1285171" indent="0">
              <a:buNone/>
              <a:defRPr sz="1400"/>
            </a:lvl5pPr>
            <a:lvl6pPr marL="1606464" indent="0">
              <a:buNone/>
              <a:defRPr sz="1400"/>
            </a:lvl6pPr>
            <a:lvl7pPr marL="1927756" indent="0">
              <a:buNone/>
              <a:defRPr sz="1400"/>
            </a:lvl7pPr>
            <a:lvl8pPr marL="2249051" indent="0">
              <a:buNone/>
              <a:defRPr sz="1400"/>
            </a:lvl8pPr>
            <a:lvl9pPr marL="2570344" indent="0">
              <a:buNone/>
              <a:defRPr sz="1400"/>
            </a:lvl9pPr>
          </a:lstStyle>
          <a:p>
            <a:pPr lvl="0"/>
            <a:endParaRPr lang="en-US" noProof="0" smtClean="0">
              <a:sym typeface="Arial" charset="0"/>
            </a:endParaRPr>
          </a:p>
        </p:txBody>
      </p:sp>
      <p:sp>
        <p:nvSpPr>
          <p:cNvPr id="4" name="Text Placeholder 3"/>
          <p:cNvSpPr>
            <a:spLocks noGrp="1"/>
          </p:cNvSpPr>
          <p:nvPr>
            <p:ph type="body" sz="half" idx="2"/>
          </p:nvPr>
        </p:nvSpPr>
        <p:spPr>
          <a:xfrm>
            <a:off x="1792645" y="5367860"/>
            <a:ext cx="5486177" cy="804788"/>
          </a:xfr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250032" y="5625704"/>
            <a:ext cx="8643938" cy="357188"/>
          </a:xfrm>
          <a:prstGeom prst="rect">
            <a:avLst/>
          </a:prstGeom>
          <a:noFill/>
          <a:ln w="12700">
            <a:noFill/>
            <a:miter lim="800000"/>
            <a:headEnd/>
            <a:tailEnd/>
          </a:ln>
        </p:spPr>
        <p:txBody>
          <a:bodyPr vert="horz" wrap="square" lIns="35697" tIns="35697" rIns="35697" bIns="35697"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
        <p:nvSpPr>
          <p:cNvPr id="1027" name="Rectangle 2"/>
          <p:cNvSpPr>
            <a:spLocks noGrp="1" noChangeArrowheads="1"/>
          </p:cNvSpPr>
          <p:nvPr>
            <p:ph type="title"/>
          </p:nvPr>
        </p:nvSpPr>
        <p:spPr bwMode="auto">
          <a:xfrm>
            <a:off x="250032" y="4152305"/>
            <a:ext cx="8643938" cy="1482328"/>
          </a:xfrm>
          <a:prstGeom prst="rect">
            <a:avLst/>
          </a:prstGeom>
          <a:noFill/>
          <a:ln w="12700">
            <a:noFill/>
            <a:miter lim="800000"/>
            <a:headEnd/>
            <a:tailEnd/>
          </a:ln>
        </p:spPr>
        <p:txBody>
          <a:bodyPr vert="horz" wrap="square" lIns="35697" tIns="35697" rIns="35697" bIns="35697" numCol="1" anchor="b" anchorCtr="0" compatLnSpc="1">
            <a:prstTxWarp prst="textNoShape">
              <a:avLst/>
            </a:prstTxWarp>
          </a:bodyPr>
          <a:lstStyle/>
          <a:p>
            <a:pPr lvl="0"/>
            <a:r>
              <a:rPr lang="en-US" smtClean="0">
                <a:sym typeface="Arial" charset="0"/>
              </a:rPr>
              <a:t>Click to edit Master title style</a:t>
            </a:r>
          </a:p>
        </p:txBody>
      </p:sp>
      <p:grpSp>
        <p:nvGrpSpPr>
          <p:cNvPr id="3" name="Group 3"/>
          <p:cNvGrpSpPr>
            <a:grpSpLocks/>
          </p:cNvGrpSpPr>
          <p:nvPr/>
        </p:nvGrpSpPr>
        <p:grpSpPr bwMode="auto">
          <a:xfrm>
            <a:off x="284634" y="6063258"/>
            <a:ext cx="8573616" cy="35719"/>
            <a:chOff x="0" y="0"/>
            <a:chExt cx="7680" cy="32"/>
          </a:xfrm>
        </p:grpSpPr>
        <p:sp>
          <p:nvSpPr>
            <p:cNvPr id="2" name="Line 4"/>
            <p:cNvSpPr>
              <a:spLocks noChangeShapeType="1"/>
            </p:cNvSpPr>
            <p:nvPr/>
          </p:nvSpPr>
          <p:spPr bwMode="auto">
            <a:xfrm>
              <a:off x="0" y="0"/>
              <a:ext cx="7680" cy="0"/>
            </a:xfrm>
            <a:prstGeom prst="line">
              <a:avLst/>
            </a:prstGeom>
            <a:noFill/>
            <a:ln w="12700" cap="flat">
              <a:solidFill>
                <a:srgbClr val="6682AA"/>
              </a:solidFill>
              <a:prstDash val="solid"/>
              <a:miter lim="800000"/>
              <a:headEnd type="none" w="med" len="med"/>
              <a:tailEnd type="none" w="med" len="med"/>
            </a:ln>
          </p:spPr>
          <p:txBody>
            <a:bodyPr lIns="0" tIns="0" rIns="0" bIns="0"/>
            <a:lstStyle/>
            <a:p>
              <a:pPr algn="ctr" fontAlgn="base">
                <a:spcBef>
                  <a:spcPct val="0"/>
                </a:spcBef>
                <a:spcAft>
                  <a:spcPct val="0"/>
                </a:spcAft>
                <a:defRPr/>
              </a:pPr>
              <a:endParaRPr lang="en-US" sz="2100">
                <a:solidFill>
                  <a:srgbClr val="243750"/>
                </a:solidFill>
                <a:latin typeface="Palatino" charset="0"/>
                <a:sym typeface="Palatino" charset="0"/>
              </a:endParaRPr>
            </a:p>
          </p:txBody>
        </p:sp>
        <p:sp>
          <p:nvSpPr>
            <p:cNvPr id="1029" name="Line 5"/>
            <p:cNvSpPr>
              <a:spLocks noChangeShapeType="1"/>
            </p:cNvSpPr>
            <p:nvPr/>
          </p:nvSpPr>
          <p:spPr bwMode="auto">
            <a:xfrm>
              <a:off x="0" y="32"/>
              <a:ext cx="7680" cy="0"/>
            </a:xfrm>
            <a:prstGeom prst="line">
              <a:avLst/>
            </a:prstGeom>
            <a:noFill/>
            <a:ln w="12700" cap="flat">
              <a:solidFill>
                <a:srgbClr val="6682AA"/>
              </a:solidFill>
              <a:prstDash val="solid"/>
              <a:miter lim="800000"/>
              <a:headEnd type="none" w="med" len="med"/>
              <a:tailEnd type="none" w="med" len="med"/>
            </a:ln>
          </p:spPr>
          <p:txBody>
            <a:bodyPr lIns="0" tIns="0" rIns="0" bIns="0"/>
            <a:lstStyle/>
            <a:p>
              <a:pPr algn="ctr" fontAlgn="base">
                <a:spcBef>
                  <a:spcPct val="0"/>
                </a:spcBef>
                <a:spcAft>
                  <a:spcPct val="0"/>
                </a:spcAft>
                <a:defRPr/>
              </a:pPr>
              <a:endParaRPr lang="en-US" sz="2100">
                <a:solidFill>
                  <a:srgbClr val="243750"/>
                </a:solidFill>
                <a:latin typeface="Palatino" charset="0"/>
                <a:sym typeface="Palatino" charset="0"/>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l" rtl="0" eaLnBrk="0" fontAlgn="base" hangingPunct="0">
        <a:spcBef>
          <a:spcPct val="0"/>
        </a:spcBef>
        <a:spcAft>
          <a:spcPct val="0"/>
        </a:spcAft>
        <a:defRPr sz="4500">
          <a:solidFill>
            <a:schemeClr val="tx1"/>
          </a:solidFill>
          <a:latin typeface="+mj-lt"/>
          <a:ea typeface="+mj-ea"/>
          <a:cs typeface="+mj-cs"/>
          <a:sym typeface="Arial" charset="0"/>
        </a:defRPr>
      </a:lvl1pPr>
      <a:lvl2pPr algn="l" rtl="0" eaLnBrk="0" fontAlgn="base" hangingPunct="0">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2pPr>
      <a:lvl3pPr algn="l" rtl="0" eaLnBrk="0" fontAlgn="base" hangingPunct="0">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3pPr>
      <a:lvl4pPr algn="l" rtl="0" eaLnBrk="0" fontAlgn="base" hangingPunct="0">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4pPr>
      <a:lvl5pPr algn="l" rtl="0" eaLnBrk="0" fontAlgn="base" hangingPunct="0">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5pPr>
      <a:lvl6pPr marL="321291" algn="l" rtl="0" fontAlgn="base">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6pPr>
      <a:lvl7pPr marL="642585" algn="l" rtl="0" fontAlgn="base">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7pPr>
      <a:lvl8pPr marL="963876" algn="l" rtl="0" fontAlgn="base">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8pPr>
      <a:lvl9pPr marL="1285171" algn="l" rtl="0" fontAlgn="base">
        <a:spcBef>
          <a:spcPct val="0"/>
        </a:spcBef>
        <a:spcAft>
          <a:spcPct val="0"/>
        </a:spcAft>
        <a:defRPr sz="4500">
          <a:solidFill>
            <a:schemeClr val="tx1"/>
          </a:solidFill>
          <a:latin typeface="Arial" charset="0"/>
          <a:ea typeface="ヒラギノ角ゴ ProN W3" charset="0"/>
          <a:cs typeface="ヒラギノ角ゴ ProN W3" charset="0"/>
          <a:sym typeface="Arial" charset="0"/>
        </a:defRPr>
      </a:lvl9pPr>
    </p:titleStyle>
    <p:bodyStyle>
      <a:lvl1pPr marL="240971" indent="-240971" algn="just" rtl="0" eaLnBrk="0" fontAlgn="base" hangingPunct="0">
        <a:lnSpc>
          <a:spcPct val="90000"/>
        </a:lnSpc>
        <a:spcBef>
          <a:spcPct val="0"/>
        </a:spcBef>
        <a:spcAft>
          <a:spcPct val="0"/>
        </a:spcAft>
        <a:defRPr sz="1700">
          <a:solidFill>
            <a:srgbClr val="4A72A9"/>
          </a:solidFill>
          <a:latin typeface="+mn-lt"/>
          <a:ea typeface="+mn-ea"/>
          <a:cs typeface="+mn-cs"/>
          <a:sym typeface="Arial" charset="0"/>
        </a:defRPr>
      </a:lvl1pPr>
      <a:lvl2pPr marL="522103" indent="-200807" algn="just" rtl="0" eaLnBrk="0" fontAlgn="base" hangingPunct="0">
        <a:lnSpc>
          <a:spcPct val="90000"/>
        </a:lnSpc>
        <a:spcBef>
          <a:spcPct val="0"/>
        </a:spcBef>
        <a:spcAft>
          <a:spcPct val="0"/>
        </a:spcAft>
        <a:defRPr sz="1700">
          <a:solidFill>
            <a:srgbClr val="4A72A9"/>
          </a:solidFill>
          <a:latin typeface="+mn-lt"/>
          <a:ea typeface="+mn-ea"/>
          <a:cs typeface="+mn-cs"/>
          <a:sym typeface="Arial" charset="0"/>
        </a:defRPr>
      </a:lvl2pPr>
      <a:lvl3pPr marL="803233" indent="-160647" algn="just" rtl="0" eaLnBrk="0" fontAlgn="base" hangingPunct="0">
        <a:lnSpc>
          <a:spcPct val="90000"/>
        </a:lnSpc>
        <a:spcBef>
          <a:spcPct val="0"/>
        </a:spcBef>
        <a:spcAft>
          <a:spcPct val="0"/>
        </a:spcAft>
        <a:defRPr sz="1700">
          <a:solidFill>
            <a:srgbClr val="4A72A9"/>
          </a:solidFill>
          <a:latin typeface="+mn-lt"/>
          <a:ea typeface="+mn-ea"/>
          <a:cs typeface="+mn-cs"/>
          <a:sym typeface="Arial" charset="0"/>
        </a:defRPr>
      </a:lvl3pPr>
      <a:lvl4pPr marL="1124525" indent="-160647" algn="just" rtl="0" eaLnBrk="0" fontAlgn="base" hangingPunct="0">
        <a:lnSpc>
          <a:spcPct val="90000"/>
        </a:lnSpc>
        <a:spcBef>
          <a:spcPct val="0"/>
        </a:spcBef>
        <a:spcAft>
          <a:spcPct val="0"/>
        </a:spcAft>
        <a:defRPr sz="1700">
          <a:solidFill>
            <a:srgbClr val="4A72A9"/>
          </a:solidFill>
          <a:latin typeface="+mn-lt"/>
          <a:ea typeface="+mn-ea"/>
          <a:cs typeface="+mn-cs"/>
          <a:sym typeface="Arial" charset="0"/>
        </a:defRPr>
      </a:lvl4pPr>
      <a:lvl5pPr marL="1445818" indent="-160647" algn="just" rtl="0" eaLnBrk="0" fontAlgn="base" hangingPunct="0">
        <a:lnSpc>
          <a:spcPct val="90000"/>
        </a:lnSpc>
        <a:spcBef>
          <a:spcPct val="0"/>
        </a:spcBef>
        <a:spcAft>
          <a:spcPct val="0"/>
        </a:spcAft>
        <a:defRPr sz="1700">
          <a:solidFill>
            <a:srgbClr val="4A72A9"/>
          </a:solidFill>
          <a:latin typeface="+mn-lt"/>
          <a:ea typeface="+mn-ea"/>
          <a:cs typeface="+mn-cs"/>
          <a:sym typeface="Arial" charset="0"/>
        </a:defRPr>
      </a:lvl5pPr>
      <a:lvl6pPr marL="321291" algn="just" rtl="0" fontAlgn="base">
        <a:lnSpc>
          <a:spcPct val="90000"/>
        </a:lnSpc>
        <a:spcBef>
          <a:spcPct val="0"/>
        </a:spcBef>
        <a:spcAft>
          <a:spcPct val="0"/>
        </a:spcAft>
        <a:defRPr sz="1700">
          <a:solidFill>
            <a:srgbClr val="4A72A9"/>
          </a:solidFill>
          <a:latin typeface="+mn-lt"/>
          <a:ea typeface="+mn-ea"/>
          <a:cs typeface="+mn-cs"/>
          <a:sym typeface="Arial" charset="0"/>
        </a:defRPr>
      </a:lvl6pPr>
      <a:lvl7pPr marL="642585" algn="just" rtl="0" fontAlgn="base">
        <a:lnSpc>
          <a:spcPct val="90000"/>
        </a:lnSpc>
        <a:spcBef>
          <a:spcPct val="0"/>
        </a:spcBef>
        <a:spcAft>
          <a:spcPct val="0"/>
        </a:spcAft>
        <a:defRPr sz="1700">
          <a:solidFill>
            <a:srgbClr val="4A72A9"/>
          </a:solidFill>
          <a:latin typeface="+mn-lt"/>
          <a:ea typeface="+mn-ea"/>
          <a:cs typeface="+mn-cs"/>
          <a:sym typeface="Arial" charset="0"/>
        </a:defRPr>
      </a:lvl7pPr>
      <a:lvl8pPr marL="963876" algn="just" rtl="0" fontAlgn="base">
        <a:lnSpc>
          <a:spcPct val="90000"/>
        </a:lnSpc>
        <a:spcBef>
          <a:spcPct val="0"/>
        </a:spcBef>
        <a:spcAft>
          <a:spcPct val="0"/>
        </a:spcAft>
        <a:defRPr sz="1700">
          <a:solidFill>
            <a:srgbClr val="4A72A9"/>
          </a:solidFill>
          <a:latin typeface="+mn-lt"/>
          <a:ea typeface="+mn-ea"/>
          <a:cs typeface="+mn-cs"/>
          <a:sym typeface="Arial" charset="0"/>
        </a:defRPr>
      </a:lvl8pPr>
      <a:lvl9pPr marL="1285171" algn="just" rtl="0" fontAlgn="base">
        <a:lnSpc>
          <a:spcPct val="90000"/>
        </a:lnSpc>
        <a:spcBef>
          <a:spcPct val="0"/>
        </a:spcBef>
        <a:spcAft>
          <a:spcPct val="0"/>
        </a:spcAft>
        <a:defRPr sz="1700">
          <a:solidFill>
            <a:srgbClr val="4A72A9"/>
          </a:solidFill>
          <a:latin typeface="+mn-lt"/>
          <a:ea typeface="+mn-ea"/>
          <a:cs typeface="+mn-cs"/>
          <a:sym typeface="Arial" charset="0"/>
        </a:defRPr>
      </a:lvl9pPr>
    </p:bodyStyle>
    <p:otherStyle>
      <a:defPPr>
        <a:defRPr lang="en-US"/>
      </a:defPPr>
      <a:lvl1pPr marL="0" algn="l" defTabSz="642585" rtl="0" eaLnBrk="1" latinLnBrk="0" hangingPunct="1">
        <a:defRPr sz="1300" kern="1200">
          <a:solidFill>
            <a:schemeClr val="tx1"/>
          </a:solidFill>
          <a:latin typeface="+mn-lt"/>
          <a:ea typeface="+mn-ea"/>
          <a:cs typeface="+mn-cs"/>
        </a:defRPr>
      </a:lvl1pPr>
      <a:lvl2pPr marL="321291" algn="l" defTabSz="642585" rtl="0" eaLnBrk="1" latinLnBrk="0" hangingPunct="1">
        <a:defRPr sz="1300" kern="1200">
          <a:solidFill>
            <a:schemeClr val="tx1"/>
          </a:solidFill>
          <a:latin typeface="+mn-lt"/>
          <a:ea typeface="+mn-ea"/>
          <a:cs typeface="+mn-cs"/>
        </a:defRPr>
      </a:lvl2pPr>
      <a:lvl3pPr marL="642585" algn="l" defTabSz="642585" rtl="0" eaLnBrk="1" latinLnBrk="0" hangingPunct="1">
        <a:defRPr sz="1300" kern="1200">
          <a:solidFill>
            <a:schemeClr val="tx1"/>
          </a:solidFill>
          <a:latin typeface="+mn-lt"/>
          <a:ea typeface="+mn-ea"/>
          <a:cs typeface="+mn-cs"/>
        </a:defRPr>
      </a:lvl3pPr>
      <a:lvl4pPr marL="963876" algn="l" defTabSz="642585" rtl="0" eaLnBrk="1" latinLnBrk="0" hangingPunct="1">
        <a:defRPr sz="1300" kern="1200">
          <a:solidFill>
            <a:schemeClr val="tx1"/>
          </a:solidFill>
          <a:latin typeface="+mn-lt"/>
          <a:ea typeface="+mn-ea"/>
          <a:cs typeface="+mn-cs"/>
        </a:defRPr>
      </a:lvl4pPr>
      <a:lvl5pPr marL="1285171" algn="l" defTabSz="642585" rtl="0" eaLnBrk="1" latinLnBrk="0" hangingPunct="1">
        <a:defRPr sz="1300" kern="1200">
          <a:solidFill>
            <a:schemeClr val="tx1"/>
          </a:solidFill>
          <a:latin typeface="+mn-lt"/>
          <a:ea typeface="+mn-ea"/>
          <a:cs typeface="+mn-cs"/>
        </a:defRPr>
      </a:lvl5pPr>
      <a:lvl6pPr marL="1606464" algn="l" defTabSz="642585" rtl="0" eaLnBrk="1" latinLnBrk="0" hangingPunct="1">
        <a:defRPr sz="1300" kern="1200">
          <a:solidFill>
            <a:schemeClr val="tx1"/>
          </a:solidFill>
          <a:latin typeface="+mn-lt"/>
          <a:ea typeface="+mn-ea"/>
          <a:cs typeface="+mn-cs"/>
        </a:defRPr>
      </a:lvl6pPr>
      <a:lvl7pPr marL="1927756" algn="l" defTabSz="642585" rtl="0" eaLnBrk="1" latinLnBrk="0" hangingPunct="1">
        <a:defRPr sz="1300" kern="1200">
          <a:solidFill>
            <a:schemeClr val="tx1"/>
          </a:solidFill>
          <a:latin typeface="+mn-lt"/>
          <a:ea typeface="+mn-ea"/>
          <a:cs typeface="+mn-cs"/>
        </a:defRPr>
      </a:lvl7pPr>
      <a:lvl8pPr marL="2249051" algn="l" defTabSz="642585" rtl="0" eaLnBrk="1" latinLnBrk="0" hangingPunct="1">
        <a:defRPr sz="1300" kern="1200">
          <a:solidFill>
            <a:schemeClr val="tx1"/>
          </a:solidFill>
          <a:latin typeface="+mn-lt"/>
          <a:ea typeface="+mn-ea"/>
          <a:cs typeface="+mn-cs"/>
        </a:defRPr>
      </a:lvl8pPr>
      <a:lvl9pPr marL="2570344" algn="l" defTabSz="64258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3293" cy="860449"/>
          </a:xfrm>
        </p:spPr>
        <p:txBody>
          <a:bodyPr/>
          <a:lstStyle/>
          <a:p>
            <a:pPr algn="ctr"/>
            <a:r>
              <a:rPr lang="en-US" dirty="0" smtClean="0">
                <a:solidFill>
                  <a:schemeClr val="bg1">
                    <a:lumMod val="20000"/>
                    <a:lumOff val="80000"/>
                  </a:schemeClr>
                </a:solidFill>
              </a:rPr>
              <a:t>Risk Assessment 101</a:t>
            </a:r>
            <a:endParaRPr lang="en-US" dirty="0">
              <a:solidFill>
                <a:schemeClr val="bg1">
                  <a:lumMod val="20000"/>
                  <a:lumOff val="80000"/>
                </a:schemeClr>
              </a:solidFill>
            </a:endParaRPr>
          </a:p>
        </p:txBody>
      </p:sp>
      <p:sp>
        <p:nvSpPr>
          <p:cNvPr id="3" name="Subtitle 2"/>
          <p:cNvSpPr>
            <a:spLocks noGrp="1"/>
          </p:cNvSpPr>
          <p:nvPr>
            <p:ph type="subTitle" idx="1"/>
          </p:nvPr>
        </p:nvSpPr>
        <p:spPr>
          <a:xfrm>
            <a:off x="5715000" y="2819400"/>
            <a:ext cx="3276600" cy="1752451"/>
          </a:xfrm>
        </p:spPr>
        <p:txBody>
          <a:bodyPr/>
          <a:lstStyle/>
          <a:p>
            <a:r>
              <a:rPr lang="en-US" sz="2400" dirty="0" smtClean="0">
                <a:solidFill>
                  <a:schemeClr val="tx1">
                    <a:lumMod val="40000"/>
                    <a:lumOff val="60000"/>
                  </a:schemeClr>
                </a:solidFill>
              </a:rPr>
              <a:t>Chris Shepard</a:t>
            </a:r>
          </a:p>
          <a:p>
            <a:endParaRPr lang="en-US" sz="2400" dirty="0" smtClean="0">
              <a:solidFill>
                <a:schemeClr val="tx1">
                  <a:lumMod val="40000"/>
                  <a:lumOff val="60000"/>
                </a:schemeClr>
              </a:solidFill>
            </a:endParaRPr>
          </a:p>
          <a:p>
            <a:r>
              <a:rPr lang="en-US" sz="2400" dirty="0" smtClean="0">
                <a:solidFill>
                  <a:schemeClr val="tx1">
                    <a:lumMod val="40000"/>
                    <a:lumOff val="60000"/>
                  </a:schemeClr>
                </a:solidFill>
              </a:rPr>
              <a:t>Marine Scientist</a:t>
            </a:r>
          </a:p>
          <a:p>
            <a:r>
              <a:rPr lang="en-US" sz="2400" dirty="0" smtClean="0">
                <a:solidFill>
                  <a:schemeClr val="tx1">
                    <a:lumMod val="40000"/>
                    <a:lumOff val="60000"/>
                  </a:schemeClr>
                </a:solidFill>
              </a:rPr>
              <a:t>Global Marine Team</a:t>
            </a:r>
            <a:endParaRPr lang="en-US" sz="2400" dirty="0">
              <a:solidFill>
                <a:schemeClr val="tx1">
                  <a:lumMod val="40000"/>
                  <a:lumOff val="60000"/>
                </a:schemeClr>
              </a:solidFill>
            </a:endParaRPr>
          </a:p>
        </p:txBody>
      </p:sp>
      <p:pic>
        <p:nvPicPr>
          <p:cNvPr id="35842" name="Picture 2" descr="Waves crash, flooding begins in Union Beach during storm"/>
          <p:cNvPicPr>
            <a:picLocks noChangeAspect="1" noChangeArrowheads="1"/>
          </p:cNvPicPr>
          <p:nvPr/>
        </p:nvPicPr>
        <p:blipFill>
          <a:blip r:embed="rId2" cstate="print"/>
          <a:srcRect/>
          <a:stretch>
            <a:fillRect/>
          </a:stretch>
        </p:blipFill>
        <p:spPr bwMode="auto">
          <a:xfrm>
            <a:off x="457200" y="2209800"/>
            <a:ext cx="5162641" cy="3371850"/>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39000" y="5791200"/>
            <a:ext cx="1743340" cy="871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7150" y="509588"/>
            <a:ext cx="9029700" cy="5838825"/>
          </a:xfrm>
          <a:prstGeom prst="rect">
            <a:avLst/>
          </a:prstGeom>
          <a:noFill/>
          <a:ln w="9525">
            <a:noFill/>
            <a:miter lim="800000"/>
            <a:headEnd/>
            <a:tailEnd/>
          </a:ln>
        </p:spPr>
      </p:pic>
      <p:sp>
        <p:nvSpPr>
          <p:cNvPr id="3" name="TextBox 2"/>
          <p:cNvSpPr txBox="1"/>
          <p:nvPr/>
        </p:nvSpPr>
        <p:spPr>
          <a:xfrm>
            <a:off x="6781800" y="6488668"/>
            <a:ext cx="2667000" cy="369332"/>
          </a:xfrm>
          <a:prstGeom prst="rect">
            <a:avLst/>
          </a:prstGeom>
          <a:noFill/>
        </p:spPr>
        <p:txBody>
          <a:bodyPr wrap="square" rtlCol="0">
            <a:spAutoFit/>
          </a:bodyPr>
          <a:lstStyle/>
          <a:p>
            <a:r>
              <a:rPr lang="en-US" dirty="0" smtClean="0">
                <a:solidFill>
                  <a:schemeClr val="accent3"/>
                </a:solidFill>
              </a:rPr>
              <a:t>Shepard et al. 2011</a:t>
            </a:r>
            <a:endParaRPr lang="en-US" dirty="0">
              <a:solidFill>
                <a:schemeClr val="accent3"/>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990600"/>
            <a:ext cx="8867775" cy="5429250"/>
          </a:xfrm>
          <a:prstGeom prst="rect">
            <a:avLst/>
          </a:prstGeom>
          <a:noFill/>
          <a:ln w="9525">
            <a:noFill/>
            <a:miter lim="800000"/>
            <a:headEnd/>
            <a:tailEnd/>
          </a:ln>
        </p:spPr>
      </p:pic>
      <p:sp>
        <p:nvSpPr>
          <p:cNvPr id="3" name="TextBox 2"/>
          <p:cNvSpPr txBox="1"/>
          <p:nvPr/>
        </p:nvSpPr>
        <p:spPr>
          <a:xfrm>
            <a:off x="6781800" y="6488668"/>
            <a:ext cx="2667000" cy="369332"/>
          </a:xfrm>
          <a:prstGeom prst="rect">
            <a:avLst/>
          </a:prstGeom>
          <a:noFill/>
        </p:spPr>
        <p:txBody>
          <a:bodyPr wrap="square" rtlCol="0">
            <a:spAutoFit/>
          </a:bodyPr>
          <a:lstStyle/>
          <a:p>
            <a:r>
              <a:rPr lang="en-US" dirty="0" smtClean="0">
                <a:solidFill>
                  <a:schemeClr val="accent3"/>
                </a:solidFill>
              </a:rPr>
              <a:t>Shepard et al. 2011</a:t>
            </a:r>
            <a:endParaRPr lang="en-US" dirty="0">
              <a:solidFill>
                <a:schemeClr val="accent3"/>
              </a:solidFill>
            </a:endParaRPr>
          </a:p>
        </p:txBody>
      </p:sp>
      <p:sp>
        <p:nvSpPr>
          <p:cNvPr id="4" name="TextBox 3"/>
          <p:cNvSpPr txBox="1"/>
          <p:nvPr/>
        </p:nvSpPr>
        <p:spPr>
          <a:xfrm>
            <a:off x="1981200" y="152400"/>
            <a:ext cx="5029200" cy="584775"/>
          </a:xfrm>
          <a:prstGeom prst="rect">
            <a:avLst/>
          </a:prstGeom>
          <a:noFill/>
        </p:spPr>
        <p:txBody>
          <a:bodyPr wrap="square" rtlCol="0">
            <a:spAutoFit/>
          </a:bodyPr>
          <a:lstStyle/>
          <a:p>
            <a:pPr algn="ctr"/>
            <a:r>
              <a:rPr lang="en-US" sz="3200" dirty="0" smtClean="0">
                <a:solidFill>
                  <a:schemeClr val="bg1">
                    <a:lumMod val="20000"/>
                    <a:lumOff val="80000"/>
                  </a:schemeClr>
                </a:solidFill>
              </a:rPr>
              <a:t>SLR increases exposure</a:t>
            </a:r>
            <a:endParaRPr lang="en-US" sz="3200" dirty="0">
              <a:solidFill>
                <a:schemeClr val="bg1">
                  <a:lumMod val="20000"/>
                  <a:lumOff val="80000"/>
                </a:schemeClr>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 y="1447800"/>
            <a:ext cx="8858624" cy="4667250"/>
          </a:xfrm>
          <a:prstGeom prst="rect">
            <a:avLst/>
          </a:prstGeom>
          <a:noFill/>
          <a:ln w="9525">
            <a:noFill/>
            <a:miter lim="800000"/>
            <a:headEnd/>
            <a:tailEnd/>
          </a:ln>
        </p:spPr>
      </p:pic>
      <p:sp>
        <p:nvSpPr>
          <p:cNvPr id="3" name="TextBox 2"/>
          <p:cNvSpPr txBox="1"/>
          <p:nvPr/>
        </p:nvSpPr>
        <p:spPr>
          <a:xfrm>
            <a:off x="6781800" y="6488668"/>
            <a:ext cx="2667000" cy="369332"/>
          </a:xfrm>
          <a:prstGeom prst="rect">
            <a:avLst/>
          </a:prstGeom>
          <a:noFill/>
        </p:spPr>
        <p:txBody>
          <a:bodyPr wrap="square" rtlCol="0">
            <a:spAutoFit/>
          </a:bodyPr>
          <a:lstStyle/>
          <a:p>
            <a:r>
              <a:rPr lang="en-US" dirty="0" smtClean="0">
                <a:solidFill>
                  <a:schemeClr val="accent3"/>
                </a:solidFill>
              </a:rPr>
              <a:t>Shepard et al. 2011</a:t>
            </a:r>
            <a:endParaRPr lang="en-US" dirty="0">
              <a:solidFill>
                <a:schemeClr val="accent3"/>
              </a:solidFill>
            </a:endParaRPr>
          </a:p>
        </p:txBody>
      </p:sp>
      <p:sp>
        <p:nvSpPr>
          <p:cNvPr id="4" name="TextBox 3"/>
          <p:cNvSpPr txBox="1"/>
          <p:nvPr/>
        </p:nvSpPr>
        <p:spPr>
          <a:xfrm>
            <a:off x="1981200" y="228600"/>
            <a:ext cx="5029200" cy="584775"/>
          </a:xfrm>
          <a:prstGeom prst="rect">
            <a:avLst/>
          </a:prstGeom>
          <a:noFill/>
        </p:spPr>
        <p:txBody>
          <a:bodyPr wrap="square" rtlCol="0">
            <a:spAutoFit/>
          </a:bodyPr>
          <a:lstStyle/>
          <a:p>
            <a:pPr algn="ctr"/>
            <a:r>
              <a:rPr lang="en-US" sz="3200" dirty="0" smtClean="0">
                <a:solidFill>
                  <a:schemeClr val="bg1">
                    <a:lumMod val="20000"/>
                    <a:lumOff val="80000"/>
                  </a:schemeClr>
                </a:solidFill>
              </a:rPr>
              <a:t>Visualizing Risk</a:t>
            </a:r>
            <a:endParaRPr lang="en-US" sz="3200" dirty="0">
              <a:solidFill>
                <a:schemeClr val="bg1">
                  <a:lumMod val="20000"/>
                  <a:lumOff val="80000"/>
                </a:schemeClr>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228600"/>
            <a:ext cx="7085486" cy="6099175"/>
          </a:xfrm>
          <a:prstGeom prst="rect">
            <a:avLst/>
          </a:prstGeom>
          <a:noFill/>
          <a:ln w="9525">
            <a:noFill/>
            <a:miter lim="800000"/>
            <a:headEnd/>
            <a:tailEnd/>
          </a:ln>
        </p:spPr>
      </p:pic>
      <p:sp>
        <p:nvSpPr>
          <p:cNvPr id="3" name="TextBox 2"/>
          <p:cNvSpPr txBox="1"/>
          <p:nvPr/>
        </p:nvSpPr>
        <p:spPr>
          <a:xfrm>
            <a:off x="6781800" y="6488668"/>
            <a:ext cx="2667000" cy="369332"/>
          </a:xfrm>
          <a:prstGeom prst="rect">
            <a:avLst/>
          </a:prstGeom>
          <a:noFill/>
        </p:spPr>
        <p:txBody>
          <a:bodyPr wrap="square" rtlCol="0">
            <a:spAutoFit/>
          </a:bodyPr>
          <a:lstStyle/>
          <a:p>
            <a:r>
              <a:rPr lang="en-US" dirty="0" smtClean="0">
                <a:solidFill>
                  <a:schemeClr val="accent3"/>
                </a:solidFill>
              </a:rPr>
              <a:t>Shepard et al. 2011</a:t>
            </a:r>
            <a:endParaRPr lang="en-US" dirty="0">
              <a:solidFill>
                <a:schemeClr val="accent3"/>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6" y="267890"/>
            <a:ext cx="8858249" cy="611705"/>
          </a:xfrm>
          <a:prstGeom prst="rect">
            <a:avLst/>
          </a:prstGeom>
          <a:noFill/>
        </p:spPr>
        <p:txBody>
          <a:bodyPr wrap="square" lIns="91435" tIns="45718" rIns="91435" bIns="45718" rtlCol="0">
            <a:spAutoFit/>
          </a:bodyPr>
          <a:lstStyle/>
          <a:p>
            <a:r>
              <a:rPr lang="en-US" sz="3400" dirty="0">
                <a:solidFill>
                  <a:srgbClr val="F8F8F8"/>
                </a:solidFill>
                <a:latin typeface="Calibri" pitchFamily="34" charset="0"/>
                <a:cs typeface="Calibri" pitchFamily="34" charset="0"/>
              </a:rPr>
              <a:t>World Risk Report: Coastal Habitats and Hazards</a:t>
            </a:r>
          </a:p>
        </p:txBody>
      </p:sp>
      <p:sp>
        <p:nvSpPr>
          <p:cNvPr id="7" name="TextBox 6"/>
          <p:cNvSpPr txBox="1"/>
          <p:nvPr/>
        </p:nvSpPr>
        <p:spPr>
          <a:xfrm>
            <a:off x="4445068" y="1674796"/>
            <a:ext cx="4573804" cy="3724092"/>
          </a:xfrm>
          <a:prstGeom prst="rect">
            <a:avLst/>
          </a:prstGeom>
          <a:noFill/>
        </p:spPr>
        <p:txBody>
          <a:bodyPr wrap="square" lIns="91435" tIns="45718" rIns="91435" bIns="45718" rtlCol="0">
            <a:spAutoFit/>
          </a:bodyPr>
          <a:lstStyle/>
          <a:p>
            <a:pPr defTabSz="914353">
              <a:defRPr/>
            </a:pPr>
            <a:endParaRPr lang="en-US" sz="3200" kern="0" dirty="0">
              <a:solidFill>
                <a:schemeClr val="bg1"/>
              </a:solidFill>
            </a:endParaRPr>
          </a:p>
          <a:p>
            <a:pPr defTabSz="914353">
              <a:defRPr/>
            </a:pPr>
            <a:r>
              <a:rPr lang="en-US" sz="3200" kern="0" dirty="0">
                <a:solidFill>
                  <a:srgbClr val="F8F8F8"/>
                </a:solidFill>
              </a:rPr>
              <a:t>Mike Beck and Christine Shepard</a:t>
            </a:r>
          </a:p>
          <a:p>
            <a:pPr defTabSz="914353">
              <a:defRPr/>
            </a:pPr>
            <a:endParaRPr lang="en-US" sz="2800" kern="0" dirty="0">
              <a:solidFill>
                <a:srgbClr val="F8F8F8"/>
              </a:solidFill>
            </a:endParaRPr>
          </a:p>
          <a:p>
            <a:pPr defTabSz="914353">
              <a:defRPr/>
            </a:pPr>
            <a:endParaRPr lang="en-US" sz="2800" kern="0" dirty="0">
              <a:solidFill>
                <a:srgbClr val="F8F8F8"/>
              </a:solidFill>
            </a:endParaRPr>
          </a:p>
          <a:p>
            <a:pPr defTabSz="914353">
              <a:defRPr/>
            </a:pPr>
            <a:endParaRPr lang="en-US" sz="2800" kern="0" dirty="0">
              <a:solidFill>
                <a:srgbClr val="F8F8F8"/>
              </a:solidFill>
            </a:endParaRPr>
          </a:p>
          <a:p>
            <a:pPr defTabSz="914353">
              <a:defRPr/>
            </a:pPr>
            <a:r>
              <a:rPr lang="en-US" sz="2800" kern="0" dirty="0">
                <a:solidFill>
                  <a:srgbClr val="F8F8F8"/>
                </a:solidFill>
              </a:rPr>
              <a:t>The Nature Conservancy &amp;</a:t>
            </a:r>
          </a:p>
          <a:p>
            <a:pPr defTabSz="914353">
              <a:defRPr/>
            </a:pPr>
            <a:r>
              <a:rPr lang="en-US" sz="2800" kern="0" dirty="0">
                <a:solidFill>
                  <a:srgbClr val="F8F8F8"/>
                </a:solidFill>
              </a:rPr>
              <a:t>UC-Santa Cruz</a:t>
            </a:r>
          </a:p>
        </p:txBody>
      </p:sp>
      <p:pic>
        <p:nvPicPr>
          <p:cNvPr id="27649" name="Picture 1"/>
          <p:cNvPicPr>
            <a:picLocks noChangeAspect="1" noChangeArrowheads="1"/>
          </p:cNvPicPr>
          <p:nvPr/>
        </p:nvPicPr>
        <p:blipFill>
          <a:blip r:embed="rId2" cstate="print"/>
          <a:srcRect/>
          <a:stretch>
            <a:fillRect/>
          </a:stretch>
        </p:blipFill>
        <p:spPr bwMode="auto">
          <a:xfrm>
            <a:off x="339328" y="1178719"/>
            <a:ext cx="3861335" cy="4987210"/>
          </a:xfrm>
          <a:prstGeom prst="rect">
            <a:avLst/>
          </a:prstGeom>
          <a:noFill/>
          <a:ln w="9525">
            <a:solidFill>
              <a:schemeClr val="tx1"/>
            </a:solidFill>
            <a:miter lim="800000"/>
            <a:headEnd/>
            <a:tailEnd/>
          </a:ln>
        </p:spPr>
      </p:pic>
      <p:sp>
        <p:nvSpPr>
          <p:cNvPr id="5" name="TextBox 4"/>
          <p:cNvSpPr txBox="1"/>
          <p:nvPr/>
        </p:nvSpPr>
        <p:spPr>
          <a:xfrm>
            <a:off x="6715125" y="6322219"/>
            <a:ext cx="2946797" cy="454451"/>
          </a:xfrm>
          <a:prstGeom prst="rect">
            <a:avLst/>
          </a:prstGeom>
          <a:noFill/>
        </p:spPr>
        <p:txBody>
          <a:bodyPr wrap="square" lIns="64291" tIns="32146" rIns="64291" bIns="32146" rtlCol="0">
            <a:spAutoFit/>
          </a:bodyPr>
          <a:lstStyle/>
          <a:p>
            <a:r>
              <a:rPr lang="en-US" sz="2500" i="1" dirty="0">
                <a:solidFill>
                  <a:srgbClr val="F8F8F8"/>
                </a:solidFill>
                <a:latin typeface="Calibri" pitchFamily="34" charset="0"/>
                <a:cs typeface="Calibri" pitchFamily="34" charset="0"/>
              </a:rPr>
              <a:t>Global Scale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WRR_2012_en_fig1.jpg"/>
          <p:cNvPicPr>
            <a:picLocks noChangeAspect="1"/>
          </p:cNvPicPr>
          <p:nvPr/>
        </p:nvPicPr>
        <p:blipFill>
          <a:blip r:embed="rId2" cstate="print"/>
          <a:stretch>
            <a:fillRect/>
          </a:stretch>
        </p:blipFill>
        <p:spPr bwMode="auto">
          <a:xfrm>
            <a:off x="0" y="1573050"/>
            <a:ext cx="9144000" cy="5284950"/>
          </a:xfrm>
          <a:prstGeom prst="rect">
            <a:avLst/>
          </a:prstGeom>
          <a:noFill/>
          <a:ln w="9525">
            <a:noFill/>
            <a:miter lim="800000"/>
            <a:headEnd/>
            <a:tailEnd/>
          </a:ln>
        </p:spPr>
      </p:pic>
      <p:sp>
        <p:nvSpPr>
          <p:cNvPr id="3" name="TextBox 2"/>
          <p:cNvSpPr txBox="1"/>
          <p:nvPr/>
        </p:nvSpPr>
        <p:spPr>
          <a:xfrm>
            <a:off x="500062" y="375047"/>
            <a:ext cx="7929563" cy="714138"/>
          </a:xfrm>
          <a:prstGeom prst="rect">
            <a:avLst/>
          </a:prstGeom>
          <a:noFill/>
        </p:spPr>
        <p:txBody>
          <a:bodyPr wrap="square" lIns="64291" tIns="32146" rIns="64291" bIns="32146" rtlCol="0">
            <a:spAutoFit/>
          </a:bodyPr>
          <a:lstStyle/>
          <a:p>
            <a:pPr algn="l"/>
            <a:r>
              <a:rPr lang="en-US" sz="4200" dirty="0">
                <a:solidFill>
                  <a:srgbClr val="FFFFFF"/>
                </a:solidFill>
                <a:latin typeface="Calibri" pitchFamily="34" charset="0"/>
                <a:cs typeface="Calibri" pitchFamily="34" charset="0"/>
              </a:rPr>
              <a:t>World Risk Index</a:t>
            </a:r>
          </a:p>
        </p:txBody>
      </p:sp>
      <p:pic>
        <p:nvPicPr>
          <p:cNvPr id="153602" name="Picture 2"/>
          <p:cNvPicPr>
            <a:picLocks noChangeAspect="1" noChangeArrowheads="1"/>
          </p:cNvPicPr>
          <p:nvPr/>
        </p:nvPicPr>
        <p:blipFill>
          <a:blip r:embed="rId3" cstate="print"/>
          <a:srcRect/>
          <a:stretch>
            <a:fillRect/>
          </a:stretch>
        </p:blipFill>
        <p:spPr bwMode="auto">
          <a:xfrm>
            <a:off x="6270726" y="0"/>
            <a:ext cx="2873275" cy="168101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0"/>
            <a:ext cx="6248400" cy="1172915"/>
          </a:xfrm>
          <a:prstGeom prst="rect">
            <a:avLst/>
          </a:prstGeom>
          <a:noFill/>
        </p:spPr>
        <p:txBody>
          <a:bodyPr wrap="square" lIns="64291" tIns="32146" rIns="64291" bIns="32146" rtlCol="0">
            <a:spAutoFit/>
          </a:bodyPr>
          <a:lstStyle/>
          <a:p>
            <a:pPr algn="l"/>
            <a:r>
              <a:rPr lang="en-US" sz="3600" dirty="0" smtClean="0">
                <a:solidFill>
                  <a:srgbClr val="FFFFFF"/>
                </a:solidFill>
                <a:latin typeface="Calibri" pitchFamily="34" charset="0"/>
                <a:cs typeface="Calibri" pitchFamily="34" charset="0"/>
              </a:rPr>
              <a:t>Components and Indicators of the World </a:t>
            </a:r>
            <a:r>
              <a:rPr lang="en-US" sz="3600" dirty="0">
                <a:solidFill>
                  <a:srgbClr val="FFFFFF"/>
                </a:solidFill>
                <a:latin typeface="Calibri" pitchFamily="34" charset="0"/>
                <a:cs typeface="Calibri" pitchFamily="34" charset="0"/>
              </a:rPr>
              <a:t>Risk Index</a:t>
            </a:r>
          </a:p>
        </p:txBody>
      </p:sp>
      <p:pic>
        <p:nvPicPr>
          <p:cNvPr id="153602" name="Picture 2"/>
          <p:cNvPicPr>
            <a:picLocks noChangeAspect="1" noChangeArrowheads="1"/>
          </p:cNvPicPr>
          <p:nvPr/>
        </p:nvPicPr>
        <p:blipFill>
          <a:blip r:embed="rId2" cstate="print"/>
          <a:srcRect/>
          <a:stretch>
            <a:fillRect/>
          </a:stretch>
        </p:blipFill>
        <p:spPr bwMode="auto">
          <a:xfrm>
            <a:off x="6270726" y="0"/>
            <a:ext cx="2873275" cy="1681014"/>
          </a:xfrm>
          <a:prstGeom prst="rect">
            <a:avLst/>
          </a:prstGeom>
          <a:noFill/>
          <a:ln w="9525">
            <a:noFill/>
            <a:miter lim="800000"/>
            <a:headEnd/>
            <a:tailEnd/>
          </a:ln>
        </p:spPr>
      </p:pic>
      <p:pic>
        <p:nvPicPr>
          <p:cNvPr id="5" name="Picture 4" descr="figure4_Indicators.jpg"/>
          <p:cNvPicPr>
            <a:picLocks noChangeAspect="1"/>
          </p:cNvPicPr>
          <p:nvPr/>
        </p:nvPicPr>
        <p:blipFill>
          <a:blip r:embed="rId3" cstate="print"/>
          <a:srcRect/>
          <a:stretch>
            <a:fillRect/>
          </a:stretch>
        </p:blipFill>
        <p:spPr bwMode="auto">
          <a:xfrm>
            <a:off x="0" y="1412875"/>
            <a:ext cx="9128125" cy="5467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0" y="1"/>
            <a:ext cx="9144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DE">
              <a:solidFill>
                <a:prstClr val="white"/>
              </a:solidFill>
            </a:endParaRPr>
          </a:p>
        </p:txBody>
      </p:sp>
      <p:sp>
        <p:nvSpPr>
          <p:cNvPr id="14339" name="Text Placeholder 3"/>
          <p:cNvSpPr>
            <a:spLocks noGrp="1"/>
          </p:cNvSpPr>
          <p:nvPr>
            <p:ph type="body" sz="quarter" idx="12"/>
          </p:nvPr>
        </p:nvSpPr>
        <p:spPr>
          <a:xfrm>
            <a:off x="250825" y="354013"/>
            <a:ext cx="6769100" cy="698500"/>
          </a:xfrm>
        </p:spPr>
        <p:txBody>
          <a:bodyPr/>
          <a:lstStyle/>
          <a:p>
            <a:r>
              <a:rPr lang="de-DE" sz="2800" b="1" dirty="0" smtClean="0">
                <a:solidFill>
                  <a:schemeClr val="bg1">
                    <a:lumMod val="20000"/>
                    <a:lumOff val="80000"/>
                  </a:schemeClr>
                </a:solidFill>
                <a:latin typeface="Arial" charset="0"/>
                <a:cs typeface="Arial" charset="0"/>
              </a:rPr>
              <a:t>WorldRiskIndex 2012</a:t>
            </a:r>
          </a:p>
        </p:txBody>
      </p:sp>
      <p:pic>
        <p:nvPicPr>
          <p:cNvPr id="14340" name="Picture 9" descr="WRB_2012_WKwri_RGB_WRI2.jpg"/>
          <p:cNvPicPr>
            <a:picLocks noChangeAspect="1"/>
          </p:cNvPicPr>
          <p:nvPr/>
        </p:nvPicPr>
        <p:blipFill>
          <a:blip r:embed="rId2" cstate="print"/>
          <a:srcRect/>
          <a:stretch>
            <a:fillRect/>
          </a:stretch>
        </p:blipFill>
        <p:spPr bwMode="auto">
          <a:xfrm>
            <a:off x="0" y="1628775"/>
            <a:ext cx="9213850" cy="4608513"/>
          </a:xfrm>
          <a:prstGeom prst="rect">
            <a:avLst/>
          </a:prstGeom>
          <a:noFill/>
          <a:ln w="9525">
            <a:noFill/>
            <a:miter lim="800000"/>
            <a:headEnd/>
            <a:tailEnd/>
          </a:ln>
        </p:spPr>
      </p:pic>
      <p:pic>
        <p:nvPicPr>
          <p:cNvPr id="7" name="Picture 6" descr="WRB_2012_WK_WeltRisikoIndex_CMYK.jpg"/>
          <p:cNvPicPr>
            <a:picLocks noChangeAspect="1"/>
          </p:cNvPicPr>
          <p:nvPr/>
        </p:nvPicPr>
        <p:blipFill>
          <a:blip r:embed="rId3" cstate="print"/>
          <a:srcRect l="31676" t="52161" r="63757" b="42218"/>
          <a:stretch>
            <a:fillRect/>
          </a:stretch>
        </p:blipFill>
        <p:spPr bwMode="auto">
          <a:xfrm>
            <a:off x="323850" y="3284538"/>
            <a:ext cx="1520825" cy="935037"/>
          </a:xfrm>
          <a:prstGeom prst="rect">
            <a:avLst/>
          </a:prstGeom>
          <a:noFill/>
          <a:ln w="9525">
            <a:solidFill>
              <a:schemeClr val="tx1"/>
            </a:solid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6270726" y="0"/>
            <a:ext cx="2873275" cy="1681014"/>
          </a:xfrm>
          <a:prstGeom prst="rect">
            <a:avLst/>
          </a:prstGeom>
          <a:noFill/>
          <a:ln w="9525">
            <a:noFill/>
            <a:miter lim="800000"/>
            <a:headEnd/>
            <a:tailEnd/>
          </a:ln>
        </p:spPr>
      </p:pic>
      <p:pic>
        <p:nvPicPr>
          <p:cNvPr id="8" name="Picture 7" descr="WRB_2012_WK_WeltRisikoIndex_CMYK.jpg"/>
          <p:cNvPicPr>
            <a:picLocks noChangeAspect="1"/>
          </p:cNvPicPr>
          <p:nvPr/>
        </p:nvPicPr>
        <p:blipFill>
          <a:blip r:embed="rId3" cstate="print"/>
          <a:srcRect l="87881" t="77759" b="10008"/>
          <a:stretch>
            <a:fillRect/>
          </a:stretch>
        </p:blipFill>
        <p:spPr bwMode="auto">
          <a:xfrm>
            <a:off x="5940425" y="5229225"/>
            <a:ext cx="2139950" cy="10795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cstate="print"/>
          <a:srcRect/>
          <a:stretch>
            <a:fillRect/>
          </a:stretch>
        </p:blipFill>
        <p:spPr bwMode="auto">
          <a:xfrm>
            <a:off x="4763" y="1192213"/>
            <a:ext cx="9129712" cy="43830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28600"/>
            <a:ext cx="10439400" cy="1482328"/>
          </a:xfrm>
        </p:spPr>
        <p:txBody>
          <a:bodyPr/>
          <a:lstStyle/>
          <a:p>
            <a:r>
              <a:rPr lang="en-GB" sz="4000" dirty="0" smtClean="0">
                <a:solidFill>
                  <a:schemeClr val="bg1">
                    <a:lumMod val="20000"/>
                    <a:lumOff val="80000"/>
                  </a:schemeClr>
                </a:solidFill>
              </a:rPr>
              <a:t>Where do habitats fit into Risk </a:t>
            </a:r>
            <a:br>
              <a:rPr lang="en-GB" sz="4000" dirty="0" smtClean="0">
                <a:solidFill>
                  <a:schemeClr val="bg1">
                    <a:lumMod val="20000"/>
                    <a:lumOff val="80000"/>
                  </a:schemeClr>
                </a:solidFill>
              </a:rPr>
            </a:br>
            <a:r>
              <a:rPr lang="en-GB" sz="4000" dirty="0" smtClean="0">
                <a:solidFill>
                  <a:schemeClr val="bg1">
                    <a:lumMod val="20000"/>
                    <a:lumOff val="80000"/>
                  </a:schemeClr>
                </a:solidFill>
              </a:rPr>
              <a:t>assessment?</a:t>
            </a:r>
            <a:endParaRPr lang="en-GB" sz="4000" dirty="0">
              <a:solidFill>
                <a:schemeClr val="bg1">
                  <a:lumMod val="20000"/>
                  <a:lumOff val="80000"/>
                </a:schemeClr>
              </a:solidFill>
            </a:endParaRPr>
          </a:p>
        </p:txBody>
      </p:sp>
      <p:pic>
        <p:nvPicPr>
          <p:cNvPr id="7" name="Picture 3" descr="C:\NatCap\Pix\Ilka C. Fell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1577" y="1487079"/>
            <a:ext cx="3638350" cy="2074076"/>
          </a:xfrm>
          <a:prstGeom prst="rect">
            <a:avLst/>
          </a:prstGeom>
          <a:extLst>
            <a:ext uri="{909E8E84-426E-40DD-AFC4-6F175D3DCCD1}">
              <a14:hiddenFill xmlns:a14="http://schemas.microsoft.com/office/drawing/2010/main" xmlns="">
                <a:solidFill>
                  <a:srgbClr val="FFFFFF"/>
                </a:solidFill>
              </a14:hiddenFill>
            </a:ext>
          </a:extLst>
        </p:spPr>
        <p:style>
          <a:lnRef idx="3">
            <a:schemeClr val="lt1"/>
          </a:lnRef>
          <a:fillRef idx="1">
            <a:schemeClr val="accent3"/>
          </a:fillRef>
          <a:effectRef idx="1">
            <a:schemeClr val="accent3"/>
          </a:effectRef>
          <a:fontRef idx="minor">
            <a:schemeClr val="lt1"/>
          </a:fontRef>
        </p:style>
      </p:pic>
      <p:pic>
        <p:nvPicPr>
          <p:cNvPr id="10" name="Picture 6" descr="C:\NatCap\Pix\0418001448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14915"/>
          <a:stretch>
            <a:fillRect/>
          </a:stretch>
        </p:blipFill>
        <p:spPr bwMode="auto">
          <a:xfrm>
            <a:off x="701202" y="3551529"/>
            <a:ext cx="3799663" cy="2579764"/>
          </a:xfrm>
          <a:prstGeom prst="rect">
            <a:avLst/>
          </a:prstGeom>
          <a:extLst>
            <a:ext uri="{909E8E84-426E-40DD-AFC4-6F175D3DCCD1}">
              <a14:hiddenFill xmlns:a14="http://schemas.microsoft.com/office/drawing/2010/main" xmlns="">
                <a:solidFill>
                  <a:srgbClr val="FFFFFF"/>
                </a:solidFill>
              </a14:hiddenFill>
            </a:ext>
          </a:extLst>
        </p:spPr>
        <p:style>
          <a:lnRef idx="3">
            <a:schemeClr val="lt1"/>
          </a:lnRef>
          <a:fillRef idx="1">
            <a:schemeClr val="accent3"/>
          </a:fillRef>
          <a:effectRef idx="1">
            <a:schemeClr val="accent3"/>
          </a:effectRef>
          <a:fontRef idx="minor">
            <a:schemeClr val="lt1"/>
          </a:fontRef>
        </p:style>
      </p:pic>
      <p:pic>
        <p:nvPicPr>
          <p:cNvPr id="25" name="Picture 4" descr="_AL_Oyster Reef Installation w Booms 182.JPG"/>
          <p:cNvPicPr>
            <a:picLocks noChangeAspect="1"/>
          </p:cNvPicPr>
          <p:nvPr/>
        </p:nvPicPr>
        <p:blipFill>
          <a:blip r:embed="rId4" cstate="print"/>
          <a:srcRect/>
          <a:stretch>
            <a:fillRect/>
          </a:stretch>
        </p:blipFill>
        <p:spPr bwMode="auto">
          <a:xfrm>
            <a:off x="4339553" y="4139682"/>
            <a:ext cx="4140303" cy="1991611"/>
          </a:xfrm>
          <a:prstGeom prst="rect">
            <a:avLst/>
          </a:prstGeom>
          <a:noFill/>
          <a:ln w="38100">
            <a:solidFill>
              <a:schemeClr val="bg1"/>
            </a:solidFill>
            <a:miter lim="800000"/>
            <a:headEnd/>
            <a:tailEnd/>
          </a:ln>
        </p:spPr>
      </p:pic>
      <p:pic>
        <p:nvPicPr>
          <p:cNvPr id="8" name="Picture 4" descr="C:\NatCap\Pix\britannica_com.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961" r="7548"/>
          <a:stretch/>
        </p:blipFill>
        <p:spPr bwMode="auto">
          <a:xfrm>
            <a:off x="4339553" y="1477453"/>
            <a:ext cx="4140304" cy="2883355"/>
          </a:xfrm>
          <a:prstGeom prst="rect">
            <a:avLst/>
          </a:prstGeom>
          <a:extLst>
            <a:ext uri="{909E8E84-426E-40DD-AFC4-6F175D3DCCD1}">
              <a14:hiddenFill xmlns:a14="http://schemas.microsoft.com/office/drawing/2010/main" xmlns="">
                <a:solidFill>
                  <a:srgbClr val="FFFFFF"/>
                </a:solidFill>
              </a14:hiddenFill>
            </a:ext>
          </a:extLst>
        </p:spPr>
        <p:style>
          <a:lnRef idx="3">
            <a:schemeClr val="lt1"/>
          </a:lnRef>
          <a:fillRef idx="1">
            <a:schemeClr val="accent3"/>
          </a:fillRef>
          <a:effectRef idx="1">
            <a:schemeClr val="accent3"/>
          </a:effectRef>
          <a:fontRef idx="minor">
            <a:schemeClr val="lt1"/>
          </a:fontRef>
        </p:style>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914400" y="2239580"/>
            <a:ext cx="9144000" cy="2896460"/>
          </a:xfrm>
          <a:prstGeom prst="rect">
            <a:avLst/>
          </a:prstGeom>
          <a:noFill/>
          <a:ln w="9525">
            <a:noFill/>
            <a:miter lim="800000"/>
            <a:headEnd/>
            <a:tailEnd/>
          </a:ln>
          <a:effectLst/>
        </p:spPr>
        <p:txBody>
          <a:bodyPr vert="horz" wrap="square" lIns="64288" tIns="32144" rIns="64288" bIns="32144" numCol="1" anchor="ctr" anchorCtr="0" compatLnSpc="1">
            <a:prstTxWarp prst="textNoShape">
              <a:avLst/>
            </a:prstTxWarp>
            <a:spAutoFit/>
          </a:bodyPr>
          <a:lstStyle/>
          <a:p>
            <a:pPr defTabSz="642882" fontAlgn="base">
              <a:spcBef>
                <a:spcPct val="0"/>
              </a:spcBef>
              <a:spcAft>
                <a:spcPct val="0"/>
              </a:spcAft>
            </a:pPr>
            <a:r>
              <a:rPr lang="en-US" sz="4600" dirty="0" smtClean="0" bmk="OLE_LINK2">
                <a:solidFill>
                  <a:srgbClr val="DBC8AF">
                    <a:lumMod val="20000"/>
                    <a:lumOff val="80000"/>
                  </a:srgbClr>
                </a:solidFill>
                <a:latin typeface="Calibri" pitchFamily="34" charset="0"/>
                <a:ea typeface="Times New Roman" pitchFamily="18" charset="0"/>
                <a:cs typeface="Calibri" pitchFamily="34" charset="0"/>
                <a:sym typeface="Palatino" charset="0"/>
              </a:rPr>
              <a:t>Assess </a:t>
            </a:r>
            <a:r>
              <a:rPr lang="en-US" sz="4600" dirty="0" bmk="OLE_LINK2">
                <a:solidFill>
                  <a:srgbClr val="DBC8AF">
                    <a:lumMod val="20000"/>
                    <a:lumOff val="80000"/>
                  </a:srgbClr>
                </a:solidFill>
                <a:latin typeface="Calibri" pitchFamily="34" charset="0"/>
                <a:ea typeface="Times New Roman" pitchFamily="18" charset="0"/>
                <a:cs typeface="Calibri" pitchFamily="34" charset="0"/>
                <a:sym typeface="Palatino" charset="0"/>
              </a:rPr>
              <a:t>Risk</a:t>
            </a:r>
            <a:endParaRPr lang="en-US" sz="4600" dirty="0" bmk="OLE_LINK2">
              <a:solidFill>
                <a:srgbClr val="DBC8AF">
                  <a:lumMod val="20000"/>
                  <a:lumOff val="80000"/>
                </a:srgbClr>
              </a:solidFill>
              <a:latin typeface="Calibri" pitchFamily="34" charset="0"/>
              <a:cs typeface="Calibri" pitchFamily="34" charset="0"/>
              <a:sym typeface="Palatino" charset="0"/>
            </a:endParaRPr>
          </a:p>
          <a:p>
            <a:pPr defTabSz="642882" eaLnBrk="0" fontAlgn="base" hangingPunct="0">
              <a:spcBef>
                <a:spcPct val="0"/>
              </a:spcBef>
              <a:spcAft>
                <a:spcPct val="0"/>
              </a:spcAft>
            </a:pPr>
            <a:r>
              <a:rPr lang="en-US" sz="4600" dirty="0" bmk="OLE_LINK2">
                <a:solidFill>
                  <a:srgbClr val="DBC8AF">
                    <a:lumMod val="20000"/>
                    <a:lumOff val="80000"/>
                  </a:srgbClr>
                </a:solidFill>
                <a:latin typeface="Calibri" pitchFamily="34" charset="0"/>
                <a:ea typeface="Times New Roman" pitchFamily="18" charset="0"/>
                <a:cs typeface="Calibri" pitchFamily="34" charset="0"/>
                <a:sym typeface="Palatino" charset="0"/>
              </a:rPr>
              <a:t>Identify Solutions</a:t>
            </a:r>
            <a:endParaRPr lang="en-US" sz="4600" dirty="0" bmk="OLE_LINK2">
              <a:solidFill>
                <a:srgbClr val="DBC8AF">
                  <a:lumMod val="20000"/>
                  <a:lumOff val="80000"/>
                </a:srgbClr>
              </a:solidFill>
              <a:latin typeface="Calibri" pitchFamily="34" charset="0"/>
              <a:cs typeface="Calibri" pitchFamily="34" charset="0"/>
              <a:sym typeface="Palatino" charset="0"/>
            </a:endParaRPr>
          </a:p>
          <a:p>
            <a:pPr defTabSz="642882" eaLnBrk="0" fontAlgn="base" hangingPunct="0">
              <a:spcBef>
                <a:spcPct val="0"/>
              </a:spcBef>
              <a:spcAft>
                <a:spcPct val="0"/>
              </a:spcAft>
            </a:pPr>
            <a:r>
              <a:rPr lang="en-US" sz="4600" dirty="0" bmk="OLE_LINK2">
                <a:solidFill>
                  <a:srgbClr val="DBC8AF">
                    <a:lumMod val="20000"/>
                    <a:lumOff val="80000"/>
                  </a:srgbClr>
                </a:solidFill>
                <a:latin typeface="Calibri" pitchFamily="34" charset="0"/>
                <a:ea typeface="Times New Roman" pitchFamily="18" charset="0"/>
                <a:cs typeface="Calibri" pitchFamily="34" charset="0"/>
                <a:sym typeface="Palatino" charset="0"/>
              </a:rPr>
              <a:t>Take Action</a:t>
            </a:r>
            <a:endParaRPr lang="en-US" sz="4600" dirty="0" bmk="OLE_LINK2">
              <a:solidFill>
                <a:srgbClr val="DBC8AF">
                  <a:lumMod val="20000"/>
                  <a:lumOff val="80000"/>
                </a:srgbClr>
              </a:solidFill>
              <a:latin typeface="Calibri" pitchFamily="34" charset="0"/>
              <a:cs typeface="Calibri" pitchFamily="34" charset="0"/>
              <a:sym typeface="Palatino" charset="0"/>
            </a:endParaRPr>
          </a:p>
          <a:p>
            <a:pPr defTabSz="642882" eaLnBrk="0" fontAlgn="base" hangingPunct="0">
              <a:spcBef>
                <a:spcPct val="0"/>
              </a:spcBef>
              <a:spcAft>
                <a:spcPct val="0"/>
              </a:spcAft>
            </a:pPr>
            <a:r>
              <a:rPr lang="en-US" sz="4600" dirty="0" bmk="OLE_LINK2">
                <a:solidFill>
                  <a:srgbClr val="DBC8AF">
                    <a:lumMod val="20000"/>
                    <a:lumOff val="80000"/>
                  </a:srgbClr>
                </a:solidFill>
                <a:latin typeface="Calibri" pitchFamily="34" charset="0"/>
                <a:ea typeface="Times New Roman" pitchFamily="18" charset="0"/>
                <a:cs typeface="Calibri" pitchFamily="34" charset="0"/>
                <a:sym typeface="Palatino" charset="0"/>
              </a:rPr>
              <a:t>Measure Effectiveness</a:t>
            </a:r>
            <a:endParaRPr lang="en-US" sz="4600" dirty="0">
              <a:solidFill>
                <a:srgbClr val="DBC8AF">
                  <a:lumMod val="20000"/>
                  <a:lumOff val="80000"/>
                </a:srgbClr>
              </a:solidFill>
              <a:latin typeface="Calibri" pitchFamily="34" charset="0"/>
              <a:cs typeface="Calibri" pitchFamily="34" charset="0"/>
              <a:sym typeface="Palatino" charset="0"/>
            </a:endParaRPr>
          </a:p>
        </p:txBody>
      </p:sp>
      <p:pic>
        <p:nvPicPr>
          <p:cNvPr id="5" name="Picture 6" descr="studyarea030109"/>
          <p:cNvPicPr>
            <a:picLocks noChangeAspect="1" noChangeArrowheads="1"/>
          </p:cNvPicPr>
          <p:nvPr/>
        </p:nvPicPr>
        <p:blipFill>
          <a:blip r:embed="rId3" cstate="print"/>
          <a:srcRect/>
          <a:stretch>
            <a:fillRect/>
          </a:stretch>
        </p:blipFill>
        <p:spPr bwMode="auto">
          <a:xfrm>
            <a:off x="0" y="0"/>
            <a:ext cx="9144000" cy="1371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304801" y="6477000"/>
            <a:ext cx="85344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125016" y="375047"/>
            <a:ext cx="7661672" cy="652272"/>
          </a:xfrm>
        </p:spPr>
        <p:txBody>
          <a:bodyPr>
            <a:normAutofit fontScale="90000"/>
          </a:bodyPr>
          <a:lstStyle/>
          <a:p>
            <a:pPr algn="l"/>
            <a:r>
              <a:rPr lang="en-US" sz="3600" dirty="0" smtClean="0">
                <a:solidFill>
                  <a:srgbClr val="F8F8F8"/>
                </a:solidFill>
                <a:latin typeface="Calibri" pitchFamily="34" charset="0"/>
                <a:cs typeface="Calibri" pitchFamily="34" charset="0"/>
              </a:rPr>
              <a:t>Where do specific habitats play a role in risk reduction across the Gulf?</a:t>
            </a:r>
            <a:endParaRPr lang="en-US" sz="3600" dirty="0">
              <a:solidFill>
                <a:srgbClr val="F8F8F8"/>
              </a:solidFill>
              <a:latin typeface="Calibri" pitchFamily="34" charset="0"/>
              <a:cs typeface="Calibri"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6244708"/>
            <a:ext cx="831112" cy="517136"/>
          </a:xfrm>
          <a:prstGeom prst="rect">
            <a:avLst/>
          </a:prstGeo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1" y="1856097"/>
            <a:ext cx="4191000" cy="354724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04865" y="1828801"/>
            <a:ext cx="4063143" cy="357453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10738" y="5791200"/>
            <a:ext cx="3102314" cy="369328"/>
          </a:xfrm>
          <a:prstGeom prst="rect">
            <a:avLst/>
          </a:prstGeom>
          <a:noFill/>
        </p:spPr>
        <p:txBody>
          <a:bodyPr wrap="none" lIns="91435" tIns="45718" rIns="91435" bIns="45718" rtlCol="0">
            <a:spAutoFit/>
          </a:bodyPr>
          <a:lstStyle/>
          <a:p>
            <a:r>
              <a:rPr lang="en-US" b="1" i="1" dirty="0" smtClean="0">
                <a:solidFill>
                  <a:srgbClr val="F8F8F8"/>
                </a:solidFill>
                <a:latin typeface="Calibri" pitchFamily="34" charset="0"/>
                <a:cs typeface="Calibri" pitchFamily="34" charset="0"/>
              </a:rPr>
              <a:t>With oyster reefs and marshes</a:t>
            </a:r>
            <a:endParaRPr lang="en-US" b="1" i="1" dirty="0">
              <a:solidFill>
                <a:srgbClr val="F8F8F8"/>
              </a:solidFill>
              <a:latin typeface="Calibri" pitchFamily="34" charset="0"/>
              <a:cs typeface="Calibri" pitchFamily="34" charset="0"/>
            </a:endParaRPr>
          </a:p>
        </p:txBody>
      </p:sp>
      <p:sp>
        <p:nvSpPr>
          <p:cNvPr id="9" name="TextBox 8"/>
          <p:cNvSpPr txBox="1"/>
          <p:nvPr/>
        </p:nvSpPr>
        <p:spPr>
          <a:xfrm>
            <a:off x="4862524" y="5791200"/>
            <a:ext cx="3426121" cy="369328"/>
          </a:xfrm>
          <a:prstGeom prst="rect">
            <a:avLst/>
          </a:prstGeom>
          <a:noFill/>
        </p:spPr>
        <p:txBody>
          <a:bodyPr wrap="none" lIns="91435" tIns="45718" rIns="91435" bIns="45718" rtlCol="0">
            <a:spAutoFit/>
          </a:bodyPr>
          <a:lstStyle/>
          <a:p>
            <a:r>
              <a:rPr lang="en-US" b="1" i="1" u="sng" dirty="0" smtClean="0">
                <a:solidFill>
                  <a:srgbClr val="F8F8F8"/>
                </a:solidFill>
                <a:latin typeface="Calibri" pitchFamily="34" charset="0"/>
                <a:cs typeface="Calibri" pitchFamily="34" charset="0"/>
              </a:rPr>
              <a:t>Without</a:t>
            </a:r>
            <a:r>
              <a:rPr lang="en-US" b="1" i="1" dirty="0" smtClean="0">
                <a:solidFill>
                  <a:srgbClr val="F8F8F8"/>
                </a:solidFill>
                <a:latin typeface="Calibri" pitchFamily="34" charset="0"/>
                <a:cs typeface="Calibri" pitchFamily="34" charset="0"/>
              </a:rPr>
              <a:t> oyster reefs and marshes</a:t>
            </a:r>
            <a:endParaRPr lang="en-US" b="1" i="1" dirty="0">
              <a:solidFill>
                <a:srgbClr val="F8F8F8"/>
              </a:solidFill>
              <a:latin typeface="Calibri" pitchFamily="34" charset="0"/>
              <a:cs typeface="Calibri" pitchFamily="34" charset="0"/>
            </a:endParaRPr>
          </a:p>
        </p:txBody>
      </p:sp>
      <p:pic>
        <p:nvPicPr>
          <p:cNvPr id="10" name="Picture 2" descr="http://www.sejarchive.org/confer/stanf/natcap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86688" y="321469"/>
            <a:ext cx="838200" cy="7411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0692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Explorer</a:t>
            </a:r>
            <a:endParaRPr lang="en-US" dirty="0"/>
          </a:p>
        </p:txBody>
      </p:sp>
      <p:pic>
        <p:nvPicPr>
          <p:cNvPr id="1028" name="Picture 4"/>
          <p:cNvPicPr>
            <a:picLocks noGrp="1" noChangeAspect="1" noChangeArrowheads="1"/>
          </p:cNvPicPr>
          <p:nvPr>
            <p:ph idx="1"/>
          </p:nvPr>
        </p:nvPicPr>
        <p:blipFill>
          <a:blip r:embed="rId2" cstate="print"/>
          <a:srcRect t="5333" r="49500" b="5333"/>
          <a:stretch>
            <a:fillRect/>
          </a:stretch>
        </p:blipFill>
        <p:spPr bwMode="auto">
          <a:xfrm>
            <a:off x="304800" y="2133600"/>
            <a:ext cx="4211869" cy="4191000"/>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3" cstate="print"/>
          <a:srcRect t="5333" r="49500" b="5333"/>
          <a:stretch>
            <a:fillRect/>
          </a:stretch>
        </p:blipFill>
        <p:spPr bwMode="auto">
          <a:xfrm>
            <a:off x="4648200" y="2133600"/>
            <a:ext cx="4190999" cy="417025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219200" y="457200"/>
            <a:ext cx="6781800" cy="1200329"/>
          </a:xfrm>
          <a:prstGeom prst="rect">
            <a:avLst/>
          </a:prstGeom>
          <a:noFill/>
        </p:spPr>
        <p:txBody>
          <a:bodyPr wrap="square" rtlCol="0">
            <a:spAutoFit/>
          </a:bodyPr>
          <a:lstStyle/>
          <a:p>
            <a:pPr algn="ctr"/>
            <a:r>
              <a:rPr lang="en-US" sz="3600" dirty="0" smtClean="0">
                <a:solidFill>
                  <a:schemeClr val="bg1">
                    <a:lumMod val="20000"/>
                    <a:lumOff val="80000"/>
                  </a:schemeClr>
                </a:solidFill>
              </a:rPr>
              <a:t>Risk Explorer- interactive web based risk assessment</a:t>
            </a:r>
            <a:endParaRPr lang="en-US" sz="3600" dirty="0">
              <a:solidFill>
                <a:schemeClr val="bg1">
                  <a:lumMod val="20000"/>
                  <a:lumOff val="8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w Image CR.TIF"/>
          <p:cNvPicPr>
            <a:picLocks noGrp="1" noChangeAspect="1"/>
          </p:cNvPicPr>
          <p:nvPr>
            <p:ph idx="1"/>
          </p:nvPr>
        </p:nvPicPr>
        <p:blipFill>
          <a:blip r:embed="rId3" cstate="screen"/>
          <a:stretch>
            <a:fillRect/>
          </a:stretch>
        </p:blipFill>
        <p:spPr>
          <a:xfrm>
            <a:off x="0" y="0"/>
            <a:ext cx="9144000" cy="2402003"/>
          </a:xfrm>
        </p:spPr>
      </p:pic>
      <p:sp>
        <p:nvSpPr>
          <p:cNvPr id="5" name="Rectangle 4"/>
          <p:cNvSpPr/>
          <p:nvPr/>
        </p:nvSpPr>
        <p:spPr>
          <a:xfrm>
            <a:off x="1524000" y="2895600"/>
            <a:ext cx="6182462" cy="769441"/>
          </a:xfrm>
          <a:prstGeom prst="rect">
            <a:avLst/>
          </a:prstGeom>
        </p:spPr>
        <p:txBody>
          <a:bodyPr wrap="none">
            <a:spAutoFit/>
          </a:bodyPr>
          <a:lstStyle/>
          <a:p>
            <a:r>
              <a:rPr lang="en-US" sz="4400" dirty="0" smtClean="0">
                <a:solidFill>
                  <a:schemeClr val="bg1">
                    <a:lumMod val="20000"/>
                    <a:lumOff val="80000"/>
                  </a:schemeClr>
                </a:solidFill>
                <a:effectLst>
                  <a:outerShdw blurRad="38100" dist="38100" dir="2700000" algn="tl">
                    <a:srgbClr val="000000">
                      <a:alpha val="43137"/>
                    </a:srgbClr>
                  </a:outerShdw>
                </a:effectLst>
                <a:latin typeface="Calibri" pitchFamily="34" charset="0"/>
              </a:rPr>
              <a:t>www.coastalresilience.org</a:t>
            </a:r>
            <a:endParaRPr lang="en-US" sz="4400" dirty="0">
              <a:solidFill>
                <a:schemeClr val="bg1">
                  <a:lumMod val="20000"/>
                  <a:lumOff val="80000"/>
                </a:schemeClr>
              </a:solidFill>
              <a:effectLst>
                <a:outerShdw blurRad="38100" dist="38100" dir="2700000" algn="tl">
                  <a:srgbClr val="000000">
                    <a:alpha val="43137"/>
                  </a:srgbClr>
                </a:outerShdw>
              </a:effectLst>
              <a:latin typeface="Calibri" pitchFamily="34" charset="0"/>
            </a:endParaRPr>
          </a:p>
        </p:txBody>
      </p:sp>
      <p:sp>
        <p:nvSpPr>
          <p:cNvPr id="16" name="TextBox 15"/>
          <p:cNvSpPr txBox="1"/>
          <p:nvPr/>
        </p:nvSpPr>
        <p:spPr>
          <a:xfrm>
            <a:off x="2438400" y="3505200"/>
            <a:ext cx="3129383" cy="1815882"/>
          </a:xfrm>
          <a:prstGeom prst="rect">
            <a:avLst/>
          </a:prstGeom>
          <a:noFill/>
        </p:spPr>
        <p:txBody>
          <a:bodyPr wrap="none" rtlCol="0">
            <a:spAutoFit/>
          </a:bodyPr>
          <a:lstStyle/>
          <a:p>
            <a:endParaRPr lang="en-US" sz="2800" dirty="0" smtClean="0">
              <a:solidFill>
                <a:schemeClr val="accent2">
                  <a:lumMod val="50000"/>
                </a:schemeClr>
              </a:solidFill>
            </a:endParaRPr>
          </a:p>
          <a:p>
            <a:endParaRPr lang="en-US" sz="2800" dirty="0" smtClean="0">
              <a:solidFill>
                <a:schemeClr val="accent2">
                  <a:lumMod val="50000"/>
                </a:schemeClr>
              </a:solidFill>
            </a:endParaRPr>
          </a:p>
          <a:p>
            <a:r>
              <a:rPr lang="en-US" sz="2800" dirty="0" smtClean="0">
                <a:solidFill>
                  <a:schemeClr val="bg1">
                    <a:lumMod val="20000"/>
                    <a:lumOff val="80000"/>
                  </a:schemeClr>
                </a:solidFill>
              </a:rPr>
              <a:t>Chris </a:t>
            </a:r>
            <a:r>
              <a:rPr lang="en-US" sz="2800" dirty="0" smtClean="0">
                <a:solidFill>
                  <a:schemeClr val="bg1">
                    <a:lumMod val="20000"/>
                    <a:lumOff val="80000"/>
                  </a:schemeClr>
                </a:solidFill>
              </a:rPr>
              <a:t>Shepard</a:t>
            </a:r>
          </a:p>
          <a:p>
            <a:r>
              <a:rPr lang="en-US" sz="2800" dirty="0" smtClean="0">
                <a:solidFill>
                  <a:schemeClr val="bg1">
                    <a:lumMod val="20000"/>
                    <a:lumOff val="80000"/>
                  </a:schemeClr>
                </a:solidFill>
              </a:rPr>
              <a:t>cshepard@tnc.org</a:t>
            </a:r>
            <a:endParaRPr lang="en-US" sz="2800" dirty="0">
              <a:solidFill>
                <a:schemeClr val="bg1">
                  <a:lumMod val="20000"/>
                  <a:lumOff val="80000"/>
                </a:schemeClr>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39000" y="5791200"/>
            <a:ext cx="1743340" cy="871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643704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228600" y="152400"/>
            <a:ext cx="8763000" cy="63401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2800" b="1" i="0" u="none" strike="noStrike" cap="none" normalizeH="0" baseline="0" dirty="0" smtClean="0">
                <a:ln>
                  <a:noFill/>
                </a:ln>
                <a:solidFill>
                  <a:schemeClr val="bg1">
                    <a:lumMod val="20000"/>
                    <a:lumOff val="80000"/>
                  </a:schemeClr>
                </a:solidFill>
                <a:effectLst/>
                <a:latin typeface="Calibri" pitchFamily="34" charset="0"/>
                <a:ea typeface="Calibri" pitchFamily="34" charset="0"/>
                <a:cs typeface="Times New Roman" pitchFamily="18" charset="0"/>
              </a:rPr>
              <a:t>UNISDR Definitions</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b="1" dirty="0" smtClean="0">
              <a:solidFill>
                <a:schemeClr val="bg1">
                  <a:lumMod val="20000"/>
                  <a:lumOff val="80000"/>
                </a:schemeClr>
              </a:solidFill>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b="0" i="0" u="none" strike="noStrike" cap="none" normalizeH="0" baseline="0" dirty="0" smtClean="0">
              <a:ln>
                <a:noFill/>
              </a:ln>
              <a:solidFill>
                <a:schemeClr val="bg1">
                  <a:lumMod val="20000"/>
                  <a:lumOff val="8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b="1"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Risk = </a:t>
            </a:r>
            <a:r>
              <a:rPr lang="en-US" dirty="0" smtClean="0">
                <a:solidFill>
                  <a:schemeClr val="bg1">
                    <a:lumMod val="20000"/>
                    <a:lumOff val="80000"/>
                  </a:schemeClr>
                </a:solidFill>
                <a:latin typeface="Calibri"/>
                <a:ea typeface="Calibri" pitchFamily="34" charset="0"/>
                <a:cs typeface="Arial" pitchFamily="34" charset="0"/>
              </a:rPr>
              <a:t> </a:t>
            </a:r>
            <a:r>
              <a:rPr kumimoji="0" lang="en-US" b="0"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The combination of the probability of an event and its negative consequences.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b="0" i="0" u="none" strike="noStrike" cap="none" normalizeH="0" baseline="0" dirty="0" smtClean="0">
              <a:ln>
                <a:noFill/>
              </a:ln>
              <a:solidFill>
                <a:schemeClr val="bg1">
                  <a:lumMod val="20000"/>
                  <a:lumOff val="8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b="1"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Vulnerability </a:t>
            </a:r>
            <a:r>
              <a:rPr kumimoji="0" lang="en-US" b="0"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  The characteristics and circumstances of a community, system or asset that make it susceptible to the damaging effects of a hazard.</a:t>
            </a:r>
            <a:r>
              <a:rPr kumimoji="0" lang="en-US" b="0" i="0" u="none" strike="noStrike" cap="none" normalizeH="0" baseline="0" dirty="0" smtClean="0">
                <a:ln>
                  <a:noFill/>
                </a:ln>
                <a:solidFill>
                  <a:schemeClr val="bg1">
                    <a:lumMod val="20000"/>
                    <a:lumOff val="80000"/>
                  </a:schemeClr>
                </a:solidFill>
                <a:effectLst/>
                <a:latin typeface="Calibri"/>
                <a:ea typeface="Calibri" pitchFamily="34"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b="0" i="0" u="none" strike="noStrike" cap="none" normalizeH="0" baseline="0" dirty="0" smtClean="0">
              <a:ln>
                <a:noFill/>
              </a:ln>
              <a:solidFill>
                <a:schemeClr val="bg1">
                  <a:lumMod val="20000"/>
                  <a:lumOff val="8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b="1"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Natural hazard- </a:t>
            </a:r>
            <a:r>
              <a:rPr kumimoji="0" lang="en-US" b="0"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Natural process or phenomenon that may cause loss of life, injury or other health impacts, property damage, loss of livelihoods and services, social and economic disruption, or environmental damage.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b="0" i="0" u="none" strike="noStrike" cap="none" normalizeH="0" baseline="0" dirty="0" smtClean="0">
              <a:ln>
                <a:noFill/>
              </a:ln>
              <a:solidFill>
                <a:schemeClr val="bg1">
                  <a:lumMod val="20000"/>
                  <a:lumOff val="8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b="1"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Adaptation</a:t>
            </a:r>
            <a:r>
              <a:rPr kumimoji="0" lang="en-US" b="0"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 The adjustment in natural or human systems in response to actual or expected climatic stimuli or their effects, which moderates harm or exploits beneficial opportunities.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b="0" i="0" u="none" strike="noStrike" cap="none" normalizeH="0" baseline="0" dirty="0" smtClean="0">
              <a:ln>
                <a:noFill/>
              </a:ln>
              <a:solidFill>
                <a:schemeClr val="bg1">
                  <a:lumMod val="20000"/>
                  <a:lumOff val="8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b="1"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Disaster risk reduction- </a:t>
            </a:r>
            <a:r>
              <a:rPr kumimoji="0" lang="en-US" b="0"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The concept and practice of reducing disaster risks through systematic efforts to </a:t>
            </a:r>
            <a:r>
              <a:rPr kumimoji="0" lang="en-US" b="0" i="0" u="none" strike="noStrike" cap="none" normalizeH="0" baseline="0" dirty="0" err="1" smtClean="0">
                <a:ln>
                  <a:noFill/>
                </a:ln>
                <a:solidFill>
                  <a:schemeClr val="bg1">
                    <a:lumMod val="20000"/>
                    <a:lumOff val="80000"/>
                  </a:schemeClr>
                </a:solidFill>
                <a:effectLst/>
                <a:latin typeface="Arial" pitchFamily="34" charset="0"/>
                <a:ea typeface="Calibri" pitchFamily="34" charset="0"/>
                <a:cs typeface="Arial" pitchFamily="34" charset="0"/>
              </a:rPr>
              <a:t>analyse</a:t>
            </a:r>
            <a:r>
              <a:rPr kumimoji="0" lang="en-US" b="0" i="0" u="none" strike="noStrike" cap="none" normalizeH="0" baseline="0" dirty="0" smtClean="0">
                <a:ln>
                  <a:noFill/>
                </a:ln>
                <a:solidFill>
                  <a:schemeClr val="bg1">
                    <a:lumMod val="20000"/>
                    <a:lumOff val="80000"/>
                  </a:schemeClr>
                </a:solidFill>
                <a:effectLst/>
                <a:latin typeface="Arial" pitchFamily="34" charset="0"/>
                <a:ea typeface="Calibri" pitchFamily="34" charset="0"/>
                <a:cs typeface="Arial" pitchFamily="34" charset="0"/>
              </a:rPr>
              <a:t> and manage the causal factors of disasters, including through reduced exposure to hazards, lessened vulnerability of people and property, wise management of land and the environment, and improved preparedness for adverse events.</a:t>
            </a:r>
            <a:endParaRPr kumimoji="0" lang="en-US" b="0" i="0" u="none" strike="noStrike" cap="none" normalizeH="0" baseline="0" dirty="0" smtClean="0">
              <a:ln>
                <a:noFill/>
              </a:ln>
              <a:solidFill>
                <a:schemeClr val="bg1">
                  <a:lumMod val="20000"/>
                  <a:lumOff val="80000"/>
                </a:schemeClr>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9301163" cy="895917"/>
          </a:xfrm>
          <a:prstGeom prst="rect">
            <a:avLst/>
          </a:prstGeom>
          <a:noFill/>
        </p:spPr>
        <p:txBody>
          <a:bodyPr wrap="square" lIns="64291" tIns="32146" rIns="64291" bIns="32146" rtlCol="0">
            <a:spAutoFit/>
          </a:bodyPr>
          <a:lstStyle/>
          <a:p>
            <a:pPr algn="l"/>
            <a:r>
              <a:rPr lang="en-US" sz="5400" dirty="0" smtClean="0">
                <a:solidFill>
                  <a:schemeClr val="bg1">
                    <a:lumMod val="20000"/>
                    <a:lumOff val="80000"/>
                  </a:schemeClr>
                </a:solidFill>
                <a:latin typeface="Calibri" pitchFamily="34" charset="0"/>
                <a:cs typeface="Calibri" pitchFamily="34" charset="0"/>
              </a:rPr>
              <a:t>RISK= </a:t>
            </a:r>
            <a:r>
              <a:rPr lang="en-US" sz="5400" dirty="0" smtClean="0">
                <a:solidFill>
                  <a:schemeClr val="tx1">
                    <a:lumMod val="40000"/>
                    <a:lumOff val="60000"/>
                  </a:schemeClr>
                </a:solidFill>
                <a:latin typeface="Calibri" pitchFamily="34" charset="0"/>
                <a:cs typeface="Calibri" pitchFamily="34" charset="0"/>
              </a:rPr>
              <a:t>Exposure</a:t>
            </a:r>
            <a:r>
              <a:rPr lang="en-US" sz="5400" dirty="0" smtClean="0">
                <a:solidFill>
                  <a:schemeClr val="bg1">
                    <a:lumMod val="20000"/>
                    <a:lumOff val="80000"/>
                  </a:schemeClr>
                </a:solidFill>
                <a:latin typeface="Calibri" pitchFamily="34" charset="0"/>
                <a:cs typeface="Calibri" pitchFamily="34" charset="0"/>
              </a:rPr>
              <a:t> X </a:t>
            </a:r>
            <a:r>
              <a:rPr lang="en-US" sz="5400" dirty="0" smtClean="0">
                <a:solidFill>
                  <a:schemeClr val="tx1">
                    <a:lumMod val="40000"/>
                    <a:lumOff val="60000"/>
                  </a:schemeClr>
                </a:solidFill>
                <a:latin typeface="Calibri" pitchFamily="34" charset="0"/>
                <a:cs typeface="Calibri" pitchFamily="34" charset="0"/>
              </a:rPr>
              <a:t>Vulnerability</a:t>
            </a:r>
            <a:endParaRPr lang="en-US" sz="5400" dirty="0">
              <a:solidFill>
                <a:schemeClr val="tx1">
                  <a:lumMod val="40000"/>
                  <a:lumOff val="60000"/>
                </a:schemeClr>
              </a:solidFill>
              <a:latin typeface="Calibri" pitchFamily="34" charset="0"/>
              <a:cs typeface="Calibri" pitchFamily="34" charset="0"/>
            </a:endParaRPr>
          </a:p>
        </p:txBody>
      </p:sp>
      <p:sp>
        <p:nvSpPr>
          <p:cNvPr id="4" name="TextBox 3"/>
          <p:cNvSpPr txBox="1"/>
          <p:nvPr/>
        </p:nvSpPr>
        <p:spPr>
          <a:xfrm>
            <a:off x="228600" y="2133600"/>
            <a:ext cx="9301163" cy="4373792"/>
          </a:xfrm>
          <a:prstGeom prst="rect">
            <a:avLst/>
          </a:prstGeom>
          <a:noFill/>
        </p:spPr>
        <p:txBody>
          <a:bodyPr wrap="square" lIns="64291" tIns="32146" rIns="64291" bIns="32146" rtlCol="0">
            <a:spAutoFit/>
          </a:bodyPr>
          <a:lstStyle/>
          <a:p>
            <a:r>
              <a:rPr lang="en-US" sz="4000" dirty="0" smtClean="0">
                <a:solidFill>
                  <a:schemeClr val="tx1">
                    <a:lumMod val="40000"/>
                    <a:lumOff val="60000"/>
                  </a:schemeClr>
                </a:solidFill>
                <a:latin typeface="Calibri" pitchFamily="34" charset="0"/>
                <a:cs typeface="Calibri" pitchFamily="34" charset="0"/>
              </a:rPr>
              <a:t>Exposure</a:t>
            </a:r>
            <a:r>
              <a:rPr lang="en-US" sz="4000" dirty="0" smtClean="0">
                <a:solidFill>
                  <a:schemeClr val="bg1">
                    <a:lumMod val="20000"/>
                    <a:lumOff val="80000"/>
                  </a:schemeClr>
                </a:solidFill>
                <a:latin typeface="Calibri" pitchFamily="34" charset="0"/>
                <a:cs typeface="Calibri" pitchFamily="34" charset="0"/>
              </a:rPr>
              <a:t>- who or what is exposed to the hazard  </a:t>
            </a:r>
          </a:p>
          <a:p>
            <a:endParaRPr lang="en-US" sz="4000" dirty="0" smtClean="0">
              <a:solidFill>
                <a:schemeClr val="bg1">
                  <a:lumMod val="20000"/>
                  <a:lumOff val="80000"/>
                </a:schemeClr>
              </a:solidFill>
              <a:latin typeface="Calibri" pitchFamily="34" charset="0"/>
              <a:cs typeface="Calibri" pitchFamily="34" charset="0"/>
            </a:endParaRPr>
          </a:p>
          <a:p>
            <a:r>
              <a:rPr lang="en-US" sz="4000" dirty="0" smtClean="0">
                <a:solidFill>
                  <a:schemeClr val="tx1">
                    <a:lumMod val="40000"/>
                    <a:lumOff val="60000"/>
                  </a:schemeClr>
                </a:solidFill>
                <a:latin typeface="Calibri" pitchFamily="34" charset="0"/>
                <a:cs typeface="Calibri" pitchFamily="34" charset="0"/>
              </a:rPr>
              <a:t>Vulnerability</a:t>
            </a:r>
            <a:r>
              <a:rPr lang="en-US" sz="4000" dirty="0" smtClean="0">
                <a:solidFill>
                  <a:schemeClr val="bg1">
                    <a:lumMod val="20000"/>
                    <a:lumOff val="80000"/>
                  </a:schemeClr>
                </a:solidFill>
                <a:latin typeface="Calibri" pitchFamily="34" charset="0"/>
                <a:cs typeface="Calibri" pitchFamily="34" charset="0"/>
              </a:rPr>
              <a:t>- </a:t>
            </a:r>
            <a:r>
              <a:rPr lang="en-US" sz="4000" dirty="0" smtClean="0">
                <a:solidFill>
                  <a:schemeClr val="bg1">
                    <a:lumMod val="20000"/>
                    <a:lumOff val="80000"/>
                  </a:schemeClr>
                </a:solidFill>
                <a:latin typeface="Arial" pitchFamily="34" charset="0"/>
                <a:ea typeface="Calibri" pitchFamily="34" charset="0"/>
                <a:cs typeface="Arial" pitchFamily="34" charset="0"/>
              </a:rPr>
              <a:t>characteristics and circumstances of a community, system or asset that make it susceptible to the damaging effects of a hazard</a:t>
            </a:r>
            <a:endParaRPr lang="en-US" sz="4000" dirty="0">
              <a:solidFill>
                <a:schemeClr val="bg1">
                  <a:lumMod val="20000"/>
                  <a:lumOff val="80000"/>
                </a:schemeClr>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JPG"/>
          <p:cNvPicPr>
            <a:picLocks noChangeAspect="1"/>
          </p:cNvPicPr>
          <p:nvPr/>
        </p:nvPicPr>
        <p:blipFill>
          <a:blip r:embed="rId2" cstate="print"/>
          <a:stretch>
            <a:fillRect/>
          </a:stretch>
        </p:blipFill>
        <p:spPr>
          <a:xfrm>
            <a:off x="657225" y="431800"/>
            <a:ext cx="7829550" cy="59944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vi.JPG"/>
          <p:cNvPicPr>
            <a:picLocks noChangeAspect="1"/>
          </p:cNvPicPr>
          <p:nvPr/>
        </p:nvPicPr>
        <p:blipFill>
          <a:blip r:embed="rId2" cstate="print"/>
          <a:stretch>
            <a:fillRect/>
          </a:stretch>
        </p:blipFill>
        <p:spPr>
          <a:xfrm>
            <a:off x="510746" y="838200"/>
            <a:ext cx="8122508" cy="51816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609600"/>
            <a:ext cx="91440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57200"/>
            <a:ext cx="9301163" cy="895917"/>
          </a:xfrm>
          <a:prstGeom prst="rect">
            <a:avLst/>
          </a:prstGeom>
          <a:noFill/>
        </p:spPr>
        <p:txBody>
          <a:bodyPr wrap="square" lIns="64291" tIns="32146" rIns="64291" bIns="32146" rtlCol="0">
            <a:spAutoFit/>
          </a:bodyPr>
          <a:lstStyle/>
          <a:p>
            <a:pPr algn="l"/>
            <a:r>
              <a:rPr lang="en-US" sz="5400" dirty="0" smtClean="0">
                <a:solidFill>
                  <a:schemeClr val="bg1">
                    <a:lumMod val="20000"/>
                    <a:lumOff val="80000"/>
                  </a:schemeClr>
                </a:solidFill>
                <a:latin typeface="Calibri" pitchFamily="34" charset="0"/>
                <a:cs typeface="Calibri" pitchFamily="34" charset="0"/>
              </a:rPr>
              <a:t>RISK= Exposure X Vulnerability</a:t>
            </a:r>
            <a:endParaRPr lang="en-US" sz="5400" dirty="0">
              <a:solidFill>
                <a:schemeClr val="bg1">
                  <a:lumMod val="20000"/>
                  <a:lumOff val="80000"/>
                </a:schemeClr>
              </a:solidFill>
              <a:latin typeface="Calibri" pitchFamily="34" charset="0"/>
              <a:cs typeface="Calibri" pitchFamily="34" charset="0"/>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2057400"/>
            <a:ext cx="6925267" cy="3600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781800" y="6488668"/>
            <a:ext cx="2667000" cy="369332"/>
          </a:xfrm>
          <a:prstGeom prst="rect">
            <a:avLst/>
          </a:prstGeom>
          <a:noFill/>
        </p:spPr>
        <p:txBody>
          <a:bodyPr wrap="square" rtlCol="0">
            <a:spAutoFit/>
          </a:bodyPr>
          <a:lstStyle/>
          <a:p>
            <a:r>
              <a:rPr lang="en-US" dirty="0" smtClean="0">
                <a:solidFill>
                  <a:schemeClr val="accent3"/>
                </a:solidFill>
              </a:rPr>
              <a:t>Shepard et al. 2011</a:t>
            </a:r>
            <a:endParaRPr lang="en-US" dirty="0">
              <a:solidFill>
                <a:schemeClr val="accent3"/>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2388" y="423863"/>
            <a:ext cx="9039225" cy="6010275"/>
          </a:xfrm>
          <a:prstGeom prst="rect">
            <a:avLst/>
          </a:prstGeom>
          <a:noFill/>
          <a:ln w="9525">
            <a:noFill/>
            <a:miter lim="800000"/>
            <a:headEnd/>
            <a:tailEnd/>
          </a:ln>
        </p:spPr>
      </p:pic>
      <p:sp>
        <p:nvSpPr>
          <p:cNvPr id="3" name="TextBox 2"/>
          <p:cNvSpPr txBox="1"/>
          <p:nvPr/>
        </p:nvSpPr>
        <p:spPr>
          <a:xfrm>
            <a:off x="6781800" y="6488668"/>
            <a:ext cx="2667000" cy="369332"/>
          </a:xfrm>
          <a:prstGeom prst="rect">
            <a:avLst/>
          </a:prstGeom>
          <a:noFill/>
        </p:spPr>
        <p:txBody>
          <a:bodyPr wrap="square" rtlCol="0">
            <a:spAutoFit/>
          </a:bodyPr>
          <a:lstStyle/>
          <a:p>
            <a:r>
              <a:rPr lang="en-US" dirty="0" smtClean="0">
                <a:solidFill>
                  <a:schemeClr val="accent3"/>
                </a:solidFill>
              </a:rPr>
              <a:t>Shepard et al. 2011</a:t>
            </a:r>
            <a:endParaRPr lang="en-US" dirty="0">
              <a:solidFill>
                <a:schemeClr val="accent3"/>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Subtitle">
  <a:themeElements>
    <a:clrScheme name="">
      <a:dk1>
        <a:srgbClr val="243750"/>
      </a:dk1>
      <a:lt1>
        <a:srgbClr val="DBC8AF"/>
      </a:lt1>
      <a:dk2>
        <a:srgbClr val="000000"/>
      </a:dk2>
      <a:lt2>
        <a:srgbClr val="808080"/>
      </a:lt2>
      <a:accent1>
        <a:srgbClr val="6682AA"/>
      </a:accent1>
      <a:accent2>
        <a:srgbClr val="333399"/>
      </a:accent2>
      <a:accent3>
        <a:srgbClr val="EAE0D4"/>
      </a:accent3>
      <a:accent4>
        <a:srgbClr val="1D2D43"/>
      </a:accent4>
      <a:accent5>
        <a:srgbClr val="B8C1D2"/>
      </a:accent5>
      <a:accent6>
        <a:srgbClr val="2D2D8A"/>
      </a:accent6>
      <a:hlink>
        <a:srgbClr val="009999"/>
      </a:hlink>
      <a:folHlink>
        <a:srgbClr val="99CC00"/>
      </a:folHlink>
    </a:clrScheme>
    <a:fontScheme name="Title &amp; Subtitle">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82AA"/>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243750"/>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solidFill>
          <a:srgbClr val="6682AA"/>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243750"/>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F17B8A-ABD2-40A9-BF46-847A642E96F2}"/>
</file>

<file path=customXml/itemProps2.xml><?xml version="1.0" encoding="utf-8"?>
<ds:datastoreItem xmlns:ds="http://schemas.openxmlformats.org/officeDocument/2006/customXml" ds:itemID="{724C62CB-9A41-4547-8024-9B5117C21630}"/>
</file>

<file path=customXml/itemProps3.xml><?xml version="1.0" encoding="utf-8"?>
<ds:datastoreItem xmlns:ds="http://schemas.openxmlformats.org/officeDocument/2006/customXml" ds:itemID="{C9EDD90F-F2B1-4123-9D27-4FF12940E3EC}"/>
</file>

<file path=docProps/app.xml><?xml version="1.0" encoding="utf-8"?>
<Properties xmlns="http://schemas.openxmlformats.org/officeDocument/2006/extended-properties" xmlns:vt="http://schemas.openxmlformats.org/officeDocument/2006/docPropsVTypes">
  <TotalTime>1285</TotalTime>
  <Words>360</Words>
  <Application>Microsoft Office PowerPoint</Application>
  <PresentationFormat>On-screen Show (4:3)</PresentationFormat>
  <Paragraphs>62</Paragraphs>
  <Slides>22</Slides>
  <Notes>4</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Title &amp; Subtitle</vt:lpstr>
      <vt:lpstr>Risk Assessment 101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Where do habitats fit into Risk  assessment?</vt:lpstr>
      <vt:lpstr>Where do specific habitats play a role in risk reduction across the Gulf?</vt:lpstr>
      <vt:lpstr>Risk Explorer</vt:lpstr>
      <vt:lpstr>Slide 22</vt:lpstr>
    </vt:vector>
  </TitlesOfParts>
  <Company>The Nature Conservancy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cshepard</dc:creator>
  <cp:lastModifiedBy>cshepard</cp:lastModifiedBy>
  <cp:revision>5</cp:revision>
  <dcterms:created xsi:type="dcterms:W3CDTF">2013-03-28T17:39:46Z</dcterms:created>
  <dcterms:modified xsi:type="dcterms:W3CDTF">2013-05-29T15:35:14Z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