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2" r:id="rId4"/>
    <p:sldId id="284" r:id="rId5"/>
    <p:sldId id="286" r:id="rId6"/>
    <p:sldId id="273" r:id="rId7"/>
    <p:sldId id="274" r:id="rId8"/>
    <p:sldId id="275" r:id="rId9"/>
    <p:sldId id="266" r:id="rId10"/>
    <p:sldId id="258" r:id="rId11"/>
    <p:sldId id="263" r:id="rId12"/>
    <p:sldId id="260" r:id="rId13"/>
    <p:sldId id="261" r:id="rId14"/>
    <p:sldId id="264" r:id="rId15"/>
    <p:sldId id="276"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85" autoAdjust="0"/>
  </p:normalViewPr>
  <p:slideViewPr>
    <p:cSldViewPr>
      <p:cViewPr varScale="1">
        <p:scale>
          <a:sx n="38" d="100"/>
          <a:sy n="38" d="100"/>
        </p:scale>
        <p:origin x="-160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CEFDC-52A2-4E94-B631-FA384227CCE7}" type="datetimeFigureOut">
              <a:rPr lang="en-US" smtClean="0"/>
              <a:t>5/30/2013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36D46-C418-4B06-B578-4EA6C1E400FE}" type="slidenum">
              <a:rPr lang="en-US" smtClean="0"/>
              <a:t>‹#›</a:t>
            </a:fld>
            <a:endParaRPr lang="en-US"/>
          </a:p>
        </p:txBody>
      </p:sp>
    </p:spTree>
    <p:extLst>
      <p:ext uri="{BB962C8B-B14F-4D97-AF65-F5344CB8AC3E}">
        <p14:creationId xmlns:p14="http://schemas.microsoft.com/office/powerpoint/2010/main" val="114052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photo]</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1</a:t>
            </a:fld>
            <a:endParaRPr lang="en-US"/>
          </a:p>
        </p:txBody>
      </p:sp>
    </p:spTree>
    <p:extLst>
      <p:ext uri="{BB962C8B-B14F-4D97-AF65-F5344CB8AC3E}">
        <p14:creationId xmlns:p14="http://schemas.microsoft.com/office/powerpoint/2010/main" val="293359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an important element to measure to assess a community’s adaptive capacity – networks</a:t>
            </a:r>
            <a:r>
              <a:rPr lang="en-US" baseline="0" dirty="0" smtClean="0"/>
              <a:t> in place to help respond to a disaster.  The more there are, the better able a community is to cope and adapt.</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13</a:t>
            </a:fld>
            <a:endParaRPr lang="en-US"/>
          </a:p>
        </p:txBody>
      </p:sp>
    </p:spTree>
    <p:extLst>
      <p:ext uri="{BB962C8B-B14F-4D97-AF65-F5344CB8AC3E}">
        <p14:creationId xmlns:p14="http://schemas.microsoft.com/office/powerpoint/2010/main" val="8821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conclude I wanted to leave you with a quick sense of our next steps as they relate to Monitoring and Evaluation (plenty of other additional things we will be doing together in Grenada…).  </a:t>
            </a:r>
          </a:p>
          <a:p>
            <a:pPr marL="228600" indent="-228600">
              <a:buAutoNum type="alphaLcParenR"/>
            </a:pPr>
            <a:r>
              <a:rPr lang="en-US" baseline="0" dirty="0" smtClean="0"/>
              <a:t>We collected large volumes of information via the VCA process…..we will continue this analysis with TNC which will include developing approaches to display it spatially and train some of the staff on my team to do this</a:t>
            </a:r>
          </a:p>
          <a:p>
            <a:pPr marL="228600" indent="-228600">
              <a:buAutoNum type="alphaLcParenR"/>
            </a:pPr>
            <a:r>
              <a:rPr lang="en-US" baseline="0" dirty="0" smtClean="0"/>
              <a:t>We will continue to design monitoring and evaluation indicators linked to the specific set of actions we have identified together with communities and government on the ground (this graphic represents some of those actions)</a:t>
            </a:r>
          </a:p>
          <a:p>
            <a:pPr marL="228600" indent="-228600">
              <a:buAutoNum type="alphaLcParenR"/>
            </a:pPr>
            <a:r>
              <a:rPr lang="en-US" baseline="0" dirty="0" smtClean="0"/>
              <a:t>And of course we will continue to do the important work of community engagement and mobilization……as there are is no sophisticated monitoring and evaluation scheme or for that matter, nature based adaptation strategy that will work without community buy in and participation all along the way………</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14</a:t>
            </a:fld>
            <a:endParaRPr lang="en-US"/>
          </a:p>
        </p:txBody>
      </p:sp>
    </p:spTree>
    <p:extLst>
      <p:ext uri="{BB962C8B-B14F-4D97-AF65-F5344CB8AC3E}">
        <p14:creationId xmlns:p14="http://schemas.microsoft.com/office/powerpoint/2010/main" val="361205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photo]</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15</a:t>
            </a:fld>
            <a:endParaRPr lang="en-US"/>
          </a:p>
        </p:txBody>
      </p:sp>
    </p:spTree>
    <p:extLst>
      <p:ext uri="{BB962C8B-B14F-4D97-AF65-F5344CB8AC3E}">
        <p14:creationId xmlns:p14="http://schemas.microsoft.com/office/powerpoint/2010/main" val="405838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presentation I am going to cover the following areas:</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Why collect </a:t>
            </a:r>
            <a:r>
              <a:rPr lang="en-US" baseline="0" dirty="0" smtClean="0"/>
              <a:t>information on communities to include in monitoring and evaluation </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baseline="0" dirty="0" smtClean="0"/>
              <a:t>The partnership between TNC and the Red Cross in Grenada to do this</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baseline="0" dirty="0" smtClean="0"/>
              <a:t>The tools we used to collect this information (an assessment tool but not only…)</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baseline="0" dirty="0" smtClean="0"/>
              <a:t>Some flavor of results coming out of this survey</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photo] </a:t>
            </a:r>
            <a:endParaRPr lang="en-US" dirty="0" smtClean="0"/>
          </a:p>
          <a:p>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2</a:t>
            </a:fld>
            <a:endParaRPr lang="en-US"/>
          </a:p>
        </p:txBody>
      </p:sp>
    </p:spTree>
    <p:extLst>
      <p:ext uri="{BB962C8B-B14F-4D97-AF65-F5344CB8AC3E}">
        <p14:creationId xmlns:p14="http://schemas.microsoft.com/office/powerpoint/2010/main" val="392536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premise of nature based adaptation solutions (or EBA) is that nature and people can work together to put in place solutions</a:t>
            </a:r>
            <a:r>
              <a:rPr lang="en-US" baseline="0" dirty="0" smtClean="0"/>
              <a:t> that work and help increase resilience to climate change.  In order to evaluate how effective these solutions are we have to make sure we have a baseline and are measuring our progress against that baseline in time for both nature AND people characteristics. </a:t>
            </a:r>
          </a:p>
          <a:p>
            <a:endParaRPr lang="en-US" baseline="0" dirty="0" smtClean="0"/>
          </a:p>
          <a:p>
            <a:r>
              <a:rPr lang="en-US" baseline="0" dirty="0" smtClean="0"/>
              <a:t>[Juliana I remember you had this same concept but illustrated with photos, can you send? I can’t find 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3</a:t>
            </a:fld>
            <a:endParaRPr lang="en-US"/>
          </a:p>
        </p:txBody>
      </p:sp>
    </p:spTree>
    <p:extLst>
      <p:ext uri="{BB962C8B-B14F-4D97-AF65-F5344CB8AC3E}">
        <p14:creationId xmlns:p14="http://schemas.microsoft.com/office/powerpoint/2010/main" val="202797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partnership in Grenada between TNC and Red Cross: Merging science,</a:t>
            </a:r>
            <a:r>
              <a:rPr lang="en-US" baseline="0" dirty="0" smtClean="0"/>
              <a:t> participatory mapping and community surveys and engagement, to design and implement effective disaster risk reduction and adaptation strategies (solutions that will “stick”).  The Red Cross toolbox and experience with communities from the island to help connect with and mobilize communities, coupled with TNC’s science tools and work around designing possibilities for nature based solutions.  A powerful mix.</a:t>
            </a:r>
            <a:endParaRPr lang="en-US" dirty="0"/>
          </a:p>
        </p:txBody>
      </p:sp>
      <p:sp>
        <p:nvSpPr>
          <p:cNvPr id="4" name="Slide Number Placeholder 3"/>
          <p:cNvSpPr>
            <a:spLocks noGrp="1"/>
          </p:cNvSpPr>
          <p:nvPr>
            <p:ph type="sldNum" sz="quarter" idx="10"/>
          </p:nvPr>
        </p:nvSpPr>
        <p:spPr/>
        <p:txBody>
          <a:bodyPr/>
          <a:lstStyle/>
          <a:p>
            <a:fld id="{DBE82EFE-8A70-4D00-AE47-6DC536DE7F06}" type="slidenum">
              <a:rPr lang="en-US" smtClean="0"/>
              <a:t>4</a:t>
            </a:fld>
            <a:endParaRPr lang="en-US"/>
          </a:p>
        </p:txBody>
      </p:sp>
    </p:spTree>
    <p:extLst>
      <p:ext uri="{BB962C8B-B14F-4D97-AF65-F5344CB8AC3E}">
        <p14:creationId xmlns:p14="http://schemas.microsoft.com/office/powerpoint/2010/main" val="332038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substituted</a:t>
            </a:r>
            <a:r>
              <a:rPr lang="en-US" baseline="0" dirty="0" smtClean="0"/>
              <a:t> involvement of the community with engagement/mobilization….is this correct? Also modified this slide I hope I understood you correctly????</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8</a:t>
            </a:fld>
            <a:endParaRPr lang="en-US"/>
          </a:p>
        </p:txBody>
      </p:sp>
    </p:spTree>
    <p:extLst>
      <p:ext uri="{BB962C8B-B14F-4D97-AF65-F5344CB8AC3E}">
        <p14:creationId xmlns:p14="http://schemas.microsoft.com/office/powerpoint/2010/main" val="152802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wanted to give you some flavor</a:t>
            </a:r>
            <a:r>
              <a:rPr lang="en-US" baseline="0" dirty="0" smtClean="0"/>
              <a:t> of the type of information we have collected via community surveys</a:t>
            </a:r>
          </a:p>
          <a:p>
            <a:endParaRPr lang="en-US" baseline="0" dirty="0" smtClean="0"/>
          </a:p>
          <a:p>
            <a:r>
              <a:rPr lang="en-US" baseline="0" dirty="0" smtClean="0"/>
              <a:t>[Terry you may have to cut these slides from 4 to 2…..see what you think.  I am afraid you are going to run out of time!]</a:t>
            </a:r>
          </a:p>
          <a:p>
            <a:r>
              <a:rPr lang="en-US" baseline="0" dirty="0" smtClean="0"/>
              <a:t>[Vera to add map of study area with project boundaries]</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9</a:t>
            </a:fld>
            <a:endParaRPr lang="en-US"/>
          </a:p>
        </p:txBody>
      </p:sp>
    </p:spTree>
    <p:extLst>
      <p:ext uri="{BB962C8B-B14F-4D97-AF65-F5344CB8AC3E}">
        <p14:creationId xmlns:p14="http://schemas.microsoft.com/office/powerpoint/2010/main" val="382333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information coming</a:t>
            </a:r>
            <a:r>
              <a:rPr lang="en-US" baseline="0" dirty="0" smtClean="0"/>
              <a:t> from the survey helps us define the context we are working in, the characteristics of the communities for which we are trying to design adaptation strategies.</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10</a:t>
            </a:fld>
            <a:endParaRPr lang="en-US"/>
          </a:p>
        </p:txBody>
      </p:sp>
    </p:spTree>
    <p:extLst>
      <p:ext uri="{BB962C8B-B14F-4D97-AF65-F5344CB8AC3E}">
        <p14:creationId xmlns:p14="http://schemas.microsoft.com/office/powerpoint/2010/main" val="225195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important information</a:t>
            </a:r>
            <a:r>
              <a:rPr lang="en-US" baseline="0" dirty="0" smtClean="0"/>
              <a:t> is the community’s perception of </a:t>
            </a:r>
            <a:r>
              <a:rPr lang="en-US" dirty="0" smtClean="0"/>
              <a:t>Nature’s services, what beaches, mangroves and reefs can do for them.</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11</a:t>
            </a:fld>
            <a:endParaRPr lang="en-US"/>
          </a:p>
        </p:txBody>
      </p:sp>
    </p:spTree>
    <p:extLst>
      <p:ext uri="{BB962C8B-B14F-4D97-AF65-F5344CB8AC3E}">
        <p14:creationId xmlns:p14="http://schemas.microsoft.com/office/powerpoint/2010/main" val="110789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are giving</a:t>
            </a:r>
            <a:r>
              <a:rPr lang="en-US" baseline="0" dirty="0" smtClean="0"/>
              <a:t> you an example of some of the information we collected to measure a community’s adaptive capacity, ability to cope after a disaster.     Our hope is that as we implement proposed adaptation solutions and measure this same parameter over the years we will find that their coping capacity increases</a:t>
            </a:r>
            <a:endParaRPr lang="en-US" dirty="0"/>
          </a:p>
        </p:txBody>
      </p:sp>
      <p:sp>
        <p:nvSpPr>
          <p:cNvPr id="4" name="Slide Number Placeholder 3"/>
          <p:cNvSpPr>
            <a:spLocks noGrp="1"/>
          </p:cNvSpPr>
          <p:nvPr>
            <p:ph type="sldNum" sz="quarter" idx="10"/>
          </p:nvPr>
        </p:nvSpPr>
        <p:spPr/>
        <p:txBody>
          <a:bodyPr/>
          <a:lstStyle/>
          <a:p>
            <a:fld id="{B8136D46-C418-4B06-B578-4EA6C1E400FE}" type="slidenum">
              <a:rPr lang="en-US" smtClean="0"/>
              <a:t>12</a:t>
            </a:fld>
            <a:endParaRPr lang="en-US"/>
          </a:p>
        </p:txBody>
      </p:sp>
    </p:spTree>
    <p:extLst>
      <p:ext uri="{BB962C8B-B14F-4D97-AF65-F5344CB8AC3E}">
        <p14:creationId xmlns:p14="http://schemas.microsoft.com/office/powerpoint/2010/main" val="170241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A1C518-211F-432C-B132-AFED656C504D}"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62528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1C518-211F-432C-B132-AFED656C504D}"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328067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1C518-211F-432C-B132-AFED656C504D}"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237700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1C518-211F-432C-B132-AFED656C504D}"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73256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1C518-211F-432C-B132-AFED656C504D}"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12559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A1C518-211F-432C-B132-AFED656C504D}"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132286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A1C518-211F-432C-B132-AFED656C504D}" type="datetimeFigureOut">
              <a:rPr lang="en-US" smtClean="0"/>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397859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A1C518-211F-432C-B132-AFED656C504D}" type="datetimeFigureOut">
              <a:rPr lang="en-US" smtClean="0"/>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327428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1C518-211F-432C-B132-AFED656C504D}" type="datetimeFigureOut">
              <a:rPr lang="en-US" smtClean="0"/>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4007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1C518-211F-432C-B132-AFED656C504D}"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374214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1C518-211F-432C-B132-AFED656C504D}"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E1D8F-AD85-4CFB-8D02-C9CC47468FEA}" type="slidenum">
              <a:rPr lang="en-US" smtClean="0"/>
              <a:t>‹#›</a:t>
            </a:fld>
            <a:endParaRPr lang="en-US"/>
          </a:p>
        </p:txBody>
      </p:sp>
    </p:spTree>
    <p:extLst>
      <p:ext uri="{BB962C8B-B14F-4D97-AF65-F5344CB8AC3E}">
        <p14:creationId xmlns:p14="http://schemas.microsoft.com/office/powerpoint/2010/main" val="40784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1C518-211F-432C-B132-AFED656C504D}" type="datetimeFigureOut">
              <a:rPr lang="en-US" smtClean="0"/>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E1D8F-AD85-4CFB-8D02-C9CC47468FEA}" type="slidenum">
              <a:rPr lang="en-US" smtClean="0"/>
              <a:t>‹#›</a:t>
            </a:fld>
            <a:endParaRPr lang="en-US"/>
          </a:p>
        </p:txBody>
      </p:sp>
    </p:spTree>
    <p:extLst>
      <p:ext uri="{BB962C8B-B14F-4D97-AF65-F5344CB8AC3E}">
        <p14:creationId xmlns:p14="http://schemas.microsoft.com/office/powerpoint/2010/main" val="352137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8860" y="0"/>
            <a:ext cx="9144000" cy="5390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273175"/>
            <a:ext cx="7772400" cy="1470025"/>
          </a:xfrm>
        </p:spPr>
        <p:txBody>
          <a:bodyPr>
            <a:normAutofit fontScale="90000"/>
          </a:bodyPr>
          <a:lstStyle/>
          <a:p>
            <a:r>
              <a:rPr lang="en-US" dirty="0" smtClean="0">
                <a:solidFill>
                  <a:schemeClr val="bg1"/>
                </a:solidFill>
              </a:rPr>
              <a:t>Evaluating the effectiveness of nature based strategies: engaging and building baseline information on communities</a:t>
            </a:r>
            <a:endParaRPr lang="en-US" dirty="0">
              <a:solidFill>
                <a:schemeClr val="bg1"/>
              </a:solidFill>
            </a:endParaRPr>
          </a:p>
        </p:txBody>
      </p:sp>
      <p:sp>
        <p:nvSpPr>
          <p:cNvPr id="3" name="Subtitle 2"/>
          <p:cNvSpPr>
            <a:spLocks noGrp="1"/>
          </p:cNvSpPr>
          <p:nvPr>
            <p:ph type="subTitle" idx="1"/>
          </p:nvPr>
        </p:nvSpPr>
        <p:spPr>
          <a:xfrm>
            <a:off x="1371600" y="4114800"/>
            <a:ext cx="6400800" cy="1752600"/>
          </a:xfrm>
        </p:spPr>
        <p:txBody>
          <a:bodyPr/>
          <a:lstStyle/>
          <a:p>
            <a:r>
              <a:rPr lang="en-US" dirty="0" smtClean="0">
                <a:solidFill>
                  <a:schemeClr val="bg1"/>
                </a:solidFill>
              </a:rPr>
              <a:t>Terry Charles, Juliana Castano and Vera Agostini</a:t>
            </a:r>
            <a:endParaRPr lang="en-US" dirty="0">
              <a:solidFill>
                <a:schemeClr val="bg1"/>
              </a:solidFill>
            </a:endParaRPr>
          </a:p>
        </p:txBody>
      </p:sp>
      <p:pic>
        <p:nvPicPr>
          <p:cNvPr id="5" name="Picture 2" descr="C:\Users\jcastano\Downloads\TNCLogoPrimary_2C_Blk349.jpg"/>
          <p:cNvPicPr>
            <a:picLocks noChangeAspect="1" noChangeArrowheads="1"/>
          </p:cNvPicPr>
          <p:nvPr/>
        </p:nvPicPr>
        <p:blipFill>
          <a:blip r:embed="rId5" cstate="print"/>
          <a:srcRect/>
          <a:stretch>
            <a:fillRect/>
          </a:stretch>
        </p:blipFill>
        <p:spPr bwMode="auto">
          <a:xfrm>
            <a:off x="6514098" y="5515259"/>
            <a:ext cx="2477502" cy="1238751"/>
          </a:xfrm>
          <a:prstGeom prst="rect">
            <a:avLst/>
          </a:prstGeom>
          <a:noFill/>
        </p:spPr>
      </p:pic>
      <p:pic>
        <p:nvPicPr>
          <p:cNvPr id="6" name="Picture 3" descr="C:\Users\jcastano\Desktop\G R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691863"/>
            <a:ext cx="2125298" cy="8855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23670" y="4953000"/>
            <a:ext cx="1567930" cy="307777"/>
          </a:xfrm>
          <a:prstGeom prst="rect">
            <a:avLst/>
          </a:prstGeom>
          <a:noFill/>
        </p:spPr>
        <p:txBody>
          <a:bodyPr wrap="none" rtlCol="0">
            <a:spAutoFit/>
          </a:bodyPr>
          <a:lstStyle/>
          <a:p>
            <a:r>
              <a:rPr lang="en-US" sz="1400" dirty="0" smtClean="0">
                <a:solidFill>
                  <a:schemeClr val="bg1"/>
                </a:solidFill>
              </a:rPr>
              <a:t>Photo: </a:t>
            </a:r>
            <a:r>
              <a:rPr lang="en-US" sz="1400" dirty="0" err="1" smtClean="0">
                <a:solidFill>
                  <a:schemeClr val="bg1"/>
                </a:solidFill>
              </a:rPr>
              <a:t>Marjo</a:t>
            </a:r>
            <a:r>
              <a:rPr lang="en-US" sz="1400" dirty="0" smtClean="0">
                <a:solidFill>
                  <a:schemeClr val="bg1"/>
                </a:solidFill>
              </a:rPr>
              <a:t> </a:t>
            </a:r>
            <a:r>
              <a:rPr lang="en-US" sz="1400" dirty="0" err="1" smtClean="0">
                <a:solidFill>
                  <a:schemeClr val="bg1"/>
                </a:solidFill>
              </a:rPr>
              <a:t>Ahijo</a:t>
            </a:r>
            <a:endParaRPr lang="en-US" sz="1400" dirty="0">
              <a:solidFill>
                <a:schemeClr val="bg1"/>
              </a:solidFill>
            </a:endParaRPr>
          </a:p>
        </p:txBody>
      </p:sp>
    </p:spTree>
    <p:extLst>
      <p:ext uri="{BB962C8B-B14F-4D97-AF65-F5344CB8AC3E}">
        <p14:creationId xmlns:p14="http://schemas.microsoft.com/office/powerpoint/2010/main" val="2106123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61182" y="1447800"/>
            <a:ext cx="3633531" cy="213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715543"/>
            <a:ext cx="3638338"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52600"/>
            <a:ext cx="4348121" cy="373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34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95" y="3962400"/>
            <a:ext cx="42132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733" y="1214634"/>
            <a:ext cx="4408242"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4634"/>
            <a:ext cx="424072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5733" y="3962400"/>
            <a:ext cx="4408242"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76200"/>
            <a:ext cx="8229600" cy="1143000"/>
          </a:xfrm>
        </p:spPr>
        <p:txBody>
          <a:bodyPr/>
          <a:lstStyle/>
          <a:p>
            <a:r>
              <a:rPr lang="en-US" dirty="0" smtClean="0"/>
              <a:t>Background information</a:t>
            </a:r>
            <a:endParaRPr lang="en-US" dirty="0"/>
          </a:p>
        </p:txBody>
      </p:sp>
    </p:spTree>
    <p:extLst>
      <p:ext uri="{BB962C8B-B14F-4D97-AF65-F5344CB8AC3E}">
        <p14:creationId xmlns:p14="http://schemas.microsoft.com/office/powerpoint/2010/main" val="15646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Baseline -- current vulnerability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1066800"/>
            <a:ext cx="4670425"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36788" y="3886200"/>
            <a:ext cx="4670425" cy="272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948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4958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48200" y="1608907"/>
            <a:ext cx="4460228" cy="27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normAutofit/>
          </a:bodyPr>
          <a:lstStyle/>
          <a:p>
            <a:r>
              <a:rPr lang="en-US" dirty="0" smtClean="0"/>
              <a:t>Baseline -- current vulnerability</a:t>
            </a:r>
            <a:endParaRPr lang="en-US" dirty="0"/>
          </a:p>
        </p:txBody>
      </p:sp>
    </p:spTree>
    <p:extLst>
      <p:ext uri="{BB962C8B-B14F-4D97-AF65-F5344CB8AC3E}">
        <p14:creationId xmlns:p14="http://schemas.microsoft.com/office/powerpoint/2010/main" val="185437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96887" y="1785937"/>
            <a:ext cx="3008313" cy="4691063"/>
          </a:xfrm>
        </p:spPr>
        <p:txBody>
          <a:bodyPr>
            <a:normAutofit/>
          </a:bodyPr>
          <a:lstStyle/>
          <a:p>
            <a:pPr marL="285750" indent="-285750">
              <a:buFont typeface="Arial" pitchFamily="34" charset="0"/>
              <a:buChar char="•"/>
            </a:pPr>
            <a:r>
              <a:rPr lang="en-US" sz="2000" dirty="0" smtClean="0"/>
              <a:t>Continue data analysis to build baseline – include spatial representation</a:t>
            </a:r>
          </a:p>
          <a:p>
            <a:pPr marL="285750" indent="-285750">
              <a:buFont typeface="Arial" pitchFamily="34" charset="0"/>
              <a:buChar char="•"/>
            </a:pPr>
            <a:r>
              <a:rPr lang="en-US" sz="2000" dirty="0" smtClean="0"/>
              <a:t>Link indicators with specific actions</a:t>
            </a:r>
          </a:p>
          <a:p>
            <a:pPr marL="285750" indent="-285750">
              <a:buFont typeface="Arial" pitchFamily="34" charset="0"/>
              <a:buChar char="•"/>
            </a:pPr>
            <a:r>
              <a:rPr lang="en-US" sz="2000" dirty="0" smtClean="0"/>
              <a:t>Design a monitoring protocol and a reporting mechanism</a:t>
            </a:r>
          </a:p>
          <a:p>
            <a:pPr marL="285750" indent="-285750">
              <a:buFont typeface="Arial" pitchFamily="34" charset="0"/>
              <a:buChar char="•"/>
            </a:pPr>
            <a:r>
              <a:rPr lang="en-US" sz="2000" dirty="0" smtClean="0"/>
              <a:t>Continue to engage and mobilize communities</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20" t="15537" r="22238" b="7408"/>
          <a:stretch/>
        </p:blipFill>
        <p:spPr bwMode="auto">
          <a:xfrm>
            <a:off x="3410396" y="1827178"/>
            <a:ext cx="5708204" cy="404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a:xfrm>
            <a:off x="457200" y="273050"/>
            <a:ext cx="8001000" cy="1162050"/>
          </a:xfrm>
        </p:spPr>
        <p:txBody>
          <a:bodyPr>
            <a:normAutofit/>
          </a:bodyPr>
          <a:lstStyle/>
          <a:p>
            <a:pPr algn="ctr"/>
            <a:r>
              <a:rPr lang="en-US" sz="4400" b="0" dirty="0" smtClean="0"/>
              <a:t>Next steps</a:t>
            </a:r>
            <a:endParaRPr lang="en-US" sz="4400" b="0" dirty="0"/>
          </a:p>
        </p:txBody>
      </p:sp>
    </p:spTree>
    <p:extLst>
      <p:ext uri="{BB962C8B-B14F-4D97-AF65-F5344CB8AC3E}">
        <p14:creationId xmlns:p14="http://schemas.microsoft.com/office/powerpoint/2010/main" val="7106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Title 4"/>
          <p:cNvSpPr>
            <a:spLocks noGrp="1"/>
          </p:cNvSpPr>
          <p:nvPr>
            <p:ph type="ctrTitle"/>
          </p:nvPr>
        </p:nvSpPr>
        <p:spPr>
          <a:xfrm>
            <a:off x="2286000" y="1219200"/>
            <a:ext cx="7772400" cy="1470025"/>
          </a:xfrm>
        </p:spPr>
        <p:txBody>
          <a:bodyPr/>
          <a:lstStyle/>
          <a:p>
            <a:r>
              <a:rPr lang="en-US" dirty="0" smtClean="0">
                <a:solidFill>
                  <a:schemeClr val="bg1"/>
                </a:solidFill>
              </a:rPr>
              <a:t>Thank you</a:t>
            </a:r>
            <a:br>
              <a:rPr lang="en-US" dirty="0" smtClean="0">
                <a:solidFill>
                  <a:schemeClr val="bg1"/>
                </a:solidFill>
              </a:rPr>
            </a:br>
            <a:endParaRPr lang="en-US" dirty="0">
              <a:solidFill>
                <a:schemeClr val="bg1"/>
              </a:solidFill>
            </a:endParaRPr>
          </a:p>
        </p:txBody>
      </p:sp>
      <p:sp>
        <p:nvSpPr>
          <p:cNvPr id="6" name="Subtitle 5"/>
          <p:cNvSpPr>
            <a:spLocks noGrp="1"/>
          </p:cNvSpPr>
          <p:nvPr>
            <p:ph type="subTitle" idx="1"/>
          </p:nvPr>
        </p:nvSpPr>
        <p:spPr>
          <a:xfrm>
            <a:off x="1371600" y="4648200"/>
            <a:ext cx="6400800" cy="1752600"/>
          </a:xfrm>
        </p:spPr>
        <p:txBody>
          <a:bodyPr/>
          <a:lstStyle/>
          <a:p>
            <a:r>
              <a:rPr lang="en-US" dirty="0" smtClean="0">
                <a:solidFill>
                  <a:schemeClr val="bg1"/>
                </a:solidFill>
              </a:rPr>
              <a:t>Terry Charles, Director General</a:t>
            </a:r>
          </a:p>
          <a:p>
            <a:r>
              <a:rPr lang="en-US" dirty="0" smtClean="0">
                <a:solidFill>
                  <a:schemeClr val="bg1"/>
                </a:solidFill>
              </a:rPr>
              <a:t>Grenada Red Cross Society</a:t>
            </a:r>
          </a:p>
          <a:p>
            <a:r>
              <a:rPr lang="en-US" dirty="0" smtClean="0">
                <a:solidFill>
                  <a:schemeClr val="bg1"/>
                </a:solidFill>
              </a:rPr>
              <a:t>Terrycharles_grenada@yahoo.com</a:t>
            </a:r>
          </a:p>
          <a:p>
            <a:endParaRPr lang="en-US" dirty="0">
              <a:solidFill>
                <a:schemeClr val="bg1"/>
              </a:solidFill>
            </a:endParaRPr>
          </a:p>
        </p:txBody>
      </p:sp>
      <p:sp>
        <p:nvSpPr>
          <p:cNvPr id="8" name="TextBox 7"/>
          <p:cNvSpPr txBox="1"/>
          <p:nvPr/>
        </p:nvSpPr>
        <p:spPr>
          <a:xfrm>
            <a:off x="7423670" y="6477000"/>
            <a:ext cx="1567930" cy="307777"/>
          </a:xfrm>
          <a:prstGeom prst="rect">
            <a:avLst/>
          </a:prstGeom>
          <a:noFill/>
        </p:spPr>
        <p:txBody>
          <a:bodyPr wrap="none" rtlCol="0">
            <a:spAutoFit/>
          </a:bodyPr>
          <a:lstStyle/>
          <a:p>
            <a:r>
              <a:rPr lang="en-US" sz="1400" dirty="0" smtClean="0">
                <a:solidFill>
                  <a:schemeClr val="bg1"/>
                </a:solidFill>
              </a:rPr>
              <a:t>Photo: </a:t>
            </a:r>
            <a:r>
              <a:rPr lang="en-US" sz="1400" dirty="0" err="1" smtClean="0">
                <a:solidFill>
                  <a:schemeClr val="bg1"/>
                </a:solidFill>
              </a:rPr>
              <a:t>Marjo</a:t>
            </a:r>
            <a:r>
              <a:rPr lang="en-US" sz="1400" dirty="0" smtClean="0">
                <a:solidFill>
                  <a:schemeClr val="bg1"/>
                </a:solidFill>
              </a:rPr>
              <a:t> </a:t>
            </a:r>
            <a:r>
              <a:rPr lang="en-US" sz="1400" dirty="0" err="1" smtClean="0">
                <a:solidFill>
                  <a:schemeClr val="bg1"/>
                </a:solidFill>
              </a:rPr>
              <a:t>Ahijo</a:t>
            </a:r>
            <a:endParaRPr lang="en-US" sz="1400" dirty="0">
              <a:solidFill>
                <a:schemeClr val="bg1"/>
              </a:solidFill>
            </a:endParaRPr>
          </a:p>
        </p:txBody>
      </p:sp>
    </p:spTree>
    <p:extLst>
      <p:ext uri="{BB962C8B-B14F-4D97-AF65-F5344CB8AC3E}">
        <p14:creationId xmlns:p14="http://schemas.microsoft.com/office/powerpoint/2010/main" val="2006937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C:\Users\jcastano\Pictures\P3DM AWE PROJECT\P3DM UNION\Facebook\IMG_1992.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1710" y="0"/>
            <a:ext cx="508362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 y="642937"/>
            <a:ext cx="9134475" cy="5572125"/>
          </a:xfrm>
          <a:prstGeom prst="rect">
            <a:avLst/>
          </a:prstGeom>
        </p:spPr>
      </p:pic>
    </p:spTree>
    <p:extLst>
      <p:ext uri="{BB962C8B-B14F-4D97-AF65-F5344CB8AC3E}">
        <p14:creationId xmlns:p14="http://schemas.microsoft.com/office/powerpoint/2010/main" val="1235684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0947" y="0"/>
            <a:ext cx="4573053" cy="6858000"/>
          </a:xfrm>
        </p:spPr>
        <p:txBody>
          <a:bodyPr>
            <a:normAutofit/>
          </a:bodyPr>
          <a:lstStyle/>
          <a:p>
            <a:endParaRPr lang="en-US" dirty="0" smtClean="0"/>
          </a:p>
          <a:p>
            <a:r>
              <a:rPr lang="en-US" dirty="0" smtClean="0"/>
              <a:t>Why a baseline on people? </a:t>
            </a:r>
          </a:p>
          <a:p>
            <a:r>
              <a:rPr lang="en-US" dirty="0" smtClean="0"/>
              <a:t>TNC – Red Cross partnership in Grenada</a:t>
            </a:r>
          </a:p>
          <a:p>
            <a:r>
              <a:rPr lang="en-US" dirty="0" smtClean="0"/>
              <a:t>Tools we used</a:t>
            </a:r>
          </a:p>
          <a:p>
            <a:r>
              <a:rPr lang="en-US" dirty="0" smtClean="0"/>
              <a:t>Preliminary results from Grenada survey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0947" cy="6858000"/>
          </a:xfrm>
          <a:prstGeom prst="rect">
            <a:avLst/>
          </a:prstGeom>
        </p:spPr>
      </p:pic>
      <p:sp>
        <p:nvSpPr>
          <p:cNvPr id="6" name="TextBox 5"/>
          <p:cNvSpPr txBox="1"/>
          <p:nvPr/>
        </p:nvSpPr>
        <p:spPr>
          <a:xfrm>
            <a:off x="2851670" y="6477000"/>
            <a:ext cx="1567930" cy="307777"/>
          </a:xfrm>
          <a:prstGeom prst="rect">
            <a:avLst/>
          </a:prstGeom>
          <a:noFill/>
        </p:spPr>
        <p:txBody>
          <a:bodyPr wrap="none" rtlCol="0">
            <a:spAutoFit/>
          </a:bodyPr>
          <a:lstStyle/>
          <a:p>
            <a:r>
              <a:rPr lang="en-US" sz="1400" dirty="0" smtClean="0">
                <a:solidFill>
                  <a:schemeClr val="bg1"/>
                </a:solidFill>
              </a:rPr>
              <a:t>Photo: </a:t>
            </a:r>
            <a:r>
              <a:rPr lang="en-US" sz="1400" dirty="0" err="1" smtClean="0">
                <a:solidFill>
                  <a:schemeClr val="bg1"/>
                </a:solidFill>
              </a:rPr>
              <a:t>Marjo</a:t>
            </a:r>
            <a:r>
              <a:rPr lang="en-US" sz="1400" dirty="0" smtClean="0">
                <a:solidFill>
                  <a:schemeClr val="bg1"/>
                </a:solidFill>
              </a:rPr>
              <a:t> </a:t>
            </a:r>
            <a:r>
              <a:rPr lang="en-US" sz="1400" dirty="0" err="1" smtClean="0">
                <a:solidFill>
                  <a:schemeClr val="bg1"/>
                </a:solidFill>
              </a:rPr>
              <a:t>Ahijo</a:t>
            </a:r>
            <a:endParaRPr lang="en-US" sz="1400" dirty="0">
              <a:solidFill>
                <a:schemeClr val="bg1"/>
              </a:solidFill>
            </a:endParaRPr>
          </a:p>
        </p:txBody>
      </p:sp>
    </p:spTree>
    <p:extLst>
      <p:ext uri="{BB962C8B-B14F-4D97-AF65-F5344CB8AC3E}">
        <p14:creationId xmlns:p14="http://schemas.microsoft.com/office/powerpoint/2010/main" val="2744491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a baseline on communities</a:t>
            </a:r>
            <a:endParaRPr lang="en-US" dirty="0"/>
          </a:p>
        </p:txBody>
      </p:sp>
      <p:pic>
        <p:nvPicPr>
          <p:cNvPr id="4" name="Picture 2" descr="http://sciencegeekgirl.files.wordpress.com/2008/07/538px-man-and-woman-iconsvg.png"/>
          <p:cNvPicPr>
            <a:picLocks noChangeAspect="1" noChangeArrowheads="1"/>
          </p:cNvPicPr>
          <p:nvPr/>
        </p:nvPicPr>
        <p:blipFill>
          <a:blip r:embed="rId3" cstate="print"/>
          <a:srcRect/>
          <a:stretch>
            <a:fillRect/>
          </a:stretch>
        </p:blipFill>
        <p:spPr bwMode="auto">
          <a:xfrm>
            <a:off x="785658" y="2057400"/>
            <a:ext cx="1881342" cy="2102182"/>
          </a:xfrm>
          <a:prstGeom prst="rect">
            <a:avLst/>
          </a:prstGeom>
          <a:noFill/>
          <a:ln w="9525">
            <a:noFill/>
            <a:miter lim="800000"/>
            <a:headEnd/>
            <a:tailEnd/>
          </a:ln>
        </p:spPr>
      </p:pic>
      <p:sp>
        <p:nvSpPr>
          <p:cNvPr id="5" name="TextBox 3"/>
          <p:cNvSpPr txBox="1">
            <a:spLocks noChangeArrowheads="1"/>
          </p:cNvSpPr>
          <p:nvPr/>
        </p:nvSpPr>
        <p:spPr bwMode="auto">
          <a:xfrm>
            <a:off x="3200400" y="1990271"/>
            <a:ext cx="599605" cy="1938992"/>
          </a:xfrm>
          <a:prstGeom prst="rect">
            <a:avLst/>
          </a:prstGeom>
          <a:noFill/>
          <a:ln w="9525">
            <a:noFill/>
            <a:miter lim="800000"/>
            <a:headEnd/>
            <a:tailEnd/>
          </a:ln>
        </p:spPr>
        <p:txBody>
          <a:bodyPr wrap="square">
            <a:spAutoFit/>
          </a:bodyPr>
          <a:lstStyle/>
          <a:p>
            <a:pPr fontAlgn="base">
              <a:spcBef>
                <a:spcPct val="0"/>
              </a:spcBef>
              <a:spcAft>
                <a:spcPct val="0"/>
              </a:spcAft>
            </a:pPr>
            <a:r>
              <a:rPr lang="en-US" sz="12000" dirty="0">
                <a:solidFill>
                  <a:srgbClr val="000000"/>
                </a:solidFill>
              </a:rPr>
              <a:t>+</a:t>
            </a:r>
          </a:p>
        </p:txBody>
      </p:sp>
      <p:pic>
        <p:nvPicPr>
          <p:cNvPr id="6" name="Picture 6" descr="Fish Marine Life Starfish Clip Art"/>
          <p:cNvPicPr>
            <a:picLocks noChangeAspect="1" noChangeArrowheads="1"/>
          </p:cNvPicPr>
          <p:nvPr/>
        </p:nvPicPr>
        <p:blipFill>
          <a:blip r:embed="rId4" cstate="print"/>
          <a:srcRect/>
          <a:stretch>
            <a:fillRect/>
          </a:stretch>
        </p:blipFill>
        <p:spPr bwMode="auto">
          <a:xfrm>
            <a:off x="4513306" y="2206800"/>
            <a:ext cx="1632388" cy="1953621"/>
          </a:xfrm>
          <a:prstGeom prst="rect">
            <a:avLst/>
          </a:prstGeom>
          <a:noFill/>
          <a:ln w="9525">
            <a:noFill/>
            <a:miter lim="800000"/>
            <a:headEnd/>
            <a:tailEnd/>
          </a:ln>
        </p:spPr>
      </p:pic>
      <p:sp>
        <p:nvSpPr>
          <p:cNvPr id="7" name="TextBox 5"/>
          <p:cNvSpPr txBox="1">
            <a:spLocks noChangeArrowheads="1"/>
          </p:cNvSpPr>
          <p:nvPr/>
        </p:nvSpPr>
        <p:spPr bwMode="auto">
          <a:xfrm>
            <a:off x="6553200" y="1947408"/>
            <a:ext cx="599604" cy="1938992"/>
          </a:xfrm>
          <a:prstGeom prst="rect">
            <a:avLst/>
          </a:prstGeom>
          <a:noFill/>
          <a:ln w="9525">
            <a:noFill/>
            <a:miter lim="800000"/>
            <a:headEnd/>
            <a:tailEnd/>
          </a:ln>
        </p:spPr>
        <p:txBody>
          <a:bodyPr wrap="square">
            <a:spAutoFit/>
          </a:bodyPr>
          <a:lstStyle/>
          <a:p>
            <a:pPr fontAlgn="base">
              <a:spcBef>
                <a:spcPct val="0"/>
              </a:spcBef>
              <a:spcAft>
                <a:spcPct val="0"/>
              </a:spcAft>
            </a:pPr>
            <a:r>
              <a:rPr lang="en-US" sz="12000" dirty="0">
                <a:solidFill>
                  <a:srgbClr val="000000"/>
                </a:solidFill>
              </a:rPr>
              <a:t>=</a:t>
            </a:r>
          </a:p>
        </p:txBody>
      </p:sp>
      <p:sp>
        <p:nvSpPr>
          <p:cNvPr id="8" name="TextBox 6"/>
          <p:cNvSpPr txBox="1">
            <a:spLocks noChangeArrowheads="1"/>
          </p:cNvSpPr>
          <p:nvPr/>
        </p:nvSpPr>
        <p:spPr bwMode="auto">
          <a:xfrm>
            <a:off x="8077200" y="1447800"/>
            <a:ext cx="609600" cy="3139321"/>
          </a:xfrm>
          <a:prstGeom prst="rect">
            <a:avLst/>
          </a:prstGeom>
          <a:noFill/>
          <a:ln w="9525">
            <a:noFill/>
            <a:miter lim="800000"/>
            <a:headEnd/>
            <a:tailEnd/>
          </a:ln>
        </p:spPr>
        <p:txBody>
          <a:bodyPr wrap="square">
            <a:spAutoFit/>
          </a:bodyPr>
          <a:lstStyle/>
          <a:p>
            <a:pPr fontAlgn="base">
              <a:spcBef>
                <a:spcPct val="0"/>
              </a:spcBef>
              <a:spcAft>
                <a:spcPct val="0"/>
              </a:spcAft>
            </a:pPr>
            <a:r>
              <a:rPr lang="en-US" sz="6600" b="1" dirty="0">
                <a:solidFill>
                  <a:srgbClr val="000000"/>
                </a:solidFill>
              </a:rPr>
              <a:t>E</a:t>
            </a:r>
          </a:p>
          <a:p>
            <a:pPr fontAlgn="base">
              <a:spcBef>
                <a:spcPct val="0"/>
              </a:spcBef>
              <a:spcAft>
                <a:spcPct val="0"/>
              </a:spcAft>
            </a:pPr>
            <a:r>
              <a:rPr lang="en-US" sz="6600" b="1" dirty="0">
                <a:solidFill>
                  <a:srgbClr val="000000"/>
                </a:solidFill>
              </a:rPr>
              <a:t>B</a:t>
            </a:r>
          </a:p>
          <a:p>
            <a:pPr fontAlgn="base">
              <a:spcBef>
                <a:spcPct val="0"/>
              </a:spcBef>
              <a:spcAft>
                <a:spcPct val="0"/>
              </a:spcAft>
            </a:pPr>
            <a:r>
              <a:rPr lang="en-US" sz="6600" b="1" dirty="0">
                <a:solidFill>
                  <a:srgbClr val="000000"/>
                </a:solidFill>
              </a:rPr>
              <a:t>A</a:t>
            </a:r>
          </a:p>
        </p:txBody>
      </p:sp>
      <p:sp>
        <p:nvSpPr>
          <p:cNvPr id="9" name="Oval 8"/>
          <p:cNvSpPr/>
          <p:nvPr/>
        </p:nvSpPr>
        <p:spPr>
          <a:xfrm>
            <a:off x="457200" y="1600200"/>
            <a:ext cx="27432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691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838200"/>
            <a:ext cx="6934200" cy="523571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95400" y="1371600"/>
            <a:ext cx="3200400" cy="2025235"/>
            <a:chOff x="533400" y="1295400"/>
            <a:chExt cx="3124200" cy="2233338"/>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78" t="15130" r="2567" b="8776"/>
            <a:stretch/>
          </p:blipFill>
          <p:spPr bwMode="auto">
            <a:xfrm>
              <a:off x="575577" y="1295400"/>
              <a:ext cx="308202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33400" y="3159406"/>
              <a:ext cx="891591" cy="369332"/>
            </a:xfrm>
            <a:prstGeom prst="rect">
              <a:avLst/>
            </a:prstGeom>
            <a:noFill/>
          </p:spPr>
          <p:txBody>
            <a:bodyPr wrap="none" rtlCol="0">
              <a:spAutoFit/>
            </a:bodyPr>
            <a:lstStyle/>
            <a:p>
              <a:r>
                <a:rPr lang="en-US" dirty="0" smtClean="0"/>
                <a:t>Science</a:t>
              </a:r>
              <a:endParaRPr lang="en-US" dirty="0"/>
            </a:p>
          </p:txBody>
        </p:sp>
      </p:grpSp>
      <p:grpSp>
        <p:nvGrpSpPr>
          <p:cNvPr id="14" name="Group 13"/>
          <p:cNvGrpSpPr/>
          <p:nvPr/>
        </p:nvGrpSpPr>
        <p:grpSpPr>
          <a:xfrm>
            <a:off x="5181600" y="1371600"/>
            <a:ext cx="3048000" cy="2001697"/>
            <a:chOff x="5253872" y="1271862"/>
            <a:chExt cx="3124200" cy="2233338"/>
          </a:xfrm>
        </p:grpSpPr>
        <p:pic>
          <p:nvPicPr>
            <p:cNvPr id="9" name="Picture 6" descr="https://sphotos-a.xx.fbcdn.net/hphotos-ash3/559009_447930655290266_2014239544_n.jpg"/>
            <p:cNvPicPr>
              <a:picLocks noChangeAspect="1" noChangeArrowheads="1"/>
            </p:cNvPicPr>
            <p:nvPr/>
          </p:nvPicPr>
          <p:blipFill>
            <a:blip r:embed="rId4" cstate="screen"/>
            <a:srcRect/>
            <a:stretch>
              <a:fillRect/>
            </a:stretch>
          </p:blipFill>
          <p:spPr bwMode="auto">
            <a:xfrm>
              <a:off x="5253872" y="1271862"/>
              <a:ext cx="3124200" cy="1905000"/>
            </a:xfrm>
            <a:prstGeom prst="rect">
              <a:avLst/>
            </a:prstGeom>
            <a:noFill/>
          </p:spPr>
        </p:pic>
        <p:sp>
          <p:nvSpPr>
            <p:cNvPr id="17" name="TextBox 16"/>
            <p:cNvSpPr txBox="1"/>
            <p:nvPr/>
          </p:nvSpPr>
          <p:spPr>
            <a:xfrm>
              <a:off x="5271168" y="3135868"/>
              <a:ext cx="2257221" cy="369332"/>
            </a:xfrm>
            <a:prstGeom prst="rect">
              <a:avLst/>
            </a:prstGeom>
            <a:noFill/>
          </p:spPr>
          <p:txBody>
            <a:bodyPr wrap="none" rtlCol="0">
              <a:spAutoFit/>
            </a:bodyPr>
            <a:lstStyle/>
            <a:p>
              <a:r>
                <a:rPr lang="en-US" dirty="0" smtClean="0"/>
                <a:t>Participatory mapping</a:t>
              </a:r>
              <a:endParaRPr lang="en-US" dirty="0"/>
            </a:p>
          </p:txBody>
        </p:sp>
      </p:grpSp>
      <p:grpSp>
        <p:nvGrpSpPr>
          <p:cNvPr id="11" name="Group 10"/>
          <p:cNvGrpSpPr/>
          <p:nvPr/>
        </p:nvGrpSpPr>
        <p:grpSpPr>
          <a:xfrm>
            <a:off x="2285999" y="3429000"/>
            <a:ext cx="5114641" cy="2362200"/>
            <a:chOff x="1676400" y="3897868"/>
            <a:chExt cx="5410200" cy="2579132"/>
          </a:xfrm>
        </p:grpSpPr>
        <p:sp>
          <p:nvSpPr>
            <p:cNvPr id="18" name="TextBox 17"/>
            <p:cNvSpPr txBox="1"/>
            <p:nvPr/>
          </p:nvSpPr>
          <p:spPr>
            <a:xfrm>
              <a:off x="1676400" y="6107668"/>
              <a:ext cx="3662349" cy="369332"/>
            </a:xfrm>
            <a:prstGeom prst="rect">
              <a:avLst/>
            </a:prstGeom>
            <a:noFill/>
          </p:spPr>
          <p:txBody>
            <a:bodyPr wrap="none" rtlCol="0">
              <a:spAutoFit/>
            </a:bodyPr>
            <a:lstStyle/>
            <a:p>
              <a:r>
                <a:rPr lang="en-US" dirty="0" smtClean="0"/>
                <a:t>Community surveys and engagement</a:t>
              </a:r>
              <a:endParaRPr lang="en-US" dirty="0"/>
            </a:p>
          </p:txBody>
        </p:sp>
        <p:grpSp>
          <p:nvGrpSpPr>
            <p:cNvPr id="10" name="Group 9"/>
            <p:cNvGrpSpPr/>
            <p:nvPr/>
          </p:nvGrpSpPr>
          <p:grpSpPr>
            <a:xfrm>
              <a:off x="1676400" y="3897868"/>
              <a:ext cx="5410200" cy="2133600"/>
              <a:chOff x="1676400" y="3897868"/>
              <a:chExt cx="5410200" cy="2133600"/>
            </a:xfrm>
          </p:grpSpPr>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988993"/>
                <a:ext cx="2594728" cy="190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676400" y="3897868"/>
                <a:ext cx="54102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5157" y="3973938"/>
                <a:ext cx="2827373" cy="1920240"/>
              </a:xfrm>
              <a:prstGeom prst="rect">
                <a:avLst/>
              </a:prstGeom>
            </p:spPr>
          </p:pic>
        </p:grpSp>
      </p:grpSp>
      <p:sp>
        <p:nvSpPr>
          <p:cNvPr id="3" name="TextBox 2"/>
          <p:cNvSpPr txBox="1"/>
          <p:nvPr/>
        </p:nvSpPr>
        <p:spPr>
          <a:xfrm>
            <a:off x="2022278" y="101025"/>
            <a:ext cx="4911922" cy="584775"/>
          </a:xfrm>
          <a:prstGeom prst="rect">
            <a:avLst/>
          </a:prstGeom>
          <a:noFill/>
        </p:spPr>
        <p:txBody>
          <a:bodyPr wrap="none" rtlCol="0">
            <a:spAutoFit/>
          </a:bodyPr>
          <a:lstStyle/>
          <a:p>
            <a:r>
              <a:rPr lang="en-US" sz="3200" dirty="0" smtClean="0"/>
              <a:t>TNC – Red Cross partnership</a:t>
            </a:r>
            <a:endParaRPr lang="en-US" sz="3200" dirty="0"/>
          </a:p>
        </p:txBody>
      </p:sp>
    </p:spTree>
    <p:extLst>
      <p:ext uri="{BB962C8B-B14F-4D97-AF65-F5344CB8AC3E}">
        <p14:creationId xmlns:p14="http://schemas.microsoft.com/office/powerpoint/2010/main" val="188178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castano\Pictures\P3DM AWE PROJECT\P3DM UNION\Facebook\IMG_199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0" y="2743200"/>
            <a:ext cx="9144000" cy="1219200"/>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dirty="0" smtClean="0"/>
              <a:t>Tools we use</a:t>
            </a:r>
            <a:endParaRPr lang="en-US" sz="4000" dirty="0"/>
          </a:p>
        </p:txBody>
      </p:sp>
      <p:sp>
        <p:nvSpPr>
          <p:cNvPr id="8" name="TextBox 7"/>
          <p:cNvSpPr txBox="1"/>
          <p:nvPr/>
        </p:nvSpPr>
        <p:spPr>
          <a:xfrm>
            <a:off x="7239000" y="6323111"/>
            <a:ext cx="1837875" cy="307777"/>
          </a:xfrm>
          <a:prstGeom prst="rect">
            <a:avLst/>
          </a:prstGeom>
          <a:noFill/>
        </p:spPr>
        <p:txBody>
          <a:bodyPr wrap="none" rtlCol="0">
            <a:spAutoFit/>
          </a:bodyPr>
          <a:lstStyle/>
          <a:p>
            <a:r>
              <a:rPr lang="en-US" sz="1400" dirty="0" smtClean="0">
                <a:solidFill>
                  <a:schemeClr val="bg1"/>
                </a:solidFill>
              </a:rPr>
              <a:t>Photo: Juliana Castano</a:t>
            </a:r>
            <a:endParaRPr lang="en-US" sz="1400" dirty="0">
              <a:solidFill>
                <a:schemeClr val="bg1"/>
              </a:solidFill>
            </a:endParaRPr>
          </a:p>
        </p:txBody>
      </p:sp>
    </p:spTree>
    <p:extLst>
      <p:ext uri="{BB962C8B-B14F-4D97-AF65-F5344CB8AC3E}">
        <p14:creationId xmlns:p14="http://schemas.microsoft.com/office/powerpoint/2010/main" val="2178684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Vulnerability and Capacity assessment (VCA) – what it is</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a:buNone/>
            </a:pPr>
            <a:r>
              <a:rPr lang="en-GB" dirty="0" smtClean="0"/>
              <a:t>.</a:t>
            </a:r>
            <a:endParaRPr lang="en-US" dirty="0" smtClean="0"/>
          </a:p>
          <a:p>
            <a:r>
              <a:rPr lang="en-US" dirty="0" smtClean="0"/>
              <a:t>VCA is a participatory investigative process designed to assess the risks that people face in their locality, their vulnerability to those risks, and the capacities they possess to cope with a hazard and recover from it when it strikes. Through </a:t>
            </a:r>
            <a:r>
              <a:rPr lang="en-US" dirty="0" err="1" smtClean="0"/>
              <a:t>VCA</a:t>
            </a:r>
            <a:r>
              <a:rPr lang="en-US" dirty="0" smtClean="0"/>
              <a:t>, donor </a:t>
            </a:r>
            <a:r>
              <a:rPr lang="en-US" dirty="0" err="1" smtClean="0"/>
              <a:t>organisations</a:t>
            </a:r>
            <a:r>
              <a:rPr lang="en-US" dirty="0" smtClean="0"/>
              <a:t> can work with vulnerable communities to identify the risks and take steps to reduce them by drawing on their own skills, knowledge and initiative. </a:t>
            </a:r>
            <a:r>
              <a:rPr lang="en-US" b="1" dirty="0" smtClean="0"/>
              <a:t>In sum, </a:t>
            </a:r>
            <a:r>
              <a:rPr lang="en-US" b="1" dirty="0" err="1" smtClean="0"/>
              <a:t>VCA</a:t>
            </a:r>
            <a:r>
              <a:rPr lang="en-US" b="1" dirty="0" smtClean="0"/>
              <a:t> helps people to prepare for hazards, to prevent them from turning into disasters and to mitigate their effects</a:t>
            </a:r>
            <a:r>
              <a:rPr lang="en-US" dirty="0" smtClean="0"/>
              <a:t>.</a:t>
            </a:r>
          </a:p>
          <a:p>
            <a:pPr>
              <a:buNone/>
            </a:pPr>
            <a:endParaRPr lang="en-US" dirty="0"/>
          </a:p>
        </p:txBody>
      </p:sp>
    </p:spTree>
    <p:extLst>
      <p:ext uri="{BB962C8B-B14F-4D97-AF65-F5344CB8AC3E}">
        <p14:creationId xmlns:p14="http://schemas.microsoft.com/office/powerpoint/2010/main" val="853796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029" dirty="0" smtClean="0"/>
              <a:t>Review of secondary sources</a:t>
            </a:r>
            <a:endParaRPr lang="en-US" b="1" dirty="0" smtClean="0"/>
          </a:p>
          <a:p>
            <a:r>
              <a:rPr lang="en-029" dirty="0" smtClean="0"/>
              <a:t>Direct observation</a:t>
            </a:r>
          </a:p>
          <a:p>
            <a:r>
              <a:rPr lang="en-029" dirty="0" smtClean="0"/>
              <a:t>Historical  profile and Pictogram</a:t>
            </a:r>
          </a:p>
          <a:p>
            <a:r>
              <a:rPr lang="en-029" dirty="0" smtClean="0"/>
              <a:t>Seasonal </a:t>
            </a:r>
            <a:r>
              <a:rPr lang="en-029" dirty="0" err="1" smtClean="0"/>
              <a:t>Calender</a:t>
            </a:r>
            <a:endParaRPr lang="en-029" dirty="0" smtClean="0"/>
          </a:p>
          <a:p>
            <a:r>
              <a:rPr lang="en-029" dirty="0" smtClean="0"/>
              <a:t>Focus group discussions: livelihood , coping strategies </a:t>
            </a:r>
          </a:p>
          <a:p>
            <a:r>
              <a:rPr lang="en-029" dirty="0" smtClean="0"/>
              <a:t>Institutional analysis </a:t>
            </a:r>
          </a:p>
          <a:p>
            <a:pPr lvl="0"/>
            <a:r>
              <a:rPr lang="en-GB" dirty="0" smtClean="0"/>
              <a:t>Mapping of hazards, vulnerabilities, capacities and resources</a:t>
            </a:r>
          </a:p>
          <a:p>
            <a:pPr lvl="0"/>
            <a:r>
              <a:rPr lang="en-GB" dirty="0" smtClean="0"/>
              <a:t>Change , Influence, Accept  (CIA)</a:t>
            </a:r>
          </a:p>
          <a:p>
            <a:pPr lvl="0"/>
            <a:r>
              <a:rPr lang="en-GB" dirty="0" smtClean="0"/>
              <a:t>Risk analysis </a:t>
            </a:r>
            <a:endParaRPr lang="en-US" dirty="0" smtClean="0"/>
          </a:p>
          <a:p>
            <a:endParaRPr lang="en-US" b="1" dirty="0" smtClean="0"/>
          </a:p>
        </p:txBody>
      </p:sp>
      <p:sp>
        <p:nvSpPr>
          <p:cNvPr id="4" name="Title 1"/>
          <p:cNvSpPr>
            <a:spLocks noGrp="1"/>
          </p:cNvSpPr>
          <p:nvPr>
            <p:ph type="title"/>
          </p:nvPr>
        </p:nvSpPr>
        <p:spPr/>
        <p:txBody>
          <a:bodyPr/>
          <a:lstStyle/>
          <a:p>
            <a:r>
              <a:rPr lang="en-US" dirty="0" smtClean="0"/>
              <a:t>VCA – Tools used in area</a:t>
            </a:r>
            <a:endParaRPr lang="en-US" dirty="0"/>
          </a:p>
        </p:txBody>
      </p:sp>
    </p:spTree>
    <p:extLst>
      <p:ext uri="{BB962C8B-B14F-4D97-AF65-F5344CB8AC3E}">
        <p14:creationId xmlns:p14="http://schemas.microsoft.com/office/powerpoint/2010/main" val="402813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Engagement/mobilization of the community via: </a:t>
            </a:r>
          </a:p>
          <a:p>
            <a:pPr lvl="1"/>
            <a:r>
              <a:rPr lang="en-US" dirty="0" smtClean="0"/>
              <a:t>Data collection</a:t>
            </a:r>
          </a:p>
          <a:p>
            <a:pPr lvl="1"/>
            <a:r>
              <a:rPr lang="en-US" dirty="0" smtClean="0"/>
              <a:t>Community participation in surveys</a:t>
            </a:r>
          </a:p>
          <a:p>
            <a:pPr lvl="1"/>
            <a:r>
              <a:rPr lang="en-US" dirty="0" smtClean="0"/>
              <a:t>Process of sharing information</a:t>
            </a:r>
          </a:p>
          <a:p>
            <a:endParaRPr lang="en-US" dirty="0" smtClean="0"/>
          </a:p>
          <a:p>
            <a:endParaRPr lang="en-US" dirty="0"/>
          </a:p>
        </p:txBody>
      </p:sp>
      <p:sp>
        <p:nvSpPr>
          <p:cNvPr id="4" name="Title 1"/>
          <p:cNvSpPr>
            <a:spLocks noGrp="1"/>
          </p:cNvSpPr>
          <p:nvPr>
            <p:ph type="title"/>
          </p:nvPr>
        </p:nvSpPr>
        <p:spPr/>
        <p:txBody>
          <a:bodyPr/>
          <a:lstStyle/>
          <a:p>
            <a:r>
              <a:rPr lang="en-US" dirty="0" smtClean="0"/>
              <a:t>VCA – added value</a:t>
            </a:r>
            <a:endParaRPr lang="en-US" dirty="0"/>
          </a:p>
        </p:txBody>
      </p:sp>
    </p:spTree>
    <p:extLst>
      <p:ext uri="{BB962C8B-B14F-4D97-AF65-F5344CB8AC3E}">
        <p14:creationId xmlns:p14="http://schemas.microsoft.com/office/powerpoint/2010/main" val="271614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castano\Pictures\GRENADA\DSCN9435.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3200"/>
            <a:ext cx="8229600" cy="1143000"/>
          </a:xfrm>
        </p:spPr>
        <p:txBody>
          <a:bodyPr/>
          <a:lstStyle/>
          <a:p>
            <a:r>
              <a:rPr lang="en-US" dirty="0" smtClean="0">
                <a:solidFill>
                  <a:schemeClr val="bg1"/>
                </a:solidFill>
              </a:rPr>
              <a:t>A baseline survey – some results</a:t>
            </a:r>
            <a:endParaRPr lang="en-US" dirty="0">
              <a:solidFill>
                <a:schemeClr val="bg1"/>
              </a:solidFill>
            </a:endParaRPr>
          </a:p>
        </p:txBody>
      </p:sp>
      <p:sp>
        <p:nvSpPr>
          <p:cNvPr id="4" name="Rectangle 8"/>
          <p:cNvSpPr>
            <a:spLocks noChangeArrowheads="1"/>
          </p:cNvSpPr>
          <p:nvPr/>
        </p:nvSpPr>
        <p:spPr bwMode="auto">
          <a:xfrm>
            <a:off x="-152400" y="2743200"/>
            <a:ext cx="9296400" cy="1219200"/>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000" dirty="0"/>
          </a:p>
        </p:txBody>
      </p:sp>
      <p:sp>
        <p:nvSpPr>
          <p:cNvPr id="5" name="TextBox 4"/>
          <p:cNvSpPr txBox="1"/>
          <p:nvPr/>
        </p:nvSpPr>
        <p:spPr>
          <a:xfrm>
            <a:off x="7239000" y="6323111"/>
            <a:ext cx="1837875" cy="307777"/>
          </a:xfrm>
          <a:prstGeom prst="rect">
            <a:avLst/>
          </a:prstGeom>
          <a:noFill/>
        </p:spPr>
        <p:txBody>
          <a:bodyPr wrap="none" rtlCol="0">
            <a:spAutoFit/>
          </a:bodyPr>
          <a:lstStyle/>
          <a:p>
            <a:r>
              <a:rPr lang="en-US" sz="1400" dirty="0" smtClean="0">
                <a:solidFill>
                  <a:schemeClr val="bg1"/>
                </a:solidFill>
              </a:rPr>
              <a:t>Photo: Juliana Castano</a:t>
            </a:r>
            <a:endParaRPr lang="en-US" sz="1400" dirty="0">
              <a:solidFill>
                <a:schemeClr val="bg1"/>
              </a:solidFill>
            </a:endParaRPr>
          </a:p>
        </p:txBody>
      </p:sp>
    </p:spTree>
    <p:extLst>
      <p:ext uri="{BB962C8B-B14F-4D97-AF65-F5344CB8AC3E}">
        <p14:creationId xmlns:p14="http://schemas.microsoft.com/office/powerpoint/2010/main" val="786869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669E29EFAB14582576D25EF448152" ma:contentTypeVersion="1" ma:contentTypeDescription="Create a new document." ma:contentTypeScope="" ma:versionID="48c703af1e1d1ce53016ea7ac37b904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6B6C24D-1110-464D-BB7D-5543EE804DDD}"/>
</file>

<file path=customXml/itemProps2.xml><?xml version="1.0" encoding="utf-8"?>
<ds:datastoreItem xmlns:ds="http://schemas.openxmlformats.org/officeDocument/2006/customXml" ds:itemID="{B171F33B-A695-4908-83ED-F7EF3A456717}"/>
</file>

<file path=customXml/itemProps3.xml><?xml version="1.0" encoding="utf-8"?>
<ds:datastoreItem xmlns:ds="http://schemas.openxmlformats.org/officeDocument/2006/customXml" ds:itemID="{7840AADF-6D72-4377-A9C1-FC4956586DED}"/>
</file>

<file path=docProps/app.xml><?xml version="1.0" encoding="utf-8"?>
<Properties xmlns="http://schemas.openxmlformats.org/officeDocument/2006/extended-properties" xmlns:vt="http://schemas.openxmlformats.org/officeDocument/2006/docPropsVTypes">
  <TotalTime>711</TotalTime>
  <Words>977</Words>
  <Application>Microsoft Office PowerPoint</Application>
  <PresentationFormat>On-screen Show (4:3)</PresentationFormat>
  <Paragraphs>93</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Evaluating the effectiveness of nature based strategies: engaging and building baseline information on communities</vt:lpstr>
      <vt:lpstr>PowerPoint Presentation</vt:lpstr>
      <vt:lpstr>Building a baseline on communities</vt:lpstr>
      <vt:lpstr>PowerPoint Presentation</vt:lpstr>
      <vt:lpstr>PowerPoint Presentation</vt:lpstr>
      <vt:lpstr>Vulnerability and Capacity assessment (VCA) – what it is</vt:lpstr>
      <vt:lpstr>VCA – Tools used in area</vt:lpstr>
      <vt:lpstr>VCA – added value</vt:lpstr>
      <vt:lpstr>A baseline survey – some results</vt:lpstr>
      <vt:lpstr>Background information</vt:lpstr>
      <vt:lpstr>Background information</vt:lpstr>
      <vt:lpstr>Baseline -- current vulnerability</vt:lpstr>
      <vt:lpstr>Baseline -- current vulnerability</vt:lpstr>
      <vt:lpstr>Next steps</vt:lpstr>
      <vt:lpstr>Thank you </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effectiveness of adaptation strategies: building a community baseline</dc:title>
  <dc:creator>Vera Agostini</dc:creator>
  <cp:lastModifiedBy>Vera Agostini</cp:lastModifiedBy>
  <cp:revision>40</cp:revision>
  <dcterms:created xsi:type="dcterms:W3CDTF">2013-05-13T19:00:51Z</dcterms:created>
  <dcterms:modified xsi:type="dcterms:W3CDTF">2013-05-30T15:22:06Z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0x010100685669E29EFAB14582576D25EF448152</vt:lpwstr>
  </property>
</Properties>
</file>