
<file path=[Content_Types].xml><?xml version="1.0" encoding="utf-8"?>
<Types xmlns="http://schemas.openxmlformats.org/package/2006/content-types">
  <Default Extension="png" ContentType="image/png"/>
  <Default Extension="bin" ContentType="application/vnd.openxmlformats-officedocument.presentationml.printerSettings"/>
  <Default Extension="pdf" ContentType="application/pdf"/>
  <Default Extension="pict" ContentType="image/pi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3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3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Layouts/slideLayout2.xml" ContentType="application/vnd.openxmlformats-officedocument.presentationml.slideLayout+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2.xml" ContentType="application/vnd.openxmlformats-officedocument.presentationml.slideLayout+xml"/>
  <Override PartName="/ppt/diagrams/drawing2.xml" ContentType="application/vnd.ms-office.drawingml.diagramDrawing+xml"/>
  <Override PartName="/ppt/diagrams/colors2.xml" ContentType="application/vnd.openxmlformats-officedocument.drawingml.diagramColors+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3.xml" ContentType="application/vnd.ms-office.drawingml.diagramDrawing+xml"/>
  <Override PartName="/ppt/diagrams/layout2.xml" ContentType="application/vnd.openxmlformats-officedocument.drawingml.diagramLayout+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quickStyle2.xml" ContentType="application/vnd.openxmlformats-officedocument.drawingml.diagramStyle+xml"/>
  <Override PartName="/ppt/diagrams/colors4.xml" ContentType="application/vnd.openxmlformats-officedocument.drawingml.diagramColors+xml"/>
  <Override PartName="/ppt/diagrams/layout4.xml" ContentType="application/vnd.openxmlformats-officedocument.drawingml.diagramLayout+xml"/>
  <Override PartName="/ppt/embeddings/oleObject1.bin" ContentType="application/vnd.openxmlformats-officedocument.oleObject"/>
  <Override PartName="/ppt/diagrams/quickStyle4.xml" ContentType="application/vnd.openxmlformats-officedocument.drawingml.diagramStyle+xml"/>
  <Override PartName="/ppt/diagrams/drawing4.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1"/>
  </p:notesMasterIdLst>
  <p:sldIdLst>
    <p:sldId id="256" r:id="rId2"/>
    <p:sldId id="267" r:id="rId3"/>
    <p:sldId id="268" r:id="rId4"/>
    <p:sldId id="269" r:id="rId5"/>
    <p:sldId id="270" r:id="rId6"/>
    <p:sldId id="257" r:id="rId7"/>
    <p:sldId id="288" r:id="rId8"/>
    <p:sldId id="271" r:id="rId9"/>
    <p:sldId id="258" r:id="rId10"/>
    <p:sldId id="276" r:id="rId11"/>
    <p:sldId id="289" r:id="rId12"/>
    <p:sldId id="260" r:id="rId13"/>
    <p:sldId id="262" r:id="rId14"/>
    <p:sldId id="293" r:id="rId15"/>
    <p:sldId id="307" r:id="rId16"/>
    <p:sldId id="308" r:id="rId17"/>
    <p:sldId id="290" r:id="rId18"/>
    <p:sldId id="296" r:id="rId19"/>
    <p:sldId id="272" r:id="rId20"/>
    <p:sldId id="273" r:id="rId21"/>
    <p:sldId id="275" r:id="rId22"/>
    <p:sldId id="297" r:id="rId23"/>
    <p:sldId id="298" r:id="rId24"/>
    <p:sldId id="291" r:id="rId25"/>
    <p:sldId id="299" r:id="rId26"/>
    <p:sldId id="300" r:id="rId27"/>
    <p:sldId id="301" r:id="rId28"/>
    <p:sldId id="292" r:id="rId29"/>
    <p:sldId id="305" r:id="rId30"/>
    <p:sldId id="278" r:id="rId31"/>
    <p:sldId id="277" r:id="rId32"/>
    <p:sldId id="280" r:id="rId33"/>
    <p:sldId id="281" r:id="rId34"/>
    <p:sldId id="282" r:id="rId35"/>
    <p:sldId id="283" r:id="rId36"/>
    <p:sldId id="303" r:id="rId37"/>
    <p:sldId id="304" r:id="rId38"/>
    <p:sldId id="306" r:id="rId39"/>
    <p:sldId id="302"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87" d="100"/>
          <a:sy n="87" d="100"/>
        </p:scale>
        <p:origin x="-96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20"/>
    </p:cViewPr>
  </p:sorterViewPr>
  <p:gridSpacing cx="78028800" cy="780288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4" Type="http://schemas.openxmlformats.org/officeDocument/2006/relationships/slide" Target="slides/slide33.xml"/><Relationship Id="rId42" Type="http://schemas.openxmlformats.org/officeDocument/2006/relationships/printerSettings" Target="printerSettings/printerSettings1.bin"/><Relationship Id="rId21" Type="http://schemas.openxmlformats.org/officeDocument/2006/relationships/slide" Target="slides/slide20.xml"/><Relationship Id="rId47" Type="http://schemas.openxmlformats.org/officeDocument/2006/relationships/customXml" Target="../customXml/item1.xml"/><Relationship Id="rId7" Type="http://schemas.openxmlformats.org/officeDocument/2006/relationships/slide" Target="slides/slide6.xml"/><Relationship Id="rId29" Type="http://schemas.openxmlformats.org/officeDocument/2006/relationships/slide" Target="slides/slide28.xml"/><Relationship Id="rId16" Type="http://schemas.openxmlformats.org/officeDocument/2006/relationships/slide" Target="slides/slide15.xml"/><Relationship Id="rId2" Type="http://schemas.openxmlformats.org/officeDocument/2006/relationships/slide" Target="slides/slide1.xml"/><Relationship Id="rId40" Type="http://schemas.openxmlformats.org/officeDocument/2006/relationships/slide" Target="slides/slide39.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5" Type="http://schemas.openxmlformats.org/officeDocument/2006/relationships/theme" Target="theme/theme1.xml"/><Relationship Id="rId11" Type="http://schemas.openxmlformats.org/officeDocument/2006/relationships/slide" Target="slides/slide10.xml"/><Relationship Id="rId36" Type="http://schemas.openxmlformats.org/officeDocument/2006/relationships/slide" Target="slides/slide35.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15" Type="http://schemas.openxmlformats.org/officeDocument/2006/relationships/slide" Target="slides/slide14.xml"/><Relationship Id="rId49" Type="http://schemas.openxmlformats.org/officeDocument/2006/relationships/customXml" Target="../customXml/item3.xml"/><Relationship Id="rId31" Type="http://schemas.openxmlformats.org/officeDocument/2006/relationships/slide" Target="slides/slide30.xml"/><Relationship Id="rId10" Type="http://schemas.openxmlformats.org/officeDocument/2006/relationships/slide" Target="slides/slide9.xml"/><Relationship Id="rId44" Type="http://schemas.openxmlformats.org/officeDocument/2006/relationships/viewProps" Target="viewProps.xml"/><Relationship Id="rId19" Type="http://schemas.openxmlformats.org/officeDocument/2006/relationships/slide" Target="slides/slide18.xml"/><Relationship Id="rId35" Type="http://schemas.openxmlformats.org/officeDocument/2006/relationships/slide" Target="slides/slide34.xml"/><Relationship Id="rId43" Type="http://schemas.openxmlformats.org/officeDocument/2006/relationships/presProps" Target="presProps.xml"/><Relationship Id="rId9" Type="http://schemas.openxmlformats.org/officeDocument/2006/relationships/slide" Target="slides/slide8.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30" Type="http://schemas.openxmlformats.org/officeDocument/2006/relationships/slide" Target="slides/slide29.xml"/><Relationship Id="rId22" Type="http://schemas.openxmlformats.org/officeDocument/2006/relationships/slide" Target="slides/slide21.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46" Type="http://schemas.openxmlformats.org/officeDocument/2006/relationships/tableStyles" Target="tableStyles.xml"/><Relationship Id="rId25" Type="http://schemas.openxmlformats.org/officeDocument/2006/relationships/slide" Target="slides/slide2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41" Type="http://schemas.openxmlformats.org/officeDocument/2006/relationships/notesMaster" Target="notesMasters/notesMaster1.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image" Target="../media/image18.jpeg"/><Relationship Id="rId5" Type="http://schemas.openxmlformats.org/officeDocument/2006/relationships/image" Target="../media/image20.jpeg"/></Relationships>
</file>

<file path=ppt/diagrams/_rels/data4.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image" Target="../media/image18.jpeg"/><Relationship Id="rId5"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image" Target="../media/image18.jpeg"/><Relationship Id="rId5" Type="http://schemas.openxmlformats.org/officeDocument/2006/relationships/image" Target="../media/image20.jpeg"/></Relationships>
</file>

<file path=ppt/diagrams/_rels/drawing4.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image" Target="../media/image18.jpeg"/><Relationship Id="rId5"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AC151-8D09-4C83-A6D6-D9C710FA266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FF33D51C-570F-473C-A58B-24A13B7E0678}">
      <dgm:prSet phldrT="[Text]" custT="1"/>
      <dgm:spPr>
        <a:solidFill>
          <a:schemeClr val="tx1"/>
        </a:solidFill>
      </dgm:spPr>
      <dgm:t>
        <a:bodyPr/>
        <a:lstStyle/>
        <a:p>
          <a:r>
            <a:rPr lang="en-US" sz="1600" b="0" dirty="0" smtClean="0">
              <a:latin typeface="Calibri" pitchFamily="34" charset="0"/>
            </a:rPr>
            <a:t>Scenarios</a:t>
          </a:r>
          <a:endParaRPr lang="en-US" sz="1600" b="0" dirty="0">
            <a:latin typeface="Calibri" pitchFamily="34" charset="0"/>
          </a:endParaRPr>
        </a:p>
      </dgm:t>
    </dgm:pt>
    <dgm:pt modelId="{3A6D40A7-B61B-4A5F-ADF0-241494CA0983}" type="parTrans" cxnId="{89FE9C7D-337D-4A09-8C3F-EBC0F50BF939}">
      <dgm:prSet/>
      <dgm:spPr/>
      <dgm:t>
        <a:bodyPr/>
        <a:lstStyle/>
        <a:p>
          <a:endParaRPr lang="en-US" sz="1600" b="0">
            <a:latin typeface="Calibri" pitchFamily="34" charset="0"/>
          </a:endParaRPr>
        </a:p>
      </dgm:t>
    </dgm:pt>
    <dgm:pt modelId="{C7DCE9B5-BC31-4C34-A289-A723E2D2116F}" type="sibTrans" cxnId="{89FE9C7D-337D-4A09-8C3F-EBC0F50BF939}">
      <dgm:prSet custT="1"/>
      <dgm:spPr>
        <a:solidFill>
          <a:srgbClr val="FF0000"/>
        </a:solidFill>
      </dgm:spPr>
      <dgm:t>
        <a:bodyPr/>
        <a:lstStyle/>
        <a:p>
          <a:endParaRPr lang="en-US" sz="1600" b="0">
            <a:latin typeface="Calibri" pitchFamily="34" charset="0"/>
          </a:endParaRPr>
        </a:p>
      </dgm:t>
    </dgm:pt>
    <dgm:pt modelId="{5EF4F783-0C53-4D6E-9202-B3F3094E6499}">
      <dgm:prSet phldrT="[Text]" custT="1"/>
      <dgm:spPr>
        <a:solidFill>
          <a:schemeClr val="tx1"/>
        </a:solidFill>
      </dgm:spPr>
      <dgm:t>
        <a:bodyPr/>
        <a:lstStyle/>
        <a:p>
          <a:r>
            <a:rPr lang="el-GR" sz="1600" b="0" dirty="0" smtClean="0">
              <a:latin typeface="Calibri" pitchFamily="34" charset="0"/>
            </a:rPr>
            <a:t>Δ</a:t>
          </a:r>
          <a:r>
            <a:rPr lang="en-US" sz="1600" b="0" dirty="0" smtClean="0">
              <a:latin typeface="Calibri" pitchFamily="34" charset="0"/>
            </a:rPr>
            <a:t> Ecosystem structure</a:t>
          </a:r>
          <a:endParaRPr lang="en-US" sz="1600" b="0" dirty="0">
            <a:latin typeface="Calibri" pitchFamily="34" charset="0"/>
          </a:endParaRPr>
        </a:p>
      </dgm:t>
    </dgm:pt>
    <dgm:pt modelId="{0A58AF18-B70C-489F-9703-ED19E44A394E}" type="parTrans" cxnId="{6985EAAF-8FC4-4163-85C7-12B0E7685209}">
      <dgm:prSet/>
      <dgm:spPr/>
      <dgm:t>
        <a:bodyPr/>
        <a:lstStyle/>
        <a:p>
          <a:endParaRPr lang="en-US" sz="1600" b="0">
            <a:latin typeface="Calibri" pitchFamily="34" charset="0"/>
          </a:endParaRPr>
        </a:p>
      </dgm:t>
    </dgm:pt>
    <dgm:pt modelId="{5C49F2A0-2E87-4364-9FE7-3E917A97488E}" type="sibTrans" cxnId="{6985EAAF-8FC4-4163-85C7-12B0E7685209}">
      <dgm:prSet custT="1"/>
      <dgm:spPr>
        <a:solidFill>
          <a:srgbClr val="FF0000"/>
        </a:solidFill>
      </dgm:spPr>
      <dgm:t>
        <a:bodyPr/>
        <a:lstStyle/>
        <a:p>
          <a:endParaRPr lang="en-US" sz="1600" b="0">
            <a:latin typeface="Calibri" pitchFamily="34" charset="0"/>
          </a:endParaRPr>
        </a:p>
      </dgm:t>
    </dgm:pt>
    <dgm:pt modelId="{5F5E6A61-DA78-4C0F-BD8A-788452CF8AA3}">
      <dgm:prSet phldrT="[Text]" custT="1"/>
      <dgm:spPr>
        <a:solidFill>
          <a:schemeClr val="tx1"/>
        </a:solidFill>
      </dgm:spPr>
      <dgm:t>
        <a:bodyPr/>
        <a:lstStyle/>
        <a:p>
          <a:r>
            <a:rPr lang="el-GR" sz="1600" b="0" dirty="0" smtClean="0">
              <a:latin typeface="Calibri" pitchFamily="34" charset="0"/>
            </a:rPr>
            <a:t>Δ</a:t>
          </a:r>
          <a:r>
            <a:rPr lang="en-US" sz="1600" b="0" dirty="0" smtClean="0">
              <a:latin typeface="Calibri" pitchFamily="34" charset="0"/>
            </a:rPr>
            <a:t> Ecosystem function</a:t>
          </a:r>
          <a:endParaRPr lang="en-US" sz="1600" b="0" dirty="0">
            <a:latin typeface="Calibri" pitchFamily="34" charset="0"/>
          </a:endParaRPr>
        </a:p>
      </dgm:t>
    </dgm:pt>
    <dgm:pt modelId="{8EE1EE4E-1020-4CFB-981C-5C143F3F1B4C}" type="parTrans" cxnId="{72C78074-5427-4B69-BB24-C40B9C7EC442}">
      <dgm:prSet/>
      <dgm:spPr/>
      <dgm:t>
        <a:bodyPr/>
        <a:lstStyle/>
        <a:p>
          <a:endParaRPr lang="en-US" sz="1600" b="0">
            <a:latin typeface="Calibri" pitchFamily="34" charset="0"/>
          </a:endParaRPr>
        </a:p>
      </dgm:t>
    </dgm:pt>
    <dgm:pt modelId="{E23806DD-CAB6-41EA-8392-E3CBEB254C6A}" type="sibTrans" cxnId="{72C78074-5427-4B69-BB24-C40B9C7EC442}">
      <dgm:prSet custT="1"/>
      <dgm:spPr>
        <a:solidFill>
          <a:srgbClr val="FF0000"/>
        </a:solidFill>
      </dgm:spPr>
      <dgm:t>
        <a:bodyPr/>
        <a:lstStyle/>
        <a:p>
          <a:endParaRPr lang="en-US" sz="1600" b="0">
            <a:latin typeface="Calibri" pitchFamily="34" charset="0"/>
          </a:endParaRPr>
        </a:p>
      </dgm:t>
    </dgm:pt>
    <dgm:pt modelId="{BE9484C8-9F96-48C2-B114-1C1A974FDA86}">
      <dgm:prSet custT="1"/>
      <dgm:spPr>
        <a:solidFill>
          <a:schemeClr val="tx1"/>
        </a:solidFill>
      </dgm:spPr>
      <dgm:t>
        <a:bodyPr/>
        <a:lstStyle/>
        <a:p>
          <a:r>
            <a:rPr lang="el-GR" sz="1600" b="0" dirty="0" smtClean="0">
              <a:latin typeface="Calibri" pitchFamily="34" charset="0"/>
            </a:rPr>
            <a:t>Δ</a:t>
          </a:r>
          <a:r>
            <a:rPr lang="en-US" sz="1600" b="0" dirty="0" smtClean="0">
              <a:latin typeface="Calibri" pitchFamily="34" charset="0"/>
            </a:rPr>
            <a:t> Ecosystem service</a:t>
          </a:r>
          <a:endParaRPr lang="en-US" sz="1600" b="0" dirty="0">
            <a:latin typeface="Calibri" pitchFamily="34" charset="0"/>
          </a:endParaRPr>
        </a:p>
      </dgm:t>
    </dgm:pt>
    <dgm:pt modelId="{4F201856-D8D3-41EA-A657-9CC0257B29ED}" type="parTrans" cxnId="{C370CA47-AA06-4D7E-ACF1-9BFA1CA5B0CD}">
      <dgm:prSet/>
      <dgm:spPr/>
      <dgm:t>
        <a:bodyPr/>
        <a:lstStyle/>
        <a:p>
          <a:endParaRPr lang="en-US" sz="1600" b="0">
            <a:latin typeface="Calibri" pitchFamily="34" charset="0"/>
          </a:endParaRPr>
        </a:p>
      </dgm:t>
    </dgm:pt>
    <dgm:pt modelId="{C7EC67AA-F674-43AC-AE99-93F8C77DD2DF}" type="sibTrans" cxnId="{C370CA47-AA06-4D7E-ACF1-9BFA1CA5B0CD}">
      <dgm:prSet custT="1"/>
      <dgm:spPr>
        <a:solidFill>
          <a:srgbClr val="FF0000"/>
        </a:solidFill>
      </dgm:spPr>
      <dgm:t>
        <a:bodyPr/>
        <a:lstStyle/>
        <a:p>
          <a:endParaRPr lang="en-US" sz="1600" b="0">
            <a:latin typeface="Calibri" pitchFamily="34" charset="0"/>
          </a:endParaRPr>
        </a:p>
      </dgm:t>
    </dgm:pt>
    <dgm:pt modelId="{71E43066-65E5-4315-B6AC-82AEBED49C6C}">
      <dgm:prSet custT="1"/>
      <dgm:spPr>
        <a:solidFill>
          <a:schemeClr val="tx1"/>
        </a:solidFill>
      </dgm:spPr>
      <dgm:t>
        <a:bodyPr/>
        <a:lstStyle/>
        <a:p>
          <a:r>
            <a:rPr lang="el-GR" sz="1600" b="0" dirty="0" smtClean="0">
              <a:latin typeface="Calibri" pitchFamily="34" charset="0"/>
            </a:rPr>
            <a:t>Δ</a:t>
          </a:r>
          <a:r>
            <a:rPr lang="en-US" sz="1600" b="0" dirty="0" smtClean="0">
              <a:latin typeface="Calibri" pitchFamily="34" charset="0"/>
            </a:rPr>
            <a:t> Ecosystem service value</a:t>
          </a:r>
          <a:endParaRPr lang="en-US" sz="1600" b="0" dirty="0">
            <a:latin typeface="Calibri" pitchFamily="34" charset="0"/>
          </a:endParaRPr>
        </a:p>
      </dgm:t>
    </dgm:pt>
    <dgm:pt modelId="{C868DD91-05B3-4976-AB5F-846420CC657B}" type="parTrans" cxnId="{63759146-F8F6-4977-A1E4-74CA0AB9528E}">
      <dgm:prSet/>
      <dgm:spPr/>
      <dgm:t>
        <a:bodyPr/>
        <a:lstStyle/>
        <a:p>
          <a:endParaRPr lang="en-US" sz="1600" b="0">
            <a:latin typeface="Calibri" pitchFamily="34" charset="0"/>
          </a:endParaRPr>
        </a:p>
      </dgm:t>
    </dgm:pt>
    <dgm:pt modelId="{11F2AF25-68E3-4043-A9CA-A0A2E90FC1B7}" type="sibTrans" cxnId="{63759146-F8F6-4977-A1E4-74CA0AB9528E}">
      <dgm:prSet/>
      <dgm:spPr/>
      <dgm:t>
        <a:bodyPr/>
        <a:lstStyle/>
        <a:p>
          <a:endParaRPr lang="en-US" sz="1600" b="0">
            <a:latin typeface="Calibri" pitchFamily="34" charset="0"/>
          </a:endParaRPr>
        </a:p>
      </dgm:t>
    </dgm:pt>
    <dgm:pt modelId="{861D0BB9-6F17-4A28-8AD2-4C92320CE1A0}" type="pres">
      <dgm:prSet presAssocID="{75BAC151-8D09-4C83-A6D6-D9C710FA2662}" presName="Name0" presStyleCnt="0">
        <dgm:presLayoutVars>
          <dgm:dir/>
          <dgm:resizeHandles val="exact"/>
        </dgm:presLayoutVars>
      </dgm:prSet>
      <dgm:spPr/>
      <dgm:t>
        <a:bodyPr/>
        <a:lstStyle/>
        <a:p>
          <a:endParaRPr lang="en-US"/>
        </a:p>
      </dgm:t>
    </dgm:pt>
    <dgm:pt modelId="{D1CB656D-7D71-481D-8B72-8A15F7A3C067}" type="pres">
      <dgm:prSet presAssocID="{FF33D51C-570F-473C-A58B-24A13B7E0678}" presName="node" presStyleLbl="node1" presStyleIdx="0" presStyleCnt="5">
        <dgm:presLayoutVars>
          <dgm:bulletEnabled val="1"/>
        </dgm:presLayoutVars>
      </dgm:prSet>
      <dgm:spPr/>
      <dgm:t>
        <a:bodyPr/>
        <a:lstStyle/>
        <a:p>
          <a:endParaRPr lang="en-US"/>
        </a:p>
      </dgm:t>
    </dgm:pt>
    <dgm:pt modelId="{B13756F7-08DA-4D02-8126-BBEF457B29E1}" type="pres">
      <dgm:prSet presAssocID="{C7DCE9B5-BC31-4C34-A289-A723E2D2116F}" presName="sibTrans" presStyleLbl="sibTrans2D1" presStyleIdx="0" presStyleCnt="4" custScaleX="153937" custScaleY="69492"/>
      <dgm:spPr/>
      <dgm:t>
        <a:bodyPr/>
        <a:lstStyle/>
        <a:p>
          <a:endParaRPr lang="en-US"/>
        </a:p>
      </dgm:t>
    </dgm:pt>
    <dgm:pt modelId="{D786AD0F-8900-48D0-87CB-8538299A29F8}" type="pres">
      <dgm:prSet presAssocID="{C7DCE9B5-BC31-4C34-A289-A723E2D2116F}" presName="connectorText" presStyleLbl="sibTrans2D1" presStyleIdx="0" presStyleCnt="4"/>
      <dgm:spPr/>
      <dgm:t>
        <a:bodyPr/>
        <a:lstStyle/>
        <a:p>
          <a:endParaRPr lang="en-US"/>
        </a:p>
      </dgm:t>
    </dgm:pt>
    <dgm:pt modelId="{3C32142D-1F23-4A15-8D78-1B893DF0C7D9}" type="pres">
      <dgm:prSet presAssocID="{5EF4F783-0C53-4D6E-9202-B3F3094E6499}" presName="node" presStyleLbl="node1" presStyleIdx="1" presStyleCnt="5">
        <dgm:presLayoutVars>
          <dgm:bulletEnabled val="1"/>
        </dgm:presLayoutVars>
      </dgm:prSet>
      <dgm:spPr/>
      <dgm:t>
        <a:bodyPr/>
        <a:lstStyle/>
        <a:p>
          <a:endParaRPr lang="en-US"/>
        </a:p>
      </dgm:t>
    </dgm:pt>
    <dgm:pt modelId="{DFFE51D6-6AC6-426E-A177-6F134F99B79A}" type="pres">
      <dgm:prSet presAssocID="{5C49F2A0-2E87-4364-9FE7-3E917A97488E}" presName="sibTrans" presStyleLbl="sibTrans2D1" presStyleIdx="1" presStyleCnt="4" custScaleX="153937" custScaleY="69492"/>
      <dgm:spPr/>
      <dgm:t>
        <a:bodyPr/>
        <a:lstStyle/>
        <a:p>
          <a:endParaRPr lang="en-US"/>
        </a:p>
      </dgm:t>
    </dgm:pt>
    <dgm:pt modelId="{68737EBC-57BD-41E8-BB41-58F3A79BFD02}" type="pres">
      <dgm:prSet presAssocID="{5C49F2A0-2E87-4364-9FE7-3E917A97488E}" presName="connectorText" presStyleLbl="sibTrans2D1" presStyleIdx="1" presStyleCnt="4"/>
      <dgm:spPr/>
      <dgm:t>
        <a:bodyPr/>
        <a:lstStyle/>
        <a:p>
          <a:endParaRPr lang="en-US"/>
        </a:p>
      </dgm:t>
    </dgm:pt>
    <dgm:pt modelId="{73C446BB-13ED-46CA-866B-9738F32B5DE5}" type="pres">
      <dgm:prSet presAssocID="{5F5E6A61-DA78-4C0F-BD8A-788452CF8AA3}" presName="node" presStyleLbl="node1" presStyleIdx="2" presStyleCnt="5">
        <dgm:presLayoutVars>
          <dgm:bulletEnabled val="1"/>
        </dgm:presLayoutVars>
      </dgm:prSet>
      <dgm:spPr/>
      <dgm:t>
        <a:bodyPr/>
        <a:lstStyle/>
        <a:p>
          <a:endParaRPr lang="en-US"/>
        </a:p>
      </dgm:t>
    </dgm:pt>
    <dgm:pt modelId="{F1A1C996-DEFE-4690-8B3D-B616D823FF9E}" type="pres">
      <dgm:prSet presAssocID="{E23806DD-CAB6-41EA-8392-E3CBEB254C6A}" presName="sibTrans" presStyleLbl="sibTrans2D1" presStyleIdx="2" presStyleCnt="4" custScaleX="153937" custScaleY="69492"/>
      <dgm:spPr/>
      <dgm:t>
        <a:bodyPr/>
        <a:lstStyle/>
        <a:p>
          <a:endParaRPr lang="en-US"/>
        </a:p>
      </dgm:t>
    </dgm:pt>
    <dgm:pt modelId="{C2E08323-CF19-481B-9F45-3FDF08575C9E}" type="pres">
      <dgm:prSet presAssocID="{E23806DD-CAB6-41EA-8392-E3CBEB254C6A}" presName="connectorText" presStyleLbl="sibTrans2D1" presStyleIdx="2" presStyleCnt="4"/>
      <dgm:spPr/>
      <dgm:t>
        <a:bodyPr/>
        <a:lstStyle/>
        <a:p>
          <a:endParaRPr lang="en-US"/>
        </a:p>
      </dgm:t>
    </dgm:pt>
    <dgm:pt modelId="{C0501DBB-7934-4491-A1B7-7C1AE1C89F90}" type="pres">
      <dgm:prSet presAssocID="{BE9484C8-9F96-48C2-B114-1C1A974FDA86}" presName="node" presStyleLbl="node1" presStyleIdx="3" presStyleCnt="5">
        <dgm:presLayoutVars>
          <dgm:bulletEnabled val="1"/>
        </dgm:presLayoutVars>
      </dgm:prSet>
      <dgm:spPr/>
      <dgm:t>
        <a:bodyPr/>
        <a:lstStyle/>
        <a:p>
          <a:endParaRPr lang="en-US"/>
        </a:p>
      </dgm:t>
    </dgm:pt>
    <dgm:pt modelId="{8E17ABFC-1E7F-40F8-B9E8-87707CEAA51B}" type="pres">
      <dgm:prSet presAssocID="{C7EC67AA-F674-43AC-AE99-93F8C77DD2DF}" presName="sibTrans" presStyleLbl="sibTrans2D1" presStyleIdx="3" presStyleCnt="4" custScaleX="153937" custScaleY="69492"/>
      <dgm:spPr/>
      <dgm:t>
        <a:bodyPr/>
        <a:lstStyle/>
        <a:p>
          <a:endParaRPr lang="en-US"/>
        </a:p>
      </dgm:t>
    </dgm:pt>
    <dgm:pt modelId="{EF1BE772-CAAB-4542-8C1E-92F204B1AB22}" type="pres">
      <dgm:prSet presAssocID="{C7EC67AA-F674-43AC-AE99-93F8C77DD2DF}" presName="connectorText" presStyleLbl="sibTrans2D1" presStyleIdx="3" presStyleCnt="4"/>
      <dgm:spPr/>
      <dgm:t>
        <a:bodyPr/>
        <a:lstStyle/>
        <a:p>
          <a:endParaRPr lang="en-US"/>
        </a:p>
      </dgm:t>
    </dgm:pt>
    <dgm:pt modelId="{7C27C3E0-DA9C-42DE-8E07-AA749F6FA6F1}" type="pres">
      <dgm:prSet presAssocID="{71E43066-65E5-4315-B6AC-82AEBED49C6C}" presName="node" presStyleLbl="node1" presStyleIdx="4" presStyleCnt="5">
        <dgm:presLayoutVars>
          <dgm:bulletEnabled val="1"/>
        </dgm:presLayoutVars>
      </dgm:prSet>
      <dgm:spPr/>
      <dgm:t>
        <a:bodyPr/>
        <a:lstStyle/>
        <a:p>
          <a:endParaRPr lang="en-US"/>
        </a:p>
      </dgm:t>
    </dgm:pt>
  </dgm:ptLst>
  <dgm:cxnLst>
    <dgm:cxn modelId="{89FE9C7D-337D-4A09-8C3F-EBC0F50BF939}" srcId="{75BAC151-8D09-4C83-A6D6-D9C710FA2662}" destId="{FF33D51C-570F-473C-A58B-24A13B7E0678}" srcOrd="0" destOrd="0" parTransId="{3A6D40A7-B61B-4A5F-ADF0-241494CA0983}" sibTransId="{C7DCE9B5-BC31-4C34-A289-A723E2D2116F}"/>
    <dgm:cxn modelId="{63759146-F8F6-4977-A1E4-74CA0AB9528E}" srcId="{75BAC151-8D09-4C83-A6D6-D9C710FA2662}" destId="{71E43066-65E5-4315-B6AC-82AEBED49C6C}" srcOrd="4" destOrd="0" parTransId="{C868DD91-05B3-4976-AB5F-846420CC657B}" sibTransId="{11F2AF25-68E3-4043-A9CA-A0A2E90FC1B7}"/>
    <dgm:cxn modelId="{E64AB70A-5120-A045-86BF-31CFE082F4B6}" type="presOf" srcId="{5C49F2A0-2E87-4364-9FE7-3E917A97488E}" destId="{68737EBC-57BD-41E8-BB41-58F3A79BFD02}" srcOrd="1" destOrd="0" presId="urn:microsoft.com/office/officeart/2005/8/layout/process1"/>
    <dgm:cxn modelId="{344D4FEF-CA64-344B-B2E9-D5CD7D39F68D}" type="presOf" srcId="{C7EC67AA-F674-43AC-AE99-93F8C77DD2DF}" destId="{8E17ABFC-1E7F-40F8-B9E8-87707CEAA51B}" srcOrd="0" destOrd="0" presId="urn:microsoft.com/office/officeart/2005/8/layout/process1"/>
    <dgm:cxn modelId="{64FA48F2-92B1-6B45-868B-530058BD6494}" type="presOf" srcId="{C7EC67AA-F674-43AC-AE99-93F8C77DD2DF}" destId="{EF1BE772-CAAB-4542-8C1E-92F204B1AB22}" srcOrd="1" destOrd="0" presId="urn:microsoft.com/office/officeart/2005/8/layout/process1"/>
    <dgm:cxn modelId="{C370CA47-AA06-4D7E-ACF1-9BFA1CA5B0CD}" srcId="{75BAC151-8D09-4C83-A6D6-D9C710FA2662}" destId="{BE9484C8-9F96-48C2-B114-1C1A974FDA86}" srcOrd="3" destOrd="0" parTransId="{4F201856-D8D3-41EA-A657-9CC0257B29ED}" sibTransId="{C7EC67AA-F674-43AC-AE99-93F8C77DD2DF}"/>
    <dgm:cxn modelId="{57B13CFC-0C33-284C-802B-D2AA3A6776C9}" type="presOf" srcId="{BE9484C8-9F96-48C2-B114-1C1A974FDA86}" destId="{C0501DBB-7934-4491-A1B7-7C1AE1C89F90}" srcOrd="0" destOrd="0" presId="urn:microsoft.com/office/officeart/2005/8/layout/process1"/>
    <dgm:cxn modelId="{A81C4D76-6A61-5041-8307-3296B508035A}" type="presOf" srcId="{5C49F2A0-2E87-4364-9FE7-3E917A97488E}" destId="{DFFE51D6-6AC6-426E-A177-6F134F99B79A}" srcOrd="0" destOrd="0" presId="urn:microsoft.com/office/officeart/2005/8/layout/process1"/>
    <dgm:cxn modelId="{9A53107E-6C44-2047-9F42-BEA0E037EEB4}" type="presOf" srcId="{E23806DD-CAB6-41EA-8392-E3CBEB254C6A}" destId="{F1A1C996-DEFE-4690-8B3D-B616D823FF9E}" srcOrd="0" destOrd="0" presId="urn:microsoft.com/office/officeart/2005/8/layout/process1"/>
    <dgm:cxn modelId="{32B8A17A-179F-BD40-8A04-01749E6C1841}" type="presOf" srcId="{71E43066-65E5-4315-B6AC-82AEBED49C6C}" destId="{7C27C3E0-DA9C-42DE-8E07-AA749F6FA6F1}" srcOrd="0" destOrd="0" presId="urn:microsoft.com/office/officeart/2005/8/layout/process1"/>
    <dgm:cxn modelId="{B1BE832E-B965-B943-BFAE-CE7EB81BC48F}" type="presOf" srcId="{C7DCE9B5-BC31-4C34-A289-A723E2D2116F}" destId="{B13756F7-08DA-4D02-8126-BBEF457B29E1}" srcOrd="0" destOrd="0" presId="urn:microsoft.com/office/officeart/2005/8/layout/process1"/>
    <dgm:cxn modelId="{54FEA40F-0E90-1B4E-862C-47ECF4A7D917}" type="presOf" srcId="{E23806DD-CAB6-41EA-8392-E3CBEB254C6A}" destId="{C2E08323-CF19-481B-9F45-3FDF08575C9E}" srcOrd="1" destOrd="0" presId="urn:microsoft.com/office/officeart/2005/8/layout/process1"/>
    <dgm:cxn modelId="{7857E1C4-0105-6B46-89CE-AF45A2797CC9}" type="presOf" srcId="{5EF4F783-0C53-4D6E-9202-B3F3094E6499}" destId="{3C32142D-1F23-4A15-8D78-1B893DF0C7D9}" srcOrd="0" destOrd="0" presId="urn:microsoft.com/office/officeart/2005/8/layout/process1"/>
    <dgm:cxn modelId="{6985EAAF-8FC4-4163-85C7-12B0E7685209}" srcId="{75BAC151-8D09-4C83-A6D6-D9C710FA2662}" destId="{5EF4F783-0C53-4D6E-9202-B3F3094E6499}" srcOrd="1" destOrd="0" parTransId="{0A58AF18-B70C-489F-9703-ED19E44A394E}" sibTransId="{5C49F2A0-2E87-4364-9FE7-3E917A97488E}"/>
    <dgm:cxn modelId="{9172F7C6-7AAC-CA4E-9B68-08D76506CBD1}" type="presOf" srcId="{5F5E6A61-DA78-4C0F-BD8A-788452CF8AA3}" destId="{73C446BB-13ED-46CA-866B-9738F32B5DE5}" srcOrd="0" destOrd="0" presId="urn:microsoft.com/office/officeart/2005/8/layout/process1"/>
    <dgm:cxn modelId="{C40AFC63-208C-7349-8550-85376E7BB42F}" type="presOf" srcId="{75BAC151-8D09-4C83-A6D6-D9C710FA2662}" destId="{861D0BB9-6F17-4A28-8AD2-4C92320CE1A0}" srcOrd="0" destOrd="0" presId="urn:microsoft.com/office/officeart/2005/8/layout/process1"/>
    <dgm:cxn modelId="{72C78074-5427-4B69-BB24-C40B9C7EC442}" srcId="{75BAC151-8D09-4C83-A6D6-D9C710FA2662}" destId="{5F5E6A61-DA78-4C0F-BD8A-788452CF8AA3}" srcOrd="2" destOrd="0" parTransId="{8EE1EE4E-1020-4CFB-981C-5C143F3F1B4C}" sibTransId="{E23806DD-CAB6-41EA-8392-E3CBEB254C6A}"/>
    <dgm:cxn modelId="{5D1460B6-2F4E-B04B-84DF-4067FC48C113}" type="presOf" srcId="{C7DCE9B5-BC31-4C34-A289-A723E2D2116F}" destId="{D786AD0F-8900-48D0-87CB-8538299A29F8}" srcOrd="1" destOrd="0" presId="urn:microsoft.com/office/officeart/2005/8/layout/process1"/>
    <dgm:cxn modelId="{D536CEC9-92F2-C147-BB69-48559C447738}" type="presOf" srcId="{FF33D51C-570F-473C-A58B-24A13B7E0678}" destId="{D1CB656D-7D71-481D-8B72-8A15F7A3C067}" srcOrd="0" destOrd="0" presId="urn:microsoft.com/office/officeart/2005/8/layout/process1"/>
    <dgm:cxn modelId="{C16C82BB-357B-DA46-AEFA-919CBB5CE707}" type="presParOf" srcId="{861D0BB9-6F17-4A28-8AD2-4C92320CE1A0}" destId="{D1CB656D-7D71-481D-8B72-8A15F7A3C067}" srcOrd="0" destOrd="0" presId="urn:microsoft.com/office/officeart/2005/8/layout/process1"/>
    <dgm:cxn modelId="{A293AF49-ADB0-8447-A7A1-90C301074D58}" type="presParOf" srcId="{861D0BB9-6F17-4A28-8AD2-4C92320CE1A0}" destId="{B13756F7-08DA-4D02-8126-BBEF457B29E1}" srcOrd="1" destOrd="0" presId="urn:microsoft.com/office/officeart/2005/8/layout/process1"/>
    <dgm:cxn modelId="{002B99F2-8353-9C49-8745-EC8DA4DCDE19}" type="presParOf" srcId="{B13756F7-08DA-4D02-8126-BBEF457B29E1}" destId="{D786AD0F-8900-48D0-87CB-8538299A29F8}" srcOrd="0" destOrd="0" presId="urn:microsoft.com/office/officeart/2005/8/layout/process1"/>
    <dgm:cxn modelId="{BDBF64CC-0C62-2741-9045-9964B4EAA0BC}" type="presParOf" srcId="{861D0BB9-6F17-4A28-8AD2-4C92320CE1A0}" destId="{3C32142D-1F23-4A15-8D78-1B893DF0C7D9}" srcOrd="2" destOrd="0" presId="urn:microsoft.com/office/officeart/2005/8/layout/process1"/>
    <dgm:cxn modelId="{4174E58F-2175-4949-86F0-2AB988E46FE9}" type="presParOf" srcId="{861D0BB9-6F17-4A28-8AD2-4C92320CE1A0}" destId="{DFFE51D6-6AC6-426E-A177-6F134F99B79A}" srcOrd="3" destOrd="0" presId="urn:microsoft.com/office/officeart/2005/8/layout/process1"/>
    <dgm:cxn modelId="{CAE8E894-23EA-134B-9758-0BABC47D8467}" type="presParOf" srcId="{DFFE51D6-6AC6-426E-A177-6F134F99B79A}" destId="{68737EBC-57BD-41E8-BB41-58F3A79BFD02}" srcOrd="0" destOrd="0" presId="urn:microsoft.com/office/officeart/2005/8/layout/process1"/>
    <dgm:cxn modelId="{9CFDEFD7-186F-784B-A56F-39218E0AADB9}" type="presParOf" srcId="{861D0BB9-6F17-4A28-8AD2-4C92320CE1A0}" destId="{73C446BB-13ED-46CA-866B-9738F32B5DE5}" srcOrd="4" destOrd="0" presId="urn:microsoft.com/office/officeart/2005/8/layout/process1"/>
    <dgm:cxn modelId="{F7C5B724-70BB-B14D-BC75-63BD82C02A83}" type="presParOf" srcId="{861D0BB9-6F17-4A28-8AD2-4C92320CE1A0}" destId="{F1A1C996-DEFE-4690-8B3D-B616D823FF9E}" srcOrd="5" destOrd="0" presId="urn:microsoft.com/office/officeart/2005/8/layout/process1"/>
    <dgm:cxn modelId="{DB0A9209-A08D-9F40-A78F-A1B064A67951}" type="presParOf" srcId="{F1A1C996-DEFE-4690-8B3D-B616D823FF9E}" destId="{C2E08323-CF19-481B-9F45-3FDF08575C9E}" srcOrd="0" destOrd="0" presId="urn:microsoft.com/office/officeart/2005/8/layout/process1"/>
    <dgm:cxn modelId="{5470E5AF-1501-0B47-BEE4-8EE7277239FA}" type="presParOf" srcId="{861D0BB9-6F17-4A28-8AD2-4C92320CE1A0}" destId="{C0501DBB-7934-4491-A1B7-7C1AE1C89F90}" srcOrd="6" destOrd="0" presId="urn:microsoft.com/office/officeart/2005/8/layout/process1"/>
    <dgm:cxn modelId="{7197133E-614D-4A48-896C-79CAB9C37C6A}" type="presParOf" srcId="{861D0BB9-6F17-4A28-8AD2-4C92320CE1A0}" destId="{8E17ABFC-1E7F-40F8-B9E8-87707CEAA51B}" srcOrd="7" destOrd="0" presId="urn:microsoft.com/office/officeart/2005/8/layout/process1"/>
    <dgm:cxn modelId="{6611607D-6638-F543-AB6F-B09FD7523A10}" type="presParOf" srcId="{8E17ABFC-1E7F-40F8-B9E8-87707CEAA51B}" destId="{EF1BE772-CAAB-4542-8C1E-92F204B1AB22}" srcOrd="0" destOrd="0" presId="urn:microsoft.com/office/officeart/2005/8/layout/process1"/>
    <dgm:cxn modelId="{4D5F99DE-5F06-654B-890E-EF838F132C52}" type="presParOf" srcId="{861D0BB9-6F17-4A28-8AD2-4C92320CE1A0}" destId="{7C27C3E0-DA9C-42DE-8E07-AA749F6FA6F1}" srcOrd="8"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BAC151-8D09-4C83-A6D6-D9C710FA2662}"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FF33D51C-570F-473C-A58B-24A13B7E0678}">
      <dgm:prSet phldrT="[Text]"/>
      <dgm:spPr>
        <a:solidFill>
          <a:schemeClr val="bg1"/>
        </a:solidFill>
        <a:ln>
          <a:solidFill>
            <a:schemeClr val="tx1"/>
          </a:solidFill>
        </a:ln>
      </dgm:spPr>
      <dgm:t>
        <a:bodyPr/>
        <a:lstStyle/>
        <a:p>
          <a:r>
            <a:rPr lang="en-US" b="0" dirty="0" smtClean="0">
              <a:solidFill>
                <a:schemeClr val="tx1"/>
              </a:solidFill>
            </a:rPr>
            <a:t>Habitat restoration decision</a:t>
          </a:r>
          <a:endParaRPr lang="en-US" b="0" dirty="0">
            <a:solidFill>
              <a:schemeClr val="tx1"/>
            </a:solidFill>
          </a:endParaRPr>
        </a:p>
      </dgm:t>
    </dgm:pt>
    <dgm:pt modelId="{3A6D40A7-B61B-4A5F-ADF0-241494CA0983}" type="parTrans" cxnId="{89FE9C7D-337D-4A09-8C3F-EBC0F50BF939}">
      <dgm:prSet/>
      <dgm:spPr/>
      <dgm:t>
        <a:bodyPr/>
        <a:lstStyle/>
        <a:p>
          <a:endParaRPr lang="en-US" b="0"/>
        </a:p>
      </dgm:t>
    </dgm:pt>
    <dgm:pt modelId="{C7DCE9B5-BC31-4C34-A289-A723E2D2116F}" type="sibTrans" cxnId="{89FE9C7D-337D-4A09-8C3F-EBC0F50BF939}">
      <dgm:prSet/>
      <dgm:spPr>
        <a:solidFill>
          <a:srgbClr val="FF0000"/>
        </a:solidFill>
      </dgm:spPr>
      <dgm:t>
        <a:bodyPr/>
        <a:lstStyle/>
        <a:p>
          <a:endParaRPr lang="en-US" b="0"/>
        </a:p>
      </dgm:t>
    </dgm:pt>
    <dgm:pt modelId="{5EF4F783-0C53-4D6E-9202-B3F3094E6499}">
      <dgm:prSet phldrT="[Text]"/>
      <dgm:spPr>
        <a:solidFill>
          <a:schemeClr val="bg1"/>
        </a:solidFill>
        <a:ln>
          <a:solidFill>
            <a:schemeClr val="tx1"/>
          </a:solidFill>
        </a:ln>
      </dgm:spPr>
      <dgm:t>
        <a:bodyPr/>
        <a:lstStyle/>
        <a:p>
          <a:r>
            <a:rPr lang="en-US" b="0" dirty="0" smtClean="0">
              <a:solidFill>
                <a:schemeClr val="tx1"/>
              </a:solidFill>
            </a:rPr>
            <a:t>Area of biogenic habitat</a:t>
          </a:r>
          <a:endParaRPr lang="en-US" b="0" dirty="0">
            <a:solidFill>
              <a:schemeClr val="tx1"/>
            </a:solidFill>
          </a:endParaRPr>
        </a:p>
      </dgm:t>
    </dgm:pt>
    <dgm:pt modelId="{0A58AF18-B70C-489F-9703-ED19E44A394E}" type="parTrans" cxnId="{6985EAAF-8FC4-4163-85C7-12B0E7685209}">
      <dgm:prSet/>
      <dgm:spPr/>
      <dgm:t>
        <a:bodyPr/>
        <a:lstStyle/>
        <a:p>
          <a:endParaRPr lang="en-US" b="0"/>
        </a:p>
      </dgm:t>
    </dgm:pt>
    <dgm:pt modelId="{5C49F2A0-2E87-4364-9FE7-3E917A97488E}" type="sibTrans" cxnId="{6985EAAF-8FC4-4163-85C7-12B0E7685209}">
      <dgm:prSet/>
      <dgm:spPr>
        <a:solidFill>
          <a:srgbClr val="FF0000"/>
        </a:solidFill>
      </dgm:spPr>
      <dgm:t>
        <a:bodyPr/>
        <a:lstStyle/>
        <a:p>
          <a:endParaRPr lang="en-US" b="0"/>
        </a:p>
      </dgm:t>
    </dgm:pt>
    <dgm:pt modelId="{5F5E6A61-DA78-4C0F-BD8A-788452CF8AA3}">
      <dgm:prSet phldrT="[Text]"/>
      <dgm:spPr>
        <a:solidFill>
          <a:schemeClr val="bg1"/>
        </a:solidFill>
        <a:ln>
          <a:solidFill>
            <a:schemeClr val="tx1"/>
          </a:solidFill>
        </a:ln>
      </dgm:spPr>
      <dgm:t>
        <a:bodyPr/>
        <a:lstStyle/>
        <a:p>
          <a:r>
            <a:rPr lang="en-US" b="0" dirty="0" smtClean="0">
              <a:solidFill>
                <a:schemeClr val="tx1"/>
              </a:solidFill>
            </a:rPr>
            <a:t>Wave and storm surge attenuation</a:t>
          </a:r>
          <a:endParaRPr lang="en-US" b="0" dirty="0">
            <a:solidFill>
              <a:schemeClr val="tx1"/>
            </a:solidFill>
          </a:endParaRPr>
        </a:p>
      </dgm:t>
    </dgm:pt>
    <dgm:pt modelId="{8EE1EE4E-1020-4CFB-981C-5C143F3F1B4C}" type="parTrans" cxnId="{72C78074-5427-4B69-BB24-C40B9C7EC442}">
      <dgm:prSet/>
      <dgm:spPr/>
      <dgm:t>
        <a:bodyPr/>
        <a:lstStyle/>
        <a:p>
          <a:endParaRPr lang="en-US" b="0"/>
        </a:p>
      </dgm:t>
    </dgm:pt>
    <dgm:pt modelId="{E23806DD-CAB6-41EA-8392-E3CBEB254C6A}" type="sibTrans" cxnId="{72C78074-5427-4B69-BB24-C40B9C7EC442}">
      <dgm:prSet/>
      <dgm:spPr>
        <a:solidFill>
          <a:srgbClr val="FF0000"/>
        </a:solidFill>
      </dgm:spPr>
      <dgm:t>
        <a:bodyPr/>
        <a:lstStyle/>
        <a:p>
          <a:endParaRPr lang="en-US" b="0"/>
        </a:p>
      </dgm:t>
    </dgm:pt>
    <dgm:pt modelId="{BE9484C8-9F96-48C2-B114-1C1A974FDA86}">
      <dgm:prSet/>
      <dgm:spPr>
        <a:solidFill>
          <a:schemeClr val="bg1"/>
        </a:solidFill>
        <a:ln>
          <a:solidFill>
            <a:schemeClr val="tx1"/>
          </a:solidFill>
        </a:ln>
      </dgm:spPr>
      <dgm:t>
        <a:bodyPr/>
        <a:lstStyle/>
        <a:p>
          <a:r>
            <a:rPr lang="en-US" b="0" dirty="0" smtClean="0">
              <a:solidFill>
                <a:schemeClr val="tx1"/>
              </a:solidFill>
            </a:rPr>
            <a:t>Erosion and flooding near property</a:t>
          </a:r>
          <a:endParaRPr lang="en-US" b="0" dirty="0">
            <a:solidFill>
              <a:schemeClr val="tx1"/>
            </a:solidFill>
          </a:endParaRPr>
        </a:p>
      </dgm:t>
    </dgm:pt>
    <dgm:pt modelId="{4F201856-D8D3-41EA-A657-9CC0257B29ED}" type="parTrans" cxnId="{C370CA47-AA06-4D7E-ACF1-9BFA1CA5B0CD}">
      <dgm:prSet/>
      <dgm:spPr/>
      <dgm:t>
        <a:bodyPr/>
        <a:lstStyle/>
        <a:p>
          <a:endParaRPr lang="en-US" b="0"/>
        </a:p>
      </dgm:t>
    </dgm:pt>
    <dgm:pt modelId="{C7EC67AA-F674-43AC-AE99-93F8C77DD2DF}" type="sibTrans" cxnId="{C370CA47-AA06-4D7E-ACF1-9BFA1CA5B0CD}">
      <dgm:prSet/>
      <dgm:spPr>
        <a:solidFill>
          <a:srgbClr val="FF0000"/>
        </a:solidFill>
      </dgm:spPr>
      <dgm:t>
        <a:bodyPr/>
        <a:lstStyle/>
        <a:p>
          <a:endParaRPr lang="en-US" b="0"/>
        </a:p>
      </dgm:t>
    </dgm:pt>
    <dgm:pt modelId="{71E43066-65E5-4315-B6AC-82AEBED49C6C}">
      <dgm:prSet/>
      <dgm:spPr>
        <a:solidFill>
          <a:schemeClr val="bg1"/>
        </a:solidFill>
        <a:ln>
          <a:solidFill>
            <a:schemeClr val="tx1"/>
          </a:solidFill>
        </a:ln>
      </dgm:spPr>
      <dgm:t>
        <a:bodyPr/>
        <a:lstStyle/>
        <a:p>
          <a:r>
            <a:rPr lang="en-US" b="0" dirty="0" smtClean="0">
              <a:solidFill>
                <a:schemeClr val="tx1"/>
              </a:solidFill>
            </a:rPr>
            <a:t>Damage costs</a:t>
          </a:r>
        </a:p>
        <a:p>
          <a:r>
            <a:rPr lang="en-US" b="0" dirty="0" smtClean="0">
              <a:solidFill>
                <a:schemeClr val="tx1"/>
              </a:solidFill>
            </a:rPr>
            <a:t>People affected</a:t>
          </a:r>
          <a:endParaRPr lang="en-US" b="0" dirty="0">
            <a:solidFill>
              <a:schemeClr val="tx1"/>
            </a:solidFill>
          </a:endParaRPr>
        </a:p>
      </dgm:t>
    </dgm:pt>
    <dgm:pt modelId="{C868DD91-05B3-4976-AB5F-846420CC657B}" type="parTrans" cxnId="{63759146-F8F6-4977-A1E4-74CA0AB9528E}">
      <dgm:prSet/>
      <dgm:spPr/>
      <dgm:t>
        <a:bodyPr/>
        <a:lstStyle/>
        <a:p>
          <a:endParaRPr lang="en-US" b="0"/>
        </a:p>
      </dgm:t>
    </dgm:pt>
    <dgm:pt modelId="{11F2AF25-68E3-4043-A9CA-A0A2E90FC1B7}" type="sibTrans" cxnId="{63759146-F8F6-4977-A1E4-74CA0AB9528E}">
      <dgm:prSet/>
      <dgm:spPr/>
      <dgm:t>
        <a:bodyPr/>
        <a:lstStyle/>
        <a:p>
          <a:endParaRPr lang="en-US" b="0"/>
        </a:p>
      </dgm:t>
    </dgm:pt>
    <dgm:pt modelId="{5BF308D0-FE5E-41A2-A0A9-DA42AB83FF48}" type="pres">
      <dgm:prSet presAssocID="{75BAC151-8D09-4C83-A6D6-D9C710FA2662}" presName="Name0" presStyleCnt="0">
        <dgm:presLayoutVars>
          <dgm:dir/>
          <dgm:resizeHandles val="exact"/>
        </dgm:presLayoutVars>
      </dgm:prSet>
      <dgm:spPr/>
      <dgm:t>
        <a:bodyPr/>
        <a:lstStyle/>
        <a:p>
          <a:endParaRPr lang="en-US"/>
        </a:p>
      </dgm:t>
    </dgm:pt>
    <dgm:pt modelId="{522E8FB5-AD13-40B4-B344-321317919D9B}" type="pres">
      <dgm:prSet presAssocID="{FF33D51C-570F-473C-A58B-24A13B7E0678}" presName="composite" presStyleCnt="0"/>
      <dgm:spPr/>
    </dgm:pt>
    <dgm:pt modelId="{C702AF07-D314-4FD0-8B16-93FCAB5D5E5A}" type="pres">
      <dgm:prSet presAssocID="{FF33D51C-570F-473C-A58B-24A13B7E0678}" presName="imagSh" presStyleLbl="bgImgPlace1" presStyleIdx="0" presStyleCnt="5"/>
      <dgm:spPr>
        <a:blipFill rotWithShape="0">
          <a:blip xmlns:r="http://schemas.openxmlformats.org/officeDocument/2006/relationships" r:embed="rId1"/>
          <a:stretch>
            <a:fillRect/>
          </a:stretch>
        </a:blipFill>
      </dgm:spPr>
    </dgm:pt>
    <dgm:pt modelId="{306E8A46-2C53-470F-9F9C-4FFC3BE336B1}" type="pres">
      <dgm:prSet presAssocID="{FF33D51C-570F-473C-A58B-24A13B7E0678}" presName="txNode" presStyleLbl="node1" presStyleIdx="0" presStyleCnt="5">
        <dgm:presLayoutVars>
          <dgm:bulletEnabled val="1"/>
        </dgm:presLayoutVars>
      </dgm:prSet>
      <dgm:spPr/>
      <dgm:t>
        <a:bodyPr/>
        <a:lstStyle/>
        <a:p>
          <a:endParaRPr lang="en-US"/>
        </a:p>
      </dgm:t>
    </dgm:pt>
    <dgm:pt modelId="{A4F2141D-5804-4583-BFD6-C048797B917B}" type="pres">
      <dgm:prSet presAssocID="{C7DCE9B5-BC31-4C34-A289-A723E2D2116F}" presName="sibTrans" presStyleLbl="sibTrans2D1" presStyleIdx="0" presStyleCnt="4" custScaleX="247527" custScaleY="70470"/>
      <dgm:spPr/>
      <dgm:t>
        <a:bodyPr/>
        <a:lstStyle/>
        <a:p>
          <a:endParaRPr lang="en-US"/>
        </a:p>
      </dgm:t>
    </dgm:pt>
    <dgm:pt modelId="{8670C2F8-52F1-45C3-BBCE-15E813F60445}" type="pres">
      <dgm:prSet presAssocID="{C7DCE9B5-BC31-4C34-A289-A723E2D2116F}" presName="connTx" presStyleLbl="sibTrans2D1" presStyleIdx="0" presStyleCnt="4"/>
      <dgm:spPr/>
      <dgm:t>
        <a:bodyPr/>
        <a:lstStyle/>
        <a:p>
          <a:endParaRPr lang="en-US"/>
        </a:p>
      </dgm:t>
    </dgm:pt>
    <dgm:pt modelId="{79B18767-F430-4B4F-ADF8-B773CCF2D4BA}" type="pres">
      <dgm:prSet presAssocID="{5EF4F783-0C53-4D6E-9202-B3F3094E6499}" presName="composite" presStyleCnt="0"/>
      <dgm:spPr/>
    </dgm:pt>
    <dgm:pt modelId="{1837DAAD-7D22-4822-8139-3A1A7CDA3E90}" type="pres">
      <dgm:prSet presAssocID="{5EF4F783-0C53-4D6E-9202-B3F3094E6499}" presName="imagSh" presStyleLbl="bgImgPlace1" presStyleIdx="1" presStyleCnt="5"/>
      <dgm:spPr>
        <a:blipFill rotWithShape="0">
          <a:blip xmlns:r="http://schemas.openxmlformats.org/officeDocument/2006/relationships" r:embed="rId2"/>
          <a:stretch>
            <a:fillRect/>
          </a:stretch>
        </a:blipFill>
      </dgm:spPr>
    </dgm:pt>
    <dgm:pt modelId="{495A494B-A6D3-483A-8367-59344E23F957}" type="pres">
      <dgm:prSet presAssocID="{5EF4F783-0C53-4D6E-9202-B3F3094E6499}" presName="txNode" presStyleLbl="node1" presStyleIdx="1" presStyleCnt="5">
        <dgm:presLayoutVars>
          <dgm:bulletEnabled val="1"/>
        </dgm:presLayoutVars>
      </dgm:prSet>
      <dgm:spPr/>
      <dgm:t>
        <a:bodyPr/>
        <a:lstStyle/>
        <a:p>
          <a:endParaRPr lang="en-US"/>
        </a:p>
      </dgm:t>
    </dgm:pt>
    <dgm:pt modelId="{5C53DE62-3F09-4848-9107-2E787102F17E}" type="pres">
      <dgm:prSet presAssocID="{5C49F2A0-2E87-4364-9FE7-3E917A97488E}" presName="sibTrans" presStyleLbl="sibTrans2D1" presStyleIdx="1" presStyleCnt="4" custScaleX="247527" custScaleY="70470"/>
      <dgm:spPr/>
      <dgm:t>
        <a:bodyPr/>
        <a:lstStyle/>
        <a:p>
          <a:endParaRPr lang="en-US"/>
        </a:p>
      </dgm:t>
    </dgm:pt>
    <dgm:pt modelId="{58D006EB-4AA4-4EC0-8340-924714EBF760}" type="pres">
      <dgm:prSet presAssocID="{5C49F2A0-2E87-4364-9FE7-3E917A97488E}" presName="connTx" presStyleLbl="sibTrans2D1" presStyleIdx="1" presStyleCnt="4"/>
      <dgm:spPr/>
      <dgm:t>
        <a:bodyPr/>
        <a:lstStyle/>
        <a:p>
          <a:endParaRPr lang="en-US"/>
        </a:p>
      </dgm:t>
    </dgm:pt>
    <dgm:pt modelId="{C2D21363-8CB0-434D-9097-4AAE3F3F8FC3}" type="pres">
      <dgm:prSet presAssocID="{5F5E6A61-DA78-4C0F-BD8A-788452CF8AA3}" presName="composite" presStyleCnt="0"/>
      <dgm:spPr/>
    </dgm:pt>
    <dgm:pt modelId="{9EEF746A-B08F-4152-B7F7-AB9934F78D1A}" type="pres">
      <dgm:prSet presAssocID="{5F5E6A61-DA78-4C0F-BD8A-788452CF8AA3}" presName="imagSh" presStyleLbl="bgImgPlace1" presStyleIdx="2" presStyleCnt="5"/>
      <dgm:spPr>
        <a:blipFill rotWithShape="0">
          <a:blip xmlns:r="http://schemas.openxmlformats.org/officeDocument/2006/relationships" r:embed="rId3"/>
          <a:stretch>
            <a:fillRect/>
          </a:stretch>
        </a:blipFill>
      </dgm:spPr>
    </dgm:pt>
    <dgm:pt modelId="{3CDA3A05-EE0A-4365-AE4E-A4534C0C8079}" type="pres">
      <dgm:prSet presAssocID="{5F5E6A61-DA78-4C0F-BD8A-788452CF8AA3}" presName="txNode" presStyleLbl="node1" presStyleIdx="2" presStyleCnt="5">
        <dgm:presLayoutVars>
          <dgm:bulletEnabled val="1"/>
        </dgm:presLayoutVars>
      </dgm:prSet>
      <dgm:spPr/>
      <dgm:t>
        <a:bodyPr/>
        <a:lstStyle/>
        <a:p>
          <a:endParaRPr lang="en-US"/>
        </a:p>
      </dgm:t>
    </dgm:pt>
    <dgm:pt modelId="{61C02AA5-1592-4B90-B5C8-5B83249A29F5}" type="pres">
      <dgm:prSet presAssocID="{E23806DD-CAB6-41EA-8392-E3CBEB254C6A}" presName="sibTrans" presStyleLbl="sibTrans2D1" presStyleIdx="2" presStyleCnt="4" custScaleX="247527" custScaleY="70470"/>
      <dgm:spPr/>
      <dgm:t>
        <a:bodyPr/>
        <a:lstStyle/>
        <a:p>
          <a:endParaRPr lang="en-US"/>
        </a:p>
      </dgm:t>
    </dgm:pt>
    <dgm:pt modelId="{3C320435-16B6-4B9D-8A2B-AE78CC78AA2A}" type="pres">
      <dgm:prSet presAssocID="{E23806DD-CAB6-41EA-8392-E3CBEB254C6A}" presName="connTx" presStyleLbl="sibTrans2D1" presStyleIdx="2" presStyleCnt="4"/>
      <dgm:spPr/>
      <dgm:t>
        <a:bodyPr/>
        <a:lstStyle/>
        <a:p>
          <a:endParaRPr lang="en-US"/>
        </a:p>
      </dgm:t>
    </dgm:pt>
    <dgm:pt modelId="{1F0142DF-B5F6-4335-A905-04CDC1DAB62A}" type="pres">
      <dgm:prSet presAssocID="{BE9484C8-9F96-48C2-B114-1C1A974FDA86}" presName="composite" presStyleCnt="0"/>
      <dgm:spPr/>
    </dgm:pt>
    <dgm:pt modelId="{3EA78760-717F-493C-8D4D-D1F0073F0184}" type="pres">
      <dgm:prSet presAssocID="{BE9484C8-9F96-48C2-B114-1C1A974FDA86}" presName="imagSh" presStyleLbl="bgImgPlace1" presStyleIdx="3" presStyleCnt="5"/>
      <dgm:spPr>
        <a:blipFill rotWithShape="0">
          <a:blip xmlns:r="http://schemas.openxmlformats.org/officeDocument/2006/relationships" r:embed="rId4"/>
          <a:stretch>
            <a:fillRect/>
          </a:stretch>
        </a:blipFill>
      </dgm:spPr>
    </dgm:pt>
    <dgm:pt modelId="{CE1CFCC8-1068-4760-AD75-2AF8536EBAF9}" type="pres">
      <dgm:prSet presAssocID="{BE9484C8-9F96-48C2-B114-1C1A974FDA86}" presName="txNode" presStyleLbl="node1" presStyleIdx="3" presStyleCnt="5">
        <dgm:presLayoutVars>
          <dgm:bulletEnabled val="1"/>
        </dgm:presLayoutVars>
      </dgm:prSet>
      <dgm:spPr/>
      <dgm:t>
        <a:bodyPr/>
        <a:lstStyle/>
        <a:p>
          <a:endParaRPr lang="en-US"/>
        </a:p>
      </dgm:t>
    </dgm:pt>
    <dgm:pt modelId="{05E14057-465A-43DD-8C07-8EDC51389E7A}" type="pres">
      <dgm:prSet presAssocID="{C7EC67AA-F674-43AC-AE99-93F8C77DD2DF}" presName="sibTrans" presStyleLbl="sibTrans2D1" presStyleIdx="3" presStyleCnt="4" custScaleX="247527" custScaleY="70470"/>
      <dgm:spPr/>
      <dgm:t>
        <a:bodyPr/>
        <a:lstStyle/>
        <a:p>
          <a:endParaRPr lang="en-US"/>
        </a:p>
      </dgm:t>
    </dgm:pt>
    <dgm:pt modelId="{55E39C45-8572-44E5-824E-48B0C93EF9F9}" type="pres">
      <dgm:prSet presAssocID="{C7EC67AA-F674-43AC-AE99-93F8C77DD2DF}" presName="connTx" presStyleLbl="sibTrans2D1" presStyleIdx="3" presStyleCnt="4"/>
      <dgm:spPr/>
      <dgm:t>
        <a:bodyPr/>
        <a:lstStyle/>
        <a:p>
          <a:endParaRPr lang="en-US"/>
        </a:p>
      </dgm:t>
    </dgm:pt>
    <dgm:pt modelId="{C9D693B8-94A8-48D5-A87C-C069A8E3D186}" type="pres">
      <dgm:prSet presAssocID="{71E43066-65E5-4315-B6AC-82AEBED49C6C}" presName="composite" presStyleCnt="0"/>
      <dgm:spPr/>
    </dgm:pt>
    <dgm:pt modelId="{12E8587F-E76D-4BA0-8743-32B96C96612D}" type="pres">
      <dgm:prSet presAssocID="{71E43066-65E5-4315-B6AC-82AEBED49C6C}" presName="imagSh" presStyleLbl="bgImgPlace1" presStyleIdx="4" presStyleCnt="5"/>
      <dgm:spPr>
        <a:blipFill rotWithShape="0">
          <a:blip xmlns:r="http://schemas.openxmlformats.org/officeDocument/2006/relationships" r:embed="rId5"/>
          <a:stretch>
            <a:fillRect/>
          </a:stretch>
        </a:blipFill>
      </dgm:spPr>
    </dgm:pt>
    <dgm:pt modelId="{1073C926-1130-43C1-96A0-43FFD78F2BDA}" type="pres">
      <dgm:prSet presAssocID="{71E43066-65E5-4315-B6AC-82AEBED49C6C}" presName="txNode" presStyleLbl="node1" presStyleIdx="4" presStyleCnt="5">
        <dgm:presLayoutVars>
          <dgm:bulletEnabled val="1"/>
        </dgm:presLayoutVars>
      </dgm:prSet>
      <dgm:spPr/>
      <dgm:t>
        <a:bodyPr/>
        <a:lstStyle/>
        <a:p>
          <a:endParaRPr lang="en-US"/>
        </a:p>
      </dgm:t>
    </dgm:pt>
  </dgm:ptLst>
  <dgm:cxnLst>
    <dgm:cxn modelId="{B627EACB-6E8C-BA48-A52E-44CCC52A5802}" type="presOf" srcId="{C7EC67AA-F674-43AC-AE99-93F8C77DD2DF}" destId="{55E39C45-8572-44E5-824E-48B0C93EF9F9}" srcOrd="1" destOrd="0" presId="urn:microsoft.com/office/officeart/2005/8/layout/hProcess10"/>
    <dgm:cxn modelId="{72C78074-5427-4B69-BB24-C40B9C7EC442}" srcId="{75BAC151-8D09-4C83-A6D6-D9C710FA2662}" destId="{5F5E6A61-DA78-4C0F-BD8A-788452CF8AA3}" srcOrd="2" destOrd="0" parTransId="{8EE1EE4E-1020-4CFB-981C-5C143F3F1B4C}" sibTransId="{E23806DD-CAB6-41EA-8392-E3CBEB254C6A}"/>
    <dgm:cxn modelId="{50A1C6F0-BC64-8848-AE80-37BF1BFA3305}" type="presOf" srcId="{5F5E6A61-DA78-4C0F-BD8A-788452CF8AA3}" destId="{3CDA3A05-EE0A-4365-AE4E-A4534C0C8079}" srcOrd="0" destOrd="0" presId="urn:microsoft.com/office/officeart/2005/8/layout/hProcess10"/>
    <dgm:cxn modelId="{4F82FA84-B683-2D47-9ED9-C246CBCD7CA9}" type="presOf" srcId="{5C49F2A0-2E87-4364-9FE7-3E917A97488E}" destId="{5C53DE62-3F09-4848-9107-2E787102F17E}" srcOrd="0" destOrd="0" presId="urn:microsoft.com/office/officeart/2005/8/layout/hProcess10"/>
    <dgm:cxn modelId="{6985EAAF-8FC4-4163-85C7-12B0E7685209}" srcId="{75BAC151-8D09-4C83-A6D6-D9C710FA2662}" destId="{5EF4F783-0C53-4D6E-9202-B3F3094E6499}" srcOrd="1" destOrd="0" parTransId="{0A58AF18-B70C-489F-9703-ED19E44A394E}" sibTransId="{5C49F2A0-2E87-4364-9FE7-3E917A97488E}"/>
    <dgm:cxn modelId="{63759146-F8F6-4977-A1E4-74CA0AB9528E}" srcId="{75BAC151-8D09-4C83-A6D6-D9C710FA2662}" destId="{71E43066-65E5-4315-B6AC-82AEBED49C6C}" srcOrd="4" destOrd="0" parTransId="{C868DD91-05B3-4976-AB5F-846420CC657B}" sibTransId="{11F2AF25-68E3-4043-A9CA-A0A2E90FC1B7}"/>
    <dgm:cxn modelId="{89FE9C7D-337D-4A09-8C3F-EBC0F50BF939}" srcId="{75BAC151-8D09-4C83-A6D6-D9C710FA2662}" destId="{FF33D51C-570F-473C-A58B-24A13B7E0678}" srcOrd="0" destOrd="0" parTransId="{3A6D40A7-B61B-4A5F-ADF0-241494CA0983}" sibTransId="{C7DCE9B5-BC31-4C34-A289-A723E2D2116F}"/>
    <dgm:cxn modelId="{48861DC4-66D3-7942-A90B-7DDFB9557924}" type="presOf" srcId="{5C49F2A0-2E87-4364-9FE7-3E917A97488E}" destId="{58D006EB-4AA4-4EC0-8340-924714EBF760}" srcOrd="1" destOrd="0" presId="urn:microsoft.com/office/officeart/2005/8/layout/hProcess10"/>
    <dgm:cxn modelId="{4E7E70E6-316D-6B4B-B329-3D61616BC19C}" type="presOf" srcId="{E23806DD-CAB6-41EA-8392-E3CBEB254C6A}" destId="{61C02AA5-1592-4B90-B5C8-5B83249A29F5}" srcOrd="0" destOrd="0" presId="urn:microsoft.com/office/officeart/2005/8/layout/hProcess10"/>
    <dgm:cxn modelId="{0CD77A11-8DA2-6943-B397-2DF5E0F8189D}" type="presOf" srcId="{FF33D51C-570F-473C-A58B-24A13B7E0678}" destId="{306E8A46-2C53-470F-9F9C-4FFC3BE336B1}" srcOrd="0" destOrd="0" presId="urn:microsoft.com/office/officeart/2005/8/layout/hProcess10"/>
    <dgm:cxn modelId="{04DE8021-D6C6-1E40-B200-D2B242EF2F38}" type="presOf" srcId="{C7DCE9B5-BC31-4C34-A289-A723E2D2116F}" destId="{8670C2F8-52F1-45C3-BBCE-15E813F60445}" srcOrd="1" destOrd="0" presId="urn:microsoft.com/office/officeart/2005/8/layout/hProcess10"/>
    <dgm:cxn modelId="{9E9B29B0-033F-7C48-8E23-9D83135B59AC}" type="presOf" srcId="{E23806DD-CAB6-41EA-8392-E3CBEB254C6A}" destId="{3C320435-16B6-4B9D-8A2B-AE78CC78AA2A}" srcOrd="1" destOrd="0" presId="urn:microsoft.com/office/officeart/2005/8/layout/hProcess10"/>
    <dgm:cxn modelId="{E4FE7FF4-1AF2-EF44-B730-B6FE4FD54885}" type="presOf" srcId="{BE9484C8-9F96-48C2-B114-1C1A974FDA86}" destId="{CE1CFCC8-1068-4760-AD75-2AF8536EBAF9}" srcOrd="0" destOrd="0" presId="urn:microsoft.com/office/officeart/2005/8/layout/hProcess10"/>
    <dgm:cxn modelId="{C370CA47-AA06-4D7E-ACF1-9BFA1CA5B0CD}" srcId="{75BAC151-8D09-4C83-A6D6-D9C710FA2662}" destId="{BE9484C8-9F96-48C2-B114-1C1A974FDA86}" srcOrd="3" destOrd="0" parTransId="{4F201856-D8D3-41EA-A657-9CC0257B29ED}" sibTransId="{C7EC67AA-F674-43AC-AE99-93F8C77DD2DF}"/>
    <dgm:cxn modelId="{EB7C5742-E66D-644D-8918-E54DFA165DD5}" type="presOf" srcId="{75BAC151-8D09-4C83-A6D6-D9C710FA2662}" destId="{5BF308D0-FE5E-41A2-A0A9-DA42AB83FF48}" srcOrd="0" destOrd="0" presId="urn:microsoft.com/office/officeart/2005/8/layout/hProcess10"/>
    <dgm:cxn modelId="{334B91A7-EC0A-A74C-9BC4-76564624C2ED}" type="presOf" srcId="{C7EC67AA-F674-43AC-AE99-93F8C77DD2DF}" destId="{05E14057-465A-43DD-8C07-8EDC51389E7A}" srcOrd="0" destOrd="0" presId="urn:microsoft.com/office/officeart/2005/8/layout/hProcess10"/>
    <dgm:cxn modelId="{103DFFC2-F7C0-A14F-BEF2-8363D398EF5E}" type="presOf" srcId="{5EF4F783-0C53-4D6E-9202-B3F3094E6499}" destId="{495A494B-A6D3-483A-8367-59344E23F957}" srcOrd="0" destOrd="0" presId="urn:microsoft.com/office/officeart/2005/8/layout/hProcess10"/>
    <dgm:cxn modelId="{683DD341-2B76-A54E-A702-8D6049E54FCB}" type="presOf" srcId="{71E43066-65E5-4315-B6AC-82AEBED49C6C}" destId="{1073C926-1130-43C1-96A0-43FFD78F2BDA}" srcOrd="0" destOrd="0" presId="urn:microsoft.com/office/officeart/2005/8/layout/hProcess10"/>
    <dgm:cxn modelId="{DD7B6A76-9FAD-8E47-A449-4DFB58FC7C93}" type="presOf" srcId="{C7DCE9B5-BC31-4C34-A289-A723E2D2116F}" destId="{A4F2141D-5804-4583-BFD6-C048797B917B}" srcOrd="0" destOrd="0" presId="urn:microsoft.com/office/officeart/2005/8/layout/hProcess10"/>
    <dgm:cxn modelId="{1168788B-1C22-6E4D-8F9D-44B2915AE910}" type="presParOf" srcId="{5BF308D0-FE5E-41A2-A0A9-DA42AB83FF48}" destId="{522E8FB5-AD13-40B4-B344-321317919D9B}" srcOrd="0" destOrd="0" presId="urn:microsoft.com/office/officeart/2005/8/layout/hProcess10"/>
    <dgm:cxn modelId="{82719164-DA01-1A47-BB04-D03060A99AD5}" type="presParOf" srcId="{522E8FB5-AD13-40B4-B344-321317919D9B}" destId="{C702AF07-D314-4FD0-8B16-93FCAB5D5E5A}" srcOrd="0" destOrd="0" presId="urn:microsoft.com/office/officeart/2005/8/layout/hProcess10"/>
    <dgm:cxn modelId="{8BA83CE2-9560-0849-8557-F9790E1FB0B7}" type="presParOf" srcId="{522E8FB5-AD13-40B4-B344-321317919D9B}" destId="{306E8A46-2C53-470F-9F9C-4FFC3BE336B1}" srcOrd="1" destOrd="0" presId="urn:microsoft.com/office/officeart/2005/8/layout/hProcess10"/>
    <dgm:cxn modelId="{2CF6B6E0-F012-9A47-B2E8-A8C631852BCE}" type="presParOf" srcId="{5BF308D0-FE5E-41A2-A0A9-DA42AB83FF48}" destId="{A4F2141D-5804-4583-BFD6-C048797B917B}" srcOrd="1" destOrd="0" presId="urn:microsoft.com/office/officeart/2005/8/layout/hProcess10"/>
    <dgm:cxn modelId="{D3E6E596-08D1-B94E-BAD8-504312BD618B}" type="presParOf" srcId="{A4F2141D-5804-4583-BFD6-C048797B917B}" destId="{8670C2F8-52F1-45C3-BBCE-15E813F60445}" srcOrd="0" destOrd="0" presId="urn:microsoft.com/office/officeart/2005/8/layout/hProcess10"/>
    <dgm:cxn modelId="{10AE68DB-5BF6-0149-BAC7-5D93102268B3}" type="presParOf" srcId="{5BF308D0-FE5E-41A2-A0A9-DA42AB83FF48}" destId="{79B18767-F430-4B4F-ADF8-B773CCF2D4BA}" srcOrd="2" destOrd="0" presId="urn:microsoft.com/office/officeart/2005/8/layout/hProcess10"/>
    <dgm:cxn modelId="{4523DB11-7CE0-9D4E-8AFC-00057E9F8DC8}" type="presParOf" srcId="{79B18767-F430-4B4F-ADF8-B773CCF2D4BA}" destId="{1837DAAD-7D22-4822-8139-3A1A7CDA3E90}" srcOrd="0" destOrd="0" presId="urn:microsoft.com/office/officeart/2005/8/layout/hProcess10"/>
    <dgm:cxn modelId="{DA46FB23-8C5E-5F4A-A06E-F12D66AAB41B}" type="presParOf" srcId="{79B18767-F430-4B4F-ADF8-B773CCF2D4BA}" destId="{495A494B-A6D3-483A-8367-59344E23F957}" srcOrd="1" destOrd="0" presId="urn:microsoft.com/office/officeart/2005/8/layout/hProcess10"/>
    <dgm:cxn modelId="{9A01AE30-4C3D-4B43-901F-B32098252D6D}" type="presParOf" srcId="{5BF308D0-FE5E-41A2-A0A9-DA42AB83FF48}" destId="{5C53DE62-3F09-4848-9107-2E787102F17E}" srcOrd="3" destOrd="0" presId="urn:microsoft.com/office/officeart/2005/8/layout/hProcess10"/>
    <dgm:cxn modelId="{E484B3E5-3C53-624D-931C-CD2ABD6DBB39}" type="presParOf" srcId="{5C53DE62-3F09-4848-9107-2E787102F17E}" destId="{58D006EB-4AA4-4EC0-8340-924714EBF760}" srcOrd="0" destOrd="0" presId="urn:microsoft.com/office/officeart/2005/8/layout/hProcess10"/>
    <dgm:cxn modelId="{D83EBE08-86C8-324B-BAE1-7FB638707AA3}" type="presParOf" srcId="{5BF308D0-FE5E-41A2-A0A9-DA42AB83FF48}" destId="{C2D21363-8CB0-434D-9097-4AAE3F3F8FC3}" srcOrd="4" destOrd="0" presId="urn:microsoft.com/office/officeart/2005/8/layout/hProcess10"/>
    <dgm:cxn modelId="{67CAD345-49F2-C048-BD09-D6F819684711}" type="presParOf" srcId="{C2D21363-8CB0-434D-9097-4AAE3F3F8FC3}" destId="{9EEF746A-B08F-4152-B7F7-AB9934F78D1A}" srcOrd="0" destOrd="0" presId="urn:microsoft.com/office/officeart/2005/8/layout/hProcess10"/>
    <dgm:cxn modelId="{81B1667B-6395-5A42-AB53-D50E5FB1B098}" type="presParOf" srcId="{C2D21363-8CB0-434D-9097-4AAE3F3F8FC3}" destId="{3CDA3A05-EE0A-4365-AE4E-A4534C0C8079}" srcOrd="1" destOrd="0" presId="urn:microsoft.com/office/officeart/2005/8/layout/hProcess10"/>
    <dgm:cxn modelId="{B86A8223-AAD7-5748-A77A-1D2CB5E04522}" type="presParOf" srcId="{5BF308D0-FE5E-41A2-A0A9-DA42AB83FF48}" destId="{61C02AA5-1592-4B90-B5C8-5B83249A29F5}" srcOrd="5" destOrd="0" presId="urn:microsoft.com/office/officeart/2005/8/layout/hProcess10"/>
    <dgm:cxn modelId="{DC8B1976-29A7-594D-A407-807C25784B67}" type="presParOf" srcId="{61C02AA5-1592-4B90-B5C8-5B83249A29F5}" destId="{3C320435-16B6-4B9D-8A2B-AE78CC78AA2A}" srcOrd="0" destOrd="0" presId="urn:microsoft.com/office/officeart/2005/8/layout/hProcess10"/>
    <dgm:cxn modelId="{78C2522B-CDE9-A446-8827-6D69EB799311}" type="presParOf" srcId="{5BF308D0-FE5E-41A2-A0A9-DA42AB83FF48}" destId="{1F0142DF-B5F6-4335-A905-04CDC1DAB62A}" srcOrd="6" destOrd="0" presId="urn:microsoft.com/office/officeart/2005/8/layout/hProcess10"/>
    <dgm:cxn modelId="{FCA9D946-46DB-9B42-A338-4258B5A67F82}" type="presParOf" srcId="{1F0142DF-B5F6-4335-A905-04CDC1DAB62A}" destId="{3EA78760-717F-493C-8D4D-D1F0073F0184}" srcOrd="0" destOrd="0" presId="urn:microsoft.com/office/officeart/2005/8/layout/hProcess10"/>
    <dgm:cxn modelId="{CA5A3002-1F11-A44B-9263-E28221991A37}" type="presParOf" srcId="{1F0142DF-B5F6-4335-A905-04CDC1DAB62A}" destId="{CE1CFCC8-1068-4760-AD75-2AF8536EBAF9}" srcOrd="1" destOrd="0" presId="urn:microsoft.com/office/officeart/2005/8/layout/hProcess10"/>
    <dgm:cxn modelId="{B4EF430F-3E09-6C42-956D-D0FEA166EED4}" type="presParOf" srcId="{5BF308D0-FE5E-41A2-A0A9-DA42AB83FF48}" destId="{05E14057-465A-43DD-8C07-8EDC51389E7A}" srcOrd="7" destOrd="0" presId="urn:microsoft.com/office/officeart/2005/8/layout/hProcess10"/>
    <dgm:cxn modelId="{27836837-D07F-7540-A019-B8B1D3DBD57E}" type="presParOf" srcId="{05E14057-465A-43DD-8C07-8EDC51389E7A}" destId="{55E39C45-8572-44E5-824E-48B0C93EF9F9}" srcOrd="0" destOrd="0" presId="urn:microsoft.com/office/officeart/2005/8/layout/hProcess10"/>
    <dgm:cxn modelId="{2070CF51-BF0C-AB48-B19A-30F8564C2CDD}" type="presParOf" srcId="{5BF308D0-FE5E-41A2-A0A9-DA42AB83FF48}" destId="{C9D693B8-94A8-48D5-A87C-C069A8E3D186}" srcOrd="8" destOrd="0" presId="urn:microsoft.com/office/officeart/2005/8/layout/hProcess10"/>
    <dgm:cxn modelId="{496E6332-1F00-584C-9EBD-ACC8A9EA211A}" type="presParOf" srcId="{C9D693B8-94A8-48D5-A87C-C069A8E3D186}" destId="{12E8587F-E76D-4BA0-8743-32B96C96612D}" srcOrd="0" destOrd="0" presId="urn:microsoft.com/office/officeart/2005/8/layout/hProcess10"/>
    <dgm:cxn modelId="{CA928A63-ECCA-2E45-BCF9-B6D4A946BC9B}" type="presParOf" srcId="{C9D693B8-94A8-48D5-A87C-C069A8E3D186}" destId="{1073C926-1130-43C1-96A0-43FFD78F2BDA}" srcOrd="1" destOrd="0" presId="urn:microsoft.com/office/officeart/2005/8/layout/hProcess10"/>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BAC151-8D09-4C83-A6D6-D9C710FA266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FF33D51C-570F-473C-A58B-24A13B7E0678}">
      <dgm:prSet phldrT="[Text]" custT="1"/>
      <dgm:spPr>
        <a:solidFill>
          <a:schemeClr val="tx1"/>
        </a:solidFill>
      </dgm:spPr>
      <dgm:t>
        <a:bodyPr/>
        <a:lstStyle/>
        <a:p>
          <a:r>
            <a:rPr lang="en-US" sz="1600" b="0" dirty="0" smtClean="0">
              <a:latin typeface="Calibri" pitchFamily="34" charset="0"/>
            </a:rPr>
            <a:t>Scenarios</a:t>
          </a:r>
          <a:endParaRPr lang="en-US" sz="1600" b="0" dirty="0">
            <a:latin typeface="Calibri" pitchFamily="34" charset="0"/>
          </a:endParaRPr>
        </a:p>
      </dgm:t>
    </dgm:pt>
    <dgm:pt modelId="{3A6D40A7-B61B-4A5F-ADF0-241494CA0983}" type="parTrans" cxnId="{89FE9C7D-337D-4A09-8C3F-EBC0F50BF939}">
      <dgm:prSet/>
      <dgm:spPr/>
      <dgm:t>
        <a:bodyPr/>
        <a:lstStyle/>
        <a:p>
          <a:endParaRPr lang="en-US" sz="1600" b="0">
            <a:latin typeface="Calibri" pitchFamily="34" charset="0"/>
          </a:endParaRPr>
        </a:p>
      </dgm:t>
    </dgm:pt>
    <dgm:pt modelId="{C7DCE9B5-BC31-4C34-A289-A723E2D2116F}" type="sibTrans" cxnId="{89FE9C7D-337D-4A09-8C3F-EBC0F50BF939}">
      <dgm:prSet custT="1"/>
      <dgm:spPr>
        <a:solidFill>
          <a:srgbClr val="FF0000"/>
        </a:solidFill>
      </dgm:spPr>
      <dgm:t>
        <a:bodyPr/>
        <a:lstStyle/>
        <a:p>
          <a:endParaRPr lang="en-US" sz="1600" b="0">
            <a:latin typeface="Calibri" pitchFamily="34" charset="0"/>
          </a:endParaRPr>
        </a:p>
      </dgm:t>
    </dgm:pt>
    <dgm:pt modelId="{5EF4F783-0C53-4D6E-9202-B3F3094E6499}">
      <dgm:prSet phldrT="[Text]" custT="1"/>
      <dgm:spPr>
        <a:solidFill>
          <a:schemeClr val="tx1"/>
        </a:solidFill>
      </dgm:spPr>
      <dgm:t>
        <a:bodyPr/>
        <a:lstStyle/>
        <a:p>
          <a:r>
            <a:rPr lang="el-GR" sz="1600" b="0" dirty="0" smtClean="0">
              <a:latin typeface="Calibri" pitchFamily="34" charset="0"/>
            </a:rPr>
            <a:t>Δ</a:t>
          </a:r>
          <a:r>
            <a:rPr lang="en-US" sz="1600" b="0" dirty="0" smtClean="0">
              <a:latin typeface="Calibri" pitchFamily="34" charset="0"/>
            </a:rPr>
            <a:t> Ecosystem structure</a:t>
          </a:r>
          <a:endParaRPr lang="en-US" sz="1600" b="0" dirty="0">
            <a:latin typeface="Calibri" pitchFamily="34" charset="0"/>
          </a:endParaRPr>
        </a:p>
      </dgm:t>
    </dgm:pt>
    <dgm:pt modelId="{0A58AF18-B70C-489F-9703-ED19E44A394E}" type="parTrans" cxnId="{6985EAAF-8FC4-4163-85C7-12B0E7685209}">
      <dgm:prSet/>
      <dgm:spPr/>
      <dgm:t>
        <a:bodyPr/>
        <a:lstStyle/>
        <a:p>
          <a:endParaRPr lang="en-US" sz="1600" b="0">
            <a:latin typeface="Calibri" pitchFamily="34" charset="0"/>
          </a:endParaRPr>
        </a:p>
      </dgm:t>
    </dgm:pt>
    <dgm:pt modelId="{5C49F2A0-2E87-4364-9FE7-3E917A97488E}" type="sibTrans" cxnId="{6985EAAF-8FC4-4163-85C7-12B0E7685209}">
      <dgm:prSet custT="1"/>
      <dgm:spPr>
        <a:solidFill>
          <a:srgbClr val="FF0000"/>
        </a:solidFill>
      </dgm:spPr>
      <dgm:t>
        <a:bodyPr/>
        <a:lstStyle/>
        <a:p>
          <a:endParaRPr lang="en-US" sz="1600" b="0">
            <a:latin typeface="Calibri" pitchFamily="34" charset="0"/>
          </a:endParaRPr>
        </a:p>
      </dgm:t>
    </dgm:pt>
    <dgm:pt modelId="{5F5E6A61-DA78-4C0F-BD8A-788452CF8AA3}">
      <dgm:prSet phldrT="[Text]" custT="1"/>
      <dgm:spPr>
        <a:solidFill>
          <a:schemeClr val="tx1"/>
        </a:solidFill>
      </dgm:spPr>
      <dgm:t>
        <a:bodyPr/>
        <a:lstStyle/>
        <a:p>
          <a:r>
            <a:rPr lang="el-GR" sz="1600" b="0" dirty="0" smtClean="0">
              <a:latin typeface="Calibri" pitchFamily="34" charset="0"/>
            </a:rPr>
            <a:t>Δ</a:t>
          </a:r>
          <a:r>
            <a:rPr lang="en-US" sz="1600" b="0" dirty="0" smtClean="0">
              <a:latin typeface="Calibri" pitchFamily="34" charset="0"/>
            </a:rPr>
            <a:t> Ecosystem function</a:t>
          </a:r>
          <a:endParaRPr lang="en-US" sz="1600" b="0" dirty="0">
            <a:latin typeface="Calibri" pitchFamily="34" charset="0"/>
          </a:endParaRPr>
        </a:p>
      </dgm:t>
    </dgm:pt>
    <dgm:pt modelId="{8EE1EE4E-1020-4CFB-981C-5C143F3F1B4C}" type="parTrans" cxnId="{72C78074-5427-4B69-BB24-C40B9C7EC442}">
      <dgm:prSet/>
      <dgm:spPr/>
      <dgm:t>
        <a:bodyPr/>
        <a:lstStyle/>
        <a:p>
          <a:endParaRPr lang="en-US" sz="1600" b="0">
            <a:latin typeface="Calibri" pitchFamily="34" charset="0"/>
          </a:endParaRPr>
        </a:p>
      </dgm:t>
    </dgm:pt>
    <dgm:pt modelId="{E23806DD-CAB6-41EA-8392-E3CBEB254C6A}" type="sibTrans" cxnId="{72C78074-5427-4B69-BB24-C40B9C7EC442}">
      <dgm:prSet custT="1"/>
      <dgm:spPr>
        <a:solidFill>
          <a:srgbClr val="FF0000"/>
        </a:solidFill>
      </dgm:spPr>
      <dgm:t>
        <a:bodyPr/>
        <a:lstStyle/>
        <a:p>
          <a:endParaRPr lang="en-US" sz="1600" b="0">
            <a:latin typeface="Calibri" pitchFamily="34" charset="0"/>
          </a:endParaRPr>
        </a:p>
      </dgm:t>
    </dgm:pt>
    <dgm:pt modelId="{BE9484C8-9F96-48C2-B114-1C1A974FDA86}">
      <dgm:prSet custT="1"/>
      <dgm:spPr>
        <a:solidFill>
          <a:schemeClr val="tx1"/>
        </a:solidFill>
      </dgm:spPr>
      <dgm:t>
        <a:bodyPr/>
        <a:lstStyle/>
        <a:p>
          <a:r>
            <a:rPr lang="el-GR" sz="1600" b="0" dirty="0" smtClean="0">
              <a:latin typeface="Calibri" pitchFamily="34" charset="0"/>
            </a:rPr>
            <a:t>Δ</a:t>
          </a:r>
          <a:r>
            <a:rPr lang="en-US" sz="1600" b="0" dirty="0" smtClean="0">
              <a:latin typeface="Calibri" pitchFamily="34" charset="0"/>
            </a:rPr>
            <a:t> Ecosystem service</a:t>
          </a:r>
          <a:endParaRPr lang="en-US" sz="1600" b="0" dirty="0">
            <a:latin typeface="Calibri" pitchFamily="34" charset="0"/>
          </a:endParaRPr>
        </a:p>
      </dgm:t>
    </dgm:pt>
    <dgm:pt modelId="{4F201856-D8D3-41EA-A657-9CC0257B29ED}" type="parTrans" cxnId="{C370CA47-AA06-4D7E-ACF1-9BFA1CA5B0CD}">
      <dgm:prSet/>
      <dgm:spPr/>
      <dgm:t>
        <a:bodyPr/>
        <a:lstStyle/>
        <a:p>
          <a:endParaRPr lang="en-US" sz="1600" b="0">
            <a:latin typeface="Calibri" pitchFamily="34" charset="0"/>
          </a:endParaRPr>
        </a:p>
      </dgm:t>
    </dgm:pt>
    <dgm:pt modelId="{C7EC67AA-F674-43AC-AE99-93F8C77DD2DF}" type="sibTrans" cxnId="{C370CA47-AA06-4D7E-ACF1-9BFA1CA5B0CD}">
      <dgm:prSet custT="1"/>
      <dgm:spPr>
        <a:solidFill>
          <a:srgbClr val="FF0000"/>
        </a:solidFill>
      </dgm:spPr>
      <dgm:t>
        <a:bodyPr/>
        <a:lstStyle/>
        <a:p>
          <a:endParaRPr lang="en-US" sz="1600" b="0">
            <a:latin typeface="Calibri" pitchFamily="34" charset="0"/>
          </a:endParaRPr>
        </a:p>
      </dgm:t>
    </dgm:pt>
    <dgm:pt modelId="{71E43066-65E5-4315-B6AC-82AEBED49C6C}">
      <dgm:prSet custT="1"/>
      <dgm:spPr>
        <a:solidFill>
          <a:schemeClr val="tx1"/>
        </a:solidFill>
      </dgm:spPr>
      <dgm:t>
        <a:bodyPr/>
        <a:lstStyle/>
        <a:p>
          <a:r>
            <a:rPr lang="el-GR" sz="1600" b="0" dirty="0" smtClean="0">
              <a:latin typeface="Calibri" pitchFamily="34" charset="0"/>
            </a:rPr>
            <a:t>Δ</a:t>
          </a:r>
          <a:r>
            <a:rPr lang="en-US" sz="1600" b="0" dirty="0" smtClean="0">
              <a:latin typeface="Calibri" pitchFamily="34" charset="0"/>
            </a:rPr>
            <a:t> Ecosystem service value</a:t>
          </a:r>
          <a:endParaRPr lang="en-US" sz="1600" b="0" dirty="0">
            <a:latin typeface="Calibri" pitchFamily="34" charset="0"/>
          </a:endParaRPr>
        </a:p>
      </dgm:t>
    </dgm:pt>
    <dgm:pt modelId="{C868DD91-05B3-4976-AB5F-846420CC657B}" type="parTrans" cxnId="{63759146-F8F6-4977-A1E4-74CA0AB9528E}">
      <dgm:prSet/>
      <dgm:spPr/>
      <dgm:t>
        <a:bodyPr/>
        <a:lstStyle/>
        <a:p>
          <a:endParaRPr lang="en-US" sz="1600" b="0">
            <a:latin typeface="Calibri" pitchFamily="34" charset="0"/>
          </a:endParaRPr>
        </a:p>
      </dgm:t>
    </dgm:pt>
    <dgm:pt modelId="{11F2AF25-68E3-4043-A9CA-A0A2E90FC1B7}" type="sibTrans" cxnId="{63759146-F8F6-4977-A1E4-74CA0AB9528E}">
      <dgm:prSet/>
      <dgm:spPr/>
      <dgm:t>
        <a:bodyPr/>
        <a:lstStyle/>
        <a:p>
          <a:endParaRPr lang="en-US" sz="1600" b="0">
            <a:latin typeface="Calibri" pitchFamily="34" charset="0"/>
          </a:endParaRPr>
        </a:p>
      </dgm:t>
    </dgm:pt>
    <dgm:pt modelId="{861D0BB9-6F17-4A28-8AD2-4C92320CE1A0}" type="pres">
      <dgm:prSet presAssocID="{75BAC151-8D09-4C83-A6D6-D9C710FA2662}" presName="Name0" presStyleCnt="0">
        <dgm:presLayoutVars>
          <dgm:dir/>
          <dgm:resizeHandles val="exact"/>
        </dgm:presLayoutVars>
      </dgm:prSet>
      <dgm:spPr/>
      <dgm:t>
        <a:bodyPr/>
        <a:lstStyle/>
        <a:p>
          <a:endParaRPr lang="en-US"/>
        </a:p>
      </dgm:t>
    </dgm:pt>
    <dgm:pt modelId="{D1CB656D-7D71-481D-8B72-8A15F7A3C067}" type="pres">
      <dgm:prSet presAssocID="{FF33D51C-570F-473C-A58B-24A13B7E0678}" presName="node" presStyleLbl="node1" presStyleIdx="0" presStyleCnt="5">
        <dgm:presLayoutVars>
          <dgm:bulletEnabled val="1"/>
        </dgm:presLayoutVars>
      </dgm:prSet>
      <dgm:spPr/>
      <dgm:t>
        <a:bodyPr/>
        <a:lstStyle/>
        <a:p>
          <a:endParaRPr lang="en-US"/>
        </a:p>
      </dgm:t>
    </dgm:pt>
    <dgm:pt modelId="{B13756F7-08DA-4D02-8126-BBEF457B29E1}" type="pres">
      <dgm:prSet presAssocID="{C7DCE9B5-BC31-4C34-A289-A723E2D2116F}" presName="sibTrans" presStyleLbl="sibTrans2D1" presStyleIdx="0" presStyleCnt="4" custScaleX="153937" custScaleY="69492"/>
      <dgm:spPr/>
      <dgm:t>
        <a:bodyPr/>
        <a:lstStyle/>
        <a:p>
          <a:endParaRPr lang="en-US"/>
        </a:p>
      </dgm:t>
    </dgm:pt>
    <dgm:pt modelId="{D786AD0F-8900-48D0-87CB-8538299A29F8}" type="pres">
      <dgm:prSet presAssocID="{C7DCE9B5-BC31-4C34-A289-A723E2D2116F}" presName="connectorText" presStyleLbl="sibTrans2D1" presStyleIdx="0" presStyleCnt="4"/>
      <dgm:spPr/>
      <dgm:t>
        <a:bodyPr/>
        <a:lstStyle/>
        <a:p>
          <a:endParaRPr lang="en-US"/>
        </a:p>
      </dgm:t>
    </dgm:pt>
    <dgm:pt modelId="{3C32142D-1F23-4A15-8D78-1B893DF0C7D9}" type="pres">
      <dgm:prSet presAssocID="{5EF4F783-0C53-4D6E-9202-B3F3094E6499}" presName="node" presStyleLbl="node1" presStyleIdx="1" presStyleCnt="5">
        <dgm:presLayoutVars>
          <dgm:bulletEnabled val="1"/>
        </dgm:presLayoutVars>
      </dgm:prSet>
      <dgm:spPr/>
      <dgm:t>
        <a:bodyPr/>
        <a:lstStyle/>
        <a:p>
          <a:endParaRPr lang="en-US"/>
        </a:p>
      </dgm:t>
    </dgm:pt>
    <dgm:pt modelId="{DFFE51D6-6AC6-426E-A177-6F134F99B79A}" type="pres">
      <dgm:prSet presAssocID="{5C49F2A0-2E87-4364-9FE7-3E917A97488E}" presName="sibTrans" presStyleLbl="sibTrans2D1" presStyleIdx="1" presStyleCnt="4" custScaleX="153937" custScaleY="69492"/>
      <dgm:spPr/>
      <dgm:t>
        <a:bodyPr/>
        <a:lstStyle/>
        <a:p>
          <a:endParaRPr lang="en-US"/>
        </a:p>
      </dgm:t>
    </dgm:pt>
    <dgm:pt modelId="{68737EBC-57BD-41E8-BB41-58F3A79BFD02}" type="pres">
      <dgm:prSet presAssocID="{5C49F2A0-2E87-4364-9FE7-3E917A97488E}" presName="connectorText" presStyleLbl="sibTrans2D1" presStyleIdx="1" presStyleCnt="4"/>
      <dgm:spPr/>
      <dgm:t>
        <a:bodyPr/>
        <a:lstStyle/>
        <a:p>
          <a:endParaRPr lang="en-US"/>
        </a:p>
      </dgm:t>
    </dgm:pt>
    <dgm:pt modelId="{73C446BB-13ED-46CA-866B-9738F32B5DE5}" type="pres">
      <dgm:prSet presAssocID="{5F5E6A61-DA78-4C0F-BD8A-788452CF8AA3}" presName="node" presStyleLbl="node1" presStyleIdx="2" presStyleCnt="5">
        <dgm:presLayoutVars>
          <dgm:bulletEnabled val="1"/>
        </dgm:presLayoutVars>
      </dgm:prSet>
      <dgm:spPr/>
      <dgm:t>
        <a:bodyPr/>
        <a:lstStyle/>
        <a:p>
          <a:endParaRPr lang="en-US"/>
        </a:p>
      </dgm:t>
    </dgm:pt>
    <dgm:pt modelId="{F1A1C996-DEFE-4690-8B3D-B616D823FF9E}" type="pres">
      <dgm:prSet presAssocID="{E23806DD-CAB6-41EA-8392-E3CBEB254C6A}" presName="sibTrans" presStyleLbl="sibTrans2D1" presStyleIdx="2" presStyleCnt="4" custScaleX="153937" custScaleY="69492"/>
      <dgm:spPr/>
      <dgm:t>
        <a:bodyPr/>
        <a:lstStyle/>
        <a:p>
          <a:endParaRPr lang="en-US"/>
        </a:p>
      </dgm:t>
    </dgm:pt>
    <dgm:pt modelId="{C2E08323-CF19-481B-9F45-3FDF08575C9E}" type="pres">
      <dgm:prSet presAssocID="{E23806DD-CAB6-41EA-8392-E3CBEB254C6A}" presName="connectorText" presStyleLbl="sibTrans2D1" presStyleIdx="2" presStyleCnt="4"/>
      <dgm:spPr/>
      <dgm:t>
        <a:bodyPr/>
        <a:lstStyle/>
        <a:p>
          <a:endParaRPr lang="en-US"/>
        </a:p>
      </dgm:t>
    </dgm:pt>
    <dgm:pt modelId="{C0501DBB-7934-4491-A1B7-7C1AE1C89F90}" type="pres">
      <dgm:prSet presAssocID="{BE9484C8-9F96-48C2-B114-1C1A974FDA86}" presName="node" presStyleLbl="node1" presStyleIdx="3" presStyleCnt="5">
        <dgm:presLayoutVars>
          <dgm:bulletEnabled val="1"/>
        </dgm:presLayoutVars>
      </dgm:prSet>
      <dgm:spPr/>
      <dgm:t>
        <a:bodyPr/>
        <a:lstStyle/>
        <a:p>
          <a:endParaRPr lang="en-US"/>
        </a:p>
      </dgm:t>
    </dgm:pt>
    <dgm:pt modelId="{8E17ABFC-1E7F-40F8-B9E8-87707CEAA51B}" type="pres">
      <dgm:prSet presAssocID="{C7EC67AA-F674-43AC-AE99-93F8C77DD2DF}" presName="sibTrans" presStyleLbl="sibTrans2D1" presStyleIdx="3" presStyleCnt="4" custScaleX="153937" custScaleY="69492"/>
      <dgm:spPr/>
      <dgm:t>
        <a:bodyPr/>
        <a:lstStyle/>
        <a:p>
          <a:endParaRPr lang="en-US"/>
        </a:p>
      </dgm:t>
    </dgm:pt>
    <dgm:pt modelId="{EF1BE772-CAAB-4542-8C1E-92F204B1AB22}" type="pres">
      <dgm:prSet presAssocID="{C7EC67AA-F674-43AC-AE99-93F8C77DD2DF}" presName="connectorText" presStyleLbl="sibTrans2D1" presStyleIdx="3" presStyleCnt="4"/>
      <dgm:spPr/>
      <dgm:t>
        <a:bodyPr/>
        <a:lstStyle/>
        <a:p>
          <a:endParaRPr lang="en-US"/>
        </a:p>
      </dgm:t>
    </dgm:pt>
    <dgm:pt modelId="{7C27C3E0-DA9C-42DE-8E07-AA749F6FA6F1}" type="pres">
      <dgm:prSet presAssocID="{71E43066-65E5-4315-B6AC-82AEBED49C6C}" presName="node" presStyleLbl="node1" presStyleIdx="4" presStyleCnt="5">
        <dgm:presLayoutVars>
          <dgm:bulletEnabled val="1"/>
        </dgm:presLayoutVars>
      </dgm:prSet>
      <dgm:spPr/>
      <dgm:t>
        <a:bodyPr/>
        <a:lstStyle/>
        <a:p>
          <a:endParaRPr lang="en-US"/>
        </a:p>
      </dgm:t>
    </dgm:pt>
  </dgm:ptLst>
  <dgm:cxnLst>
    <dgm:cxn modelId="{B2BE20DA-F74D-4E4D-90CB-401A38ABEB20}" type="presOf" srcId="{C7DCE9B5-BC31-4C34-A289-A723E2D2116F}" destId="{B13756F7-08DA-4D02-8126-BBEF457B29E1}" srcOrd="0" destOrd="0" presId="urn:microsoft.com/office/officeart/2005/8/layout/process1"/>
    <dgm:cxn modelId="{EACA8636-E60C-214C-8C6D-473AAFDA1B5A}" type="presOf" srcId="{71E43066-65E5-4315-B6AC-82AEBED49C6C}" destId="{7C27C3E0-DA9C-42DE-8E07-AA749F6FA6F1}" srcOrd="0" destOrd="0" presId="urn:microsoft.com/office/officeart/2005/8/layout/process1"/>
    <dgm:cxn modelId="{60E5595F-C6AF-314B-9E25-F270857D4206}" type="presOf" srcId="{BE9484C8-9F96-48C2-B114-1C1A974FDA86}" destId="{C0501DBB-7934-4491-A1B7-7C1AE1C89F90}" srcOrd="0" destOrd="0" presId="urn:microsoft.com/office/officeart/2005/8/layout/process1"/>
    <dgm:cxn modelId="{89FE9C7D-337D-4A09-8C3F-EBC0F50BF939}" srcId="{75BAC151-8D09-4C83-A6D6-D9C710FA2662}" destId="{FF33D51C-570F-473C-A58B-24A13B7E0678}" srcOrd="0" destOrd="0" parTransId="{3A6D40A7-B61B-4A5F-ADF0-241494CA0983}" sibTransId="{C7DCE9B5-BC31-4C34-A289-A723E2D2116F}"/>
    <dgm:cxn modelId="{63759146-F8F6-4977-A1E4-74CA0AB9528E}" srcId="{75BAC151-8D09-4C83-A6D6-D9C710FA2662}" destId="{71E43066-65E5-4315-B6AC-82AEBED49C6C}" srcOrd="4" destOrd="0" parTransId="{C868DD91-05B3-4976-AB5F-846420CC657B}" sibTransId="{11F2AF25-68E3-4043-A9CA-A0A2E90FC1B7}"/>
    <dgm:cxn modelId="{4F77A5EE-E05A-344D-9A20-D4CAD2A517F9}" type="presOf" srcId="{E23806DD-CAB6-41EA-8392-E3CBEB254C6A}" destId="{F1A1C996-DEFE-4690-8B3D-B616D823FF9E}" srcOrd="0" destOrd="0" presId="urn:microsoft.com/office/officeart/2005/8/layout/process1"/>
    <dgm:cxn modelId="{C370CA47-AA06-4D7E-ACF1-9BFA1CA5B0CD}" srcId="{75BAC151-8D09-4C83-A6D6-D9C710FA2662}" destId="{BE9484C8-9F96-48C2-B114-1C1A974FDA86}" srcOrd="3" destOrd="0" parTransId="{4F201856-D8D3-41EA-A657-9CC0257B29ED}" sibTransId="{C7EC67AA-F674-43AC-AE99-93F8C77DD2DF}"/>
    <dgm:cxn modelId="{89F6F582-59C8-6A4A-9FD7-FB73301ACDE4}" type="presOf" srcId="{C7EC67AA-F674-43AC-AE99-93F8C77DD2DF}" destId="{EF1BE772-CAAB-4542-8C1E-92F204B1AB22}" srcOrd="1" destOrd="0" presId="urn:microsoft.com/office/officeart/2005/8/layout/process1"/>
    <dgm:cxn modelId="{7F170875-A4D4-9E4A-BA5A-64A525AD38C9}" type="presOf" srcId="{5C49F2A0-2E87-4364-9FE7-3E917A97488E}" destId="{68737EBC-57BD-41E8-BB41-58F3A79BFD02}" srcOrd="1" destOrd="0" presId="urn:microsoft.com/office/officeart/2005/8/layout/process1"/>
    <dgm:cxn modelId="{8F0717A5-10B6-9840-A216-7696AF1611F7}" type="presOf" srcId="{5EF4F783-0C53-4D6E-9202-B3F3094E6499}" destId="{3C32142D-1F23-4A15-8D78-1B893DF0C7D9}" srcOrd="0" destOrd="0" presId="urn:microsoft.com/office/officeart/2005/8/layout/process1"/>
    <dgm:cxn modelId="{DF26DCAE-89CC-1B48-BB35-AA25475FD76B}" type="presOf" srcId="{E23806DD-CAB6-41EA-8392-E3CBEB254C6A}" destId="{C2E08323-CF19-481B-9F45-3FDF08575C9E}" srcOrd="1" destOrd="0" presId="urn:microsoft.com/office/officeart/2005/8/layout/process1"/>
    <dgm:cxn modelId="{71453989-0969-DC45-95EF-AE6A4D37E46E}" type="presOf" srcId="{75BAC151-8D09-4C83-A6D6-D9C710FA2662}" destId="{861D0BB9-6F17-4A28-8AD2-4C92320CE1A0}" srcOrd="0" destOrd="0" presId="urn:microsoft.com/office/officeart/2005/8/layout/process1"/>
    <dgm:cxn modelId="{BEC247CD-9401-2244-BF91-B59F99409D53}" type="presOf" srcId="{C7EC67AA-F674-43AC-AE99-93F8C77DD2DF}" destId="{8E17ABFC-1E7F-40F8-B9E8-87707CEAA51B}" srcOrd="0" destOrd="0" presId="urn:microsoft.com/office/officeart/2005/8/layout/process1"/>
    <dgm:cxn modelId="{6985EAAF-8FC4-4163-85C7-12B0E7685209}" srcId="{75BAC151-8D09-4C83-A6D6-D9C710FA2662}" destId="{5EF4F783-0C53-4D6E-9202-B3F3094E6499}" srcOrd="1" destOrd="0" parTransId="{0A58AF18-B70C-489F-9703-ED19E44A394E}" sibTransId="{5C49F2A0-2E87-4364-9FE7-3E917A97488E}"/>
    <dgm:cxn modelId="{B848BF23-3DF8-C249-A2FD-9A6DC16CC852}" type="presOf" srcId="{5C49F2A0-2E87-4364-9FE7-3E917A97488E}" destId="{DFFE51D6-6AC6-426E-A177-6F134F99B79A}" srcOrd="0" destOrd="0" presId="urn:microsoft.com/office/officeart/2005/8/layout/process1"/>
    <dgm:cxn modelId="{798B2DBF-B911-5F49-AAAF-75A67C2C162A}" type="presOf" srcId="{5F5E6A61-DA78-4C0F-BD8A-788452CF8AA3}" destId="{73C446BB-13ED-46CA-866B-9738F32B5DE5}" srcOrd="0" destOrd="0" presId="urn:microsoft.com/office/officeart/2005/8/layout/process1"/>
    <dgm:cxn modelId="{0A7ABB73-2E2E-DC41-B5EB-35F857889EF7}" type="presOf" srcId="{FF33D51C-570F-473C-A58B-24A13B7E0678}" destId="{D1CB656D-7D71-481D-8B72-8A15F7A3C067}" srcOrd="0" destOrd="0" presId="urn:microsoft.com/office/officeart/2005/8/layout/process1"/>
    <dgm:cxn modelId="{72C78074-5427-4B69-BB24-C40B9C7EC442}" srcId="{75BAC151-8D09-4C83-A6D6-D9C710FA2662}" destId="{5F5E6A61-DA78-4C0F-BD8A-788452CF8AA3}" srcOrd="2" destOrd="0" parTransId="{8EE1EE4E-1020-4CFB-981C-5C143F3F1B4C}" sibTransId="{E23806DD-CAB6-41EA-8392-E3CBEB254C6A}"/>
    <dgm:cxn modelId="{BD28351D-4659-EC46-9555-0D97897241D4}" type="presOf" srcId="{C7DCE9B5-BC31-4C34-A289-A723E2D2116F}" destId="{D786AD0F-8900-48D0-87CB-8538299A29F8}" srcOrd="1" destOrd="0" presId="urn:microsoft.com/office/officeart/2005/8/layout/process1"/>
    <dgm:cxn modelId="{DB97732F-C029-4347-9725-226C82912696}" type="presParOf" srcId="{861D0BB9-6F17-4A28-8AD2-4C92320CE1A0}" destId="{D1CB656D-7D71-481D-8B72-8A15F7A3C067}" srcOrd="0" destOrd="0" presId="urn:microsoft.com/office/officeart/2005/8/layout/process1"/>
    <dgm:cxn modelId="{B3DB5DDC-165F-D340-BDA6-C0C3F4E7DE58}" type="presParOf" srcId="{861D0BB9-6F17-4A28-8AD2-4C92320CE1A0}" destId="{B13756F7-08DA-4D02-8126-BBEF457B29E1}" srcOrd="1" destOrd="0" presId="urn:microsoft.com/office/officeart/2005/8/layout/process1"/>
    <dgm:cxn modelId="{4BA0999D-1AC4-2C45-980F-73C069C77E74}" type="presParOf" srcId="{B13756F7-08DA-4D02-8126-BBEF457B29E1}" destId="{D786AD0F-8900-48D0-87CB-8538299A29F8}" srcOrd="0" destOrd="0" presId="urn:microsoft.com/office/officeart/2005/8/layout/process1"/>
    <dgm:cxn modelId="{058D65E2-79EA-534F-A71A-25B684EE6190}" type="presParOf" srcId="{861D0BB9-6F17-4A28-8AD2-4C92320CE1A0}" destId="{3C32142D-1F23-4A15-8D78-1B893DF0C7D9}" srcOrd="2" destOrd="0" presId="urn:microsoft.com/office/officeart/2005/8/layout/process1"/>
    <dgm:cxn modelId="{86AA8A3E-FED8-2048-A989-47BB34B53F00}" type="presParOf" srcId="{861D0BB9-6F17-4A28-8AD2-4C92320CE1A0}" destId="{DFFE51D6-6AC6-426E-A177-6F134F99B79A}" srcOrd="3" destOrd="0" presId="urn:microsoft.com/office/officeart/2005/8/layout/process1"/>
    <dgm:cxn modelId="{A99CA8DB-789D-4E45-9938-F4B1543C54D6}" type="presParOf" srcId="{DFFE51D6-6AC6-426E-A177-6F134F99B79A}" destId="{68737EBC-57BD-41E8-BB41-58F3A79BFD02}" srcOrd="0" destOrd="0" presId="urn:microsoft.com/office/officeart/2005/8/layout/process1"/>
    <dgm:cxn modelId="{2086238E-B07D-A24F-9046-592F1811B1D6}" type="presParOf" srcId="{861D0BB9-6F17-4A28-8AD2-4C92320CE1A0}" destId="{73C446BB-13ED-46CA-866B-9738F32B5DE5}" srcOrd="4" destOrd="0" presId="urn:microsoft.com/office/officeart/2005/8/layout/process1"/>
    <dgm:cxn modelId="{82F7A2FD-DB65-AF4B-8D5E-2DF52C7880EC}" type="presParOf" srcId="{861D0BB9-6F17-4A28-8AD2-4C92320CE1A0}" destId="{F1A1C996-DEFE-4690-8B3D-B616D823FF9E}" srcOrd="5" destOrd="0" presId="urn:microsoft.com/office/officeart/2005/8/layout/process1"/>
    <dgm:cxn modelId="{D095ABEB-49A3-1542-8287-0BA91D4F0025}" type="presParOf" srcId="{F1A1C996-DEFE-4690-8B3D-B616D823FF9E}" destId="{C2E08323-CF19-481B-9F45-3FDF08575C9E}" srcOrd="0" destOrd="0" presId="urn:microsoft.com/office/officeart/2005/8/layout/process1"/>
    <dgm:cxn modelId="{05E5C49B-C864-074D-AEA4-2C9742C7CC4C}" type="presParOf" srcId="{861D0BB9-6F17-4A28-8AD2-4C92320CE1A0}" destId="{C0501DBB-7934-4491-A1B7-7C1AE1C89F90}" srcOrd="6" destOrd="0" presId="urn:microsoft.com/office/officeart/2005/8/layout/process1"/>
    <dgm:cxn modelId="{DF968B15-4BEB-C644-86A8-CE75632F9CF5}" type="presParOf" srcId="{861D0BB9-6F17-4A28-8AD2-4C92320CE1A0}" destId="{8E17ABFC-1E7F-40F8-B9E8-87707CEAA51B}" srcOrd="7" destOrd="0" presId="urn:microsoft.com/office/officeart/2005/8/layout/process1"/>
    <dgm:cxn modelId="{EF506C6E-B020-A447-8A48-0B974494993F}" type="presParOf" srcId="{8E17ABFC-1E7F-40F8-B9E8-87707CEAA51B}" destId="{EF1BE772-CAAB-4542-8C1E-92F204B1AB22}" srcOrd="0" destOrd="0" presId="urn:microsoft.com/office/officeart/2005/8/layout/process1"/>
    <dgm:cxn modelId="{C1B16D0B-1E43-8C42-8E9B-A83D7BED56DF}" type="presParOf" srcId="{861D0BB9-6F17-4A28-8AD2-4C92320CE1A0}" destId="{7C27C3E0-DA9C-42DE-8E07-AA749F6FA6F1}" srcOrd="8"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BAC151-8D09-4C83-A6D6-D9C710FA2662}"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FF33D51C-570F-473C-A58B-24A13B7E0678}">
      <dgm:prSet phldrT="[Text]"/>
      <dgm:spPr>
        <a:solidFill>
          <a:schemeClr val="bg1"/>
        </a:solidFill>
        <a:ln>
          <a:solidFill>
            <a:schemeClr val="tx1"/>
          </a:solidFill>
        </a:ln>
      </dgm:spPr>
      <dgm:t>
        <a:bodyPr/>
        <a:lstStyle/>
        <a:p>
          <a:r>
            <a:rPr lang="en-US" b="0" dirty="0" smtClean="0">
              <a:solidFill>
                <a:schemeClr val="tx1"/>
              </a:solidFill>
            </a:rPr>
            <a:t>Habitat restoration decision</a:t>
          </a:r>
          <a:endParaRPr lang="en-US" b="0" dirty="0">
            <a:solidFill>
              <a:schemeClr val="tx1"/>
            </a:solidFill>
          </a:endParaRPr>
        </a:p>
      </dgm:t>
    </dgm:pt>
    <dgm:pt modelId="{3A6D40A7-B61B-4A5F-ADF0-241494CA0983}" type="parTrans" cxnId="{89FE9C7D-337D-4A09-8C3F-EBC0F50BF939}">
      <dgm:prSet/>
      <dgm:spPr/>
      <dgm:t>
        <a:bodyPr/>
        <a:lstStyle/>
        <a:p>
          <a:endParaRPr lang="en-US" b="0"/>
        </a:p>
      </dgm:t>
    </dgm:pt>
    <dgm:pt modelId="{C7DCE9B5-BC31-4C34-A289-A723E2D2116F}" type="sibTrans" cxnId="{89FE9C7D-337D-4A09-8C3F-EBC0F50BF939}">
      <dgm:prSet/>
      <dgm:spPr>
        <a:solidFill>
          <a:srgbClr val="FF0000"/>
        </a:solidFill>
      </dgm:spPr>
      <dgm:t>
        <a:bodyPr/>
        <a:lstStyle/>
        <a:p>
          <a:endParaRPr lang="en-US" b="0"/>
        </a:p>
      </dgm:t>
    </dgm:pt>
    <dgm:pt modelId="{5EF4F783-0C53-4D6E-9202-B3F3094E6499}">
      <dgm:prSet phldrT="[Text]"/>
      <dgm:spPr>
        <a:solidFill>
          <a:schemeClr val="bg1"/>
        </a:solidFill>
        <a:ln>
          <a:solidFill>
            <a:schemeClr val="tx1"/>
          </a:solidFill>
        </a:ln>
      </dgm:spPr>
      <dgm:t>
        <a:bodyPr/>
        <a:lstStyle/>
        <a:p>
          <a:r>
            <a:rPr lang="en-US" b="0" dirty="0" smtClean="0">
              <a:solidFill>
                <a:schemeClr val="tx1"/>
              </a:solidFill>
            </a:rPr>
            <a:t>Area of biogenic habitat</a:t>
          </a:r>
          <a:endParaRPr lang="en-US" b="0" dirty="0">
            <a:solidFill>
              <a:schemeClr val="tx1"/>
            </a:solidFill>
          </a:endParaRPr>
        </a:p>
      </dgm:t>
    </dgm:pt>
    <dgm:pt modelId="{0A58AF18-B70C-489F-9703-ED19E44A394E}" type="parTrans" cxnId="{6985EAAF-8FC4-4163-85C7-12B0E7685209}">
      <dgm:prSet/>
      <dgm:spPr/>
      <dgm:t>
        <a:bodyPr/>
        <a:lstStyle/>
        <a:p>
          <a:endParaRPr lang="en-US" b="0"/>
        </a:p>
      </dgm:t>
    </dgm:pt>
    <dgm:pt modelId="{5C49F2A0-2E87-4364-9FE7-3E917A97488E}" type="sibTrans" cxnId="{6985EAAF-8FC4-4163-85C7-12B0E7685209}">
      <dgm:prSet/>
      <dgm:spPr>
        <a:solidFill>
          <a:srgbClr val="FF0000"/>
        </a:solidFill>
      </dgm:spPr>
      <dgm:t>
        <a:bodyPr/>
        <a:lstStyle/>
        <a:p>
          <a:endParaRPr lang="en-US" b="0"/>
        </a:p>
      </dgm:t>
    </dgm:pt>
    <dgm:pt modelId="{5F5E6A61-DA78-4C0F-BD8A-788452CF8AA3}">
      <dgm:prSet phldrT="[Text]"/>
      <dgm:spPr>
        <a:solidFill>
          <a:schemeClr val="bg1"/>
        </a:solidFill>
        <a:ln>
          <a:solidFill>
            <a:schemeClr val="tx1"/>
          </a:solidFill>
        </a:ln>
      </dgm:spPr>
      <dgm:t>
        <a:bodyPr/>
        <a:lstStyle/>
        <a:p>
          <a:r>
            <a:rPr lang="en-US" b="0" dirty="0" smtClean="0">
              <a:solidFill>
                <a:schemeClr val="tx1"/>
              </a:solidFill>
            </a:rPr>
            <a:t>Wave and storm surge attenuation</a:t>
          </a:r>
          <a:endParaRPr lang="en-US" b="0" dirty="0">
            <a:solidFill>
              <a:schemeClr val="tx1"/>
            </a:solidFill>
          </a:endParaRPr>
        </a:p>
      </dgm:t>
    </dgm:pt>
    <dgm:pt modelId="{8EE1EE4E-1020-4CFB-981C-5C143F3F1B4C}" type="parTrans" cxnId="{72C78074-5427-4B69-BB24-C40B9C7EC442}">
      <dgm:prSet/>
      <dgm:spPr/>
      <dgm:t>
        <a:bodyPr/>
        <a:lstStyle/>
        <a:p>
          <a:endParaRPr lang="en-US" b="0"/>
        </a:p>
      </dgm:t>
    </dgm:pt>
    <dgm:pt modelId="{E23806DD-CAB6-41EA-8392-E3CBEB254C6A}" type="sibTrans" cxnId="{72C78074-5427-4B69-BB24-C40B9C7EC442}">
      <dgm:prSet/>
      <dgm:spPr>
        <a:solidFill>
          <a:srgbClr val="FF0000"/>
        </a:solidFill>
      </dgm:spPr>
      <dgm:t>
        <a:bodyPr/>
        <a:lstStyle/>
        <a:p>
          <a:endParaRPr lang="en-US" b="0"/>
        </a:p>
      </dgm:t>
    </dgm:pt>
    <dgm:pt modelId="{BE9484C8-9F96-48C2-B114-1C1A974FDA86}">
      <dgm:prSet/>
      <dgm:spPr>
        <a:solidFill>
          <a:schemeClr val="bg1"/>
        </a:solidFill>
        <a:ln>
          <a:solidFill>
            <a:schemeClr val="tx1"/>
          </a:solidFill>
        </a:ln>
      </dgm:spPr>
      <dgm:t>
        <a:bodyPr/>
        <a:lstStyle/>
        <a:p>
          <a:r>
            <a:rPr lang="en-US" b="0" dirty="0" smtClean="0">
              <a:solidFill>
                <a:schemeClr val="tx1"/>
              </a:solidFill>
            </a:rPr>
            <a:t>Erosion and flooding near property</a:t>
          </a:r>
          <a:endParaRPr lang="en-US" b="0" dirty="0">
            <a:solidFill>
              <a:schemeClr val="tx1"/>
            </a:solidFill>
          </a:endParaRPr>
        </a:p>
      </dgm:t>
    </dgm:pt>
    <dgm:pt modelId="{4F201856-D8D3-41EA-A657-9CC0257B29ED}" type="parTrans" cxnId="{C370CA47-AA06-4D7E-ACF1-9BFA1CA5B0CD}">
      <dgm:prSet/>
      <dgm:spPr/>
      <dgm:t>
        <a:bodyPr/>
        <a:lstStyle/>
        <a:p>
          <a:endParaRPr lang="en-US" b="0"/>
        </a:p>
      </dgm:t>
    </dgm:pt>
    <dgm:pt modelId="{C7EC67AA-F674-43AC-AE99-93F8C77DD2DF}" type="sibTrans" cxnId="{C370CA47-AA06-4D7E-ACF1-9BFA1CA5B0CD}">
      <dgm:prSet/>
      <dgm:spPr>
        <a:solidFill>
          <a:srgbClr val="FF0000"/>
        </a:solidFill>
      </dgm:spPr>
      <dgm:t>
        <a:bodyPr/>
        <a:lstStyle/>
        <a:p>
          <a:endParaRPr lang="en-US" b="0"/>
        </a:p>
      </dgm:t>
    </dgm:pt>
    <dgm:pt modelId="{71E43066-65E5-4315-B6AC-82AEBED49C6C}">
      <dgm:prSet/>
      <dgm:spPr>
        <a:solidFill>
          <a:schemeClr val="bg1"/>
        </a:solidFill>
        <a:ln>
          <a:solidFill>
            <a:schemeClr val="tx1"/>
          </a:solidFill>
        </a:ln>
      </dgm:spPr>
      <dgm:t>
        <a:bodyPr/>
        <a:lstStyle/>
        <a:p>
          <a:r>
            <a:rPr lang="en-US" b="0" dirty="0" smtClean="0">
              <a:solidFill>
                <a:schemeClr val="tx1"/>
              </a:solidFill>
            </a:rPr>
            <a:t>Damage costs</a:t>
          </a:r>
        </a:p>
        <a:p>
          <a:r>
            <a:rPr lang="en-US" b="0" dirty="0" smtClean="0">
              <a:solidFill>
                <a:schemeClr val="tx1"/>
              </a:solidFill>
            </a:rPr>
            <a:t>People affected</a:t>
          </a:r>
          <a:endParaRPr lang="en-US" b="0" dirty="0">
            <a:solidFill>
              <a:schemeClr val="tx1"/>
            </a:solidFill>
          </a:endParaRPr>
        </a:p>
      </dgm:t>
    </dgm:pt>
    <dgm:pt modelId="{C868DD91-05B3-4976-AB5F-846420CC657B}" type="parTrans" cxnId="{63759146-F8F6-4977-A1E4-74CA0AB9528E}">
      <dgm:prSet/>
      <dgm:spPr/>
      <dgm:t>
        <a:bodyPr/>
        <a:lstStyle/>
        <a:p>
          <a:endParaRPr lang="en-US" b="0"/>
        </a:p>
      </dgm:t>
    </dgm:pt>
    <dgm:pt modelId="{11F2AF25-68E3-4043-A9CA-A0A2E90FC1B7}" type="sibTrans" cxnId="{63759146-F8F6-4977-A1E4-74CA0AB9528E}">
      <dgm:prSet/>
      <dgm:spPr/>
      <dgm:t>
        <a:bodyPr/>
        <a:lstStyle/>
        <a:p>
          <a:endParaRPr lang="en-US" b="0"/>
        </a:p>
      </dgm:t>
    </dgm:pt>
    <dgm:pt modelId="{5BF308D0-FE5E-41A2-A0A9-DA42AB83FF48}" type="pres">
      <dgm:prSet presAssocID="{75BAC151-8D09-4C83-A6D6-D9C710FA2662}" presName="Name0" presStyleCnt="0">
        <dgm:presLayoutVars>
          <dgm:dir/>
          <dgm:resizeHandles val="exact"/>
        </dgm:presLayoutVars>
      </dgm:prSet>
      <dgm:spPr/>
      <dgm:t>
        <a:bodyPr/>
        <a:lstStyle/>
        <a:p>
          <a:endParaRPr lang="en-US"/>
        </a:p>
      </dgm:t>
    </dgm:pt>
    <dgm:pt modelId="{522E8FB5-AD13-40B4-B344-321317919D9B}" type="pres">
      <dgm:prSet presAssocID="{FF33D51C-570F-473C-A58B-24A13B7E0678}" presName="composite" presStyleCnt="0"/>
      <dgm:spPr/>
    </dgm:pt>
    <dgm:pt modelId="{C702AF07-D314-4FD0-8B16-93FCAB5D5E5A}" type="pres">
      <dgm:prSet presAssocID="{FF33D51C-570F-473C-A58B-24A13B7E0678}" presName="imagSh" presStyleLbl="bgImgPlace1" presStyleIdx="0" presStyleCnt="5"/>
      <dgm:spPr>
        <a:blipFill rotWithShape="0">
          <a:blip xmlns:r="http://schemas.openxmlformats.org/officeDocument/2006/relationships" r:embed="rId1"/>
          <a:stretch>
            <a:fillRect/>
          </a:stretch>
        </a:blipFill>
      </dgm:spPr>
    </dgm:pt>
    <dgm:pt modelId="{306E8A46-2C53-470F-9F9C-4FFC3BE336B1}" type="pres">
      <dgm:prSet presAssocID="{FF33D51C-570F-473C-A58B-24A13B7E0678}" presName="txNode" presStyleLbl="node1" presStyleIdx="0" presStyleCnt="5">
        <dgm:presLayoutVars>
          <dgm:bulletEnabled val="1"/>
        </dgm:presLayoutVars>
      </dgm:prSet>
      <dgm:spPr/>
      <dgm:t>
        <a:bodyPr/>
        <a:lstStyle/>
        <a:p>
          <a:endParaRPr lang="en-US"/>
        </a:p>
      </dgm:t>
    </dgm:pt>
    <dgm:pt modelId="{A4F2141D-5804-4583-BFD6-C048797B917B}" type="pres">
      <dgm:prSet presAssocID="{C7DCE9B5-BC31-4C34-A289-A723E2D2116F}" presName="sibTrans" presStyleLbl="sibTrans2D1" presStyleIdx="0" presStyleCnt="4" custScaleX="247527" custScaleY="70470"/>
      <dgm:spPr/>
      <dgm:t>
        <a:bodyPr/>
        <a:lstStyle/>
        <a:p>
          <a:endParaRPr lang="en-US"/>
        </a:p>
      </dgm:t>
    </dgm:pt>
    <dgm:pt modelId="{8670C2F8-52F1-45C3-BBCE-15E813F60445}" type="pres">
      <dgm:prSet presAssocID="{C7DCE9B5-BC31-4C34-A289-A723E2D2116F}" presName="connTx" presStyleLbl="sibTrans2D1" presStyleIdx="0" presStyleCnt="4"/>
      <dgm:spPr/>
      <dgm:t>
        <a:bodyPr/>
        <a:lstStyle/>
        <a:p>
          <a:endParaRPr lang="en-US"/>
        </a:p>
      </dgm:t>
    </dgm:pt>
    <dgm:pt modelId="{79B18767-F430-4B4F-ADF8-B773CCF2D4BA}" type="pres">
      <dgm:prSet presAssocID="{5EF4F783-0C53-4D6E-9202-B3F3094E6499}" presName="composite" presStyleCnt="0"/>
      <dgm:spPr/>
    </dgm:pt>
    <dgm:pt modelId="{1837DAAD-7D22-4822-8139-3A1A7CDA3E90}" type="pres">
      <dgm:prSet presAssocID="{5EF4F783-0C53-4D6E-9202-B3F3094E6499}" presName="imagSh" presStyleLbl="bgImgPlace1" presStyleIdx="1" presStyleCnt="5"/>
      <dgm:spPr>
        <a:blipFill rotWithShape="0">
          <a:blip xmlns:r="http://schemas.openxmlformats.org/officeDocument/2006/relationships" r:embed="rId2"/>
          <a:stretch>
            <a:fillRect/>
          </a:stretch>
        </a:blipFill>
      </dgm:spPr>
    </dgm:pt>
    <dgm:pt modelId="{495A494B-A6D3-483A-8367-59344E23F957}" type="pres">
      <dgm:prSet presAssocID="{5EF4F783-0C53-4D6E-9202-B3F3094E6499}" presName="txNode" presStyleLbl="node1" presStyleIdx="1" presStyleCnt="5">
        <dgm:presLayoutVars>
          <dgm:bulletEnabled val="1"/>
        </dgm:presLayoutVars>
      </dgm:prSet>
      <dgm:spPr/>
      <dgm:t>
        <a:bodyPr/>
        <a:lstStyle/>
        <a:p>
          <a:endParaRPr lang="en-US"/>
        </a:p>
      </dgm:t>
    </dgm:pt>
    <dgm:pt modelId="{5C53DE62-3F09-4848-9107-2E787102F17E}" type="pres">
      <dgm:prSet presAssocID="{5C49F2A0-2E87-4364-9FE7-3E917A97488E}" presName="sibTrans" presStyleLbl="sibTrans2D1" presStyleIdx="1" presStyleCnt="4" custScaleX="247527" custScaleY="70470"/>
      <dgm:spPr/>
      <dgm:t>
        <a:bodyPr/>
        <a:lstStyle/>
        <a:p>
          <a:endParaRPr lang="en-US"/>
        </a:p>
      </dgm:t>
    </dgm:pt>
    <dgm:pt modelId="{58D006EB-4AA4-4EC0-8340-924714EBF760}" type="pres">
      <dgm:prSet presAssocID="{5C49F2A0-2E87-4364-9FE7-3E917A97488E}" presName="connTx" presStyleLbl="sibTrans2D1" presStyleIdx="1" presStyleCnt="4"/>
      <dgm:spPr/>
      <dgm:t>
        <a:bodyPr/>
        <a:lstStyle/>
        <a:p>
          <a:endParaRPr lang="en-US"/>
        </a:p>
      </dgm:t>
    </dgm:pt>
    <dgm:pt modelId="{C2D21363-8CB0-434D-9097-4AAE3F3F8FC3}" type="pres">
      <dgm:prSet presAssocID="{5F5E6A61-DA78-4C0F-BD8A-788452CF8AA3}" presName="composite" presStyleCnt="0"/>
      <dgm:spPr/>
    </dgm:pt>
    <dgm:pt modelId="{9EEF746A-B08F-4152-B7F7-AB9934F78D1A}" type="pres">
      <dgm:prSet presAssocID="{5F5E6A61-DA78-4C0F-BD8A-788452CF8AA3}" presName="imagSh" presStyleLbl="bgImgPlace1" presStyleIdx="2" presStyleCnt="5"/>
      <dgm:spPr>
        <a:blipFill rotWithShape="0">
          <a:blip xmlns:r="http://schemas.openxmlformats.org/officeDocument/2006/relationships" r:embed="rId3"/>
          <a:stretch>
            <a:fillRect/>
          </a:stretch>
        </a:blipFill>
      </dgm:spPr>
    </dgm:pt>
    <dgm:pt modelId="{3CDA3A05-EE0A-4365-AE4E-A4534C0C8079}" type="pres">
      <dgm:prSet presAssocID="{5F5E6A61-DA78-4C0F-BD8A-788452CF8AA3}" presName="txNode" presStyleLbl="node1" presStyleIdx="2" presStyleCnt="5">
        <dgm:presLayoutVars>
          <dgm:bulletEnabled val="1"/>
        </dgm:presLayoutVars>
      </dgm:prSet>
      <dgm:spPr/>
      <dgm:t>
        <a:bodyPr/>
        <a:lstStyle/>
        <a:p>
          <a:endParaRPr lang="en-US"/>
        </a:p>
      </dgm:t>
    </dgm:pt>
    <dgm:pt modelId="{61C02AA5-1592-4B90-B5C8-5B83249A29F5}" type="pres">
      <dgm:prSet presAssocID="{E23806DD-CAB6-41EA-8392-E3CBEB254C6A}" presName="sibTrans" presStyleLbl="sibTrans2D1" presStyleIdx="2" presStyleCnt="4" custScaleX="247527" custScaleY="70470"/>
      <dgm:spPr/>
      <dgm:t>
        <a:bodyPr/>
        <a:lstStyle/>
        <a:p>
          <a:endParaRPr lang="en-US"/>
        </a:p>
      </dgm:t>
    </dgm:pt>
    <dgm:pt modelId="{3C320435-16B6-4B9D-8A2B-AE78CC78AA2A}" type="pres">
      <dgm:prSet presAssocID="{E23806DD-CAB6-41EA-8392-E3CBEB254C6A}" presName="connTx" presStyleLbl="sibTrans2D1" presStyleIdx="2" presStyleCnt="4"/>
      <dgm:spPr/>
      <dgm:t>
        <a:bodyPr/>
        <a:lstStyle/>
        <a:p>
          <a:endParaRPr lang="en-US"/>
        </a:p>
      </dgm:t>
    </dgm:pt>
    <dgm:pt modelId="{1F0142DF-B5F6-4335-A905-04CDC1DAB62A}" type="pres">
      <dgm:prSet presAssocID="{BE9484C8-9F96-48C2-B114-1C1A974FDA86}" presName="composite" presStyleCnt="0"/>
      <dgm:spPr/>
    </dgm:pt>
    <dgm:pt modelId="{3EA78760-717F-493C-8D4D-D1F0073F0184}" type="pres">
      <dgm:prSet presAssocID="{BE9484C8-9F96-48C2-B114-1C1A974FDA86}" presName="imagSh" presStyleLbl="bgImgPlace1" presStyleIdx="3" presStyleCnt="5"/>
      <dgm:spPr>
        <a:blipFill rotWithShape="0">
          <a:blip xmlns:r="http://schemas.openxmlformats.org/officeDocument/2006/relationships" r:embed="rId4"/>
          <a:stretch>
            <a:fillRect/>
          </a:stretch>
        </a:blipFill>
      </dgm:spPr>
    </dgm:pt>
    <dgm:pt modelId="{CE1CFCC8-1068-4760-AD75-2AF8536EBAF9}" type="pres">
      <dgm:prSet presAssocID="{BE9484C8-9F96-48C2-B114-1C1A974FDA86}" presName="txNode" presStyleLbl="node1" presStyleIdx="3" presStyleCnt="5">
        <dgm:presLayoutVars>
          <dgm:bulletEnabled val="1"/>
        </dgm:presLayoutVars>
      </dgm:prSet>
      <dgm:spPr/>
      <dgm:t>
        <a:bodyPr/>
        <a:lstStyle/>
        <a:p>
          <a:endParaRPr lang="en-US"/>
        </a:p>
      </dgm:t>
    </dgm:pt>
    <dgm:pt modelId="{05E14057-465A-43DD-8C07-8EDC51389E7A}" type="pres">
      <dgm:prSet presAssocID="{C7EC67AA-F674-43AC-AE99-93F8C77DD2DF}" presName="sibTrans" presStyleLbl="sibTrans2D1" presStyleIdx="3" presStyleCnt="4" custScaleX="247527" custScaleY="70470"/>
      <dgm:spPr/>
      <dgm:t>
        <a:bodyPr/>
        <a:lstStyle/>
        <a:p>
          <a:endParaRPr lang="en-US"/>
        </a:p>
      </dgm:t>
    </dgm:pt>
    <dgm:pt modelId="{55E39C45-8572-44E5-824E-48B0C93EF9F9}" type="pres">
      <dgm:prSet presAssocID="{C7EC67AA-F674-43AC-AE99-93F8C77DD2DF}" presName="connTx" presStyleLbl="sibTrans2D1" presStyleIdx="3" presStyleCnt="4"/>
      <dgm:spPr/>
      <dgm:t>
        <a:bodyPr/>
        <a:lstStyle/>
        <a:p>
          <a:endParaRPr lang="en-US"/>
        </a:p>
      </dgm:t>
    </dgm:pt>
    <dgm:pt modelId="{C9D693B8-94A8-48D5-A87C-C069A8E3D186}" type="pres">
      <dgm:prSet presAssocID="{71E43066-65E5-4315-B6AC-82AEBED49C6C}" presName="composite" presStyleCnt="0"/>
      <dgm:spPr/>
    </dgm:pt>
    <dgm:pt modelId="{12E8587F-E76D-4BA0-8743-32B96C96612D}" type="pres">
      <dgm:prSet presAssocID="{71E43066-65E5-4315-B6AC-82AEBED49C6C}" presName="imagSh" presStyleLbl="bgImgPlace1" presStyleIdx="4" presStyleCnt="5"/>
      <dgm:spPr>
        <a:blipFill rotWithShape="0">
          <a:blip xmlns:r="http://schemas.openxmlformats.org/officeDocument/2006/relationships" r:embed="rId5"/>
          <a:stretch>
            <a:fillRect/>
          </a:stretch>
        </a:blipFill>
      </dgm:spPr>
    </dgm:pt>
    <dgm:pt modelId="{1073C926-1130-43C1-96A0-43FFD78F2BDA}" type="pres">
      <dgm:prSet presAssocID="{71E43066-65E5-4315-B6AC-82AEBED49C6C}" presName="txNode" presStyleLbl="node1" presStyleIdx="4" presStyleCnt="5">
        <dgm:presLayoutVars>
          <dgm:bulletEnabled val="1"/>
        </dgm:presLayoutVars>
      </dgm:prSet>
      <dgm:spPr/>
      <dgm:t>
        <a:bodyPr/>
        <a:lstStyle/>
        <a:p>
          <a:endParaRPr lang="en-US"/>
        </a:p>
      </dgm:t>
    </dgm:pt>
  </dgm:ptLst>
  <dgm:cxnLst>
    <dgm:cxn modelId="{89FE9C7D-337D-4A09-8C3F-EBC0F50BF939}" srcId="{75BAC151-8D09-4C83-A6D6-D9C710FA2662}" destId="{FF33D51C-570F-473C-A58B-24A13B7E0678}" srcOrd="0" destOrd="0" parTransId="{3A6D40A7-B61B-4A5F-ADF0-241494CA0983}" sibTransId="{C7DCE9B5-BC31-4C34-A289-A723E2D2116F}"/>
    <dgm:cxn modelId="{63759146-F8F6-4977-A1E4-74CA0AB9528E}" srcId="{75BAC151-8D09-4C83-A6D6-D9C710FA2662}" destId="{71E43066-65E5-4315-B6AC-82AEBED49C6C}" srcOrd="4" destOrd="0" parTransId="{C868DD91-05B3-4976-AB5F-846420CC657B}" sibTransId="{11F2AF25-68E3-4043-A9CA-A0A2E90FC1B7}"/>
    <dgm:cxn modelId="{6C5BCAEB-141A-B04E-8447-82FCAA48824E}" type="presOf" srcId="{5C49F2A0-2E87-4364-9FE7-3E917A97488E}" destId="{58D006EB-4AA4-4EC0-8340-924714EBF760}" srcOrd="1" destOrd="0" presId="urn:microsoft.com/office/officeart/2005/8/layout/hProcess10"/>
    <dgm:cxn modelId="{8D760957-D646-1541-8DDA-042B33DEEC7F}" type="presOf" srcId="{75BAC151-8D09-4C83-A6D6-D9C710FA2662}" destId="{5BF308D0-FE5E-41A2-A0A9-DA42AB83FF48}" srcOrd="0" destOrd="0" presId="urn:microsoft.com/office/officeart/2005/8/layout/hProcess10"/>
    <dgm:cxn modelId="{011EFA44-537D-7D4E-B900-E2F1203F5A65}" type="presOf" srcId="{E23806DD-CAB6-41EA-8392-E3CBEB254C6A}" destId="{61C02AA5-1592-4B90-B5C8-5B83249A29F5}" srcOrd="0" destOrd="0" presId="urn:microsoft.com/office/officeart/2005/8/layout/hProcess10"/>
    <dgm:cxn modelId="{C370CA47-AA06-4D7E-ACF1-9BFA1CA5B0CD}" srcId="{75BAC151-8D09-4C83-A6D6-D9C710FA2662}" destId="{BE9484C8-9F96-48C2-B114-1C1A974FDA86}" srcOrd="3" destOrd="0" parTransId="{4F201856-D8D3-41EA-A657-9CC0257B29ED}" sibTransId="{C7EC67AA-F674-43AC-AE99-93F8C77DD2DF}"/>
    <dgm:cxn modelId="{6011D58B-66C9-584F-B877-6073579196FF}" type="presOf" srcId="{5F5E6A61-DA78-4C0F-BD8A-788452CF8AA3}" destId="{3CDA3A05-EE0A-4365-AE4E-A4534C0C8079}" srcOrd="0" destOrd="0" presId="urn:microsoft.com/office/officeart/2005/8/layout/hProcess10"/>
    <dgm:cxn modelId="{360FBC72-6B29-A444-9A87-163A7BAF544C}" type="presOf" srcId="{5EF4F783-0C53-4D6E-9202-B3F3094E6499}" destId="{495A494B-A6D3-483A-8367-59344E23F957}" srcOrd="0" destOrd="0" presId="urn:microsoft.com/office/officeart/2005/8/layout/hProcess10"/>
    <dgm:cxn modelId="{50897EAD-EB8A-294C-B5CE-A4813D93BA30}" type="presOf" srcId="{71E43066-65E5-4315-B6AC-82AEBED49C6C}" destId="{1073C926-1130-43C1-96A0-43FFD78F2BDA}" srcOrd="0" destOrd="0" presId="urn:microsoft.com/office/officeart/2005/8/layout/hProcess10"/>
    <dgm:cxn modelId="{E5155CD9-A851-AE4E-B855-900B3C4A238E}" type="presOf" srcId="{C7EC67AA-F674-43AC-AE99-93F8C77DD2DF}" destId="{55E39C45-8572-44E5-824E-48B0C93EF9F9}" srcOrd="1" destOrd="0" presId="urn:microsoft.com/office/officeart/2005/8/layout/hProcess10"/>
    <dgm:cxn modelId="{8155645E-4689-AF4B-A8C9-EEA60C6DF9DF}" type="presOf" srcId="{C7EC67AA-F674-43AC-AE99-93F8C77DD2DF}" destId="{05E14057-465A-43DD-8C07-8EDC51389E7A}" srcOrd="0" destOrd="0" presId="urn:microsoft.com/office/officeart/2005/8/layout/hProcess10"/>
    <dgm:cxn modelId="{9C71C9F4-F6D4-5543-815E-94EB8464AA72}" type="presOf" srcId="{E23806DD-CAB6-41EA-8392-E3CBEB254C6A}" destId="{3C320435-16B6-4B9D-8A2B-AE78CC78AA2A}" srcOrd="1" destOrd="0" presId="urn:microsoft.com/office/officeart/2005/8/layout/hProcess10"/>
    <dgm:cxn modelId="{1D63CC27-210A-E041-9AE2-6F5AF2432E51}" type="presOf" srcId="{C7DCE9B5-BC31-4C34-A289-A723E2D2116F}" destId="{A4F2141D-5804-4583-BFD6-C048797B917B}" srcOrd="0" destOrd="0" presId="urn:microsoft.com/office/officeart/2005/8/layout/hProcess10"/>
    <dgm:cxn modelId="{963DCF20-83F3-914D-8D41-650EA7C9AA15}" type="presOf" srcId="{FF33D51C-570F-473C-A58B-24A13B7E0678}" destId="{306E8A46-2C53-470F-9F9C-4FFC3BE336B1}" srcOrd="0" destOrd="0" presId="urn:microsoft.com/office/officeart/2005/8/layout/hProcess10"/>
    <dgm:cxn modelId="{EDC9D8D5-B5F1-A843-B914-C40AB5BA56FD}" type="presOf" srcId="{5C49F2A0-2E87-4364-9FE7-3E917A97488E}" destId="{5C53DE62-3F09-4848-9107-2E787102F17E}" srcOrd="0" destOrd="0" presId="urn:microsoft.com/office/officeart/2005/8/layout/hProcess10"/>
    <dgm:cxn modelId="{B7D11BA2-D3A1-8449-BD0B-21BBB95FFDDD}" type="presOf" srcId="{BE9484C8-9F96-48C2-B114-1C1A974FDA86}" destId="{CE1CFCC8-1068-4760-AD75-2AF8536EBAF9}" srcOrd="0" destOrd="0" presId="urn:microsoft.com/office/officeart/2005/8/layout/hProcess10"/>
    <dgm:cxn modelId="{6985EAAF-8FC4-4163-85C7-12B0E7685209}" srcId="{75BAC151-8D09-4C83-A6D6-D9C710FA2662}" destId="{5EF4F783-0C53-4D6E-9202-B3F3094E6499}" srcOrd="1" destOrd="0" parTransId="{0A58AF18-B70C-489F-9703-ED19E44A394E}" sibTransId="{5C49F2A0-2E87-4364-9FE7-3E917A97488E}"/>
    <dgm:cxn modelId="{25489A32-3A4A-8249-9DE1-4AD26618B7F1}" type="presOf" srcId="{C7DCE9B5-BC31-4C34-A289-A723E2D2116F}" destId="{8670C2F8-52F1-45C3-BBCE-15E813F60445}" srcOrd="1" destOrd="0" presId="urn:microsoft.com/office/officeart/2005/8/layout/hProcess10"/>
    <dgm:cxn modelId="{72C78074-5427-4B69-BB24-C40B9C7EC442}" srcId="{75BAC151-8D09-4C83-A6D6-D9C710FA2662}" destId="{5F5E6A61-DA78-4C0F-BD8A-788452CF8AA3}" srcOrd="2" destOrd="0" parTransId="{8EE1EE4E-1020-4CFB-981C-5C143F3F1B4C}" sibTransId="{E23806DD-CAB6-41EA-8392-E3CBEB254C6A}"/>
    <dgm:cxn modelId="{C1094D5C-6DA5-0D4F-AC1C-B29BF458CE3D}" type="presParOf" srcId="{5BF308D0-FE5E-41A2-A0A9-DA42AB83FF48}" destId="{522E8FB5-AD13-40B4-B344-321317919D9B}" srcOrd="0" destOrd="0" presId="urn:microsoft.com/office/officeart/2005/8/layout/hProcess10"/>
    <dgm:cxn modelId="{5A68A6AB-DCF3-C948-959E-DEF7B66A75AB}" type="presParOf" srcId="{522E8FB5-AD13-40B4-B344-321317919D9B}" destId="{C702AF07-D314-4FD0-8B16-93FCAB5D5E5A}" srcOrd="0" destOrd="0" presId="urn:microsoft.com/office/officeart/2005/8/layout/hProcess10"/>
    <dgm:cxn modelId="{BE6038C4-B1C5-D844-B581-42ABB0738C9B}" type="presParOf" srcId="{522E8FB5-AD13-40B4-B344-321317919D9B}" destId="{306E8A46-2C53-470F-9F9C-4FFC3BE336B1}" srcOrd="1" destOrd="0" presId="urn:microsoft.com/office/officeart/2005/8/layout/hProcess10"/>
    <dgm:cxn modelId="{181902B7-3B62-CE4A-ACB2-BF4558094387}" type="presParOf" srcId="{5BF308D0-FE5E-41A2-A0A9-DA42AB83FF48}" destId="{A4F2141D-5804-4583-BFD6-C048797B917B}" srcOrd="1" destOrd="0" presId="urn:microsoft.com/office/officeart/2005/8/layout/hProcess10"/>
    <dgm:cxn modelId="{DCE2B627-57B5-2D44-9B4F-9652E627CF61}" type="presParOf" srcId="{A4F2141D-5804-4583-BFD6-C048797B917B}" destId="{8670C2F8-52F1-45C3-BBCE-15E813F60445}" srcOrd="0" destOrd="0" presId="urn:microsoft.com/office/officeart/2005/8/layout/hProcess10"/>
    <dgm:cxn modelId="{CE87BB46-2D49-0940-A3A7-2D61465BF4DA}" type="presParOf" srcId="{5BF308D0-FE5E-41A2-A0A9-DA42AB83FF48}" destId="{79B18767-F430-4B4F-ADF8-B773CCF2D4BA}" srcOrd="2" destOrd="0" presId="urn:microsoft.com/office/officeart/2005/8/layout/hProcess10"/>
    <dgm:cxn modelId="{E101103D-E14A-3348-8AF8-61A97D0370C8}" type="presParOf" srcId="{79B18767-F430-4B4F-ADF8-B773CCF2D4BA}" destId="{1837DAAD-7D22-4822-8139-3A1A7CDA3E90}" srcOrd="0" destOrd="0" presId="urn:microsoft.com/office/officeart/2005/8/layout/hProcess10"/>
    <dgm:cxn modelId="{C0A19AA4-D8E5-474F-9886-F911D93DBED2}" type="presParOf" srcId="{79B18767-F430-4B4F-ADF8-B773CCF2D4BA}" destId="{495A494B-A6D3-483A-8367-59344E23F957}" srcOrd="1" destOrd="0" presId="urn:microsoft.com/office/officeart/2005/8/layout/hProcess10"/>
    <dgm:cxn modelId="{2D62517C-40C1-EA41-BC1B-B4E8D5950A45}" type="presParOf" srcId="{5BF308D0-FE5E-41A2-A0A9-DA42AB83FF48}" destId="{5C53DE62-3F09-4848-9107-2E787102F17E}" srcOrd="3" destOrd="0" presId="urn:microsoft.com/office/officeart/2005/8/layout/hProcess10"/>
    <dgm:cxn modelId="{8E5AD2DE-BA6E-814A-B403-23933DDC8AEF}" type="presParOf" srcId="{5C53DE62-3F09-4848-9107-2E787102F17E}" destId="{58D006EB-4AA4-4EC0-8340-924714EBF760}" srcOrd="0" destOrd="0" presId="urn:microsoft.com/office/officeart/2005/8/layout/hProcess10"/>
    <dgm:cxn modelId="{2CB3607D-6D04-1D46-888B-82C3305D8D6E}" type="presParOf" srcId="{5BF308D0-FE5E-41A2-A0A9-DA42AB83FF48}" destId="{C2D21363-8CB0-434D-9097-4AAE3F3F8FC3}" srcOrd="4" destOrd="0" presId="urn:microsoft.com/office/officeart/2005/8/layout/hProcess10"/>
    <dgm:cxn modelId="{0C625910-A985-3E4A-8FEA-4AAE320743A4}" type="presParOf" srcId="{C2D21363-8CB0-434D-9097-4AAE3F3F8FC3}" destId="{9EEF746A-B08F-4152-B7F7-AB9934F78D1A}" srcOrd="0" destOrd="0" presId="urn:microsoft.com/office/officeart/2005/8/layout/hProcess10"/>
    <dgm:cxn modelId="{BD65C37C-8AD3-9E4E-9737-AB3D8D49FEB9}" type="presParOf" srcId="{C2D21363-8CB0-434D-9097-4AAE3F3F8FC3}" destId="{3CDA3A05-EE0A-4365-AE4E-A4534C0C8079}" srcOrd="1" destOrd="0" presId="urn:microsoft.com/office/officeart/2005/8/layout/hProcess10"/>
    <dgm:cxn modelId="{A692D6BD-E923-7243-8258-C13FCA26002F}" type="presParOf" srcId="{5BF308D0-FE5E-41A2-A0A9-DA42AB83FF48}" destId="{61C02AA5-1592-4B90-B5C8-5B83249A29F5}" srcOrd="5" destOrd="0" presId="urn:microsoft.com/office/officeart/2005/8/layout/hProcess10"/>
    <dgm:cxn modelId="{B3ECB1ED-D0F8-FB40-8429-E3249D8CF702}" type="presParOf" srcId="{61C02AA5-1592-4B90-B5C8-5B83249A29F5}" destId="{3C320435-16B6-4B9D-8A2B-AE78CC78AA2A}" srcOrd="0" destOrd="0" presId="urn:microsoft.com/office/officeart/2005/8/layout/hProcess10"/>
    <dgm:cxn modelId="{B45E527F-B2DB-714C-8D64-ED8DD6FE91CB}" type="presParOf" srcId="{5BF308D0-FE5E-41A2-A0A9-DA42AB83FF48}" destId="{1F0142DF-B5F6-4335-A905-04CDC1DAB62A}" srcOrd="6" destOrd="0" presId="urn:microsoft.com/office/officeart/2005/8/layout/hProcess10"/>
    <dgm:cxn modelId="{BE4EA2A1-18AF-364D-812B-C376C80F1B75}" type="presParOf" srcId="{1F0142DF-B5F6-4335-A905-04CDC1DAB62A}" destId="{3EA78760-717F-493C-8D4D-D1F0073F0184}" srcOrd="0" destOrd="0" presId="urn:microsoft.com/office/officeart/2005/8/layout/hProcess10"/>
    <dgm:cxn modelId="{00D888CC-9A20-6742-93CF-1AEA30C57DCA}" type="presParOf" srcId="{1F0142DF-B5F6-4335-A905-04CDC1DAB62A}" destId="{CE1CFCC8-1068-4760-AD75-2AF8536EBAF9}" srcOrd="1" destOrd="0" presId="urn:microsoft.com/office/officeart/2005/8/layout/hProcess10"/>
    <dgm:cxn modelId="{E59F0638-EDDE-2142-977C-5A6228352C20}" type="presParOf" srcId="{5BF308D0-FE5E-41A2-A0A9-DA42AB83FF48}" destId="{05E14057-465A-43DD-8C07-8EDC51389E7A}" srcOrd="7" destOrd="0" presId="urn:microsoft.com/office/officeart/2005/8/layout/hProcess10"/>
    <dgm:cxn modelId="{8FC24905-097B-D34F-9AF4-BA6FDE556826}" type="presParOf" srcId="{05E14057-465A-43DD-8C07-8EDC51389E7A}" destId="{55E39C45-8572-44E5-824E-48B0C93EF9F9}" srcOrd="0" destOrd="0" presId="urn:microsoft.com/office/officeart/2005/8/layout/hProcess10"/>
    <dgm:cxn modelId="{88437105-DE37-B542-BF4C-FD1D82C3037D}" type="presParOf" srcId="{5BF308D0-FE5E-41A2-A0A9-DA42AB83FF48}" destId="{C9D693B8-94A8-48D5-A87C-C069A8E3D186}" srcOrd="8" destOrd="0" presId="urn:microsoft.com/office/officeart/2005/8/layout/hProcess10"/>
    <dgm:cxn modelId="{AABFFACC-3B0B-3A42-84D3-5DC4075D36E8}" type="presParOf" srcId="{C9D693B8-94A8-48D5-A87C-C069A8E3D186}" destId="{12E8587F-E76D-4BA0-8743-32B96C96612D}" srcOrd="0" destOrd="0" presId="urn:microsoft.com/office/officeart/2005/8/layout/hProcess10"/>
    <dgm:cxn modelId="{262B5900-798F-0B40-B96F-1F4696297C4E}" type="presParOf" srcId="{C9D693B8-94A8-48D5-A87C-C069A8E3D186}" destId="{1073C926-1130-43C1-96A0-43FFD78F2BDA}" srcOrd="1" destOrd="0" presId="urn:microsoft.com/office/officeart/2005/8/layout/hProcess10"/>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1CB656D-7D71-481D-8B72-8A15F7A3C067}">
      <dsp:nvSpPr>
        <dsp:cNvPr id="0" name=""/>
        <dsp:cNvSpPr/>
      </dsp:nvSpPr>
      <dsp:spPr>
        <a:xfrm>
          <a:off x="4278"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latin typeface="Calibri" pitchFamily="34" charset="0"/>
            </a:rPr>
            <a:t>Scenarios</a:t>
          </a:r>
          <a:endParaRPr lang="en-US" sz="1600" b="0" kern="1200" dirty="0">
            <a:latin typeface="Calibri" pitchFamily="34" charset="0"/>
          </a:endParaRPr>
        </a:p>
      </dsp:txBody>
      <dsp:txXfrm>
        <a:off x="4278" y="287870"/>
        <a:ext cx="1326430" cy="795858"/>
      </dsp:txXfrm>
    </dsp:sp>
    <dsp:sp modelId="{B13756F7-08DA-4D02-8126-BBEF457B29E1}">
      <dsp:nvSpPr>
        <dsp:cNvPr id="0" name=""/>
        <dsp:cNvSpPr/>
      </dsp:nvSpPr>
      <dsp:spPr>
        <a:xfrm>
          <a:off x="1387516" y="571501"/>
          <a:ext cx="432875" cy="228597"/>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0" kern="1200">
            <a:latin typeface="Calibri" pitchFamily="34" charset="0"/>
          </a:endParaRPr>
        </a:p>
      </dsp:txBody>
      <dsp:txXfrm>
        <a:off x="1387516" y="571501"/>
        <a:ext cx="432875" cy="228597"/>
      </dsp:txXfrm>
    </dsp:sp>
    <dsp:sp modelId="{3C32142D-1F23-4A15-8D78-1B893DF0C7D9}">
      <dsp:nvSpPr>
        <dsp:cNvPr id="0" name=""/>
        <dsp:cNvSpPr/>
      </dsp:nvSpPr>
      <dsp:spPr>
        <a:xfrm>
          <a:off x="1861281"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0" kern="1200" dirty="0" smtClean="0">
              <a:latin typeface="Calibri" pitchFamily="34" charset="0"/>
            </a:rPr>
            <a:t>Δ</a:t>
          </a:r>
          <a:r>
            <a:rPr lang="en-US" sz="1600" b="0" kern="1200" dirty="0" smtClean="0">
              <a:latin typeface="Calibri" pitchFamily="34" charset="0"/>
            </a:rPr>
            <a:t> Ecosystem structure</a:t>
          </a:r>
          <a:endParaRPr lang="en-US" sz="1600" b="0" kern="1200" dirty="0">
            <a:latin typeface="Calibri" pitchFamily="34" charset="0"/>
          </a:endParaRPr>
        </a:p>
      </dsp:txBody>
      <dsp:txXfrm>
        <a:off x="1861281" y="287870"/>
        <a:ext cx="1326430" cy="795858"/>
      </dsp:txXfrm>
    </dsp:sp>
    <dsp:sp modelId="{DFFE51D6-6AC6-426E-A177-6F134F99B79A}">
      <dsp:nvSpPr>
        <dsp:cNvPr id="0" name=""/>
        <dsp:cNvSpPr/>
      </dsp:nvSpPr>
      <dsp:spPr>
        <a:xfrm>
          <a:off x="3244519" y="571501"/>
          <a:ext cx="432875" cy="228597"/>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0" kern="1200">
            <a:latin typeface="Calibri" pitchFamily="34" charset="0"/>
          </a:endParaRPr>
        </a:p>
      </dsp:txBody>
      <dsp:txXfrm>
        <a:off x="3244519" y="571501"/>
        <a:ext cx="432875" cy="228597"/>
      </dsp:txXfrm>
    </dsp:sp>
    <dsp:sp modelId="{73C446BB-13ED-46CA-866B-9738F32B5DE5}">
      <dsp:nvSpPr>
        <dsp:cNvPr id="0" name=""/>
        <dsp:cNvSpPr/>
      </dsp:nvSpPr>
      <dsp:spPr>
        <a:xfrm>
          <a:off x="3718284"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0" kern="1200" dirty="0" smtClean="0">
              <a:latin typeface="Calibri" pitchFamily="34" charset="0"/>
            </a:rPr>
            <a:t>Δ</a:t>
          </a:r>
          <a:r>
            <a:rPr lang="en-US" sz="1600" b="0" kern="1200" dirty="0" smtClean="0">
              <a:latin typeface="Calibri" pitchFamily="34" charset="0"/>
            </a:rPr>
            <a:t> Ecosystem function</a:t>
          </a:r>
          <a:endParaRPr lang="en-US" sz="1600" b="0" kern="1200" dirty="0">
            <a:latin typeface="Calibri" pitchFamily="34" charset="0"/>
          </a:endParaRPr>
        </a:p>
      </dsp:txBody>
      <dsp:txXfrm>
        <a:off x="3718284" y="287870"/>
        <a:ext cx="1326430" cy="795858"/>
      </dsp:txXfrm>
    </dsp:sp>
    <dsp:sp modelId="{F1A1C996-DEFE-4690-8B3D-B616D823FF9E}">
      <dsp:nvSpPr>
        <dsp:cNvPr id="0" name=""/>
        <dsp:cNvSpPr/>
      </dsp:nvSpPr>
      <dsp:spPr>
        <a:xfrm>
          <a:off x="5101522" y="571501"/>
          <a:ext cx="432875" cy="228597"/>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0" kern="1200">
            <a:latin typeface="Calibri" pitchFamily="34" charset="0"/>
          </a:endParaRPr>
        </a:p>
      </dsp:txBody>
      <dsp:txXfrm>
        <a:off x="5101522" y="571501"/>
        <a:ext cx="432875" cy="228597"/>
      </dsp:txXfrm>
    </dsp:sp>
    <dsp:sp modelId="{C0501DBB-7934-4491-A1B7-7C1AE1C89F90}">
      <dsp:nvSpPr>
        <dsp:cNvPr id="0" name=""/>
        <dsp:cNvSpPr/>
      </dsp:nvSpPr>
      <dsp:spPr>
        <a:xfrm>
          <a:off x="5575287"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0" kern="1200" dirty="0" smtClean="0">
              <a:latin typeface="Calibri" pitchFamily="34" charset="0"/>
            </a:rPr>
            <a:t>Δ</a:t>
          </a:r>
          <a:r>
            <a:rPr lang="en-US" sz="1600" b="0" kern="1200" dirty="0" smtClean="0">
              <a:latin typeface="Calibri" pitchFamily="34" charset="0"/>
            </a:rPr>
            <a:t> Ecosystem service</a:t>
          </a:r>
          <a:endParaRPr lang="en-US" sz="1600" b="0" kern="1200" dirty="0">
            <a:latin typeface="Calibri" pitchFamily="34" charset="0"/>
          </a:endParaRPr>
        </a:p>
      </dsp:txBody>
      <dsp:txXfrm>
        <a:off x="5575287" y="287870"/>
        <a:ext cx="1326430" cy="795858"/>
      </dsp:txXfrm>
    </dsp:sp>
    <dsp:sp modelId="{8E17ABFC-1E7F-40F8-B9E8-87707CEAA51B}">
      <dsp:nvSpPr>
        <dsp:cNvPr id="0" name=""/>
        <dsp:cNvSpPr/>
      </dsp:nvSpPr>
      <dsp:spPr>
        <a:xfrm>
          <a:off x="6958525" y="571501"/>
          <a:ext cx="432875" cy="228597"/>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0" kern="1200">
            <a:latin typeface="Calibri" pitchFamily="34" charset="0"/>
          </a:endParaRPr>
        </a:p>
      </dsp:txBody>
      <dsp:txXfrm>
        <a:off x="6958525" y="571501"/>
        <a:ext cx="432875" cy="228597"/>
      </dsp:txXfrm>
    </dsp:sp>
    <dsp:sp modelId="{7C27C3E0-DA9C-42DE-8E07-AA749F6FA6F1}">
      <dsp:nvSpPr>
        <dsp:cNvPr id="0" name=""/>
        <dsp:cNvSpPr/>
      </dsp:nvSpPr>
      <dsp:spPr>
        <a:xfrm>
          <a:off x="7432290"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0" kern="1200" dirty="0" smtClean="0">
              <a:latin typeface="Calibri" pitchFamily="34" charset="0"/>
            </a:rPr>
            <a:t>Δ</a:t>
          </a:r>
          <a:r>
            <a:rPr lang="en-US" sz="1600" b="0" kern="1200" dirty="0" smtClean="0">
              <a:latin typeface="Calibri" pitchFamily="34" charset="0"/>
            </a:rPr>
            <a:t> Ecosystem service value</a:t>
          </a:r>
          <a:endParaRPr lang="en-US" sz="1600" b="0" kern="1200" dirty="0">
            <a:latin typeface="Calibri" pitchFamily="34" charset="0"/>
          </a:endParaRPr>
        </a:p>
      </dsp:txBody>
      <dsp:txXfrm>
        <a:off x="7432290" y="287870"/>
        <a:ext cx="1326430" cy="79585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02AF07-D314-4FD0-8B16-93FCAB5D5E5A}">
      <dsp:nvSpPr>
        <dsp:cNvPr id="0" name=""/>
        <dsp:cNvSpPr/>
      </dsp:nvSpPr>
      <dsp:spPr>
        <a:xfrm>
          <a:off x="5084" y="192146"/>
          <a:ext cx="1188567" cy="1188567"/>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6E8A46-2C53-470F-9F9C-4FFC3BE336B1}">
      <dsp:nvSpPr>
        <dsp:cNvPr id="0" name=""/>
        <dsp:cNvSpPr/>
      </dsp:nvSpPr>
      <dsp:spPr>
        <a:xfrm>
          <a:off x="198571"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Habitat restoration decision</a:t>
          </a:r>
          <a:endParaRPr lang="en-US" sz="1600" b="0" kern="1200" dirty="0">
            <a:solidFill>
              <a:schemeClr val="tx1"/>
            </a:solidFill>
          </a:endParaRPr>
        </a:p>
      </dsp:txBody>
      <dsp:txXfrm>
        <a:off x="198571" y="905286"/>
        <a:ext cx="1188567" cy="1188567"/>
      </dsp:txXfrm>
    </dsp:sp>
    <dsp:sp modelId="{A4F2141D-5804-4583-BFD6-C048797B917B}">
      <dsp:nvSpPr>
        <dsp:cNvPr id="0" name=""/>
        <dsp:cNvSpPr/>
      </dsp:nvSpPr>
      <dsp:spPr>
        <a:xfrm>
          <a:off x="1253718" y="685799"/>
          <a:ext cx="566699" cy="201259"/>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b="0" kern="1200"/>
        </a:p>
      </dsp:txBody>
      <dsp:txXfrm>
        <a:off x="1253718" y="685799"/>
        <a:ext cx="566699" cy="201259"/>
      </dsp:txXfrm>
    </dsp:sp>
    <dsp:sp modelId="{1837DAAD-7D22-4822-8139-3A1A7CDA3E90}">
      <dsp:nvSpPr>
        <dsp:cNvPr id="0" name=""/>
        <dsp:cNvSpPr/>
      </dsp:nvSpPr>
      <dsp:spPr>
        <a:xfrm>
          <a:off x="1847778" y="192146"/>
          <a:ext cx="1188567" cy="1188567"/>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5A494B-A6D3-483A-8367-59344E23F957}">
      <dsp:nvSpPr>
        <dsp:cNvPr id="0" name=""/>
        <dsp:cNvSpPr/>
      </dsp:nvSpPr>
      <dsp:spPr>
        <a:xfrm>
          <a:off x="2041265"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Area of biogenic habitat</a:t>
          </a:r>
          <a:endParaRPr lang="en-US" sz="1600" b="0" kern="1200" dirty="0">
            <a:solidFill>
              <a:schemeClr val="tx1"/>
            </a:solidFill>
          </a:endParaRPr>
        </a:p>
      </dsp:txBody>
      <dsp:txXfrm>
        <a:off x="2041265" y="905286"/>
        <a:ext cx="1188567" cy="1188567"/>
      </dsp:txXfrm>
    </dsp:sp>
    <dsp:sp modelId="{5C53DE62-3F09-4848-9107-2E787102F17E}">
      <dsp:nvSpPr>
        <dsp:cNvPr id="0" name=""/>
        <dsp:cNvSpPr/>
      </dsp:nvSpPr>
      <dsp:spPr>
        <a:xfrm>
          <a:off x="3096412" y="685799"/>
          <a:ext cx="566699" cy="201259"/>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b="0" kern="1200"/>
        </a:p>
      </dsp:txBody>
      <dsp:txXfrm>
        <a:off x="3096412" y="685799"/>
        <a:ext cx="566699" cy="201259"/>
      </dsp:txXfrm>
    </dsp:sp>
    <dsp:sp modelId="{9EEF746A-B08F-4152-B7F7-AB9934F78D1A}">
      <dsp:nvSpPr>
        <dsp:cNvPr id="0" name=""/>
        <dsp:cNvSpPr/>
      </dsp:nvSpPr>
      <dsp:spPr>
        <a:xfrm>
          <a:off x="3690472" y="192146"/>
          <a:ext cx="1188567" cy="1188567"/>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DA3A05-EE0A-4365-AE4E-A4534C0C8079}">
      <dsp:nvSpPr>
        <dsp:cNvPr id="0" name=""/>
        <dsp:cNvSpPr/>
      </dsp:nvSpPr>
      <dsp:spPr>
        <a:xfrm>
          <a:off x="3883960"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Wave and storm surge attenuation</a:t>
          </a:r>
          <a:endParaRPr lang="en-US" sz="1600" b="0" kern="1200" dirty="0">
            <a:solidFill>
              <a:schemeClr val="tx1"/>
            </a:solidFill>
          </a:endParaRPr>
        </a:p>
      </dsp:txBody>
      <dsp:txXfrm>
        <a:off x="3883960" y="905286"/>
        <a:ext cx="1188567" cy="1188567"/>
      </dsp:txXfrm>
    </dsp:sp>
    <dsp:sp modelId="{61C02AA5-1592-4B90-B5C8-5B83249A29F5}">
      <dsp:nvSpPr>
        <dsp:cNvPr id="0" name=""/>
        <dsp:cNvSpPr/>
      </dsp:nvSpPr>
      <dsp:spPr>
        <a:xfrm>
          <a:off x="4939106" y="685799"/>
          <a:ext cx="566699" cy="201259"/>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b="0" kern="1200"/>
        </a:p>
      </dsp:txBody>
      <dsp:txXfrm>
        <a:off x="4939106" y="685799"/>
        <a:ext cx="566699" cy="201259"/>
      </dsp:txXfrm>
    </dsp:sp>
    <dsp:sp modelId="{3EA78760-717F-493C-8D4D-D1F0073F0184}">
      <dsp:nvSpPr>
        <dsp:cNvPr id="0" name=""/>
        <dsp:cNvSpPr/>
      </dsp:nvSpPr>
      <dsp:spPr>
        <a:xfrm>
          <a:off x="5533166" y="192146"/>
          <a:ext cx="1188567" cy="1188567"/>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CFCC8-1068-4760-AD75-2AF8536EBAF9}">
      <dsp:nvSpPr>
        <dsp:cNvPr id="0" name=""/>
        <dsp:cNvSpPr/>
      </dsp:nvSpPr>
      <dsp:spPr>
        <a:xfrm>
          <a:off x="5726654"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Erosion and flooding near property</a:t>
          </a:r>
          <a:endParaRPr lang="en-US" sz="1600" b="0" kern="1200" dirty="0">
            <a:solidFill>
              <a:schemeClr val="tx1"/>
            </a:solidFill>
          </a:endParaRPr>
        </a:p>
      </dsp:txBody>
      <dsp:txXfrm>
        <a:off x="5726654" y="905286"/>
        <a:ext cx="1188567" cy="1188567"/>
      </dsp:txXfrm>
    </dsp:sp>
    <dsp:sp modelId="{05E14057-465A-43DD-8C07-8EDC51389E7A}">
      <dsp:nvSpPr>
        <dsp:cNvPr id="0" name=""/>
        <dsp:cNvSpPr/>
      </dsp:nvSpPr>
      <dsp:spPr>
        <a:xfrm>
          <a:off x="6781801" y="685799"/>
          <a:ext cx="566699" cy="201259"/>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b="0" kern="1200"/>
        </a:p>
      </dsp:txBody>
      <dsp:txXfrm>
        <a:off x="6781801" y="685799"/>
        <a:ext cx="566699" cy="201259"/>
      </dsp:txXfrm>
    </dsp:sp>
    <dsp:sp modelId="{12E8587F-E76D-4BA0-8743-32B96C96612D}">
      <dsp:nvSpPr>
        <dsp:cNvPr id="0" name=""/>
        <dsp:cNvSpPr/>
      </dsp:nvSpPr>
      <dsp:spPr>
        <a:xfrm>
          <a:off x="7375860" y="192146"/>
          <a:ext cx="1188567" cy="1188567"/>
        </a:xfrm>
        <a:prstGeom prst="roundRect">
          <a:avLst>
            <a:gd name="adj" fmla="val 10000"/>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73C926-1130-43C1-96A0-43FFD78F2BDA}">
      <dsp:nvSpPr>
        <dsp:cNvPr id="0" name=""/>
        <dsp:cNvSpPr/>
      </dsp:nvSpPr>
      <dsp:spPr>
        <a:xfrm>
          <a:off x="7569348"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Damage costs</a:t>
          </a:r>
        </a:p>
        <a:p>
          <a:pPr lvl="0" algn="ctr" defTabSz="711200">
            <a:lnSpc>
              <a:spcPct val="90000"/>
            </a:lnSpc>
            <a:spcBef>
              <a:spcPct val="0"/>
            </a:spcBef>
            <a:spcAft>
              <a:spcPct val="35000"/>
            </a:spcAft>
          </a:pPr>
          <a:r>
            <a:rPr lang="en-US" sz="1600" b="0" kern="1200" dirty="0" smtClean="0">
              <a:solidFill>
                <a:schemeClr val="tx1"/>
              </a:solidFill>
            </a:rPr>
            <a:t>People affected</a:t>
          </a:r>
          <a:endParaRPr lang="en-US" sz="1600" b="0" kern="1200" dirty="0">
            <a:solidFill>
              <a:schemeClr val="tx1"/>
            </a:solidFill>
          </a:endParaRPr>
        </a:p>
      </dsp:txBody>
      <dsp:txXfrm>
        <a:off x="7569348" y="905286"/>
        <a:ext cx="1188567" cy="118856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1CB656D-7D71-481D-8B72-8A15F7A3C067}">
      <dsp:nvSpPr>
        <dsp:cNvPr id="0" name=""/>
        <dsp:cNvSpPr/>
      </dsp:nvSpPr>
      <dsp:spPr>
        <a:xfrm>
          <a:off x="4278"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latin typeface="Calibri" pitchFamily="34" charset="0"/>
            </a:rPr>
            <a:t>Scenarios</a:t>
          </a:r>
          <a:endParaRPr lang="en-US" sz="1600" b="0" kern="1200" dirty="0">
            <a:latin typeface="Calibri" pitchFamily="34" charset="0"/>
          </a:endParaRPr>
        </a:p>
      </dsp:txBody>
      <dsp:txXfrm>
        <a:off x="4278" y="287870"/>
        <a:ext cx="1326430" cy="795858"/>
      </dsp:txXfrm>
    </dsp:sp>
    <dsp:sp modelId="{B13756F7-08DA-4D02-8126-BBEF457B29E1}">
      <dsp:nvSpPr>
        <dsp:cNvPr id="0" name=""/>
        <dsp:cNvSpPr/>
      </dsp:nvSpPr>
      <dsp:spPr>
        <a:xfrm>
          <a:off x="1387516" y="571501"/>
          <a:ext cx="432875" cy="228597"/>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0" kern="1200">
            <a:latin typeface="Calibri" pitchFamily="34" charset="0"/>
          </a:endParaRPr>
        </a:p>
      </dsp:txBody>
      <dsp:txXfrm>
        <a:off x="1387516" y="571501"/>
        <a:ext cx="432875" cy="228597"/>
      </dsp:txXfrm>
    </dsp:sp>
    <dsp:sp modelId="{3C32142D-1F23-4A15-8D78-1B893DF0C7D9}">
      <dsp:nvSpPr>
        <dsp:cNvPr id="0" name=""/>
        <dsp:cNvSpPr/>
      </dsp:nvSpPr>
      <dsp:spPr>
        <a:xfrm>
          <a:off x="1861281"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0" kern="1200" dirty="0" smtClean="0">
              <a:latin typeface="Calibri" pitchFamily="34" charset="0"/>
            </a:rPr>
            <a:t>Δ</a:t>
          </a:r>
          <a:r>
            <a:rPr lang="en-US" sz="1600" b="0" kern="1200" dirty="0" smtClean="0">
              <a:latin typeface="Calibri" pitchFamily="34" charset="0"/>
            </a:rPr>
            <a:t> Ecosystem structure</a:t>
          </a:r>
          <a:endParaRPr lang="en-US" sz="1600" b="0" kern="1200" dirty="0">
            <a:latin typeface="Calibri" pitchFamily="34" charset="0"/>
          </a:endParaRPr>
        </a:p>
      </dsp:txBody>
      <dsp:txXfrm>
        <a:off x="1861281" y="287870"/>
        <a:ext cx="1326430" cy="795858"/>
      </dsp:txXfrm>
    </dsp:sp>
    <dsp:sp modelId="{DFFE51D6-6AC6-426E-A177-6F134F99B79A}">
      <dsp:nvSpPr>
        <dsp:cNvPr id="0" name=""/>
        <dsp:cNvSpPr/>
      </dsp:nvSpPr>
      <dsp:spPr>
        <a:xfrm>
          <a:off x="3244519" y="571501"/>
          <a:ext cx="432875" cy="228597"/>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0" kern="1200">
            <a:latin typeface="Calibri" pitchFamily="34" charset="0"/>
          </a:endParaRPr>
        </a:p>
      </dsp:txBody>
      <dsp:txXfrm>
        <a:off x="3244519" y="571501"/>
        <a:ext cx="432875" cy="228597"/>
      </dsp:txXfrm>
    </dsp:sp>
    <dsp:sp modelId="{73C446BB-13ED-46CA-866B-9738F32B5DE5}">
      <dsp:nvSpPr>
        <dsp:cNvPr id="0" name=""/>
        <dsp:cNvSpPr/>
      </dsp:nvSpPr>
      <dsp:spPr>
        <a:xfrm>
          <a:off x="3718284"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0" kern="1200" dirty="0" smtClean="0">
              <a:latin typeface="Calibri" pitchFamily="34" charset="0"/>
            </a:rPr>
            <a:t>Δ</a:t>
          </a:r>
          <a:r>
            <a:rPr lang="en-US" sz="1600" b="0" kern="1200" dirty="0" smtClean="0">
              <a:latin typeface="Calibri" pitchFamily="34" charset="0"/>
            </a:rPr>
            <a:t> Ecosystem function</a:t>
          </a:r>
          <a:endParaRPr lang="en-US" sz="1600" b="0" kern="1200" dirty="0">
            <a:latin typeface="Calibri" pitchFamily="34" charset="0"/>
          </a:endParaRPr>
        </a:p>
      </dsp:txBody>
      <dsp:txXfrm>
        <a:off x="3718284" y="287870"/>
        <a:ext cx="1326430" cy="795858"/>
      </dsp:txXfrm>
    </dsp:sp>
    <dsp:sp modelId="{F1A1C996-DEFE-4690-8B3D-B616D823FF9E}">
      <dsp:nvSpPr>
        <dsp:cNvPr id="0" name=""/>
        <dsp:cNvSpPr/>
      </dsp:nvSpPr>
      <dsp:spPr>
        <a:xfrm>
          <a:off x="5101522" y="571501"/>
          <a:ext cx="432875" cy="228597"/>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0" kern="1200">
            <a:latin typeface="Calibri" pitchFamily="34" charset="0"/>
          </a:endParaRPr>
        </a:p>
      </dsp:txBody>
      <dsp:txXfrm>
        <a:off x="5101522" y="571501"/>
        <a:ext cx="432875" cy="228597"/>
      </dsp:txXfrm>
    </dsp:sp>
    <dsp:sp modelId="{C0501DBB-7934-4491-A1B7-7C1AE1C89F90}">
      <dsp:nvSpPr>
        <dsp:cNvPr id="0" name=""/>
        <dsp:cNvSpPr/>
      </dsp:nvSpPr>
      <dsp:spPr>
        <a:xfrm>
          <a:off x="5575287"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0" kern="1200" dirty="0" smtClean="0">
              <a:latin typeface="Calibri" pitchFamily="34" charset="0"/>
            </a:rPr>
            <a:t>Δ</a:t>
          </a:r>
          <a:r>
            <a:rPr lang="en-US" sz="1600" b="0" kern="1200" dirty="0" smtClean="0">
              <a:latin typeface="Calibri" pitchFamily="34" charset="0"/>
            </a:rPr>
            <a:t> Ecosystem service</a:t>
          </a:r>
          <a:endParaRPr lang="en-US" sz="1600" b="0" kern="1200" dirty="0">
            <a:latin typeface="Calibri" pitchFamily="34" charset="0"/>
          </a:endParaRPr>
        </a:p>
      </dsp:txBody>
      <dsp:txXfrm>
        <a:off x="5575287" y="287870"/>
        <a:ext cx="1326430" cy="795858"/>
      </dsp:txXfrm>
    </dsp:sp>
    <dsp:sp modelId="{8E17ABFC-1E7F-40F8-B9E8-87707CEAA51B}">
      <dsp:nvSpPr>
        <dsp:cNvPr id="0" name=""/>
        <dsp:cNvSpPr/>
      </dsp:nvSpPr>
      <dsp:spPr>
        <a:xfrm>
          <a:off x="6958525" y="571501"/>
          <a:ext cx="432875" cy="228597"/>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b="0" kern="1200">
            <a:latin typeface="Calibri" pitchFamily="34" charset="0"/>
          </a:endParaRPr>
        </a:p>
      </dsp:txBody>
      <dsp:txXfrm>
        <a:off x="6958525" y="571501"/>
        <a:ext cx="432875" cy="228597"/>
      </dsp:txXfrm>
    </dsp:sp>
    <dsp:sp modelId="{7C27C3E0-DA9C-42DE-8E07-AA749F6FA6F1}">
      <dsp:nvSpPr>
        <dsp:cNvPr id="0" name=""/>
        <dsp:cNvSpPr/>
      </dsp:nvSpPr>
      <dsp:spPr>
        <a:xfrm>
          <a:off x="7432290" y="287870"/>
          <a:ext cx="1326430" cy="795858"/>
        </a:xfrm>
        <a:prstGeom prst="roundRect">
          <a:avLst>
            <a:gd name="adj" fmla="val 10000"/>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b="0" kern="1200" dirty="0" smtClean="0">
              <a:latin typeface="Calibri" pitchFamily="34" charset="0"/>
            </a:rPr>
            <a:t>Δ</a:t>
          </a:r>
          <a:r>
            <a:rPr lang="en-US" sz="1600" b="0" kern="1200" dirty="0" smtClean="0">
              <a:latin typeface="Calibri" pitchFamily="34" charset="0"/>
            </a:rPr>
            <a:t> Ecosystem service value</a:t>
          </a:r>
          <a:endParaRPr lang="en-US" sz="1600" b="0" kern="1200" dirty="0">
            <a:latin typeface="Calibri" pitchFamily="34" charset="0"/>
          </a:endParaRPr>
        </a:p>
      </dsp:txBody>
      <dsp:txXfrm>
        <a:off x="7432290" y="287870"/>
        <a:ext cx="1326430" cy="795858"/>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02AF07-D314-4FD0-8B16-93FCAB5D5E5A}">
      <dsp:nvSpPr>
        <dsp:cNvPr id="0" name=""/>
        <dsp:cNvSpPr/>
      </dsp:nvSpPr>
      <dsp:spPr>
        <a:xfrm>
          <a:off x="5084" y="192146"/>
          <a:ext cx="1188567" cy="1188567"/>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6E8A46-2C53-470F-9F9C-4FFC3BE336B1}">
      <dsp:nvSpPr>
        <dsp:cNvPr id="0" name=""/>
        <dsp:cNvSpPr/>
      </dsp:nvSpPr>
      <dsp:spPr>
        <a:xfrm>
          <a:off x="198571"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Habitat restoration decision</a:t>
          </a:r>
          <a:endParaRPr lang="en-US" sz="1600" b="0" kern="1200" dirty="0">
            <a:solidFill>
              <a:schemeClr val="tx1"/>
            </a:solidFill>
          </a:endParaRPr>
        </a:p>
      </dsp:txBody>
      <dsp:txXfrm>
        <a:off x="198571" y="905286"/>
        <a:ext cx="1188567" cy="1188567"/>
      </dsp:txXfrm>
    </dsp:sp>
    <dsp:sp modelId="{A4F2141D-5804-4583-BFD6-C048797B917B}">
      <dsp:nvSpPr>
        <dsp:cNvPr id="0" name=""/>
        <dsp:cNvSpPr/>
      </dsp:nvSpPr>
      <dsp:spPr>
        <a:xfrm>
          <a:off x="1253718" y="685799"/>
          <a:ext cx="566699" cy="201259"/>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b="0" kern="1200"/>
        </a:p>
      </dsp:txBody>
      <dsp:txXfrm>
        <a:off x="1253718" y="685799"/>
        <a:ext cx="566699" cy="201259"/>
      </dsp:txXfrm>
    </dsp:sp>
    <dsp:sp modelId="{1837DAAD-7D22-4822-8139-3A1A7CDA3E90}">
      <dsp:nvSpPr>
        <dsp:cNvPr id="0" name=""/>
        <dsp:cNvSpPr/>
      </dsp:nvSpPr>
      <dsp:spPr>
        <a:xfrm>
          <a:off x="1847778" y="192146"/>
          <a:ext cx="1188567" cy="1188567"/>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5A494B-A6D3-483A-8367-59344E23F957}">
      <dsp:nvSpPr>
        <dsp:cNvPr id="0" name=""/>
        <dsp:cNvSpPr/>
      </dsp:nvSpPr>
      <dsp:spPr>
        <a:xfrm>
          <a:off x="2041265"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Area of biogenic habitat</a:t>
          </a:r>
          <a:endParaRPr lang="en-US" sz="1600" b="0" kern="1200" dirty="0">
            <a:solidFill>
              <a:schemeClr val="tx1"/>
            </a:solidFill>
          </a:endParaRPr>
        </a:p>
      </dsp:txBody>
      <dsp:txXfrm>
        <a:off x="2041265" y="905286"/>
        <a:ext cx="1188567" cy="1188567"/>
      </dsp:txXfrm>
    </dsp:sp>
    <dsp:sp modelId="{5C53DE62-3F09-4848-9107-2E787102F17E}">
      <dsp:nvSpPr>
        <dsp:cNvPr id="0" name=""/>
        <dsp:cNvSpPr/>
      </dsp:nvSpPr>
      <dsp:spPr>
        <a:xfrm>
          <a:off x="3096412" y="685799"/>
          <a:ext cx="566699" cy="201259"/>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b="0" kern="1200"/>
        </a:p>
      </dsp:txBody>
      <dsp:txXfrm>
        <a:off x="3096412" y="685799"/>
        <a:ext cx="566699" cy="201259"/>
      </dsp:txXfrm>
    </dsp:sp>
    <dsp:sp modelId="{9EEF746A-B08F-4152-B7F7-AB9934F78D1A}">
      <dsp:nvSpPr>
        <dsp:cNvPr id="0" name=""/>
        <dsp:cNvSpPr/>
      </dsp:nvSpPr>
      <dsp:spPr>
        <a:xfrm>
          <a:off x="3690472" y="192146"/>
          <a:ext cx="1188567" cy="1188567"/>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DA3A05-EE0A-4365-AE4E-A4534C0C8079}">
      <dsp:nvSpPr>
        <dsp:cNvPr id="0" name=""/>
        <dsp:cNvSpPr/>
      </dsp:nvSpPr>
      <dsp:spPr>
        <a:xfrm>
          <a:off x="3883960"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Wave and storm surge attenuation</a:t>
          </a:r>
          <a:endParaRPr lang="en-US" sz="1600" b="0" kern="1200" dirty="0">
            <a:solidFill>
              <a:schemeClr val="tx1"/>
            </a:solidFill>
          </a:endParaRPr>
        </a:p>
      </dsp:txBody>
      <dsp:txXfrm>
        <a:off x="3883960" y="905286"/>
        <a:ext cx="1188567" cy="1188567"/>
      </dsp:txXfrm>
    </dsp:sp>
    <dsp:sp modelId="{61C02AA5-1592-4B90-B5C8-5B83249A29F5}">
      <dsp:nvSpPr>
        <dsp:cNvPr id="0" name=""/>
        <dsp:cNvSpPr/>
      </dsp:nvSpPr>
      <dsp:spPr>
        <a:xfrm>
          <a:off x="4939106" y="685799"/>
          <a:ext cx="566699" cy="201259"/>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b="0" kern="1200"/>
        </a:p>
      </dsp:txBody>
      <dsp:txXfrm>
        <a:off x="4939106" y="685799"/>
        <a:ext cx="566699" cy="201259"/>
      </dsp:txXfrm>
    </dsp:sp>
    <dsp:sp modelId="{3EA78760-717F-493C-8D4D-D1F0073F0184}">
      <dsp:nvSpPr>
        <dsp:cNvPr id="0" name=""/>
        <dsp:cNvSpPr/>
      </dsp:nvSpPr>
      <dsp:spPr>
        <a:xfrm>
          <a:off x="5533166" y="192146"/>
          <a:ext cx="1188567" cy="1188567"/>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1CFCC8-1068-4760-AD75-2AF8536EBAF9}">
      <dsp:nvSpPr>
        <dsp:cNvPr id="0" name=""/>
        <dsp:cNvSpPr/>
      </dsp:nvSpPr>
      <dsp:spPr>
        <a:xfrm>
          <a:off x="5726654"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Erosion and flooding near property</a:t>
          </a:r>
          <a:endParaRPr lang="en-US" sz="1600" b="0" kern="1200" dirty="0">
            <a:solidFill>
              <a:schemeClr val="tx1"/>
            </a:solidFill>
          </a:endParaRPr>
        </a:p>
      </dsp:txBody>
      <dsp:txXfrm>
        <a:off x="5726654" y="905286"/>
        <a:ext cx="1188567" cy="1188567"/>
      </dsp:txXfrm>
    </dsp:sp>
    <dsp:sp modelId="{05E14057-465A-43DD-8C07-8EDC51389E7A}">
      <dsp:nvSpPr>
        <dsp:cNvPr id="0" name=""/>
        <dsp:cNvSpPr/>
      </dsp:nvSpPr>
      <dsp:spPr>
        <a:xfrm>
          <a:off x="6781801" y="685799"/>
          <a:ext cx="566699" cy="201259"/>
        </a:xfrm>
        <a:prstGeom prs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b="0" kern="1200"/>
        </a:p>
      </dsp:txBody>
      <dsp:txXfrm>
        <a:off x="6781801" y="685799"/>
        <a:ext cx="566699" cy="201259"/>
      </dsp:txXfrm>
    </dsp:sp>
    <dsp:sp modelId="{12E8587F-E76D-4BA0-8743-32B96C96612D}">
      <dsp:nvSpPr>
        <dsp:cNvPr id="0" name=""/>
        <dsp:cNvSpPr/>
      </dsp:nvSpPr>
      <dsp:spPr>
        <a:xfrm>
          <a:off x="7375860" y="192146"/>
          <a:ext cx="1188567" cy="1188567"/>
        </a:xfrm>
        <a:prstGeom prst="roundRect">
          <a:avLst>
            <a:gd name="adj" fmla="val 10000"/>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73C926-1130-43C1-96A0-43FFD78F2BDA}">
      <dsp:nvSpPr>
        <dsp:cNvPr id="0" name=""/>
        <dsp:cNvSpPr/>
      </dsp:nvSpPr>
      <dsp:spPr>
        <a:xfrm>
          <a:off x="7569348" y="905286"/>
          <a:ext cx="1188567" cy="1188567"/>
        </a:xfrm>
        <a:prstGeom prst="roundRect">
          <a:avLst>
            <a:gd name="adj" fmla="val 10000"/>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smtClean="0">
              <a:solidFill>
                <a:schemeClr val="tx1"/>
              </a:solidFill>
            </a:rPr>
            <a:t>Damage costs</a:t>
          </a:r>
        </a:p>
        <a:p>
          <a:pPr lvl="0" algn="ctr" defTabSz="711200">
            <a:lnSpc>
              <a:spcPct val="90000"/>
            </a:lnSpc>
            <a:spcBef>
              <a:spcPct val="0"/>
            </a:spcBef>
            <a:spcAft>
              <a:spcPct val="35000"/>
            </a:spcAft>
          </a:pPr>
          <a:r>
            <a:rPr lang="en-US" sz="1600" b="0" kern="1200" dirty="0" smtClean="0">
              <a:solidFill>
                <a:schemeClr val="tx1"/>
              </a:solidFill>
            </a:rPr>
            <a:t>People affected</a:t>
          </a:r>
          <a:endParaRPr lang="en-US" sz="1600" b="0" kern="1200" dirty="0">
            <a:solidFill>
              <a:schemeClr val="tx1"/>
            </a:solidFill>
          </a:endParaRPr>
        </a:p>
      </dsp:txBody>
      <dsp:txXfrm>
        <a:off x="7569348" y="905286"/>
        <a:ext cx="1188567" cy="11885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3861E4-F93C-AA4F-882C-BFB3CE2104A9}" type="datetimeFigureOut">
              <a:rPr lang="en-US" smtClean="0"/>
              <a:pPr/>
              <a:t>5/29/13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FD0F3-68AE-2640-94B4-152262E7099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Biodiversity, special places</a:t>
            </a:r>
            <a:endParaRPr lang="en-US" dirty="0"/>
          </a:p>
        </p:txBody>
      </p:sp>
      <p:sp>
        <p:nvSpPr>
          <p:cNvPr id="4" name="Slide Number Placeholder 3"/>
          <p:cNvSpPr>
            <a:spLocks noGrp="1"/>
          </p:cNvSpPr>
          <p:nvPr>
            <p:ph type="sldNum" sz="quarter" idx="10"/>
          </p:nvPr>
        </p:nvSpPr>
        <p:spPr/>
        <p:txBody>
          <a:bodyPr/>
          <a:lstStyle/>
          <a:p>
            <a:fld id="{DB9FD0F3-68AE-2640-94B4-152262E70992}"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explored the role of different forms of capital (financial, built, social, human, and natural) as determinants of well-being and found that social &amp; human capital (combined) or natural capital explain national well-being across the globe equally as well or better than financial &amp; built capital (Fig 1). </a:t>
            </a:r>
          </a:p>
          <a:p>
            <a:r>
              <a:rPr lang="en-US" sz="1200" kern="1200" dirty="0" smtClean="0">
                <a:solidFill>
                  <a:schemeClr val="tx1"/>
                </a:solidFill>
                <a:latin typeface="+mn-lt"/>
                <a:ea typeface="+mn-ea"/>
                <a:cs typeface="+mn-cs"/>
              </a:rPr>
              <a:t>Financial and built capital together explained 62%, natural capital explained 67%, and human and social capital together explained 84% of the variation in human well-being across the 91 countries. </a:t>
            </a:r>
            <a:endParaRPr lang="en-US" dirty="0" smtClean="0"/>
          </a:p>
          <a:p>
            <a:endParaRPr lang="en-US" dirty="0"/>
          </a:p>
        </p:txBody>
      </p:sp>
      <p:sp>
        <p:nvSpPr>
          <p:cNvPr id="4" name="Slide Number Placeholder 3"/>
          <p:cNvSpPr>
            <a:spLocks noGrp="1"/>
          </p:cNvSpPr>
          <p:nvPr>
            <p:ph type="sldNum" sz="quarter" idx="10"/>
          </p:nvPr>
        </p:nvSpPr>
        <p:spPr/>
        <p:txBody>
          <a:bodyPr/>
          <a:lstStyle/>
          <a:p>
            <a:fld id="{E5FF6C75-53CD-6D4D-86B3-CBE3DF3B06E3}"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FF6C75-53CD-6D4D-86B3-CBE3DF3B06E3}"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smtClean="0">
                <a:solidFill>
                  <a:schemeClr val="tx1"/>
                </a:solidFill>
                <a:latin typeface="+mn-lt"/>
                <a:ea typeface="+mn-ea"/>
                <a:cs typeface="+mn-cs"/>
              </a:rPr>
              <a:t>Ulrich (1984) showed that “patients recovering from gallbladder surgery who had a view from their hospital window had shorter postoperative stays, and less potent pain medication requirements, than those who looked out onto a brick wall.”</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213B50D-EC56-314A-8AD9-AF01071068F7}"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general east and gulf coasts are most exposed to coastal hazards.  Habitats provide protection for the greatest number of people, socially vulnerable populations, and property in FL and NY.</a:t>
            </a:r>
          </a:p>
          <a:p>
            <a:endParaRPr lang="en-US" dirty="0"/>
          </a:p>
        </p:txBody>
      </p:sp>
      <p:sp>
        <p:nvSpPr>
          <p:cNvPr id="4" name="Slide Number Placeholder 3"/>
          <p:cNvSpPr>
            <a:spLocks noGrp="1"/>
          </p:cNvSpPr>
          <p:nvPr>
            <p:ph type="sldNum" sz="quarter" idx="10"/>
          </p:nvPr>
        </p:nvSpPr>
        <p:spPr/>
        <p:txBody>
          <a:bodyPr/>
          <a:lstStyle/>
          <a:p>
            <a:fld id="{FBB2BF8B-DA43-4E4C-A0E3-22D95DAE1383}"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Habitats protect a disproportionate number of poor families in the Gulf coast, rural west coast and urban east coast and a disproportionate number of elderly people in Florida.</a:t>
            </a:r>
          </a:p>
          <a:p>
            <a:endParaRPr lang="en-US" dirty="0"/>
          </a:p>
        </p:txBody>
      </p:sp>
      <p:sp>
        <p:nvSpPr>
          <p:cNvPr id="4" name="Slide Number Placeholder 3"/>
          <p:cNvSpPr>
            <a:spLocks noGrp="1"/>
          </p:cNvSpPr>
          <p:nvPr>
            <p:ph type="sldNum" sz="quarter" idx="10"/>
          </p:nvPr>
        </p:nvSpPr>
        <p:spPr/>
        <p:txBody>
          <a:bodyPr/>
          <a:lstStyle/>
          <a:p>
            <a:fld id="{DB9FD0F3-68AE-2640-94B4-152262E70992}"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Map = scenario A2 w/habitats; bar is scenario A2 w/ and w/o habitats – total population in highest hazard (red areas); counties on x axis go from NW to SE</a:t>
            </a:r>
          </a:p>
          <a:p>
            <a:pPr algn="l"/>
            <a:r>
              <a:rPr lang="en-US" sz="1200" kern="1400" spc="20" dirty="0" smtClean="0">
                <a:solidFill>
                  <a:srgbClr val="FFFF00"/>
                </a:solidFill>
              </a:rPr>
              <a:t>Results show variation among counties in total population at highest risk of hazards and protected by habitats.</a:t>
            </a:r>
          </a:p>
          <a:p>
            <a:pPr algn="l"/>
            <a:r>
              <a:rPr lang="en-US" sz="1200" kern="1400" spc="20" dirty="0" smtClean="0">
                <a:solidFill>
                  <a:srgbClr val="FFFF00"/>
                </a:solidFill>
              </a:rPr>
              <a:t>  In this scenario </a:t>
            </a:r>
          </a:p>
          <a:p>
            <a:pPr algn="l"/>
            <a:r>
              <a:rPr lang="en-US" sz="1200" kern="1400" spc="20" dirty="0" smtClean="0">
                <a:solidFill>
                  <a:srgbClr val="FFFF00"/>
                </a:solidFill>
              </a:rPr>
              <a:t>habitats matter the most</a:t>
            </a:r>
            <a:br>
              <a:rPr lang="en-US" sz="1200" kern="1400" spc="20" dirty="0" smtClean="0">
                <a:solidFill>
                  <a:srgbClr val="FFFF00"/>
                </a:solidFill>
              </a:rPr>
            </a:br>
            <a:r>
              <a:rPr lang="en-US" sz="1200" kern="1400" spc="20" dirty="0" smtClean="0">
                <a:solidFill>
                  <a:srgbClr val="FFFF00"/>
                </a:solidFill>
              </a:rPr>
              <a:t> in those counties </a:t>
            </a:r>
          </a:p>
          <a:p>
            <a:pPr algn="l"/>
            <a:r>
              <a:rPr lang="en-US" sz="1200" kern="1400" spc="20" dirty="0" smtClean="0">
                <a:solidFill>
                  <a:srgbClr val="FFFF00"/>
                </a:solidFill>
              </a:rPr>
              <a:t>with the </a:t>
            </a:r>
            <a:r>
              <a:rPr lang="en-US" kern="1400" spc="20" dirty="0" smtClean="0">
                <a:solidFill>
                  <a:srgbClr val="FFFF00"/>
                </a:solidFill>
              </a:rPr>
              <a:t>largest difference </a:t>
            </a:r>
            <a:r>
              <a:rPr lang="en-US" sz="1200" kern="1400" spc="20" dirty="0" smtClean="0">
                <a:solidFill>
                  <a:srgbClr val="FFFF00"/>
                </a:solidFill>
              </a:rPr>
              <a:t>between white and black bars.</a:t>
            </a:r>
          </a:p>
          <a:p>
            <a:endParaRPr lang="en-US" sz="1200" b="1" dirty="0" smtClean="0"/>
          </a:p>
          <a:p>
            <a:endParaRPr lang="en-US" sz="1200" b="1" dirty="0" smtClean="0"/>
          </a:p>
          <a:p>
            <a:endParaRPr lang="en-US" dirty="0"/>
          </a:p>
        </p:txBody>
      </p:sp>
      <p:sp>
        <p:nvSpPr>
          <p:cNvPr id="4" name="Slide Number Placeholder 3"/>
          <p:cNvSpPr>
            <a:spLocks noGrp="1"/>
          </p:cNvSpPr>
          <p:nvPr>
            <p:ph type="sldNum" sz="quarter" idx="10"/>
          </p:nvPr>
        </p:nvSpPr>
        <p:spPr/>
        <p:txBody>
          <a:bodyPr/>
          <a:lstStyle/>
          <a:p>
            <a:fld id="{B6CBFCDA-98EF-406D-9DEB-9E8723D6BA20}" type="slidenum">
              <a:rPr lang="en-US" smtClean="0"/>
              <a:pPr/>
              <a:t>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9062281"/>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 – Quantify</a:t>
            </a:r>
            <a:r>
              <a:rPr lang="en-US" baseline="0" dirty="0" smtClean="0"/>
              <a:t> these to make a case for restoration beyond flood protection</a:t>
            </a:r>
            <a:endParaRPr lang="en-US" dirty="0"/>
          </a:p>
        </p:txBody>
      </p:sp>
      <p:sp>
        <p:nvSpPr>
          <p:cNvPr id="4" name="Slide Number Placeholder 3"/>
          <p:cNvSpPr>
            <a:spLocks noGrp="1"/>
          </p:cNvSpPr>
          <p:nvPr>
            <p:ph type="sldNum" sz="quarter" idx="10"/>
          </p:nvPr>
        </p:nvSpPr>
        <p:spPr/>
        <p:txBody>
          <a:bodyPr/>
          <a:lstStyle/>
          <a:p>
            <a:fld id="{E8D8C70C-49A5-47CD-A2EB-B40829CD5953}"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9041352"/>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D8C70C-49A5-47CD-A2EB-B40829CD5953}"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9041352"/>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CF6472-1BC1-4192-85BB-C72E05283348}" type="slidenum">
              <a:rPr lang="en-GB" smtClean="0"/>
              <a:pPr/>
              <a:t>30</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 little more information in this format….</a:t>
            </a:r>
            <a:r>
              <a:rPr lang="en-GB" dirty="0" err="1" smtClean="0"/>
              <a:t>colored</a:t>
            </a:r>
            <a:r>
              <a:rPr lang="en-GB" dirty="0" smtClean="0"/>
              <a:t> squares are</a:t>
            </a:r>
            <a:r>
              <a:rPr lang="en-GB" baseline="0" dirty="0" smtClean="0"/>
              <a:t> where there’s evidence of impact at that level, grey squares are where we are currently working toward that level of impact.  Two things to note: 1</a:t>
            </a:r>
            <a:r>
              <a:rPr lang="en-GB" baseline="30000" dirty="0" smtClean="0"/>
              <a:t>st</a:t>
            </a:r>
            <a:r>
              <a:rPr lang="en-GB" baseline="0" dirty="0" smtClean="0"/>
              <a:t> 2 are most mature…more examples, more impact (been at it longer). 2. Not much yet that goes all the way to impact 4—changing outcomes.  For big planning processes, etc. generally need time to see evidence changed outcomes.  One exception is: </a:t>
            </a:r>
            <a:endParaRPr lang="en-GB" dirty="0"/>
          </a:p>
        </p:txBody>
      </p:sp>
      <p:sp>
        <p:nvSpPr>
          <p:cNvPr id="4" name="Slide Number Placeholder 3"/>
          <p:cNvSpPr>
            <a:spLocks noGrp="1"/>
          </p:cNvSpPr>
          <p:nvPr>
            <p:ph type="sldNum" sz="quarter" idx="10"/>
          </p:nvPr>
        </p:nvSpPr>
        <p:spPr/>
        <p:txBody>
          <a:bodyPr/>
          <a:lstStyle/>
          <a:p>
            <a:fld id="{95CF6472-1BC1-4192-85BB-C72E05283348}" type="slidenum">
              <a:rPr lang="en-GB" smtClean="0"/>
              <a:pPr/>
              <a:t>32</a:t>
            </a:fld>
            <a:endParaRPr lang="en-GB"/>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1843081"/>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18">
              <a:defRPr/>
            </a:pPr>
            <a:r>
              <a:rPr lang="en-US" dirty="0" smtClean="0"/>
              <a:t>But if we instead focus on all of the rich and diverse ways that</a:t>
            </a:r>
            <a:r>
              <a:rPr lang="en-US" baseline="0" dirty="0" smtClean="0"/>
              <a:t> ecosystems sustain and fulfill human life, </a:t>
            </a:r>
            <a:endParaRPr lang="en-US" dirty="0" smtClean="0"/>
          </a:p>
          <a:p>
            <a:endParaRPr lang="en-US" dirty="0" smtClean="0"/>
          </a:p>
          <a:p>
            <a:r>
              <a:rPr lang="en-US" dirty="0" smtClean="0"/>
              <a:t>Bee: http://</a:t>
            </a:r>
            <a:r>
              <a:rPr lang="en-US" dirty="0" err="1" smtClean="0"/>
              <a:t>www.flickr.com</a:t>
            </a:r>
            <a:r>
              <a:rPr lang="en-US" dirty="0" smtClean="0"/>
              <a:t>/photos/da100fotos/1512796328/</a:t>
            </a:r>
            <a:r>
              <a:rPr lang="en-US" dirty="0" err="1" smtClean="0"/>
              <a:t>lightbox</a:t>
            </a:r>
            <a:r>
              <a:rPr lang="en-US" dirty="0" smtClean="0"/>
              <a:t>/</a:t>
            </a:r>
          </a:p>
          <a:p>
            <a:r>
              <a:rPr lang="en-US" dirty="0" smtClean="0"/>
              <a:t>Farm: http://</a:t>
            </a:r>
            <a:r>
              <a:rPr lang="en-US" dirty="0" err="1" smtClean="0"/>
              <a:t>www.flickr.com</a:t>
            </a:r>
            <a:r>
              <a:rPr lang="en-US" dirty="0" smtClean="0"/>
              <a:t>/photos/</a:t>
            </a:r>
            <a:r>
              <a:rPr lang="en-US" dirty="0" err="1" smtClean="0"/>
              <a:t>stuckincustoms</a:t>
            </a:r>
            <a:r>
              <a:rPr lang="en-US" dirty="0" smtClean="0"/>
              <a:t>/3664680772/</a:t>
            </a:r>
            <a:r>
              <a:rPr lang="en-US" dirty="0" err="1" smtClean="0"/>
              <a:t>lightbox</a:t>
            </a:r>
            <a:r>
              <a:rPr lang="en-US" dirty="0" smtClean="0"/>
              <a:t>/</a:t>
            </a:r>
          </a:p>
          <a:p>
            <a:r>
              <a:rPr lang="en-US" dirty="0" err="1" smtClean="0"/>
              <a:t>Tidepool</a:t>
            </a:r>
            <a:r>
              <a:rPr lang="en-US" dirty="0" smtClean="0"/>
              <a:t>: http://</a:t>
            </a:r>
            <a:r>
              <a:rPr lang="en-US" dirty="0" err="1" smtClean="0"/>
              <a:t>www.flickr.com</a:t>
            </a:r>
            <a:r>
              <a:rPr lang="en-US" dirty="0" smtClean="0"/>
              <a:t>/photos/</a:t>
            </a:r>
            <a:r>
              <a:rPr lang="en-US" dirty="0" err="1" smtClean="0"/>
              <a:t>merydith</a:t>
            </a:r>
            <a:r>
              <a:rPr lang="en-US" dirty="0" smtClean="0"/>
              <a:t>/7482803604/</a:t>
            </a:r>
            <a:r>
              <a:rPr lang="en-US" dirty="0" err="1" smtClean="0"/>
              <a:t>lightbox</a:t>
            </a:r>
            <a:r>
              <a:rPr lang="en-US" dirty="0" smtClean="0"/>
              <a:t>/</a:t>
            </a:r>
          </a:p>
          <a:p>
            <a:r>
              <a:rPr lang="en-US" dirty="0" smtClean="0"/>
              <a:t>Dam: http://</a:t>
            </a:r>
            <a:r>
              <a:rPr lang="en-US" dirty="0" err="1" smtClean="0"/>
              <a:t>www.flickr.com</a:t>
            </a:r>
            <a:r>
              <a:rPr lang="en-US" dirty="0" smtClean="0"/>
              <a:t>/photos/</a:t>
            </a:r>
            <a:r>
              <a:rPr lang="en-US" dirty="0" err="1" smtClean="0"/>
              <a:t>usacehq</a:t>
            </a:r>
            <a:r>
              <a:rPr lang="en-US" dirty="0" smtClean="0"/>
              <a:t>/5818613354/</a:t>
            </a:r>
            <a:r>
              <a:rPr lang="en-US" dirty="0" err="1" smtClean="0"/>
              <a:t>lightbox</a:t>
            </a:r>
            <a:r>
              <a:rPr lang="en-US" dirty="0" smtClean="0"/>
              <a:t>/</a:t>
            </a:r>
          </a:p>
          <a:p>
            <a:r>
              <a:rPr lang="en-US" dirty="0" smtClean="0"/>
              <a:t>Logs: http://</a:t>
            </a:r>
            <a:r>
              <a:rPr lang="en-US" dirty="0" err="1" smtClean="0"/>
              <a:t>www.flickr.com</a:t>
            </a:r>
            <a:r>
              <a:rPr lang="en-US" dirty="0" smtClean="0"/>
              <a:t>/photos/</a:t>
            </a:r>
            <a:r>
              <a:rPr lang="en-US" dirty="0" err="1" smtClean="0"/>
              <a:t>wulf</a:t>
            </a:r>
            <a:r>
              <a:rPr lang="en-US" dirty="0" smtClean="0"/>
              <a:t>/2330451253/</a:t>
            </a:r>
            <a:r>
              <a:rPr lang="en-US" dirty="0" err="1" smtClean="0"/>
              <a:t>lightbox</a:t>
            </a:r>
            <a:r>
              <a:rPr lang="en-US" dirty="0" smtClean="0"/>
              <a:t>/</a:t>
            </a:r>
          </a:p>
          <a:p>
            <a:r>
              <a:rPr lang="en-US" dirty="0" smtClean="0"/>
              <a:t>Boat: http://</a:t>
            </a:r>
            <a:r>
              <a:rPr lang="en-US" dirty="0" err="1" smtClean="0"/>
              <a:t>www.flickr.com</a:t>
            </a:r>
            <a:r>
              <a:rPr lang="en-US" dirty="0" smtClean="0"/>
              <a:t>/photos/</a:t>
            </a:r>
            <a:r>
              <a:rPr lang="en-US" dirty="0" err="1" smtClean="0"/>
              <a:t>zrfraileyphotography</a:t>
            </a:r>
            <a:r>
              <a:rPr lang="en-US" dirty="0" smtClean="0"/>
              <a:t>/6031045906/</a:t>
            </a:r>
            <a:r>
              <a:rPr lang="en-US" dirty="0" err="1" smtClean="0"/>
              <a:t>lightbox</a:t>
            </a:r>
            <a:r>
              <a:rPr lang="en-US" dirty="0" smtClean="0"/>
              <a:t>/</a:t>
            </a:r>
            <a:endParaRPr lang="en-US" dirty="0"/>
          </a:p>
          <a:p>
            <a:r>
              <a:rPr lang="en-US" dirty="0" smtClean="0"/>
              <a:t>Wave: http://</a:t>
            </a:r>
            <a:r>
              <a:rPr lang="en-US" dirty="0" err="1" smtClean="0"/>
              <a:t>www.flickr.com</a:t>
            </a:r>
            <a:r>
              <a:rPr lang="en-US" dirty="0" smtClean="0"/>
              <a:t>/photos/</a:t>
            </a:r>
            <a:r>
              <a:rPr lang="en-US" dirty="0" err="1" smtClean="0"/>
              <a:t>nathangibbs</a:t>
            </a:r>
            <a:r>
              <a:rPr lang="en-US" dirty="0" smtClean="0"/>
              <a:t>/4409365585/</a:t>
            </a:r>
            <a:r>
              <a:rPr lang="en-US" dirty="0" err="1" smtClean="0"/>
              <a:t>lightbox</a:t>
            </a:r>
            <a:r>
              <a:rPr lang="en-US" dirty="0" smtClean="0"/>
              <a:t>/</a:t>
            </a:r>
          </a:p>
          <a:p>
            <a:r>
              <a:rPr lang="en-US" dirty="0" smtClean="0"/>
              <a:t>Salmon: http://</a:t>
            </a:r>
            <a:r>
              <a:rPr lang="en-US" dirty="0" err="1" smtClean="0"/>
              <a:t>www.flickr.com</a:t>
            </a:r>
            <a:r>
              <a:rPr lang="en-US" dirty="0" smtClean="0"/>
              <a:t>/photos/</a:t>
            </a:r>
            <a:r>
              <a:rPr lang="en-US" dirty="0" err="1" smtClean="0"/>
              <a:t>soggydan</a:t>
            </a:r>
            <a:r>
              <a:rPr lang="en-US" dirty="0" smtClean="0"/>
              <a:t>/4041045863/</a:t>
            </a:r>
            <a:r>
              <a:rPr lang="en-US" dirty="0" err="1" smtClean="0"/>
              <a:t>lightbox</a:t>
            </a:r>
            <a:r>
              <a:rPr lang="en-US" dirty="0" smtClean="0"/>
              <a:t>/</a:t>
            </a:r>
          </a:p>
          <a:p>
            <a:r>
              <a:rPr lang="en-US" dirty="0" smtClean="0"/>
              <a:t>Delta: http://</a:t>
            </a:r>
            <a:r>
              <a:rPr lang="en-US" dirty="0" err="1" smtClean="0"/>
              <a:t>www.flickr.com</a:t>
            </a:r>
            <a:r>
              <a:rPr lang="en-US" dirty="0" smtClean="0"/>
              <a:t>/photos/</a:t>
            </a:r>
            <a:r>
              <a:rPr lang="en-US" dirty="0" err="1" smtClean="0"/>
              <a:t>ecstaticist</a:t>
            </a:r>
            <a:r>
              <a:rPr lang="en-US" dirty="0" smtClean="0"/>
              <a:t>/3055718118/</a:t>
            </a:r>
            <a:r>
              <a:rPr lang="en-US" dirty="0" err="1" smtClean="0"/>
              <a:t>lightbox</a:t>
            </a:r>
            <a:r>
              <a:rPr lang="en-US" dirty="0" smtClean="0"/>
              <a:t>/</a:t>
            </a:r>
          </a:p>
          <a:p>
            <a:r>
              <a:rPr lang="en-US" dirty="0" smtClean="0"/>
              <a:t>Berries: http://</a:t>
            </a:r>
            <a:r>
              <a:rPr lang="en-US" dirty="0" err="1" smtClean="0"/>
              <a:t>www.flickr.com</a:t>
            </a:r>
            <a:r>
              <a:rPr lang="en-US" dirty="0" smtClean="0"/>
              <a:t>/photos/</a:t>
            </a:r>
            <a:r>
              <a:rPr lang="en-US" dirty="0" err="1" smtClean="0"/>
              <a:t>vegas</a:t>
            </a:r>
            <a:r>
              <a:rPr lang="en-US" dirty="0" smtClean="0"/>
              <a:t>/695595547/</a:t>
            </a:r>
            <a:r>
              <a:rPr lang="en-US" dirty="0" err="1" smtClean="0"/>
              <a:t>lightbox</a:t>
            </a:r>
            <a:r>
              <a:rPr lang="en-US" dirty="0" smtClean="0"/>
              <a:t>/</a:t>
            </a:r>
          </a:p>
          <a:p>
            <a:r>
              <a:rPr lang="en-US" dirty="0" smtClean="0"/>
              <a:t>Girls: http://</a:t>
            </a:r>
            <a:r>
              <a:rPr lang="en-US" dirty="0" err="1" smtClean="0"/>
              <a:t>www.flickr.com</a:t>
            </a:r>
            <a:r>
              <a:rPr lang="en-US" dirty="0" smtClean="0"/>
              <a:t>/photos/</a:t>
            </a:r>
            <a:r>
              <a:rPr lang="en-US" dirty="0" err="1" smtClean="0"/>
              <a:t>nathangibbs</a:t>
            </a:r>
            <a:r>
              <a:rPr lang="en-US" dirty="0" smtClean="0"/>
              <a:t>/1487546623/</a:t>
            </a:r>
            <a:r>
              <a:rPr lang="en-US" dirty="0" err="1" smtClean="0"/>
              <a:t>lightbox</a:t>
            </a:r>
            <a:r>
              <a:rPr lang="en-US" dirty="0" smtClean="0"/>
              <a:t>/</a:t>
            </a:r>
          </a:p>
          <a:p>
            <a:r>
              <a:rPr lang="en-US" dirty="0" smtClean="0"/>
              <a:t>Diver: http://</a:t>
            </a:r>
            <a:r>
              <a:rPr lang="en-US" dirty="0" err="1" smtClean="0"/>
              <a:t>www.flickr.com</a:t>
            </a:r>
            <a:r>
              <a:rPr lang="en-US" dirty="0" smtClean="0"/>
              <a:t>/photos/</a:t>
            </a:r>
            <a:r>
              <a:rPr lang="en-US" dirty="0" err="1" smtClean="0"/>
              <a:t>tom_weilenmann</a:t>
            </a:r>
            <a:r>
              <a:rPr lang="en-US" dirty="0" smtClean="0"/>
              <a:t>/54018832/</a:t>
            </a:r>
            <a:r>
              <a:rPr lang="en-US" dirty="0" err="1" smtClean="0"/>
              <a:t>lightbox</a:t>
            </a:r>
            <a:r>
              <a:rPr lang="en-US" dirty="0" smtClean="0"/>
              <a:t>/</a:t>
            </a:r>
            <a:endParaRPr lang="en-US" dirty="0"/>
          </a:p>
        </p:txBody>
      </p:sp>
      <p:sp>
        <p:nvSpPr>
          <p:cNvPr id="4" name="Slide Number Placeholder 3"/>
          <p:cNvSpPr>
            <a:spLocks noGrp="1"/>
          </p:cNvSpPr>
          <p:nvPr>
            <p:ph type="sldNum" sz="quarter" idx="10"/>
          </p:nvPr>
        </p:nvSpPr>
        <p:spPr/>
        <p:txBody>
          <a:bodyPr/>
          <a:lstStyle/>
          <a:p>
            <a:fld id="{E5FF6C75-53CD-6D4D-86B3-CBE3DF3B06E3}"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25000" dirty="0" smtClean="0">
                <a:solidFill>
                  <a:srgbClr val="000000"/>
                </a:solidFill>
                <a:latin typeface="Tw Cen MT"/>
                <a:cs typeface="Tw Cen MT"/>
              </a:rPr>
              <a:t>The American Recovery and Reinvestment Act and NOAA helped TNC build oyster reefs and create marshes in Mobile Bay</a:t>
            </a:r>
            <a:r>
              <a:rPr lang="en-US" sz="1200" dirty="0" smtClean="0">
                <a:solidFill>
                  <a:srgbClr val="000000"/>
                </a:solidFill>
                <a:latin typeface="Tw Cen MT"/>
                <a:cs typeface="Tw Cen MT"/>
              </a:rPr>
              <a:t> </a:t>
            </a:r>
            <a:endParaRPr lang="en-US" dirty="0"/>
          </a:p>
        </p:txBody>
      </p:sp>
      <p:sp>
        <p:nvSpPr>
          <p:cNvPr id="4" name="Slide Number Placeholder 3"/>
          <p:cNvSpPr>
            <a:spLocks noGrp="1"/>
          </p:cNvSpPr>
          <p:nvPr>
            <p:ph type="sldNum" sz="quarter" idx="10"/>
          </p:nvPr>
        </p:nvSpPr>
        <p:spPr/>
        <p:txBody>
          <a:bodyPr/>
          <a:lstStyle/>
          <a:p>
            <a:fld id="{FBB2BF8B-DA43-4E4C-A0E3-22D95DAE1383}"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Biodiversity, special places</a:t>
            </a:r>
            <a:endParaRPr lang="en-US" dirty="0"/>
          </a:p>
        </p:txBody>
      </p:sp>
      <p:sp>
        <p:nvSpPr>
          <p:cNvPr id="4" name="Slide Number Placeholder 3"/>
          <p:cNvSpPr>
            <a:spLocks noGrp="1"/>
          </p:cNvSpPr>
          <p:nvPr>
            <p:ph type="sldNum" sz="quarter" idx="10"/>
          </p:nvPr>
        </p:nvSpPr>
        <p:spPr/>
        <p:txBody>
          <a:bodyPr/>
          <a:lstStyle/>
          <a:p>
            <a:fld id="{DB9FD0F3-68AE-2640-94B4-152262E70992}"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318">
              <a:defRPr/>
            </a:pPr>
            <a:r>
              <a:rPr lang="en-US" dirty="0" smtClean="0"/>
              <a:t>But if we instead focus on all of the rich and diverse ways that</a:t>
            </a:r>
            <a:r>
              <a:rPr lang="en-US" baseline="0" dirty="0" smtClean="0"/>
              <a:t> ecosystems sustain and fulfill human life, </a:t>
            </a:r>
            <a:endParaRPr lang="en-US" dirty="0" smtClean="0"/>
          </a:p>
          <a:p>
            <a:endParaRPr lang="en-US" dirty="0" smtClean="0"/>
          </a:p>
          <a:p>
            <a:r>
              <a:rPr lang="en-US" dirty="0" smtClean="0"/>
              <a:t>Bee: http://</a:t>
            </a:r>
            <a:r>
              <a:rPr lang="en-US" dirty="0" err="1" smtClean="0"/>
              <a:t>www.flickr.com</a:t>
            </a:r>
            <a:r>
              <a:rPr lang="en-US" dirty="0" smtClean="0"/>
              <a:t>/photos/da100fotos/1512796328/</a:t>
            </a:r>
            <a:r>
              <a:rPr lang="en-US" dirty="0" err="1" smtClean="0"/>
              <a:t>lightbox</a:t>
            </a:r>
            <a:r>
              <a:rPr lang="en-US" dirty="0" smtClean="0"/>
              <a:t>/</a:t>
            </a:r>
          </a:p>
          <a:p>
            <a:r>
              <a:rPr lang="en-US" dirty="0" smtClean="0"/>
              <a:t>Farm: http://</a:t>
            </a:r>
            <a:r>
              <a:rPr lang="en-US" dirty="0" err="1" smtClean="0"/>
              <a:t>www.flickr.com</a:t>
            </a:r>
            <a:r>
              <a:rPr lang="en-US" dirty="0" smtClean="0"/>
              <a:t>/photos/</a:t>
            </a:r>
            <a:r>
              <a:rPr lang="en-US" dirty="0" err="1" smtClean="0"/>
              <a:t>stuckincustoms</a:t>
            </a:r>
            <a:r>
              <a:rPr lang="en-US" dirty="0" smtClean="0"/>
              <a:t>/3664680772/</a:t>
            </a:r>
            <a:r>
              <a:rPr lang="en-US" dirty="0" err="1" smtClean="0"/>
              <a:t>lightbox</a:t>
            </a:r>
            <a:r>
              <a:rPr lang="en-US" dirty="0" smtClean="0"/>
              <a:t>/</a:t>
            </a:r>
          </a:p>
          <a:p>
            <a:r>
              <a:rPr lang="en-US" dirty="0" err="1" smtClean="0"/>
              <a:t>Tidepool</a:t>
            </a:r>
            <a:r>
              <a:rPr lang="en-US" dirty="0" smtClean="0"/>
              <a:t>: http://</a:t>
            </a:r>
            <a:r>
              <a:rPr lang="en-US" dirty="0" err="1" smtClean="0"/>
              <a:t>www.flickr.com</a:t>
            </a:r>
            <a:r>
              <a:rPr lang="en-US" dirty="0" smtClean="0"/>
              <a:t>/photos/</a:t>
            </a:r>
            <a:r>
              <a:rPr lang="en-US" dirty="0" err="1" smtClean="0"/>
              <a:t>merydith</a:t>
            </a:r>
            <a:r>
              <a:rPr lang="en-US" dirty="0" smtClean="0"/>
              <a:t>/7482803604/</a:t>
            </a:r>
            <a:r>
              <a:rPr lang="en-US" dirty="0" err="1" smtClean="0"/>
              <a:t>lightbox</a:t>
            </a:r>
            <a:r>
              <a:rPr lang="en-US" dirty="0" smtClean="0"/>
              <a:t>/</a:t>
            </a:r>
          </a:p>
          <a:p>
            <a:r>
              <a:rPr lang="en-US" dirty="0" smtClean="0"/>
              <a:t>Dam: http://</a:t>
            </a:r>
            <a:r>
              <a:rPr lang="en-US" dirty="0" err="1" smtClean="0"/>
              <a:t>www.flickr.com</a:t>
            </a:r>
            <a:r>
              <a:rPr lang="en-US" dirty="0" smtClean="0"/>
              <a:t>/photos/</a:t>
            </a:r>
            <a:r>
              <a:rPr lang="en-US" dirty="0" err="1" smtClean="0"/>
              <a:t>usacehq</a:t>
            </a:r>
            <a:r>
              <a:rPr lang="en-US" dirty="0" smtClean="0"/>
              <a:t>/5818613354/</a:t>
            </a:r>
            <a:r>
              <a:rPr lang="en-US" dirty="0" err="1" smtClean="0"/>
              <a:t>lightbox</a:t>
            </a:r>
            <a:r>
              <a:rPr lang="en-US" dirty="0" smtClean="0"/>
              <a:t>/</a:t>
            </a:r>
          </a:p>
          <a:p>
            <a:r>
              <a:rPr lang="en-US" dirty="0" smtClean="0"/>
              <a:t>Logs: http://</a:t>
            </a:r>
            <a:r>
              <a:rPr lang="en-US" dirty="0" err="1" smtClean="0"/>
              <a:t>www.flickr.com</a:t>
            </a:r>
            <a:r>
              <a:rPr lang="en-US" dirty="0" smtClean="0"/>
              <a:t>/photos/</a:t>
            </a:r>
            <a:r>
              <a:rPr lang="en-US" dirty="0" err="1" smtClean="0"/>
              <a:t>wulf</a:t>
            </a:r>
            <a:r>
              <a:rPr lang="en-US" dirty="0" smtClean="0"/>
              <a:t>/2330451253/</a:t>
            </a:r>
            <a:r>
              <a:rPr lang="en-US" dirty="0" err="1" smtClean="0"/>
              <a:t>lightbox</a:t>
            </a:r>
            <a:r>
              <a:rPr lang="en-US" dirty="0" smtClean="0"/>
              <a:t>/</a:t>
            </a:r>
          </a:p>
          <a:p>
            <a:r>
              <a:rPr lang="en-US" dirty="0" smtClean="0"/>
              <a:t>Boat: http://</a:t>
            </a:r>
            <a:r>
              <a:rPr lang="en-US" dirty="0" err="1" smtClean="0"/>
              <a:t>www.flickr.com</a:t>
            </a:r>
            <a:r>
              <a:rPr lang="en-US" dirty="0" smtClean="0"/>
              <a:t>/photos/</a:t>
            </a:r>
            <a:r>
              <a:rPr lang="en-US" dirty="0" err="1" smtClean="0"/>
              <a:t>zrfraileyphotography</a:t>
            </a:r>
            <a:r>
              <a:rPr lang="en-US" dirty="0" smtClean="0"/>
              <a:t>/6031045906/</a:t>
            </a:r>
            <a:r>
              <a:rPr lang="en-US" dirty="0" err="1" smtClean="0"/>
              <a:t>lightbox</a:t>
            </a:r>
            <a:r>
              <a:rPr lang="en-US" dirty="0" smtClean="0"/>
              <a:t>/</a:t>
            </a:r>
            <a:endParaRPr lang="en-US" dirty="0"/>
          </a:p>
          <a:p>
            <a:r>
              <a:rPr lang="en-US" dirty="0" smtClean="0"/>
              <a:t>Wave: http://</a:t>
            </a:r>
            <a:r>
              <a:rPr lang="en-US" dirty="0" err="1" smtClean="0"/>
              <a:t>www.flickr.com</a:t>
            </a:r>
            <a:r>
              <a:rPr lang="en-US" dirty="0" smtClean="0"/>
              <a:t>/photos/</a:t>
            </a:r>
            <a:r>
              <a:rPr lang="en-US" dirty="0" err="1" smtClean="0"/>
              <a:t>nathangibbs</a:t>
            </a:r>
            <a:r>
              <a:rPr lang="en-US" dirty="0" smtClean="0"/>
              <a:t>/4409365585/</a:t>
            </a:r>
            <a:r>
              <a:rPr lang="en-US" dirty="0" err="1" smtClean="0"/>
              <a:t>lightbox</a:t>
            </a:r>
            <a:r>
              <a:rPr lang="en-US" dirty="0" smtClean="0"/>
              <a:t>/</a:t>
            </a:r>
          </a:p>
          <a:p>
            <a:r>
              <a:rPr lang="en-US" dirty="0" smtClean="0"/>
              <a:t>Salmon: http://</a:t>
            </a:r>
            <a:r>
              <a:rPr lang="en-US" dirty="0" err="1" smtClean="0"/>
              <a:t>www.flickr.com</a:t>
            </a:r>
            <a:r>
              <a:rPr lang="en-US" dirty="0" smtClean="0"/>
              <a:t>/photos/</a:t>
            </a:r>
            <a:r>
              <a:rPr lang="en-US" dirty="0" err="1" smtClean="0"/>
              <a:t>soggydan</a:t>
            </a:r>
            <a:r>
              <a:rPr lang="en-US" dirty="0" smtClean="0"/>
              <a:t>/4041045863/</a:t>
            </a:r>
            <a:r>
              <a:rPr lang="en-US" dirty="0" err="1" smtClean="0"/>
              <a:t>lightbox</a:t>
            </a:r>
            <a:r>
              <a:rPr lang="en-US" dirty="0" smtClean="0"/>
              <a:t>/</a:t>
            </a:r>
          </a:p>
          <a:p>
            <a:r>
              <a:rPr lang="en-US" dirty="0" smtClean="0"/>
              <a:t>Delta: http://</a:t>
            </a:r>
            <a:r>
              <a:rPr lang="en-US" dirty="0" err="1" smtClean="0"/>
              <a:t>www.flickr.com</a:t>
            </a:r>
            <a:r>
              <a:rPr lang="en-US" dirty="0" smtClean="0"/>
              <a:t>/photos/</a:t>
            </a:r>
            <a:r>
              <a:rPr lang="en-US" dirty="0" err="1" smtClean="0"/>
              <a:t>ecstaticist</a:t>
            </a:r>
            <a:r>
              <a:rPr lang="en-US" dirty="0" smtClean="0"/>
              <a:t>/3055718118/</a:t>
            </a:r>
            <a:r>
              <a:rPr lang="en-US" dirty="0" err="1" smtClean="0"/>
              <a:t>lightbox</a:t>
            </a:r>
            <a:r>
              <a:rPr lang="en-US" dirty="0" smtClean="0"/>
              <a:t>/</a:t>
            </a:r>
          </a:p>
          <a:p>
            <a:r>
              <a:rPr lang="en-US" dirty="0" smtClean="0"/>
              <a:t>Berries: http://</a:t>
            </a:r>
            <a:r>
              <a:rPr lang="en-US" dirty="0" err="1" smtClean="0"/>
              <a:t>www.flickr.com</a:t>
            </a:r>
            <a:r>
              <a:rPr lang="en-US" dirty="0" smtClean="0"/>
              <a:t>/photos/</a:t>
            </a:r>
            <a:r>
              <a:rPr lang="en-US" dirty="0" err="1" smtClean="0"/>
              <a:t>vegas</a:t>
            </a:r>
            <a:r>
              <a:rPr lang="en-US" dirty="0" smtClean="0"/>
              <a:t>/695595547/</a:t>
            </a:r>
            <a:r>
              <a:rPr lang="en-US" dirty="0" err="1" smtClean="0"/>
              <a:t>lightbox</a:t>
            </a:r>
            <a:r>
              <a:rPr lang="en-US" dirty="0" smtClean="0"/>
              <a:t>/</a:t>
            </a:r>
          </a:p>
          <a:p>
            <a:r>
              <a:rPr lang="en-US" dirty="0" smtClean="0"/>
              <a:t>Girls: http://</a:t>
            </a:r>
            <a:r>
              <a:rPr lang="en-US" dirty="0" err="1" smtClean="0"/>
              <a:t>www.flickr.com</a:t>
            </a:r>
            <a:r>
              <a:rPr lang="en-US" dirty="0" smtClean="0"/>
              <a:t>/photos/</a:t>
            </a:r>
            <a:r>
              <a:rPr lang="en-US" dirty="0" err="1" smtClean="0"/>
              <a:t>nathangibbs</a:t>
            </a:r>
            <a:r>
              <a:rPr lang="en-US" dirty="0" smtClean="0"/>
              <a:t>/1487546623/</a:t>
            </a:r>
            <a:r>
              <a:rPr lang="en-US" dirty="0" err="1" smtClean="0"/>
              <a:t>lightbox</a:t>
            </a:r>
            <a:r>
              <a:rPr lang="en-US" dirty="0" smtClean="0"/>
              <a:t>/</a:t>
            </a:r>
          </a:p>
          <a:p>
            <a:r>
              <a:rPr lang="en-US" dirty="0" smtClean="0"/>
              <a:t>Diver: http://</a:t>
            </a:r>
            <a:r>
              <a:rPr lang="en-US" dirty="0" err="1" smtClean="0"/>
              <a:t>www.flickr.com</a:t>
            </a:r>
            <a:r>
              <a:rPr lang="en-US" dirty="0" smtClean="0"/>
              <a:t>/photos/</a:t>
            </a:r>
            <a:r>
              <a:rPr lang="en-US" dirty="0" err="1" smtClean="0"/>
              <a:t>tom_weilenmann</a:t>
            </a:r>
            <a:r>
              <a:rPr lang="en-US" dirty="0" smtClean="0"/>
              <a:t>/54018832/</a:t>
            </a:r>
            <a:r>
              <a:rPr lang="en-US" dirty="0" err="1" smtClean="0"/>
              <a:t>lightbox</a:t>
            </a:r>
            <a:r>
              <a:rPr lang="en-US" dirty="0" smtClean="0"/>
              <a:t>/</a:t>
            </a:r>
            <a:endParaRPr lang="en-US" dirty="0"/>
          </a:p>
        </p:txBody>
      </p:sp>
      <p:sp>
        <p:nvSpPr>
          <p:cNvPr id="4" name="Slide Number Placeholder 3"/>
          <p:cNvSpPr>
            <a:spLocks noGrp="1"/>
          </p:cNvSpPr>
          <p:nvPr>
            <p:ph type="sldNum" sz="quarter" idx="10"/>
          </p:nvPr>
        </p:nvSpPr>
        <p:spPr/>
        <p:txBody>
          <a:bodyPr/>
          <a:lstStyle/>
          <a:p>
            <a:fld id="{E5FF6C75-53CD-6D4D-86B3-CBE3DF3B06E3}" type="slidenum">
              <a:rPr lang="en-US" smtClean="0"/>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Connecting to wellbeing</a:t>
            </a:r>
          </a:p>
          <a:p>
            <a:r>
              <a:rPr lang="en-US" dirty="0" smtClean="0"/>
              <a:t>Including people</a:t>
            </a:r>
          </a:p>
          <a:p>
            <a:r>
              <a:rPr lang="en-US" dirty="0" smtClean="0"/>
              <a:t>Matching metrics to the decision-context</a:t>
            </a:r>
          </a:p>
          <a:p>
            <a:r>
              <a:rPr lang="en-US" dirty="0" smtClean="0"/>
              <a:t>Measuring impact</a:t>
            </a:r>
          </a:p>
          <a:p>
            <a:endParaRPr lang="en-US" dirty="0"/>
          </a:p>
        </p:txBody>
      </p:sp>
      <p:sp>
        <p:nvSpPr>
          <p:cNvPr id="4" name="Slide Number Placeholder 3"/>
          <p:cNvSpPr>
            <a:spLocks noGrp="1"/>
          </p:cNvSpPr>
          <p:nvPr>
            <p:ph type="sldNum" sz="quarter" idx="10"/>
          </p:nvPr>
        </p:nvSpPr>
        <p:spPr/>
        <p:txBody>
          <a:bodyPr/>
          <a:lstStyle/>
          <a:p>
            <a:fld id="{DB9FD0F3-68AE-2640-94B4-152262E70992}" type="slidenum">
              <a:rPr lang="en-US" smtClean="0"/>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narrative, people put pressure on the environment.</a:t>
            </a:r>
            <a:endParaRPr lang="en-US" dirty="0"/>
          </a:p>
        </p:txBody>
      </p:sp>
      <p:sp>
        <p:nvSpPr>
          <p:cNvPr id="4" name="Slide Number Placeholder 3"/>
          <p:cNvSpPr>
            <a:spLocks noGrp="1"/>
          </p:cNvSpPr>
          <p:nvPr>
            <p:ph type="sldNum" sz="quarter" idx="10"/>
          </p:nvPr>
        </p:nvSpPr>
        <p:spPr/>
        <p:txBody>
          <a:bodyPr/>
          <a:lstStyle/>
          <a:p>
            <a:fld id="{8C9AF727-B6DF-154F-BC81-22B752C06F90}"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can change the narrative and direct investments in ways that promote conservation and foster human wellbeing at the same time.</a:t>
            </a:r>
            <a:endParaRPr lang="en-US" dirty="0"/>
          </a:p>
        </p:txBody>
      </p:sp>
      <p:sp>
        <p:nvSpPr>
          <p:cNvPr id="4" name="Slide Number Placeholder 3"/>
          <p:cNvSpPr>
            <a:spLocks noGrp="1"/>
          </p:cNvSpPr>
          <p:nvPr>
            <p:ph type="sldNum" sz="quarter" idx="10"/>
          </p:nvPr>
        </p:nvSpPr>
        <p:spPr/>
        <p:txBody>
          <a:bodyPr/>
          <a:lstStyle/>
          <a:p>
            <a:fld id="{8C9AF727-B6DF-154F-BC81-22B752C06F90}"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Highlight</a:t>
            </a:r>
            <a:r>
              <a:rPr lang="en-US" baseline="0" dirty="0" smtClean="0"/>
              <a:t> where engineering, etc done well</a:t>
            </a:r>
            <a:endParaRPr lang="en-US" dirty="0"/>
          </a:p>
        </p:txBody>
      </p:sp>
      <p:sp>
        <p:nvSpPr>
          <p:cNvPr id="4" name="Slide Number Placeholder 3"/>
          <p:cNvSpPr>
            <a:spLocks noGrp="1"/>
          </p:cNvSpPr>
          <p:nvPr>
            <p:ph type="sldNum" sz="quarter" idx="10"/>
          </p:nvPr>
        </p:nvSpPr>
        <p:spPr/>
        <p:txBody>
          <a:bodyPr/>
          <a:lstStyle/>
          <a:p>
            <a:fld id="{3F1D466C-BE58-4B28-85A5-73B013A726D0}"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This represents the marine models in</a:t>
            </a:r>
            <a:r>
              <a:rPr lang="en-US" baseline="0" dirty="0" smtClean="0"/>
              <a:t> </a:t>
            </a:r>
            <a:r>
              <a:rPr lang="en-US" baseline="0" dirty="0" err="1" smtClean="0"/>
              <a:t>InVEST</a:t>
            </a:r>
            <a:r>
              <a:rPr lang="en-US" baseline="0" dirty="0" smtClean="0"/>
              <a:t>, with models outlined in black being the ones we used in Belize.  Take home from this slide is that input data reflect current conditions or future scenarios and are made up of biophysical and other kinds of information.  Marine models can be used singly or in conjunction with one another.  And </a:t>
            </a:r>
            <a:r>
              <a:rPr lang="en-US" baseline="0" dirty="0" err="1" smtClean="0"/>
              <a:t>ouputs</a:t>
            </a:r>
            <a:r>
              <a:rPr lang="en-US" baseline="0" dirty="0" smtClean="0"/>
              <a:t> can be in biophysical or monetary metrics.</a:t>
            </a:r>
            <a:endParaRPr lang="en-US" dirty="0" smtClean="0"/>
          </a:p>
          <a:p>
            <a:pPr>
              <a:spcBef>
                <a:spcPct val="0"/>
              </a:spcBef>
            </a:pPr>
            <a:endParaRPr lang="en-US" dirty="0" smtClean="0"/>
          </a:p>
          <a:p>
            <a:pPr>
              <a:spcBef>
                <a:spcPct val="0"/>
              </a:spcBef>
              <a:spcAft>
                <a:spcPts val="600"/>
              </a:spcAft>
              <a:buFont typeface="Calibri" pitchFamily="34" charset="0"/>
              <a:buAutoNum type="arabicPeriod"/>
            </a:pPr>
            <a:r>
              <a:rPr lang="en-US" dirty="0" smtClean="0">
                <a:solidFill>
                  <a:srgbClr val="000000"/>
                </a:solidFill>
              </a:rPr>
              <a:t>Flow rate, sediment, nutrients, toxic waste and bacteria</a:t>
            </a:r>
          </a:p>
          <a:p>
            <a:pPr>
              <a:spcBef>
                <a:spcPct val="0"/>
              </a:spcBef>
              <a:spcAft>
                <a:spcPts val="600"/>
              </a:spcAft>
              <a:buFont typeface="Calibri" pitchFamily="34" charset="0"/>
              <a:buAutoNum type="arabicPeriod"/>
            </a:pPr>
            <a:r>
              <a:rPr lang="en-US" dirty="0" smtClean="0">
                <a:solidFill>
                  <a:srgbClr val="000000"/>
                </a:solidFill>
              </a:rPr>
              <a:t>Wastes, filtration</a:t>
            </a:r>
          </a:p>
          <a:p>
            <a:pPr>
              <a:spcBef>
                <a:spcPct val="0"/>
              </a:spcBef>
              <a:spcAft>
                <a:spcPts val="600"/>
              </a:spcAft>
              <a:buFont typeface="Calibri" pitchFamily="34" charset="0"/>
              <a:buAutoNum type="arabicPeriod"/>
            </a:pPr>
            <a:r>
              <a:rPr lang="en-US" dirty="0" smtClean="0">
                <a:solidFill>
                  <a:srgbClr val="000000"/>
                </a:solidFill>
              </a:rPr>
              <a:t>De facto MPA</a:t>
            </a:r>
          </a:p>
          <a:p>
            <a:pPr>
              <a:spcBef>
                <a:spcPct val="0"/>
              </a:spcBef>
              <a:spcAft>
                <a:spcPts val="600"/>
              </a:spcAft>
              <a:buFont typeface="Calibri" pitchFamily="34" charset="0"/>
              <a:buAutoNum type="arabicPeriod"/>
            </a:pPr>
            <a:r>
              <a:rPr lang="en-US" dirty="0" smtClean="0">
                <a:solidFill>
                  <a:srgbClr val="000000"/>
                </a:solidFill>
              </a:rPr>
              <a:t>Light attenuation, sedimentation</a:t>
            </a:r>
          </a:p>
          <a:p>
            <a:pPr>
              <a:spcBef>
                <a:spcPct val="0"/>
              </a:spcBef>
              <a:spcAft>
                <a:spcPts val="600"/>
              </a:spcAft>
              <a:buFont typeface="Calibri" pitchFamily="34" charset="0"/>
              <a:buAutoNum type="arabicPeriod" startAt="5"/>
            </a:pPr>
            <a:r>
              <a:rPr lang="en-US" dirty="0" smtClean="0">
                <a:solidFill>
                  <a:srgbClr val="000000"/>
                </a:solidFill>
              </a:rPr>
              <a:t>Water purification</a:t>
            </a:r>
          </a:p>
          <a:p>
            <a:pPr>
              <a:spcBef>
                <a:spcPct val="0"/>
              </a:spcBef>
              <a:spcAft>
                <a:spcPts val="600"/>
              </a:spcAft>
              <a:buFont typeface="Calibri" pitchFamily="34" charset="0"/>
              <a:buAutoNum type="arabicPeriod" startAt="5"/>
            </a:pPr>
            <a:r>
              <a:rPr lang="en-US" dirty="0" smtClean="0">
                <a:solidFill>
                  <a:srgbClr val="000000"/>
                </a:solidFill>
              </a:rPr>
              <a:t>Food supply (shellfish)</a:t>
            </a:r>
          </a:p>
          <a:p>
            <a:pPr>
              <a:spcBef>
                <a:spcPct val="0"/>
              </a:spcBef>
              <a:spcAft>
                <a:spcPts val="600"/>
              </a:spcAft>
              <a:buFont typeface="Calibri" pitchFamily="34" charset="0"/>
              <a:buAutoNum type="arabicPeriod" startAt="5"/>
            </a:pPr>
            <a:r>
              <a:rPr lang="en-US" dirty="0" err="1" smtClean="0">
                <a:solidFill>
                  <a:srgbClr val="000000"/>
                </a:solidFill>
              </a:rPr>
              <a:t>Beachgoing</a:t>
            </a:r>
            <a:endParaRPr lang="en-US" dirty="0" smtClean="0">
              <a:solidFill>
                <a:srgbClr val="000000"/>
              </a:solidFill>
            </a:endParaRPr>
          </a:p>
          <a:p>
            <a:pPr>
              <a:spcBef>
                <a:spcPct val="0"/>
              </a:spcBef>
              <a:spcAft>
                <a:spcPts val="600"/>
              </a:spcAft>
              <a:buFont typeface="Calibri" pitchFamily="34" charset="0"/>
              <a:buAutoNum type="arabicPeriod" startAt="5"/>
            </a:pPr>
            <a:r>
              <a:rPr lang="en-US" dirty="0" smtClean="0">
                <a:solidFill>
                  <a:srgbClr val="000000"/>
                </a:solidFill>
              </a:rPr>
              <a:t>Spawning, rearing</a:t>
            </a:r>
          </a:p>
          <a:p>
            <a:pPr>
              <a:spcBef>
                <a:spcPct val="0"/>
              </a:spcBef>
              <a:spcAft>
                <a:spcPts val="600"/>
              </a:spcAft>
              <a:buFont typeface="Calibri" pitchFamily="34" charset="0"/>
              <a:buAutoNum type="arabicPeriod" startAt="5"/>
            </a:pPr>
            <a:r>
              <a:rPr lang="en-US" dirty="0" smtClean="0">
                <a:solidFill>
                  <a:srgbClr val="000000"/>
                </a:solidFill>
              </a:rPr>
              <a:t>Wave </a:t>
            </a:r>
            <a:r>
              <a:rPr lang="en-US" dirty="0" err="1" smtClean="0">
                <a:solidFill>
                  <a:srgbClr val="000000"/>
                </a:solidFill>
              </a:rPr>
              <a:t>attentuation</a:t>
            </a:r>
            <a:endParaRPr lang="en-US" b="1" dirty="0" smtClean="0"/>
          </a:p>
        </p:txBody>
      </p:sp>
      <p:sp>
        <p:nvSpPr>
          <p:cNvPr id="108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18AB52-D898-4A7B-9501-D73B6D337CCC}" type="slidenum">
              <a:rPr lang="en-US">
                <a:solidFill>
                  <a:srgbClr val="000000"/>
                </a:solidFill>
                <a:latin typeface="Arial" charset="0"/>
                <a:ea typeface="ＭＳ Ｐゴシック"/>
                <a:cs typeface="ＭＳ Ｐゴシック"/>
              </a:rPr>
              <a:pPr fontAlgn="base">
                <a:spcBef>
                  <a:spcPct val="0"/>
                </a:spcBef>
                <a:spcAft>
                  <a:spcPct val="0"/>
                </a:spcAft>
              </a:pPr>
              <a:t>7</a:t>
            </a:fld>
            <a:endParaRPr lang="en-US">
              <a:solidFill>
                <a:srgbClr val="000000"/>
              </a:solidFill>
              <a:latin typeface="Arial" charset="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Highlight</a:t>
            </a:r>
            <a:r>
              <a:rPr lang="en-US" baseline="0" dirty="0" smtClean="0"/>
              <a:t> where engineering, etc done well</a:t>
            </a:r>
            <a:endParaRPr lang="en-US" dirty="0"/>
          </a:p>
        </p:txBody>
      </p:sp>
      <p:sp>
        <p:nvSpPr>
          <p:cNvPr id="4" name="Slide Number Placeholder 3"/>
          <p:cNvSpPr>
            <a:spLocks noGrp="1"/>
          </p:cNvSpPr>
          <p:nvPr>
            <p:ph type="sldNum" sz="quarter" idx="10"/>
          </p:nvPr>
        </p:nvSpPr>
        <p:spPr/>
        <p:txBody>
          <a:bodyPr/>
          <a:lstStyle/>
          <a:p>
            <a:fld id="{3F1D466C-BE58-4B28-85A5-73B013A726D0}"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Connecting to wellbeing</a:t>
            </a:r>
          </a:p>
          <a:p>
            <a:r>
              <a:rPr lang="en-US" dirty="0" smtClean="0"/>
              <a:t>Including people</a:t>
            </a:r>
          </a:p>
          <a:p>
            <a:r>
              <a:rPr lang="en-US" dirty="0" smtClean="0"/>
              <a:t>Matching metrics to the decision-context</a:t>
            </a:r>
          </a:p>
          <a:p>
            <a:r>
              <a:rPr lang="en-US" dirty="0" smtClean="0"/>
              <a:t>Measuring impact</a:t>
            </a:r>
          </a:p>
          <a:p>
            <a:endParaRPr lang="en-US" dirty="0"/>
          </a:p>
        </p:txBody>
      </p:sp>
      <p:sp>
        <p:nvSpPr>
          <p:cNvPr id="4" name="Slide Number Placeholder 3"/>
          <p:cNvSpPr>
            <a:spLocks noGrp="1"/>
          </p:cNvSpPr>
          <p:nvPr>
            <p:ph type="sldNum" sz="quarter" idx="10"/>
          </p:nvPr>
        </p:nvSpPr>
        <p:spPr/>
        <p:txBody>
          <a:bodyPr/>
          <a:lstStyle/>
          <a:p>
            <a:fld id="{DB9FD0F3-68AE-2640-94B4-152262E70992}"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5FF6C75-53CD-6D4D-86B3-CBE3DF3B06E3}"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5ECF7C-33FC-F44E-B7B2-1D3ACEA5A582}"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5ECF7C-33FC-F44E-B7B2-1D3ACEA5A582}"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5ECF7C-33FC-F44E-B7B2-1D3ACEA5A582}"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625" y="273514"/>
            <a:ext cx="8227871" cy="114300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625" y="6247633"/>
            <a:ext cx="2128991" cy="470732"/>
          </a:xfrm>
        </p:spPr>
        <p:txBody>
          <a:bodyPr/>
          <a:lstStyle>
            <a:lvl1pPr>
              <a:defRPr/>
            </a:lvl1pPr>
          </a:lstStyle>
          <a:p>
            <a:endParaRPr lang="en-US"/>
          </a:p>
        </p:txBody>
      </p:sp>
      <p:sp>
        <p:nvSpPr>
          <p:cNvPr id="4" name="Footer Placeholder 3"/>
          <p:cNvSpPr>
            <a:spLocks noGrp="1"/>
          </p:cNvSpPr>
          <p:nvPr>
            <p:ph type="ftr" idx="11"/>
          </p:nvPr>
        </p:nvSpPr>
        <p:spPr>
          <a:xfrm>
            <a:off x="3127225" y="6247633"/>
            <a:ext cx="2896752" cy="470732"/>
          </a:xfrm>
        </p:spPr>
        <p:txBody>
          <a:bodyPr/>
          <a:lstStyle>
            <a:lvl1pPr>
              <a:defRPr/>
            </a:lvl1pPr>
          </a:lstStyle>
          <a:p>
            <a:endParaRPr lang="en-US"/>
          </a:p>
        </p:txBody>
      </p:sp>
      <p:sp>
        <p:nvSpPr>
          <p:cNvPr id="5" name="Slide Number Placeholder 4"/>
          <p:cNvSpPr>
            <a:spLocks noGrp="1"/>
          </p:cNvSpPr>
          <p:nvPr>
            <p:ph type="sldNum" idx="12"/>
          </p:nvPr>
        </p:nvSpPr>
        <p:spPr>
          <a:xfrm>
            <a:off x="6555505" y="6247633"/>
            <a:ext cx="2128991" cy="470732"/>
          </a:xfrm>
        </p:spPr>
        <p:txBody>
          <a:bodyPr/>
          <a:lstStyle>
            <a:lvl1pPr>
              <a:defRPr/>
            </a:lvl1pPr>
          </a:lstStyle>
          <a:p>
            <a:fld id="{9E4367E4-482F-48D6-9452-4AF9D85096F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5ECF7C-33FC-F44E-B7B2-1D3ACEA5A582}"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5ECF7C-33FC-F44E-B7B2-1D3ACEA5A582}" type="datetimeFigureOut">
              <a:rPr lang="en-US" smtClean="0"/>
              <a:pPr/>
              <a:t>5/29/13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5ECF7C-33FC-F44E-B7B2-1D3ACEA5A582}" type="datetimeFigureOut">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5ECF7C-33FC-F44E-B7B2-1D3ACEA5A582}" type="datetimeFigureOut">
              <a:rPr lang="en-US" smtClean="0"/>
              <a:pPr/>
              <a:t>5/29/13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5ECF7C-33FC-F44E-B7B2-1D3ACEA5A582}" type="datetimeFigureOut">
              <a:rPr lang="en-US" smtClean="0"/>
              <a:pPr/>
              <a:t>5/29/13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5ECF7C-33FC-F44E-B7B2-1D3ACEA5A582}" type="datetimeFigureOut">
              <a:rPr lang="en-US" smtClean="0"/>
              <a:pPr/>
              <a:t>5/29/13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5ECF7C-33FC-F44E-B7B2-1D3ACEA5A582}" type="datetimeFigureOut">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5ECF7C-33FC-F44E-B7B2-1D3ACEA5A582}" type="datetimeFigureOut">
              <a:rPr lang="en-US" smtClean="0"/>
              <a:pPr/>
              <a:t>5/29/13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6241C5-3CE7-0B43-8C83-0E3DB498B8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5ECF7C-33FC-F44E-B7B2-1D3ACEA5A582}" type="datetimeFigureOut">
              <a:rPr lang="en-US" smtClean="0"/>
              <a:pPr/>
              <a:t>5/29/13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241C5-3CE7-0B43-8C83-0E3DB498B83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3"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3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 Id="rId5"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tiff"/></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oleObject" Target="Macintosh%20HD:Users:guerryan:Downloads:Arkema_SuppInfoTablesFigs_041013.doc!OLE_LINK1" TargetMode="External"/><Relationship Id="rId1" Type="http://schemas.openxmlformats.org/officeDocument/2006/relationships/vmlDrawing" Target="../drawings/vmlDrawing1.vml"/></Relationships>
</file>

<file path=ppt/slides/_rels/slide22.xml.rels><?xml version="1.0" encoding="UTF-8" standalone="yes"?>
<Relationships xmlns="http://schemas.openxmlformats.org/package/2006/relationships"><Relationship Id="rId4" Type="http://schemas.openxmlformats.org/officeDocument/2006/relationships/image" Target="../media/image39.tif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5.xml"/><Relationship Id="rId5"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2.png"/><Relationship Id="rId5" Type="http://schemas.openxmlformats.org/officeDocument/2006/relationships/image" Target="../media/image44.jpeg"/></Relationships>
</file>

<file path=ppt/slides/_rels/slide27.xml.rels><?xml version="1.0" encoding="UTF-8" standalone="yes"?>
<Relationships xmlns="http://schemas.openxmlformats.org/package/2006/relationships"><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4" Type="http://schemas.openxmlformats.org/officeDocument/2006/relationships/image" Target="../media/image48.emf"/><Relationship Id="rId5" Type="http://schemas.openxmlformats.org/officeDocument/2006/relationships/image" Target="../media/image49.jpeg"/><Relationship Id="rId7" Type="http://schemas.openxmlformats.org/officeDocument/2006/relationships/image" Target="../media/image51.pdf"/><Relationship Id="rId1" Type="http://schemas.openxmlformats.org/officeDocument/2006/relationships/slideLayout" Target="../slideLayouts/slideLayout2.xml"/><Relationship Id="rId2" Type="http://schemas.openxmlformats.org/officeDocument/2006/relationships/image" Target="../media/image46.jpeg"/><Relationship Id="rId9" Type="http://schemas.openxmlformats.org/officeDocument/2006/relationships/image" Target="../media/image53.png"/><Relationship Id="rId3" Type="http://schemas.openxmlformats.org/officeDocument/2006/relationships/image" Target="../media/image47.jpeg"/><Relationship Id="rId6" Type="http://schemas.openxmlformats.org/officeDocument/2006/relationships/image" Target="../media/image50.png"/></Relationships>
</file>

<file path=ppt/slides/_rels/slide3.xml.rels><?xml version="1.0" encoding="UTF-8" standalone="yes"?>
<Relationships xmlns="http://schemas.openxmlformats.org/package/2006/relationships"><Relationship Id="rId14" Type="http://schemas.openxmlformats.org/officeDocument/2006/relationships/image" Target="../media/image15.jpeg"/><Relationship Id="rId4" Type="http://schemas.openxmlformats.org/officeDocument/2006/relationships/image" Target="../media/image5.jpeg"/><Relationship Id="rId7" Type="http://schemas.openxmlformats.org/officeDocument/2006/relationships/image" Target="../media/image8.jpeg"/><Relationship Id="rId11"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7.jpeg"/><Relationship Id="rId8" Type="http://schemas.openxmlformats.org/officeDocument/2006/relationships/image" Target="../media/image9.jpeg"/><Relationship Id="rId13" Type="http://schemas.openxmlformats.org/officeDocument/2006/relationships/image" Target="../media/image14.jpeg"/><Relationship Id="rId10" Type="http://schemas.openxmlformats.org/officeDocument/2006/relationships/image" Target="../media/image11.jpeg"/><Relationship Id="rId5" Type="http://schemas.openxmlformats.org/officeDocument/2006/relationships/image" Target="../media/image6.jpeg"/><Relationship Id="rId12" Type="http://schemas.openxmlformats.org/officeDocument/2006/relationships/image" Target="../media/image13.jpeg"/><Relationship Id="rId2" Type="http://schemas.openxmlformats.org/officeDocument/2006/relationships/notesSlide" Target="../notesSlides/notesSlide2.xml"/><Relationship Id="rId9" Type="http://schemas.openxmlformats.org/officeDocument/2006/relationships/image" Target="../media/image10.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4" Type="http://schemas.openxmlformats.org/officeDocument/2006/relationships/image" Target="../media/image55.gif"/><Relationship Id="rId5" Type="http://schemas.openxmlformats.org/officeDocument/2006/relationships/image" Target="../media/image56.gif"/><Relationship Id="rId7" Type="http://schemas.openxmlformats.org/officeDocument/2006/relationships/image" Target="../media/image58.gif"/><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4.jpeg"/><Relationship Id="rId6" Type="http://schemas.openxmlformats.org/officeDocument/2006/relationships/image" Target="../media/image57.gif"/></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4" Type="http://schemas.openxmlformats.org/officeDocument/2006/relationships/image" Target="../media/image62.jpeg"/><Relationship Id="rId5" Type="http://schemas.openxmlformats.org/officeDocument/2006/relationships/image" Target="../media/image63.jpeg"/><Relationship Id="rId7" Type="http://schemas.openxmlformats.org/officeDocument/2006/relationships/image" Target="../media/image65.jpe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1.jpeg"/><Relationship Id="rId6" Type="http://schemas.openxmlformats.org/officeDocument/2006/relationships/image" Target="../media/image64.emf"/></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3" Type="http://schemas.openxmlformats.org/officeDocument/2006/relationships/image" Target="../media/image6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3" Type="http://schemas.openxmlformats.org/officeDocument/2006/relationships/image" Target="../media/image7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jpeg"/><Relationship Id="rId5" Type="http://schemas.openxmlformats.org/officeDocument/2006/relationships/image" Target="../media/image3.jpeg"/></Relationships>
</file>

<file path=ppt/slides/_rels/slide37.xml.rels><?xml version="1.0" encoding="UTF-8" standalone="yes"?>
<Relationships xmlns="http://schemas.openxmlformats.org/package/2006/relationships"><Relationship Id="rId14" Type="http://schemas.openxmlformats.org/officeDocument/2006/relationships/image" Target="../media/image15.jpeg"/><Relationship Id="rId4" Type="http://schemas.openxmlformats.org/officeDocument/2006/relationships/image" Target="../media/image5.jpeg"/><Relationship Id="rId7" Type="http://schemas.openxmlformats.org/officeDocument/2006/relationships/image" Target="../media/image8.jpeg"/><Relationship Id="rId11"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7.jpeg"/><Relationship Id="rId8" Type="http://schemas.openxmlformats.org/officeDocument/2006/relationships/image" Target="../media/image9.jpeg"/><Relationship Id="rId13" Type="http://schemas.openxmlformats.org/officeDocument/2006/relationships/image" Target="../media/image14.jpeg"/><Relationship Id="rId10" Type="http://schemas.openxmlformats.org/officeDocument/2006/relationships/image" Target="../media/image11.jpeg"/><Relationship Id="rId5" Type="http://schemas.openxmlformats.org/officeDocument/2006/relationships/image" Target="../media/image6.jpeg"/><Relationship Id="rId12" Type="http://schemas.openxmlformats.org/officeDocument/2006/relationships/image" Target="../media/image13.jpeg"/><Relationship Id="rId2" Type="http://schemas.openxmlformats.org/officeDocument/2006/relationships/notesSlide" Target="../notesSlides/notesSlide22.xml"/><Relationship Id="rId9" Type="http://schemas.openxmlformats.org/officeDocument/2006/relationships/image" Target="../media/image10.jpeg"/><Relationship Id="rId3" Type="http://schemas.openxmlformats.org/officeDocument/2006/relationships/image" Target="../media/image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4" Type="http://schemas.openxmlformats.org/officeDocument/2006/relationships/diagramLayout" Target="../diagrams/layout1.xml"/><Relationship Id="rId10" Type="http://schemas.openxmlformats.org/officeDocument/2006/relationships/diagramQuickStyle" Target="../diagrams/quickStyle2.xml"/><Relationship Id="rId5" Type="http://schemas.openxmlformats.org/officeDocument/2006/relationships/diagramQuickStyle" Target="../diagrams/quickStyle1.xml"/><Relationship Id="rId7" Type="http://schemas.microsoft.com/office/2007/relationships/diagramDrawing" Target="../diagrams/drawing1.xml"/><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5.xml"/><Relationship Id="rId9" Type="http://schemas.openxmlformats.org/officeDocument/2006/relationships/diagramLayout" Target="../diagrams/layout2.xml"/><Relationship Id="rId3" Type="http://schemas.openxmlformats.org/officeDocument/2006/relationships/diagramData" Target="../diagrams/data1.xml"/><Relationship Id="rId6"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4" Type="http://schemas.openxmlformats.org/officeDocument/2006/relationships/diagramLayout" Target="../diagrams/layout3.xml"/><Relationship Id="rId10" Type="http://schemas.openxmlformats.org/officeDocument/2006/relationships/diagramQuickStyle" Target="../diagrams/quickStyle4.xml"/><Relationship Id="rId5" Type="http://schemas.openxmlformats.org/officeDocument/2006/relationships/diagramQuickStyle" Target="../diagrams/quickStyle3.xml"/><Relationship Id="rId7" Type="http://schemas.microsoft.com/office/2007/relationships/diagramDrawing" Target="../diagrams/drawing3.xml"/><Relationship Id="rId11" Type="http://schemas.openxmlformats.org/officeDocument/2006/relationships/diagramColors" Target="../diagrams/colors4.xml"/><Relationship Id="rId12"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7.xml"/><Relationship Id="rId9" Type="http://schemas.openxmlformats.org/officeDocument/2006/relationships/diagramLayout" Target="../diagrams/layout4.xml"/><Relationship Id="rId3" Type="http://schemas.openxmlformats.org/officeDocument/2006/relationships/diagramData" Target="../diagrams/data3.xml"/><Relationship Id="rId6"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FF0000"/>
          </a:solidFill>
        </p:spPr>
        <p:txBody>
          <a:bodyPr/>
          <a:lstStyle/>
          <a:p>
            <a:r>
              <a:rPr lang="en-US" dirty="0" smtClean="0">
                <a:solidFill>
                  <a:srgbClr val="FFFFFF"/>
                </a:solidFill>
                <a:latin typeface="Tw Cen MT"/>
                <a:cs typeface="Tw Cen MT"/>
              </a:rPr>
              <a:t>Measuring what matters</a:t>
            </a:r>
            <a:endParaRPr lang="en-US" dirty="0">
              <a:solidFill>
                <a:srgbClr val="FFFFFF"/>
              </a:solidFill>
              <a:latin typeface="Tw Cen MT"/>
              <a:cs typeface="Tw Cen MT"/>
            </a:endParaRPr>
          </a:p>
        </p:txBody>
      </p:sp>
      <p:sp>
        <p:nvSpPr>
          <p:cNvPr id="3" name="Subtitle 2"/>
          <p:cNvSpPr>
            <a:spLocks noGrp="1"/>
          </p:cNvSpPr>
          <p:nvPr>
            <p:ph type="subTitle" idx="1"/>
          </p:nvPr>
        </p:nvSpPr>
        <p:spPr>
          <a:xfrm>
            <a:off x="1371600" y="5105400"/>
            <a:ext cx="6400800" cy="1752600"/>
          </a:xfrm>
        </p:spPr>
        <p:txBody>
          <a:bodyPr>
            <a:normAutofit/>
          </a:bodyPr>
          <a:lstStyle/>
          <a:p>
            <a:r>
              <a:rPr lang="en-US" sz="2400" dirty="0" smtClean="0">
                <a:latin typeface="Tw Cen MT"/>
                <a:cs typeface="Tw Cen MT"/>
              </a:rPr>
              <a:t>Anne Guerry, </a:t>
            </a:r>
            <a:r>
              <a:rPr lang="en-US" sz="2400" dirty="0" err="1" smtClean="0">
                <a:latin typeface="Tw Cen MT"/>
                <a:cs typeface="Tw Cen MT"/>
              </a:rPr>
              <a:t>NatCap</a:t>
            </a:r>
            <a:r>
              <a:rPr lang="en-US" sz="2400" dirty="0" smtClean="0">
                <a:latin typeface="Tw Cen MT"/>
                <a:cs typeface="Tw Cen MT"/>
              </a:rPr>
              <a:t> Lead Scientist</a:t>
            </a:r>
          </a:p>
          <a:p>
            <a:r>
              <a:rPr lang="en-US" sz="2400" dirty="0" smtClean="0">
                <a:latin typeface="Tw Cen MT"/>
                <a:cs typeface="Tw Cen MT"/>
              </a:rPr>
              <a:t>TNC Climate Risk &amp; Resilience 2013</a:t>
            </a:r>
          </a:p>
          <a:p>
            <a:r>
              <a:rPr lang="en-US" sz="2400" dirty="0" smtClean="0">
                <a:latin typeface="Tw Cen MT"/>
                <a:cs typeface="Tw Cen MT"/>
              </a:rPr>
              <a:t>New Orleans</a:t>
            </a:r>
            <a:endParaRPr lang="en-US" sz="2400" dirty="0">
              <a:latin typeface="Tw Cen MT"/>
              <a:cs typeface="Tw Cen M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slide (</a:t>
            </a:r>
            <a:r>
              <a:rPr lang="en-US" dirty="0" err="1" smtClean="0"/>
              <a:t>e.g.’s</a:t>
            </a:r>
            <a:r>
              <a:rPr lang="en-US" dirty="0" smtClean="0"/>
              <a:t>)</a:t>
            </a:r>
            <a:endParaRPr lang="en-US" dirty="0"/>
          </a:p>
        </p:txBody>
      </p:sp>
      <p:pic>
        <p:nvPicPr>
          <p:cNvPr id="4" name="Picture 3" descr="4.jpg"/>
          <p:cNvPicPr>
            <a:picLocks noChangeAspect="1"/>
          </p:cNvPicPr>
          <p:nvPr/>
        </p:nvPicPr>
        <p:blipFill>
          <a:blip r:embed="rId3"/>
          <a:stretch>
            <a:fillRect/>
          </a:stretch>
        </p:blipFill>
        <p:spPr>
          <a:xfrm>
            <a:off x="1143000" y="0"/>
            <a:ext cx="6858000" cy="6858000"/>
          </a:xfrm>
          <a:prstGeom prst="rect">
            <a:avLst/>
          </a:prstGeom>
        </p:spPr>
      </p:pic>
      <p:sp>
        <p:nvSpPr>
          <p:cNvPr id="5" name="TextBox 4"/>
          <p:cNvSpPr txBox="1"/>
          <p:nvPr/>
        </p:nvSpPr>
        <p:spPr>
          <a:xfrm>
            <a:off x="1664203" y="4730160"/>
            <a:ext cx="6087485" cy="1938992"/>
          </a:xfrm>
          <a:prstGeom prst="rect">
            <a:avLst/>
          </a:prstGeom>
          <a:noFill/>
        </p:spPr>
        <p:txBody>
          <a:bodyPr wrap="square" rtlCol="0">
            <a:spAutoFit/>
          </a:bodyPr>
          <a:lstStyle/>
          <a:p>
            <a:r>
              <a:rPr lang="en-US" sz="2400" dirty="0" smtClean="0">
                <a:solidFill>
                  <a:schemeClr val="bg1"/>
                </a:solidFill>
                <a:latin typeface="Tw Cen MT"/>
                <a:cs typeface="Tw Cen MT"/>
              </a:rPr>
              <a:t>Connecting to wellbeing</a:t>
            </a:r>
          </a:p>
          <a:p>
            <a:r>
              <a:rPr lang="en-US" sz="2400" dirty="0" smtClean="0">
                <a:solidFill>
                  <a:schemeClr val="bg1"/>
                </a:solidFill>
                <a:latin typeface="Tw Cen MT"/>
                <a:cs typeface="Tw Cen MT"/>
              </a:rPr>
              <a:t>Including people</a:t>
            </a:r>
          </a:p>
          <a:p>
            <a:r>
              <a:rPr lang="en-US" sz="2400" dirty="0" smtClean="0">
                <a:solidFill>
                  <a:schemeClr val="bg1"/>
                </a:solidFill>
                <a:latin typeface="Tw Cen MT"/>
                <a:cs typeface="Tw Cen MT"/>
              </a:rPr>
              <a:t>Matching metrics to the decision-context</a:t>
            </a:r>
          </a:p>
          <a:p>
            <a:r>
              <a:rPr lang="en-US" sz="2400" dirty="0" smtClean="0">
                <a:solidFill>
                  <a:schemeClr val="bg1"/>
                </a:solidFill>
                <a:latin typeface="Tw Cen MT"/>
                <a:cs typeface="Tw Cen MT"/>
              </a:rPr>
              <a:t>Measuring impact</a:t>
            </a:r>
          </a:p>
          <a:p>
            <a:endParaRPr lang="en-US" sz="2400" dirty="0">
              <a:solidFill>
                <a:schemeClr val="bg1"/>
              </a:solidFill>
              <a:latin typeface="Tw Cen MT"/>
              <a:cs typeface="Tw Cen M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a:solidFill>
            <a:srgbClr val="FF0000"/>
          </a:solidFill>
        </p:spPr>
        <p:txBody>
          <a:bodyPr/>
          <a:lstStyle/>
          <a:p>
            <a:r>
              <a:rPr lang="en-US" dirty="0" smtClean="0">
                <a:solidFill>
                  <a:schemeClr val="bg1"/>
                </a:solidFill>
                <a:latin typeface="Tw Cen MT"/>
                <a:cs typeface="Tw Cen MT"/>
              </a:rPr>
              <a:t>Connecting to wellbeing</a:t>
            </a:r>
            <a:endParaRPr lang="en-US" dirty="0">
              <a:solidFill>
                <a:schemeClr val="bg1"/>
              </a:solidFill>
              <a:latin typeface="Tw Cen MT"/>
              <a:cs typeface="Tw Cen M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047"/>
            <a:ext cx="8229600" cy="1143000"/>
          </a:xfrm>
        </p:spPr>
        <p:txBody>
          <a:bodyPr/>
          <a:lstStyle/>
          <a:p>
            <a:r>
              <a:rPr lang="en-US" dirty="0" smtClean="0">
                <a:solidFill>
                  <a:srgbClr val="FFFFFF"/>
                </a:solidFill>
                <a:latin typeface="Tw Cen MT"/>
                <a:cs typeface="Tw Cen MT"/>
              </a:rPr>
              <a:t>Linking to human well-being</a:t>
            </a:r>
            <a:endParaRPr lang="en-US" dirty="0">
              <a:solidFill>
                <a:srgbClr val="FFFFFF"/>
              </a:solidFill>
              <a:latin typeface="Tw Cen MT"/>
              <a:cs typeface="Tw Cen MT"/>
            </a:endParaRPr>
          </a:p>
        </p:txBody>
      </p:sp>
      <p:pic>
        <p:nvPicPr>
          <p:cNvPr id="5" name="Picture 4" descr="well-being.jpg"/>
          <p:cNvPicPr>
            <a:picLocks noChangeAspect="1"/>
          </p:cNvPicPr>
          <p:nvPr/>
        </p:nvPicPr>
        <p:blipFill>
          <a:blip r:embed="rId3"/>
          <a:stretch>
            <a:fillRect/>
          </a:stretch>
        </p:blipFill>
        <p:spPr>
          <a:xfrm>
            <a:off x="1111444" y="834634"/>
            <a:ext cx="6921112" cy="5188731"/>
          </a:xfrm>
          <a:prstGeom prst="rect">
            <a:avLst/>
          </a:prstGeom>
        </p:spPr>
      </p:pic>
      <p:sp>
        <p:nvSpPr>
          <p:cNvPr id="8" name="TextBox 7"/>
          <p:cNvSpPr txBox="1"/>
          <p:nvPr/>
        </p:nvSpPr>
        <p:spPr>
          <a:xfrm>
            <a:off x="72990" y="5842337"/>
            <a:ext cx="9144000" cy="1015663"/>
          </a:xfrm>
          <a:prstGeom prst="rect">
            <a:avLst/>
          </a:prstGeom>
          <a:noFill/>
        </p:spPr>
        <p:txBody>
          <a:bodyPr wrap="square" rtlCol="0">
            <a:spAutoFit/>
          </a:bodyPr>
          <a:lstStyle/>
          <a:p>
            <a:endParaRPr lang="en-US" sz="2000" dirty="0" smtClean="0">
              <a:solidFill>
                <a:srgbClr val="000000"/>
              </a:solidFill>
              <a:latin typeface="Tw Cen MT"/>
              <a:cs typeface="Tw Cen MT"/>
            </a:endParaRPr>
          </a:p>
          <a:p>
            <a:r>
              <a:rPr lang="en-US" sz="2000" dirty="0" smtClean="0">
                <a:solidFill>
                  <a:srgbClr val="000000"/>
                </a:solidFill>
                <a:latin typeface="Tw Cen MT"/>
                <a:cs typeface="Tw Cen MT"/>
              </a:rPr>
              <a:t>Of 14,158</a:t>
            </a:r>
            <a:r>
              <a:rPr lang="en-US" sz="2000" dirty="0" smtClean="0">
                <a:solidFill>
                  <a:srgbClr val="000000"/>
                </a:solidFill>
                <a:latin typeface="Tw Cen MT"/>
                <a:cs typeface="Tw Cen MT"/>
              </a:rPr>
              <a:t> studies of happiness</a:t>
            </a:r>
            <a:r>
              <a:rPr lang="en-US" sz="2000" dirty="0" smtClean="0">
                <a:solidFill>
                  <a:srgbClr val="000000"/>
                </a:solidFill>
                <a:latin typeface="Tw Cen MT"/>
                <a:cs typeface="Tw Cen MT"/>
              </a:rPr>
              <a:t>, 31 </a:t>
            </a:r>
            <a:r>
              <a:rPr lang="en-US" sz="2000" dirty="0" smtClean="0">
                <a:solidFill>
                  <a:srgbClr val="000000"/>
                </a:solidFill>
                <a:latin typeface="Tw Cen MT"/>
                <a:cs typeface="Tw Cen MT"/>
              </a:rPr>
              <a:t>explored </a:t>
            </a:r>
            <a:r>
              <a:rPr lang="en-US" sz="2000" dirty="0" smtClean="0">
                <a:solidFill>
                  <a:srgbClr val="000000"/>
                </a:solidFill>
                <a:latin typeface="Tw Cen MT"/>
                <a:cs typeface="Tw Cen MT"/>
              </a:rPr>
              <a:t>the role of nature. </a:t>
            </a:r>
          </a:p>
          <a:p>
            <a:pPr algn="r"/>
            <a:r>
              <a:rPr lang="en-US" sz="2000" dirty="0" smtClean="0">
                <a:solidFill>
                  <a:srgbClr val="000000"/>
                </a:solidFill>
                <a:latin typeface="Tw Cen MT"/>
                <a:cs typeface="Tw Cen MT"/>
              </a:rPr>
              <a:t>(</a:t>
            </a:r>
            <a:r>
              <a:rPr lang="en-US" sz="2000" dirty="0" err="1" smtClean="0">
                <a:solidFill>
                  <a:srgbClr val="000000"/>
                </a:solidFill>
                <a:latin typeface="Tw Cen MT"/>
                <a:cs typeface="Tw Cen MT"/>
              </a:rPr>
              <a:t>Veenhoven</a:t>
            </a:r>
            <a:r>
              <a:rPr lang="en-US" sz="2000" dirty="0" smtClean="0">
                <a:solidFill>
                  <a:srgbClr val="000000"/>
                </a:solidFill>
                <a:latin typeface="Tw Cen MT"/>
                <a:cs typeface="Tw Cen MT"/>
              </a:rPr>
              <a:t> 2011) </a:t>
            </a:r>
            <a:endParaRPr lang="en-US" sz="2000" dirty="0">
              <a:solidFill>
                <a:srgbClr val="000000"/>
              </a:solidFill>
              <a:latin typeface="Tw Cen MT"/>
              <a:cs typeface="Tw Cen M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60929326_732ef95ec2_o.jpg"/>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51842" b="8908"/>
          <a:stretch/>
        </p:blipFill>
        <p:spPr>
          <a:xfrm>
            <a:off x="0" y="4362450"/>
            <a:ext cx="9144000" cy="2517775"/>
          </a:xfrm>
          <a:prstGeom prst="rect">
            <a:avLst/>
          </a:prstGeom>
        </p:spPr>
      </p:pic>
      <p:sp>
        <p:nvSpPr>
          <p:cNvPr id="3" name="Content Placeholder 2"/>
          <p:cNvSpPr>
            <a:spLocks noGrp="1"/>
          </p:cNvSpPr>
          <p:nvPr>
            <p:ph idx="1"/>
          </p:nvPr>
        </p:nvSpPr>
        <p:spPr/>
        <p:txBody>
          <a:bodyPr/>
          <a:lstStyle/>
          <a:p>
            <a:r>
              <a:rPr lang="en-US" dirty="0" smtClean="0">
                <a:solidFill>
                  <a:srgbClr val="000000"/>
                </a:solidFill>
                <a:latin typeface="Tw Cen MT"/>
                <a:cs typeface="Tw Cen MT"/>
              </a:rPr>
              <a:t>91 countries</a:t>
            </a:r>
          </a:p>
          <a:p>
            <a:r>
              <a:rPr lang="en-US" dirty="0" smtClean="0">
                <a:solidFill>
                  <a:srgbClr val="000000"/>
                </a:solidFill>
                <a:latin typeface="Tw Cen MT"/>
                <a:cs typeface="Tw Cen MT"/>
              </a:rPr>
              <a:t>Happiness data</a:t>
            </a:r>
          </a:p>
          <a:p>
            <a:r>
              <a:rPr lang="en-US" dirty="0" smtClean="0">
                <a:solidFill>
                  <a:srgbClr val="000000"/>
                </a:solidFill>
                <a:latin typeface="Tw Cen MT"/>
                <a:cs typeface="Tw Cen MT"/>
              </a:rPr>
              <a:t>How do we best predict happiness?  Does natural capital play a role?</a:t>
            </a:r>
            <a:endParaRPr lang="en-US" dirty="0">
              <a:solidFill>
                <a:srgbClr val="000000"/>
              </a:solidFill>
              <a:latin typeface="Tw Cen MT"/>
              <a:cs typeface="Tw Cen MT"/>
            </a:endParaRPr>
          </a:p>
        </p:txBody>
      </p:sp>
      <p:sp>
        <p:nvSpPr>
          <p:cNvPr id="4" name="TextBox 3"/>
          <p:cNvSpPr txBox="1"/>
          <p:nvPr/>
        </p:nvSpPr>
        <p:spPr>
          <a:xfrm>
            <a:off x="5796538" y="6407665"/>
            <a:ext cx="3254022" cy="369332"/>
          </a:xfrm>
          <a:prstGeom prst="rect">
            <a:avLst/>
          </a:prstGeom>
          <a:noFill/>
        </p:spPr>
        <p:txBody>
          <a:bodyPr wrap="square" rtlCol="0">
            <a:spAutoFit/>
          </a:bodyPr>
          <a:lstStyle/>
          <a:p>
            <a:pPr algn="r"/>
            <a:r>
              <a:rPr lang="en-US" dirty="0" smtClean="0">
                <a:solidFill>
                  <a:srgbClr val="FFFFFF"/>
                </a:solidFill>
                <a:latin typeface="Tw Cen MT"/>
                <a:cs typeface="Tw Cen MT"/>
              </a:rPr>
              <a:t>Russell, Guerry et al in prep</a:t>
            </a:r>
            <a:endParaRPr lang="en-US" dirty="0">
              <a:solidFill>
                <a:srgbClr val="FFFFFF"/>
              </a:solidFill>
              <a:latin typeface="Tw Cen MT"/>
              <a:cs typeface="Tw Cen M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latin typeface="Tw Cen MT"/>
                <a:cs typeface="Tw Cen MT"/>
              </a:rPr>
              <a:t>Linking to human well-being</a:t>
            </a:r>
            <a:endParaRPr lang="en-US" dirty="0">
              <a:solidFill>
                <a:srgbClr val="FFFFFF"/>
              </a:solidFill>
              <a:latin typeface="Tw Cen MT"/>
              <a:cs typeface="Tw Cen MT"/>
            </a:endParaRPr>
          </a:p>
        </p:txBody>
      </p:sp>
      <p:pic>
        <p:nvPicPr>
          <p:cNvPr id="4" name="Picture 3" descr="lookout_tower.png"/>
          <p:cNvPicPr>
            <a:picLocks noChangeAspect="1"/>
          </p:cNvPicPr>
          <p:nvPr/>
        </p:nvPicPr>
        <p:blipFill>
          <a:blip r:embed="rId3">
            <a:biLevel thresh="50000"/>
          </a:blip>
          <a:stretch>
            <a:fillRect/>
          </a:stretch>
        </p:blipFill>
        <p:spPr>
          <a:xfrm>
            <a:off x="0" y="0"/>
            <a:ext cx="860237" cy="860237"/>
          </a:xfrm>
          <a:prstGeom prst="rect">
            <a:avLst/>
          </a:prstGeom>
        </p:spPr>
      </p:pic>
      <p:sp>
        <p:nvSpPr>
          <p:cNvPr id="6" name="TextBox 5"/>
          <p:cNvSpPr txBox="1"/>
          <p:nvPr/>
        </p:nvSpPr>
        <p:spPr>
          <a:xfrm>
            <a:off x="5796538" y="6407665"/>
            <a:ext cx="3254022" cy="369332"/>
          </a:xfrm>
          <a:prstGeom prst="rect">
            <a:avLst/>
          </a:prstGeom>
          <a:noFill/>
        </p:spPr>
        <p:txBody>
          <a:bodyPr wrap="square" rtlCol="0">
            <a:spAutoFit/>
          </a:bodyPr>
          <a:lstStyle/>
          <a:p>
            <a:pPr algn="r"/>
            <a:r>
              <a:rPr lang="en-US" dirty="0" smtClean="0">
                <a:solidFill>
                  <a:srgbClr val="FFFFFF"/>
                </a:solidFill>
                <a:latin typeface="Tw Cen MT"/>
                <a:cs typeface="Tw Cen MT"/>
              </a:rPr>
              <a:t>Russell, Guerry et al in prep</a:t>
            </a:r>
            <a:endParaRPr lang="en-US" dirty="0">
              <a:solidFill>
                <a:srgbClr val="FFFFFF"/>
              </a:solidFill>
              <a:latin typeface="Tw Cen MT"/>
              <a:cs typeface="Tw Cen MT"/>
            </a:endParaRPr>
          </a:p>
        </p:txBody>
      </p:sp>
      <p:pic>
        <p:nvPicPr>
          <p:cNvPr id="5" name="Picture 4" descr="capitals.jpg"/>
          <p:cNvPicPr>
            <a:picLocks noChangeAspect="1"/>
          </p:cNvPicPr>
          <p:nvPr/>
        </p:nvPicPr>
        <p:blipFill>
          <a:blip r:embed="rId4"/>
          <a:stretch>
            <a:fillRect/>
          </a:stretch>
        </p:blipFill>
        <p:spPr>
          <a:xfrm>
            <a:off x="12988" y="0"/>
            <a:ext cx="9118023" cy="6858000"/>
          </a:xfrm>
          <a:prstGeom prst="rect">
            <a:avLst/>
          </a:prstGeom>
        </p:spPr>
      </p:pic>
      <p:sp>
        <p:nvSpPr>
          <p:cNvPr id="7" name="TextBox 6"/>
          <p:cNvSpPr txBox="1"/>
          <p:nvPr/>
        </p:nvSpPr>
        <p:spPr>
          <a:xfrm>
            <a:off x="998392" y="3716090"/>
            <a:ext cx="1688748" cy="830997"/>
          </a:xfrm>
          <a:prstGeom prst="rect">
            <a:avLst/>
          </a:prstGeom>
          <a:noFill/>
          <a:effectLst>
            <a:outerShdw blurRad="50800" dist="38100" dir="2700000">
              <a:srgbClr val="000000">
                <a:alpha val="43000"/>
              </a:srgbClr>
            </a:outerShdw>
          </a:effectLst>
        </p:spPr>
        <p:txBody>
          <a:bodyPr wrap="square" rtlCol="0">
            <a:spAutoFit/>
          </a:bodyPr>
          <a:lstStyle/>
          <a:p>
            <a:r>
              <a:rPr lang="en-US" sz="4800" dirty="0" smtClean="0">
                <a:solidFill>
                  <a:schemeClr val="accent2"/>
                </a:solidFill>
              </a:rPr>
              <a:t>62%</a:t>
            </a:r>
            <a:endParaRPr lang="en-US" sz="4800" dirty="0">
              <a:solidFill>
                <a:schemeClr val="accent2"/>
              </a:solidFill>
            </a:endParaRPr>
          </a:p>
        </p:txBody>
      </p:sp>
      <p:sp>
        <p:nvSpPr>
          <p:cNvPr id="8" name="TextBox 7"/>
          <p:cNvSpPr txBox="1"/>
          <p:nvPr/>
        </p:nvSpPr>
        <p:spPr>
          <a:xfrm>
            <a:off x="6998052" y="3716090"/>
            <a:ext cx="1688748" cy="830997"/>
          </a:xfrm>
          <a:prstGeom prst="rect">
            <a:avLst/>
          </a:prstGeom>
          <a:noFill/>
          <a:effectLst>
            <a:outerShdw blurRad="50800" dist="38100" dir="2700000">
              <a:srgbClr val="000000">
                <a:alpha val="43000"/>
              </a:srgbClr>
            </a:outerShdw>
          </a:effectLst>
        </p:spPr>
        <p:txBody>
          <a:bodyPr wrap="square" rtlCol="0">
            <a:spAutoFit/>
          </a:bodyPr>
          <a:lstStyle/>
          <a:p>
            <a:r>
              <a:rPr lang="en-US" sz="4800" dirty="0" smtClean="0">
                <a:solidFill>
                  <a:schemeClr val="accent3">
                    <a:lumMod val="60000"/>
                    <a:lumOff val="40000"/>
                  </a:schemeClr>
                </a:solidFill>
              </a:rPr>
              <a:t>67%</a:t>
            </a:r>
            <a:endParaRPr lang="en-US" sz="4800" dirty="0">
              <a:solidFill>
                <a:schemeClr val="accent3">
                  <a:lumMod val="60000"/>
                  <a:lumOff val="40000"/>
                </a:schemeClr>
              </a:solidFill>
            </a:endParaRPr>
          </a:p>
        </p:txBody>
      </p:sp>
      <p:sp>
        <p:nvSpPr>
          <p:cNvPr id="9" name="TextBox 8"/>
          <p:cNvSpPr txBox="1"/>
          <p:nvPr/>
        </p:nvSpPr>
        <p:spPr>
          <a:xfrm>
            <a:off x="3924908" y="29240"/>
            <a:ext cx="1294184" cy="830997"/>
          </a:xfrm>
          <a:prstGeom prst="rect">
            <a:avLst/>
          </a:prstGeom>
          <a:noFill/>
          <a:effectLst>
            <a:outerShdw blurRad="50800" dist="38100" dir="2700000">
              <a:srgbClr val="000000">
                <a:alpha val="43000"/>
              </a:srgbClr>
            </a:outerShdw>
          </a:effectLst>
        </p:spPr>
        <p:txBody>
          <a:bodyPr wrap="square" rtlCol="0">
            <a:spAutoFit/>
          </a:bodyPr>
          <a:lstStyle/>
          <a:p>
            <a:r>
              <a:rPr lang="en-US" sz="4800" dirty="0" smtClean="0">
                <a:solidFill>
                  <a:schemeClr val="tx2">
                    <a:lumMod val="40000"/>
                    <a:lumOff val="60000"/>
                  </a:schemeClr>
                </a:solidFill>
              </a:rPr>
              <a:t>84%</a:t>
            </a:r>
            <a:endParaRPr lang="en-US" sz="4800" dirty="0">
              <a:solidFill>
                <a:schemeClr val="tx2">
                  <a:lumMod val="40000"/>
                  <a:lumOff val="60000"/>
                </a:schemeClr>
              </a:solidFill>
            </a:endParaRPr>
          </a:p>
        </p:txBody>
      </p:sp>
      <p:sp>
        <p:nvSpPr>
          <p:cNvPr id="10" name="TextBox 9"/>
          <p:cNvSpPr txBox="1"/>
          <p:nvPr/>
        </p:nvSpPr>
        <p:spPr>
          <a:xfrm>
            <a:off x="5796538" y="6407664"/>
            <a:ext cx="3073144" cy="369332"/>
          </a:xfrm>
          <a:prstGeom prst="rect">
            <a:avLst/>
          </a:prstGeom>
          <a:noFill/>
        </p:spPr>
        <p:txBody>
          <a:bodyPr wrap="square" rtlCol="0">
            <a:spAutoFit/>
          </a:bodyPr>
          <a:lstStyle/>
          <a:p>
            <a:r>
              <a:rPr lang="en-US" dirty="0" smtClean="0">
                <a:solidFill>
                  <a:schemeClr val="bg1"/>
                </a:solidFill>
              </a:rPr>
              <a:t>Russell, Guerry et al. in prep</a:t>
            </a:r>
            <a:endParaRPr lang="en-US" dirty="0">
              <a:solidFill>
                <a:schemeClr val="bg1"/>
              </a:solidFill>
            </a:endParaRPr>
          </a:p>
        </p:txBody>
      </p:sp>
      <p:sp>
        <p:nvSpPr>
          <p:cNvPr id="11" name="Right Arrow 10"/>
          <p:cNvSpPr/>
          <p:nvPr/>
        </p:nvSpPr>
        <p:spPr>
          <a:xfrm rot="20330974">
            <a:off x="705369" y="4820074"/>
            <a:ext cx="1630355" cy="627768"/>
          </a:xfrm>
          <a:prstGeom prst="rightArrow">
            <a:avLst>
              <a:gd name="adj1" fmla="val 50000"/>
              <a:gd name="adj2" fmla="val 4767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1"/>
          <p:cNvSpPr>
            <a:spLocks noGrp="1"/>
          </p:cNvSpPr>
          <p:nvPr>
            <p:ph type="title"/>
          </p:nvPr>
        </p:nvSpPr>
        <p:spPr>
          <a:xfrm>
            <a:off x="1" y="27303"/>
            <a:ext cx="9143999" cy="1143000"/>
          </a:xfrm>
        </p:spPr>
        <p:txBody>
          <a:bodyPr>
            <a:normAutofit/>
          </a:bodyPr>
          <a:lstStyle/>
          <a:p>
            <a:r>
              <a:rPr lang="en-US" sz="2800" dirty="0" smtClean="0">
                <a:latin typeface="Tw Cen MT"/>
                <a:cs typeface="Tw Cen MT"/>
              </a:rPr>
              <a:t>Synthesizing </a:t>
            </a:r>
            <a:r>
              <a:rPr lang="en-US" sz="2800" dirty="0" smtClean="0">
                <a:latin typeface="Tw Cen MT"/>
                <a:cs typeface="Tw Cen MT"/>
              </a:rPr>
              <a:t>literature that connects</a:t>
            </a:r>
            <a:r>
              <a:rPr lang="en-US" sz="2800" dirty="0" smtClean="0">
                <a:latin typeface="Tw Cen MT"/>
                <a:cs typeface="Tw Cen MT"/>
              </a:rPr>
              <a:t> nature experience and </a:t>
            </a:r>
            <a:r>
              <a:rPr lang="en-US" sz="2800" dirty="0" smtClean="0">
                <a:latin typeface="Tw Cen MT"/>
                <a:cs typeface="Tw Cen MT"/>
              </a:rPr>
              <a:t>wellbeing</a:t>
            </a:r>
            <a:endParaRPr lang="en-US" sz="2800" dirty="0">
              <a:latin typeface="Tw Cen MT"/>
              <a:cs typeface="Tw Cen MT"/>
            </a:endParaRPr>
          </a:p>
        </p:txBody>
      </p:sp>
      <p:pic>
        <p:nvPicPr>
          <p:cNvPr id="9" name="Picture 8" descr="brickwall.jpg"/>
          <p:cNvPicPr>
            <a:picLocks noChangeAspect="1"/>
          </p:cNvPicPr>
          <p:nvPr/>
        </p:nvPicPr>
        <p:blipFill>
          <a:blip r:embed="rId3"/>
          <a:stretch>
            <a:fillRect/>
          </a:stretch>
        </p:blipFill>
        <p:spPr>
          <a:xfrm>
            <a:off x="1" y="1271960"/>
            <a:ext cx="7448053" cy="5586040"/>
          </a:xfrm>
          <a:prstGeom prst="rect">
            <a:avLst/>
          </a:prstGeom>
        </p:spPr>
      </p:pic>
      <p:pic>
        <p:nvPicPr>
          <p:cNvPr id="10" name="Picture 9" descr="window_trees.jpg"/>
          <p:cNvPicPr>
            <a:picLocks noChangeAspect="1"/>
          </p:cNvPicPr>
          <p:nvPr/>
        </p:nvPicPr>
        <p:blipFill>
          <a:blip r:embed="rId4"/>
          <a:srcRect l="14195"/>
          <a:stretch>
            <a:fillRect/>
          </a:stretch>
        </p:blipFill>
        <p:spPr>
          <a:xfrm>
            <a:off x="4591189" y="1271960"/>
            <a:ext cx="7194575" cy="560732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31837" y="1419522"/>
          <a:ext cx="6261400" cy="4337905"/>
        </p:xfrm>
        <a:graphic>
          <a:graphicData uri="http://schemas.openxmlformats.org/drawingml/2006/table">
            <a:tbl>
              <a:tblPr/>
              <a:tblGrid>
                <a:gridCol w="1252280"/>
                <a:gridCol w="1252280"/>
                <a:gridCol w="1252280"/>
                <a:gridCol w="1252280"/>
                <a:gridCol w="1252280"/>
              </a:tblGrid>
              <a:tr h="394355">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DD0806"/>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008080"/>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FCF305"/>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008080"/>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FCF305"/>
                    </a:solidFill>
                  </a:tcPr>
                </a:tc>
              </a:tr>
              <a:tr h="394355">
                <a:tc>
                  <a:txBody>
                    <a:bodyPr/>
                    <a:lstStyle/>
                    <a:p>
                      <a:endParaRPr lang="en-US" dirty="0"/>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008080"/>
                    </a:solidFill>
                  </a:tcPr>
                </a:tc>
                <a:tc>
                  <a:txBody>
                    <a:bodyPr/>
                    <a:lstStyle/>
                    <a:p>
                      <a:endParaRPr lang="en-US" dirty="0"/>
                    </a:p>
                  </a:txBody>
                  <a:tcPr marL="0" marR="0" marT="0" marB="0" anchor="ctr">
                    <a:lnL>
                      <a:noFill/>
                    </a:lnL>
                    <a:lnR>
                      <a:noFill/>
                    </a:lnR>
                    <a:lnT>
                      <a:noFill/>
                    </a:lnT>
                    <a:lnB>
                      <a:noFill/>
                    </a:lnB>
                    <a:solidFill>
                      <a:srgbClr val="008080"/>
                    </a:solidFill>
                  </a:tcPr>
                </a:tc>
                <a:tc>
                  <a:txBody>
                    <a:bodyPr/>
                    <a:lstStyle/>
                    <a:p>
                      <a:endParaRPr lang="en-US"/>
                    </a:p>
                  </a:txBody>
                  <a:tcPr marL="0" marR="0" marT="0" marB="0" anchor="ctr">
                    <a:lnL>
                      <a:noFill/>
                    </a:lnL>
                    <a:lnR>
                      <a:noFill/>
                    </a:lnR>
                    <a:lnT>
                      <a:noFill/>
                    </a:lnT>
                    <a:lnB>
                      <a:noFill/>
                    </a:lnB>
                    <a:solidFill>
                      <a:srgbClr val="008080"/>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FCF305"/>
                    </a:solidFill>
                  </a:tcPr>
                </a:tc>
              </a:tr>
              <a:tr h="394355">
                <a:tc>
                  <a:txBody>
                    <a:bodyPr/>
                    <a:lstStyle/>
                    <a:p>
                      <a:endParaRPr lang="en-US"/>
                    </a:p>
                  </a:txBody>
                  <a:tcPr marL="0" marR="0" marT="0" marB="0" anchor="ctr">
                    <a:lnL>
                      <a:noFill/>
                    </a:lnL>
                    <a:lnR>
                      <a:noFill/>
                    </a:lnR>
                    <a:lnT>
                      <a:noFill/>
                    </a:lnT>
                    <a:lnB>
                      <a:noFill/>
                    </a:lnB>
                    <a:solidFill>
                      <a:srgbClr val="008080"/>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FCF305"/>
                    </a:solidFill>
                  </a:tcPr>
                </a:tc>
              </a:tr>
              <a:tr h="394355">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008080"/>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008080"/>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FCF305"/>
                    </a:solidFill>
                  </a:tcPr>
                </a:tc>
              </a:tr>
              <a:tr h="394355">
                <a:tc>
                  <a:txBody>
                    <a:bodyPr/>
                    <a:lstStyle/>
                    <a:p>
                      <a:endParaRPr lang="en-US"/>
                    </a:p>
                  </a:txBody>
                  <a:tcPr marL="0" marR="0" marT="0" marB="0" anchor="ctr">
                    <a:lnL>
                      <a:noFill/>
                    </a:lnL>
                    <a:lnR>
                      <a:noFill/>
                    </a:lnR>
                    <a:lnT>
                      <a:noFill/>
                    </a:lnT>
                    <a:lnB>
                      <a:noFill/>
                    </a:lnB>
                    <a:solidFill>
                      <a:srgbClr val="008080"/>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FCF305"/>
                    </a:solidFill>
                  </a:tcPr>
                </a:tc>
              </a:tr>
              <a:tr h="394355">
                <a:tc>
                  <a:txBody>
                    <a:bodyPr/>
                    <a:lstStyle/>
                    <a:p>
                      <a:endParaRPr lang="en-US"/>
                    </a:p>
                  </a:txBody>
                  <a:tcPr marL="0" marR="0" marT="0" marB="0" anchor="ctr">
                    <a:lnL>
                      <a:noFill/>
                    </a:lnL>
                    <a:lnR>
                      <a:noFill/>
                    </a:lnR>
                    <a:lnT>
                      <a:noFill/>
                    </a:lnT>
                    <a:lnB>
                      <a:noFill/>
                    </a:lnB>
                    <a:solidFill>
                      <a:srgbClr val="008080"/>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008080"/>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FCF305"/>
                    </a:solidFill>
                  </a:tcPr>
                </a:tc>
              </a:tr>
              <a:tr h="394355">
                <a:tc>
                  <a:txBody>
                    <a:bodyPr/>
                    <a:lstStyle/>
                    <a:p>
                      <a:endParaRPr lang="en-US"/>
                    </a:p>
                  </a:txBody>
                  <a:tcPr marL="0" marR="0" marT="0" marB="0" anchor="ctr">
                    <a:lnL>
                      <a:noFill/>
                    </a:lnL>
                    <a:lnR>
                      <a:noFill/>
                    </a:lnR>
                    <a:lnT>
                      <a:noFill/>
                    </a:lnT>
                    <a:lnB>
                      <a:noFill/>
                    </a:lnB>
                    <a:solidFill>
                      <a:srgbClr val="008080"/>
                    </a:solidFill>
                  </a:tcPr>
                </a:tc>
                <a:tc>
                  <a:txBody>
                    <a:bodyPr/>
                    <a:lstStyle/>
                    <a:p>
                      <a:endParaRPr lang="en-US" dirty="0"/>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008080"/>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pPr algn="ctr" fontAlgn="ctr"/>
                      <a:endParaRPr lang="en-US" sz="1500" b="0" i="0" u="none" strike="noStrike" dirty="0">
                        <a:solidFill>
                          <a:srgbClr val="000000"/>
                        </a:solidFill>
                        <a:latin typeface="Calibri"/>
                      </a:endParaRPr>
                    </a:p>
                  </a:txBody>
                  <a:tcPr marL="0" marR="0" marT="0" marB="0" anchor="ctr">
                    <a:lnL>
                      <a:noFill/>
                    </a:lnL>
                    <a:lnR>
                      <a:noFill/>
                    </a:lnR>
                    <a:lnT>
                      <a:noFill/>
                    </a:lnT>
                    <a:lnB>
                      <a:noFill/>
                    </a:lnB>
                    <a:solidFill>
                      <a:srgbClr val="FCF305"/>
                    </a:solidFill>
                  </a:tcPr>
                </a:tc>
              </a:tr>
              <a:tr h="394355">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dirty="0"/>
                    </a:p>
                  </a:txBody>
                  <a:tcPr marL="0" marR="0" marT="0" marB="0" anchor="ctr">
                    <a:lnL>
                      <a:noFill/>
                    </a:lnL>
                    <a:lnR>
                      <a:noFill/>
                    </a:lnR>
                    <a:lnT>
                      <a:noFill/>
                    </a:lnT>
                    <a:lnB>
                      <a:noFill/>
                    </a:lnB>
                    <a:solidFill>
                      <a:srgbClr val="FCF305"/>
                    </a:solidFill>
                  </a:tcPr>
                </a:tc>
              </a:tr>
              <a:tr h="394355">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DD0806"/>
                    </a:solidFill>
                  </a:tcPr>
                </a:tc>
              </a:tr>
              <a:tr h="394355">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DD0806"/>
                    </a:solidFill>
                  </a:tcPr>
                </a:tc>
              </a:tr>
              <a:tr h="394355">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a:p>
                  </a:txBody>
                  <a:tcPr marL="0" marR="0" marT="0" marB="0" anchor="ctr">
                    <a:lnL>
                      <a:noFill/>
                    </a:lnL>
                    <a:lnR>
                      <a:noFill/>
                    </a:lnR>
                    <a:lnT>
                      <a:noFill/>
                    </a:lnT>
                    <a:lnB>
                      <a:noFill/>
                    </a:lnB>
                    <a:solidFill>
                      <a:srgbClr val="DD0806"/>
                    </a:solidFill>
                  </a:tcPr>
                </a:tc>
                <a:tc>
                  <a:txBody>
                    <a:bodyPr/>
                    <a:lstStyle/>
                    <a:p>
                      <a:endParaRPr lang="en-US"/>
                    </a:p>
                  </a:txBody>
                  <a:tcPr marL="0" marR="0" marT="0" marB="0" anchor="ctr">
                    <a:lnL>
                      <a:noFill/>
                    </a:lnL>
                    <a:lnR>
                      <a:noFill/>
                    </a:lnR>
                    <a:lnT>
                      <a:noFill/>
                    </a:lnT>
                    <a:lnB>
                      <a:noFill/>
                    </a:lnB>
                    <a:solidFill>
                      <a:srgbClr val="FCF305"/>
                    </a:solidFill>
                  </a:tcPr>
                </a:tc>
                <a:tc>
                  <a:txBody>
                    <a:bodyPr/>
                    <a:lstStyle/>
                    <a:p>
                      <a:endParaRPr lang="en-US" dirty="0"/>
                    </a:p>
                  </a:txBody>
                  <a:tcPr marL="0" marR="0" marT="0" marB="0" anchor="ctr">
                    <a:lnL>
                      <a:noFill/>
                    </a:lnL>
                    <a:lnR>
                      <a:noFill/>
                    </a:lnR>
                    <a:lnT>
                      <a:noFill/>
                    </a:lnT>
                    <a:lnB>
                      <a:noFill/>
                    </a:lnB>
                    <a:solidFill>
                      <a:srgbClr val="008080"/>
                    </a:solidFill>
                  </a:tcPr>
                </a:tc>
                <a:tc>
                  <a:txBody>
                    <a:bodyPr/>
                    <a:lstStyle/>
                    <a:p>
                      <a:endParaRPr lang="en-US" dirty="0"/>
                    </a:p>
                  </a:txBody>
                  <a:tcPr marL="0" marR="0" marT="0" marB="0" anchor="ctr">
                    <a:lnL>
                      <a:noFill/>
                    </a:lnL>
                    <a:lnR>
                      <a:noFill/>
                    </a:lnR>
                    <a:lnT>
                      <a:noFill/>
                    </a:lnT>
                    <a:lnB>
                      <a:noFill/>
                    </a:lnB>
                    <a:solidFill>
                      <a:srgbClr val="FCF305"/>
                    </a:solidFill>
                  </a:tcPr>
                </a:tc>
              </a:tr>
            </a:tbl>
          </a:graphicData>
        </a:graphic>
      </p:graphicFrame>
      <p:graphicFrame>
        <p:nvGraphicFramePr>
          <p:cNvPr id="4" name="Table 3"/>
          <p:cNvGraphicFramePr>
            <a:graphicFrameLocks noGrp="1"/>
          </p:cNvGraphicFramePr>
          <p:nvPr/>
        </p:nvGraphicFramePr>
        <p:xfrm>
          <a:off x="1808942" y="793097"/>
          <a:ext cx="6384294" cy="640080"/>
        </p:xfrm>
        <a:graphic>
          <a:graphicData uri="http://schemas.openxmlformats.org/drawingml/2006/table">
            <a:tbl>
              <a:tblPr firstRow="1" bandRow="1">
                <a:tableStyleId>{2D5ABB26-0587-4C30-8999-92F81FD0307C}</a:tableStyleId>
              </a:tblPr>
              <a:tblGrid>
                <a:gridCol w="1228218"/>
                <a:gridCol w="1301080"/>
                <a:gridCol w="1273370"/>
                <a:gridCol w="1325700"/>
                <a:gridCol w="1255926"/>
              </a:tblGrid>
              <a:tr h="370840">
                <a:tc>
                  <a:txBody>
                    <a:bodyPr/>
                    <a:lstStyle/>
                    <a:p>
                      <a:pPr algn="ctr"/>
                      <a:r>
                        <a:rPr lang="en-US" dirty="0" smtClean="0">
                          <a:solidFill>
                            <a:srgbClr val="000000"/>
                          </a:solidFill>
                        </a:rPr>
                        <a:t>knowing</a:t>
                      </a:r>
                      <a:endParaRPr lang="en-US" dirty="0">
                        <a:solidFill>
                          <a:srgbClr val="000000"/>
                        </a:solidFill>
                      </a:endParaRPr>
                    </a:p>
                  </a:txBody>
                  <a:tcPr/>
                </a:tc>
                <a:tc>
                  <a:txBody>
                    <a:bodyPr/>
                    <a:lstStyle/>
                    <a:p>
                      <a:pPr algn="ctr"/>
                      <a:r>
                        <a:rPr lang="en-US" dirty="0" smtClean="0">
                          <a:solidFill>
                            <a:srgbClr val="000000"/>
                          </a:solidFill>
                        </a:rPr>
                        <a:t>seeing</a:t>
                      </a:r>
                      <a:endParaRPr lang="en-US" dirty="0">
                        <a:solidFill>
                          <a:srgbClr val="000000"/>
                        </a:solidFill>
                      </a:endParaRPr>
                    </a:p>
                  </a:txBody>
                  <a:tcPr/>
                </a:tc>
                <a:tc>
                  <a:txBody>
                    <a:bodyPr/>
                    <a:lstStyle/>
                    <a:p>
                      <a:pPr algn="ctr"/>
                      <a:r>
                        <a:rPr lang="en-US" dirty="0" smtClean="0">
                          <a:solidFill>
                            <a:srgbClr val="000000"/>
                          </a:solidFill>
                        </a:rPr>
                        <a:t>interacting</a:t>
                      </a:r>
                      <a:endParaRPr lang="en-US" dirty="0">
                        <a:solidFill>
                          <a:srgbClr val="000000"/>
                        </a:solidFill>
                      </a:endParaRPr>
                    </a:p>
                  </a:txBody>
                  <a:tcPr/>
                </a:tc>
                <a:tc>
                  <a:txBody>
                    <a:bodyPr/>
                    <a:lstStyle/>
                    <a:p>
                      <a:pPr algn="ctr"/>
                      <a:r>
                        <a:rPr lang="en-US" dirty="0" smtClean="0">
                          <a:solidFill>
                            <a:srgbClr val="000000"/>
                          </a:solidFill>
                        </a:rPr>
                        <a:t>living</a:t>
                      </a:r>
                      <a:r>
                        <a:rPr lang="en-US" baseline="0" dirty="0" smtClean="0">
                          <a:solidFill>
                            <a:srgbClr val="000000"/>
                          </a:solidFill>
                        </a:rPr>
                        <a:t> within</a:t>
                      </a:r>
                      <a:endParaRPr lang="en-US" dirty="0">
                        <a:solidFill>
                          <a:srgbClr val="000000"/>
                        </a:solidFill>
                      </a:endParaRPr>
                    </a:p>
                  </a:txBody>
                  <a:tcPr/>
                </a:tc>
                <a:tc>
                  <a:txBody>
                    <a:bodyPr/>
                    <a:lstStyle/>
                    <a:p>
                      <a:pPr algn="ctr"/>
                      <a:r>
                        <a:rPr lang="en-US" dirty="0" smtClean="0">
                          <a:solidFill>
                            <a:srgbClr val="000000"/>
                          </a:solidFill>
                        </a:rPr>
                        <a:t>socializing</a:t>
                      </a:r>
                      <a:r>
                        <a:rPr lang="en-US" baseline="0" dirty="0" smtClean="0">
                          <a:solidFill>
                            <a:srgbClr val="000000"/>
                          </a:solidFill>
                        </a:rPr>
                        <a:t> within</a:t>
                      </a:r>
                      <a:endParaRPr lang="en-US" dirty="0">
                        <a:solidFill>
                          <a:srgbClr val="000000"/>
                        </a:solidFill>
                      </a:endParaRPr>
                    </a:p>
                  </a:txBody>
                  <a:tcPr/>
                </a:tc>
              </a:tr>
            </a:tbl>
          </a:graphicData>
        </a:graphic>
      </p:graphicFrame>
      <p:graphicFrame>
        <p:nvGraphicFramePr>
          <p:cNvPr id="6" name="Table 5"/>
          <p:cNvGraphicFramePr>
            <a:graphicFrameLocks noGrp="1"/>
          </p:cNvGraphicFramePr>
          <p:nvPr/>
        </p:nvGraphicFramePr>
        <p:xfrm>
          <a:off x="-116579" y="1282972"/>
          <a:ext cx="1952831" cy="4474459"/>
        </p:xfrm>
        <a:graphic>
          <a:graphicData uri="http://schemas.openxmlformats.org/drawingml/2006/table">
            <a:tbl>
              <a:tblPr/>
              <a:tblGrid>
                <a:gridCol w="1952831"/>
              </a:tblGrid>
              <a:tr h="406769">
                <a:tc>
                  <a:txBody>
                    <a:bodyPr/>
                    <a:lstStyle/>
                    <a:p>
                      <a:pPr algn="r" fontAlgn="b"/>
                      <a:r>
                        <a:rPr lang="en-US" sz="1800" b="0" i="0" u="none" strike="noStrike" dirty="0" smtClean="0">
                          <a:solidFill>
                            <a:srgbClr val="000000"/>
                          </a:solidFill>
                          <a:latin typeface="Calibri"/>
                        </a:rPr>
                        <a:t>physical health</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mental health</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spiritual health</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security</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learning</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inspiration</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sense </a:t>
                      </a:r>
                      <a:r>
                        <a:rPr lang="en-US" sz="1800" b="0" i="0" u="none" strike="noStrike" dirty="0">
                          <a:solidFill>
                            <a:srgbClr val="000000"/>
                          </a:solidFill>
                          <a:latin typeface="Calibri"/>
                        </a:rPr>
                        <a:t>of</a:t>
                      </a:r>
                      <a:r>
                        <a:rPr lang="en-US" sz="1800" b="0" i="0" u="none" strike="noStrike" dirty="0" smtClean="0">
                          <a:solidFill>
                            <a:srgbClr val="000000"/>
                          </a:solidFill>
                          <a:latin typeface="Calibri"/>
                        </a:rPr>
                        <a:t> place</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identity</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competency</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connectedness</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r h="406769">
                <a:tc>
                  <a:txBody>
                    <a:bodyPr/>
                    <a:lstStyle/>
                    <a:p>
                      <a:pPr algn="r" fontAlgn="b"/>
                      <a:r>
                        <a:rPr lang="en-US" sz="1800" b="0" i="0" u="none" strike="noStrike" dirty="0" smtClean="0">
                          <a:solidFill>
                            <a:srgbClr val="000000"/>
                          </a:solidFill>
                          <a:latin typeface="Calibri"/>
                        </a:rPr>
                        <a:t>happiness</a:t>
                      </a:r>
                      <a:endParaRPr lang="en-US" sz="1800" b="0" i="0" u="none" strike="noStrike" dirty="0">
                        <a:solidFill>
                          <a:srgbClr val="000000"/>
                        </a:solidFill>
                        <a:latin typeface="Calibri"/>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r>
            </a:tbl>
          </a:graphicData>
        </a:graphic>
      </p:graphicFrame>
      <p:sp>
        <p:nvSpPr>
          <p:cNvPr id="7" name="TextBox 6"/>
          <p:cNvSpPr txBox="1"/>
          <p:nvPr/>
        </p:nvSpPr>
        <p:spPr>
          <a:xfrm>
            <a:off x="744512" y="6436499"/>
            <a:ext cx="8399488" cy="307777"/>
          </a:xfrm>
          <a:prstGeom prst="rect">
            <a:avLst/>
          </a:prstGeom>
          <a:noFill/>
        </p:spPr>
        <p:txBody>
          <a:bodyPr wrap="square" rtlCol="0">
            <a:spAutoFit/>
          </a:bodyPr>
          <a:lstStyle/>
          <a:p>
            <a:pPr algn="r"/>
            <a:r>
              <a:rPr lang="en-US" sz="1400" dirty="0" smtClean="0">
                <a:latin typeface="Letter Gothic Std"/>
                <a:cs typeface="Letter Gothic Std"/>
              </a:rPr>
              <a:t>Russell, Guerry, et </a:t>
            </a:r>
            <a:r>
              <a:rPr lang="en-US" sz="1400" dirty="0" smtClean="0">
                <a:latin typeface="Letter Gothic Std"/>
                <a:cs typeface="Letter Gothic Std"/>
              </a:rPr>
              <a:t>al. in</a:t>
            </a:r>
            <a:r>
              <a:rPr lang="en-US" sz="1400" dirty="0" smtClean="0">
                <a:latin typeface="Letter Gothic Std"/>
                <a:cs typeface="Letter Gothic Std"/>
              </a:rPr>
              <a:t> press Annual </a:t>
            </a:r>
            <a:r>
              <a:rPr lang="en-US" sz="1400" dirty="0" smtClean="0">
                <a:latin typeface="Letter Gothic Std"/>
                <a:cs typeface="Letter Gothic Std"/>
              </a:rPr>
              <a:t>Review of Environment and Resources</a:t>
            </a:r>
            <a:endParaRPr lang="en-US" sz="1400" dirty="0">
              <a:latin typeface="Letter Gothic Std"/>
              <a:cs typeface="Letter Gothic St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9104"/>
            <a:ext cx="8229600" cy="1143000"/>
          </a:xfrm>
          <a:solidFill>
            <a:srgbClr val="FF0000"/>
          </a:solidFill>
        </p:spPr>
        <p:txBody>
          <a:bodyPr/>
          <a:lstStyle/>
          <a:p>
            <a:r>
              <a:rPr lang="en-US" dirty="0" smtClean="0">
                <a:solidFill>
                  <a:schemeClr val="bg1"/>
                </a:solidFill>
                <a:latin typeface="Tw Cen MT"/>
                <a:cs typeface="Tw Cen MT"/>
              </a:rPr>
              <a:t>Including people</a:t>
            </a:r>
            <a:endParaRPr lang="en-US" dirty="0">
              <a:solidFill>
                <a:schemeClr val="bg1"/>
              </a:solidFill>
              <a:latin typeface="Tw Cen MT"/>
              <a:cs typeface="Tw Cen M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4889" y="2615882"/>
            <a:ext cx="8954222" cy="1626235"/>
          </a:xfrm>
        </p:spPr>
        <p:txBody>
          <a:bodyPr>
            <a:normAutofit/>
          </a:bodyPr>
          <a:lstStyle/>
          <a:p>
            <a:pPr marL="0" indent="0" algn="ctr">
              <a:buNone/>
            </a:pPr>
            <a:r>
              <a:rPr lang="en-US" sz="2800" dirty="0" smtClean="0">
                <a:solidFill>
                  <a:srgbClr val="000000"/>
                </a:solidFill>
                <a:latin typeface="Tw Cen MT"/>
                <a:cs typeface="Tw Cen MT"/>
              </a:rPr>
              <a:t>Where </a:t>
            </a:r>
            <a:r>
              <a:rPr lang="en-US" sz="2800" dirty="0">
                <a:solidFill>
                  <a:srgbClr val="000000"/>
                </a:solidFill>
                <a:latin typeface="Tw Cen MT"/>
                <a:cs typeface="Tw Cen MT"/>
              </a:rPr>
              <a:t>and to what extent</a:t>
            </a:r>
            <a:r>
              <a:rPr lang="en-US" sz="2800" dirty="0" smtClean="0">
                <a:solidFill>
                  <a:srgbClr val="000000"/>
                </a:solidFill>
                <a:latin typeface="Tw Cen MT"/>
                <a:cs typeface="Tw Cen MT"/>
              </a:rPr>
              <a:t> do coastal </a:t>
            </a:r>
            <a:r>
              <a:rPr lang="en-US" sz="2800" dirty="0">
                <a:solidFill>
                  <a:srgbClr val="000000"/>
                </a:solidFill>
                <a:latin typeface="Tw Cen MT"/>
                <a:cs typeface="Tw Cen MT"/>
              </a:rPr>
              <a:t>ecosystems protect the most vulnerable human populations</a:t>
            </a:r>
            <a:r>
              <a:rPr lang="en-US" sz="2800" dirty="0" smtClean="0">
                <a:solidFill>
                  <a:srgbClr val="000000"/>
                </a:solidFill>
                <a:latin typeface="Tw Cen MT"/>
                <a:cs typeface="Tw Cen MT"/>
              </a:rPr>
              <a:t> and highest </a:t>
            </a:r>
            <a:r>
              <a:rPr lang="en-US" sz="2800" dirty="0">
                <a:solidFill>
                  <a:srgbClr val="000000"/>
                </a:solidFill>
                <a:latin typeface="Tw Cen MT"/>
                <a:cs typeface="Tw Cen MT"/>
              </a:rPr>
              <a:t>value properties from sea level rise and </a:t>
            </a:r>
            <a:r>
              <a:rPr lang="en-US" sz="2800" dirty="0" smtClean="0">
                <a:solidFill>
                  <a:srgbClr val="000000"/>
                </a:solidFill>
                <a:latin typeface="Tw Cen MT"/>
                <a:cs typeface="Tw Cen MT"/>
              </a:rPr>
              <a:t>storms?</a:t>
            </a:r>
          </a:p>
          <a:p>
            <a:pPr marL="0" indent="0" algn="ctr">
              <a:buNone/>
            </a:pPr>
            <a:endParaRPr lang="en-US" sz="2800" dirty="0">
              <a:solidFill>
                <a:srgbClr val="000000"/>
              </a:solidFill>
              <a:latin typeface="Tw Cen MT"/>
              <a:cs typeface="Tw Cen MT"/>
            </a:endParaRPr>
          </a:p>
        </p:txBody>
      </p:sp>
      <p:pic>
        <p:nvPicPr>
          <p:cNvPr id="6" name="Picture 5"/>
          <p:cNvPicPr>
            <a:picLocks noChangeAspect="1"/>
          </p:cNvPicPr>
          <p:nvPr/>
        </p:nvPicPr>
        <p:blipFill>
          <a:blip r:embed="rId2"/>
          <a:srcRect t="39170" b="47390"/>
          <a:stretch>
            <a:fillRect/>
          </a:stretch>
        </p:blipFill>
        <p:spPr>
          <a:xfrm>
            <a:off x="0" y="5219453"/>
            <a:ext cx="9144000" cy="1638547"/>
          </a:xfrm>
          <a:prstGeom prst="rect">
            <a:avLst/>
          </a:prstGeom>
        </p:spPr>
      </p:pic>
      <p:pic>
        <p:nvPicPr>
          <p:cNvPr id="7" name="Picture 6" descr="coral reef.JPG"/>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t="60032" b="11655"/>
          <a:stretch>
            <a:fillRect/>
          </a:stretch>
        </p:blipFill>
        <p:spPr>
          <a:xfrm>
            <a:off x="0" y="0"/>
            <a:ext cx="9144000" cy="194170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97020" y="330101"/>
            <a:ext cx="7176516" cy="6162696"/>
          </a:xfrm>
          <a:prstGeom prst="rect">
            <a:avLst/>
          </a:prstGeom>
        </p:spPr>
      </p:pic>
      <p:sp>
        <p:nvSpPr>
          <p:cNvPr id="4" name="TextBox 3"/>
          <p:cNvSpPr txBox="1"/>
          <p:nvPr/>
        </p:nvSpPr>
        <p:spPr>
          <a:xfrm>
            <a:off x="7252868" y="6340512"/>
            <a:ext cx="1871538" cy="523220"/>
          </a:xfrm>
          <a:prstGeom prst="rect">
            <a:avLst/>
          </a:prstGeom>
          <a:noFill/>
        </p:spPr>
        <p:txBody>
          <a:bodyPr wrap="none" rtlCol="0">
            <a:spAutoFit/>
          </a:bodyPr>
          <a:lstStyle/>
          <a:p>
            <a:r>
              <a:rPr lang="en-US" sz="1400" dirty="0" smtClean="0">
                <a:solidFill>
                  <a:prstClr val="black"/>
                </a:solidFill>
              </a:rPr>
              <a:t>Arkema et al in press</a:t>
            </a:r>
          </a:p>
          <a:p>
            <a:r>
              <a:rPr lang="en-US" sz="1400" dirty="0" smtClean="0">
                <a:solidFill>
                  <a:prstClr val="black"/>
                </a:solidFill>
              </a:rPr>
              <a:t>Nature Climate Change</a:t>
            </a:r>
            <a:endParaRPr lang="en-US" sz="1400" dirty="0">
              <a:solidFill>
                <a:prstClr val="black"/>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13648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Biodiversity-100-006.jpg"/>
          <p:cNvPicPr>
            <a:picLocks noChangeAspect="1"/>
          </p:cNvPicPr>
          <p:nvPr/>
        </p:nvPicPr>
        <p:blipFill>
          <a:blip r:embed="rId3"/>
          <a:stretch>
            <a:fillRect/>
          </a:stretch>
        </p:blipFill>
        <p:spPr>
          <a:xfrm>
            <a:off x="-181440" y="0"/>
            <a:ext cx="6248862" cy="3749317"/>
          </a:xfrm>
          <a:prstGeom prst="rect">
            <a:avLst/>
          </a:prstGeom>
        </p:spPr>
      </p:pic>
      <p:pic>
        <p:nvPicPr>
          <p:cNvPr id="7" name="Picture 6" descr="WOPA051012_D215.jpg"/>
          <p:cNvPicPr>
            <a:picLocks noChangeAspect="1"/>
          </p:cNvPicPr>
          <p:nvPr/>
        </p:nvPicPr>
        <p:blipFill>
          <a:blip r:embed="rId4"/>
          <a:stretch>
            <a:fillRect/>
          </a:stretch>
        </p:blipFill>
        <p:spPr>
          <a:xfrm>
            <a:off x="-181440" y="3749317"/>
            <a:ext cx="6223000" cy="3175000"/>
          </a:xfrm>
          <a:prstGeom prst="rect">
            <a:avLst/>
          </a:prstGeom>
        </p:spPr>
      </p:pic>
      <p:pic>
        <p:nvPicPr>
          <p:cNvPr id="9" name="Picture 8" descr="place.jpg"/>
          <p:cNvPicPr>
            <a:picLocks noChangeAspect="1"/>
          </p:cNvPicPr>
          <p:nvPr/>
        </p:nvPicPr>
        <p:blipFill>
          <a:blip r:embed="rId5"/>
          <a:srcRect l="50000"/>
          <a:stretch>
            <a:fillRect/>
          </a:stretch>
        </p:blipFill>
        <p:spPr>
          <a:xfrm>
            <a:off x="6038640" y="0"/>
            <a:ext cx="5269554" cy="703156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971800" y="364236"/>
            <a:ext cx="3200400" cy="6129528"/>
          </a:xfrm>
          <a:prstGeom prst="rect">
            <a:avLst/>
          </a:prstGeom>
        </p:spPr>
      </p:pic>
      <p:pic>
        <p:nvPicPr>
          <p:cNvPr id="5" name="Picture 4"/>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431684" y="150000"/>
            <a:ext cx="6580632"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19622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7106" name="Object 2"/>
          <p:cNvGraphicFramePr>
            <a:graphicFrameLocks noChangeAspect="1"/>
          </p:cNvGraphicFramePr>
          <p:nvPr/>
        </p:nvGraphicFramePr>
        <p:xfrm>
          <a:off x="1178966" y="89361"/>
          <a:ext cx="6412141" cy="6706276"/>
        </p:xfrm>
        <a:graphic>
          <a:graphicData uri="http://schemas.openxmlformats.org/presentationml/2006/ole">
            <p:oleObj spid="_x0000_s47106" name="Document" r:id="rId3" imgW="4152900" imgH="4343400" progId="Word.Document.12">
              <p:link updateAutomatic="1"/>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685"/>
            <a:ext cx="9144000" cy="6856629"/>
          </a:xfrm>
          <a:prstGeom prst="rect">
            <a:avLst/>
          </a:prstGeom>
        </p:spPr>
      </p:pic>
      <p:graphicFrame>
        <p:nvGraphicFramePr>
          <p:cNvPr id="7" name="Object 6"/>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5432132"/>
              </p:ext>
            </p:extLst>
          </p:nvPr>
        </p:nvGraphicFramePr>
        <p:xfrm>
          <a:off x="-76200" y="215965"/>
          <a:ext cx="7010400" cy="6261035"/>
        </p:xfrm>
        <a:graphic>
          <a:graphicData uri="http://schemas.openxmlformats.org/presentationml/2006/ole">
            <p:oleObj spid="_x0000_s104450" name="SPW 11.0 Graph" r:id="rId5" imgW="5778500" imgH="5194300" progId="">
              <p:embed/>
            </p:oleObj>
          </a:graphicData>
        </a:graphic>
      </p:graphicFrame>
      <p:sp>
        <p:nvSpPr>
          <p:cNvPr id="14" name="Rounded Rectangle 13"/>
          <p:cNvSpPr/>
          <p:nvPr/>
        </p:nvSpPr>
        <p:spPr>
          <a:xfrm>
            <a:off x="6781800" y="2743200"/>
            <a:ext cx="2209800" cy="1009471"/>
          </a:xfrm>
          <a:prstGeom prst="roundRect">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382000" y="3219271"/>
            <a:ext cx="345440" cy="203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086600" y="3219271"/>
            <a:ext cx="345440" cy="203200"/>
          </a:xfrm>
          <a:prstGeom prst="rect">
            <a:avLst/>
          </a:prstGeom>
          <a:solidFill>
            <a:srgbClr val="528F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772400" y="3219271"/>
            <a:ext cx="345440" cy="20320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934200" y="2838271"/>
            <a:ext cx="1935321" cy="307777"/>
          </a:xfrm>
          <a:prstGeom prst="rect">
            <a:avLst/>
          </a:prstGeom>
          <a:noFill/>
        </p:spPr>
        <p:txBody>
          <a:bodyPr wrap="square" rtlCol="0">
            <a:spAutoFit/>
          </a:bodyPr>
          <a:lstStyle/>
          <a:p>
            <a:pPr algn="ctr"/>
            <a:r>
              <a:rPr lang="en-US" sz="1400" b="1" dirty="0" smtClean="0"/>
              <a:t>Coastal   Hazard</a:t>
            </a:r>
            <a:endParaRPr lang="en-US" sz="1400" b="1" dirty="0"/>
          </a:p>
        </p:txBody>
      </p:sp>
      <p:sp>
        <p:nvSpPr>
          <p:cNvPr id="19" name="TextBox 18"/>
          <p:cNvSpPr txBox="1"/>
          <p:nvPr/>
        </p:nvSpPr>
        <p:spPr>
          <a:xfrm>
            <a:off x="6934201" y="3409771"/>
            <a:ext cx="609600" cy="261610"/>
          </a:xfrm>
          <a:prstGeom prst="rect">
            <a:avLst/>
          </a:prstGeom>
          <a:noFill/>
        </p:spPr>
        <p:txBody>
          <a:bodyPr wrap="square" rtlCol="0">
            <a:spAutoFit/>
          </a:bodyPr>
          <a:lstStyle/>
          <a:p>
            <a:pPr algn="ctr"/>
            <a:r>
              <a:rPr lang="en-US" sz="1100" dirty="0" smtClean="0"/>
              <a:t>Lowest</a:t>
            </a:r>
            <a:endParaRPr lang="en-US" sz="1100" dirty="0"/>
          </a:p>
        </p:txBody>
      </p:sp>
      <p:sp>
        <p:nvSpPr>
          <p:cNvPr id="20" name="TextBox 19"/>
          <p:cNvSpPr txBox="1"/>
          <p:nvPr/>
        </p:nvSpPr>
        <p:spPr>
          <a:xfrm>
            <a:off x="7467600" y="3409771"/>
            <a:ext cx="924255" cy="261610"/>
          </a:xfrm>
          <a:prstGeom prst="rect">
            <a:avLst/>
          </a:prstGeom>
          <a:noFill/>
        </p:spPr>
        <p:txBody>
          <a:bodyPr wrap="square" rtlCol="0">
            <a:spAutoFit/>
          </a:bodyPr>
          <a:lstStyle/>
          <a:p>
            <a:pPr algn="ctr"/>
            <a:r>
              <a:rPr lang="en-US" sz="1100" dirty="0" smtClean="0"/>
              <a:t>Intermediate</a:t>
            </a:r>
            <a:endParaRPr lang="en-US" sz="1100" dirty="0"/>
          </a:p>
        </p:txBody>
      </p:sp>
      <p:sp>
        <p:nvSpPr>
          <p:cNvPr id="21" name="TextBox 20"/>
          <p:cNvSpPr txBox="1"/>
          <p:nvPr/>
        </p:nvSpPr>
        <p:spPr>
          <a:xfrm>
            <a:off x="8120269" y="3409771"/>
            <a:ext cx="871331" cy="261610"/>
          </a:xfrm>
          <a:prstGeom prst="rect">
            <a:avLst/>
          </a:prstGeom>
          <a:noFill/>
        </p:spPr>
        <p:txBody>
          <a:bodyPr wrap="square" rtlCol="0">
            <a:spAutoFit/>
          </a:bodyPr>
          <a:lstStyle/>
          <a:p>
            <a:pPr algn="ctr"/>
            <a:r>
              <a:rPr lang="en-US" sz="1100" dirty="0" smtClean="0"/>
              <a:t>Highest</a:t>
            </a:r>
            <a:endParaRPr lang="en-US" sz="1100" dirty="0"/>
          </a:p>
        </p:txBody>
      </p:sp>
      <p:sp>
        <p:nvSpPr>
          <p:cNvPr id="5" name="Rectangle 4"/>
          <p:cNvSpPr/>
          <p:nvPr/>
        </p:nvSpPr>
        <p:spPr>
          <a:xfrm>
            <a:off x="244929" y="745992"/>
            <a:ext cx="1295400" cy="33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71"/>
          <p:cNvGrpSpPr>
            <a:grpSpLocks noChangeAspect="1"/>
          </p:cNvGrpSpPr>
          <p:nvPr/>
        </p:nvGrpSpPr>
        <p:grpSpPr bwMode="auto">
          <a:xfrm>
            <a:off x="0" y="-22224"/>
            <a:ext cx="9144000" cy="6878638"/>
            <a:chOff x="0" y="-14"/>
            <a:chExt cx="5760" cy="4333"/>
          </a:xfrm>
        </p:grpSpPr>
        <p:sp>
          <p:nvSpPr>
            <p:cNvPr id="69" name="AutoShape 70"/>
            <p:cNvSpPr>
              <a:spLocks noChangeAspect="1" noChangeArrowheads="1" noTextEdit="1"/>
            </p:cNvSpPr>
            <p:nvPr/>
          </p:nvSpPr>
          <p:spPr bwMode="auto">
            <a:xfrm>
              <a:off x="0" y="1"/>
              <a:ext cx="5760" cy="431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72"/>
            <p:cNvSpPr>
              <a:spLocks noChangeArrowheads="1"/>
            </p:cNvSpPr>
            <p:nvPr/>
          </p:nvSpPr>
          <p:spPr bwMode="auto">
            <a:xfrm>
              <a:off x="3704" y="1128"/>
              <a:ext cx="214"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Citrus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73"/>
            <p:cNvSpPr>
              <a:spLocks noChangeArrowheads="1"/>
            </p:cNvSpPr>
            <p:nvPr/>
          </p:nvSpPr>
          <p:spPr bwMode="auto">
            <a:xfrm>
              <a:off x="1960" y="489"/>
              <a:ext cx="282"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Franklin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74"/>
            <p:cNvSpPr>
              <a:spLocks noChangeArrowheads="1"/>
            </p:cNvSpPr>
            <p:nvPr/>
          </p:nvSpPr>
          <p:spPr bwMode="auto">
            <a:xfrm>
              <a:off x="5078" y="3658"/>
              <a:ext cx="282"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Monroe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75"/>
            <p:cNvSpPr>
              <a:spLocks noChangeArrowheads="1"/>
            </p:cNvSpPr>
            <p:nvPr/>
          </p:nvSpPr>
          <p:spPr bwMode="auto">
            <a:xfrm>
              <a:off x="3888" y="2050"/>
              <a:ext cx="312"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Manatee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76"/>
            <p:cNvSpPr>
              <a:spLocks noChangeArrowheads="1"/>
            </p:cNvSpPr>
            <p:nvPr/>
          </p:nvSpPr>
          <p:spPr bwMode="auto">
            <a:xfrm>
              <a:off x="4398" y="2675"/>
              <a:ext cx="144"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Lee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77"/>
            <p:cNvSpPr>
              <a:spLocks noChangeArrowheads="1"/>
            </p:cNvSpPr>
            <p:nvPr/>
          </p:nvSpPr>
          <p:spPr bwMode="auto">
            <a:xfrm>
              <a:off x="3168" y="656"/>
              <a:ext cx="192"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Dixie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78"/>
            <p:cNvSpPr>
              <a:spLocks noChangeArrowheads="1"/>
            </p:cNvSpPr>
            <p:nvPr/>
          </p:nvSpPr>
          <p:spPr bwMode="auto">
            <a:xfrm>
              <a:off x="2546" y="121"/>
              <a:ext cx="316"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Jefferson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79"/>
            <p:cNvSpPr>
              <a:spLocks noChangeArrowheads="1"/>
            </p:cNvSpPr>
            <p:nvPr/>
          </p:nvSpPr>
          <p:spPr bwMode="auto">
            <a:xfrm>
              <a:off x="48" y="67"/>
              <a:ext cx="320"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Escambia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80"/>
            <p:cNvSpPr>
              <a:spLocks noChangeArrowheads="1"/>
            </p:cNvSpPr>
            <p:nvPr/>
          </p:nvSpPr>
          <p:spPr bwMode="auto">
            <a:xfrm>
              <a:off x="1728" y="489"/>
              <a:ext cx="166"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Gulf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81"/>
            <p:cNvSpPr>
              <a:spLocks noChangeArrowheads="1"/>
            </p:cNvSpPr>
            <p:nvPr/>
          </p:nvSpPr>
          <p:spPr bwMode="auto">
            <a:xfrm>
              <a:off x="3202" y="1730"/>
              <a:ext cx="234" cy="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Pinellas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82"/>
            <p:cNvSpPr>
              <a:spLocks noChangeArrowheads="1"/>
            </p:cNvSpPr>
            <p:nvPr/>
          </p:nvSpPr>
          <p:spPr bwMode="auto">
            <a:xfrm>
              <a:off x="2233" y="285"/>
              <a:ext cx="288"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Wakulla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83"/>
            <p:cNvSpPr>
              <a:spLocks noChangeArrowheads="1"/>
            </p:cNvSpPr>
            <p:nvPr/>
          </p:nvSpPr>
          <p:spPr bwMode="auto">
            <a:xfrm>
              <a:off x="3757" y="1681"/>
              <a:ext cx="422"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Hillsborough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84"/>
            <p:cNvSpPr>
              <a:spLocks noChangeArrowheads="1"/>
            </p:cNvSpPr>
            <p:nvPr/>
          </p:nvSpPr>
          <p:spPr bwMode="auto">
            <a:xfrm>
              <a:off x="3726" y="1514"/>
              <a:ext cx="212"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Calibri" pitchFamily="34" charset="0"/>
                  <a:cs typeface="Arial" pitchFamily="34" charset="0"/>
                </a:rPr>
                <a:t>Pasco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85"/>
            <p:cNvSpPr>
              <a:spLocks noChangeArrowheads="1"/>
            </p:cNvSpPr>
            <p:nvPr/>
          </p:nvSpPr>
          <p:spPr bwMode="auto">
            <a:xfrm>
              <a:off x="3909" y="2302"/>
              <a:ext cx="300"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Sarasota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Rectangle 86"/>
            <p:cNvSpPr>
              <a:spLocks noChangeArrowheads="1"/>
            </p:cNvSpPr>
            <p:nvPr/>
          </p:nvSpPr>
          <p:spPr bwMode="auto">
            <a:xfrm>
              <a:off x="2813" y="333"/>
              <a:ext cx="228"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Taylor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Rectangle 87"/>
            <p:cNvSpPr>
              <a:spLocks noChangeArrowheads="1"/>
            </p:cNvSpPr>
            <p:nvPr/>
          </p:nvSpPr>
          <p:spPr bwMode="auto">
            <a:xfrm>
              <a:off x="4235" y="2469"/>
              <a:ext cx="322"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Charlotte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Rectangle 88"/>
            <p:cNvSpPr>
              <a:spLocks noChangeArrowheads="1"/>
            </p:cNvSpPr>
            <p:nvPr/>
          </p:nvSpPr>
          <p:spPr bwMode="auto">
            <a:xfrm>
              <a:off x="1008" y="36"/>
              <a:ext cx="262"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Walton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Rectangle 89"/>
            <p:cNvSpPr>
              <a:spLocks noChangeArrowheads="1"/>
            </p:cNvSpPr>
            <p:nvPr/>
          </p:nvSpPr>
          <p:spPr bwMode="auto">
            <a:xfrm>
              <a:off x="3218" y="1350"/>
              <a:ext cx="340"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Hernando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Rectangle 90"/>
            <p:cNvSpPr>
              <a:spLocks noChangeArrowheads="1"/>
            </p:cNvSpPr>
            <p:nvPr/>
          </p:nvSpPr>
          <p:spPr bwMode="auto">
            <a:xfrm>
              <a:off x="1392" y="190"/>
              <a:ext cx="150"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Bay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9" name="Rectangle 91"/>
            <p:cNvSpPr>
              <a:spLocks noChangeArrowheads="1"/>
            </p:cNvSpPr>
            <p:nvPr/>
          </p:nvSpPr>
          <p:spPr bwMode="auto">
            <a:xfrm>
              <a:off x="3445" y="832"/>
              <a:ext cx="176"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rgbClr val="000000"/>
                  </a:solidFill>
                  <a:effectLst/>
                  <a:latin typeface="Calibri" pitchFamily="34" charset="0"/>
                  <a:cs typeface="Arial" pitchFamily="34" charset="0"/>
                </a:rPr>
                <a:t>Levy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92"/>
            <p:cNvSpPr>
              <a:spLocks noChangeArrowheads="1"/>
            </p:cNvSpPr>
            <p:nvPr/>
          </p:nvSpPr>
          <p:spPr bwMode="auto">
            <a:xfrm>
              <a:off x="4560" y="2950"/>
              <a:ext cx="232"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Collier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 name="Rectangle 93"/>
            <p:cNvSpPr>
              <a:spLocks noChangeArrowheads="1"/>
            </p:cNvSpPr>
            <p:nvPr/>
          </p:nvSpPr>
          <p:spPr bwMode="auto">
            <a:xfrm>
              <a:off x="658" y="41"/>
              <a:ext cx="320"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Okaloosa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 name="Rectangle 94"/>
            <p:cNvSpPr>
              <a:spLocks noChangeArrowheads="1"/>
            </p:cNvSpPr>
            <p:nvPr/>
          </p:nvSpPr>
          <p:spPr bwMode="auto">
            <a:xfrm>
              <a:off x="407" y="-14"/>
              <a:ext cx="172" cy="1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ts val="13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Santa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 name="Rectangle 95"/>
            <p:cNvSpPr>
              <a:spLocks noChangeArrowheads="1"/>
            </p:cNvSpPr>
            <p:nvPr/>
          </p:nvSpPr>
          <p:spPr bwMode="auto">
            <a:xfrm>
              <a:off x="470" y="46"/>
              <a:ext cx="184" cy="1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0000"/>
                  </a:solidFill>
                  <a:effectLst/>
                  <a:latin typeface="Calibri" pitchFamily="34" charset="0"/>
                  <a:cs typeface="Arial" pitchFamily="34" charset="0"/>
                </a:rPr>
                <a:t>Rosa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cxnSp>
        <p:nvCxnSpPr>
          <p:cNvPr id="97" name="Straight Connector 96"/>
          <p:cNvCxnSpPr/>
          <p:nvPr/>
        </p:nvCxnSpPr>
        <p:spPr>
          <a:xfrm>
            <a:off x="5608638" y="2228652"/>
            <a:ext cx="161130" cy="27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468938" y="2746178"/>
            <a:ext cx="179387" cy="732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921774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R_GOM.jpg"/>
          <p:cNvPicPr>
            <a:picLocks noChangeAspect="1"/>
          </p:cNvPicPr>
          <p:nvPr/>
        </p:nvPicPr>
        <p:blipFill>
          <a:blip r:embed="rId2"/>
          <a:stretch>
            <a:fillRect/>
          </a:stretch>
        </p:blipFill>
        <p:spPr>
          <a:xfrm>
            <a:off x="0" y="253999"/>
            <a:ext cx="9145260" cy="466594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a:solidFill>
            <a:srgbClr val="FF0000"/>
          </a:solidFill>
        </p:spPr>
        <p:txBody>
          <a:bodyPr>
            <a:normAutofit fontScale="90000"/>
          </a:bodyPr>
          <a:lstStyle/>
          <a:p>
            <a:r>
              <a:rPr lang="en-US" dirty="0" smtClean="0">
                <a:solidFill>
                  <a:srgbClr val="FFFFFF"/>
                </a:solidFill>
                <a:latin typeface="Tw Cen MT"/>
                <a:cs typeface="Tw Cen MT"/>
              </a:rPr>
              <a:t>Matching metrics to the decision context</a:t>
            </a:r>
            <a:endParaRPr lang="en-US" dirty="0">
              <a:solidFill>
                <a:srgbClr val="FFFFFF"/>
              </a:solidFill>
              <a:latin typeface="Tw Cen MT"/>
              <a:cs typeface="Tw Cen M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0570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lum bright="-2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
            <a:ext cx="9144000" cy="115443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0" y="609600"/>
            <a:ext cx="9144000" cy="584776"/>
          </a:xfrm>
          <a:prstGeom prst="rect">
            <a:avLst/>
          </a:prstGeom>
          <a:noFill/>
        </p:spPr>
        <p:txBody>
          <a:bodyPr wrap="square" rtlCol="0">
            <a:spAutoFit/>
          </a:bodyPr>
          <a:lstStyle/>
          <a:p>
            <a:r>
              <a:rPr lang="en-US" sz="3200" dirty="0" smtClean="0">
                <a:solidFill>
                  <a:srgbClr val="FFFFFF"/>
                </a:solidFill>
                <a:latin typeface="Tw Cen MT"/>
                <a:cs typeface="Tw Cen MT"/>
              </a:rPr>
              <a:t>Hypotheses/Questions</a:t>
            </a:r>
          </a:p>
        </p:txBody>
      </p:sp>
      <p:sp>
        <p:nvSpPr>
          <p:cNvPr id="4" name="TextBox 3"/>
          <p:cNvSpPr txBox="1"/>
          <p:nvPr/>
        </p:nvSpPr>
        <p:spPr>
          <a:xfrm>
            <a:off x="457200" y="1600200"/>
            <a:ext cx="8686800" cy="2677656"/>
          </a:xfrm>
          <a:prstGeom prst="rect">
            <a:avLst/>
          </a:prstGeom>
          <a:noFill/>
        </p:spPr>
        <p:txBody>
          <a:bodyPr wrap="square" rtlCol="0">
            <a:spAutoFit/>
          </a:bodyPr>
          <a:lstStyle/>
          <a:p>
            <a:r>
              <a:rPr lang="en-US" sz="2400" dirty="0" smtClean="0">
                <a:latin typeface="Tw Cen MT"/>
                <a:cs typeface="Tw Cen MT"/>
              </a:rPr>
              <a:t>To </a:t>
            </a:r>
            <a:r>
              <a:rPr lang="en-US" sz="2400" dirty="0">
                <a:latin typeface="Tw Cen MT"/>
                <a:cs typeface="Tw Cen MT"/>
              </a:rPr>
              <a:t>what extent is marsh restoration a substitute for levees</a:t>
            </a:r>
            <a:r>
              <a:rPr lang="en-US" sz="2400" dirty="0" smtClean="0">
                <a:latin typeface="Tw Cen MT"/>
                <a:cs typeface="Tw Cen MT"/>
              </a:rPr>
              <a:t>?  What are avoided damages or benefits for Dow of alternatives?</a:t>
            </a:r>
          </a:p>
          <a:p>
            <a:endParaRPr lang="en-US" sz="2400" dirty="0" smtClean="0">
              <a:latin typeface="Tw Cen MT"/>
              <a:cs typeface="Tw Cen MT"/>
            </a:endParaRPr>
          </a:p>
          <a:p>
            <a:r>
              <a:rPr lang="en-US" sz="2400" dirty="0" smtClean="0">
                <a:latin typeface="Tw Cen MT"/>
                <a:cs typeface="Tw Cen MT"/>
              </a:rPr>
              <a:t>Marsh </a:t>
            </a:r>
            <a:r>
              <a:rPr lang="en-US" sz="2400" dirty="0">
                <a:latin typeface="Tw Cen MT"/>
                <a:cs typeface="Tw Cen MT"/>
              </a:rPr>
              <a:t>restoration has </a:t>
            </a:r>
            <a:r>
              <a:rPr lang="en-US" sz="2400" dirty="0" smtClean="0">
                <a:latin typeface="Tw Cen MT"/>
                <a:cs typeface="Tw Cen MT"/>
              </a:rPr>
              <a:t>spillover effects to public (direct and indirect).  What are avoided damages or benefits to public of alternatives?</a:t>
            </a:r>
          </a:p>
          <a:p>
            <a:r>
              <a:rPr lang="en-US" sz="2400" dirty="0">
                <a:latin typeface="Tw Cen MT"/>
                <a:cs typeface="Tw Cen MT"/>
              </a:rPr>
              <a:t> </a:t>
            </a:r>
            <a:r>
              <a:rPr lang="en-US" sz="2400" dirty="0" smtClean="0">
                <a:latin typeface="Tw Cen MT"/>
                <a:cs typeface="Tw Cen MT"/>
              </a:rPr>
              <a:t>- Direct: Protect “public” properties</a:t>
            </a:r>
          </a:p>
          <a:p>
            <a:r>
              <a:rPr lang="en-US" sz="2400" dirty="0">
                <a:latin typeface="Tw Cen MT"/>
                <a:cs typeface="Tw Cen MT"/>
              </a:rPr>
              <a:t> </a:t>
            </a:r>
            <a:r>
              <a:rPr lang="en-US" sz="2400" dirty="0" smtClean="0">
                <a:latin typeface="Tw Cen MT"/>
                <a:cs typeface="Tw Cen MT"/>
              </a:rPr>
              <a:t>- Indirect: Recreation, carbon sequestration, fisheries</a:t>
            </a:r>
            <a:endParaRPr lang="en-US" sz="2400" dirty="0">
              <a:latin typeface="Tw Cen MT"/>
              <a:cs typeface="Tw Cen MT"/>
            </a:endParaRPr>
          </a:p>
        </p:txBody>
      </p:sp>
      <p:grpSp>
        <p:nvGrpSpPr>
          <p:cNvPr id="2" name="Group 6"/>
          <p:cNvGrpSpPr/>
          <p:nvPr/>
        </p:nvGrpSpPr>
        <p:grpSpPr>
          <a:xfrm>
            <a:off x="2110740" y="5006340"/>
            <a:ext cx="4922520" cy="1851660"/>
            <a:chOff x="0" y="0"/>
            <a:chExt cx="4922520" cy="1851660"/>
          </a:xfrm>
        </p:grpSpPr>
        <p:pic>
          <p:nvPicPr>
            <p:cNvPr id="8" name="Picture 7"/>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22860"/>
              <a:ext cx="2438400" cy="1828800"/>
            </a:xfrm>
            <a:prstGeom prst="rect">
              <a:avLst/>
            </a:prstGeom>
          </p:spPr>
        </p:pic>
        <p:pic>
          <p:nvPicPr>
            <p:cNvPr id="9" name="Content Placeholder 3"/>
            <p:cNvPicPr>
              <a:picLocks noChangeAspect="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61260" y="0"/>
              <a:ext cx="2461260" cy="1851660"/>
            </a:xfrm>
            <a:prstGeom prst="rect">
              <a:avLst/>
            </a:prstGeom>
          </p:spPr>
        </p:pic>
        <p:sp>
          <p:nvSpPr>
            <p:cNvPr id="10" name="Right Arrow 9"/>
            <p:cNvSpPr/>
            <p:nvPr/>
          </p:nvSpPr>
          <p:spPr>
            <a:xfrm>
              <a:off x="2026920" y="708660"/>
              <a:ext cx="838200" cy="457200"/>
            </a:xfrm>
            <a:prstGeom prst="rightArrow">
              <a:avLst/>
            </a:prstGeom>
            <a:solidFill>
              <a:srgbClr val="3399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48435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lum bright="-22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
            <a:ext cx="9144000" cy="115443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0" y="533400"/>
            <a:ext cx="9144000" cy="584775"/>
          </a:xfrm>
          <a:prstGeom prst="rect">
            <a:avLst/>
          </a:prstGeom>
          <a:noFill/>
        </p:spPr>
        <p:txBody>
          <a:bodyPr wrap="square" rtlCol="0">
            <a:spAutoFit/>
          </a:bodyPr>
          <a:lstStyle/>
          <a:p>
            <a:r>
              <a:rPr lang="en-US" sz="3200" dirty="0" smtClean="0">
                <a:solidFill>
                  <a:srgbClr val="FFFFFF"/>
                </a:solidFill>
                <a:latin typeface="Optima"/>
                <a:cs typeface="Optima"/>
              </a:rPr>
              <a:t>Results</a:t>
            </a:r>
            <a:endParaRPr lang="en-US" sz="3200" dirty="0">
              <a:solidFill>
                <a:srgbClr val="FFFFFF"/>
              </a:solidFill>
              <a:latin typeface="Optima"/>
              <a:cs typeface="Optima"/>
            </a:endParaRPr>
          </a:p>
        </p:txBody>
      </p:sp>
      <p:pic>
        <p:nvPicPr>
          <p:cNvPr id="2" name="Picture 2" descr="C:\Users\Z7\Documents\Stanford\Meetings\2013\Olympics\Dow Session\marsh.jpg"/>
          <p:cNvPicPr>
            <a:picLocks noChangeAspect="1" noChangeArrowheads="1"/>
          </p:cNvPicPr>
          <p:nvPr/>
        </p:nvPicPr>
        <p:blipFill>
          <a:blip r:embed="rId4">
            <a:lum bright="-16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351318"/>
            <a:ext cx="9144000" cy="150668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6" name="Content Placeholder 2"/>
          <p:cNvSpPr txBox="1">
            <a:spLocks/>
          </p:cNvSpPr>
          <p:nvPr/>
        </p:nvSpPr>
        <p:spPr>
          <a:xfrm>
            <a:off x="204376" y="1220626"/>
            <a:ext cx="8482424"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3200" dirty="0" smtClean="0">
                <a:latin typeface="Tw Cen MT"/>
                <a:cs typeface="Tw Cen MT"/>
              </a:rPr>
              <a:t>Salt marsh restoration is not significantly more cost effective in reducing damages in this area to Dow</a:t>
            </a:r>
          </a:p>
          <a:p>
            <a:pPr lvl="1"/>
            <a:r>
              <a:rPr lang="en-US" sz="3200" dirty="0" smtClean="0">
                <a:latin typeface="Tw Cen MT"/>
                <a:cs typeface="Tw Cen MT"/>
              </a:rPr>
              <a:t>NPV of carbon sequestration is $1.2 million</a:t>
            </a:r>
          </a:p>
          <a:p>
            <a:pPr lvl="1"/>
            <a:r>
              <a:rPr lang="en-US" sz="3200" dirty="0" smtClean="0">
                <a:latin typeface="Tw Cen MT"/>
                <a:cs typeface="Tw Cen MT"/>
              </a:rPr>
              <a:t>Recreation expenditures increase $150 million</a:t>
            </a:r>
          </a:p>
          <a:p>
            <a:pPr lvl="1"/>
            <a:r>
              <a:rPr lang="en-US" sz="3200" dirty="0" smtClean="0">
                <a:latin typeface="Tw Cen MT"/>
                <a:cs typeface="Tw Cen MT"/>
              </a:rPr>
              <a:t>12 fisheries benefit from marsh </a:t>
            </a:r>
            <a:r>
              <a:rPr lang="en-US" sz="3200" dirty="0" smtClean="0">
                <a:latin typeface="Tw Cen MT"/>
                <a:cs typeface="Tw Cen MT"/>
              </a:rPr>
              <a:t>restoration</a:t>
            </a:r>
          </a:p>
          <a:p>
            <a:pPr lvl="1"/>
            <a:r>
              <a:rPr lang="en-US" sz="3200" dirty="0" smtClean="0">
                <a:latin typeface="Tw Cen MT"/>
                <a:cs typeface="Tw Cen MT"/>
              </a:rPr>
              <a:t>Habitat improves for &gt;200 spp.</a:t>
            </a:r>
            <a:endParaRPr lang="en-US" sz="3200" dirty="0" smtClean="0">
              <a:latin typeface="Tw Cen MT"/>
              <a:cs typeface="Tw Cen MT"/>
            </a:endParaRPr>
          </a:p>
          <a:p>
            <a:endParaRPr lang="en-US" dirty="0">
              <a:latin typeface="Tw Cen MT"/>
              <a:cs typeface="Tw Cen M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69845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1450"/>
            <a:ext cx="8229600" cy="1143000"/>
          </a:xfrm>
          <a:solidFill>
            <a:srgbClr val="FF0000"/>
          </a:solidFill>
        </p:spPr>
        <p:txBody>
          <a:bodyPr/>
          <a:lstStyle/>
          <a:p>
            <a:r>
              <a:rPr lang="en-US" dirty="0" smtClean="0">
                <a:solidFill>
                  <a:srgbClr val="FFFFFF"/>
                </a:solidFill>
                <a:latin typeface="Tw Cen MT"/>
                <a:cs typeface="Tw Cen MT"/>
              </a:rPr>
              <a:t>Assessing impact</a:t>
            </a:r>
            <a:endParaRPr lang="en-US" dirty="0">
              <a:solidFill>
                <a:srgbClr val="FFFFFF"/>
              </a:solidFill>
              <a:latin typeface="Tw Cen MT"/>
              <a:cs typeface="Tw Cen M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7" name="Picture 4" descr="Intro slide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1" name="Picture 2" descr="C:\Documents and Settings\toftju\Jodie's\Personal\Pictures\Gulf Islands\2010_08_15_0529-2_small.JPG"/>
          <p:cNvPicPr>
            <a:picLocks noChangeAspect="1" noChangeArrowheads="1"/>
          </p:cNvPicPr>
          <p:nvPr/>
        </p:nvPicPr>
        <p:blipFill rotWithShape="1">
          <a:blip r:embed="rId3" cstate="screen">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bwMode="auto">
          <a:xfrm>
            <a:off x="0" y="-147603"/>
            <a:ext cx="9144000" cy="7005603"/>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91138" name="Text Box 5"/>
          <p:cNvSpPr txBox="1">
            <a:spLocks noChangeArrowheads="1"/>
          </p:cNvSpPr>
          <p:nvPr/>
        </p:nvSpPr>
        <p:spPr bwMode="auto">
          <a:xfrm>
            <a:off x="55220" y="194886"/>
            <a:ext cx="7809811" cy="707886"/>
          </a:xfrm>
          <a:prstGeom prst="rect">
            <a:avLst/>
          </a:prstGeom>
          <a:noFill/>
          <a:ln w="9525">
            <a:noFill/>
            <a:miter lim="800000"/>
            <a:headEnd/>
            <a:tailEnd/>
          </a:ln>
        </p:spPr>
        <p:txBody>
          <a:bodyPr wrap="square">
            <a:spAutoFit/>
          </a:bodyPr>
          <a:lstStyle/>
          <a:p>
            <a:pPr algn="ctr">
              <a:spcBef>
                <a:spcPct val="50000"/>
              </a:spcBef>
            </a:pPr>
            <a:r>
              <a:rPr lang="en-US" sz="4000" dirty="0">
                <a:latin typeface="Tw Cen MT"/>
                <a:cs typeface="Tw Cen MT"/>
              </a:rPr>
              <a:t>The Natural Capital Project</a:t>
            </a:r>
          </a:p>
        </p:txBody>
      </p:sp>
      <p:sp>
        <p:nvSpPr>
          <p:cNvPr id="91140" name="Rectangle 5"/>
          <p:cNvSpPr>
            <a:spLocks noChangeArrowheads="1"/>
          </p:cNvSpPr>
          <p:nvPr/>
        </p:nvSpPr>
        <p:spPr bwMode="auto">
          <a:xfrm>
            <a:off x="0" y="5257800"/>
            <a:ext cx="9144000" cy="1219200"/>
          </a:xfrm>
          <a:prstGeom prst="rect">
            <a:avLst/>
          </a:prstGeom>
          <a:solidFill>
            <a:schemeClr val="bg1"/>
          </a:solidFill>
          <a:ln w="9525" algn="ctr">
            <a:solidFill>
              <a:schemeClr val="tx1"/>
            </a:solidFill>
            <a:miter lim="800000"/>
            <a:headEnd/>
            <a:tailEnd/>
          </a:ln>
        </p:spPr>
        <p:txBody>
          <a:bodyPr wrap="none"/>
          <a:lstStyle/>
          <a:p>
            <a:pPr algn="ctr" eaLnBrk="0" hangingPunct="0"/>
            <a:endParaRPr lang="en-US">
              <a:solidFill>
                <a:schemeClr val="bg2"/>
              </a:solidFill>
              <a:latin typeface="Calibri" pitchFamily="34" charset="0"/>
            </a:endParaRPr>
          </a:p>
        </p:txBody>
      </p:sp>
      <p:pic>
        <p:nvPicPr>
          <p:cNvPr id="91141" name="Picture 6"/>
          <p:cNvPicPr>
            <a:picLocks noChangeAspect="1" noChangeArrowheads="1"/>
          </p:cNvPicPr>
          <p:nvPr/>
        </p:nvPicPr>
        <p:blipFill>
          <a:blip r:embed="rId4">
            <a:grayscl/>
          </a:blip>
          <a:srcRect l="8037" t="20787" r="63725" b="42114"/>
          <a:stretch>
            <a:fillRect/>
          </a:stretch>
        </p:blipFill>
        <p:spPr bwMode="auto">
          <a:xfrm>
            <a:off x="2879538" y="5523181"/>
            <a:ext cx="564505" cy="790307"/>
          </a:xfrm>
          <a:prstGeom prst="rect">
            <a:avLst/>
          </a:prstGeom>
          <a:noFill/>
          <a:ln w="9525">
            <a:noFill/>
            <a:miter lim="800000"/>
            <a:headEnd/>
            <a:tailEnd/>
          </a:ln>
        </p:spPr>
      </p:pic>
      <p:pic>
        <p:nvPicPr>
          <p:cNvPr id="91142" name="Picture 7"/>
          <p:cNvPicPr>
            <a:picLocks noChangeAspect="1" noChangeArrowheads="1"/>
          </p:cNvPicPr>
          <p:nvPr/>
        </p:nvPicPr>
        <p:blipFill>
          <a:blip r:embed="rId5"/>
          <a:srcRect/>
          <a:stretch>
            <a:fillRect/>
          </a:stretch>
        </p:blipFill>
        <p:spPr bwMode="auto">
          <a:xfrm>
            <a:off x="4100922" y="5497031"/>
            <a:ext cx="2166487" cy="639976"/>
          </a:xfrm>
          <a:prstGeom prst="rect">
            <a:avLst/>
          </a:prstGeom>
          <a:noFill/>
          <a:ln w="9525" algn="ctr">
            <a:noFill/>
            <a:miter lim="800000"/>
            <a:headEnd/>
            <a:tailEnd/>
          </a:ln>
        </p:spPr>
      </p:pic>
      <p:pic>
        <p:nvPicPr>
          <p:cNvPr id="91143" name="Picture 8" descr="woods_woods_logo"/>
          <p:cNvPicPr>
            <a:picLocks noChangeAspect="1" noChangeArrowheads="1"/>
          </p:cNvPicPr>
          <p:nvPr/>
        </p:nvPicPr>
        <p:blipFill>
          <a:blip r:embed="rId6"/>
          <a:srcRect/>
          <a:stretch>
            <a:fillRect/>
          </a:stretch>
        </p:blipFill>
        <p:spPr bwMode="auto">
          <a:xfrm>
            <a:off x="257813" y="5561013"/>
            <a:ext cx="2075174" cy="575994"/>
          </a:xfrm>
          <a:prstGeom prst="rect">
            <a:avLst/>
          </a:prstGeom>
          <a:noFill/>
          <a:ln w="9525">
            <a:noFill/>
            <a:miter lim="800000"/>
            <a:headEnd/>
            <a:tailEnd/>
          </a:ln>
        </p:spPr>
      </p:pic>
      <p:pic>
        <p:nvPicPr>
          <p:cNvPr id="9" name="Picture 8" descr="ione_logo_NEW.eps"/>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6770843" y="5315498"/>
            <a:ext cx="2022535" cy="1001333"/>
          </a:xfrm>
          <a:prstGeom prst="rect">
            <a:avLst/>
          </a:prstGeom>
        </p:spPr>
      </p:pic>
      <p:pic>
        <p:nvPicPr>
          <p:cNvPr id="12" name="Picture 6"/>
          <p:cNvPicPr>
            <a:picLocks noChangeAspect="1"/>
          </p:cNvPicPr>
          <p:nvPr/>
        </p:nvPicPr>
        <p:blipFill>
          <a:blip r:embed="rId9"/>
          <a:srcRect/>
          <a:stretch>
            <a:fillRect/>
          </a:stretch>
        </p:blipFill>
        <p:spPr bwMode="auto">
          <a:xfrm>
            <a:off x="7865031" y="0"/>
            <a:ext cx="1278969" cy="10650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684" t="29574" r="36843" b="22357"/>
          <a:stretch/>
        </p:blipFill>
        <p:spPr>
          <a:xfrm>
            <a:off x="6858000" y="1594556"/>
            <a:ext cx="2286000" cy="1848555"/>
          </a:xfrm>
          <a:prstGeom prst="rect">
            <a:avLst/>
          </a:prstGeom>
        </p:spPr>
      </p:pic>
      <p:pic>
        <p:nvPicPr>
          <p:cNvPr id="21" name="Picture 20"/>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2301010" cy="1840359"/>
          </a:xfrm>
          <a:prstGeom prst="rect">
            <a:avLst/>
          </a:prstGeom>
        </p:spPr>
      </p:pic>
      <p:pic>
        <p:nvPicPr>
          <p:cNvPr id="22" name="Picture 21"/>
          <p:cNvPicPr>
            <a:picLocks noChangeAspect="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626" r="5963"/>
          <a:stretch/>
        </p:blipFill>
        <p:spPr>
          <a:xfrm>
            <a:off x="2303353" y="1600200"/>
            <a:ext cx="2269551" cy="1828800"/>
          </a:xfrm>
          <a:prstGeom prst="rect">
            <a:avLst/>
          </a:prstGeom>
        </p:spPr>
      </p:pic>
      <p:pic>
        <p:nvPicPr>
          <p:cNvPr id="23" name="Picture 22"/>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1778" b="32386"/>
          <a:stretch/>
        </p:blipFill>
        <p:spPr>
          <a:xfrm>
            <a:off x="2286000" y="-1"/>
            <a:ext cx="2286000" cy="1603831"/>
          </a:xfrm>
          <a:prstGeom prst="rect">
            <a:avLst/>
          </a:prstGeom>
        </p:spPr>
      </p:pic>
      <p:pic>
        <p:nvPicPr>
          <p:cNvPr id="24" name="Picture 23"/>
          <p:cNvPicPr>
            <a:picLocks noChangeAspect="1"/>
          </p:cNvPicPr>
          <p:nvPr/>
        </p:nvPicPr>
        <p:blipFill rotWithShape="1">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472" b="3752"/>
          <a:stretch/>
        </p:blipFill>
        <p:spPr>
          <a:xfrm>
            <a:off x="6858000" y="5258973"/>
            <a:ext cx="2286000" cy="1590633"/>
          </a:xfrm>
          <a:prstGeom prst="rect">
            <a:avLst/>
          </a:prstGeom>
        </p:spPr>
      </p:pic>
      <p:pic>
        <p:nvPicPr>
          <p:cNvPr id="25" name="Picture 24"/>
          <p:cNvPicPr>
            <a:picLocks noChangeAspect="1"/>
          </p:cNvPicPr>
          <p:nvPr/>
        </p:nvPicPr>
        <p:blipFill rotWithShape="1">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22829" b="18065"/>
          <a:stretch/>
        </p:blipFill>
        <p:spPr>
          <a:xfrm>
            <a:off x="4572001" y="1600200"/>
            <a:ext cx="2291612" cy="1824791"/>
          </a:xfrm>
          <a:prstGeom prst="rect">
            <a:avLst/>
          </a:prstGeom>
        </p:spPr>
      </p:pic>
      <p:sp>
        <p:nvSpPr>
          <p:cNvPr id="27" name="Rectangle 26"/>
          <p:cNvSpPr/>
          <p:nvPr/>
        </p:nvSpPr>
        <p:spPr>
          <a:xfrm>
            <a:off x="4572000" y="0"/>
            <a:ext cx="2286000" cy="1600200"/>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Gill Sans Light"/>
                <a:cs typeface="Gill Sans Light"/>
              </a:rPr>
              <a:t>Food, fuel, fiber</a:t>
            </a:r>
            <a:endParaRPr lang="en-US" sz="3200" dirty="0">
              <a:latin typeface="Gill Sans Light"/>
              <a:cs typeface="Gill Sans Light"/>
            </a:endParaRPr>
          </a:p>
        </p:txBody>
      </p:sp>
      <p:pic>
        <p:nvPicPr>
          <p:cNvPr id="28" name="Picture 27"/>
          <p:cNvPicPr>
            <a:picLocks noChangeAspect="1"/>
          </p:cNvPicPr>
          <p:nvPr/>
        </p:nvPicPr>
        <p:blipFill rotWithShape="1">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559" t="2" r="11316" b="-39"/>
          <a:stretch/>
        </p:blipFill>
        <p:spPr>
          <a:xfrm>
            <a:off x="0" y="3429000"/>
            <a:ext cx="2279209" cy="1829484"/>
          </a:xfrm>
          <a:prstGeom prst="rect">
            <a:avLst/>
          </a:prstGeom>
        </p:spPr>
      </p:pic>
      <p:pic>
        <p:nvPicPr>
          <p:cNvPr id="30" name="Picture 29"/>
          <p:cNvPicPr>
            <a:picLocks noChangeAspect="1"/>
          </p:cNvPicPr>
          <p:nvPr/>
        </p:nvPicPr>
        <p:blipFill rotWithShape="1">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321" t="6141" r="109" b="16208"/>
          <a:stretch/>
        </p:blipFill>
        <p:spPr>
          <a:xfrm>
            <a:off x="4574205" y="3421651"/>
            <a:ext cx="2281224" cy="1834288"/>
          </a:xfrm>
          <a:prstGeom prst="rect">
            <a:avLst/>
          </a:prstGeom>
        </p:spPr>
      </p:pic>
      <p:sp>
        <p:nvSpPr>
          <p:cNvPr id="31" name="Rectangle 30"/>
          <p:cNvSpPr/>
          <p:nvPr/>
        </p:nvSpPr>
        <p:spPr>
          <a:xfrm>
            <a:off x="6858000" y="3429000"/>
            <a:ext cx="2286000" cy="18288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Gill Sans Light"/>
                <a:cs typeface="Gill Sans Light"/>
              </a:rPr>
              <a:t>Clean </a:t>
            </a:r>
          </a:p>
          <a:p>
            <a:pPr algn="ctr"/>
            <a:r>
              <a:rPr lang="en-US" sz="3200" dirty="0" smtClean="0">
                <a:latin typeface="Gill Sans Light"/>
                <a:cs typeface="Gill Sans Light"/>
              </a:rPr>
              <a:t>water</a:t>
            </a:r>
            <a:endParaRPr lang="en-US" sz="3200" dirty="0">
              <a:latin typeface="Gill Sans Light"/>
              <a:cs typeface="Gill Sans Light"/>
            </a:endParaRPr>
          </a:p>
        </p:txBody>
      </p:sp>
      <p:pic>
        <p:nvPicPr>
          <p:cNvPr id="32" name="Picture 31"/>
          <p:cNvPicPr>
            <a:picLocks noChangeAspect="1"/>
          </p:cNvPicPr>
          <p:nvPr/>
        </p:nvPicPr>
        <p:blipFill rotWithShape="1">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678" t="5655" r="11346" b="4284"/>
          <a:stretch/>
        </p:blipFill>
        <p:spPr>
          <a:xfrm>
            <a:off x="2281224" y="5255938"/>
            <a:ext cx="2292982" cy="1602062"/>
          </a:xfrm>
          <a:prstGeom prst="rect">
            <a:avLst/>
          </a:prstGeom>
        </p:spPr>
      </p:pic>
      <p:pic>
        <p:nvPicPr>
          <p:cNvPr id="33" name="Picture 32"/>
          <p:cNvPicPr>
            <a:picLocks noChangeAspect="1"/>
          </p:cNvPicPr>
          <p:nvPr/>
        </p:nvPicPr>
        <p:blipFill rotWithShape="1">
          <a:blip r:embed="rId1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080" t="2373"/>
          <a:stretch/>
        </p:blipFill>
        <p:spPr>
          <a:xfrm>
            <a:off x="6853629" y="0"/>
            <a:ext cx="2290371" cy="1598755"/>
          </a:xfrm>
          <a:prstGeom prst="rect">
            <a:avLst/>
          </a:prstGeom>
        </p:spPr>
      </p:pic>
      <p:pic>
        <p:nvPicPr>
          <p:cNvPr id="34" name="Picture 33"/>
          <p:cNvPicPr>
            <a:picLocks noChangeAspect="1"/>
          </p:cNvPicPr>
          <p:nvPr/>
        </p:nvPicPr>
        <p:blipFill rotWithShape="1">
          <a:blip r:embed="rId1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551" t="14839" r="6114" b="6687"/>
          <a:stretch/>
        </p:blipFill>
        <p:spPr>
          <a:xfrm>
            <a:off x="0" y="5255938"/>
            <a:ext cx="2281223" cy="1602062"/>
          </a:xfrm>
          <a:prstGeom prst="rect">
            <a:avLst/>
          </a:prstGeom>
        </p:spPr>
      </p:pic>
      <p:sp>
        <p:nvSpPr>
          <p:cNvPr id="35" name="Rectangle 34"/>
          <p:cNvSpPr/>
          <p:nvPr/>
        </p:nvSpPr>
        <p:spPr>
          <a:xfrm>
            <a:off x="4572000" y="5257800"/>
            <a:ext cx="2286000" cy="16002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Gill Sans Light"/>
                <a:cs typeface="Gill Sans Light"/>
              </a:rPr>
              <a:t>Recreation</a:t>
            </a:r>
            <a:endParaRPr lang="en-US" sz="3200" dirty="0">
              <a:latin typeface="Gill Sans Light"/>
              <a:cs typeface="Gill Sans Light"/>
            </a:endParaRPr>
          </a:p>
        </p:txBody>
      </p:sp>
      <p:sp>
        <p:nvSpPr>
          <p:cNvPr id="20" name="Rectangle 19"/>
          <p:cNvSpPr/>
          <p:nvPr/>
        </p:nvSpPr>
        <p:spPr>
          <a:xfrm>
            <a:off x="0" y="1600200"/>
            <a:ext cx="2286000" cy="18288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latin typeface="Gill Sans Light"/>
                <a:cs typeface="Gill Sans Light"/>
              </a:rPr>
              <a:t>Pollination</a:t>
            </a:r>
            <a:endParaRPr lang="en-US" sz="3200" dirty="0">
              <a:solidFill>
                <a:schemeClr val="bg1"/>
              </a:solidFill>
              <a:latin typeface="Gill Sans Light"/>
              <a:cs typeface="Gill Sans Light"/>
            </a:endParaRPr>
          </a:p>
        </p:txBody>
      </p:sp>
      <p:pic>
        <p:nvPicPr>
          <p:cNvPr id="29" name="Picture 28"/>
          <p:cNvPicPr>
            <a:picLocks noChangeAspect="1"/>
          </p:cNvPicPr>
          <p:nvPr/>
        </p:nvPicPr>
        <p:blipFill rotWithShape="1">
          <a:blip r:embed="rId1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158" t="32441" r="7388"/>
          <a:stretch/>
        </p:blipFill>
        <p:spPr>
          <a:xfrm>
            <a:off x="2284038" y="3428396"/>
            <a:ext cx="2288867" cy="1829404"/>
          </a:xfrm>
          <a:prstGeom prst="rect">
            <a:avLst/>
          </a:prstGeom>
        </p:spPr>
      </p:pic>
      <p:cxnSp>
        <p:nvCxnSpPr>
          <p:cNvPr id="38" name="Straight Connector 37"/>
          <p:cNvCxnSpPr/>
          <p:nvPr/>
        </p:nvCxnSpPr>
        <p:spPr>
          <a:xfrm>
            <a:off x="6858000" y="0"/>
            <a:ext cx="0" cy="6858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0" y="1600200"/>
            <a:ext cx="9144000" cy="0"/>
          </a:xfrm>
          <a:prstGeom prst="line">
            <a:avLst/>
          </a:prstGeom>
          <a:ln>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0"/>
            <a:ext cx="9144000" cy="6858000"/>
          </a:xfrm>
          <a:prstGeom prst="rect">
            <a:avLst/>
          </a:prstGeom>
          <a:no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286000" y="3429000"/>
            <a:ext cx="2286000" cy="1828800"/>
          </a:xfrm>
          <a:prstGeom prst="rect">
            <a:avLst/>
          </a:prstGeom>
          <a:solidFill>
            <a:srgbClr val="C62D0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Gill Sans Light"/>
                <a:cs typeface="Gill Sans Light"/>
              </a:rPr>
              <a:t>Coastal protection</a:t>
            </a:r>
            <a:endParaRPr lang="en-US" sz="3200" dirty="0">
              <a:latin typeface="Gill Sans Light"/>
              <a:cs typeface="Gill Sans Light"/>
            </a:endParaRPr>
          </a:p>
        </p:txBody>
      </p:sp>
      <p:cxnSp>
        <p:nvCxnSpPr>
          <p:cNvPr id="39" name="Straight Connector 38"/>
          <p:cNvCxnSpPr/>
          <p:nvPr/>
        </p:nvCxnSpPr>
        <p:spPr>
          <a:xfrm>
            <a:off x="2286000" y="0"/>
            <a:ext cx="0" cy="6858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72000" y="0"/>
            <a:ext cx="0" cy="6858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0" y="3429000"/>
            <a:ext cx="9144000" cy="0"/>
          </a:xfrm>
          <a:prstGeom prst="line">
            <a:avLst/>
          </a:prstGeom>
          <a:ln>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0" y="5257800"/>
            <a:ext cx="9144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0126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Content Placeholder 3" descr="NatCap_Map1.jpg"/>
          <p:cNvPicPr>
            <a:picLocks noGrp="1" noChangeAspect="1"/>
          </p:cNvPicPr>
          <p:nvPr/>
        </p:nvPicPr>
        <p:blipFill>
          <a:blip r:embed="rId3"/>
          <a:stretch>
            <a:fillRect/>
          </a:stretch>
        </p:blipFill>
        <p:spPr>
          <a:xfrm>
            <a:off x="0" y="-44485"/>
            <a:ext cx="9144000" cy="6946969"/>
          </a:xfrm>
          <a:prstGeom prst="rect">
            <a:avLst/>
          </a:prstGeom>
          <a:noFill/>
          <a:ln>
            <a:noFill/>
          </a:ln>
        </p:spPr>
      </p:pic>
      <p:sp>
        <p:nvSpPr>
          <p:cNvPr id="13" name="TextBox 12"/>
          <p:cNvSpPr txBox="1"/>
          <p:nvPr/>
        </p:nvSpPr>
        <p:spPr>
          <a:xfrm>
            <a:off x="1393835" y="2220948"/>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4" name="TextBox 15"/>
          <p:cNvSpPr txBox="1"/>
          <p:nvPr/>
        </p:nvSpPr>
        <p:spPr>
          <a:xfrm>
            <a:off x="6985010" y="3676904"/>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5" name="TextBox 16"/>
          <p:cNvSpPr txBox="1"/>
          <p:nvPr/>
        </p:nvSpPr>
        <p:spPr>
          <a:xfrm>
            <a:off x="7337435" y="3619172"/>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6" name="TextBox 17"/>
          <p:cNvSpPr txBox="1"/>
          <p:nvPr/>
        </p:nvSpPr>
        <p:spPr>
          <a:xfrm>
            <a:off x="6876758" y="2669634"/>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7" name="TextBox 18"/>
          <p:cNvSpPr txBox="1"/>
          <p:nvPr/>
        </p:nvSpPr>
        <p:spPr>
          <a:xfrm>
            <a:off x="7337435" y="2713391"/>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8" name="TextBox 19"/>
          <p:cNvSpPr txBox="1"/>
          <p:nvPr/>
        </p:nvSpPr>
        <p:spPr>
          <a:xfrm>
            <a:off x="7170528" y="3221073"/>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19" name="TextBox 20"/>
          <p:cNvSpPr txBox="1"/>
          <p:nvPr/>
        </p:nvSpPr>
        <p:spPr>
          <a:xfrm>
            <a:off x="2276609" y="3221073"/>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0" name="TextBox 21"/>
          <p:cNvSpPr txBox="1"/>
          <p:nvPr/>
        </p:nvSpPr>
        <p:spPr>
          <a:xfrm>
            <a:off x="1349494" y="2328104"/>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1" name="TextBox 22"/>
          <p:cNvSpPr txBox="1"/>
          <p:nvPr/>
        </p:nvSpPr>
        <p:spPr>
          <a:xfrm>
            <a:off x="1100065" y="2036282"/>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2" name="TextBox 23"/>
          <p:cNvSpPr txBox="1"/>
          <p:nvPr/>
        </p:nvSpPr>
        <p:spPr>
          <a:xfrm>
            <a:off x="560661" y="3142491"/>
            <a:ext cx="293770"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C00000"/>
                </a:solidFill>
              </a:rPr>
              <a:t>S</a:t>
            </a:r>
            <a:endParaRPr lang="en-US" b="1" dirty="0">
              <a:solidFill>
                <a:srgbClr val="C00000"/>
              </a:solidFill>
            </a:endParaRPr>
          </a:p>
        </p:txBody>
      </p:sp>
      <p:sp>
        <p:nvSpPr>
          <p:cNvPr id="23" name="TextBox 24"/>
          <p:cNvSpPr txBox="1"/>
          <p:nvPr/>
        </p:nvSpPr>
        <p:spPr>
          <a:xfrm>
            <a:off x="1349494" y="2620492"/>
            <a:ext cx="31290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00B050"/>
                </a:solidFill>
              </a:rPr>
              <a:t>C</a:t>
            </a:r>
            <a:endParaRPr lang="en-US" b="1" dirty="0">
              <a:solidFill>
                <a:srgbClr val="00B050"/>
              </a:solidFill>
            </a:endParaRPr>
          </a:p>
        </p:txBody>
      </p:sp>
      <p:sp>
        <p:nvSpPr>
          <p:cNvPr id="24" name="TextBox 25"/>
          <p:cNvSpPr txBox="1"/>
          <p:nvPr/>
        </p:nvSpPr>
        <p:spPr>
          <a:xfrm>
            <a:off x="2134023" y="2713391"/>
            <a:ext cx="31290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00B050"/>
                </a:solidFill>
              </a:rPr>
              <a:t>C</a:t>
            </a:r>
            <a:endParaRPr lang="en-US" b="1" dirty="0">
              <a:solidFill>
                <a:srgbClr val="00B050"/>
              </a:solidFill>
            </a:endParaRPr>
          </a:p>
        </p:txBody>
      </p:sp>
      <p:sp>
        <p:nvSpPr>
          <p:cNvPr id="25" name="TextBox 26"/>
          <p:cNvSpPr txBox="1"/>
          <p:nvPr/>
        </p:nvSpPr>
        <p:spPr>
          <a:xfrm>
            <a:off x="2086984" y="2865492"/>
            <a:ext cx="359945"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lumMod val="85000"/>
                    <a:lumOff val="15000"/>
                  </a:schemeClr>
                </a:solidFill>
              </a:rPr>
              <a:t>M</a:t>
            </a:r>
            <a:endParaRPr lang="en-US" b="1" dirty="0">
              <a:solidFill>
                <a:schemeClr val="tx1">
                  <a:lumMod val="85000"/>
                  <a:lumOff val="15000"/>
                </a:schemeClr>
              </a:solidFill>
            </a:endParaRPr>
          </a:p>
        </p:txBody>
      </p:sp>
      <p:sp>
        <p:nvSpPr>
          <p:cNvPr id="26" name="TextBox 27"/>
          <p:cNvSpPr txBox="1"/>
          <p:nvPr/>
        </p:nvSpPr>
        <p:spPr>
          <a:xfrm>
            <a:off x="2276609" y="2713391"/>
            <a:ext cx="21098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accent6">
                    <a:lumMod val="50000"/>
                  </a:schemeClr>
                </a:solidFill>
              </a:rPr>
              <a:t>R</a:t>
            </a:r>
            <a:endParaRPr lang="en-US" b="1" dirty="0">
              <a:solidFill>
                <a:schemeClr val="accent6">
                  <a:lumMod val="50000"/>
                </a:schemeClr>
              </a:solidFill>
            </a:endParaRPr>
          </a:p>
        </p:txBody>
      </p:sp>
      <p:sp>
        <p:nvSpPr>
          <p:cNvPr id="27" name="TextBox 29"/>
          <p:cNvSpPr txBox="1"/>
          <p:nvPr/>
        </p:nvSpPr>
        <p:spPr>
          <a:xfrm>
            <a:off x="5160169" y="3676904"/>
            <a:ext cx="33017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7030A0"/>
                </a:solidFill>
              </a:rPr>
              <a:t>D</a:t>
            </a:r>
            <a:endParaRPr lang="en-US" b="1" dirty="0">
              <a:solidFill>
                <a:srgbClr val="7030A0"/>
              </a:solidFill>
            </a:endParaRPr>
          </a:p>
        </p:txBody>
      </p:sp>
      <p:sp>
        <p:nvSpPr>
          <p:cNvPr id="28" name="TextBox 30"/>
          <p:cNvSpPr txBox="1"/>
          <p:nvPr/>
        </p:nvSpPr>
        <p:spPr>
          <a:xfrm>
            <a:off x="2559250" y="3384516"/>
            <a:ext cx="33017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rgbClr val="7030A0"/>
                </a:solidFill>
              </a:rPr>
              <a:t>D</a:t>
            </a:r>
            <a:endParaRPr lang="en-US" b="1" dirty="0">
              <a:solidFill>
                <a:srgbClr val="7030A0"/>
              </a:solidFill>
            </a:endParaRPr>
          </a:p>
        </p:txBody>
      </p:sp>
      <p:sp>
        <p:nvSpPr>
          <p:cNvPr id="29" name="TextBox 31"/>
          <p:cNvSpPr txBox="1"/>
          <p:nvPr/>
        </p:nvSpPr>
        <p:spPr>
          <a:xfrm>
            <a:off x="2498735" y="3530710"/>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0" name="TextBox 33"/>
          <p:cNvSpPr txBox="1"/>
          <p:nvPr/>
        </p:nvSpPr>
        <p:spPr>
          <a:xfrm>
            <a:off x="2575280" y="3759234"/>
            <a:ext cx="3075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1" name="TextBox 34"/>
          <p:cNvSpPr txBox="1"/>
          <p:nvPr/>
        </p:nvSpPr>
        <p:spPr>
          <a:xfrm>
            <a:off x="2991765" y="3676904"/>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2" name="TextBox 35"/>
          <p:cNvSpPr txBox="1"/>
          <p:nvPr/>
        </p:nvSpPr>
        <p:spPr>
          <a:xfrm>
            <a:off x="5350076" y="3803839"/>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3" name="TextBox 36"/>
          <p:cNvSpPr txBox="1"/>
          <p:nvPr/>
        </p:nvSpPr>
        <p:spPr>
          <a:xfrm>
            <a:off x="7337435" y="2528725"/>
            <a:ext cx="30752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2"/>
                </a:solidFill>
              </a:rPr>
              <a:t>P</a:t>
            </a:r>
            <a:endParaRPr lang="en-US" b="1" dirty="0">
              <a:solidFill>
                <a:schemeClr val="tx2"/>
              </a:solidFill>
            </a:endParaRPr>
          </a:p>
        </p:txBody>
      </p:sp>
      <p:sp>
        <p:nvSpPr>
          <p:cNvPr id="34" name="TextBox 33"/>
          <p:cNvSpPr txBox="1"/>
          <p:nvPr/>
        </p:nvSpPr>
        <p:spPr>
          <a:xfrm>
            <a:off x="6676658" y="5903747"/>
            <a:ext cx="2467342" cy="338554"/>
          </a:xfrm>
          <a:prstGeom prst="rect">
            <a:avLst/>
          </a:prstGeom>
          <a:noFill/>
        </p:spPr>
        <p:txBody>
          <a:bodyPr wrap="none" rtlCol="0">
            <a:spAutoFit/>
          </a:bodyPr>
          <a:lstStyle/>
          <a:p>
            <a:pPr algn="r"/>
            <a:r>
              <a:rPr lang="en-US" sz="1600" dirty="0" smtClean="0">
                <a:latin typeface="Tw Cen MT"/>
                <a:cs typeface="Tw Cen MT"/>
              </a:rPr>
              <a:t>Ruckelshaus et al. in review</a:t>
            </a:r>
            <a:endParaRPr lang="en-US" sz="1600" dirty="0">
              <a:latin typeface="Tw Cen MT"/>
              <a:cs typeface="Tw Cen MT"/>
            </a:endParaRPr>
          </a:p>
        </p:txBody>
      </p:sp>
      <p:sp>
        <p:nvSpPr>
          <p:cNvPr id="35" name="TextBox 34"/>
          <p:cNvSpPr txBox="1"/>
          <p:nvPr/>
        </p:nvSpPr>
        <p:spPr>
          <a:xfrm>
            <a:off x="2137585" y="1244747"/>
            <a:ext cx="5598859" cy="830997"/>
          </a:xfrm>
          <a:prstGeom prst="rect">
            <a:avLst/>
          </a:prstGeom>
          <a:noFill/>
        </p:spPr>
        <p:txBody>
          <a:bodyPr wrap="none" rtlCol="0">
            <a:spAutoFit/>
          </a:bodyPr>
          <a:lstStyle/>
          <a:p>
            <a:pPr algn="ctr"/>
            <a:r>
              <a:rPr lang="en-US" sz="2400" b="1" dirty="0" smtClean="0">
                <a:latin typeface="Tw Cen MT"/>
                <a:cs typeface="Tw Cen MT"/>
              </a:rPr>
              <a:t>The Natural Capital Project</a:t>
            </a:r>
          </a:p>
          <a:p>
            <a:pPr algn="ctr"/>
            <a:r>
              <a:rPr lang="en-US" sz="2400" dirty="0" smtClean="0">
                <a:latin typeface="Tw Cen MT"/>
                <a:cs typeface="Tw Cen MT"/>
              </a:rPr>
              <a:t>Incorporating ecosystem services in decisions</a:t>
            </a:r>
            <a:endParaRPr lang="en-US" sz="2400" dirty="0">
              <a:latin typeface="Tw Cen MT"/>
              <a:cs typeface="Tw Cen MT"/>
            </a:endParaRPr>
          </a:p>
        </p:txBody>
      </p:sp>
      <p:grpSp>
        <p:nvGrpSpPr>
          <p:cNvPr id="5" name="Group 35"/>
          <p:cNvGrpSpPr/>
          <p:nvPr/>
        </p:nvGrpSpPr>
        <p:grpSpPr>
          <a:xfrm>
            <a:off x="206671" y="-164340"/>
            <a:ext cx="8229600" cy="1646560"/>
            <a:chOff x="457200" y="5440362"/>
            <a:chExt cx="8229600" cy="1646560"/>
          </a:xfrm>
        </p:grpSpPr>
        <p:pic>
          <p:nvPicPr>
            <p:cNvPr id="37" name="Picture 8" descr="WWF logo"/>
            <p:cNvPicPr>
              <a:picLocks noChangeAspect="1" noChangeArrowheads="1"/>
            </p:cNvPicPr>
            <p:nvPr/>
          </p:nvPicPr>
          <p:blipFill>
            <a:blip r:embed="rId4" cstate="screen"/>
            <a:srcRect/>
            <a:stretch>
              <a:fillRect/>
            </a:stretch>
          </p:blipFill>
          <p:spPr bwMode="auto">
            <a:xfrm>
              <a:off x="4401531" y="5440362"/>
              <a:ext cx="2496606" cy="1646560"/>
            </a:xfrm>
            <a:prstGeom prst="rect">
              <a:avLst/>
            </a:prstGeom>
            <a:noFill/>
          </p:spPr>
        </p:pic>
        <p:pic>
          <p:nvPicPr>
            <p:cNvPr id="38" name="Picture 10" descr="Institute on the Environment at University of Minnesota"/>
            <p:cNvPicPr>
              <a:picLocks noChangeAspect="1" noChangeArrowheads="1"/>
            </p:cNvPicPr>
            <p:nvPr/>
          </p:nvPicPr>
          <p:blipFill>
            <a:blip r:embed="rId5" cstate="screen"/>
            <a:srcRect/>
            <a:stretch>
              <a:fillRect/>
            </a:stretch>
          </p:blipFill>
          <p:spPr bwMode="auto">
            <a:xfrm>
              <a:off x="7211181" y="5814937"/>
              <a:ext cx="1475619" cy="1019913"/>
            </a:xfrm>
            <a:prstGeom prst="rect">
              <a:avLst/>
            </a:prstGeom>
            <a:noFill/>
          </p:spPr>
        </p:pic>
        <p:pic>
          <p:nvPicPr>
            <p:cNvPr id="39" name="Picture 6" descr="TNC logo"/>
            <p:cNvPicPr>
              <a:picLocks noChangeAspect="1" noChangeArrowheads="1"/>
            </p:cNvPicPr>
            <p:nvPr/>
          </p:nvPicPr>
          <p:blipFill>
            <a:blip r:embed="rId6" cstate="screen"/>
            <a:srcRect/>
            <a:stretch>
              <a:fillRect/>
            </a:stretch>
          </p:blipFill>
          <p:spPr bwMode="auto">
            <a:xfrm>
              <a:off x="2106783" y="5680441"/>
              <a:ext cx="1648581" cy="1177559"/>
            </a:xfrm>
            <a:prstGeom prst="rect">
              <a:avLst/>
            </a:prstGeom>
            <a:noFill/>
          </p:spPr>
        </p:pic>
        <p:pic>
          <p:nvPicPr>
            <p:cNvPr id="40" name="Picture 39" descr="stanford_logo.gif"/>
            <p:cNvPicPr>
              <a:picLocks noChangeAspect="1"/>
            </p:cNvPicPr>
            <p:nvPr/>
          </p:nvPicPr>
          <p:blipFill>
            <a:blip r:embed="rId7"/>
            <a:stretch>
              <a:fillRect/>
            </a:stretch>
          </p:blipFill>
          <p:spPr>
            <a:xfrm>
              <a:off x="457200" y="5791787"/>
              <a:ext cx="1148490" cy="1043063"/>
            </a:xfrm>
            <a:prstGeom prst="rect">
              <a:avLst/>
            </a:prstGeom>
          </p:spPr>
        </p:pic>
      </p:grpSp>
      <p:pic>
        <p:nvPicPr>
          <p:cNvPr id="41" name="Picture 6"/>
          <p:cNvPicPr>
            <a:picLocks noChangeAspect="1"/>
          </p:cNvPicPr>
          <p:nvPr/>
        </p:nvPicPr>
        <p:blipFill>
          <a:blip r:embed="rId8"/>
          <a:srcRect/>
          <a:stretch>
            <a:fillRect/>
          </a:stretch>
        </p:blipFill>
        <p:spPr bwMode="auto">
          <a:xfrm>
            <a:off x="8322231" y="5234581"/>
            <a:ext cx="821769" cy="684330"/>
          </a:xfrm>
          <a:prstGeom prst="rect">
            <a:avLst/>
          </a:prstGeom>
          <a:noFill/>
          <a:ln w="9525">
            <a:noFill/>
            <a:miter lim="800000"/>
            <a:headEnd/>
            <a:tailEnd/>
          </a:ln>
        </p:spPr>
      </p:pic>
      <p:sp>
        <p:nvSpPr>
          <p:cNvPr id="42" name="Oval 41"/>
          <p:cNvSpPr/>
          <p:nvPr/>
        </p:nvSpPr>
        <p:spPr>
          <a:xfrm>
            <a:off x="540134" y="3221073"/>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7004760" y="3753848"/>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256456" y="3311021"/>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1072594" y="2157065"/>
            <a:ext cx="291331" cy="219689"/>
          </a:xfrm>
          <a:prstGeom prst="ellipse">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6879197" y="2788212"/>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7353625" y="2830767"/>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7150425" y="3319155"/>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353625" y="3697178"/>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435118" y="2461865"/>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326011" y="2309465"/>
            <a:ext cx="291331" cy="219689"/>
          </a:xfrm>
          <a:prstGeom prst="ellipse">
            <a:avLst/>
          </a:prstGeom>
          <a:solidFill>
            <a:srgbClr val="9537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2487598" y="3649389"/>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2504714" y="3973536"/>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007955" y="3753847"/>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366266" y="3900042"/>
            <a:ext cx="291331" cy="219689"/>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318632" y="2587591"/>
            <a:ext cx="291331" cy="219689"/>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2575280" y="3863692"/>
            <a:ext cx="291331" cy="219689"/>
          </a:xfrm>
          <a:prstGeom prst="ellipse">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326011" y="2697436"/>
            <a:ext cx="291331" cy="219689"/>
          </a:xfrm>
          <a:prstGeom prst="ellips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2086984" y="2807280"/>
            <a:ext cx="291331" cy="219689"/>
          </a:xfrm>
          <a:prstGeom prst="ellipse">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575280" y="3477489"/>
            <a:ext cx="291331" cy="219689"/>
          </a:xfrm>
          <a:prstGeom prst="ellipse">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5160169" y="3768815"/>
            <a:ext cx="291331" cy="219689"/>
          </a:xfrm>
          <a:prstGeom prst="ellipse">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2155598" y="2986954"/>
            <a:ext cx="291331" cy="219689"/>
          </a:xfrm>
          <a:prstGeom prst="ellipse">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2338638" y="2821710"/>
            <a:ext cx="291331" cy="219689"/>
          </a:xfrm>
          <a:prstGeom prst="ellipse">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12175" y="4870776"/>
            <a:ext cx="3311319" cy="1536049"/>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16695" y="4870775"/>
            <a:ext cx="1390124"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rgbClr val="C00000"/>
                </a:solidFill>
              </a:rPr>
              <a:t>Spatial Planning</a:t>
            </a:r>
            <a:endParaRPr lang="en-US" sz="1400" b="1" dirty="0">
              <a:solidFill>
                <a:srgbClr val="C00000"/>
              </a:solidFill>
            </a:endParaRPr>
          </a:p>
        </p:txBody>
      </p:sp>
      <p:sp>
        <p:nvSpPr>
          <p:cNvPr id="8" name="TextBox 7"/>
          <p:cNvSpPr txBox="1"/>
          <p:nvPr/>
        </p:nvSpPr>
        <p:spPr>
          <a:xfrm>
            <a:off x="-224268" y="5347409"/>
            <a:ext cx="3547762"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rgbClr val="339900"/>
                </a:solidFill>
              </a:rPr>
              <a:t> Climate Adaptation Planning</a:t>
            </a:r>
            <a:endParaRPr lang="en-US" sz="1400" b="1" dirty="0">
              <a:solidFill>
                <a:srgbClr val="339900"/>
              </a:solidFill>
            </a:endParaRPr>
          </a:p>
        </p:txBody>
      </p:sp>
      <p:sp>
        <p:nvSpPr>
          <p:cNvPr id="9" name="TextBox 8"/>
          <p:cNvSpPr txBox="1"/>
          <p:nvPr/>
        </p:nvSpPr>
        <p:spPr>
          <a:xfrm>
            <a:off x="12175" y="5100227"/>
            <a:ext cx="3289349"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chemeClr val="tx2"/>
                </a:solidFill>
              </a:rPr>
              <a:t> Payment for Ecosystem Services (PES)</a:t>
            </a:r>
            <a:endParaRPr lang="en-US" sz="1400" b="1" dirty="0">
              <a:solidFill>
                <a:schemeClr val="tx2"/>
              </a:solidFill>
            </a:endParaRPr>
          </a:p>
        </p:txBody>
      </p:sp>
      <p:sp>
        <p:nvSpPr>
          <p:cNvPr id="10" name="TextBox 9"/>
          <p:cNvSpPr txBox="1"/>
          <p:nvPr/>
        </p:nvSpPr>
        <p:spPr>
          <a:xfrm>
            <a:off x="-408065" y="5621035"/>
            <a:ext cx="3719535"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b="1" dirty="0" smtClean="0">
                <a:solidFill>
                  <a:srgbClr val="7030A0"/>
                </a:solidFill>
              </a:rPr>
              <a:t>Development Impacts and Permitting</a:t>
            </a:r>
            <a:endParaRPr lang="en-US" sz="1400" b="1" dirty="0">
              <a:solidFill>
                <a:srgbClr val="7030A0"/>
              </a:solidFill>
            </a:endParaRPr>
          </a:p>
        </p:txBody>
      </p:sp>
      <p:sp>
        <p:nvSpPr>
          <p:cNvPr id="11" name="TextBox 10"/>
          <p:cNvSpPr txBox="1"/>
          <p:nvPr/>
        </p:nvSpPr>
        <p:spPr>
          <a:xfrm>
            <a:off x="1563509" y="5877851"/>
            <a:ext cx="171735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chemeClr val="accent6">
                    <a:lumMod val="75000"/>
                  </a:schemeClr>
                </a:solidFill>
              </a:rPr>
              <a:t>Restoration Planning</a:t>
            </a:r>
            <a:endParaRPr lang="en-US" sz="1400" b="1" dirty="0">
              <a:solidFill>
                <a:schemeClr val="accent6">
                  <a:lumMod val="75000"/>
                </a:schemeClr>
              </a:solidFill>
            </a:endParaRPr>
          </a:p>
        </p:txBody>
      </p:sp>
      <p:sp>
        <p:nvSpPr>
          <p:cNvPr id="12" name="TextBox 11"/>
          <p:cNvSpPr txBox="1"/>
          <p:nvPr/>
        </p:nvSpPr>
        <p:spPr>
          <a:xfrm>
            <a:off x="1002792" y="6099048"/>
            <a:ext cx="2382484"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smtClean="0">
                <a:solidFill>
                  <a:schemeClr val="accent5">
                    <a:lumMod val="75000"/>
                  </a:schemeClr>
                </a:solidFill>
              </a:rPr>
              <a:t>Corporate Risk Management</a:t>
            </a:r>
            <a:endParaRPr lang="en-US" sz="1400" b="1" dirty="0">
              <a:solidFill>
                <a:schemeClr val="accent5">
                  <a:lumMod val="75000"/>
                </a:scheme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4949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 name="Picture 6" descr="logo_mtns"/>
          <p:cNvPicPr>
            <a:picLocks noChangeAspect="1" noChangeArrowheads="1"/>
          </p:cNvPicPr>
          <p:nvPr/>
        </p:nvPicPr>
        <p:blipFill>
          <a:blip r:embed="rId2" cstate="email">
            <a:lum bright="-20000"/>
            <a:alphaModFix amt="55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13312"/>
          <a:stretch>
            <a:fillRect/>
          </a:stretch>
        </p:blipFill>
        <p:spPr bwMode="auto">
          <a:xfrm>
            <a:off x="3175" y="3969"/>
            <a:ext cx="9145588" cy="1023938"/>
          </a:xfrm>
          <a:prstGeom prst="rect">
            <a:avLst/>
          </a:prstGeom>
          <a:noFill/>
          <a:ln w="9525">
            <a:noFill/>
            <a:miter lim="800000"/>
            <a:headEnd/>
            <a:tailEnd/>
          </a:ln>
        </p:spPr>
      </p:pic>
      <p:sp>
        <p:nvSpPr>
          <p:cNvPr id="2" name="Title 1"/>
          <p:cNvSpPr>
            <a:spLocks noGrp="1"/>
          </p:cNvSpPr>
          <p:nvPr>
            <p:ph type="title"/>
          </p:nvPr>
        </p:nvSpPr>
        <p:spPr>
          <a:xfrm>
            <a:off x="457200" y="152400"/>
            <a:ext cx="8229600" cy="715962"/>
          </a:xfrm>
        </p:spPr>
        <p:txBody>
          <a:bodyPr>
            <a:normAutofit fontScale="90000"/>
          </a:bodyPr>
          <a:lstStyle/>
          <a:p>
            <a:r>
              <a:rPr lang="en-US" dirty="0" smtClean="0">
                <a:latin typeface="Tw Cen MT"/>
                <a:cs typeface="Tw Cen MT"/>
              </a:rPr>
              <a:t>Pathways for informing decisions</a:t>
            </a:r>
            <a:endParaRPr lang="en-US" dirty="0">
              <a:latin typeface="Tw Cen MT"/>
              <a:cs typeface="Tw Cen MT"/>
            </a:endParaRPr>
          </a:p>
        </p:txBody>
      </p:sp>
      <p:grpSp>
        <p:nvGrpSpPr>
          <p:cNvPr id="3" name="Group 3"/>
          <p:cNvGrpSpPr/>
          <p:nvPr/>
        </p:nvGrpSpPr>
        <p:grpSpPr>
          <a:xfrm>
            <a:off x="76200" y="1199687"/>
            <a:ext cx="9023450" cy="5497920"/>
            <a:chOff x="76200" y="1103248"/>
            <a:chExt cx="9023450" cy="5497920"/>
          </a:xfrm>
        </p:grpSpPr>
        <p:sp>
          <p:nvSpPr>
            <p:cNvPr id="5" name="AutoShape 22"/>
            <p:cNvSpPr>
              <a:spLocks noChangeArrowheads="1"/>
            </p:cNvSpPr>
            <p:nvPr/>
          </p:nvSpPr>
          <p:spPr bwMode="auto">
            <a:xfrm>
              <a:off x="304800" y="3256361"/>
              <a:ext cx="1600200" cy="629476"/>
            </a:xfrm>
            <a:prstGeom prst="flowChartAlternateProcess">
              <a:avLst/>
            </a:prstGeom>
            <a:solidFill>
              <a:srgbClr val="00FFCC">
                <a:alpha val="50000"/>
              </a:srgbClr>
            </a:solidFill>
            <a:ln w="12700" cap="flat" cmpd="sng" algn="ctr">
              <a:solidFill>
                <a:schemeClr val="tx1"/>
              </a:solidFill>
              <a:prstDash val="solid"/>
              <a:miter lim="800000"/>
              <a:headEnd type="none" w="med" len="med"/>
              <a:tailEnd type="none" w="med" len="me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a:latin typeface="Arial" pitchFamily="34" charset="0"/>
                <a:cs typeface="Arial" pitchFamily="34" charset="0"/>
              </a:endParaRPr>
            </a:p>
          </p:txBody>
        </p:sp>
        <p:sp>
          <p:nvSpPr>
            <p:cNvPr id="6" name="AutoShape 22"/>
            <p:cNvSpPr>
              <a:spLocks noChangeArrowheads="1"/>
            </p:cNvSpPr>
            <p:nvPr/>
          </p:nvSpPr>
          <p:spPr bwMode="auto">
            <a:xfrm>
              <a:off x="296430" y="4399361"/>
              <a:ext cx="1600200" cy="624441"/>
            </a:xfrm>
            <a:prstGeom prst="flowChartAlternateProcess">
              <a:avLst/>
            </a:prstGeom>
            <a:solidFill>
              <a:srgbClr val="00FFCC"/>
            </a:solidFill>
            <a:ln w="12700" cap="flat" cmpd="sng" algn="ctr">
              <a:solidFill>
                <a:schemeClr val="tx1"/>
              </a:solidFill>
              <a:prstDash val="solid"/>
              <a:miter lim="800000"/>
              <a:headEnd type="none" w="med" len="med"/>
              <a:tailEnd type="none" w="med" len="me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a:latin typeface="Arial" pitchFamily="34" charset="0"/>
                <a:cs typeface="Arial" pitchFamily="34" charset="0"/>
              </a:endParaRPr>
            </a:p>
          </p:txBody>
        </p:sp>
        <p:sp>
          <p:nvSpPr>
            <p:cNvPr id="7" name="Text Box 23"/>
            <p:cNvSpPr txBox="1">
              <a:spLocks noChangeArrowheads="1"/>
            </p:cNvSpPr>
            <p:nvPr/>
          </p:nvSpPr>
          <p:spPr bwMode="auto">
            <a:xfrm>
              <a:off x="76200" y="1103248"/>
              <a:ext cx="2133600" cy="923330"/>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2000" b="1" dirty="0" smtClean="0">
                  <a:latin typeface="Tw Cen MT"/>
                  <a:cs typeface="Tw Cen MT"/>
                </a:rPr>
                <a:t>CONDUCT </a:t>
              </a:r>
            </a:p>
            <a:p>
              <a:pPr algn="ctr" eaLnBrk="1" hangingPunct="1"/>
              <a:r>
                <a:rPr lang="en-US" sz="2000" b="1" dirty="0" smtClean="0">
                  <a:latin typeface="Tw Cen MT"/>
                  <a:cs typeface="Tw Cen MT"/>
                </a:rPr>
                <a:t>RESEARCH</a:t>
              </a:r>
              <a:endParaRPr lang="en-US" sz="2000" b="1" dirty="0">
                <a:latin typeface="Tw Cen MT"/>
                <a:cs typeface="Tw Cen MT"/>
              </a:endParaRPr>
            </a:p>
            <a:p>
              <a:pPr algn="ctr" eaLnBrk="1" hangingPunct="1"/>
              <a:endParaRPr lang="en-US" sz="1400" b="1" dirty="0">
                <a:latin typeface="Tw Cen MT"/>
                <a:cs typeface="Tw Cen MT"/>
              </a:endParaRPr>
            </a:p>
          </p:txBody>
        </p:sp>
        <p:sp>
          <p:nvSpPr>
            <p:cNvPr id="8" name="Text Box 24"/>
            <p:cNvSpPr txBox="1">
              <a:spLocks noChangeArrowheads="1"/>
            </p:cNvSpPr>
            <p:nvPr/>
          </p:nvSpPr>
          <p:spPr bwMode="auto">
            <a:xfrm>
              <a:off x="591510" y="3410035"/>
              <a:ext cx="1039066" cy="307777"/>
            </a:xfrm>
            <a:prstGeom prst="rect">
              <a:avLst/>
            </a:prstGeom>
            <a:noFill/>
            <a:ln w="9525">
              <a:noFill/>
              <a:miter lim="800000"/>
              <a:headEnd/>
              <a:tailEnd/>
            </a:ln>
          </p:spPr>
          <p:txBody>
            <a:bodyPr wrap="non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a:latin typeface="Arial" pitchFamily="34" charset="0"/>
                  <a:cs typeface="Arial" pitchFamily="34" charset="0"/>
                </a:rPr>
                <a:t>Published</a:t>
              </a:r>
            </a:p>
          </p:txBody>
        </p:sp>
        <p:sp>
          <p:nvSpPr>
            <p:cNvPr id="9" name="Text Box 45"/>
            <p:cNvSpPr txBox="1">
              <a:spLocks noChangeArrowheads="1"/>
            </p:cNvSpPr>
            <p:nvPr/>
          </p:nvSpPr>
          <p:spPr bwMode="auto">
            <a:xfrm>
              <a:off x="419624" y="4604219"/>
              <a:ext cx="1348446" cy="307777"/>
            </a:xfrm>
            <a:prstGeom prst="rect">
              <a:avLst/>
            </a:prstGeom>
            <a:noFill/>
            <a:ln w="9525">
              <a:noFill/>
              <a:miter lim="800000"/>
              <a:headEnd/>
              <a:tailEnd/>
            </a:ln>
          </p:spPr>
          <p:txBody>
            <a:bodyPr wrap="non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a:latin typeface="Arial" pitchFamily="34" charset="0"/>
                  <a:cs typeface="Arial" pitchFamily="34" charset="0"/>
                </a:rPr>
                <a:t>Disseminated</a:t>
              </a:r>
            </a:p>
          </p:txBody>
        </p:sp>
        <p:sp>
          <p:nvSpPr>
            <p:cNvPr id="10" name="AutoShape 46"/>
            <p:cNvSpPr>
              <a:spLocks noChangeArrowheads="1"/>
            </p:cNvSpPr>
            <p:nvPr/>
          </p:nvSpPr>
          <p:spPr bwMode="auto">
            <a:xfrm>
              <a:off x="6819808" y="2553191"/>
              <a:ext cx="2067340" cy="800174"/>
            </a:xfrm>
            <a:prstGeom prst="flowChartAlternateProcess">
              <a:avLst/>
            </a:prstGeom>
            <a:solidFill>
              <a:schemeClr val="accent1">
                <a:lumMod val="75000"/>
                <a:alpha val="70000"/>
              </a:schemeClr>
            </a:solidFill>
            <a:ln w="9525">
              <a:solidFill>
                <a:schemeClr val="tx1"/>
              </a:solidFill>
              <a:miter lim="800000"/>
              <a:headEnd/>
              <a:tailEn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sz="1400">
                <a:latin typeface="Arial" pitchFamily="34" charset="0"/>
                <a:cs typeface="Arial" pitchFamily="34" charset="0"/>
              </a:endParaRPr>
            </a:p>
          </p:txBody>
        </p:sp>
        <p:sp>
          <p:nvSpPr>
            <p:cNvPr id="11" name="Text Box 47"/>
            <p:cNvSpPr txBox="1">
              <a:spLocks noChangeArrowheads="1"/>
            </p:cNvSpPr>
            <p:nvPr/>
          </p:nvSpPr>
          <p:spPr bwMode="auto">
            <a:xfrm>
              <a:off x="7158981" y="2614701"/>
              <a:ext cx="1381984" cy="738664"/>
            </a:xfrm>
            <a:prstGeom prst="rect">
              <a:avLst/>
            </a:prstGeom>
            <a:noFill/>
            <a:ln w="9525">
              <a:noFill/>
              <a:miter lim="800000"/>
              <a:headEnd/>
              <a:tailEnd/>
            </a:ln>
          </p:spPr>
          <p:txBody>
            <a:bodyPr wrap="non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a:latin typeface="Arial" pitchFamily="34" charset="0"/>
                  <a:cs typeface="Arial" pitchFamily="34" charset="0"/>
                </a:rPr>
                <a:t>Enhanced &amp;</a:t>
              </a:r>
            </a:p>
            <a:p>
              <a:pPr algn="ctr" eaLnBrk="1" hangingPunct="1"/>
              <a:r>
                <a:rPr lang="en-US" sz="1400" b="1" dirty="0">
                  <a:latin typeface="Arial" pitchFamily="34" charset="0"/>
                  <a:cs typeface="Arial" pitchFamily="34" charset="0"/>
                </a:rPr>
                <a:t>balanced</a:t>
              </a:r>
              <a:r>
                <a:rPr lang="en-US" sz="1400" b="1" dirty="0" smtClean="0">
                  <a:latin typeface="Arial" pitchFamily="34" charset="0"/>
                  <a:cs typeface="Arial" pitchFamily="34" charset="0"/>
                </a:rPr>
                <a:t> BES</a:t>
              </a:r>
              <a:endParaRPr lang="en-US" sz="1400" b="1" dirty="0">
                <a:latin typeface="Arial" pitchFamily="34" charset="0"/>
                <a:cs typeface="Arial" pitchFamily="34" charset="0"/>
              </a:endParaRPr>
            </a:p>
            <a:p>
              <a:pPr algn="ctr" eaLnBrk="1" hangingPunct="1"/>
              <a:r>
                <a:rPr lang="en-US" sz="1400" b="1" dirty="0">
                  <a:latin typeface="Arial" pitchFamily="34" charset="0"/>
                  <a:cs typeface="Arial" pitchFamily="34" charset="0"/>
                </a:rPr>
                <a:t>provision</a:t>
              </a:r>
            </a:p>
          </p:txBody>
        </p:sp>
        <p:sp>
          <p:nvSpPr>
            <p:cNvPr id="14" name="AutoShape 54"/>
            <p:cNvSpPr>
              <a:spLocks noChangeArrowheads="1"/>
            </p:cNvSpPr>
            <p:nvPr/>
          </p:nvSpPr>
          <p:spPr bwMode="auto">
            <a:xfrm>
              <a:off x="6804992" y="3939778"/>
              <a:ext cx="2133600" cy="894376"/>
            </a:xfrm>
            <a:prstGeom prst="flowChartAlternateProcess">
              <a:avLst/>
            </a:prstGeom>
            <a:solidFill>
              <a:schemeClr val="accent1">
                <a:lumMod val="75000"/>
              </a:schemeClr>
            </a:solidFill>
            <a:ln w="9525">
              <a:solidFill>
                <a:schemeClr val="tx1"/>
              </a:solidFill>
              <a:miter lim="800000"/>
              <a:headEnd/>
              <a:tailEn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a:latin typeface="Arial" pitchFamily="34" charset="0"/>
                <a:cs typeface="Arial" pitchFamily="34" charset="0"/>
              </a:endParaRPr>
            </a:p>
          </p:txBody>
        </p:sp>
        <p:sp>
          <p:nvSpPr>
            <p:cNvPr id="15" name="Text Box 55"/>
            <p:cNvSpPr txBox="1">
              <a:spLocks noChangeArrowheads="1"/>
            </p:cNvSpPr>
            <p:nvPr/>
          </p:nvSpPr>
          <p:spPr bwMode="auto">
            <a:xfrm>
              <a:off x="6752912" y="4015978"/>
              <a:ext cx="2173992" cy="738664"/>
            </a:xfrm>
            <a:prstGeom prst="rect">
              <a:avLst/>
            </a:prstGeom>
            <a:noFill/>
            <a:ln w="9525">
              <a:noFill/>
              <a:miter lim="800000"/>
              <a:headEnd/>
              <a:tailEnd/>
            </a:ln>
          </p:spPr>
          <p:txBody>
            <a:bodyPr wrap="non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smtClean="0">
                  <a:latin typeface="Arial" pitchFamily="34" charset="0"/>
                  <a:cs typeface="Arial" pitchFamily="34" charset="0"/>
                </a:rPr>
                <a:t>Improved outcomes for</a:t>
              </a:r>
              <a:endParaRPr lang="en-US" sz="1400" b="1" dirty="0">
                <a:latin typeface="Arial" pitchFamily="34" charset="0"/>
                <a:cs typeface="Arial" pitchFamily="34" charset="0"/>
              </a:endParaRPr>
            </a:p>
            <a:p>
              <a:pPr algn="ctr" eaLnBrk="1" hangingPunct="1"/>
              <a:r>
                <a:rPr lang="en-US" sz="1400" b="1" dirty="0" smtClean="0">
                  <a:latin typeface="Arial" pitchFamily="34" charset="0"/>
                  <a:cs typeface="Arial" pitchFamily="34" charset="0"/>
                </a:rPr>
                <a:t>biodiversity</a:t>
              </a:r>
              <a:endParaRPr lang="en-US" sz="1400" b="1" dirty="0">
                <a:latin typeface="Arial" pitchFamily="34" charset="0"/>
                <a:cs typeface="Arial" pitchFamily="34" charset="0"/>
              </a:endParaRPr>
            </a:p>
            <a:p>
              <a:pPr algn="ctr" eaLnBrk="1" hangingPunct="1"/>
              <a:r>
                <a:rPr lang="en-US" sz="1400" b="1" dirty="0">
                  <a:latin typeface="Arial" pitchFamily="34" charset="0"/>
                  <a:cs typeface="Arial" pitchFamily="34" charset="0"/>
                </a:rPr>
                <a:t>&amp; </a:t>
              </a:r>
              <a:r>
                <a:rPr lang="en-US" sz="1400" b="1" dirty="0" smtClean="0">
                  <a:latin typeface="Arial" pitchFamily="34" charset="0"/>
                  <a:cs typeface="Arial" pitchFamily="34" charset="0"/>
                </a:rPr>
                <a:t>human wellbeing </a:t>
              </a:r>
              <a:endParaRPr lang="en-US" sz="1400" b="1" dirty="0">
                <a:latin typeface="Arial" pitchFamily="34" charset="0"/>
                <a:cs typeface="Arial" pitchFamily="34" charset="0"/>
              </a:endParaRPr>
            </a:p>
          </p:txBody>
        </p:sp>
        <p:sp>
          <p:nvSpPr>
            <p:cNvPr id="16" name="AutoShape 56"/>
            <p:cNvSpPr>
              <a:spLocks noChangeArrowheads="1"/>
            </p:cNvSpPr>
            <p:nvPr/>
          </p:nvSpPr>
          <p:spPr bwMode="auto">
            <a:xfrm>
              <a:off x="2607206" y="1842064"/>
              <a:ext cx="1436505" cy="868020"/>
            </a:xfrm>
            <a:prstGeom prst="flowChartAlternateProcess">
              <a:avLst/>
            </a:prstGeom>
            <a:solidFill>
              <a:srgbClr val="1AA5D0">
                <a:alpha val="10000"/>
              </a:srgbClr>
            </a:solidFill>
            <a:ln w="9525">
              <a:solidFill>
                <a:schemeClr val="tx1"/>
              </a:solidFill>
              <a:miter lim="800000"/>
              <a:headEnd/>
              <a:tailEn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a:latin typeface="Arial" pitchFamily="34" charset="0"/>
                <a:cs typeface="Arial" pitchFamily="34" charset="0"/>
              </a:endParaRPr>
            </a:p>
          </p:txBody>
        </p:sp>
        <p:sp>
          <p:nvSpPr>
            <p:cNvPr id="17" name="AutoShape 57"/>
            <p:cNvSpPr>
              <a:spLocks noChangeArrowheads="1"/>
            </p:cNvSpPr>
            <p:nvPr/>
          </p:nvSpPr>
          <p:spPr bwMode="auto">
            <a:xfrm>
              <a:off x="2580703" y="3274751"/>
              <a:ext cx="1447833" cy="868020"/>
            </a:xfrm>
            <a:prstGeom prst="flowChartAlternateProcess">
              <a:avLst/>
            </a:prstGeom>
            <a:solidFill>
              <a:srgbClr val="1AA5D0">
                <a:alpha val="50000"/>
              </a:srgbClr>
            </a:solidFill>
            <a:ln w="9525">
              <a:solidFill>
                <a:schemeClr val="tx1"/>
              </a:solidFill>
              <a:miter lim="800000"/>
              <a:headEnd/>
              <a:tailEn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a:latin typeface="Arial" pitchFamily="34" charset="0"/>
                <a:cs typeface="Arial" pitchFamily="34" charset="0"/>
              </a:endParaRPr>
            </a:p>
          </p:txBody>
        </p:sp>
        <p:sp>
          <p:nvSpPr>
            <p:cNvPr id="18" name="AutoShape 58"/>
            <p:cNvSpPr>
              <a:spLocks noChangeArrowheads="1"/>
            </p:cNvSpPr>
            <p:nvPr/>
          </p:nvSpPr>
          <p:spPr bwMode="auto">
            <a:xfrm>
              <a:off x="2595878" y="4696320"/>
              <a:ext cx="1447833" cy="826524"/>
            </a:xfrm>
            <a:prstGeom prst="flowChartAlternateProcess">
              <a:avLst/>
            </a:prstGeom>
            <a:solidFill>
              <a:srgbClr val="1AA5D0"/>
            </a:solidFill>
            <a:ln w="9525">
              <a:solidFill>
                <a:schemeClr val="tx1"/>
              </a:solidFill>
              <a:miter lim="800000"/>
              <a:headEnd/>
              <a:tailEn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a:latin typeface="Arial" pitchFamily="34" charset="0"/>
                <a:cs typeface="Arial" pitchFamily="34" charset="0"/>
              </a:endParaRPr>
            </a:p>
          </p:txBody>
        </p:sp>
        <p:sp>
          <p:nvSpPr>
            <p:cNvPr id="19" name="Text Box 60"/>
            <p:cNvSpPr txBox="1">
              <a:spLocks noChangeArrowheads="1"/>
            </p:cNvSpPr>
            <p:nvPr/>
          </p:nvSpPr>
          <p:spPr bwMode="auto">
            <a:xfrm>
              <a:off x="2529173" y="1931516"/>
              <a:ext cx="1581245" cy="738664"/>
            </a:xfrm>
            <a:prstGeom prst="rect">
              <a:avLst/>
            </a:prstGeom>
            <a:noFill/>
            <a:ln w="9525">
              <a:noFill/>
              <a:miter lim="800000"/>
              <a:headEnd/>
              <a:tailEnd/>
            </a:ln>
          </p:spPr>
          <p:txBody>
            <a:bodyPr wrap="non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a:latin typeface="Arial" pitchFamily="34" charset="0"/>
                  <a:cs typeface="Arial" pitchFamily="34" charset="0"/>
                </a:rPr>
                <a:t>People </a:t>
              </a:r>
            </a:p>
            <a:p>
              <a:pPr algn="ctr" eaLnBrk="1" hangingPunct="1"/>
              <a:r>
                <a:rPr lang="en-US" sz="1400" b="1" dirty="0">
                  <a:latin typeface="Arial" pitchFamily="34" charset="0"/>
                  <a:cs typeface="Arial" pitchFamily="34" charset="0"/>
                </a:rPr>
                <a:t>aware of &amp;</a:t>
              </a:r>
            </a:p>
            <a:p>
              <a:pPr algn="ctr" eaLnBrk="1" hangingPunct="1"/>
              <a:r>
                <a:rPr lang="en-US" sz="1400" b="1" dirty="0">
                  <a:latin typeface="Arial" pitchFamily="34" charset="0"/>
                  <a:cs typeface="Arial" pitchFamily="34" charset="0"/>
                </a:rPr>
                <a:t>understand</a:t>
              </a:r>
              <a:r>
                <a:rPr lang="en-US" sz="1400" b="1" dirty="0" smtClean="0">
                  <a:latin typeface="Arial" pitchFamily="34" charset="0"/>
                  <a:cs typeface="Arial" pitchFamily="34" charset="0"/>
                </a:rPr>
                <a:t> BES</a:t>
              </a:r>
              <a:endParaRPr lang="en-US" sz="1400" b="1" dirty="0">
                <a:latin typeface="Arial" pitchFamily="34" charset="0"/>
                <a:cs typeface="Arial" pitchFamily="34" charset="0"/>
              </a:endParaRPr>
            </a:p>
          </p:txBody>
        </p:sp>
        <p:sp>
          <p:nvSpPr>
            <p:cNvPr id="20" name="Text Box 61"/>
            <p:cNvSpPr txBox="1">
              <a:spLocks noChangeArrowheads="1"/>
            </p:cNvSpPr>
            <p:nvPr/>
          </p:nvSpPr>
          <p:spPr bwMode="auto">
            <a:xfrm>
              <a:off x="2513572" y="3456202"/>
              <a:ext cx="1561257" cy="523220"/>
            </a:xfrm>
            <a:prstGeom prst="rect">
              <a:avLst/>
            </a:prstGeom>
            <a:noFill/>
            <a:ln w="9525">
              <a:noFill/>
              <a:miter lim="800000"/>
              <a:headEnd/>
              <a:tailEnd/>
            </a:ln>
          </p:spPr>
          <p:txBody>
            <a:bodyPr wrap="non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a:latin typeface="Arial" pitchFamily="34" charset="0"/>
                  <a:cs typeface="Arial" pitchFamily="34" charset="0"/>
                </a:rPr>
                <a:t>Stakeholders</a:t>
              </a:r>
            </a:p>
            <a:p>
              <a:pPr algn="ctr" eaLnBrk="1" hangingPunct="1"/>
              <a:r>
                <a:rPr lang="en-US" sz="1400" b="1" dirty="0">
                  <a:latin typeface="Arial" pitchFamily="34" charset="0"/>
                  <a:cs typeface="Arial" pitchFamily="34" charset="0"/>
                </a:rPr>
                <a:t>focused on</a:t>
              </a:r>
              <a:r>
                <a:rPr lang="en-US" sz="1400" b="1" dirty="0" smtClean="0">
                  <a:latin typeface="Arial" pitchFamily="34" charset="0"/>
                  <a:cs typeface="Arial" pitchFamily="34" charset="0"/>
                </a:rPr>
                <a:t> BES</a:t>
              </a:r>
              <a:endParaRPr lang="en-US" sz="1400" b="1" dirty="0">
                <a:latin typeface="Arial" pitchFamily="34" charset="0"/>
                <a:cs typeface="Arial" pitchFamily="34" charset="0"/>
              </a:endParaRPr>
            </a:p>
          </p:txBody>
        </p:sp>
        <p:sp>
          <p:nvSpPr>
            <p:cNvPr id="21" name="Text Box 62"/>
            <p:cNvSpPr txBox="1">
              <a:spLocks noChangeArrowheads="1"/>
            </p:cNvSpPr>
            <p:nvPr/>
          </p:nvSpPr>
          <p:spPr bwMode="auto">
            <a:xfrm>
              <a:off x="2679017" y="4784180"/>
              <a:ext cx="1258678" cy="738664"/>
            </a:xfrm>
            <a:prstGeom prst="rect">
              <a:avLst/>
            </a:prstGeom>
            <a:noFill/>
            <a:ln w="9525">
              <a:noFill/>
              <a:miter lim="800000"/>
              <a:headEnd/>
              <a:tailEnd/>
            </a:ln>
          </p:spPr>
          <p:txBody>
            <a:bodyPr wrap="non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a:latin typeface="Arial" pitchFamily="34" charset="0"/>
                  <a:cs typeface="Arial" pitchFamily="34" charset="0"/>
                </a:rPr>
                <a:t>Stakeholder </a:t>
              </a:r>
            </a:p>
            <a:p>
              <a:pPr algn="ctr" eaLnBrk="1" hangingPunct="1"/>
              <a:r>
                <a:rPr lang="en-US" sz="1400" b="1" dirty="0" smtClean="0">
                  <a:latin typeface="Arial" pitchFamily="34" charset="0"/>
                  <a:cs typeface="Arial" pitchFamily="34" charset="0"/>
                </a:rPr>
                <a:t>differences </a:t>
              </a:r>
              <a:endParaRPr lang="en-US" sz="1400" b="1" dirty="0">
                <a:latin typeface="Arial" pitchFamily="34" charset="0"/>
                <a:cs typeface="Arial" pitchFamily="34" charset="0"/>
              </a:endParaRPr>
            </a:p>
            <a:p>
              <a:pPr algn="ctr" eaLnBrk="1" hangingPunct="1"/>
              <a:r>
                <a:rPr lang="en-US" sz="1400" b="1" dirty="0">
                  <a:latin typeface="Arial" pitchFamily="34" charset="0"/>
                  <a:cs typeface="Arial" pitchFamily="34" charset="0"/>
                </a:rPr>
                <a:t>mediated</a:t>
              </a:r>
            </a:p>
          </p:txBody>
        </p:sp>
        <p:sp>
          <p:nvSpPr>
            <p:cNvPr id="22" name="Text Box 64"/>
            <p:cNvSpPr txBox="1">
              <a:spLocks noChangeArrowheads="1"/>
            </p:cNvSpPr>
            <p:nvPr/>
          </p:nvSpPr>
          <p:spPr bwMode="auto">
            <a:xfrm>
              <a:off x="2414172" y="1103248"/>
              <a:ext cx="1900617" cy="707886"/>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2000" b="1" dirty="0" smtClean="0">
                  <a:latin typeface="Tw Cen MT"/>
                  <a:cs typeface="Tw Cen MT"/>
                </a:rPr>
                <a:t>CHANGE PERSPECTIVES</a:t>
              </a:r>
              <a:endParaRPr lang="en-US" sz="2000" b="1" dirty="0">
                <a:latin typeface="Tw Cen MT"/>
                <a:cs typeface="Tw Cen MT"/>
              </a:endParaRPr>
            </a:p>
          </p:txBody>
        </p:sp>
        <p:sp>
          <p:nvSpPr>
            <p:cNvPr id="23" name="Text Box 66"/>
            <p:cNvSpPr txBox="1">
              <a:spLocks noChangeArrowheads="1"/>
            </p:cNvSpPr>
            <p:nvPr/>
          </p:nvSpPr>
          <p:spPr bwMode="auto">
            <a:xfrm>
              <a:off x="3924443" y="1103248"/>
              <a:ext cx="2867296" cy="707886"/>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2000" b="1" dirty="0" smtClean="0">
                  <a:latin typeface="Tw Cen MT"/>
                  <a:cs typeface="Tw Cen MT"/>
                </a:rPr>
                <a:t>GENERATE</a:t>
              </a:r>
            </a:p>
            <a:p>
              <a:pPr algn="ctr" eaLnBrk="1" hangingPunct="1"/>
              <a:r>
                <a:rPr lang="en-US" sz="2000" b="1" dirty="0" smtClean="0">
                  <a:latin typeface="Tw Cen MT"/>
                  <a:cs typeface="Tw Cen MT"/>
                </a:rPr>
                <a:t>ACTION</a:t>
              </a:r>
              <a:endParaRPr lang="en-US" sz="2000" b="1" dirty="0">
                <a:latin typeface="Tw Cen MT"/>
                <a:cs typeface="Tw Cen MT"/>
              </a:endParaRPr>
            </a:p>
          </p:txBody>
        </p:sp>
        <p:sp>
          <p:nvSpPr>
            <p:cNvPr id="24" name="AutoShape 67"/>
            <p:cNvSpPr>
              <a:spLocks noChangeArrowheads="1"/>
            </p:cNvSpPr>
            <p:nvPr/>
          </p:nvSpPr>
          <p:spPr bwMode="auto">
            <a:xfrm>
              <a:off x="4674704" y="1817008"/>
              <a:ext cx="1556836" cy="1046175"/>
            </a:xfrm>
            <a:prstGeom prst="flowChartAlternateProcess">
              <a:avLst/>
            </a:prstGeom>
            <a:solidFill>
              <a:srgbClr val="236BE1">
                <a:alpha val="25000"/>
              </a:srgbClr>
            </a:solidFill>
            <a:ln w="9525">
              <a:solidFill>
                <a:schemeClr val="tx1"/>
              </a:solidFill>
              <a:miter lim="800000"/>
              <a:headEnd/>
              <a:tailEn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a:latin typeface="Arial" pitchFamily="34" charset="0"/>
                <a:cs typeface="Arial" pitchFamily="34" charset="0"/>
              </a:endParaRPr>
            </a:p>
          </p:txBody>
        </p:sp>
        <p:sp>
          <p:nvSpPr>
            <p:cNvPr id="25" name="AutoShape 68"/>
            <p:cNvSpPr>
              <a:spLocks noChangeArrowheads="1"/>
            </p:cNvSpPr>
            <p:nvPr/>
          </p:nvSpPr>
          <p:spPr bwMode="auto">
            <a:xfrm>
              <a:off x="4648200" y="3410769"/>
              <a:ext cx="1556836" cy="964025"/>
            </a:xfrm>
            <a:prstGeom prst="flowChartAlternateProcess">
              <a:avLst/>
            </a:prstGeom>
            <a:solidFill>
              <a:srgbClr val="236BE1">
                <a:alpha val="90000"/>
              </a:srgbClr>
            </a:solidFill>
            <a:ln w="9525">
              <a:solidFill>
                <a:schemeClr val="tx1"/>
              </a:solidFill>
              <a:miter lim="800000"/>
              <a:headEnd/>
              <a:tailEn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a:latin typeface="Arial" pitchFamily="34" charset="0"/>
                <a:cs typeface="Arial" pitchFamily="34" charset="0"/>
              </a:endParaRPr>
            </a:p>
          </p:txBody>
        </p:sp>
        <p:sp>
          <p:nvSpPr>
            <p:cNvPr id="26" name="Text Box 69"/>
            <p:cNvSpPr txBox="1">
              <a:spLocks noChangeArrowheads="1"/>
            </p:cNvSpPr>
            <p:nvPr/>
          </p:nvSpPr>
          <p:spPr bwMode="auto">
            <a:xfrm>
              <a:off x="4690939" y="1868859"/>
              <a:ext cx="1583338" cy="954107"/>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smtClean="0">
                  <a:latin typeface="Arial" pitchFamily="34" charset="0"/>
                  <a:cs typeface="Arial" pitchFamily="34" charset="0"/>
                </a:rPr>
                <a:t>Alternative choices </a:t>
              </a:r>
              <a:endParaRPr lang="en-US" sz="1400" b="1" dirty="0">
                <a:latin typeface="Arial" pitchFamily="34" charset="0"/>
                <a:cs typeface="Arial" pitchFamily="34" charset="0"/>
              </a:endParaRPr>
            </a:p>
            <a:p>
              <a:pPr algn="ctr" eaLnBrk="1" hangingPunct="1"/>
              <a:r>
                <a:rPr lang="en-US" sz="1400" b="1" dirty="0">
                  <a:latin typeface="Arial" pitchFamily="34" charset="0"/>
                  <a:cs typeface="Arial" pitchFamily="34" charset="0"/>
                </a:rPr>
                <a:t>based on ES </a:t>
              </a:r>
            </a:p>
            <a:p>
              <a:pPr algn="ctr" eaLnBrk="1" hangingPunct="1"/>
              <a:r>
                <a:rPr lang="en-US" sz="1400" b="1" dirty="0">
                  <a:latin typeface="Arial" pitchFamily="34" charset="0"/>
                  <a:cs typeface="Arial" pitchFamily="34" charset="0"/>
                </a:rPr>
                <a:t>framework</a:t>
              </a:r>
            </a:p>
          </p:txBody>
        </p:sp>
        <p:sp>
          <p:nvSpPr>
            <p:cNvPr id="27" name="Text Box 70"/>
            <p:cNvSpPr txBox="1">
              <a:spLocks noChangeArrowheads="1"/>
            </p:cNvSpPr>
            <p:nvPr/>
          </p:nvSpPr>
          <p:spPr bwMode="auto">
            <a:xfrm>
              <a:off x="4690939" y="3483730"/>
              <a:ext cx="1556836" cy="738664"/>
            </a:xfrm>
            <a:prstGeom prst="rect">
              <a:avLst/>
            </a:prstGeom>
            <a:noFill/>
            <a:ln w="9525">
              <a:noFill/>
              <a:miter lim="800000"/>
              <a:headEnd/>
              <a:tailEnd/>
            </a:ln>
          </p:spPr>
          <p:txBody>
            <a:bodyPr wrap="non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smtClean="0">
                  <a:latin typeface="Arial" pitchFamily="34" charset="0"/>
                  <a:cs typeface="Arial" pitchFamily="34" charset="0"/>
                </a:rPr>
                <a:t>Plans </a:t>
              </a:r>
              <a:r>
                <a:rPr lang="en-US" sz="1400" b="1" dirty="0">
                  <a:latin typeface="Arial" pitchFamily="34" charset="0"/>
                  <a:cs typeface="Arial" pitchFamily="34" charset="0"/>
                </a:rPr>
                <a:t>&amp; policies</a:t>
              </a:r>
            </a:p>
            <a:p>
              <a:pPr algn="ctr" eaLnBrk="1" hangingPunct="1"/>
              <a:r>
                <a:rPr lang="en-US" sz="1400" b="1" dirty="0">
                  <a:latin typeface="Arial" pitchFamily="34" charset="0"/>
                  <a:cs typeface="Arial" pitchFamily="34" charset="0"/>
                </a:rPr>
                <a:t>consider </a:t>
              </a:r>
              <a:endParaRPr lang="en-US" sz="1400" b="1" dirty="0" smtClean="0">
                <a:latin typeface="Arial" pitchFamily="34" charset="0"/>
                <a:cs typeface="Arial" pitchFamily="34" charset="0"/>
              </a:endParaRPr>
            </a:p>
            <a:p>
              <a:pPr algn="ctr" eaLnBrk="1" hangingPunct="1"/>
              <a:r>
                <a:rPr lang="en-US" sz="1400" b="1" dirty="0" smtClean="0">
                  <a:latin typeface="Arial" pitchFamily="34" charset="0"/>
                  <a:cs typeface="Arial" pitchFamily="34" charset="0"/>
                </a:rPr>
                <a:t>BES </a:t>
              </a:r>
              <a:r>
                <a:rPr lang="en-US" sz="1400" b="1" dirty="0">
                  <a:latin typeface="Arial" pitchFamily="34" charset="0"/>
                  <a:cs typeface="Arial" pitchFamily="34" charset="0"/>
                </a:rPr>
                <a:t>impacts</a:t>
              </a:r>
            </a:p>
          </p:txBody>
        </p:sp>
        <p:sp>
          <p:nvSpPr>
            <p:cNvPr id="28" name="Text Box 51"/>
            <p:cNvSpPr txBox="1">
              <a:spLocks noChangeArrowheads="1"/>
            </p:cNvSpPr>
            <p:nvPr/>
          </p:nvSpPr>
          <p:spPr bwMode="auto">
            <a:xfrm>
              <a:off x="6340538" y="1103248"/>
              <a:ext cx="2759112" cy="707886"/>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2000" b="1" dirty="0" smtClean="0">
                  <a:latin typeface="Tw Cen MT"/>
                  <a:cs typeface="Tw Cen MT"/>
                </a:rPr>
                <a:t>IMPROVE</a:t>
              </a:r>
            </a:p>
            <a:p>
              <a:pPr algn="ctr" eaLnBrk="1" hangingPunct="1"/>
              <a:r>
                <a:rPr lang="en-US" sz="2000" b="1" dirty="0" smtClean="0">
                  <a:latin typeface="Tw Cen MT"/>
                  <a:cs typeface="Tw Cen MT"/>
                </a:rPr>
                <a:t>OUTCOMES</a:t>
              </a:r>
              <a:endParaRPr lang="en-US" sz="2000" b="1" dirty="0">
                <a:latin typeface="Tw Cen MT"/>
                <a:cs typeface="Tw Cen MT"/>
              </a:endParaRPr>
            </a:p>
          </p:txBody>
        </p:sp>
        <p:sp>
          <p:nvSpPr>
            <p:cNvPr id="29" name="AutoShape 22"/>
            <p:cNvSpPr>
              <a:spLocks noChangeArrowheads="1"/>
            </p:cNvSpPr>
            <p:nvPr/>
          </p:nvSpPr>
          <p:spPr bwMode="auto">
            <a:xfrm>
              <a:off x="304800" y="2069004"/>
              <a:ext cx="1600200" cy="629476"/>
            </a:xfrm>
            <a:prstGeom prst="flowChartAlternateProcess">
              <a:avLst/>
            </a:prstGeom>
            <a:solidFill>
              <a:srgbClr val="00FFCC">
                <a:alpha val="10000"/>
              </a:srgbClr>
            </a:solidFill>
            <a:ln w="12700" cap="flat" cmpd="sng" algn="ctr">
              <a:solidFill>
                <a:schemeClr val="tx1"/>
              </a:solidFill>
              <a:prstDash val="solid"/>
              <a:miter lim="800000"/>
              <a:headEnd type="none" w="med" len="med"/>
              <a:tailEnd type="none" w="med" len="me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a:latin typeface="Arial" pitchFamily="34" charset="0"/>
                <a:cs typeface="Arial" pitchFamily="34" charset="0"/>
              </a:endParaRPr>
            </a:p>
          </p:txBody>
        </p:sp>
        <p:sp>
          <p:nvSpPr>
            <p:cNvPr id="30" name="Text Box 24"/>
            <p:cNvSpPr txBox="1">
              <a:spLocks noChangeArrowheads="1"/>
            </p:cNvSpPr>
            <p:nvPr/>
          </p:nvSpPr>
          <p:spPr bwMode="auto">
            <a:xfrm>
              <a:off x="607111" y="2115502"/>
              <a:ext cx="1010213" cy="523220"/>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smtClean="0">
                  <a:latin typeface="Arial" pitchFamily="34" charset="0"/>
                  <a:cs typeface="Arial" pitchFamily="34" charset="0"/>
                </a:rPr>
                <a:t>Results </a:t>
              </a:r>
            </a:p>
            <a:p>
              <a:pPr algn="ctr" eaLnBrk="1" hangingPunct="1"/>
              <a:r>
                <a:rPr lang="en-US" sz="1400" b="1" dirty="0" smtClean="0">
                  <a:latin typeface="Arial" pitchFamily="34" charset="0"/>
                  <a:cs typeface="Arial" pitchFamily="34" charset="0"/>
                </a:rPr>
                <a:t>Produced</a:t>
              </a:r>
              <a:endParaRPr lang="en-US" sz="1400" b="1" dirty="0">
                <a:latin typeface="Arial" pitchFamily="34" charset="0"/>
                <a:cs typeface="Arial" pitchFamily="34" charset="0"/>
              </a:endParaRPr>
            </a:p>
          </p:txBody>
        </p:sp>
        <p:sp>
          <p:nvSpPr>
            <p:cNvPr id="31" name="Down Arrow 30"/>
            <p:cNvSpPr/>
            <p:nvPr/>
          </p:nvSpPr>
          <p:spPr>
            <a:xfrm>
              <a:off x="879616" y="2702176"/>
              <a:ext cx="412474" cy="533400"/>
            </a:xfrm>
            <a:prstGeom prst="downArrow">
              <a:avLst/>
            </a:prstGeom>
            <a:solidFill>
              <a:srgbClr val="00FFCC">
                <a:alpha val="50000"/>
              </a:srgb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Down Arrow 31"/>
            <p:cNvSpPr/>
            <p:nvPr/>
          </p:nvSpPr>
          <p:spPr>
            <a:xfrm>
              <a:off x="879616" y="3865961"/>
              <a:ext cx="412474" cy="533400"/>
            </a:xfrm>
            <a:prstGeom prst="downArrow">
              <a:avLst/>
            </a:prstGeom>
            <a:solidFill>
              <a:srgbClr val="00FFCC">
                <a:alpha val="50000"/>
              </a:srgb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Down Arrow 32"/>
            <p:cNvSpPr/>
            <p:nvPr/>
          </p:nvSpPr>
          <p:spPr>
            <a:xfrm>
              <a:off x="3093551" y="2710084"/>
              <a:ext cx="412474" cy="533400"/>
            </a:xfrm>
            <a:prstGeom prst="downArrow">
              <a:avLst/>
            </a:prstGeom>
            <a:solidFill>
              <a:srgbClr val="1AA5D0">
                <a:alpha val="50000"/>
              </a:srgb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Down Arrow 33"/>
            <p:cNvSpPr/>
            <p:nvPr/>
          </p:nvSpPr>
          <p:spPr>
            <a:xfrm>
              <a:off x="3093551" y="4142771"/>
              <a:ext cx="412474" cy="533400"/>
            </a:xfrm>
            <a:prstGeom prst="downArrow">
              <a:avLst/>
            </a:prstGeom>
            <a:solidFill>
              <a:srgbClr val="1AA5D0">
                <a:alpha val="50000"/>
              </a:srgb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Down Arrow 34"/>
            <p:cNvSpPr/>
            <p:nvPr/>
          </p:nvSpPr>
          <p:spPr>
            <a:xfrm>
              <a:off x="5210093" y="2863183"/>
              <a:ext cx="412474" cy="523220"/>
            </a:xfrm>
            <a:prstGeom prst="downArrow">
              <a:avLst/>
            </a:prstGeom>
            <a:solidFill>
              <a:srgbClr val="164FEE">
                <a:alpha val="75000"/>
              </a:srgb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7" name="Down Arrow 36"/>
            <p:cNvSpPr/>
            <p:nvPr/>
          </p:nvSpPr>
          <p:spPr>
            <a:xfrm>
              <a:off x="7638222" y="3353365"/>
              <a:ext cx="412474" cy="554658"/>
            </a:xfrm>
            <a:prstGeom prst="downArrow">
              <a:avLst/>
            </a:prstGeom>
            <a:solidFill>
              <a:schemeClr val="accent1">
                <a:lumMod val="7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Right Arrow 37"/>
            <p:cNvSpPr/>
            <p:nvPr/>
          </p:nvSpPr>
          <p:spPr>
            <a:xfrm>
              <a:off x="393259" y="5920412"/>
              <a:ext cx="8595360" cy="337928"/>
            </a:xfrm>
            <a:prstGeom prst="rightArrow">
              <a:avLst/>
            </a:prstGeom>
            <a:gradFill flip="none" rotWithShape="1">
              <a:gsLst>
                <a:gs pos="0">
                  <a:srgbClr val="03D4A8"/>
                </a:gs>
                <a:gs pos="25000">
                  <a:srgbClr val="21D6E0"/>
                </a:gs>
                <a:gs pos="75000">
                  <a:srgbClr val="0087E6"/>
                </a:gs>
                <a:gs pos="100000">
                  <a:schemeClr val="tx2"/>
                </a:gs>
              </a:gsLst>
              <a:lin ang="0" scaled="0"/>
              <a:tileRect/>
            </a:gradFill>
            <a:ln>
              <a:solidFill>
                <a:schemeClr val="tx1"/>
              </a:solidFill>
            </a:ln>
            <a:effectLst>
              <a:outerShdw blurRad="40000" dist="23000" dir="5400000" rotWithShape="0">
                <a:schemeClr val="bg1">
                  <a:lumMod val="5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TextBox 65"/>
            <p:cNvSpPr txBox="1"/>
            <p:nvPr/>
          </p:nvSpPr>
          <p:spPr>
            <a:xfrm>
              <a:off x="267224" y="6231836"/>
              <a:ext cx="879181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smtClean="0">
                  <a:latin typeface="Tw Cen MT"/>
                  <a:cs typeface="Tw Cen MT"/>
                </a:rPr>
                <a:t>Increasing impact</a:t>
              </a:r>
              <a:endParaRPr lang="en-US" dirty="0">
                <a:latin typeface="Tw Cen MT"/>
                <a:cs typeface="Tw Cen MT"/>
              </a:endParaRPr>
            </a:p>
          </p:txBody>
        </p:sp>
      </p:grpSp>
      <p:sp>
        <p:nvSpPr>
          <p:cNvPr id="41" name="Oval 40"/>
          <p:cNvSpPr/>
          <p:nvPr/>
        </p:nvSpPr>
        <p:spPr>
          <a:xfrm>
            <a:off x="879616" y="6043355"/>
            <a:ext cx="412474" cy="311424"/>
          </a:xfrm>
          <a:prstGeom prst="ellipse">
            <a:avLst/>
          </a:prstGeom>
          <a:solidFill>
            <a:srgbClr val="00FFC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093551" y="6043355"/>
            <a:ext cx="412474" cy="311424"/>
          </a:xfrm>
          <a:prstGeom prst="ellipse">
            <a:avLst/>
          </a:prstGeom>
          <a:solidFill>
            <a:srgbClr val="00A7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210093" y="6043355"/>
            <a:ext cx="412474" cy="311424"/>
          </a:xfrm>
          <a:prstGeom prst="ellipse">
            <a:avLst/>
          </a:prstGeom>
          <a:solidFill>
            <a:srgbClr val="2F78E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638222" y="6043355"/>
            <a:ext cx="412474" cy="311424"/>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938008" y="5988615"/>
            <a:ext cx="473162" cy="369332"/>
          </a:xfrm>
          <a:prstGeom prst="rect">
            <a:avLst/>
          </a:prstGeom>
          <a:noFill/>
        </p:spPr>
        <p:txBody>
          <a:bodyPr wrap="square" rtlCol="0">
            <a:spAutoFit/>
          </a:bodyPr>
          <a:lstStyle/>
          <a:p>
            <a:r>
              <a:rPr lang="en-US" dirty="0" smtClean="0">
                <a:solidFill>
                  <a:srgbClr val="FFFFFF"/>
                </a:solidFill>
              </a:rPr>
              <a:t>1</a:t>
            </a:r>
            <a:endParaRPr lang="en-US" dirty="0">
              <a:solidFill>
                <a:srgbClr val="FFFFFF"/>
              </a:solidFill>
            </a:endParaRPr>
          </a:p>
        </p:txBody>
      </p:sp>
      <p:sp>
        <p:nvSpPr>
          <p:cNvPr id="46" name="TextBox 45"/>
          <p:cNvSpPr txBox="1"/>
          <p:nvPr/>
        </p:nvSpPr>
        <p:spPr>
          <a:xfrm>
            <a:off x="3149647" y="6016851"/>
            <a:ext cx="473162" cy="369332"/>
          </a:xfrm>
          <a:prstGeom prst="rect">
            <a:avLst/>
          </a:prstGeom>
          <a:noFill/>
        </p:spPr>
        <p:txBody>
          <a:bodyPr wrap="square" rtlCol="0">
            <a:spAutoFit/>
          </a:bodyPr>
          <a:lstStyle/>
          <a:p>
            <a:r>
              <a:rPr lang="en-US" dirty="0">
                <a:solidFill>
                  <a:srgbClr val="FFFFFF"/>
                </a:solidFill>
              </a:rPr>
              <a:t>2</a:t>
            </a:r>
          </a:p>
        </p:txBody>
      </p:sp>
      <p:sp>
        <p:nvSpPr>
          <p:cNvPr id="47" name="TextBox 46"/>
          <p:cNvSpPr txBox="1"/>
          <p:nvPr/>
        </p:nvSpPr>
        <p:spPr>
          <a:xfrm>
            <a:off x="5266189" y="5999558"/>
            <a:ext cx="473162" cy="369332"/>
          </a:xfrm>
          <a:prstGeom prst="rect">
            <a:avLst/>
          </a:prstGeom>
          <a:noFill/>
        </p:spPr>
        <p:txBody>
          <a:bodyPr wrap="square" rtlCol="0">
            <a:spAutoFit/>
          </a:bodyPr>
          <a:lstStyle/>
          <a:p>
            <a:r>
              <a:rPr lang="en-US" dirty="0" smtClean="0">
                <a:solidFill>
                  <a:srgbClr val="FFFFFF"/>
                </a:solidFill>
              </a:rPr>
              <a:t>3</a:t>
            </a:r>
            <a:endParaRPr lang="en-US" dirty="0">
              <a:solidFill>
                <a:srgbClr val="FFFFFF"/>
              </a:solidFill>
            </a:endParaRPr>
          </a:p>
        </p:txBody>
      </p:sp>
      <p:sp>
        <p:nvSpPr>
          <p:cNvPr id="48" name="TextBox 47"/>
          <p:cNvSpPr txBox="1"/>
          <p:nvPr/>
        </p:nvSpPr>
        <p:spPr>
          <a:xfrm>
            <a:off x="7708916" y="6002252"/>
            <a:ext cx="473162" cy="369332"/>
          </a:xfrm>
          <a:prstGeom prst="rect">
            <a:avLst/>
          </a:prstGeom>
          <a:noFill/>
        </p:spPr>
        <p:txBody>
          <a:bodyPr wrap="square" rtlCol="0">
            <a:spAutoFit/>
          </a:bodyPr>
          <a:lstStyle/>
          <a:p>
            <a:r>
              <a:rPr lang="en-US" dirty="0">
                <a:solidFill>
                  <a:schemeClr val="bg1"/>
                </a:solidFill>
              </a:rPr>
              <a:t>4</a:t>
            </a:r>
          </a:p>
        </p:txBody>
      </p:sp>
      <p:sp>
        <p:nvSpPr>
          <p:cNvPr id="49" name="AutoShape 49"/>
          <p:cNvSpPr>
            <a:spLocks noChangeArrowheads="1"/>
          </p:cNvSpPr>
          <p:nvPr/>
        </p:nvSpPr>
        <p:spPr bwMode="auto">
          <a:xfrm>
            <a:off x="4313273" y="5050595"/>
            <a:ext cx="2133601" cy="879624"/>
          </a:xfrm>
          <a:prstGeom prst="flowChartAlternateProcess">
            <a:avLst/>
          </a:prstGeom>
          <a:solidFill>
            <a:schemeClr val="accent1">
              <a:lumMod val="75000"/>
              <a:alpha val="30000"/>
            </a:schemeClr>
          </a:solidFill>
          <a:ln w="9525">
            <a:solidFill>
              <a:schemeClr val="tx1"/>
            </a:solidFill>
            <a:miter lim="800000"/>
            <a:headEnd/>
            <a:tailEnd/>
          </a:ln>
        </p:spPr>
        <p:txBody>
          <a:bodyPr wrap="none" anchor="ctr">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endParaRPr lang="en-US" sz="1400">
              <a:latin typeface="Arial" pitchFamily="34" charset="0"/>
              <a:cs typeface="Arial" pitchFamily="34" charset="0"/>
            </a:endParaRPr>
          </a:p>
        </p:txBody>
      </p:sp>
      <p:sp>
        <p:nvSpPr>
          <p:cNvPr id="50" name="Text Box 52"/>
          <p:cNvSpPr txBox="1">
            <a:spLocks noChangeArrowheads="1"/>
          </p:cNvSpPr>
          <p:nvPr/>
        </p:nvSpPr>
        <p:spPr bwMode="auto">
          <a:xfrm>
            <a:off x="4353030" y="5132821"/>
            <a:ext cx="2067340" cy="738664"/>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1" hangingPunct="1"/>
            <a:r>
              <a:rPr lang="en-US" sz="1400" b="1" dirty="0">
                <a:latin typeface="Arial" pitchFamily="34" charset="0"/>
                <a:cs typeface="Arial" pitchFamily="34" charset="0"/>
              </a:rPr>
              <a:t>New </a:t>
            </a:r>
            <a:r>
              <a:rPr lang="en-US" sz="1400" b="1" dirty="0" smtClean="0">
                <a:latin typeface="Arial" pitchFamily="34" charset="0"/>
                <a:cs typeface="Arial" pitchFamily="34" charset="0"/>
              </a:rPr>
              <a:t>policy &amp; finance mechanisms established </a:t>
            </a:r>
            <a:endParaRPr lang="en-US" sz="1400" b="1" dirty="0">
              <a:latin typeface="Arial" pitchFamily="34" charset="0"/>
              <a:cs typeface="Arial" pitchFamily="34" charset="0"/>
            </a:endParaRPr>
          </a:p>
        </p:txBody>
      </p:sp>
      <p:sp>
        <p:nvSpPr>
          <p:cNvPr id="51" name="Down Arrow 50"/>
          <p:cNvSpPr/>
          <p:nvPr/>
        </p:nvSpPr>
        <p:spPr>
          <a:xfrm>
            <a:off x="5210093" y="4511000"/>
            <a:ext cx="412474" cy="523220"/>
          </a:xfrm>
          <a:prstGeom prst="downArrow">
            <a:avLst/>
          </a:prstGeom>
          <a:solidFill>
            <a:srgbClr val="164FEE">
              <a:alpha val="75000"/>
            </a:srgb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201593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Table 1.pdf"/>
          <p:cNvPicPr/>
          <p:nvPr/>
        </p:nvPicPr>
        <p:blipFill rotWithShape="1">
          <a:blip r:embed="rId3">
            <a:duotone>
              <a:prstClr val="black"/>
              <a:schemeClr val="accent3">
                <a:tint val="45000"/>
                <a:satMod val="400000"/>
              </a:schemeClr>
            </a:duotone>
          </a:blip>
          <a:srcRect l="13262" t="10508" r="24507" b="10894"/>
          <a:stretch/>
        </p:blipFill>
        <p:spPr>
          <a:xfrm>
            <a:off x="2358072" y="0"/>
            <a:ext cx="4475021" cy="6629400"/>
          </a:xfrm>
          <a:prstGeom prst="rect">
            <a:avLst/>
          </a:prstGeom>
        </p:spPr>
      </p:pic>
      <p:sp>
        <p:nvSpPr>
          <p:cNvPr id="15" name="TextBox 14"/>
          <p:cNvSpPr txBox="1"/>
          <p:nvPr/>
        </p:nvSpPr>
        <p:spPr>
          <a:xfrm>
            <a:off x="2438274" y="6032956"/>
            <a:ext cx="1291398" cy="215444"/>
          </a:xfrm>
          <a:prstGeom prst="rect">
            <a:avLst/>
          </a:prstGeom>
          <a:solidFill>
            <a:schemeClr val="bg1"/>
          </a:solidFill>
        </p:spPr>
        <p:txBody>
          <a:bodyPr wrap="square" rtlCol="0">
            <a:spAutoFit/>
          </a:bodyPr>
          <a:lstStyle/>
          <a:p>
            <a:endParaRPr lang="en-US" sz="800" dirty="0"/>
          </a:p>
        </p:txBody>
      </p:sp>
      <p:sp>
        <p:nvSpPr>
          <p:cNvPr id="17" name="TextBox 16"/>
          <p:cNvSpPr txBox="1"/>
          <p:nvPr/>
        </p:nvSpPr>
        <p:spPr>
          <a:xfrm>
            <a:off x="2454130" y="6289965"/>
            <a:ext cx="1275542" cy="305499"/>
          </a:xfrm>
          <a:prstGeom prst="rect">
            <a:avLst/>
          </a:prstGeom>
          <a:solidFill>
            <a:schemeClr val="bg1"/>
          </a:solidFill>
        </p:spPr>
        <p:txBody>
          <a:bodyPr wrap="square" rtlCol="0">
            <a:spAutoFit/>
          </a:bodyPr>
          <a:lstStyle/>
          <a:p>
            <a:endParaRPr lang="en-US" sz="800" dirty="0"/>
          </a:p>
        </p:txBody>
      </p:sp>
      <p:sp>
        <p:nvSpPr>
          <p:cNvPr id="18" name="TextBox 17"/>
          <p:cNvSpPr txBox="1"/>
          <p:nvPr/>
        </p:nvSpPr>
        <p:spPr>
          <a:xfrm>
            <a:off x="2438274" y="1345175"/>
            <a:ext cx="1291398" cy="646331"/>
          </a:xfrm>
          <a:prstGeom prst="rect">
            <a:avLst/>
          </a:prstGeom>
          <a:solidFill>
            <a:schemeClr val="bg1"/>
          </a:solidFill>
        </p:spPr>
        <p:txBody>
          <a:bodyPr wrap="square" rtlCol="0">
            <a:spAutoFit/>
          </a:bodyPr>
          <a:lstStyle/>
          <a:p>
            <a:r>
              <a:rPr lang="en-US" dirty="0" smtClean="0"/>
              <a:t>Spatial</a:t>
            </a:r>
          </a:p>
          <a:p>
            <a:r>
              <a:rPr lang="en-US" dirty="0" smtClean="0"/>
              <a:t>Planning</a:t>
            </a:r>
            <a:endParaRPr lang="en-US" dirty="0"/>
          </a:p>
        </p:txBody>
      </p:sp>
      <p:sp>
        <p:nvSpPr>
          <p:cNvPr id="19" name="TextBox 18"/>
          <p:cNvSpPr txBox="1"/>
          <p:nvPr/>
        </p:nvSpPr>
        <p:spPr>
          <a:xfrm>
            <a:off x="2438274" y="3429000"/>
            <a:ext cx="1291398" cy="646331"/>
          </a:xfrm>
          <a:prstGeom prst="rect">
            <a:avLst/>
          </a:prstGeom>
          <a:solidFill>
            <a:schemeClr val="bg1"/>
          </a:solidFill>
        </p:spPr>
        <p:txBody>
          <a:bodyPr wrap="square" rtlCol="0">
            <a:spAutoFit/>
          </a:bodyPr>
          <a:lstStyle/>
          <a:p>
            <a:r>
              <a:rPr lang="en-US" b="1" dirty="0" smtClean="0">
                <a:solidFill>
                  <a:schemeClr val="tx2">
                    <a:lumMod val="75000"/>
                  </a:schemeClr>
                </a:solidFill>
              </a:rPr>
              <a:t>PES</a:t>
            </a:r>
          </a:p>
          <a:p>
            <a:r>
              <a:rPr lang="en-US" b="1" dirty="0" smtClean="0">
                <a:solidFill>
                  <a:schemeClr val="tx2">
                    <a:lumMod val="75000"/>
                  </a:schemeClr>
                </a:solidFill>
              </a:rPr>
              <a:t>Design</a:t>
            </a:r>
            <a:endParaRPr lang="en-US" b="1" dirty="0">
              <a:solidFill>
                <a:schemeClr val="tx2">
                  <a:lumMod val="75000"/>
                </a:schemeClr>
              </a:solidFill>
            </a:endParaRPr>
          </a:p>
        </p:txBody>
      </p:sp>
      <p:sp>
        <p:nvSpPr>
          <p:cNvPr id="20" name="TextBox 19"/>
          <p:cNvSpPr txBox="1"/>
          <p:nvPr/>
        </p:nvSpPr>
        <p:spPr>
          <a:xfrm>
            <a:off x="2399637" y="4648200"/>
            <a:ext cx="1295400" cy="584775"/>
          </a:xfrm>
          <a:prstGeom prst="rect">
            <a:avLst/>
          </a:prstGeom>
          <a:solidFill>
            <a:schemeClr val="bg1"/>
          </a:solidFill>
        </p:spPr>
        <p:txBody>
          <a:bodyPr wrap="square" rtlCol="0">
            <a:spAutoFit/>
          </a:bodyPr>
          <a:lstStyle/>
          <a:p>
            <a:r>
              <a:rPr lang="en-US" sz="1600" b="1" dirty="0" smtClean="0">
                <a:solidFill>
                  <a:schemeClr val="accent3">
                    <a:lumMod val="50000"/>
                  </a:schemeClr>
                </a:solidFill>
              </a:rPr>
              <a:t>Climate Adaptation</a:t>
            </a:r>
          </a:p>
        </p:txBody>
      </p:sp>
      <p:sp>
        <p:nvSpPr>
          <p:cNvPr id="21" name="TextBox 20"/>
          <p:cNvSpPr txBox="1"/>
          <p:nvPr/>
        </p:nvSpPr>
        <p:spPr>
          <a:xfrm>
            <a:off x="2396709" y="5317807"/>
            <a:ext cx="1367598" cy="584775"/>
          </a:xfrm>
          <a:prstGeom prst="rect">
            <a:avLst/>
          </a:prstGeom>
          <a:solidFill>
            <a:schemeClr val="bg1"/>
          </a:solidFill>
        </p:spPr>
        <p:txBody>
          <a:bodyPr wrap="square" rtlCol="0">
            <a:spAutoFit/>
          </a:bodyPr>
          <a:lstStyle/>
          <a:p>
            <a:r>
              <a:rPr lang="en-US" sz="1600" b="1" dirty="0" smtClean="0">
                <a:solidFill>
                  <a:schemeClr val="accent4">
                    <a:lumMod val="75000"/>
                  </a:schemeClr>
                </a:solidFill>
              </a:rPr>
              <a:t>Permitting/</a:t>
            </a:r>
          </a:p>
          <a:p>
            <a:r>
              <a:rPr lang="en-US" sz="1600" b="1" dirty="0" smtClean="0">
                <a:solidFill>
                  <a:schemeClr val="accent4">
                    <a:lumMod val="75000"/>
                  </a:schemeClr>
                </a:solidFill>
              </a:rPr>
              <a:t>Mitigation</a:t>
            </a:r>
            <a:endParaRPr lang="en-US" sz="1600" b="1" dirty="0">
              <a:solidFill>
                <a:schemeClr val="accent4">
                  <a:lumMod val="75000"/>
                </a:schemeClr>
              </a:solidFill>
            </a:endParaRPr>
          </a:p>
        </p:txBody>
      </p:sp>
      <p:sp>
        <p:nvSpPr>
          <p:cNvPr id="22" name="TextBox 21"/>
          <p:cNvSpPr txBox="1"/>
          <p:nvPr/>
        </p:nvSpPr>
        <p:spPr>
          <a:xfrm>
            <a:off x="2392707" y="6186055"/>
            <a:ext cx="1295400" cy="584775"/>
          </a:xfrm>
          <a:prstGeom prst="rect">
            <a:avLst/>
          </a:prstGeom>
          <a:noFill/>
        </p:spPr>
        <p:txBody>
          <a:bodyPr wrap="square" rtlCol="0">
            <a:spAutoFit/>
          </a:bodyPr>
          <a:lstStyle/>
          <a:p>
            <a:r>
              <a:rPr lang="en-US" sz="1600" b="1" dirty="0" smtClean="0">
                <a:solidFill>
                  <a:schemeClr val="accent5">
                    <a:lumMod val="75000"/>
                  </a:schemeClr>
                </a:solidFill>
              </a:rPr>
              <a:t>Corporate </a:t>
            </a:r>
          </a:p>
          <a:p>
            <a:r>
              <a:rPr lang="en-US" sz="1600" b="1" dirty="0" smtClean="0">
                <a:solidFill>
                  <a:schemeClr val="accent5">
                    <a:lumMod val="75000"/>
                  </a:schemeClr>
                </a:solidFill>
              </a:rPr>
              <a:t>Risk </a:t>
            </a:r>
            <a:r>
              <a:rPr lang="en-US" sz="1600" b="1" dirty="0" err="1" smtClean="0">
                <a:solidFill>
                  <a:schemeClr val="accent5">
                    <a:lumMod val="75000"/>
                  </a:schemeClr>
                </a:solidFill>
              </a:rPr>
              <a:t>Mgmt</a:t>
            </a:r>
            <a:endParaRPr lang="en-US" sz="1600" b="1" dirty="0" smtClean="0">
              <a:solidFill>
                <a:schemeClr val="accent5">
                  <a:lumMod val="75000"/>
                </a:schemeClr>
              </a:solidFill>
            </a:endParaRPr>
          </a:p>
        </p:txBody>
      </p:sp>
      <p:sp>
        <p:nvSpPr>
          <p:cNvPr id="23" name="TextBox 22"/>
          <p:cNvSpPr txBox="1"/>
          <p:nvPr/>
        </p:nvSpPr>
        <p:spPr>
          <a:xfrm>
            <a:off x="2378852" y="5957455"/>
            <a:ext cx="1295400" cy="338554"/>
          </a:xfrm>
          <a:prstGeom prst="rect">
            <a:avLst/>
          </a:prstGeom>
          <a:noFill/>
        </p:spPr>
        <p:txBody>
          <a:bodyPr wrap="square" rtlCol="0">
            <a:spAutoFit/>
          </a:bodyPr>
          <a:lstStyle/>
          <a:p>
            <a:r>
              <a:rPr lang="en-US" sz="1600" b="1" dirty="0" smtClean="0">
                <a:solidFill>
                  <a:schemeClr val="accent6">
                    <a:lumMod val="75000"/>
                  </a:schemeClr>
                </a:solidFill>
              </a:rPr>
              <a:t>Restoration</a:t>
            </a:r>
          </a:p>
        </p:txBody>
      </p:sp>
      <p:cxnSp>
        <p:nvCxnSpPr>
          <p:cNvPr id="24" name="Straight Connector 23"/>
          <p:cNvCxnSpPr/>
          <p:nvPr/>
        </p:nvCxnSpPr>
        <p:spPr>
          <a:xfrm flipV="1">
            <a:off x="2454130" y="2880354"/>
            <a:ext cx="4198852" cy="90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454130" y="4617611"/>
            <a:ext cx="4198852" cy="90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441018" y="5247574"/>
            <a:ext cx="4198852" cy="90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482301" y="1401532"/>
            <a:ext cx="1191951" cy="707886"/>
          </a:xfrm>
          <a:prstGeom prst="rect">
            <a:avLst/>
          </a:prstGeom>
          <a:solidFill>
            <a:schemeClr val="bg1"/>
          </a:solidFill>
        </p:spPr>
        <p:txBody>
          <a:bodyPr wrap="square" rtlCol="0">
            <a:spAutoFit/>
          </a:bodyPr>
          <a:lstStyle/>
          <a:p>
            <a:r>
              <a:rPr lang="en-US" sz="2000" b="1" dirty="0" smtClean="0">
                <a:solidFill>
                  <a:schemeClr val="accent2">
                    <a:lumMod val="75000"/>
                  </a:schemeClr>
                </a:solidFill>
              </a:rPr>
              <a:t>Spatial</a:t>
            </a:r>
          </a:p>
          <a:p>
            <a:r>
              <a:rPr lang="en-US" sz="2000" b="1" dirty="0" smtClean="0">
                <a:solidFill>
                  <a:schemeClr val="accent2">
                    <a:lumMod val="75000"/>
                  </a:schemeClr>
                </a:solidFill>
              </a:rPr>
              <a:t>Planning</a:t>
            </a:r>
            <a:endParaRPr lang="en-US" sz="2000" b="1" dirty="0">
              <a:solidFill>
                <a:schemeClr val="accent2">
                  <a:lumMod val="75000"/>
                </a:schemeClr>
              </a:solidFill>
            </a:endParaRPr>
          </a:p>
        </p:txBody>
      </p:sp>
      <p:sp>
        <p:nvSpPr>
          <p:cNvPr id="34" name="Rectangle 33"/>
          <p:cNvSpPr/>
          <p:nvPr/>
        </p:nvSpPr>
        <p:spPr>
          <a:xfrm>
            <a:off x="5459758" y="394180"/>
            <a:ext cx="233573" cy="1897903"/>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40000"/>
                  <a:lumOff val="60000"/>
                </a:schemeClr>
              </a:solidFill>
            </a:endParaRPr>
          </a:p>
        </p:txBody>
      </p:sp>
      <p:sp>
        <p:nvSpPr>
          <p:cNvPr id="35" name="Rectangle 34"/>
          <p:cNvSpPr/>
          <p:nvPr/>
        </p:nvSpPr>
        <p:spPr>
          <a:xfrm>
            <a:off x="5693331" y="394180"/>
            <a:ext cx="207936" cy="841953"/>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2">
                  <a:lumMod val="60000"/>
                  <a:lumOff val="40000"/>
                </a:schemeClr>
              </a:solidFill>
            </a:endParaRPr>
          </a:p>
        </p:txBody>
      </p:sp>
      <p:sp>
        <p:nvSpPr>
          <p:cNvPr id="36" name="Rectangle 35"/>
          <p:cNvSpPr/>
          <p:nvPr/>
        </p:nvSpPr>
        <p:spPr>
          <a:xfrm>
            <a:off x="5901267" y="394180"/>
            <a:ext cx="220133" cy="613353"/>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459758" y="2633133"/>
            <a:ext cx="233573" cy="247221"/>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5693331" y="2633133"/>
            <a:ext cx="207936" cy="247221"/>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59758" y="2283616"/>
            <a:ext cx="661642" cy="34105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5693331" y="1236133"/>
            <a:ext cx="207936" cy="1047483"/>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5901267" y="1007533"/>
            <a:ext cx="220133" cy="499534"/>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5901267" y="1991506"/>
            <a:ext cx="220133" cy="30057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5459758" y="2889419"/>
            <a:ext cx="233573" cy="1728192"/>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5693331" y="2880354"/>
            <a:ext cx="207936" cy="548646"/>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901267" y="2880354"/>
            <a:ext cx="220133" cy="269246"/>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5693331" y="4075331"/>
            <a:ext cx="207936" cy="158002"/>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913464" y="4075331"/>
            <a:ext cx="207936" cy="158002"/>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5693331" y="3429000"/>
            <a:ext cx="428069" cy="64633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5693331" y="4233333"/>
            <a:ext cx="428069" cy="384278"/>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5901267" y="3149600"/>
            <a:ext cx="448987" cy="27940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6121400" y="2880354"/>
            <a:ext cx="228854" cy="548646"/>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5459758" y="4626676"/>
            <a:ext cx="233573" cy="360191"/>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5693331" y="4626676"/>
            <a:ext cx="233573" cy="360191"/>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5459758" y="4986867"/>
            <a:ext cx="661642" cy="24610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5926904" y="4626676"/>
            <a:ext cx="194496" cy="360191"/>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5459758" y="5256639"/>
            <a:ext cx="233573" cy="724798"/>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5693331" y="5247574"/>
            <a:ext cx="207936" cy="36582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5913463" y="5256639"/>
            <a:ext cx="226615" cy="72479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693330" y="5613400"/>
            <a:ext cx="220133" cy="36803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5459758" y="5983025"/>
            <a:ext cx="233573" cy="263239"/>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61" name="Rectangle 60"/>
          <p:cNvSpPr/>
          <p:nvPr/>
        </p:nvSpPr>
        <p:spPr>
          <a:xfrm>
            <a:off x="5693331" y="5985161"/>
            <a:ext cx="233573" cy="263239"/>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62" name="Rectangle 61"/>
          <p:cNvSpPr/>
          <p:nvPr/>
        </p:nvSpPr>
        <p:spPr>
          <a:xfrm>
            <a:off x="5904761" y="5985161"/>
            <a:ext cx="233573" cy="26323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63" name="Rectangle 62"/>
          <p:cNvSpPr/>
          <p:nvPr/>
        </p:nvSpPr>
        <p:spPr>
          <a:xfrm>
            <a:off x="6140079" y="5985161"/>
            <a:ext cx="233573" cy="26323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sp>
        <p:nvSpPr>
          <p:cNvPr id="64" name="Rectangle 63"/>
          <p:cNvSpPr/>
          <p:nvPr/>
        </p:nvSpPr>
        <p:spPr>
          <a:xfrm>
            <a:off x="5459758" y="6248400"/>
            <a:ext cx="233573" cy="347064"/>
          </a:xfrm>
          <a:prstGeom prst="rec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accent5">
                  <a:lumMod val="40000"/>
                  <a:lumOff val="60000"/>
                </a:schemeClr>
              </a:solidFill>
            </a:endParaRPr>
          </a:p>
        </p:txBody>
      </p:sp>
      <p:sp>
        <p:nvSpPr>
          <p:cNvPr id="65" name="Rectangle 64"/>
          <p:cNvSpPr/>
          <p:nvPr/>
        </p:nvSpPr>
        <p:spPr>
          <a:xfrm>
            <a:off x="5693331" y="6255329"/>
            <a:ext cx="428069" cy="34013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5459758" y="660400"/>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5456019" y="839789"/>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472947" y="1000656"/>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459513" y="1234545"/>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456019" y="1507067"/>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456019" y="1745725"/>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456019" y="1989918"/>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466222" y="2265094"/>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456019" y="2623078"/>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5456019" y="3149600"/>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456019" y="3427412"/>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456019" y="3714750"/>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456019" y="4073743"/>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456019" y="4233333"/>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456019" y="4985279"/>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56019" y="5611812"/>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456019" y="5981437"/>
            <a:ext cx="890496" cy="1588"/>
          </a:xfrm>
          <a:prstGeom prst="line">
            <a:avLst/>
          </a:prstGeom>
          <a:ln w="9525"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2467703" y="5983025"/>
            <a:ext cx="4198852" cy="90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467703" y="6246264"/>
            <a:ext cx="4198852" cy="90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350254" y="0"/>
            <a:ext cx="468241" cy="6629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p:cNvCxnSpPr/>
          <p:nvPr/>
        </p:nvCxnSpPr>
        <p:spPr>
          <a:xfrm rot="5400000">
            <a:off x="2592688" y="3494821"/>
            <a:ext cx="6201285" cy="1588"/>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5400000">
            <a:off x="2799830" y="3494822"/>
            <a:ext cx="6201285" cy="1588"/>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3036897" y="3494823"/>
            <a:ext cx="6201285" cy="1588"/>
          </a:xfrm>
          <a:prstGeom prst="line">
            <a:avLst/>
          </a:prstGeom>
          <a:ln w="9525" cap="flat" cmpd="sng" algn="ctr">
            <a:solidFill>
              <a:srgbClr val="7F7F7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0" name="5-Point Star 89"/>
          <p:cNvSpPr/>
          <p:nvPr/>
        </p:nvSpPr>
        <p:spPr>
          <a:xfrm>
            <a:off x="2080710" y="5989159"/>
            <a:ext cx="357209" cy="263053"/>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2392707" y="0"/>
            <a:ext cx="3953808"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6666555" y="5171794"/>
            <a:ext cx="2410129" cy="1569660"/>
          </a:xfrm>
          <a:prstGeom prst="rect">
            <a:avLst/>
          </a:prstGeom>
          <a:solidFill>
            <a:schemeClr val="accent5">
              <a:lumMod val="20000"/>
              <a:lumOff val="80000"/>
            </a:schemeClr>
          </a:solidFill>
        </p:spPr>
        <p:txBody>
          <a:bodyPr wrap="square" rtlCol="0">
            <a:spAutoFit/>
          </a:bodyPr>
          <a:lstStyle/>
          <a:p>
            <a:pPr algn="ctr"/>
            <a:r>
              <a:rPr lang="en-US" sz="1600" u="sng" dirty="0" smtClean="0">
                <a:latin typeface="Tw Cen MT"/>
                <a:cs typeface="Tw Cen MT"/>
              </a:rPr>
              <a:t>Legend</a:t>
            </a:r>
          </a:p>
          <a:p>
            <a:r>
              <a:rPr lang="en-US" sz="1600" dirty="0" smtClean="0">
                <a:solidFill>
                  <a:schemeClr val="accent2">
                    <a:lumMod val="75000"/>
                  </a:schemeClr>
                </a:solidFill>
                <a:latin typeface="Tw Cen MT"/>
                <a:cs typeface="Tw Cen MT"/>
              </a:rPr>
              <a:t>Colors</a:t>
            </a:r>
            <a:r>
              <a:rPr lang="en-US" sz="1600" dirty="0" smtClean="0">
                <a:latin typeface="Tw Cen MT"/>
                <a:cs typeface="Tw Cen MT"/>
              </a:rPr>
              <a:t>: evidence of impact on the ground (darker shades, more impact)</a:t>
            </a:r>
          </a:p>
          <a:p>
            <a:r>
              <a:rPr lang="en-US" sz="1600" dirty="0" smtClean="0">
                <a:solidFill>
                  <a:schemeClr val="bg1">
                    <a:lumMod val="50000"/>
                  </a:schemeClr>
                </a:solidFill>
                <a:latin typeface="Tw Cen MT"/>
                <a:cs typeface="Tw Cen MT"/>
              </a:rPr>
              <a:t>Grey</a:t>
            </a:r>
            <a:r>
              <a:rPr lang="en-US" sz="1600" dirty="0" smtClean="0">
                <a:latin typeface="Tw Cen MT"/>
                <a:cs typeface="Tw Cen MT"/>
              </a:rPr>
              <a:t>: currently working toward that level of impact</a:t>
            </a:r>
            <a:endParaRPr lang="en-US" sz="1600" dirty="0">
              <a:latin typeface="Tw Cen MT"/>
              <a:cs typeface="Tw Cen M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4870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2" descr="C:\Users\mbeck\Dropbox\Pew\Pew Media_LCooper\Coffee Is marsh behind reef 2.jpg"/>
          <p:cNvPicPr>
            <a:picLocks noChangeAspect="1" noChangeArrowheads="1"/>
          </p:cNvPicPr>
          <p:nvPr/>
        </p:nvPicPr>
        <p:blipFill>
          <a:blip r:embed="rId3" cstate="screen"/>
          <a:srcRect t="4852"/>
          <a:stretch>
            <a:fillRect/>
          </a:stretch>
        </p:blipFill>
        <p:spPr bwMode="auto">
          <a:xfrm>
            <a:off x="-29693" y="1194633"/>
            <a:ext cx="9241968" cy="5850853"/>
          </a:xfrm>
          <a:prstGeom prst="rect">
            <a:avLst/>
          </a:prstGeom>
          <a:noFill/>
        </p:spPr>
      </p:pic>
      <p:sp>
        <p:nvSpPr>
          <p:cNvPr id="141315" name="TextBox 2"/>
          <p:cNvSpPr txBox="1">
            <a:spLocks noChangeArrowheads="1"/>
          </p:cNvSpPr>
          <p:nvPr/>
        </p:nvSpPr>
        <p:spPr bwMode="auto">
          <a:xfrm>
            <a:off x="0" y="230832"/>
            <a:ext cx="9144000" cy="543738"/>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baseline="-25000" dirty="0" smtClean="0">
                <a:solidFill>
                  <a:srgbClr val="000000"/>
                </a:solidFill>
                <a:latin typeface="Tw Cen MT"/>
                <a:cs typeface="Tw Cen MT"/>
              </a:rPr>
              <a:t> Restoring Oyster Reefs in Mobile Bay</a:t>
            </a:r>
          </a:p>
        </p:txBody>
      </p:sp>
      <p:pic>
        <p:nvPicPr>
          <p:cNvPr id="141317" name="Picture 6" descr="ARRA%20logo.jpg"/>
          <p:cNvPicPr>
            <a:picLocks noChangeAspect="1"/>
          </p:cNvPicPr>
          <p:nvPr/>
        </p:nvPicPr>
        <p:blipFill>
          <a:blip r:embed="rId4"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609600" y="5867400"/>
            <a:ext cx="838200" cy="83820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41318" name="Picture 7" descr="NOAA color.jpg"/>
          <p:cNvPicPr>
            <a:picLocks noChangeAspect="1"/>
          </p:cNvPicPr>
          <p:nvPr/>
        </p:nvPicPr>
        <p:blipFill>
          <a:blip r:embed="rId5"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057400" y="5867400"/>
            <a:ext cx="838200" cy="83820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41319" name="Picture 8" descr="DISLlogo-MAC.eps"/>
          <p:cNvPicPr>
            <a:picLocks noChangeAspect="1"/>
          </p:cNvPicPr>
          <p:nvPr/>
        </p:nvPicPr>
        <p:blipFill>
          <a:blip r:embed="rId6"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6172200" y="5867400"/>
            <a:ext cx="838200" cy="83820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41320" name="Picture 9" descr="USALogoLKVersion.jpg"/>
          <p:cNvPicPr>
            <a:picLocks noChangeAspect="1"/>
          </p:cNvPicPr>
          <p:nvPr/>
        </p:nvPicPr>
        <p:blipFill>
          <a:blip r:embed="rId7" cstate="screen">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7620000" y="5791200"/>
            <a:ext cx="914400" cy="914400"/>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 name="Picture 2" descr="C:\Users\erauer\Pictures\NatCap\logo_banner_092310_horiz_20.jpg"/>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8023" r="23310"/>
          <a:stretch>
            <a:fillRect/>
          </a:stretch>
        </p:blipFill>
        <p:spPr bwMode="auto">
          <a:xfrm>
            <a:off x="3281947" y="5978351"/>
            <a:ext cx="2259263" cy="76200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708408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 name="Picture 2"/>
          <p:cNvPicPr>
            <a:picLocks noChangeAspect="1" noChangeArrowheads="1"/>
          </p:cNvPicPr>
          <p:nvPr/>
        </p:nvPicPr>
        <p:blipFill>
          <a:blip r:embed="rId2" cstate="screen"/>
          <a:srcRect/>
          <a:stretch>
            <a:fillRect/>
          </a:stretch>
        </p:blipFill>
        <p:spPr bwMode="auto">
          <a:xfrm>
            <a:off x="7696200" y="3657600"/>
            <a:ext cx="331027" cy="296041"/>
          </a:xfrm>
          <a:prstGeom prst="rect">
            <a:avLst/>
          </a:prstGeom>
          <a:noFill/>
          <a:ln w="9525">
            <a:noFill/>
            <a:miter lim="800000"/>
            <a:headEnd/>
            <a:tailEnd/>
          </a:ln>
        </p:spPr>
      </p:pic>
      <p:sp>
        <p:nvSpPr>
          <p:cNvPr id="4" name="Freeform 3"/>
          <p:cNvSpPr/>
          <p:nvPr/>
        </p:nvSpPr>
        <p:spPr>
          <a:xfrm>
            <a:off x="628651" y="3829050"/>
            <a:ext cx="6858000" cy="742950"/>
          </a:xfrm>
          <a:custGeom>
            <a:avLst/>
            <a:gdLst>
              <a:gd name="connsiteX0" fmla="*/ 0 w 6134100"/>
              <a:gd name="connsiteY0" fmla="*/ 276225 h 352425"/>
              <a:gd name="connsiteX1" fmla="*/ 657225 w 6134100"/>
              <a:gd name="connsiteY1" fmla="*/ 47625 h 352425"/>
              <a:gd name="connsiteX2" fmla="*/ 1533525 w 6134100"/>
              <a:gd name="connsiteY2" fmla="*/ 276225 h 352425"/>
              <a:gd name="connsiteX3" fmla="*/ 2247900 w 6134100"/>
              <a:gd name="connsiteY3" fmla="*/ 257175 h 352425"/>
              <a:gd name="connsiteX4" fmla="*/ 2981325 w 6134100"/>
              <a:gd name="connsiteY4" fmla="*/ 38100 h 352425"/>
              <a:gd name="connsiteX5" fmla="*/ 4029075 w 6134100"/>
              <a:gd name="connsiteY5" fmla="*/ 333375 h 352425"/>
              <a:gd name="connsiteX6" fmla="*/ 4819650 w 6134100"/>
              <a:gd name="connsiteY6" fmla="*/ 152400 h 352425"/>
              <a:gd name="connsiteX7" fmla="*/ 5372100 w 6134100"/>
              <a:gd name="connsiteY7" fmla="*/ 19050 h 352425"/>
              <a:gd name="connsiteX8" fmla="*/ 5810250 w 6134100"/>
              <a:gd name="connsiteY8" fmla="*/ 95250 h 352425"/>
              <a:gd name="connsiteX9" fmla="*/ 6134100 w 6134100"/>
              <a:gd name="connsiteY9"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4100" h="352425">
                <a:moveTo>
                  <a:pt x="0" y="276225"/>
                </a:moveTo>
                <a:cubicBezTo>
                  <a:pt x="200819" y="161925"/>
                  <a:pt x="401638" y="47625"/>
                  <a:pt x="657225" y="47625"/>
                </a:cubicBezTo>
                <a:cubicBezTo>
                  <a:pt x="912812" y="47625"/>
                  <a:pt x="1268413" y="241300"/>
                  <a:pt x="1533525" y="276225"/>
                </a:cubicBezTo>
                <a:cubicBezTo>
                  <a:pt x="1798638" y="311150"/>
                  <a:pt x="2006600" y="296862"/>
                  <a:pt x="2247900" y="257175"/>
                </a:cubicBezTo>
                <a:cubicBezTo>
                  <a:pt x="2489200" y="217488"/>
                  <a:pt x="2684463" y="25400"/>
                  <a:pt x="2981325" y="38100"/>
                </a:cubicBezTo>
                <a:cubicBezTo>
                  <a:pt x="3278187" y="50800"/>
                  <a:pt x="3722688" y="314325"/>
                  <a:pt x="4029075" y="333375"/>
                </a:cubicBezTo>
                <a:cubicBezTo>
                  <a:pt x="4335462" y="352425"/>
                  <a:pt x="4819650" y="152400"/>
                  <a:pt x="4819650" y="152400"/>
                </a:cubicBezTo>
                <a:cubicBezTo>
                  <a:pt x="5043488" y="100013"/>
                  <a:pt x="5207000" y="28575"/>
                  <a:pt x="5372100" y="19050"/>
                </a:cubicBezTo>
                <a:cubicBezTo>
                  <a:pt x="5537200" y="9525"/>
                  <a:pt x="5683250" y="98425"/>
                  <a:pt x="5810250" y="95250"/>
                </a:cubicBezTo>
                <a:cubicBezTo>
                  <a:pt x="5937250" y="92075"/>
                  <a:pt x="6035675" y="46037"/>
                  <a:pt x="6134100" y="0"/>
                </a:cubicBezTo>
              </a:path>
            </a:pathLst>
          </a:cu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30"/>
          <p:cNvGrpSpPr/>
          <p:nvPr/>
        </p:nvGrpSpPr>
        <p:grpSpPr>
          <a:xfrm>
            <a:off x="8479246" y="3429000"/>
            <a:ext cx="531404" cy="685800"/>
            <a:chOff x="1066800" y="2514600"/>
            <a:chExt cx="838200" cy="1066800"/>
          </a:xfrm>
        </p:grpSpPr>
        <p:sp>
          <p:nvSpPr>
            <p:cNvPr id="6" name="Rectangle 5"/>
            <p:cNvSpPr/>
            <p:nvPr/>
          </p:nvSpPr>
          <p:spPr>
            <a:xfrm>
              <a:off x="1219200" y="2895600"/>
              <a:ext cx="533400" cy="6858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a:off x="1066800" y="2514600"/>
              <a:ext cx="838200" cy="381000"/>
            </a:xfrm>
            <a:prstGeom prst="triangl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7953375" y="4019550"/>
            <a:ext cx="1152525" cy="200025"/>
          </a:xfrm>
          <a:custGeom>
            <a:avLst/>
            <a:gdLst>
              <a:gd name="connsiteX0" fmla="*/ 0 w 1152525"/>
              <a:gd name="connsiteY0" fmla="*/ 104775 h 200025"/>
              <a:gd name="connsiteX1" fmla="*/ 104775 w 1152525"/>
              <a:gd name="connsiteY1" fmla="*/ 180975 h 200025"/>
              <a:gd name="connsiteX2" fmla="*/ 323850 w 1152525"/>
              <a:gd name="connsiteY2" fmla="*/ 200025 h 200025"/>
              <a:gd name="connsiteX3" fmla="*/ 514350 w 1152525"/>
              <a:gd name="connsiteY3" fmla="*/ 152400 h 200025"/>
              <a:gd name="connsiteX4" fmla="*/ 1152525 w 1152525"/>
              <a:gd name="connsiteY4" fmla="*/ 123825 h 200025"/>
              <a:gd name="connsiteX5" fmla="*/ 1143000 w 1152525"/>
              <a:gd name="connsiteY5" fmla="*/ 19050 h 200025"/>
              <a:gd name="connsiteX6" fmla="*/ 895350 w 1152525"/>
              <a:gd name="connsiteY6" fmla="*/ 9525 h 200025"/>
              <a:gd name="connsiteX7" fmla="*/ 533400 w 1152525"/>
              <a:gd name="connsiteY7" fmla="*/ 0 h 200025"/>
              <a:gd name="connsiteX8" fmla="*/ 257175 w 1152525"/>
              <a:gd name="connsiteY8" fmla="*/ 38100 h 200025"/>
              <a:gd name="connsiteX9" fmla="*/ 0 w 1152525"/>
              <a:gd name="connsiteY9" fmla="*/ 10477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525" h="200025">
                <a:moveTo>
                  <a:pt x="0" y="104775"/>
                </a:moveTo>
                <a:lnTo>
                  <a:pt x="104775" y="180975"/>
                </a:lnTo>
                <a:lnTo>
                  <a:pt x="323850" y="200025"/>
                </a:lnTo>
                <a:lnTo>
                  <a:pt x="514350" y="152400"/>
                </a:lnTo>
                <a:lnTo>
                  <a:pt x="1152525" y="123825"/>
                </a:lnTo>
                <a:lnTo>
                  <a:pt x="1143000" y="19050"/>
                </a:lnTo>
                <a:lnTo>
                  <a:pt x="895350" y="9525"/>
                </a:lnTo>
                <a:lnTo>
                  <a:pt x="533400" y="0"/>
                </a:lnTo>
                <a:lnTo>
                  <a:pt x="257175" y="38100"/>
                </a:lnTo>
                <a:lnTo>
                  <a:pt x="0" y="104775"/>
                </a:lnTo>
                <a:close/>
              </a:path>
            </a:pathLst>
          </a:custGeom>
          <a:solidFill>
            <a:schemeClr val="tx2">
              <a:lumMod val="40000"/>
              <a:lumOff val="6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10" name="TextBox 9"/>
          <p:cNvSpPr txBox="1"/>
          <p:nvPr/>
        </p:nvSpPr>
        <p:spPr>
          <a:xfrm>
            <a:off x="133600" y="2280532"/>
            <a:ext cx="2176813" cy="1323439"/>
          </a:xfrm>
          <a:prstGeom prst="rect">
            <a:avLst/>
          </a:prstGeom>
          <a:noFill/>
        </p:spPr>
        <p:txBody>
          <a:bodyPr wrap="none" rtlCol="0">
            <a:spAutoFit/>
          </a:bodyPr>
          <a:lstStyle/>
          <a:p>
            <a:pPr algn="ctr"/>
            <a:r>
              <a:rPr lang="en-US" sz="1600" dirty="0" smtClean="0">
                <a:solidFill>
                  <a:schemeClr val="accent1"/>
                </a:solidFill>
              </a:rPr>
              <a:t>Waves</a:t>
            </a:r>
          </a:p>
          <a:p>
            <a:pPr algn="ctr"/>
            <a:r>
              <a:rPr lang="en-US" sz="1600" dirty="0" smtClean="0">
                <a:solidFill>
                  <a:schemeClr val="accent1"/>
                </a:solidFill>
              </a:rPr>
              <a:t>Baseline tide</a:t>
            </a:r>
          </a:p>
          <a:p>
            <a:pPr algn="ctr"/>
            <a:r>
              <a:rPr lang="en-US" sz="1600" dirty="0" smtClean="0">
                <a:solidFill>
                  <a:schemeClr val="accent1"/>
                </a:solidFill>
              </a:rPr>
              <a:t>Long-term sea-level rise</a:t>
            </a:r>
          </a:p>
          <a:p>
            <a:pPr algn="ctr"/>
            <a:r>
              <a:rPr lang="en-US" sz="1600" dirty="0" smtClean="0">
                <a:solidFill>
                  <a:schemeClr val="tx2">
                    <a:lumMod val="60000"/>
                    <a:lumOff val="40000"/>
                  </a:schemeClr>
                </a:solidFill>
              </a:rPr>
              <a:t>Currents</a:t>
            </a:r>
          </a:p>
          <a:p>
            <a:pPr algn="ctr"/>
            <a:r>
              <a:rPr lang="en-US" sz="1600" dirty="0" smtClean="0">
                <a:solidFill>
                  <a:schemeClr val="tx2">
                    <a:lumMod val="60000"/>
                    <a:lumOff val="40000"/>
                  </a:schemeClr>
                </a:solidFill>
              </a:rPr>
              <a:t>Wind</a:t>
            </a:r>
          </a:p>
        </p:txBody>
      </p:sp>
      <p:sp>
        <p:nvSpPr>
          <p:cNvPr id="11" name="TextBox 10"/>
          <p:cNvSpPr txBox="1"/>
          <p:nvPr/>
        </p:nvSpPr>
        <p:spPr>
          <a:xfrm>
            <a:off x="2495800" y="1518532"/>
            <a:ext cx="1671483" cy="461665"/>
          </a:xfrm>
          <a:prstGeom prst="rect">
            <a:avLst/>
          </a:prstGeom>
          <a:noFill/>
        </p:spPr>
        <p:txBody>
          <a:bodyPr wrap="none" rtlCol="0">
            <a:spAutoFit/>
          </a:bodyPr>
          <a:lstStyle/>
          <a:p>
            <a:pPr algn="ctr"/>
            <a:r>
              <a:rPr lang="en-US" sz="2400" dirty="0" smtClean="0">
                <a:solidFill>
                  <a:schemeClr val="accent2"/>
                </a:solidFill>
              </a:rPr>
              <a:t>Attenuation</a:t>
            </a:r>
            <a:endParaRPr lang="en-US" sz="2400" dirty="0">
              <a:solidFill>
                <a:schemeClr val="accent2"/>
              </a:solidFill>
            </a:endParaRPr>
          </a:p>
        </p:txBody>
      </p:sp>
      <p:sp>
        <p:nvSpPr>
          <p:cNvPr id="12" name="TextBox 11"/>
          <p:cNvSpPr txBox="1"/>
          <p:nvPr/>
        </p:nvSpPr>
        <p:spPr>
          <a:xfrm>
            <a:off x="440830" y="1442332"/>
            <a:ext cx="1521570" cy="830997"/>
          </a:xfrm>
          <a:prstGeom prst="rect">
            <a:avLst/>
          </a:prstGeom>
          <a:noFill/>
        </p:spPr>
        <p:txBody>
          <a:bodyPr wrap="none" rtlCol="0">
            <a:spAutoFit/>
          </a:bodyPr>
          <a:lstStyle/>
          <a:p>
            <a:pPr algn="ctr"/>
            <a:r>
              <a:rPr lang="en-US" sz="2400" dirty="0" smtClean="0">
                <a:solidFill>
                  <a:schemeClr val="accent1"/>
                </a:solidFill>
              </a:rPr>
              <a:t>Forcing </a:t>
            </a:r>
          </a:p>
          <a:p>
            <a:pPr algn="ctr"/>
            <a:r>
              <a:rPr lang="en-US" sz="2400" dirty="0" smtClean="0">
                <a:solidFill>
                  <a:schemeClr val="accent1"/>
                </a:solidFill>
              </a:rPr>
              <a:t>Conditions</a:t>
            </a:r>
            <a:endParaRPr lang="en-US" sz="2400" dirty="0">
              <a:solidFill>
                <a:schemeClr val="accent1"/>
              </a:solidFill>
            </a:endParaRPr>
          </a:p>
        </p:txBody>
      </p:sp>
      <p:sp>
        <p:nvSpPr>
          <p:cNvPr id="13" name="TextBox 12"/>
          <p:cNvSpPr txBox="1"/>
          <p:nvPr/>
        </p:nvSpPr>
        <p:spPr>
          <a:xfrm>
            <a:off x="2191000" y="2146518"/>
            <a:ext cx="2209800" cy="1815882"/>
          </a:xfrm>
          <a:prstGeom prst="rect">
            <a:avLst/>
          </a:prstGeom>
          <a:noFill/>
        </p:spPr>
        <p:txBody>
          <a:bodyPr wrap="square" rtlCol="0">
            <a:spAutoFit/>
          </a:bodyPr>
          <a:lstStyle/>
          <a:p>
            <a:pPr algn="ctr"/>
            <a:r>
              <a:rPr lang="en-US" sz="1600" dirty="0" smtClean="0">
                <a:solidFill>
                  <a:srgbClr val="C00000"/>
                </a:solidFill>
              </a:rPr>
              <a:t>Biogenic habitat</a:t>
            </a:r>
          </a:p>
          <a:p>
            <a:pPr algn="ctr"/>
            <a:r>
              <a:rPr lang="en-US" sz="1600" dirty="0" smtClean="0">
                <a:solidFill>
                  <a:srgbClr val="C00000"/>
                </a:solidFill>
              </a:rPr>
              <a:t>Abiotic morphology</a:t>
            </a:r>
          </a:p>
          <a:p>
            <a:pPr algn="ctr"/>
            <a:r>
              <a:rPr lang="en-US" sz="1600" dirty="0" smtClean="0">
                <a:solidFill>
                  <a:srgbClr val="C00000"/>
                </a:solidFill>
              </a:rPr>
              <a:t>‘Hard’ structures</a:t>
            </a:r>
          </a:p>
          <a:p>
            <a:endParaRPr lang="en-US" sz="1600" dirty="0" smtClean="0">
              <a:solidFill>
                <a:schemeClr val="accent2"/>
              </a:solidFill>
            </a:endParaRPr>
          </a:p>
          <a:p>
            <a:endParaRPr lang="en-US" sz="1600" dirty="0" smtClean="0">
              <a:solidFill>
                <a:schemeClr val="accent2"/>
              </a:solidFill>
            </a:endParaRPr>
          </a:p>
          <a:p>
            <a:pPr algn="ctr"/>
            <a:endParaRPr lang="en-US" sz="1600" dirty="0" smtClean="0">
              <a:solidFill>
                <a:schemeClr val="accent2"/>
              </a:solidFill>
            </a:endParaRPr>
          </a:p>
          <a:p>
            <a:pPr algn="ctr"/>
            <a:endParaRPr lang="en-US" sz="1600" dirty="0" smtClean="0">
              <a:solidFill>
                <a:schemeClr val="accent2"/>
              </a:solidFill>
            </a:endParaRPr>
          </a:p>
        </p:txBody>
      </p:sp>
      <p:sp>
        <p:nvSpPr>
          <p:cNvPr id="14" name="TextBox 13"/>
          <p:cNvSpPr txBox="1"/>
          <p:nvPr/>
        </p:nvSpPr>
        <p:spPr>
          <a:xfrm>
            <a:off x="7237814" y="1524000"/>
            <a:ext cx="1365950" cy="2308324"/>
          </a:xfrm>
          <a:prstGeom prst="rect">
            <a:avLst/>
          </a:prstGeom>
          <a:noFill/>
        </p:spPr>
        <p:txBody>
          <a:bodyPr wrap="none" rtlCol="0">
            <a:spAutoFit/>
          </a:bodyPr>
          <a:lstStyle/>
          <a:p>
            <a:pPr algn="ctr"/>
            <a:r>
              <a:rPr lang="en-US" sz="2400" dirty="0" smtClean="0"/>
              <a:t>Erosion</a:t>
            </a:r>
          </a:p>
          <a:p>
            <a:pPr algn="ctr"/>
            <a:r>
              <a:rPr lang="en-US" sz="2400" dirty="0" smtClean="0"/>
              <a:t>Flooding</a:t>
            </a:r>
          </a:p>
          <a:p>
            <a:pPr algn="ctr"/>
            <a:endParaRPr lang="en-US" sz="2400" dirty="0" smtClean="0"/>
          </a:p>
          <a:p>
            <a:pPr algn="ctr"/>
            <a:r>
              <a:rPr lang="en-US" sz="1600" dirty="0" smtClean="0"/>
              <a:t>Near property</a:t>
            </a:r>
          </a:p>
          <a:p>
            <a:pPr algn="ctr"/>
            <a:r>
              <a:rPr lang="en-US" sz="1600" dirty="0" smtClean="0"/>
              <a:t>and people</a:t>
            </a:r>
          </a:p>
          <a:p>
            <a:pPr algn="ctr"/>
            <a:endParaRPr lang="en-US" sz="1600" dirty="0" smtClean="0"/>
          </a:p>
          <a:p>
            <a:pPr algn="ctr"/>
            <a:endParaRPr lang="en-US" sz="2400" dirty="0" smtClean="0"/>
          </a:p>
        </p:txBody>
      </p:sp>
      <p:sp>
        <p:nvSpPr>
          <p:cNvPr id="15" name="TextBox 14"/>
          <p:cNvSpPr txBox="1"/>
          <p:nvPr/>
        </p:nvSpPr>
        <p:spPr>
          <a:xfrm>
            <a:off x="4629400" y="1518532"/>
            <a:ext cx="2064476" cy="1969770"/>
          </a:xfrm>
          <a:prstGeom prst="rect">
            <a:avLst/>
          </a:prstGeom>
          <a:noFill/>
        </p:spPr>
        <p:txBody>
          <a:bodyPr wrap="none" rtlCol="0">
            <a:spAutoFit/>
          </a:bodyPr>
          <a:lstStyle/>
          <a:p>
            <a:pPr algn="ctr"/>
            <a:r>
              <a:rPr lang="en-US" sz="2400" dirty="0" smtClean="0">
                <a:solidFill>
                  <a:schemeClr val="tx2">
                    <a:lumMod val="60000"/>
                    <a:lumOff val="40000"/>
                  </a:schemeClr>
                </a:solidFill>
              </a:rPr>
              <a:t>Hydrodynamic </a:t>
            </a:r>
          </a:p>
          <a:p>
            <a:pPr algn="ctr"/>
            <a:r>
              <a:rPr lang="en-US" sz="2400" dirty="0" smtClean="0">
                <a:solidFill>
                  <a:schemeClr val="tx2">
                    <a:lumMod val="60000"/>
                    <a:lumOff val="40000"/>
                  </a:schemeClr>
                </a:solidFill>
              </a:rPr>
              <a:t>Output</a:t>
            </a:r>
          </a:p>
          <a:p>
            <a:pPr algn="ctr"/>
            <a:endParaRPr lang="en-US" sz="1000" dirty="0" smtClean="0">
              <a:solidFill>
                <a:schemeClr val="tx2">
                  <a:lumMod val="60000"/>
                  <a:lumOff val="40000"/>
                </a:schemeClr>
              </a:solidFill>
            </a:endParaRPr>
          </a:p>
          <a:p>
            <a:pPr algn="ctr"/>
            <a:r>
              <a:rPr lang="en-US" sz="1600" dirty="0" smtClean="0">
                <a:solidFill>
                  <a:schemeClr val="tx2">
                    <a:lumMod val="60000"/>
                    <a:lumOff val="40000"/>
                  </a:schemeClr>
                </a:solidFill>
              </a:rPr>
              <a:t>Wave height</a:t>
            </a:r>
          </a:p>
          <a:p>
            <a:pPr algn="ctr"/>
            <a:r>
              <a:rPr lang="en-US" sz="1600" dirty="0" smtClean="0">
                <a:solidFill>
                  <a:schemeClr val="tx2">
                    <a:lumMod val="60000"/>
                    <a:lumOff val="40000"/>
                  </a:schemeClr>
                </a:solidFill>
              </a:rPr>
              <a:t>Mean water level</a:t>
            </a:r>
          </a:p>
          <a:p>
            <a:pPr algn="ctr"/>
            <a:r>
              <a:rPr lang="en-US" sz="1600" dirty="0" smtClean="0">
                <a:solidFill>
                  <a:schemeClr val="tx2">
                    <a:lumMod val="60000"/>
                    <a:lumOff val="40000"/>
                  </a:schemeClr>
                </a:solidFill>
              </a:rPr>
              <a:t>Runup</a:t>
            </a:r>
          </a:p>
          <a:p>
            <a:pPr algn="ctr"/>
            <a:r>
              <a:rPr lang="en-US" sz="1600" dirty="0" smtClean="0">
                <a:solidFill>
                  <a:schemeClr val="tx2">
                    <a:lumMod val="60000"/>
                    <a:lumOff val="40000"/>
                  </a:schemeClr>
                </a:solidFill>
              </a:rPr>
              <a:t>Storm surge</a:t>
            </a:r>
          </a:p>
        </p:txBody>
      </p:sp>
      <p:sp>
        <p:nvSpPr>
          <p:cNvPr id="17" name="Freeform 16"/>
          <p:cNvSpPr/>
          <p:nvPr/>
        </p:nvSpPr>
        <p:spPr>
          <a:xfrm>
            <a:off x="400050" y="4022725"/>
            <a:ext cx="8686800" cy="2044700"/>
          </a:xfrm>
          <a:custGeom>
            <a:avLst/>
            <a:gdLst>
              <a:gd name="connsiteX0" fmla="*/ 0 w 8686800"/>
              <a:gd name="connsiteY0" fmla="*/ 2016125 h 2044700"/>
              <a:gd name="connsiteX1" fmla="*/ 638175 w 8686800"/>
              <a:gd name="connsiteY1" fmla="*/ 2016125 h 2044700"/>
              <a:gd name="connsiteX2" fmla="*/ 1352550 w 8686800"/>
              <a:gd name="connsiteY2" fmla="*/ 1978025 h 2044700"/>
              <a:gd name="connsiteX3" fmla="*/ 1895475 w 8686800"/>
              <a:gd name="connsiteY3" fmla="*/ 1616075 h 2044700"/>
              <a:gd name="connsiteX4" fmla="*/ 2305050 w 8686800"/>
              <a:gd name="connsiteY4" fmla="*/ 1530350 h 2044700"/>
              <a:gd name="connsiteX5" fmla="*/ 2857500 w 8686800"/>
              <a:gd name="connsiteY5" fmla="*/ 1758950 h 2044700"/>
              <a:gd name="connsiteX6" fmla="*/ 3390900 w 8686800"/>
              <a:gd name="connsiteY6" fmla="*/ 1587500 h 2044700"/>
              <a:gd name="connsiteX7" fmla="*/ 4171950 w 8686800"/>
              <a:gd name="connsiteY7" fmla="*/ 1273175 h 2044700"/>
              <a:gd name="connsiteX8" fmla="*/ 4810125 w 8686800"/>
              <a:gd name="connsiteY8" fmla="*/ 920750 h 2044700"/>
              <a:gd name="connsiteX9" fmla="*/ 5267325 w 8686800"/>
              <a:gd name="connsiteY9" fmla="*/ 806450 h 2044700"/>
              <a:gd name="connsiteX10" fmla="*/ 5905500 w 8686800"/>
              <a:gd name="connsiteY10" fmla="*/ 549275 h 2044700"/>
              <a:gd name="connsiteX11" fmla="*/ 6448425 w 8686800"/>
              <a:gd name="connsiteY11" fmla="*/ 444500 h 2044700"/>
              <a:gd name="connsiteX12" fmla="*/ 6791325 w 8686800"/>
              <a:gd name="connsiteY12" fmla="*/ 415925 h 2044700"/>
              <a:gd name="connsiteX13" fmla="*/ 7010400 w 8686800"/>
              <a:gd name="connsiteY13" fmla="*/ 120650 h 2044700"/>
              <a:gd name="connsiteX14" fmla="*/ 7239000 w 8686800"/>
              <a:gd name="connsiteY14" fmla="*/ 6350 h 2044700"/>
              <a:gd name="connsiteX15" fmla="*/ 7524750 w 8686800"/>
              <a:gd name="connsiteY15" fmla="*/ 82550 h 2044700"/>
              <a:gd name="connsiteX16" fmla="*/ 7610475 w 8686800"/>
              <a:gd name="connsiteY16" fmla="*/ 158750 h 2044700"/>
              <a:gd name="connsiteX17" fmla="*/ 7800975 w 8686800"/>
              <a:gd name="connsiteY17" fmla="*/ 206375 h 2044700"/>
              <a:gd name="connsiteX18" fmla="*/ 8029575 w 8686800"/>
              <a:gd name="connsiteY18" fmla="*/ 149225 h 2044700"/>
              <a:gd name="connsiteX19" fmla="*/ 8686800 w 8686800"/>
              <a:gd name="connsiteY19" fmla="*/ 149225 h 204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86800" h="2044700">
                <a:moveTo>
                  <a:pt x="0" y="2016125"/>
                </a:moveTo>
                <a:cubicBezTo>
                  <a:pt x="206375" y="2019300"/>
                  <a:pt x="412750" y="2022475"/>
                  <a:pt x="638175" y="2016125"/>
                </a:cubicBezTo>
                <a:cubicBezTo>
                  <a:pt x="863600" y="2009775"/>
                  <a:pt x="1143000" y="2044700"/>
                  <a:pt x="1352550" y="1978025"/>
                </a:cubicBezTo>
                <a:cubicBezTo>
                  <a:pt x="1562100" y="1911350"/>
                  <a:pt x="1736725" y="1690687"/>
                  <a:pt x="1895475" y="1616075"/>
                </a:cubicBezTo>
                <a:cubicBezTo>
                  <a:pt x="2054225" y="1541463"/>
                  <a:pt x="2144713" y="1506538"/>
                  <a:pt x="2305050" y="1530350"/>
                </a:cubicBezTo>
                <a:cubicBezTo>
                  <a:pt x="2465388" y="1554163"/>
                  <a:pt x="2676525" y="1749425"/>
                  <a:pt x="2857500" y="1758950"/>
                </a:cubicBezTo>
                <a:cubicBezTo>
                  <a:pt x="3038475" y="1768475"/>
                  <a:pt x="3171825" y="1668463"/>
                  <a:pt x="3390900" y="1587500"/>
                </a:cubicBezTo>
                <a:cubicBezTo>
                  <a:pt x="3609975" y="1506538"/>
                  <a:pt x="3935413" y="1384300"/>
                  <a:pt x="4171950" y="1273175"/>
                </a:cubicBezTo>
                <a:cubicBezTo>
                  <a:pt x="4408487" y="1162050"/>
                  <a:pt x="4627563" y="998538"/>
                  <a:pt x="4810125" y="920750"/>
                </a:cubicBezTo>
                <a:cubicBezTo>
                  <a:pt x="4992688" y="842963"/>
                  <a:pt x="5084763" y="868362"/>
                  <a:pt x="5267325" y="806450"/>
                </a:cubicBezTo>
                <a:cubicBezTo>
                  <a:pt x="5449887" y="744538"/>
                  <a:pt x="5708650" y="609600"/>
                  <a:pt x="5905500" y="549275"/>
                </a:cubicBezTo>
                <a:cubicBezTo>
                  <a:pt x="6102350" y="488950"/>
                  <a:pt x="6300788" y="466725"/>
                  <a:pt x="6448425" y="444500"/>
                </a:cubicBezTo>
                <a:cubicBezTo>
                  <a:pt x="6596062" y="422275"/>
                  <a:pt x="6697663" y="469900"/>
                  <a:pt x="6791325" y="415925"/>
                </a:cubicBezTo>
                <a:cubicBezTo>
                  <a:pt x="6884987" y="361950"/>
                  <a:pt x="6935788" y="188912"/>
                  <a:pt x="7010400" y="120650"/>
                </a:cubicBezTo>
                <a:cubicBezTo>
                  <a:pt x="7085012" y="52388"/>
                  <a:pt x="7153275" y="12700"/>
                  <a:pt x="7239000" y="6350"/>
                </a:cubicBezTo>
                <a:cubicBezTo>
                  <a:pt x="7324725" y="0"/>
                  <a:pt x="7462838" y="57150"/>
                  <a:pt x="7524750" y="82550"/>
                </a:cubicBezTo>
                <a:cubicBezTo>
                  <a:pt x="7586662" y="107950"/>
                  <a:pt x="7564438" y="138113"/>
                  <a:pt x="7610475" y="158750"/>
                </a:cubicBezTo>
                <a:cubicBezTo>
                  <a:pt x="7656513" y="179388"/>
                  <a:pt x="7731125" y="207963"/>
                  <a:pt x="7800975" y="206375"/>
                </a:cubicBezTo>
                <a:cubicBezTo>
                  <a:pt x="7870825" y="204788"/>
                  <a:pt x="7881938" y="158750"/>
                  <a:pt x="8029575" y="149225"/>
                </a:cubicBezTo>
                <a:cubicBezTo>
                  <a:pt x="8177212" y="139700"/>
                  <a:pt x="8432006" y="144462"/>
                  <a:pt x="8686800" y="149225"/>
                </a:cubicBezTo>
              </a:path>
            </a:pathLst>
          </a:custGeom>
          <a:ln w="381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409575" y="3829050"/>
            <a:ext cx="8686800" cy="2228850"/>
          </a:xfrm>
          <a:custGeom>
            <a:avLst/>
            <a:gdLst>
              <a:gd name="connsiteX0" fmla="*/ 0 w 8686800"/>
              <a:gd name="connsiteY0" fmla="*/ 2228850 h 2228850"/>
              <a:gd name="connsiteX1" fmla="*/ 1200150 w 8686800"/>
              <a:gd name="connsiteY1" fmla="*/ 2209800 h 2228850"/>
              <a:gd name="connsiteX2" fmla="*/ 2476500 w 8686800"/>
              <a:gd name="connsiteY2" fmla="*/ 2085975 h 2228850"/>
              <a:gd name="connsiteX3" fmla="*/ 3895725 w 8686800"/>
              <a:gd name="connsiteY3" fmla="*/ 1590675 h 2228850"/>
              <a:gd name="connsiteX4" fmla="*/ 4781550 w 8686800"/>
              <a:gd name="connsiteY4" fmla="*/ 1133475 h 2228850"/>
              <a:gd name="connsiteX5" fmla="*/ 5438775 w 8686800"/>
              <a:gd name="connsiteY5" fmla="*/ 628650 h 2228850"/>
              <a:gd name="connsiteX6" fmla="*/ 6267450 w 8686800"/>
              <a:gd name="connsiteY6" fmla="*/ 552450 h 2228850"/>
              <a:gd name="connsiteX7" fmla="*/ 6486525 w 8686800"/>
              <a:gd name="connsiteY7" fmla="*/ 485775 h 2228850"/>
              <a:gd name="connsiteX8" fmla="*/ 6905625 w 8686800"/>
              <a:gd name="connsiteY8" fmla="*/ 104775 h 2228850"/>
              <a:gd name="connsiteX9" fmla="*/ 7191375 w 8686800"/>
              <a:gd name="connsiteY9" fmla="*/ 19050 h 2228850"/>
              <a:gd name="connsiteX10" fmla="*/ 7439025 w 8686800"/>
              <a:gd name="connsiteY10" fmla="*/ 219075 h 2228850"/>
              <a:gd name="connsiteX11" fmla="*/ 7620000 w 8686800"/>
              <a:gd name="connsiteY11" fmla="*/ 371475 h 2228850"/>
              <a:gd name="connsiteX12" fmla="*/ 7829550 w 8686800"/>
              <a:gd name="connsiteY12" fmla="*/ 381000 h 2228850"/>
              <a:gd name="connsiteX13" fmla="*/ 8058150 w 8686800"/>
              <a:gd name="connsiteY13" fmla="*/ 342900 h 2228850"/>
              <a:gd name="connsiteX14" fmla="*/ 8686800 w 8686800"/>
              <a:gd name="connsiteY14" fmla="*/ 352425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86800" h="2228850">
                <a:moveTo>
                  <a:pt x="0" y="2228850"/>
                </a:moveTo>
                <a:lnTo>
                  <a:pt x="1200150" y="2209800"/>
                </a:lnTo>
                <a:cubicBezTo>
                  <a:pt x="1612900" y="2185988"/>
                  <a:pt x="2027238" y="2189162"/>
                  <a:pt x="2476500" y="2085975"/>
                </a:cubicBezTo>
                <a:cubicBezTo>
                  <a:pt x="2925762" y="1982788"/>
                  <a:pt x="3511550" y="1749425"/>
                  <a:pt x="3895725" y="1590675"/>
                </a:cubicBezTo>
                <a:cubicBezTo>
                  <a:pt x="4279900" y="1431925"/>
                  <a:pt x="4524375" y="1293812"/>
                  <a:pt x="4781550" y="1133475"/>
                </a:cubicBezTo>
                <a:cubicBezTo>
                  <a:pt x="5038725" y="973138"/>
                  <a:pt x="5191125" y="725488"/>
                  <a:pt x="5438775" y="628650"/>
                </a:cubicBezTo>
                <a:cubicBezTo>
                  <a:pt x="5686425" y="531812"/>
                  <a:pt x="6092825" y="576262"/>
                  <a:pt x="6267450" y="552450"/>
                </a:cubicBezTo>
                <a:cubicBezTo>
                  <a:pt x="6442075" y="528638"/>
                  <a:pt x="6380163" y="560387"/>
                  <a:pt x="6486525" y="485775"/>
                </a:cubicBezTo>
                <a:cubicBezTo>
                  <a:pt x="6592887" y="411163"/>
                  <a:pt x="6788150" y="182563"/>
                  <a:pt x="6905625" y="104775"/>
                </a:cubicBezTo>
                <a:cubicBezTo>
                  <a:pt x="7023100" y="26988"/>
                  <a:pt x="7102475" y="0"/>
                  <a:pt x="7191375" y="19050"/>
                </a:cubicBezTo>
                <a:cubicBezTo>
                  <a:pt x="7280275" y="38100"/>
                  <a:pt x="7367588" y="160338"/>
                  <a:pt x="7439025" y="219075"/>
                </a:cubicBezTo>
                <a:cubicBezTo>
                  <a:pt x="7510462" y="277812"/>
                  <a:pt x="7554913" y="344488"/>
                  <a:pt x="7620000" y="371475"/>
                </a:cubicBezTo>
                <a:cubicBezTo>
                  <a:pt x="7685087" y="398462"/>
                  <a:pt x="7756525" y="385763"/>
                  <a:pt x="7829550" y="381000"/>
                </a:cubicBezTo>
                <a:cubicBezTo>
                  <a:pt x="7902575" y="376237"/>
                  <a:pt x="7915275" y="347663"/>
                  <a:pt x="8058150" y="342900"/>
                </a:cubicBezTo>
                <a:cubicBezTo>
                  <a:pt x="8201025" y="338138"/>
                  <a:pt x="8443912" y="345281"/>
                  <a:pt x="8686800" y="352425"/>
                </a:cubicBezTo>
              </a:path>
            </a:pathLst>
          </a:custGeom>
          <a:ln w="381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9"/>
          <p:cNvGrpSpPr/>
          <p:nvPr/>
        </p:nvGrpSpPr>
        <p:grpSpPr>
          <a:xfrm>
            <a:off x="5273493" y="4572530"/>
            <a:ext cx="152400" cy="246356"/>
            <a:chOff x="5105400" y="3716044"/>
            <a:chExt cx="152400" cy="246356"/>
          </a:xfrm>
        </p:grpSpPr>
        <p:cxnSp>
          <p:nvCxnSpPr>
            <p:cNvPr id="20" name="Straight Connector 1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5" name="Group 39"/>
          <p:cNvGrpSpPr/>
          <p:nvPr/>
        </p:nvGrpSpPr>
        <p:grpSpPr>
          <a:xfrm>
            <a:off x="4749618" y="4877330"/>
            <a:ext cx="152400" cy="246356"/>
            <a:chOff x="5105400" y="3716044"/>
            <a:chExt cx="152400" cy="246356"/>
          </a:xfrm>
        </p:grpSpPr>
        <p:cxnSp>
          <p:nvCxnSpPr>
            <p:cNvPr id="24" name="Straight Connector 23"/>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8" name="Group 39"/>
          <p:cNvGrpSpPr/>
          <p:nvPr/>
        </p:nvGrpSpPr>
        <p:grpSpPr>
          <a:xfrm>
            <a:off x="5035368" y="4715405"/>
            <a:ext cx="152400" cy="246356"/>
            <a:chOff x="5105400" y="3716044"/>
            <a:chExt cx="152400" cy="246356"/>
          </a:xfrm>
        </p:grpSpPr>
        <p:cxnSp>
          <p:nvCxnSpPr>
            <p:cNvPr id="28" name="Straight Connector 27"/>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6" name="Group 39"/>
          <p:cNvGrpSpPr/>
          <p:nvPr/>
        </p:nvGrpSpPr>
        <p:grpSpPr>
          <a:xfrm>
            <a:off x="5425893" y="4495800"/>
            <a:ext cx="152400" cy="246356"/>
            <a:chOff x="5105400" y="3716044"/>
            <a:chExt cx="152400" cy="246356"/>
          </a:xfrm>
        </p:grpSpPr>
        <p:cxnSp>
          <p:nvCxnSpPr>
            <p:cNvPr id="32" name="Straight Connector 31"/>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19" name="Group 39"/>
          <p:cNvGrpSpPr/>
          <p:nvPr/>
        </p:nvGrpSpPr>
        <p:grpSpPr>
          <a:xfrm>
            <a:off x="4902018" y="4800600"/>
            <a:ext cx="152400" cy="246356"/>
            <a:chOff x="5105400" y="3716044"/>
            <a:chExt cx="152400" cy="246356"/>
          </a:xfrm>
        </p:grpSpPr>
        <p:cxnSp>
          <p:nvCxnSpPr>
            <p:cNvPr id="36" name="Straight Connector 3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23" name="Group 39"/>
          <p:cNvGrpSpPr/>
          <p:nvPr/>
        </p:nvGrpSpPr>
        <p:grpSpPr>
          <a:xfrm>
            <a:off x="5187768" y="4638675"/>
            <a:ext cx="152400" cy="246356"/>
            <a:chOff x="5105400" y="3716044"/>
            <a:chExt cx="152400" cy="246356"/>
          </a:xfrm>
        </p:grpSpPr>
        <p:cxnSp>
          <p:nvCxnSpPr>
            <p:cNvPr id="40" name="Straight Connector 3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27" name="Group 39"/>
          <p:cNvGrpSpPr/>
          <p:nvPr/>
        </p:nvGrpSpPr>
        <p:grpSpPr>
          <a:xfrm>
            <a:off x="7543800" y="3581400"/>
            <a:ext cx="152400" cy="246356"/>
            <a:chOff x="5105400" y="3716044"/>
            <a:chExt cx="152400" cy="246356"/>
          </a:xfrm>
        </p:grpSpPr>
        <p:cxnSp>
          <p:nvCxnSpPr>
            <p:cNvPr id="46" name="Straight Connector 45"/>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pic>
        <p:nvPicPr>
          <p:cNvPr id="43" name="Picture 2"/>
          <p:cNvPicPr>
            <a:picLocks noChangeAspect="1" noChangeArrowheads="1"/>
          </p:cNvPicPr>
          <p:nvPr/>
        </p:nvPicPr>
        <p:blipFill>
          <a:blip r:embed="rId2" cstate="screen"/>
          <a:srcRect/>
          <a:stretch>
            <a:fillRect/>
          </a:stretch>
        </p:blipFill>
        <p:spPr bwMode="auto">
          <a:xfrm>
            <a:off x="7848600" y="3810000"/>
            <a:ext cx="331027" cy="296041"/>
          </a:xfrm>
          <a:prstGeom prst="rect">
            <a:avLst/>
          </a:prstGeom>
          <a:noFill/>
          <a:ln w="9525">
            <a:noFill/>
            <a:miter lim="800000"/>
            <a:headEnd/>
            <a:tailEnd/>
          </a:ln>
        </p:spPr>
      </p:pic>
      <p:grpSp>
        <p:nvGrpSpPr>
          <p:cNvPr id="31" name="Group 39"/>
          <p:cNvGrpSpPr/>
          <p:nvPr/>
        </p:nvGrpSpPr>
        <p:grpSpPr>
          <a:xfrm>
            <a:off x="7391400" y="3581400"/>
            <a:ext cx="152400" cy="246356"/>
            <a:chOff x="5105400" y="3716044"/>
            <a:chExt cx="152400" cy="246356"/>
          </a:xfrm>
        </p:grpSpPr>
        <p:cxnSp>
          <p:nvCxnSpPr>
            <p:cNvPr id="50" name="Straight Connector 49"/>
            <p:cNvCxnSpPr/>
            <p:nvPr/>
          </p:nvCxnSpPr>
          <p:spPr>
            <a:xfrm rot="16200000" flipH="1">
              <a:off x="5029200" y="3792244"/>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105400" y="3810000"/>
              <a:ext cx="228600" cy="7620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5067300" y="3848100"/>
              <a:ext cx="228600" cy="0"/>
            </a:xfrm>
            <a:prstGeom prst="line">
              <a:avLst/>
            </a:prstGeom>
            <a:ln w="25400">
              <a:solidFill>
                <a:srgbClr val="50B668"/>
              </a:solidFill>
            </a:ln>
          </p:spPr>
          <p:style>
            <a:lnRef idx="1">
              <a:schemeClr val="accent1"/>
            </a:lnRef>
            <a:fillRef idx="0">
              <a:schemeClr val="accent1"/>
            </a:fillRef>
            <a:effectRef idx="0">
              <a:schemeClr val="accent1"/>
            </a:effectRef>
            <a:fontRef idx="minor">
              <a:schemeClr val="tx1"/>
            </a:fontRef>
          </p:style>
        </p:cxnSp>
      </p:grpSp>
      <p:grpSp>
        <p:nvGrpSpPr>
          <p:cNvPr id="35" name="Group 42"/>
          <p:cNvGrpSpPr/>
          <p:nvPr/>
        </p:nvGrpSpPr>
        <p:grpSpPr>
          <a:xfrm rot="688082" flipH="1">
            <a:off x="5907830" y="4083901"/>
            <a:ext cx="501590" cy="457064"/>
            <a:chOff x="4070410" y="3177468"/>
            <a:chExt cx="501590" cy="632532"/>
          </a:xfrm>
        </p:grpSpPr>
        <p:cxnSp>
          <p:nvCxnSpPr>
            <p:cNvPr id="55" name="Straight Connector 54"/>
            <p:cNvCxnSpPr/>
            <p:nvPr/>
          </p:nvCxnSpPr>
          <p:spPr>
            <a:xfrm rot="5400000" flipH="1" flipV="1">
              <a:off x="3956110" y="3291768"/>
              <a:ext cx="381000" cy="15240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22810" y="3177468"/>
              <a:ext cx="304800" cy="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flipV="1">
              <a:off x="4233539" y="3471539"/>
              <a:ext cx="632532" cy="44390"/>
            </a:xfrm>
            <a:prstGeom prst="line">
              <a:avLst/>
            </a:prstGeom>
            <a:ln w="254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58" name="Picture 6" descr="logo_mtns"/>
          <p:cNvPicPr>
            <a:picLocks noChangeAspect="1" noChangeArrowheads="1"/>
          </p:cNvPicPr>
          <p:nvPr/>
        </p:nvPicPr>
        <p:blipFill>
          <a:blip r:embed="rId3" cstate="print">
            <a:lum bright="-20000"/>
          </a:blip>
          <a:srcRect l="13312"/>
          <a:stretch>
            <a:fillRect/>
          </a:stretch>
        </p:blipFill>
        <p:spPr bwMode="auto">
          <a:xfrm>
            <a:off x="-1588" y="0"/>
            <a:ext cx="9145588" cy="1023938"/>
          </a:xfrm>
          <a:prstGeom prst="rect">
            <a:avLst/>
          </a:prstGeom>
          <a:noFill/>
          <a:ln w="9525">
            <a:noFill/>
            <a:miter lim="800000"/>
            <a:headEnd/>
            <a:tailEnd/>
          </a:ln>
        </p:spPr>
      </p:pic>
      <p:sp>
        <p:nvSpPr>
          <p:cNvPr id="59" name="Title 1"/>
          <p:cNvSpPr>
            <a:spLocks noGrp="1"/>
          </p:cNvSpPr>
          <p:nvPr>
            <p:ph type="title"/>
          </p:nvPr>
        </p:nvSpPr>
        <p:spPr>
          <a:xfrm>
            <a:off x="440830" y="0"/>
            <a:ext cx="8229600" cy="1143000"/>
          </a:xfrm>
        </p:spPr>
        <p:txBody>
          <a:bodyPr>
            <a:normAutofit/>
          </a:bodyPr>
          <a:lstStyle/>
          <a:p>
            <a:r>
              <a:rPr lang="en-US" sz="4000" dirty="0" smtClean="0">
                <a:solidFill>
                  <a:srgbClr val="FFFFFF"/>
                </a:solidFill>
              </a:rPr>
              <a:t>Coastal protection</a:t>
            </a:r>
            <a:endParaRPr lang="en-US" sz="4000" dirty="0">
              <a:solidFill>
                <a:srgbClr val="FFFF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3740"/>
            <a:ext cx="9144000" cy="680330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2" name="Picture 1"/>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5436"/>
            <a:ext cx="9149862" cy="1155170"/>
          </a:xfrm>
          <a:prstGeom prst="rect">
            <a:avLst/>
          </a:prstGeom>
        </p:spPr>
      </p:pic>
      <p:sp>
        <p:nvSpPr>
          <p:cNvPr id="3" name="Title 1"/>
          <p:cNvSpPr txBox="1">
            <a:spLocks/>
          </p:cNvSpPr>
          <p:nvPr/>
        </p:nvSpPr>
        <p:spPr>
          <a:xfrm>
            <a:off x="152400" y="12700"/>
            <a:ext cx="8804320" cy="1123086"/>
          </a:xfrm>
          <a:prstGeom prst="roundRect">
            <a:avLst/>
          </a:prstGeom>
          <a:no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defRPr/>
            </a:pPr>
            <a:r>
              <a:rPr lang="en-US" dirty="0" smtClean="0">
                <a:ln w="18415" cmpd="sng">
                  <a:solidFill>
                    <a:srgbClr val="FFFFFF"/>
                  </a:solidFill>
                  <a:prstDash val="solid"/>
                </a:ln>
                <a:solidFill>
                  <a:srgbClr val="FFFFFF"/>
                </a:solidFill>
                <a:latin typeface="Tw Cen MT"/>
                <a:cs typeface="Tw Cen MT"/>
              </a:rPr>
              <a:t>Observed Response</a:t>
            </a:r>
            <a:endParaRPr lang="en-US" dirty="0">
              <a:ln w="18415" cmpd="sng">
                <a:solidFill>
                  <a:srgbClr val="FFFFFF"/>
                </a:solidFill>
                <a:prstDash val="solid"/>
              </a:ln>
              <a:solidFill>
                <a:srgbClr val="FFFFFF"/>
              </a:solidFill>
              <a:latin typeface="Tw Cen MT"/>
              <a:cs typeface="Tw Cen MT"/>
            </a:endParaRPr>
          </a:p>
        </p:txBody>
      </p:sp>
      <p:sp>
        <p:nvSpPr>
          <p:cNvPr id="5" name="TextBox 4"/>
          <p:cNvSpPr txBox="1"/>
          <p:nvPr/>
        </p:nvSpPr>
        <p:spPr>
          <a:xfrm>
            <a:off x="3605767" y="3810232"/>
            <a:ext cx="5832687" cy="1815882"/>
          </a:xfrm>
          <a:prstGeom prst="rect">
            <a:avLst/>
          </a:prstGeom>
          <a:noFill/>
        </p:spPr>
        <p:txBody>
          <a:bodyPr wrap="square" rtlCol="0">
            <a:spAutoFit/>
          </a:bodyPr>
          <a:lstStyle/>
          <a:p>
            <a:pPr>
              <a:buFont typeface="Arial"/>
              <a:buChar char="•"/>
            </a:pPr>
            <a:r>
              <a:rPr lang="en-US" sz="2800" dirty="0" smtClean="0">
                <a:solidFill>
                  <a:schemeClr val="bg1"/>
                </a:solidFill>
                <a:latin typeface="Tw Cen MT"/>
                <a:cs typeface="Tw Cen MT"/>
              </a:rPr>
              <a:t>23-670% increase in fish abundance</a:t>
            </a:r>
          </a:p>
          <a:p>
            <a:pPr>
              <a:buFont typeface="Arial"/>
              <a:buChar char="•"/>
            </a:pPr>
            <a:r>
              <a:rPr lang="en-US" sz="2800" dirty="0" smtClean="0">
                <a:solidFill>
                  <a:schemeClr val="bg1"/>
                </a:solidFill>
                <a:latin typeface="Tw Cen MT"/>
                <a:cs typeface="Tw Cen MT"/>
              </a:rPr>
              <a:t>Emergent marsh growing</a:t>
            </a:r>
          </a:p>
          <a:p>
            <a:pPr>
              <a:buFont typeface="Arial"/>
              <a:buChar char="•"/>
            </a:pPr>
            <a:r>
              <a:rPr lang="en-US" sz="2800" dirty="0" smtClean="0">
                <a:solidFill>
                  <a:schemeClr val="bg1"/>
                </a:solidFill>
                <a:latin typeface="Tw Cen MT"/>
                <a:cs typeface="Tw Cen MT"/>
              </a:rPr>
              <a:t>Erosion slowing</a:t>
            </a:r>
          </a:p>
          <a:p>
            <a:pPr>
              <a:buFont typeface="Arial"/>
              <a:buChar char="•"/>
            </a:pPr>
            <a:r>
              <a:rPr lang="en-US" sz="2800" dirty="0" smtClean="0">
                <a:solidFill>
                  <a:schemeClr val="bg1"/>
                </a:solidFill>
                <a:latin typeface="Tw Cen MT"/>
                <a:cs typeface="Tw Cen MT"/>
              </a:rPr>
              <a:t>Sediment accumulating </a:t>
            </a:r>
            <a:endParaRPr lang="en-US" sz="2800" dirty="0">
              <a:solidFill>
                <a:schemeClr val="bg1"/>
              </a:solidFill>
              <a:latin typeface="Tw Cen MT"/>
              <a:cs typeface="Tw Cen M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50771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Biodiversity-100-006.jpg"/>
          <p:cNvPicPr>
            <a:picLocks noChangeAspect="1"/>
          </p:cNvPicPr>
          <p:nvPr/>
        </p:nvPicPr>
        <p:blipFill>
          <a:blip r:embed="rId3"/>
          <a:stretch>
            <a:fillRect/>
          </a:stretch>
        </p:blipFill>
        <p:spPr>
          <a:xfrm>
            <a:off x="-181440" y="0"/>
            <a:ext cx="6248862" cy="3749317"/>
          </a:xfrm>
          <a:prstGeom prst="rect">
            <a:avLst/>
          </a:prstGeom>
        </p:spPr>
      </p:pic>
      <p:pic>
        <p:nvPicPr>
          <p:cNvPr id="7" name="Picture 6" descr="WOPA051012_D215.jpg"/>
          <p:cNvPicPr>
            <a:picLocks noChangeAspect="1"/>
          </p:cNvPicPr>
          <p:nvPr/>
        </p:nvPicPr>
        <p:blipFill>
          <a:blip r:embed="rId4"/>
          <a:stretch>
            <a:fillRect/>
          </a:stretch>
        </p:blipFill>
        <p:spPr>
          <a:xfrm>
            <a:off x="-181440" y="3749317"/>
            <a:ext cx="6223000" cy="3175000"/>
          </a:xfrm>
          <a:prstGeom prst="rect">
            <a:avLst/>
          </a:prstGeom>
        </p:spPr>
      </p:pic>
      <p:pic>
        <p:nvPicPr>
          <p:cNvPr id="9" name="Picture 8" descr="place.jpg"/>
          <p:cNvPicPr>
            <a:picLocks noChangeAspect="1"/>
          </p:cNvPicPr>
          <p:nvPr/>
        </p:nvPicPr>
        <p:blipFill>
          <a:blip r:embed="rId5"/>
          <a:srcRect l="50000"/>
          <a:stretch>
            <a:fillRect/>
          </a:stretch>
        </p:blipFill>
        <p:spPr>
          <a:xfrm>
            <a:off x="6038640" y="0"/>
            <a:ext cx="5269554" cy="703156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3684" t="29574" r="36843" b="22357"/>
          <a:stretch/>
        </p:blipFill>
        <p:spPr>
          <a:xfrm>
            <a:off x="6858000" y="1594556"/>
            <a:ext cx="2286000" cy="1848555"/>
          </a:xfrm>
          <a:prstGeom prst="rect">
            <a:avLst/>
          </a:prstGeom>
        </p:spPr>
      </p:pic>
      <p:pic>
        <p:nvPicPr>
          <p:cNvPr id="21" name="Picture 20"/>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2301010" cy="1840359"/>
          </a:xfrm>
          <a:prstGeom prst="rect">
            <a:avLst/>
          </a:prstGeom>
        </p:spPr>
      </p:pic>
      <p:pic>
        <p:nvPicPr>
          <p:cNvPr id="22" name="Picture 21"/>
          <p:cNvPicPr>
            <a:picLocks noChangeAspect="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626" r="5963"/>
          <a:stretch/>
        </p:blipFill>
        <p:spPr>
          <a:xfrm>
            <a:off x="2303353" y="1600200"/>
            <a:ext cx="2269551" cy="1828800"/>
          </a:xfrm>
          <a:prstGeom prst="rect">
            <a:avLst/>
          </a:prstGeom>
        </p:spPr>
      </p:pic>
      <p:pic>
        <p:nvPicPr>
          <p:cNvPr id="23" name="Picture 22"/>
          <p:cNvPicPr>
            <a:picLocks noChangeAspect="1"/>
          </p:cNvPicPr>
          <p:nvPr/>
        </p:nvPicPr>
        <p:blipFill rotWithShape="1">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1778" b="32386"/>
          <a:stretch/>
        </p:blipFill>
        <p:spPr>
          <a:xfrm>
            <a:off x="2286000" y="-1"/>
            <a:ext cx="2286000" cy="1603831"/>
          </a:xfrm>
          <a:prstGeom prst="rect">
            <a:avLst/>
          </a:prstGeom>
        </p:spPr>
      </p:pic>
      <p:pic>
        <p:nvPicPr>
          <p:cNvPr id="24" name="Picture 23"/>
          <p:cNvPicPr>
            <a:picLocks noChangeAspect="1"/>
          </p:cNvPicPr>
          <p:nvPr/>
        </p:nvPicPr>
        <p:blipFill rotWithShape="1">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3472" b="3752"/>
          <a:stretch/>
        </p:blipFill>
        <p:spPr>
          <a:xfrm>
            <a:off x="6858000" y="5258973"/>
            <a:ext cx="2286000" cy="1590633"/>
          </a:xfrm>
          <a:prstGeom prst="rect">
            <a:avLst/>
          </a:prstGeom>
        </p:spPr>
      </p:pic>
      <p:pic>
        <p:nvPicPr>
          <p:cNvPr id="25" name="Picture 24"/>
          <p:cNvPicPr>
            <a:picLocks noChangeAspect="1"/>
          </p:cNvPicPr>
          <p:nvPr/>
        </p:nvPicPr>
        <p:blipFill rotWithShape="1">
          <a:blip r:embed="rId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22829" b="18065"/>
          <a:stretch/>
        </p:blipFill>
        <p:spPr>
          <a:xfrm>
            <a:off x="4572001" y="1600200"/>
            <a:ext cx="2291612" cy="1824791"/>
          </a:xfrm>
          <a:prstGeom prst="rect">
            <a:avLst/>
          </a:prstGeom>
        </p:spPr>
      </p:pic>
      <p:sp>
        <p:nvSpPr>
          <p:cNvPr id="27" name="Rectangle 26"/>
          <p:cNvSpPr/>
          <p:nvPr/>
        </p:nvSpPr>
        <p:spPr>
          <a:xfrm>
            <a:off x="4572000" y="0"/>
            <a:ext cx="2286000" cy="1600200"/>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Gill Sans Light"/>
                <a:cs typeface="Gill Sans Light"/>
              </a:rPr>
              <a:t>Food, fuel, fiber</a:t>
            </a:r>
            <a:endParaRPr lang="en-US" sz="3200" dirty="0">
              <a:latin typeface="Gill Sans Light"/>
              <a:cs typeface="Gill Sans Light"/>
            </a:endParaRPr>
          </a:p>
        </p:txBody>
      </p:sp>
      <p:pic>
        <p:nvPicPr>
          <p:cNvPr id="28" name="Picture 27"/>
          <p:cNvPicPr>
            <a:picLocks noChangeAspect="1"/>
          </p:cNvPicPr>
          <p:nvPr/>
        </p:nvPicPr>
        <p:blipFill rotWithShape="1">
          <a:blip r:embed="rId9"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559" t="2" r="11316" b="-39"/>
          <a:stretch/>
        </p:blipFill>
        <p:spPr>
          <a:xfrm>
            <a:off x="0" y="3429000"/>
            <a:ext cx="2279209" cy="1829484"/>
          </a:xfrm>
          <a:prstGeom prst="rect">
            <a:avLst/>
          </a:prstGeom>
        </p:spPr>
      </p:pic>
      <p:pic>
        <p:nvPicPr>
          <p:cNvPr id="30" name="Picture 29"/>
          <p:cNvPicPr>
            <a:picLocks noChangeAspect="1"/>
          </p:cNvPicPr>
          <p:nvPr/>
        </p:nvPicPr>
        <p:blipFill rotWithShape="1">
          <a:blip r:embed="rId10"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321" t="6141" r="109" b="16208"/>
          <a:stretch/>
        </p:blipFill>
        <p:spPr>
          <a:xfrm>
            <a:off x="4574205" y="3421651"/>
            <a:ext cx="2281224" cy="1834288"/>
          </a:xfrm>
          <a:prstGeom prst="rect">
            <a:avLst/>
          </a:prstGeom>
        </p:spPr>
      </p:pic>
      <p:sp>
        <p:nvSpPr>
          <p:cNvPr id="31" name="Rectangle 30"/>
          <p:cNvSpPr/>
          <p:nvPr/>
        </p:nvSpPr>
        <p:spPr>
          <a:xfrm>
            <a:off x="6858000" y="3429000"/>
            <a:ext cx="2286000" cy="18288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Gill Sans Light"/>
                <a:cs typeface="Gill Sans Light"/>
              </a:rPr>
              <a:t>Clean </a:t>
            </a:r>
          </a:p>
          <a:p>
            <a:pPr algn="ctr"/>
            <a:r>
              <a:rPr lang="en-US" sz="3200" dirty="0" smtClean="0">
                <a:latin typeface="Gill Sans Light"/>
                <a:cs typeface="Gill Sans Light"/>
              </a:rPr>
              <a:t>water</a:t>
            </a:r>
            <a:endParaRPr lang="en-US" sz="3200" dirty="0">
              <a:latin typeface="Gill Sans Light"/>
              <a:cs typeface="Gill Sans Light"/>
            </a:endParaRPr>
          </a:p>
        </p:txBody>
      </p:sp>
      <p:pic>
        <p:nvPicPr>
          <p:cNvPr id="32" name="Picture 31"/>
          <p:cNvPicPr>
            <a:picLocks noChangeAspect="1"/>
          </p:cNvPicPr>
          <p:nvPr/>
        </p:nvPicPr>
        <p:blipFill rotWithShape="1">
          <a:blip r:embed="rId11"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678" t="5655" r="11346" b="4284"/>
          <a:stretch/>
        </p:blipFill>
        <p:spPr>
          <a:xfrm>
            <a:off x="2281224" y="5255938"/>
            <a:ext cx="2292982" cy="1602062"/>
          </a:xfrm>
          <a:prstGeom prst="rect">
            <a:avLst/>
          </a:prstGeom>
        </p:spPr>
      </p:pic>
      <p:pic>
        <p:nvPicPr>
          <p:cNvPr id="33" name="Picture 32"/>
          <p:cNvPicPr>
            <a:picLocks noChangeAspect="1"/>
          </p:cNvPicPr>
          <p:nvPr/>
        </p:nvPicPr>
        <p:blipFill rotWithShape="1">
          <a:blip r:embed="rId1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080" t="2373"/>
          <a:stretch/>
        </p:blipFill>
        <p:spPr>
          <a:xfrm>
            <a:off x="6853629" y="0"/>
            <a:ext cx="2290371" cy="1598755"/>
          </a:xfrm>
          <a:prstGeom prst="rect">
            <a:avLst/>
          </a:prstGeom>
        </p:spPr>
      </p:pic>
      <p:pic>
        <p:nvPicPr>
          <p:cNvPr id="34" name="Picture 33"/>
          <p:cNvPicPr>
            <a:picLocks noChangeAspect="1"/>
          </p:cNvPicPr>
          <p:nvPr/>
        </p:nvPicPr>
        <p:blipFill rotWithShape="1">
          <a:blip r:embed="rId1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8551" t="14839" r="6114" b="6687"/>
          <a:stretch/>
        </p:blipFill>
        <p:spPr>
          <a:xfrm>
            <a:off x="0" y="5255938"/>
            <a:ext cx="2281223" cy="1602062"/>
          </a:xfrm>
          <a:prstGeom prst="rect">
            <a:avLst/>
          </a:prstGeom>
        </p:spPr>
      </p:pic>
      <p:sp>
        <p:nvSpPr>
          <p:cNvPr id="35" name="Rectangle 34"/>
          <p:cNvSpPr/>
          <p:nvPr/>
        </p:nvSpPr>
        <p:spPr>
          <a:xfrm>
            <a:off x="4572000" y="5257800"/>
            <a:ext cx="2286000" cy="16002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Gill Sans Light"/>
                <a:cs typeface="Gill Sans Light"/>
              </a:rPr>
              <a:t>Recreation</a:t>
            </a:r>
            <a:endParaRPr lang="en-US" sz="3200" dirty="0">
              <a:latin typeface="Gill Sans Light"/>
              <a:cs typeface="Gill Sans Light"/>
            </a:endParaRPr>
          </a:p>
        </p:txBody>
      </p:sp>
      <p:sp>
        <p:nvSpPr>
          <p:cNvPr id="20" name="Rectangle 19"/>
          <p:cNvSpPr/>
          <p:nvPr/>
        </p:nvSpPr>
        <p:spPr>
          <a:xfrm>
            <a:off x="0" y="1600200"/>
            <a:ext cx="2286000" cy="18288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bg1"/>
                </a:solidFill>
                <a:latin typeface="Gill Sans Light"/>
                <a:cs typeface="Gill Sans Light"/>
              </a:rPr>
              <a:t>Pollination</a:t>
            </a:r>
            <a:endParaRPr lang="en-US" sz="3200" dirty="0">
              <a:solidFill>
                <a:schemeClr val="bg1"/>
              </a:solidFill>
              <a:latin typeface="Gill Sans Light"/>
              <a:cs typeface="Gill Sans Light"/>
            </a:endParaRPr>
          </a:p>
        </p:txBody>
      </p:sp>
      <p:pic>
        <p:nvPicPr>
          <p:cNvPr id="29" name="Picture 28"/>
          <p:cNvPicPr>
            <a:picLocks noChangeAspect="1"/>
          </p:cNvPicPr>
          <p:nvPr/>
        </p:nvPicPr>
        <p:blipFill rotWithShape="1">
          <a:blip r:embed="rId1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158" t="32441" r="7388"/>
          <a:stretch/>
        </p:blipFill>
        <p:spPr>
          <a:xfrm>
            <a:off x="2284038" y="3428396"/>
            <a:ext cx="2288867" cy="1829404"/>
          </a:xfrm>
          <a:prstGeom prst="rect">
            <a:avLst/>
          </a:prstGeom>
        </p:spPr>
      </p:pic>
      <p:cxnSp>
        <p:nvCxnSpPr>
          <p:cNvPr id="38" name="Straight Connector 37"/>
          <p:cNvCxnSpPr/>
          <p:nvPr/>
        </p:nvCxnSpPr>
        <p:spPr>
          <a:xfrm>
            <a:off x="6858000" y="0"/>
            <a:ext cx="0" cy="6858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0" y="1600200"/>
            <a:ext cx="9144000" cy="0"/>
          </a:xfrm>
          <a:prstGeom prst="line">
            <a:avLst/>
          </a:prstGeom>
          <a:ln>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0" y="0"/>
            <a:ext cx="9144000" cy="6858000"/>
          </a:xfrm>
          <a:prstGeom prst="rect">
            <a:avLst/>
          </a:prstGeom>
          <a:no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2286000" y="3429000"/>
            <a:ext cx="2286000" cy="1828800"/>
          </a:xfrm>
          <a:prstGeom prst="rect">
            <a:avLst/>
          </a:prstGeom>
          <a:solidFill>
            <a:srgbClr val="C62D0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Gill Sans Light"/>
                <a:cs typeface="Gill Sans Light"/>
              </a:rPr>
              <a:t>Coastal protection</a:t>
            </a:r>
            <a:endParaRPr lang="en-US" sz="3200" dirty="0">
              <a:latin typeface="Gill Sans Light"/>
              <a:cs typeface="Gill Sans Light"/>
            </a:endParaRPr>
          </a:p>
        </p:txBody>
      </p:sp>
      <p:cxnSp>
        <p:nvCxnSpPr>
          <p:cNvPr id="39" name="Straight Connector 38"/>
          <p:cNvCxnSpPr/>
          <p:nvPr/>
        </p:nvCxnSpPr>
        <p:spPr>
          <a:xfrm>
            <a:off x="2286000" y="0"/>
            <a:ext cx="0" cy="6858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72000" y="0"/>
            <a:ext cx="0" cy="6858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0" y="3429000"/>
            <a:ext cx="9144000" cy="0"/>
          </a:xfrm>
          <a:prstGeom prst="line">
            <a:avLst/>
          </a:prstGeom>
          <a:ln>
            <a:solidFill>
              <a:schemeClr val="bg1"/>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0" y="5257800"/>
            <a:ext cx="9144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01261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77685" y="2204492"/>
            <a:ext cx="8788630" cy="2554545"/>
          </a:xfrm>
          <a:prstGeom prst="rect">
            <a:avLst/>
          </a:prstGeom>
          <a:solidFill>
            <a:srgbClr val="5D9BE8"/>
          </a:solidFill>
        </p:spPr>
        <p:txBody>
          <a:bodyPr wrap="square" rtlCol="0">
            <a:spAutoFit/>
          </a:bodyPr>
          <a:lstStyle/>
          <a:p>
            <a:pPr algn="ctr"/>
            <a:r>
              <a:rPr lang="en-US" sz="8000" dirty="0" smtClean="0">
                <a:solidFill>
                  <a:srgbClr val="FFFFFF"/>
                </a:solidFill>
                <a:latin typeface="Tw Cen MT"/>
                <a:cs typeface="Tw Cen MT"/>
              </a:rPr>
              <a:t>Improve outcomes for people and</a:t>
            </a:r>
            <a:r>
              <a:rPr lang="en-US" sz="8000" dirty="0" smtClean="0">
                <a:solidFill>
                  <a:srgbClr val="FFFFFF"/>
                </a:solidFill>
                <a:latin typeface="Tw Cen MT"/>
                <a:cs typeface="Tw Cen MT"/>
              </a:rPr>
              <a:t> nature.</a:t>
            </a:r>
            <a:endParaRPr lang="en-US" sz="8000" dirty="0">
              <a:solidFill>
                <a:srgbClr val="FFFFFF"/>
              </a:solidFill>
              <a:latin typeface="Tw Cen MT"/>
              <a:cs typeface="Tw Cen M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slide (</a:t>
            </a:r>
            <a:r>
              <a:rPr lang="en-US" dirty="0" err="1" smtClean="0"/>
              <a:t>e.g.’s</a:t>
            </a:r>
            <a:r>
              <a:rPr lang="en-US" dirty="0" smtClean="0"/>
              <a:t>)</a:t>
            </a:r>
            <a:endParaRPr lang="en-US" dirty="0"/>
          </a:p>
        </p:txBody>
      </p:sp>
      <p:pic>
        <p:nvPicPr>
          <p:cNvPr id="4" name="Picture 3" descr="4.jpg"/>
          <p:cNvPicPr>
            <a:picLocks noChangeAspect="1"/>
          </p:cNvPicPr>
          <p:nvPr/>
        </p:nvPicPr>
        <p:blipFill>
          <a:blip r:embed="rId3"/>
          <a:stretch>
            <a:fillRect/>
          </a:stretch>
        </p:blipFill>
        <p:spPr>
          <a:xfrm>
            <a:off x="1143000" y="0"/>
            <a:ext cx="6858000" cy="6858000"/>
          </a:xfrm>
          <a:prstGeom prst="rect">
            <a:avLst/>
          </a:prstGeom>
        </p:spPr>
      </p:pic>
      <p:sp>
        <p:nvSpPr>
          <p:cNvPr id="5" name="TextBox 4"/>
          <p:cNvSpPr txBox="1"/>
          <p:nvPr/>
        </p:nvSpPr>
        <p:spPr>
          <a:xfrm>
            <a:off x="1664203" y="4730160"/>
            <a:ext cx="6087485" cy="1938992"/>
          </a:xfrm>
          <a:prstGeom prst="rect">
            <a:avLst/>
          </a:prstGeom>
          <a:noFill/>
        </p:spPr>
        <p:txBody>
          <a:bodyPr wrap="square" rtlCol="0">
            <a:spAutoFit/>
          </a:bodyPr>
          <a:lstStyle/>
          <a:p>
            <a:r>
              <a:rPr lang="en-US" sz="2400" dirty="0" smtClean="0">
                <a:solidFill>
                  <a:schemeClr val="bg1"/>
                </a:solidFill>
                <a:latin typeface="Tw Cen MT"/>
                <a:cs typeface="Tw Cen MT"/>
              </a:rPr>
              <a:t>Connecting to wellbeing</a:t>
            </a:r>
          </a:p>
          <a:p>
            <a:r>
              <a:rPr lang="en-US" sz="2400" dirty="0" smtClean="0">
                <a:solidFill>
                  <a:schemeClr val="bg1"/>
                </a:solidFill>
                <a:latin typeface="Tw Cen MT"/>
                <a:cs typeface="Tw Cen MT"/>
              </a:rPr>
              <a:t>Including people</a:t>
            </a:r>
          </a:p>
          <a:p>
            <a:r>
              <a:rPr lang="en-US" sz="2400" dirty="0" smtClean="0">
                <a:solidFill>
                  <a:schemeClr val="bg1"/>
                </a:solidFill>
                <a:latin typeface="Tw Cen MT"/>
                <a:cs typeface="Tw Cen MT"/>
              </a:rPr>
              <a:t>Matching metrics to the decision-context</a:t>
            </a:r>
          </a:p>
          <a:p>
            <a:r>
              <a:rPr lang="en-US" sz="2400" dirty="0" smtClean="0">
                <a:solidFill>
                  <a:schemeClr val="bg1"/>
                </a:solidFill>
                <a:latin typeface="Tw Cen MT"/>
                <a:cs typeface="Tw Cen MT"/>
              </a:rPr>
              <a:t>Measuring impact</a:t>
            </a:r>
          </a:p>
          <a:p>
            <a:endParaRPr lang="en-US" sz="2400" dirty="0">
              <a:solidFill>
                <a:schemeClr val="bg1"/>
              </a:solidFill>
              <a:latin typeface="Tw Cen MT"/>
              <a:cs typeface="Tw Cen M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47623" y="1423686"/>
            <a:ext cx="8029378" cy="3785652"/>
          </a:xfrm>
          <a:prstGeom prst="rect">
            <a:avLst/>
          </a:prstGeom>
          <a:noFill/>
        </p:spPr>
        <p:txBody>
          <a:bodyPr wrap="square" rtlCol="0">
            <a:spAutoFit/>
          </a:bodyPr>
          <a:lstStyle/>
          <a:p>
            <a:pPr algn="ctr"/>
            <a:r>
              <a:rPr lang="en-US" sz="8000" dirty="0" smtClean="0">
                <a:solidFill>
                  <a:srgbClr val="000000"/>
                </a:solidFill>
                <a:latin typeface="Tw Cen MT"/>
                <a:cs typeface="Tw Cen MT"/>
              </a:rPr>
              <a:t>p</a:t>
            </a:r>
            <a:r>
              <a:rPr lang="en-US" sz="8000" dirty="0" smtClean="0">
                <a:solidFill>
                  <a:srgbClr val="000000"/>
                </a:solidFill>
                <a:latin typeface="Tw Cen MT"/>
                <a:cs typeface="Tw Cen MT"/>
              </a:rPr>
              <a:t>eople</a:t>
            </a:r>
          </a:p>
          <a:p>
            <a:pPr algn="ctr"/>
            <a:endParaRPr lang="en-US" sz="8000" dirty="0" smtClean="0">
              <a:solidFill>
                <a:srgbClr val="000000"/>
              </a:solidFill>
              <a:latin typeface="Tw Cen MT"/>
              <a:cs typeface="Tw Cen MT"/>
            </a:endParaRPr>
          </a:p>
          <a:p>
            <a:pPr algn="ctr"/>
            <a:r>
              <a:rPr lang="en-US" sz="8000" dirty="0" smtClean="0">
                <a:solidFill>
                  <a:srgbClr val="000000"/>
                </a:solidFill>
                <a:latin typeface="Tw Cen MT"/>
                <a:cs typeface="Tw Cen MT"/>
              </a:rPr>
              <a:t>nature</a:t>
            </a:r>
            <a:endParaRPr lang="en-US" sz="8000" dirty="0">
              <a:solidFill>
                <a:srgbClr val="000000"/>
              </a:solidFill>
              <a:latin typeface="Tw Cen MT"/>
              <a:cs typeface="Tw Cen MT"/>
            </a:endParaRPr>
          </a:p>
        </p:txBody>
      </p:sp>
      <p:sp>
        <p:nvSpPr>
          <p:cNvPr id="7" name="Down Arrow 6"/>
          <p:cNvSpPr/>
          <p:nvPr/>
        </p:nvSpPr>
        <p:spPr>
          <a:xfrm>
            <a:off x="4271651" y="2799478"/>
            <a:ext cx="634975" cy="1385309"/>
          </a:xfrm>
          <a:prstGeom prst="downArrow">
            <a:avLst/>
          </a:prstGeom>
          <a:gradFill flip="none" rotWithShape="1">
            <a:gsLst>
              <a:gs pos="0">
                <a:srgbClr val="FF000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57311" y="2151727"/>
            <a:ext cx="8029378" cy="2554545"/>
          </a:xfrm>
          <a:prstGeom prst="rect">
            <a:avLst/>
          </a:prstGeom>
          <a:noFill/>
        </p:spPr>
        <p:txBody>
          <a:bodyPr wrap="square" rtlCol="0">
            <a:spAutoFit/>
          </a:bodyPr>
          <a:lstStyle/>
          <a:p>
            <a:pPr algn="ctr"/>
            <a:r>
              <a:rPr lang="en-US" sz="8000" dirty="0">
                <a:solidFill>
                  <a:srgbClr val="000000"/>
                </a:solidFill>
                <a:latin typeface="Tw Cen MT"/>
                <a:cs typeface="Tw Cen MT"/>
              </a:rPr>
              <a:t>p</a:t>
            </a:r>
            <a:r>
              <a:rPr lang="en-US" sz="8000" dirty="0" smtClean="0">
                <a:solidFill>
                  <a:srgbClr val="000000"/>
                </a:solidFill>
                <a:latin typeface="Tw Cen MT"/>
                <a:cs typeface="Tw Cen MT"/>
              </a:rPr>
              <a:t>eople</a:t>
            </a:r>
            <a:r>
              <a:rPr lang="en-US" sz="8000" dirty="0" smtClean="0">
                <a:solidFill>
                  <a:srgbClr val="000000"/>
                </a:solidFill>
                <a:latin typeface="Tw Cen MT"/>
                <a:cs typeface="Tw Cen MT"/>
              </a:rPr>
              <a:t> </a:t>
            </a:r>
          </a:p>
          <a:p>
            <a:pPr algn="ctr"/>
            <a:r>
              <a:rPr lang="en-US" sz="8000" dirty="0" smtClean="0">
                <a:solidFill>
                  <a:srgbClr val="000000"/>
                </a:solidFill>
                <a:latin typeface="Tw Cen MT"/>
                <a:cs typeface="Tw Cen MT"/>
              </a:rPr>
              <a:t>nature</a:t>
            </a:r>
            <a:endParaRPr lang="en-US" sz="8000" dirty="0">
              <a:solidFill>
                <a:srgbClr val="000000"/>
              </a:solidFill>
              <a:latin typeface="Tw Cen MT"/>
              <a:cs typeface="Tw Cen MT"/>
            </a:endParaRPr>
          </a:p>
        </p:txBody>
      </p:sp>
      <p:sp>
        <p:nvSpPr>
          <p:cNvPr id="3" name="Curved Left Arrow 2"/>
          <p:cNvSpPr/>
          <p:nvPr/>
        </p:nvSpPr>
        <p:spPr>
          <a:xfrm>
            <a:off x="7507912" y="2853802"/>
            <a:ext cx="1078777" cy="1515655"/>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Curved Left Arrow 4"/>
          <p:cNvSpPr/>
          <p:nvPr/>
        </p:nvSpPr>
        <p:spPr>
          <a:xfrm flipH="1" flipV="1">
            <a:off x="655462" y="2689942"/>
            <a:ext cx="1078777" cy="1515655"/>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Diagram 3"/>
          <p:cNvGraphicFramePr/>
          <p:nvPr/>
        </p:nvGraphicFramePr>
        <p:xfrm>
          <a:off x="190500" y="1042500"/>
          <a:ext cx="8763000" cy="1371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152400" y="2718900"/>
          <a:ext cx="8763000" cy="2286000"/>
        </p:xfrm>
        <a:graphic>
          <a:graphicData uri="http://schemas.openxmlformats.org/drawingml/2006/diagram">
            <a: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p:nvPr/>
        </p:nvGrpSpPr>
        <p:grpSpPr>
          <a:xfrm>
            <a:off x="43032" y="76200"/>
            <a:ext cx="9177168" cy="6705600"/>
            <a:chOff x="43032" y="76200"/>
            <a:chExt cx="9177168" cy="6705600"/>
          </a:xfrm>
        </p:grpSpPr>
        <p:sp>
          <p:nvSpPr>
            <p:cNvPr id="79" name="Left Brace 78"/>
            <p:cNvSpPr>
              <a:spLocks/>
            </p:cNvSpPr>
            <p:nvPr/>
          </p:nvSpPr>
          <p:spPr bwMode="auto">
            <a:xfrm>
              <a:off x="533400" y="760413"/>
              <a:ext cx="381000" cy="6021387"/>
            </a:xfrm>
            <a:prstGeom prst="leftBrace">
              <a:avLst>
                <a:gd name="adj1" fmla="val 63729"/>
                <a:gd name="adj2" fmla="val 50000"/>
              </a:avLst>
            </a:prstGeom>
            <a:noFill/>
            <a:ln w="19050">
              <a:solidFill>
                <a:schemeClr val="accent1"/>
              </a:solidFill>
              <a:round/>
              <a:headEnd/>
              <a:tailEnd/>
            </a:ln>
            <a:effectLst>
              <a:outerShdw blurRad="40000" dist="20000" dir="5400000" rotWithShape="0">
                <a:srgbClr val="000000">
                  <a:alpha val="37999"/>
                </a:srgbClr>
              </a:outerShdw>
            </a:effectLst>
          </p:spPr>
          <p:txBody>
            <a:bodyPr anchor="ctr"/>
            <a:lstStyle/>
            <a:p>
              <a:pPr algn="ctr" defTabSz="457200">
                <a:defRPr/>
              </a:pPr>
              <a:endParaRPr lang="en-US">
                <a:solidFill>
                  <a:prstClr val="black"/>
                </a:solidFill>
              </a:endParaRPr>
            </a:p>
          </p:txBody>
        </p:sp>
        <p:pic>
          <p:nvPicPr>
            <p:cNvPr id="107522" name="Picture 92" descr="MarineInputs.png"/>
            <p:cNvPicPr>
              <a:picLocks noChangeAspect="1"/>
            </p:cNvPicPr>
            <p:nvPr/>
          </p:nvPicPr>
          <p:blipFill>
            <a:blip r:embed="rId3"/>
            <a:srcRect/>
            <a:stretch>
              <a:fillRect/>
            </a:stretch>
          </p:blipFill>
          <p:spPr bwMode="auto">
            <a:xfrm>
              <a:off x="609600" y="2590800"/>
              <a:ext cx="2590800" cy="1990725"/>
            </a:xfrm>
            <a:prstGeom prst="rect">
              <a:avLst/>
            </a:prstGeom>
            <a:noFill/>
            <a:ln w="9525">
              <a:noFill/>
              <a:miter lim="800000"/>
              <a:headEnd/>
              <a:tailEnd/>
            </a:ln>
          </p:spPr>
        </p:pic>
        <p:sp>
          <p:nvSpPr>
            <p:cNvPr id="129" name="Rounded Rectangle 128"/>
            <p:cNvSpPr>
              <a:spLocks noChangeArrowheads="1"/>
            </p:cNvSpPr>
            <p:nvPr/>
          </p:nvSpPr>
          <p:spPr bwMode="auto">
            <a:xfrm rot="-5400000">
              <a:off x="5743575" y="3427413"/>
              <a:ext cx="5715000" cy="990600"/>
            </a:xfrm>
            <a:prstGeom prst="roundRect">
              <a:avLst>
                <a:gd name="adj" fmla="val 21000"/>
              </a:avLst>
            </a:prstGeom>
            <a:gradFill rotWithShape="1">
              <a:gsLst>
                <a:gs pos="0">
                  <a:srgbClr val="92D050"/>
                </a:gs>
                <a:gs pos="53000">
                  <a:srgbClr val="FFD961">
                    <a:alpha val="47000"/>
                  </a:srgbClr>
                </a:gs>
                <a:gs pos="100000">
                  <a:srgbClr val="FFD961">
                    <a:alpha val="0"/>
                  </a:srgbClr>
                </a:gs>
              </a:gsLst>
              <a:lin ang="16200000" scaled="1"/>
            </a:gradFill>
            <a:ln w="9525">
              <a:noFill/>
              <a:round/>
              <a:headEnd/>
              <a:tailEnd/>
            </a:ln>
            <a:effectLst>
              <a:outerShdw blurRad="40000" dist="23000" dir="5400000" rotWithShape="0">
                <a:srgbClr val="000000">
                  <a:alpha val="34999"/>
                </a:srgbClr>
              </a:outerShdw>
            </a:effectLst>
          </p:spPr>
          <p:txBody>
            <a:bodyPr anchor="ctr"/>
            <a:lstStyle/>
            <a:p>
              <a:pPr algn="ctr" defTabSz="457200">
                <a:defRPr/>
              </a:pPr>
              <a:endParaRPr lang="en-US" sz="1200">
                <a:solidFill>
                  <a:srgbClr val="FFFF00"/>
                </a:solidFill>
              </a:endParaRPr>
            </a:p>
          </p:txBody>
        </p:sp>
        <p:pic>
          <p:nvPicPr>
            <p:cNvPr id="107524" name="Picture 97" descr="TopoBathy3D_ZoomIn.tif"/>
            <p:cNvPicPr>
              <a:picLocks noChangeAspect="1"/>
            </p:cNvPicPr>
            <p:nvPr/>
          </p:nvPicPr>
          <p:blipFill>
            <a:blip r:embed="rId4"/>
            <a:srcRect b="20175"/>
            <a:stretch>
              <a:fillRect/>
            </a:stretch>
          </p:blipFill>
          <p:spPr bwMode="auto">
            <a:xfrm>
              <a:off x="819150" y="914400"/>
              <a:ext cx="2251075" cy="1219200"/>
            </a:xfrm>
            <a:prstGeom prst="rect">
              <a:avLst/>
            </a:prstGeom>
            <a:noFill/>
            <a:ln w="9525">
              <a:noFill/>
              <a:miter lim="800000"/>
              <a:headEnd/>
              <a:tailEnd/>
            </a:ln>
          </p:spPr>
        </p:pic>
        <p:pic>
          <p:nvPicPr>
            <p:cNvPr id="107525" name="Picture 96" descr="ModelLinkageF3.png"/>
            <p:cNvPicPr>
              <a:picLocks noChangeAspect="1"/>
            </p:cNvPicPr>
            <p:nvPr/>
          </p:nvPicPr>
          <p:blipFill>
            <a:blip r:embed="rId5"/>
            <a:srcRect/>
            <a:stretch>
              <a:fillRect/>
            </a:stretch>
          </p:blipFill>
          <p:spPr bwMode="auto">
            <a:xfrm>
              <a:off x="685800" y="5226050"/>
              <a:ext cx="2514600" cy="1479550"/>
            </a:xfrm>
            <a:prstGeom prst="rect">
              <a:avLst/>
            </a:prstGeom>
            <a:noFill/>
            <a:ln w="9525">
              <a:noFill/>
              <a:miter lim="800000"/>
              <a:headEnd/>
              <a:tailEnd/>
            </a:ln>
          </p:spPr>
        </p:pic>
        <p:sp>
          <p:nvSpPr>
            <p:cNvPr id="265" name="Rounded Rectangle 264"/>
            <p:cNvSpPr>
              <a:spLocks noChangeArrowheads="1"/>
            </p:cNvSpPr>
            <p:nvPr/>
          </p:nvSpPr>
          <p:spPr bwMode="auto">
            <a:xfrm>
              <a:off x="3429000" y="912813"/>
              <a:ext cx="2971800" cy="5867400"/>
            </a:xfrm>
            <a:prstGeom prst="roundRect">
              <a:avLst>
                <a:gd name="adj" fmla="val 16667"/>
              </a:avLst>
            </a:prstGeom>
            <a:gradFill rotWithShape="1">
              <a:gsLst>
                <a:gs pos="0">
                  <a:srgbClr val="D9D9D9"/>
                </a:gs>
                <a:gs pos="35001">
                  <a:srgbClr val="D9CBEE"/>
                </a:gs>
                <a:gs pos="100000">
                  <a:srgbClr val="F0EAF9"/>
                </a:gs>
              </a:gsLst>
              <a:lin ang="16200000" scaled="1"/>
            </a:gradFill>
            <a:ln w="9525">
              <a:solidFill>
                <a:srgbClr val="7D60A0"/>
              </a:solidFill>
              <a:round/>
              <a:headEnd/>
              <a:tailEnd/>
            </a:ln>
            <a:effectLst>
              <a:outerShdw blurRad="40000" dist="20000" dir="5400000" rotWithShape="0">
                <a:srgbClr val="000000">
                  <a:alpha val="37999"/>
                </a:srgbClr>
              </a:outerShdw>
            </a:effectLst>
          </p:spPr>
          <p:txBody>
            <a:bodyPr anchor="ctr"/>
            <a:lstStyle/>
            <a:p>
              <a:pPr algn="ctr" defTabSz="457200">
                <a:defRPr/>
              </a:pPr>
              <a:endParaRPr lang="en-US" sz="1400">
                <a:solidFill>
                  <a:srgbClr val="FFFFFF"/>
                </a:solidFill>
              </a:endParaRPr>
            </a:p>
          </p:txBody>
        </p:sp>
        <p:sp>
          <p:nvSpPr>
            <p:cNvPr id="61" name="Rounded Rectangle 60"/>
            <p:cNvSpPr>
              <a:spLocks noChangeArrowheads="1"/>
            </p:cNvSpPr>
            <p:nvPr/>
          </p:nvSpPr>
          <p:spPr bwMode="auto">
            <a:xfrm rot="-5400000">
              <a:off x="4572000" y="3429000"/>
              <a:ext cx="5715000" cy="990600"/>
            </a:xfrm>
            <a:prstGeom prst="roundRect">
              <a:avLst>
                <a:gd name="adj" fmla="val 21000"/>
              </a:avLst>
            </a:prstGeom>
            <a:gradFill rotWithShape="1">
              <a:gsLst>
                <a:gs pos="0">
                  <a:srgbClr val="EAB200"/>
                </a:gs>
                <a:gs pos="53000">
                  <a:srgbClr val="FFD961">
                    <a:alpha val="47000"/>
                  </a:srgbClr>
                </a:gs>
                <a:gs pos="100000">
                  <a:srgbClr val="FFD961">
                    <a:alpha val="0"/>
                  </a:srgbClr>
                </a:gs>
              </a:gsLst>
              <a:lin ang="16200000" scaled="1"/>
            </a:gradFill>
            <a:ln w="9525">
              <a:noFill/>
              <a:round/>
              <a:headEnd/>
              <a:tailEnd/>
            </a:ln>
            <a:effectLst>
              <a:outerShdw blurRad="40000" dist="23000" dir="5400000" rotWithShape="0">
                <a:srgbClr val="000000">
                  <a:alpha val="34999"/>
                </a:srgbClr>
              </a:outerShdw>
            </a:effectLst>
          </p:spPr>
          <p:txBody>
            <a:bodyPr anchor="ctr"/>
            <a:lstStyle/>
            <a:p>
              <a:pPr algn="ctr" defTabSz="457200">
                <a:defRPr/>
              </a:pPr>
              <a:endParaRPr lang="en-US" sz="1200">
                <a:solidFill>
                  <a:srgbClr val="FFFF00"/>
                </a:solidFill>
              </a:endParaRPr>
            </a:p>
          </p:txBody>
        </p:sp>
        <p:cxnSp>
          <p:nvCxnSpPr>
            <p:cNvPr id="63" name="Straight Connector 62"/>
            <p:cNvCxnSpPr/>
            <p:nvPr/>
          </p:nvCxnSpPr>
          <p:spPr bwMode="auto">
            <a:xfrm rot="5400000" flipH="1" flipV="1">
              <a:off x="3347244" y="3999707"/>
              <a:ext cx="992187" cy="0"/>
            </a:xfrm>
            <a:prstGeom prst="line">
              <a:avLst/>
            </a:prstGeom>
            <a:ln w="25400" cap="flat" cmpd="sng" algn="ctr">
              <a:solidFill>
                <a:schemeClr val="accent6">
                  <a:lumMod val="50000"/>
                </a:schemeClr>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auto">
            <a:xfrm rot="16200000" flipV="1">
              <a:off x="3538538" y="3962400"/>
              <a:ext cx="1066800" cy="0"/>
            </a:xfrm>
            <a:prstGeom prst="line">
              <a:avLst/>
            </a:prstGeom>
            <a:ln w="25400">
              <a:solidFill>
                <a:schemeClr val="accent3">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bwMode="auto">
            <a:xfrm rot="10800000">
              <a:off x="4376738" y="4799013"/>
              <a:ext cx="796925" cy="0"/>
            </a:xfrm>
            <a:prstGeom prst="line">
              <a:avLst/>
            </a:prstGeom>
            <a:ln w="25400" cap="flat" cmpd="sng" algn="ctr">
              <a:solidFill>
                <a:schemeClr val="accent6">
                  <a:lumMod val="50000"/>
                </a:schemeClr>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bwMode="auto">
            <a:xfrm rot="10800000" flipV="1">
              <a:off x="4248150" y="3117850"/>
              <a:ext cx="323850" cy="4763"/>
            </a:xfrm>
            <a:prstGeom prst="line">
              <a:avLst/>
            </a:prstGeom>
            <a:ln w="25400" cap="flat" cmpd="sng" algn="ctr">
              <a:solidFill>
                <a:schemeClr val="accent3">
                  <a:lumMod val="7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bwMode="auto">
            <a:xfrm rot="5400000" flipH="1" flipV="1">
              <a:off x="3581400" y="3733800"/>
              <a:ext cx="1981200" cy="0"/>
            </a:xfrm>
            <a:prstGeom prst="line">
              <a:avLst/>
            </a:prstGeom>
            <a:ln w="25400" cap="flat" cmpd="sng" algn="ctr">
              <a:solidFill>
                <a:schemeClr val="accent3">
                  <a:lumMod val="75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bwMode="auto">
            <a:xfrm flipV="1">
              <a:off x="4572000" y="2743200"/>
              <a:ext cx="566738" cy="0"/>
            </a:xfrm>
            <a:prstGeom prst="line">
              <a:avLst/>
            </a:prstGeom>
            <a:ln w="127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bwMode="auto">
            <a:xfrm rot="5400000" flipH="1" flipV="1">
              <a:off x="4187032" y="4302919"/>
              <a:ext cx="989012" cy="0"/>
            </a:xfrm>
            <a:prstGeom prst="line">
              <a:avLst/>
            </a:prstGeom>
            <a:ln w="254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bwMode="auto">
            <a:xfrm>
              <a:off x="4681538" y="3810000"/>
              <a:ext cx="492125" cy="0"/>
            </a:xfrm>
            <a:prstGeom prst="line">
              <a:avLst/>
            </a:prstGeom>
            <a:ln w="25400" cap="flat" cmpd="sng" algn="ctr">
              <a:solidFill>
                <a:schemeClr val="accent2"/>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bwMode="auto">
            <a:xfrm rot="5400000" flipH="1" flipV="1">
              <a:off x="4071144" y="5179219"/>
              <a:ext cx="763588" cy="0"/>
            </a:xfrm>
            <a:prstGeom prst="line">
              <a:avLst/>
            </a:prstGeom>
            <a:ln w="25400" cap="flat" cmpd="sng" algn="ctr">
              <a:solidFill>
                <a:schemeClr val="accent6">
                  <a:lumMod val="5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auto">
            <a:xfrm>
              <a:off x="4452938" y="5562600"/>
              <a:ext cx="685800" cy="0"/>
            </a:xfrm>
            <a:prstGeom prst="line">
              <a:avLst/>
            </a:prstGeom>
            <a:ln w="25400" cap="flat" cmpd="sng" algn="ctr">
              <a:solidFill>
                <a:schemeClr val="accent6">
                  <a:lumMod val="50000"/>
                </a:schemeClr>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bwMode="auto">
            <a:xfrm flipH="1" flipV="1">
              <a:off x="3908425" y="5715000"/>
              <a:ext cx="1265238" cy="0"/>
            </a:xfrm>
            <a:prstGeom prst="line">
              <a:avLst/>
            </a:prstGeom>
            <a:ln w="25400" cap="flat" cmpd="sng" algn="ctr">
              <a:solidFill>
                <a:schemeClr val="accent1"/>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sp>
          <p:nvSpPr>
            <p:cNvPr id="84" name="Freeform 71"/>
            <p:cNvSpPr>
              <a:spLocks/>
            </p:cNvSpPr>
            <p:nvPr/>
          </p:nvSpPr>
          <p:spPr bwMode="auto">
            <a:xfrm rot="10800000" flipV="1">
              <a:off x="4605338" y="4673600"/>
              <a:ext cx="179387" cy="50800"/>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3">
                  <a:lumMod val="75000"/>
                </a:schemeClr>
              </a:solidFill>
              <a:prstDash val="solid"/>
              <a:round/>
              <a:headEnd w="med" len="med"/>
              <a:tailEnd w="med" len="med"/>
            </a:ln>
          </p:spPr>
          <p:txBody>
            <a:bodyPr/>
            <a:lstStyle/>
            <a:p>
              <a:pPr defTabSz="457200">
                <a:defRPr/>
              </a:pPr>
              <a:endParaRPr lang="en-US" sz="1200">
                <a:solidFill>
                  <a:prstClr val="black"/>
                </a:solidFill>
              </a:endParaRPr>
            </a:p>
          </p:txBody>
        </p:sp>
        <p:cxnSp>
          <p:nvCxnSpPr>
            <p:cNvPr id="86" name="Straight Connector 85"/>
            <p:cNvCxnSpPr/>
            <p:nvPr/>
          </p:nvCxnSpPr>
          <p:spPr bwMode="auto">
            <a:xfrm flipV="1">
              <a:off x="4572000" y="4724400"/>
              <a:ext cx="33338"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bwMode="auto">
            <a:xfrm rot="10800000" flipH="1">
              <a:off x="4757738" y="4724400"/>
              <a:ext cx="447675" cy="0"/>
            </a:xfrm>
            <a:prstGeom prst="line">
              <a:avLst/>
            </a:prstGeom>
            <a:ln w="25400" cap="flat" cmpd="sng" algn="ctr">
              <a:solidFill>
                <a:schemeClr val="accent3">
                  <a:lumMod val="75000"/>
                </a:schemeClr>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bwMode="auto">
            <a:xfrm rot="5400000" flipH="1" flipV="1">
              <a:off x="5330032" y="3312319"/>
              <a:ext cx="531812"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bwMode="auto">
            <a:xfrm rot="5400000">
              <a:off x="5366544" y="4341019"/>
              <a:ext cx="458788"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bwMode="auto">
            <a:xfrm rot="5400000" flipH="1" flipV="1">
              <a:off x="3581400" y="2514600"/>
              <a:ext cx="914400"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bwMode="auto">
            <a:xfrm rot="10800000">
              <a:off x="4038600" y="2057400"/>
              <a:ext cx="1143000" cy="0"/>
            </a:xfrm>
            <a:prstGeom prst="line">
              <a:avLst/>
            </a:prstGeom>
            <a:ln w="25400" cap="flat" cmpd="sng" algn="ctr">
              <a:solidFill>
                <a:schemeClr val="accent1"/>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sp>
          <p:nvSpPr>
            <p:cNvPr id="107546" name="TextBox 94"/>
            <p:cNvSpPr txBox="1">
              <a:spLocks noChangeArrowheads="1"/>
            </p:cNvSpPr>
            <p:nvPr/>
          </p:nvSpPr>
          <p:spPr bwMode="auto">
            <a:xfrm>
              <a:off x="7010400" y="5338763"/>
              <a:ext cx="884238" cy="528637"/>
            </a:xfrm>
            <a:prstGeom prst="rect">
              <a:avLst/>
            </a:prstGeom>
            <a:noFill/>
            <a:ln w="9525">
              <a:noFill/>
              <a:miter lim="800000"/>
              <a:headEnd/>
              <a:tailEnd/>
            </a:ln>
          </p:spPr>
          <p:txBody>
            <a:bodyPr>
              <a:spAutoFit/>
            </a:bodyPr>
            <a:lstStyle/>
            <a:p>
              <a:pPr algn="ctr" defTabSz="457200">
                <a:lnSpc>
                  <a:spcPts val="1700"/>
                </a:lnSpc>
              </a:pPr>
              <a:r>
                <a:rPr lang="en-US" sz="1200" b="1" dirty="0">
                  <a:solidFill>
                    <a:srgbClr val="000000"/>
                  </a:solidFill>
                </a:rPr>
                <a:t>Harvested</a:t>
              </a:r>
            </a:p>
            <a:p>
              <a:pPr algn="ctr" defTabSz="457200">
                <a:lnSpc>
                  <a:spcPts val="1700"/>
                </a:lnSpc>
              </a:pPr>
              <a:r>
                <a:rPr lang="en-US" sz="1200" b="1" dirty="0">
                  <a:solidFill>
                    <a:srgbClr val="000000"/>
                  </a:solidFill>
                </a:rPr>
                <a:t>Biomass</a:t>
              </a:r>
            </a:p>
          </p:txBody>
        </p:sp>
        <p:sp>
          <p:nvSpPr>
            <p:cNvPr id="107547" name="TextBox 95"/>
            <p:cNvSpPr txBox="1">
              <a:spLocks noChangeArrowheads="1"/>
            </p:cNvSpPr>
            <p:nvPr/>
          </p:nvSpPr>
          <p:spPr bwMode="auto">
            <a:xfrm>
              <a:off x="7010400" y="4576763"/>
              <a:ext cx="884238" cy="528637"/>
            </a:xfrm>
            <a:prstGeom prst="rect">
              <a:avLst/>
            </a:prstGeom>
            <a:noFill/>
            <a:ln w="9525">
              <a:noFill/>
              <a:miter lim="800000"/>
              <a:headEnd/>
              <a:tailEnd/>
            </a:ln>
          </p:spPr>
          <p:txBody>
            <a:bodyPr>
              <a:spAutoFit/>
            </a:bodyPr>
            <a:lstStyle/>
            <a:p>
              <a:pPr algn="ctr" defTabSz="457200">
                <a:lnSpc>
                  <a:spcPts val="1700"/>
                </a:lnSpc>
              </a:pPr>
              <a:r>
                <a:rPr lang="en-US" sz="1200" b="1">
                  <a:solidFill>
                    <a:prstClr val="black"/>
                  </a:solidFill>
                </a:rPr>
                <a:t>Landed</a:t>
              </a:r>
            </a:p>
            <a:p>
              <a:pPr algn="ctr" defTabSz="457200">
                <a:lnSpc>
                  <a:spcPts val="1700"/>
                </a:lnSpc>
              </a:pPr>
              <a:r>
                <a:rPr lang="en-US" sz="1200" b="1">
                  <a:solidFill>
                    <a:prstClr val="black"/>
                  </a:solidFill>
                </a:rPr>
                <a:t>Biomass</a:t>
              </a:r>
            </a:p>
          </p:txBody>
        </p:sp>
        <p:sp>
          <p:nvSpPr>
            <p:cNvPr id="107548" name="TextBox 96"/>
            <p:cNvSpPr txBox="1">
              <a:spLocks noChangeArrowheads="1"/>
            </p:cNvSpPr>
            <p:nvPr/>
          </p:nvSpPr>
          <p:spPr bwMode="auto">
            <a:xfrm>
              <a:off x="7010400" y="3581400"/>
              <a:ext cx="884238" cy="522793"/>
            </a:xfrm>
            <a:prstGeom prst="rect">
              <a:avLst/>
            </a:prstGeom>
            <a:noFill/>
            <a:ln w="9525">
              <a:noFill/>
              <a:miter lim="800000"/>
              <a:headEnd/>
              <a:tailEnd/>
            </a:ln>
          </p:spPr>
          <p:txBody>
            <a:bodyPr>
              <a:spAutoFit/>
            </a:bodyPr>
            <a:lstStyle/>
            <a:p>
              <a:pPr algn="ctr" defTabSz="457200">
                <a:lnSpc>
                  <a:spcPts val="1700"/>
                </a:lnSpc>
              </a:pPr>
              <a:r>
                <a:rPr lang="en-US" sz="1200" b="1" dirty="0">
                  <a:solidFill>
                    <a:prstClr val="black"/>
                  </a:solidFill>
                </a:rPr>
                <a:t>Visitation Rates</a:t>
              </a:r>
            </a:p>
          </p:txBody>
        </p:sp>
        <p:sp>
          <p:nvSpPr>
            <p:cNvPr id="107549" name="TextBox 118"/>
            <p:cNvSpPr txBox="1">
              <a:spLocks noChangeArrowheads="1"/>
            </p:cNvSpPr>
            <p:nvPr/>
          </p:nvSpPr>
          <p:spPr bwMode="auto">
            <a:xfrm>
              <a:off x="6888162" y="2590800"/>
              <a:ext cx="1112838" cy="740801"/>
            </a:xfrm>
            <a:prstGeom prst="rect">
              <a:avLst/>
            </a:prstGeom>
            <a:noFill/>
            <a:ln w="9525">
              <a:noFill/>
              <a:miter lim="800000"/>
              <a:headEnd/>
              <a:tailEnd/>
            </a:ln>
          </p:spPr>
          <p:txBody>
            <a:bodyPr wrap="square">
              <a:spAutoFit/>
            </a:bodyPr>
            <a:lstStyle/>
            <a:p>
              <a:pPr algn="ctr" defTabSz="457200">
                <a:lnSpc>
                  <a:spcPts val="1700"/>
                </a:lnSpc>
              </a:pPr>
              <a:r>
                <a:rPr lang="en-US" sz="1200" b="1" dirty="0">
                  <a:solidFill>
                    <a:prstClr val="black"/>
                  </a:solidFill>
                </a:rPr>
                <a:t>Avoided</a:t>
              </a:r>
            </a:p>
            <a:p>
              <a:pPr algn="ctr" defTabSz="457200">
                <a:lnSpc>
                  <a:spcPts val="1700"/>
                </a:lnSpc>
              </a:pPr>
              <a:r>
                <a:rPr lang="en-US" sz="1200" b="1" dirty="0">
                  <a:solidFill>
                    <a:prstClr val="black"/>
                  </a:solidFill>
                </a:rPr>
                <a:t>Area Flooded/Eroded</a:t>
              </a:r>
            </a:p>
          </p:txBody>
        </p:sp>
        <p:sp>
          <p:nvSpPr>
            <p:cNvPr id="107550" name="TextBox 136"/>
            <p:cNvSpPr txBox="1">
              <a:spLocks noChangeArrowheads="1"/>
            </p:cNvSpPr>
            <p:nvPr/>
          </p:nvSpPr>
          <p:spPr bwMode="auto">
            <a:xfrm>
              <a:off x="7010400" y="1909763"/>
              <a:ext cx="884238" cy="528350"/>
            </a:xfrm>
            <a:prstGeom prst="rect">
              <a:avLst/>
            </a:prstGeom>
            <a:noFill/>
            <a:ln w="9525">
              <a:noFill/>
              <a:miter lim="800000"/>
              <a:headEnd/>
              <a:tailEnd/>
            </a:ln>
          </p:spPr>
          <p:txBody>
            <a:bodyPr>
              <a:spAutoFit/>
            </a:bodyPr>
            <a:lstStyle/>
            <a:p>
              <a:pPr algn="ctr" defTabSz="457200">
                <a:lnSpc>
                  <a:spcPts val="1700"/>
                </a:lnSpc>
              </a:pPr>
              <a:r>
                <a:rPr lang="en-US" sz="1200" b="1" dirty="0"/>
                <a:t>Energy Captured</a:t>
              </a:r>
            </a:p>
          </p:txBody>
        </p:sp>
        <p:sp>
          <p:nvSpPr>
            <p:cNvPr id="144" name="Rectangle 143"/>
            <p:cNvSpPr>
              <a:spLocks noChangeArrowheads="1"/>
            </p:cNvSpPr>
            <p:nvPr/>
          </p:nvSpPr>
          <p:spPr bwMode="auto">
            <a:xfrm>
              <a:off x="5181600" y="3579813"/>
              <a:ext cx="1084263" cy="511175"/>
            </a:xfrm>
            <a:prstGeom prst="rect">
              <a:avLst/>
            </a:prstGeom>
            <a:solidFill>
              <a:srgbClr val="D7E4BD"/>
            </a:solidFill>
            <a:ln w="38100">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dirty="0">
                  <a:solidFill>
                    <a:srgbClr val="000000"/>
                  </a:solidFill>
                </a:rPr>
                <a:t>Recreation</a:t>
              </a:r>
            </a:p>
          </p:txBody>
        </p:sp>
        <p:sp>
          <p:nvSpPr>
            <p:cNvPr id="145" name="Rectangle 144"/>
            <p:cNvSpPr>
              <a:spLocks noChangeArrowheads="1"/>
            </p:cNvSpPr>
            <p:nvPr/>
          </p:nvSpPr>
          <p:spPr bwMode="auto">
            <a:xfrm>
              <a:off x="5181600" y="4565650"/>
              <a:ext cx="1074738" cy="512763"/>
            </a:xfrm>
            <a:prstGeom prst="rect">
              <a:avLst/>
            </a:prstGeom>
            <a:solidFill>
              <a:schemeClr val="accent1"/>
            </a:solidFill>
            <a:ln w="38100">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a:solidFill>
                    <a:srgbClr val="000000"/>
                  </a:solidFill>
                </a:rPr>
                <a:t>Fishery</a:t>
              </a:r>
            </a:p>
          </p:txBody>
        </p:sp>
        <p:sp>
          <p:nvSpPr>
            <p:cNvPr id="146" name="Rectangle 145"/>
            <p:cNvSpPr>
              <a:spLocks noChangeArrowheads="1"/>
            </p:cNvSpPr>
            <p:nvPr/>
          </p:nvSpPr>
          <p:spPr bwMode="auto">
            <a:xfrm>
              <a:off x="5170488" y="5332413"/>
              <a:ext cx="1095375" cy="457200"/>
            </a:xfrm>
            <a:prstGeom prst="rect">
              <a:avLst/>
            </a:prstGeom>
            <a:solidFill>
              <a:srgbClr val="B3A2C7"/>
            </a:solidFill>
            <a:ln w="9525">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a:solidFill>
                    <a:srgbClr val="000000"/>
                  </a:solidFill>
                </a:rPr>
                <a:t>Aquaculture</a:t>
              </a:r>
            </a:p>
          </p:txBody>
        </p:sp>
        <p:sp>
          <p:nvSpPr>
            <p:cNvPr id="147" name="Rectangle 146"/>
            <p:cNvSpPr>
              <a:spLocks noChangeArrowheads="1"/>
            </p:cNvSpPr>
            <p:nvPr/>
          </p:nvSpPr>
          <p:spPr bwMode="auto">
            <a:xfrm>
              <a:off x="5170488" y="2667000"/>
              <a:ext cx="1104900" cy="578877"/>
            </a:xfrm>
            <a:prstGeom prst="rect">
              <a:avLst/>
            </a:prstGeom>
            <a:solidFill>
              <a:srgbClr val="E46C0A"/>
            </a:solidFill>
            <a:ln w="38100">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dirty="0">
                  <a:solidFill>
                    <a:srgbClr val="000000"/>
                  </a:solidFill>
                </a:rPr>
                <a:t>Coastal Protection</a:t>
              </a:r>
            </a:p>
          </p:txBody>
        </p:sp>
        <p:sp>
          <p:nvSpPr>
            <p:cNvPr id="148" name="Rectangle 147"/>
            <p:cNvSpPr>
              <a:spLocks noChangeArrowheads="1"/>
            </p:cNvSpPr>
            <p:nvPr/>
          </p:nvSpPr>
          <p:spPr bwMode="auto">
            <a:xfrm>
              <a:off x="5181600" y="1828800"/>
              <a:ext cx="1074738" cy="533400"/>
            </a:xfrm>
            <a:prstGeom prst="rect">
              <a:avLst/>
            </a:prstGeom>
            <a:solidFill>
              <a:srgbClr val="948A54"/>
            </a:solidFill>
            <a:ln w="9525">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dirty="0" smtClean="0">
                  <a:solidFill>
                    <a:srgbClr val="000000"/>
                  </a:solidFill>
                </a:rPr>
                <a:t>Renewable Energy</a:t>
              </a:r>
              <a:endParaRPr lang="en-US" sz="1200" b="1" dirty="0">
                <a:solidFill>
                  <a:srgbClr val="000000"/>
                </a:solidFill>
              </a:endParaRPr>
            </a:p>
          </p:txBody>
        </p:sp>
        <p:sp>
          <p:nvSpPr>
            <p:cNvPr id="107556" name="TextBox 149"/>
            <p:cNvSpPr txBox="1">
              <a:spLocks noChangeArrowheads="1"/>
            </p:cNvSpPr>
            <p:nvPr/>
          </p:nvSpPr>
          <p:spPr bwMode="auto">
            <a:xfrm>
              <a:off x="6477000" y="587375"/>
              <a:ext cx="1905000" cy="482600"/>
            </a:xfrm>
            <a:prstGeom prst="rect">
              <a:avLst/>
            </a:prstGeom>
            <a:noFill/>
            <a:ln w="9525">
              <a:noFill/>
              <a:miter lim="800000"/>
              <a:headEnd/>
              <a:tailEnd/>
            </a:ln>
          </p:spPr>
          <p:txBody>
            <a:bodyPr>
              <a:spAutoFit/>
            </a:bodyPr>
            <a:lstStyle/>
            <a:p>
              <a:pPr algn="ctr" defTabSz="457200">
                <a:lnSpc>
                  <a:spcPts val="1500"/>
                </a:lnSpc>
              </a:pPr>
              <a:r>
                <a:rPr lang="en-US" sz="1600" b="1">
                  <a:solidFill>
                    <a:srgbClr val="984807"/>
                  </a:solidFill>
                </a:rPr>
                <a:t>ECOSYSTEM SERVICES</a:t>
              </a:r>
            </a:p>
          </p:txBody>
        </p:sp>
        <p:sp>
          <p:nvSpPr>
            <p:cNvPr id="134" name="Rectangle 133"/>
            <p:cNvSpPr/>
            <p:nvPr/>
          </p:nvSpPr>
          <p:spPr bwMode="auto">
            <a:xfrm>
              <a:off x="6534150" y="76240"/>
              <a:ext cx="2561878" cy="457160"/>
            </a:xfrm>
            <a:prstGeom prst="rect">
              <a:avLst/>
            </a:prstGeom>
          </p:spPr>
          <p:style>
            <a:lnRef idx="0">
              <a:schemeClr val="accent3"/>
            </a:lnRef>
            <a:fillRef idx="1003">
              <a:schemeClr val="dk2"/>
            </a:fillRef>
            <a:effectRef idx="3">
              <a:schemeClr val="accent3"/>
            </a:effectRef>
            <a:fontRef idx="minor">
              <a:schemeClr val="lt1"/>
            </a:fontRef>
          </p:style>
          <p:txBody>
            <a:bodyPr anchor="ctr"/>
            <a:lstStyle/>
            <a:p>
              <a:pPr algn="ctr" defTabSz="457200">
                <a:defRPr/>
              </a:pPr>
              <a:r>
                <a:rPr lang="en-US" sz="1200" b="1" dirty="0">
                  <a:solidFill>
                    <a:srgbClr val="FFFFFF"/>
                  </a:solidFill>
                  <a:cs typeface="Calibri" pitchFamily="34" charset="0"/>
                </a:rPr>
                <a:t>Model Outputs</a:t>
              </a:r>
            </a:p>
            <a:p>
              <a:pPr algn="ctr" defTabSz="457200">
                <a:defRPr/>
              </a:pPr>
              <a:r>
                <a:rPr lang="en-US" sz="1200" b="1" dirty="0">
                  <a:solidFill>
                    <a:srgbClr val="FFFFFF"/>
                  </a:solidFill>
                  <a:cs typeface="Calibri" pitchFamily="34" charset="0"/>
                </a:rPr>
                <a:t>(ecosystem services  &amp; values)</a:t>
              </a:r>
            </a:p>
          </p:txBody>
        </p:sp>
        <p:sp>
          <p:nvSpPr>
            <p:cNvPr id="135" name="Chevron 134"/>
            <p:cNvSpPr/>
            <p:nvPr/>
          </p:nvSpPr>
          <p:spPr bwMode="auto">
            <a:xfrm>
              <a:off x="3410174" y="76200"/>
              <a:ext cx="2958353" cy="457160"/>
            </a:xfrm>
            <a:prstGeom prst="chevron">
              <a:avLst/>
            </a:prstGeom>
          </p:spPr>
          <p:style>
            <a:lnRef idx="0">
              <a:schemeClr val="accent3"/>
            </a:lnRef>
            <a:fillRef idx="1003">
              <a:schemeClr val="dk2"/>
            </a:fillRef>
            <a:effectRef idx="3">
              <a:schemeClr val="accent3"/>
            </a:effectRef>
            <a:fontRef idx="minor">
              <a:schemeClr val="lt1"/>
            </a:fontRef>
          </p:style>
          <p:txBody>
            <a:bodyPr anchor="ctr"/>
            <a:lstStyle/>
            <a:p>
              <a:pPr algn="ctr" defTabSz="457200">
                <a:defRPr/>
              </a:pPr>
              <a:r>
                <a:rPr lang="en-US" sz="1200" b="1" dirty="0">
                  <a:solidFill>
                    <a:srgbClr val="FFFFFF"/>
                  </a:solidFill>
                  <a:cs typeface="Calibri" pitchFamily="34" charset="0"/>
                </a:rPr>
                <a:t>Marine InVEST Models</a:t>
              </a:r>
            </a:p>
          </p:txBody>
        </p:sp>
        <p:sp>
          <p:nvSpPr>
            <p:cNvPr id="136" name="Chevron 135"/>
            <p:cNvSpPr/>
            <p:nvPr/>
          </p:nvSpPr>
          <p:spPr bwMode="auto">
            <a:xfrm>
              <a:off x="43032" y="76240"/>
              <a:ext cx="3225670" cy="457160"/>
            </a:xfrm>
            <a:prstGeom prst="chevron">
              <a:avLst/>
            </a:prstGeom>
          </p:spPr>
          <p:style>
            <a:lnRef idx="0">
              <a:schemeClr val="accent3"/>
            </a:lnRef>
            <a:fillRef idx="1003">
              <a:schemeClr val="dk2"/>
            </a:fillRef>
            <a:effectRef idx="3">
              <a:schemeClr val="accent3"/>
            </a:effectRef>
            <a:fontRef idx="minor">
              <a:schemeClr val="lt1"/>
            </a:fontRef>
          </p:style>
          <p:txBody>
            <a:bodyPr anchor="ctr"/>
            <a:lstStyle/>
            <a:p>
              <a:pPr algn="ctr" defTabSz="457200">
                <a:defRPr/>
              </a:pPr>
              <a:r>
                <a:rPr lang="en-US" sz="1200" b="1" dirty="0">
                  <a:solidFill>
                    <a:srgbClr val="FFFFFF"/>
                  </a:solidFill>
                  <a:cs typeface="Calibri" pitchFamily="34" charset="0"/>
                </a:rPr>
                <a:t>Input Data (reflect scenarios)</a:t>
              </a:r>
            </a:p>
          </p:txBody>
        </p:sp>
        <p:sp>
          <p:nvSpPr>
            <p:cNvPr id="3108" name="TextBox 59"/>
            <p:cNvSpPr txBox="1">
              <a:spLocks noChangeArrowheads="1"/>
            </p:cNvSpPr>
            <p:nvPr/>
          </p:nvSpPr>
          <p:spPr bwMode="auto">
            <a:xfrm>
              <a:off x="1500188" y="4191000"/>
              <a:ext cx="914400" cy="254000"/>
            </a:xfrm>
            <a:prstGeom prst="rect">
              <a:avLst/>
            </a:prstGeom>
            <a:noFill/>
            <a:ln w="9525">
              <a:noFill/>
              <a:miter lim="800000"/>
              <a:headEnd/>
              <a:tailEnd/>
            </a:ln>
          </p:spPr>
          <p:txBody>
            <a:bodyPr>
              <a:spAutoFit/>
            </a:bodyPr>
            <a:lstStyle/>
            <a:p>
              <a:pPr defTabSz="457200">
                <a:defRPr/>
              </a:pPr>
              <a:r>
                <a:rPr lang="en-US" sz="1050" b="1" dirty="0">
                  <a:solidFill>
                    <a:srgbClr val="000000"/>
                  </a:solidFill>
                  <a:ea typeface="MS PGothic" pitchFamily="34" charset="-128"/>
                  <a:cs typeface="Times New Roman" pitchFamily="18" charset="0"/>
                </a:rPr>
                <a:t>Habitat type</a:t>
              </a:r>
            </a:p>
          </p:txBody>
        </p:sp>
        <p:sp>
          <p:nvSpPr>
            <p:cNvPr id="3109" name="TextBox 60"/>
            <p:cNvSpPr txBox="1">
              <a:spLocks noChangeArrowheads="1"/>
            </p:cNvSpPr>
            <p:nvPr/>
          </p:nvSpPr>
          <p:spPr bwMode="auto">
            <a:xfrm>
              <a:off x="1219200" y="3251200"/>
              <a:ext cx="1219200" cy="415925"/>
            </a:xfrm>
            <a:prstGeom prst="rect">
              <a:avLst/>
            </a:prstGeom>
            <a:noFill/>
            <a:ln w="9525">
              <a:noFill/>
              <a:miter lim="800000"/>
              <a:headEnd/>
              <a:tailEnd/>
            </a:ln>
          </p:spPr>
          <p:txBody>
            <a:bodyPr>
              <a:spAutoFit/>
            </a:bodyPr>
            <a:lstStyle/>
            <a:p>
              <a:pPr defTabSz="457200">
                <a:defRPr/>
              </a:pPr>
              <a:r>
                <a:rPr lang="en-US" sz="1050" dirty="0">
                  <a:solidFill>
                    <a:srgbClr val="000000"/>
                  </a:solidFill>
                  <a:ea typeface="MS PGothic" pitchFamily="34" charset="-128"/>
                  <a:cs typeface="Times New Roman" pitchFamily="18" charset="0"/>
                </a:rPr>
                <a:t>    </a:t>
              </a:r>
              <a:r>
                <a:rPr lang="en-US" sz="1050" b="1" dirty="0">
                  <a:solidFill>
                    <a:srgbClr val="000000"/>
                  </a:solidFill>
                  <a:ea typeface="MS PGothic" pitchFamily="34" charset="-128"/>
                  <a:cs typeface="Times New Roman" pitchFamily="18" charset="0"/>
                </a:rPr>
                <a:t>Species      </a:t>
              </a:r>
              <a:br>
                <a:rPr lang="en-US" sz="1050" b="1" dirty="0">
                  <a:solidFill>
                    <a:srgbClr val="000000"/>
                  </a:solidFill>
                  <a:ea typeface="MS PGothic" pitchFamily="34" charset="-128"/>
                  <a:cs typeface="Times New Roman" pitchFamily="18" charset="0"/>
                </a:rPr>
              </a:br>
              <a:r>
                <a:rPr lang="en-US" sz="1050" b="1" dirty="0">
                  <a:solidFill>
                    <a:srgbClr val="000000"/>
                  </a:solidFill>
                  <a:ea typeface="MS PGothic" pitchFamily="34" charset="-128"/>
                  <a:cs typeface="Times New Roman" pitchFamily="18" charset="0"/>
                </a:rPr>
                <a:t>       distribution</a:t>
              </a:r>
            </a:p>
          </p:txBody>
        </p:sp>
        <p:sp>
          <p:nvSpPr>
            <p:cNvPr id="3110" name="TextBox 57"/>
            <p:cNvSpPr txBox="1">
              <a:spLocks noChangeArrowheads="1"/>
            </p:cNvSpPr>
            <p:nvPr/>
          </p:nvSpPr>
          <p:spPr bwMode="auto">
            <a:xfrm>
              <a:off x="990600" y="2895600"/>
              <a:ext cx="1752600" cy="254000"/>
            </a:xfrm>
            <a:prstGeom prst="rect">
              <a:avLst/>
            </a:prstGeom>
            <a:noFill/>
            <a:ln w="9525">
              <a:noFill/>
              <a:miter lim="800000"/>
              <a:headEnd/>
              <a:tailEnd/>
            </a:ln>
          </p:spPr>
          <p:txBody>
            <a:bodyPr>
              <a:spAutoFit/>
            </a:bodyPr>
            <a:lstStyle/>
            <a:p>
              <a:pPr defTabSz="457200">
                <a:defRPr/>
              </a:pPr>
              <a:r>
                <a:rPr lang="en-US" sz="1050" b="1" dirty="0">
                  <a:solidFill>
                    <a:srgbClr val="000000"/>
                  </a:solidFill>
                  <a:ea typeface="MS PGothic" pitchFamily="34" charset="-128"/>
                  <a:cs typeface="Times New Roman" pitchFamily="18" charset="0"/>
                </a:rPr>
                <a:t>Bathymetry  &amp;  Topography</a:t>
              </a:r>
            </a:p>
          </p:txBody>
        </p:sp>
        <p:sp>
          <p:nvSpPr>
            <p:cNvPr id="107569" name="TextBox 70"/>
            <p:cNvSpPr txBox="1">
              <a:spLocks noChangeArrowheads="1"/>
            </p:cNvSpPr>
            <p:nvPr/>
          </p:nvSpPr>
          <p:spPr bwMode="auto">
            <a:xfrm>
              <a:off x="1230313" y="5026025"/>
              <a:ext cx="1524000" cy="307975"/>
            </a:xfrm>
            <a:prstGeom prst="rect">
              <a:avLst/>
            </a:prstGeom>
            <a:noFill/>
            <a:ln w="9525">
              <a:noFill/>
              <a:miter lim="800000"/>
              <a:headEnd/>
              <a:tailEnd/>
            </a:ln>
          </p:spPr>
          <p:txBody>
            <a:bodyPr>
              <a:spAutoFit/>
            </a:bodyPr>
            <a:lstStyle/>
            <a:p>
              <a:pPr algn="ctr" defTabSz="457200"/>
              <a:r>
                <a:rPr lang="en-US" sz="1400" b="1" u="sng">
                  <a:solidFill>
                    <a:srgbClr val="000000"/>
                  </a:solidFill>
                  <a:ea typeface="ＭＳ Ｐゴシック"/>
                  <a:cs typeface="ＭＳ Ｐゴシック"/>
                </a:rPr>
                <a:t>S</a:t>
              </a:r>
              <a:r>
                <a:rPr lang="en-US" sz="1000" b="1" u="sng">
                  <a:solidFill>
                    <a:srgbClr val="000000"/>
                  </a:solidFill>
                  <a:ea typeface="ＭＳ Ｐゴシック"/>
                  <a:cs typeface="ＭＳ Ｐゴシック"/>
                </a:rPr>
                <a:t>OCIO</a:t>
              </a:r>
              <a:r>
                <a:rPr lang="en-US" sz="1400" b="1" u="sng">
                  <a:solidFill>
                    <a:srgbClr val="000000"/>
                  </a:solidFill>
                  <a:ea typeface="ＭＳ Ｐゴシック"/>
                  <a:cs typeface="ＭＳ Ｐゴシック"/>
                </a:rPr>
                <a:t>-E</a:t>
              </a:r>
              <a:r>
                <a:rPr lang="en-US" sz="1100" b="1" u="sng">
                  <a:solidFill>
                    <a:srgbClr val="000000"/>
                  </a:solidFill>
                  <a:ea typeface="ＭＳ Ｐゴシック"/>
                  <a:cs typeface="ＭＳ Ｐゴシック"/>
                </a:rPr>
                <a:t>CONOMIC</a:t>
              </a:r>
              <a:endParaRPr lang="en-US" sz="1400" b="1" u="sng">
                <a:solidFill>
                  <a:srgbClr val="000000"/>
                </a:solidFill>
                <a:ea typeface="ＭＳ Ｐゴシック"/>
                <a:cs typeface="ＭＳ Ｐゴシック"/>
              </a:endParaRPr>
            </a:p>
          </p:txBody>
        </p:sp>
        <p:sp>
          <p:nvSpPr>
            <p:cNvPr id="266" name="TextBox 265"/>
            <p:cNvSpPr txBox="1"/>
            <p:nvPr/>
          </p:nvSpPr>
          <p:spPr>
            <a:xfrm>
              <a:off x="7924800" y="533400"/>
              <a:ext cx="1295400" cy="338554"/>
            </a:xfrm>
            <a:prstGeom prst="rect">
              <a:avLst/>
            </a:prstGeom>
            <a:noFill/>
          </p:spPr>
          <p:txBody>
            <a:bodyPr>
              <a:spAutoFit/>
            </a:bodyPr>
            <a:lstStyle/>
            <a:p>
              <a:pPr algn="ctr" defTabSz="457200">
                <a:defRPr/>
              </a:pPr>
              <a:r>
                <a:rPr lang="en-US" sz="1600" b="1" i="1" dirty="0">
                  <a:solidFill>
                    <a:srgbClr val="00B050"/>
                  </a:solidFill>
                </a:rPr>
                <a:t>VALUATION</a:t>
              </a:r>
            </a:p>
          </p:txBody>
        </p:sp>
        <p:sp>
          <p:nvSpPr>
            <p:cNvPr id="85" name="Rectangle 84"/>
            <p:cNvSpPr>
              <a:spLocks noChangeArrowheads="1"/>
            </p:cNvSpPr>
            <p:nvPr/>
          </p:nvSpPr>
          <p:spPr bwMode="auto">
            <a:xfrm>
              <a:off x="5181600" y="6018213"/>
              <a:ext cx="1093788" cy="511175"/>
            </a:xfrm>
            <a:prstGeom prst="rect">
              <a:avLst/>
            </a:prstGeom>
            <a:solidFill>
              <a:srgbClr val="FFFF00"/>
            </a:solidFill>
            <a:ln w="9525">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a:solidFill>
                    <a:srgbClr val="000000"/>
                  </a:solidFill>
                </a:rPr>
                <a:t>Aesthetic Quality</a:t>
              </a:r>
            </a:p>
          </p:txBody>
        </p:sp>
        <p:sp>
          <p:nvSpPr>
            <p:cNvPr id="88" name="Rectangle 87"/>
            <p:cNvSpPr>
              <a:spLocks noChangeArrowheads="1"/>
            </p:cNvSpPr>
            <p:nvPr/>
          </p:nvSpPr>
          <p:spPr bwMode="auto">
            <a:xfrm>
              <a:off x="5181600" y="1163638"/>
              <a:ext cx="1074738" cy="511175"/>
            </a:xfrm>
            <a:prstGeom prst="rect">
              <a:avLst/>
            </a:prstGeom>
            <a:solidFill>
              <a:srgbClr val="A6A6A6"/>
            </a:solidFill>
            <a:ln w="38100">
              <a:noFill/>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dirty="0" smtClean="0">
                  <a:solidFill>
                    <a:srgbClr val="000000"/>
                  </a:solidFill>
                </a:rPr>
                <a:t>Blue Carbon</a:t>
              </a:r>
              <a:endParaRPr lang="en-US" sz="1200" b="1" dirty="0">
                <a:solidFill>
                  <a:srgbClr val="000000"/>
                </a:solidFill>
              </a:endParaRPr>
            </a:p>
          </p:txBody>
        </p:sp>
        <p:sp>
          <p:nvSpPr>
            <p:cNvPr id="77" name="Down Arrow 76"/>
            <p:cNvSpPr/>
            <p:nvPr/>
          </p:nvSpPr>
          <p:spPr bwMode="auto">
            <a:xfrm rot="16200000" flipH="1">
              <a:off x="6588919" y="1254919"/>
              <a:ext cx="176212"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cxnSp>
          <p:nvCxnSpPr>
            <p:cNvPr id="80" name="Straight Connector 79"/>
            <p:cNvCxnSpPr>
              <a:stCxn id="85" idx="0"/>
              <a:endCxn id="146" idx="2"/>
            </p:cNvCxnSpPr>
            <p:nvPr/>
          </p:nvCxnSpPr>
          <p:spPr bwMode="auto">
            <a:xfrm rot="16200000" flipV="1">
              <a:off x="5609432" y="5898356"/>
              <a:ext cx="228600" cy="11113"/>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auto">
            <a:xfrm rot="10800000">
              <a:off x="4876800" y="6246813"/>
              <a:ext cx="304800"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auto">
            <a:xfrm rot="5400000" flipH="1" flipV="1">
              <a:off x="4572000" y="2360613"/>
              <a:ext cx="6096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sp>
          <p:nvSpPr>
            <p:cNvPr id="107577" name="Freeform 71"/>
            <p:cNvSpPr>
              <a:spLocks/>
            </p:cNvSpPr>
            <p:nvPr/>
          </p:nvSpPr>
          <p:spPr bwMode="auto">
            <a:xfrm rot="5400000" flipH="1" flipV="1">
              <a:off x="4736307" y="2753519"/>
              <a:ext cx="228600" cy="52387"/>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1"/>
              </a:solidFill>
              <a:prstDash val="solid"/>
              <a:round/>
              <a:headEnd type="none" w="med" len="med"/>
              <a:tailEnd type="none" w="med" len="med"/>
            </a:ln>
          </p:spPr>
          <p:txBody>
            <a:bodyPr/>
            <a:lstStyle/>
            <a:p>
              <a:pPr defTabSz="457200"/>
              <a:endParaRPr lang="en-US">
                <a:solidFill>
                  <a:prstClr val="black"/>
                </a:solidFill>
              </a:endParaRPr>
            </a:p>
          </p:txBody>
        </p:sp>
        <p:sp>
          <p:nvSpPr>
            <p:cNvPr id="107578" name="Freeform 71"/>
            <p:cNvSpPr>
              <a:spLocks/>
            </p:cNvSpPr>
            <p:nvPr/>
          </p:nvSpPr>
          <p:spPr bwMode="auto">
            <a:xfrm rot="5400000" flipH="1" flipV="1">
              <a:off x="4736307" y="3820319"/>
              <a:ext cx="228600" cy="52387"/>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1"/>
              </a:solidFill>
              <a:prstDash val="solid"/>
              <a:round/>
              <a:headEnd w="med" len="med"/>
              <a:tailEnd w="med" len="med"/>
            </a:ln>
          </p:spPr>
          <p:txBody>
            <a:bodyPr/>
            <a:lstStyle/>
            <a:p>
              <a:pPr defTabSz="457200"/>
              <a:endParaRPr lang="en-US">
                <a:solidFill>
                  <a:prstClr val="black"/>
                </a:solidFill>
              </a:endParaRPr>
            </a:p>
          </p:txBody>
        </p:sp>
        <p:sp>
          <p:nvSpPr>
            <p:cNvPr id="107579" name="Freeform 71"/>
            <p:cNvSpPr>
              <a:spLocks/>
            </p:cNvSpPr>
            <p:nvPr/>
          </p:nvSpPr>
          <p:spPr bwMode="auto">
            <a:xfrm rot="5400000" flipH="1" flipV="1">
              <a:off x="4736307" y="4963319"/>
              <a:ext cx="228600" cy="52387"/>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1"/>
              </a:solidFill>
              <a:prstDash val="solid"/>
              <a:round/>
              <a:headEnd type="none" w="med" len="med"/>
              <a:tailEnd type="none" w="med" len="med"/>
            </a:ln>
          </p:spPr>
          <p:txBody>
            <a:bodyPr/>
            <a:lstStyle/>
            <a:p>
              <a:pPr defTabSz="457200"/>
              <a:endParaRPr lang="en-US">
                <a:solidFill>
                  <a:prstClr val="black"/>
                </a:solidFill>
              </a:endParaRPr>
            </a:p>
          </p:txBody>
        </p:sp>
        <p:cxnSp>
          <p:nvCxnSpPr>
            <p:cNvPr id="137" name="Straight Connector 136"/>
            <p:cNvCxnSpPr/>
            <p:nvPr/>
          </p:nvCxnSpPr>
          <p:spPr bwMode="auto">
            <a:xfrm rot="5400000" flipH="1" flipV="1">
              <a:off x="4457700" y="3313113"/>
              <a:ext cx="8382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bwMode="auto">
            <a:xfrm rot="5400000" flipH="1" flipV="1">
              <a:off x="4419600" y="4418013"/>
              <a:ext cx="9144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auto">
            <a:xfrm rot="5400000" flipH="1" flipV="1">
              <a:off x="4686300" y="5294313"/>
              <a:ext cx="3810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sp>
          <p:nvSpPr>
            <p:cNvPr id="107583" name="Freeform 71"/>
            <p:cNvSpPr>
              <a:spLocks/>
            </p:cNvSpPr>
            <p:nvPr/>
          </p:nvSpPr>
          <p:spPr bwMode="auto">
            <a:xfrm rot="16419929" flipH="1">
              <a:off x="4692650" y="5592763"/>
              <a:ext cx="301625" cy="85725"/>
            </a:xfrm>
            <a:custGeom>
              <a:avLst/>
              <a:gdLst>
                <a:gd name="T0" fmla="*/ 0 w 288"/>
                <a:gd name="T1" fmla="*/ 2147483647 h 144"/>
                <a:gd name="T2" fmla="*/ 2147483647 w 288"/>
                <a:gd name="T3" fmla="*/ 0 h 144"/>
                <a:gd name="T4" fmla="*/ 2147483647 w 288"/>
                <a:gd name="T5" fmla="*/ 2147483647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48" y="72"/>
                    <a:pt x="96" y="0"/>
                    <a:pt x="144" y="0"/>
                  </a:cubicBezTo>
                  <a:cubicBezTo>
                    <a:pt x="192" y="0"/>
                    <a:pt x="240" y="72"/>
                    <a:pt x="288" y="144"/>
                  </a:cubicBezTo>
                </a:path>
              </a:pathLst>
            </a:custGeom>
            <a:noFill/>
            <a:ln w="25400" cap="flat" cmpd="sng" algn="ctr">
              <a:solidFill>
                <a:schemeClr val="accent1"/>
              </a:solidFill>
              <a:prstDash val="solid"/>
              <a:round/>
              <a:headEnd w="med" len="med"/>
              <a:tailEnd w="med" len="med"/>
            </a:ln>
          </p:spPr>
          <p:txBody>
            <a:bodyPr/>
            <a:lstStyle/>
            <a:p>
              <a:pPr defTabSz="457200"/>
              <a:endParaRPr lang="en-US">
                <a:solidFill>
                  <a:prstClr val="black"/>
                </a:solidFill>
              </a:endParaRPr>
            </a:p>
          </p:txBody>
        </p:sp>
        <p:cxnSp>
          <p:nvCxnSpPr>
            <p:cNvPr id="156" name="Straight Connector 155"/>
            <p:cNvCxnSpPr/>
            <p:nvPr/>
          </p:nvCxnSpPr>
          <p:spPr bwMode="auto">
            <a:xfrm rot="5400000" flipH="1" flipV="1">
              <a:off x="4610100" y="5980113"/>
              <a:ext cx="533400" cy="0"/>
            </a:xfrm>
            <a:prstGeom prst="line">
              <a:avLst/>
            </a:prstGeom>
            <a:ln w="25400" cap="flat" cmpd="sng" algn="ctr">
              <a:solidFill>
                <a:schemeClr val="tx2">
                  <a:lumMod val="60000"/>
                  <a:lumOff val="40000"/>
                </a:schemeClr>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auto">
            <a:xfrm rot="16200000" flipV="1">
              <a:off x="3128963" y="2203450"/>
              <a:ext cx="1516062" cy="1588"/>
            </a:xfrm>
            <a:prstGeom prst="line">
              <a:avLst/>
            </a:prstGeom>
            <a:ln w="25400" cap="flat" cmpd="sng" algn="ctr">
              <a:solidFill>
                <a:schemeClr val="accent1"/>
              </a:solidFill>
              <a:prstDash val="solid"/>
              <a:round/>
              <a:headEnd w="med" len="med"/>
              <a:tailEnd w="med" len="med"/>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bwMode="auto">
            <a:xfrm rot="10800000">
              <a:off x="3886200" y="1446213"/>
              <a:ext cx="1295400" cy="0"/>
            </a:xfrm>
            <a:prstGeom prst="line">
              <a:avLst/>
            </a:prstGeom>
            <a:ln w="25400" cap="flat" cmpd="sng" algn="ctr">
              <a:solidFill>
                <a:schemeClr val="accent1"/>
              </a:solidFill>
              <a:prstDash val="solid"/>
              <a:round/>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7587" name="TextBox 136"/>
            <p:cNvSpPr txBox="1">
              <a:spLocks noChangeArrowheads="1"/>
            </p:cNvSpPr>
            <p:nvPr/>
          </p:nvSpPr>
          <p:spPr bwMode="auto">
            <a:xfrm>
              <a:off x="6858000" y="1146175"/>
              <a:ext cx="1143000" cy="528638"/>
            </a:xfrm>
            <a:prstGeom prst="rect">
              <a:avLst/>
            </a:prstGeom>
            <a:noFill/>
            <a:ln w="9525">
              <a:noFill/>
              <a:miter lim="800000"/>
              <a:headEnd/>
              <a:tailEnd/>
            </a:ln>
          </p:spPr>
          <p:txBody>
            <a:bodyPr>
              <a:spAutoFit/>
            </a:bodyPr>
            <a:lstStyle/>
            <a:p>
              <a:pPr algn="ctr" defTabSz="457200">
                <a:lnSpc>
                  <a:spcPts val="1700"/>
                </a:lnSpc>
              </a:pPr>
              <a:r>
                <a:rPr lang="en-US" sz="1200" b="1" dirty="0">
                  <a:solidFill>
                    <a:prstClr val="black"/>
                  </a:solidFill>
                </a:rPr>
                <a:t>Carbon Sequestered </a:t>
              </a:r>
            </a:p>
          </p:txBody>
        </p:sp>
        <p:sp>
          <p:nvSpPr>
            <p:cNvPr id="107588" name="TextBox 59"/>
            <p:cNvSpPr txBox="1">
              <a:spLocks noChangeArrowheads="1"/>
            </p:cNvSpPr>
            <p:nvPr/>
          </p:nvSpPr>
          <p:spPr bwMode="auto">
            <a:xfrm>
              <a:off x="1455738" y="3752850"/>
              <a:ext cx="1066800" cy="261938"/>
            </a:xfrm>
            <a:prstGeom prst="rect">
              <a:avLst/>
            </a:prstGeom>
            <a:noFill/>
            <a:ln w="9525">
              <a:noFill/>
              <a:miter lim="800000"/>
              <a:headEnd/>
              <a:tailEnd/>
            </a:ln>
          </p:spPr>
          <p:txBody>
            <a:bodyPr>
              <a:spAutoFit/>
            </a:bodyPr>
            <a:lstStyle/>
            <a:p>
              <a:pPr defTabSz="457200"/>
              <a:r>
                <a:rPr lang="en-US" sz="1000" b="1" dirty="0">
                  <a:solidFill>
                    <a:srgbClr val="000000"/>
                  </a:solidFill>
                  <a:ea typeface="ＭＳ Ｐゴシック"/>
                  <a:cs typeface="Times New Roman" pitchFamily="18" charset="0"/>
                </a:rPr>
                <a:t>Oceanography</a:t>
              </a:r>
              <a:endParaRPr lang="en-US" sz="1100" b="1" dirty="0">
                <a:solidFill>
                  <a:srgbClr val="000000"/>
                </a:solidFill>
                <a:ea typeface="ＭＳ Ｐゴシック"/>
                <a:cs typeface="Times New Roman" pitchFamily="18" charset="0"/>
              </a:endParaRPr>
            </a:p>
          </p:txBody>
        </p:sp>
        <p:sp>
          <p:nvSpPr>
            <p:cNvPr id="101" name="Oval 100"/>
            <p:cNvSpPr/>
            <p:nvPr/>
          </p:nvSpPr>
          <p:spPr>
            <a:xfrm>
              <a:off x="4114800" y="5622925"/>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2</a:t>
              </a:r>
            </a:p>
          </p:txBody>
        </p:sp>
        <p:sp>
          <p:nvSpPr>
            <p:cNvPr id="102" name="Oval 101"/>
            <p:cNvSpPr/>
            <p:nvPr/>
          </p:nvSpPr>
          <p:spPr>
            <a:xfrm>
              <a:off x="4360863" y="5243513"/>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a:solidFill>
                    <a:prstClr val="black"/>
                  </a:solidFill>
                </a:rPr>
                <a:t>6</a:t>
              </a:r>
            </a:p>
          </p:txBody>
        </p:sp>
        <p:sp>
          <p:nvSpPr>
            <p:cNvPr id="103" name="Oval 102"/>
            <p:cNvSpPr/>
            <p:nvPr/>
          </p:nvSpPr>
          <p:spPr>
            <a:xfrm>
              <a:off x="4419600" y="4722813"/>
              <a:ext cx="2286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1</a:t>
              </a:r>
            </a:p>
          </p:txBody>
        </p:sp>
        <p:sp>
          <p:nvSpPr>
            <p:cNvPr id="105" name="Oval 104"/>
            <p:cNvSpPr/>
            <p:nvPr/>
          </p:nvSpPr>
          <p:spPr>
            <a:xfrm>
              <a:off x="4791075" y="4675188"/>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a:solidFill>
                    <a:prstClr val="black"/>
                  </a:solidFill>
                </a:rPr>
                <a:t>8</a:t>
              </a:r>
            </a:p>
          </p:txBody>
        </p:sp>
        <p:sp>
          <p:nvSpPr>
            <p:cNvPr id="106" name="Oval 105"/>
            <p:cNvSpPr/>
            <p:nvPr/>
          </p:nvSpPr>
          <p:spPr>
            <a:xfrm>
              <a:off x="4772025" y="2676525"/>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9</a:t>
              </a:r>
            </a:p>
          </p:txBody>
        </p:sp>
        <p:sp>
          <p:nvSpPr>
            <p:cNvPr id="107" name="Oval 106"/>
            <p:cNvSpPr/>
            <p:nvPr/>
          </p:nvSpPr>
          <p:spPr>
            <a:xfrm>
              <a:off x="3962400" y="2360613"/>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3</a:t>
              </a:r>
            </a:p>
          </p:txBody>
        </p:sp>
        <p:sp>
          <p:nvSpPr>
            <p:cNvPr id="108" name="Oval 107"/>
            <p:cNvSpPr/>
            <p:nvPr/>
          </p:nvSpPr>
          <p:spPr>
            <a:xfrm>
              <a:off x="4592638" y="4127500"/>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7</a:t>
              </a:r>
            </a:p>
          </p:txBody>
        </p:sp>
        <p:sp>
          <p:nvSpPr>
            <p:cNvPr id="112" name="Down Arrow 111"/>
            <p:cNvSpPr/>
            <p:nvPr/>
          </p:nvSpPr>
          <p:spPr bwMode="auto">
            <a:xfrm rot="16200000" flipH="1">
              <a:off x="6588919" y="1940719"/>
              <a:ext cx="176212"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3" name="Down Arrow 112"/>
            <p:cNvSpPr/>
            <p:nvPr/>
          </p:nvSpPr>
          <p:spPr bwMode="auto">
            <a:xfrm rot="16200000" flipH="1">
              <a:off x="6588919" y="2702719"/>
              <a:ext cx="176212"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4" name="Down Arrow 113"/>
            <p:cNvSpPr/>
            <p:nvPr/>
          </p:nvSpPr>
          <p:spPr bwMode="auto">
            <a:xfrm rot="16200000" flipH="1">
              <a:off x="6588918" y="3669507"/>
              <a:ext cx="176213"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5" name="Down Arrow 114"/>
            <p:cNvSpPr/>
            <p:nvPr/>
          </p:nvSpPr>
          <p:spPr bwMode="auto">
            <a:xfrm rot="16200000" flipH="1">
              <a:off x="6588918" y="4631532"/>
              <a:ext cx="176213"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6" name="Down Arrow 115"/>
            <p:cNvSpPr/>
            <p:nvPr/>
          </p:nvSpPr>
          <p:spPr bwMode="auto">
            <a:xfrm rot="16200000" flipH="1">
              <a:off x="6588919" y="5369719"/>
              <a:ext cx="176212" cy="361950"/>
            </a:xfrm>
            <a:prstGeom prst="downArrow">
              <a:avLst/>
            </a:prstGeom>
            <a:ln w="12700">
              <a:solidFill>
                <a:srgbClr val="0070C0"/>
              </a:solidFill>
            </a:ln>
          </p:spPr>
          <p:style>
            <a:lnRef idx="2">
              <a:schemeClr val="accent3"/>
            </a:lnRef>
            <a:fillRef idx="1">
              <a:schemeClr val="lt1"/>
            </a:fillRef>
            <a:effectRef idx="0">
              <a:schemeClr val="accent3"/>
            </a:effectRef>
            <a:fontRef idx="minor">
              <a:schemeClr val="dk1"/>
            </a:fontRef>
          </p:style>
          <p:txBody>
            <a:bodyPr anchor="ctr"/>
            <a:lstStyle/>
            <a:p>
              <a:pPr algn="ctr" defTabSz="457200">
                <a:defRPr/>
              </a:pPr>
              <a:endParaRPr lang="en-US" sz="1200">
                <a:solidFill>
                  <a:srgbClr val="000000"/>
                </a:solidFill>
              </a:endParaRPr>
            </a:p>
          </p:txBody>
        </p:sp>
        <p:sp>
          <p:nvSpPr>
            <p:cNvPr id="118" name="Oval 117"/>
            <p:cNvSpPr/>
            <p:nvPr/>
          </p:nvSpPr>
          <p:spPr>
            <a:xfrm>
              <a:off x="3756025" y="3930650"/>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4</a:t>
              </a:r>
            </a:p>
          </p:txBody>
        </p:sp>
        <p:sp>
          <p:nvSpPr>
            <p:cNvPr id="119" name="Oval 118"/>
            <p:cNvSpPr/>
            <p:nvPr/>
          </p:nvSpPr>
          <p:spPr>
            <a:xfrm>
              <a:off x="3994150" y="3683000"/>
              <a:ext cx="152400" cy="152400"/>
            </a:xfrm>
            <a:prstGeom prst="ellipse">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457200">
                <a:defRPr/>
              </a:pPr>
              <a:r>
                <a:rPr lang="en-US" sz="900" b="1" dirty="0">
                  <a:solidFill>
                    <a:prstClr val="black"/>
                  </a:solidFill>
                </a:rPr>
                <a:t>5 </a:t>
              </a:r>
            </a:p>
          </p:txBody>
        </p:sp>
        <p:sp>
          <p:nvSpPr>
            <p:cNvPr id="132" name="Rounded Rectangle 131"/>
            <p:cNvSpPr/>
            <p:nvPr/>
          </p:nvSpPr>
          <p:spPr bwMode="auto">
            <a:xfrm rot="5400000">
              <a:off x="-1504953" y="3465512"/>
              <a:ext cx="3581400" cy="457199"/>
            </a:xfrm>
            <a:prstGeom prst="roundRect">
              <a:avLst>
                <a:gd name="adj" fmla="val 21000"/>
              </a:avLst>
            </a:prstGeom>
            <a:gradFill flip="none" rotWithShape="1">
              <a:gsLst>
                <a:gs pos="0">
                  <a:schemeClr val="accent5">
                    <a:lumMod val="20000"/>
                    <a:lumOff val="80000"/>
                  </a:schemeClr>
                </a:gs>
                <a:gs pos="53000">
                  <a:schemeClr val="accent5">
                    <a:lumMod val="60000"/>
                    <a:lumOff val="40000"/>
                  </a:schemeClr>
                </a:gs>
                <a:gs pos="100000">
                  <a:schemeClr val="accent5">
                    <a:lumMod val="50000"/>
                  </a:schemeClr>
                </a:gs>
              </a:gsLst>
              <a:lin ang="5400000" scaled="0"/>
              <a:tileRect/>
            </a:gradFill>
            <a:ln>
              <a:noFill/>
            </a:ln>
          </p:spPr>
          <p:style>
            <a:lnRef idx="1">
              <a:schemeClr val="accent6"/>
            </a:lnRef>
            <a:fillRef idx="3">
              <a:schemeClr val="accent6"/>
            </a:fillRef>
            <a:effectRef idx="2">
              <a:schemeClr val="accent6"/>
            </a:effectRef>
            <a:fontRef idx="minor">
              <a:schemeClr val="lt1"/>
            </a:fontRef>
          </p:style>
          <p:txBody>
            <a:bodyPr anchor="b">
              <a:scene3d>
                <a:camera prst="orthographicFront">
                  <a:rot lat="0" lon="0" rev="10800000"/>
                </a:camera>
                <a:lightRig rig="threePt" dir="t"/>
              </a:scene3d>
            </a:bodyPr>
            <a:lstStyle/>
            <a:p>
              <a:pPr algn="ctr" defTabSz="457200">
                <a:lnSpc>
                  <a:spcPts val="2300"/>
                </a:lnSpc>
                <a:defRPr/>
              </a:pPr>
              <a:r>
                <a:rPr lang="en-US" sz="2400" dirty="0">
                  <a:solidFill>
                    <a:prstClr val="black"/>
                  </a:solidFill>
                </a:rPr>
                <a:t>SCENARIOS</a:t>
              </a:r>
            </a:p>
          </p:txBody>
        </p:sp>
        <p:sp>
          <p:nvSpPr>
            <p:cNvPr id="107604" name="TextBox 136"/>
            <p:cNvSpPr txBox="1">
              <a:spLocks noChangeArrowheads="1"/>
            </p:cNvSpPr>
            <p:nvPr/>
          </p:nvSpPr>
          <p:spPr bwMode="auto">
            <a:xfrm>
              <a:off x="8001000" y="1065213"/>
              <a:ext cx="1143000" cy="646112"/>
            </a:xfrm>
            <a:prstGeom prst="rect">
              <a:avLst/>
            </a:prstGeom>
            <a:noFill/>
            <a:ln w="9525">
              <a:noFill/>
              <a:miter lim="800000"/>
              <a:headEnd/>
              <a:tailEnd/>
            </a:ln>
          </p:spPr>
          <p:txBody>
            <a:bodyPr>
              <a:spAutoFit/>
            </a:bodyPr>
            <a:lstStyle/>
            <a:p>
              <a:pPr algn="ctr" defTabSz="457200"/>
              <a:r>
                <a:rPr lang="en-US" sz="1200" i="1">
                  <a:solidFill>
                    <a:prstClr val="black"/>
                  </a:solidFill>
                </a:rPr>
                <a:t>Value of</a:t>
              </a:r>
              <a:br>
                <a:rPr lang="en-US" sz="1200" i="1">
                  <a:solidFill>
                    <a:prstClr val="black"/>
                  </a:solidFill>
                </a:rPr>
              </a:br>
              <a:r>
                <a:rPr lang="en-US" sz="1200" i="1">
                  <a:solidFill>
                    <a:prstClr val="black"/>
                  </a:solidFill>
                </a:rPr>
                <a:t>carbon sequestered</a:t>
              </a:r>
            </a:p>
          </p:txBody>
        </p:sp>
        <p:sp>
          <p:nvSpPr>
            <p:cNvPr id="107605" name="TextBox 136"/>
            <p:cNvSpPr txBox="1">
              <a:spLocks noChangeArrowheads="1"/>
            </p:cNvSpPr>
            <p:nvPr/>
          </p:nvSpPr>
          <p:spPr bwMode="auto">
            <a:xfrm>
              <a:off x="8001000" y="1868488"/>
              <a:ext cx="1143000" cy="646112"/>
            </a:xfrm>
            <a:prstGeom prst="rect">
              <a:avLst/>
            </a:prstGeom>
            <a:noFill/>
            <a:ln w="9525">
              <a:noFill/>
              <a:miter lim="800000"/>
              <a:headEnd/>
              <a:tailEnd/>
            </a:ln>
          </p:spPr>
          <p:txBody>
            <a:bodyPr>
              <a:spAutoFit/>
            </a:bodyPr>
            <a:lstStyle/>
            <a:p>
              <a:pPr algn="ctr" defTabSz="457200"/>
              <a:r>
                <a:rPr lang="en-US" sz="1200" i="1" dirty="0"/>
                <a:t>Value of captured </a:t>
              </a:r>
              <a:r>
                <a:rPr lang="en-US" sz="1200" i="1" dirty="0" smtClean="0"/>
                <a:t/>
              </a:r>
              <a:br>
                <a:rPr lang="en-US" sz="1200" i="1" dirty="0" smtClean="0"/>
              </a:br>
              <a:r>
                <a:rPr lang="en-US" sz="1200" i="1" dirty="0" smtClean="0"/>
                <a:t>energy</a:t>
              </a:r>
              <a:endParaRPr lang="en-US" sz="1200" i="1" dirty="0"/>
            </a:p>
          </p:txBody>
        </p:sp>
        <p:sp>
          <p:nvSpPr>
            <p:cNvPr id="107606" name="TextBox 136"/>
            <p:cNvSpPr txBox="1">
              <a:spLocks noChangeArrowheads="1"/>
            </p:cNvSpPr>
            <p:nvPr/>
          </p:nvSpPr>
          <p:spPr bwMode="auto">
            <a:xfrm>
              <a:off x="8001000" y="3505200"/>
              <a:ext cx="1143000" cy="830997"/>
            </a:xfrm>
            <a:prstGeom prst="rect">
              <a:avLst/>
            </a:prstGeom>
            <a:noFill/>
            <a:ln w="9525">
              <a:noFill/>
              <a:miter lim="800000"/>
              <a:headEnd/>
              <a:tailEnd/>
            </a:ln>
          </p:spPr>
          <p:txBody>
            <a:bodyPr>
              <a:spAutoFit/>
            </a:bodyPr>
            <a:lstStyle/>
            <a:p>
              <a:pPr algn="ctr" defTabSz="457200"/>
              <a:r>
                <a:rPr lang="en-US" sz="1200" i="1" dirty="0">
                  <a:solidFill>
                    <a:prstClr val="black"/>
                  </a:solidFill>
                </a:rPr>
                <a:t>Expenditures due to recreation</a:t>
              </a:r>
            </a:p>
            <a:p>
              <a:pPr algn="ctr" defTabSz="457200"/>
              <a:r>
                <a:rPr lang="en-US" sz="1200" i="1" dirty="0">
                  <a:solidFill>
                    <a:prstClr val="black"/>
                  </a:solidFill>
                </a:rPr>
                <a:t>activity</a:t>
              </a:r>
            </a:p>
          </p:txBody>
        </p:sp>
        <p:sp>
          <p:nvSpPr>
            <p:cNvPr id="107607" name="TextBox 136"/>
            <p:cNvSpPr txBox="1">
              <a:spLocks noChangeArrowheads="1"/>
            </p:cNvSpPr>
            <p:nvPr/>
          </p:nvSpPr>
          <p:spPr bwMode="auto">
            <a:xfrm>
              <a:off x="8001000" y="4648200"/>
              <a:ext cx="1143000" cy="1171575"/>
            </a:xfrm>
            <a:prstGeom prst="rect">
              <a:avLst/>
            </a:prstGeom>
            <a:noFill/>
            <a:ln w="9525">
              <a:noFill/>
              <a:miter lim="800000"/>
              <a:headEnd/>
              <a:tailEnd/>
            </a:ln>
          </p:spPr>
          <p:txBody>
            <a:bodyPr>
              <a:spAutoFit/>
            </a:bodyPr>
            <a:lstStyle/>
            <a:p>
              <a:pPr algn="ctr" defTabSz="457200">
                <a:lnSpc>
                  <a:spcPct val="150000"/>
                </a:lnSpc>
              </a:pPr>
              <a:r>
                <a:rPr lang="en-US" sz="1200" i="1">
                  <a:solidFill>
                    <a:prstClr val="black"/>
                  </a:solidFill>
                </a:rPr>
                <a:t>Net present value of </a:t>
              </a:r>
              <a:br>
                <a:rPr lang="en-US" sz="1200" i="1">
                  <a:solidFill>
                    <a:prstClr val="black"/>
                  </a:solidFill>
                </a:rPr>
              </a:br>
              <a:r>
                <a:rPr lang="en-US" sz="1200" i="1">
                  <a:solidFill>
                    <a:prstClr val="black"/>
                  </a:solidFill>
                </a:rPr>
                <a:t>finfish and shellfish</a:t>
              </a:r>
            </a:p>
          </p:txBody>
        </p:sp>
        <p:sp>
          <p:nvSpPr>
            <p:cNvPr id="107608" name="TextBox 136"/>
            <p:cNvSpPr txBox="1">
              <a:spLocks noChangeArrowheads="1"/>
            </p:cNvSpPr>
            <p:nvPr/>
          </p:nvSpPr>
          <p:spPr bwMode="auto">
            <a:xfrm>
              <a:off x="8001000" y="2613025"/>
              <a:ext cx="1143000" cy="646331"/>
            </a:xfrm>
            <a:prstGeom prst="rect">
              <a:avLst/>
            </a:prstGeom>
            <a:noFill/>
            <a:ln w="9525">
              <a:noFill/>
              <a:miter lim="800000"/>
              <a:headEnd/>
              <a:tailEnd/>
            </a:ln>
          </p:spPr>
          <p:txBody>
            <a:bodyPr>
              <a:spAutoFit/>
            </a:bodyPr>
            <a:lstStyle/>
            <a:p>
              <a:pPr algn="ctr" defTabSz="457200"/>
              <a:r>
                <a:rPr lang="en-US" sz="1200" i="1" dirty="0">
                  <a:solidFill>
                    <a:prstClr val="black"/>
                  </a:solidFill>
                </a:rPr>
                <a:t>Value of avoided damages</a:t>
              </a:r>
            </a:p>
          </p:txBody>
        </p:sp>
        <p:sp>
          <p:nvSpPr>
            <p:cNvPr id="99" name="Rectangle 98"/>
            <p:cNvSpPr>
              <a:spLocks noChangeArrowheads="1"/>
            </p:cNvSpPr>
            <p:nvPr/>
          </p:nvSpPr>
          <p:spPr bwMode="auto">
            <a:xfrm>
              <a:off x="3549650" y="2970213"/>
              <a:ext cx="869950" cy="511175"/>
            </a:xfrm>
            <a:prstGeom prst="rect">
              <a:avLst/>
            </a:prstGeom>
            <a:solidFill>
              <a:srgbClr val="F2DCDB"/>
            </a:solidFill>
            <a:ln w="38100">
              <a:noFill/>
              <a:prstDash val="solid"/>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dirty="0">
                  <a:solidFill>
                    <a:srgbClr val="000000"/>
                  </a:solidFill>
                </a:rPr>
                <a:t>Habitat</a:t>
              </a:r>
              <a:br>
                <a:rPr lang="en-US" sz="1200" b="1" dirty="0">
                  <a:solidFill>
                    <a:srgbClr val="000000"/>
                  </a:solidFill>
                </a:rPr>
              </a:br>
              <a:r>
                <a:rPr lang="en-US" sz="1200" b="1" dirty="0">
                  <a:solidFill>
                    <a:srgbClr val="000000"/>
                  </a:solidFill>
                </a:rPr>
                <a:t>Risk</a:t>
              </a:r>
            </a:p>
          </p:txBody>
        </p:sp>
        <p:sp>
          <p:nvSpPr>
            <p:cNvPr id="100" name="Rectangle 99"/>
            <p:cNvSpPr>
              <a:spLocks noChangeArrowheads="1"/>
            </p:cNvSpPr>
            <p:nvPr/>
          </p:nvSpPr>
          <p:spPr bwMode="auto">
            <a:xfrm>
              <a:off x="3549650" y="4484688"/>
              <a:ext cx="841375" cy="552450"/>
            </a:xfrm>
            <a:prstGeom prst="rect">
              <a:avLst/>
            </a:prstGeom>
            <a:solidFill>
              <a:srgbClr val="C6D9F1"/>
            </a:solidFill>
            <a:ln w="9525">
              <a:noFill/>
              <a:prstDash val="sysDot"/>
              <a:miter lim="800000"/>
              <a:headEnd/>
              <a:tailEnd/>
            </a:ln>
            <a:effectLst>
              <a:outerShdw blurRad="40000" dist="20000" dir="5400000" rotWithShape="0">
                <a:srgbClr val="000000">
                  <a:alpha val="37999"/>
                </a:srgbClr>
              </a:outerShdw>
            </a:effectLst>
          </p:spPr>
          <p:txBody>
            <a:bodyPr anchor="ctr"/>
            <a:lstStyle/>
            <a:p>
              <a:pPr algn="ctr" defTabSz="457200">
                <a:lnSpc>
                  <a:spcPts val="1700"/>
                </a:lnSpc>
                <a:defRPr/>
              </a:pPr>
              <a:r>
                <a:rPr lang="en-US" sz="1200" b="1">
                  <a:solidFill>
                    <a:srgbClr val="000000"/>
                  </a:solidFill>
                </a:rPr>
                <a:t>Water</a:t>
              </a:r>
              <a:br>
                <a:rPr lang="en-US" sz="1200" b="1">
                  <a:solidFill>
                    <a:srgbClr val="000000"/>
                  </a:solidFill>
                </a:rPr>
              </a:br>
              <a:r>
                <a:rPr lang="en-US" sz="1200" b="1">
                  <a:solidFill>
                    <a:srgbClr val="000000"/>
                  </a:solidFill>
                </a:rPr>
                <a:t>Quality</a:t>
              </a:r>
            </a:p>
          </p:txBody>
        </p:sp>
        <p:sp>
          <p:nvSpPr>
            <p:cNvPr id="94" name="TextBox 70"/>
            <p:cNvSpPr txBox="1">
              <a:spLocks noChangeArrowheads="1"/>
            </p:cNvSpPr>
            <p:nvPr/>
          </p:nvSpPr>
          <p:spPr bwMode="auto">
            <a:xfrm>
              <a:off x="1371600" y="5537200"/>
              <a:ext cx="1524000" cy="254000"/>
            </a:xfrm>
            <a:prstGeom prst="rect">
              <a:avLst/>
            </a:prstGeom>
            <a:noFill/>
            <a:ln w="9525">
              <a:noFill/>
              <a:miter lim="800000"/>
              <a:headEnd/>
              <a:tailEnd/>
            </a:ln>
          </p:spPr>
          <p:txBody>
            <a:bodyPr>
              <a:spAutoFit/>
            </a:bodyPr>
            <a:lstStyle/>
            <a:p>
              <a:pPr defTabSz="457200">
                <a:defRPr/>
              </a:pPr>
              <a:r>
                <a:rPr lang="en-US" sz="1050" b="1" dirty="0">
                  <a:solidFill>
                    <a:srgbClr val="000000"/>
                  </a:solidFill>
                  <a:ea typeface="MS PGothic" pitchFamily="34" charset="-128"/>
                </a:rPr>
                <a:t>Population density</a:t>
              </a:r>
            </a:p>
          </p:txBody>
        </p:sp>
        <p:sp>
          <p:nvSpPr>
            <p:cNvPr id="95" name="TextBox 70"/>
            <p:cNvSpPr txBox="1">
              <a:spLocks noChangeArrowheads="1"/>
            </p:cNvSpPr>
            <p:nvPr/>
          </p:nvSpPr>
          <p:spPr bwMode="auto">
            <a:xfrm>
              <a:off x="1219200" y="6346825"/>
              <a:ext cx="1524000" cy="254000"/>
            </a:xfrm>
            <a:prstGeom prst="rect">
              <a:avLst/>
            </a:prstGeom>
            <a:noFill/>
            <a:ln w="9525">
              <a:noFill/>
              <a:miter lim="800000"/>
              <a:headEnd/>
              <a:tailEnd/>
            </a:ln>
          </p:spPr>
          <p:txBody>
            <a:bodyPr>
              <a:spAutoFit/>
            </a:bodyPr>
            <a:lstStyle/>
            <a:p>
              <a:pPr algn="ctr" defTabSz="457200">
                <a:defRPr/>
              </a:pPr>
              <a:r>
                <a:rPr lang="en-US" sz="1050" b="1" dirty="0">
                  <a:solidFill>
                    <a:srgbClr val="000000"/>
                  </a:solidFill>
                  <a:ea typeface="MS PGothic" pitchFamily="34" charset="-128"/>
                </a:rPr>
                <a:t>Property values</a:t>
              </a:r>
            </a:p>
          </p:txBody>
        </p:sp>
        <p:sp>
          <p:nvSpPr>
            <p:cNvPr id="97" name="TextBox 70"/>
            <p:cNvSpPr txBox="1">
              <a:spLocks noChangeArrowheads="1"/>
            </p:cNvSpPr>
            <p:nvPr/>
          </p:nvSpPr>
          <p:spPr bwMode="auto">
            <a:xfrm>
              <a:off x="1157288" y="6108700"/>
              <a:ext cx="1752600" cy="254000"/>
            </a:xfrm>
            <a:prstGeom prst="rect">
              <a:avLst/>
            </a:prstGeom>
            <a:solidFill>
              <a:schemeClr val="bg1">
                <a:alpha val="40000"/>
              </a:schemeClr>
            </a:solidFill>
            <a:ln w="9525">
              <a:noFill/>
              <a:miter lim="800000"/>
              <a:headEnd/>
              <a:tailEnd/>
            </a:ln>
          </p:spPr>
          <p:txBody>
            <a:bodyPr>
              <a:spAutoFit/>
            </a:bodyPr>
            <a:lstStyle/>
            <a:p>
              <a:pPr defTabSz="457200">
                <a:defRPr/>
              </a:pPr>
              <a:r>
                <a:rPr lang="en-US" sz="1050" b="1" dirty="0">
                  <a:solidFill>
                    <a:srgbClr val="000000"/>
                  </a:solidFill>
                  <a:ea typeface="MS PGothic" pitchFamily="34" charset="-128"/>
                </a:rPr>
                <a:t>Aquaculture operation costs</a:t>
              </a:r>
            </a:p>
          </p:txBody>
        </p:sp>
        <p:sp>
          <p:nvSpPr>
            <p:cNvPr id="107614" name="TextBox 70"/>
            <p:cNvSpPr txBox="1">
              <a:spLocks noChangeArrowheads="1"/>
            </p:cNvSpPr>
            <p:nvPr/>
          </p:nvSpPr>
          <p:spPr bwMode="auto">
            <a:xfrm>
              <a:off x="1185863" y="2435225"/>
              <a:ext cx="1524000" cy="307975"/>
            </a:xfrm>
            <a:prstGeom prst="rect">
              <a:avLst/>
            </a:prstGeom>
            <a:noFill/>
            <a:ln w="9525">
              <a:noFill/>
              <a:miter lim="800000"/>
              <a:headEnd/>
              <a:tailEnd/>
            </a:ln>
          </p:spPr>
          <p:txBody>
            <a:bodyPr>
              <a:spAutoFit/>
            </a:bodyPr>
            <a:lstStyle/>
            <a:p>
              <a:pPr algn="ctr" defTabSz="457200"/>
              <a:r>
                <a:rPr lang="en-US" sz="1400" b="1" u="sng">
                  <a:solidFill>
                    <a:srgbClr val="000000"/>
                  </a:solidFill>
                  <a:ea typeface="ＭＳ Ｐゴシック"/>
                  <a:cs typeface="ＭＳ Ｐゴシック"/>
                </a:rPr>
                <a:t>B</a:t>
              </a:r>
              <a:r>
                <a:rPr lang="en-US" sz="1100" b="1" u="sng">
                  <a:solidFill>
                    <a:srgbClr val="000000"/>
                  </a:solidFill>
                  <a:ea typeface="ＭＳ Ｐゴシック"/>
                  <a:cs typeface="ＭＳ Ｐゴシック"/>
                </a:rPr>
                <a:t>IO</a:t>
              </a:r>
              <a:r>
                <a:rPr lang="en-US" sz="1400" b="1" u="sng">
                  <a:solidFill>
                    <a:srgbClr val="000000"/>
                  </a:solidFill>
                  <a:ea typeface="ＭＳ Ｐゴシック"/>
                  <a:cs typeface="ＭＳ Ｐゴシック"/>
                </a:rPr>
                <a:t>-P</a:t>
              </a:r>
              <a:r>
                <a:rPr lang="en-US" sz="1100" b="1" u="sng">
                  <a:solidFill>
                    <a:srgbClr val="000000"/>
                  </a:solidFill>
                  <a:ea typeface="ＭＳ Ｐゴシック"/>
                  <a:cs typeface="ＭＳ Ｐゴシック"/>
                </a:rPr>
                <a:t>HYSICAL</a:t>
              </a:r>
              <a:endParaRPr lang="en-US" sz="1400" b="1" u="sng">
                <a:solidFill>
                  <a:srgbClr val="000000"/>
                </a:solidFill>
                <a:ea typeface="ＭＳ Ｐゴシック"/>
                <a:cs typeface="ＭＳ Ｐゴシック"/>
              </a:endParaRPr>
            </a:p>
          </p:txBody>
        </p:sp>
        <p:sp>
          <p:nvSpPr>
            <p:cNvPr id="109" name="TextBox 70"/>
            <p:cNvSpPr txBox="1">
              <a:spLocks noChangeArrowheads="1"/>
            </p:cNvSpPr>
            <p:nvPr/>
          </p:nvSpPr>
          <p:spPr bwMode="auto">
            <a:xfrm>
              <a:off x="1409700" y="5842000"/>
              <a:ext cx="1143000" cy="254000"/>
            </a:xfrm>
            <a:prstGeom prst="rect">
              <a:avLst/>
            </a:prstGeom>
            <a:solidFill>
              <a:schemeClr val="bg1">
                <a:alpha val="40000"/>
              </a:schemeClr>
            </a:solidFill>
            <a:ln w="9525">
              <a:noFill/>
              <a:miter lim="800000"/>
              <a:headEnd/>
              <a:tailEnd/>
            </a:ln>
          </p:spPr>
          <p:txBody>
            <a:bodyPr>
              <a:spAutoFit/>
            </a:bodyPr>
            <a:lstStyle/>
            <a:p>
              <a:pPr algn="ctr" defTabSz="457200">
                <a:defRPr/>
              </a:pPr>
              <a:r>
                <a:rPr lang="en-US" sz="1050" b="1" dirty="0">
                  <a:solidFill>
                    <a:srgbClr val="000000"/>
                  </a:solidFill>
                  <a:ea typeface="MS PGothic" pitchFamily="34" charset="-128"/>
                </a:rPr>
                <a:t>Demographics</a:t>
              </a:r>
            </a:p>
          </p:txBody>
        </p:sp>
        <p:sp>
          <p:nvSpPr>
            <p:cNvPr id="107616" name="TextBox 70"/>
            <p:cNvSpPr txBox="1">
              <a:spLocks noChangeArrowheads="1"/>
            </p:cNvSpPr>
            <p:nvPr/>
          </p:nvSpPr>
          <p:spPr bwMode="auto">
            <a:xfrm>
              <a:off x="1143000" y="1674813"/>
              <a:ext cx="1676400" cy="307975"/>
            </a:xfrm>
            <a:prstGeom prst="rect">
              <a:avLst/>
            </a:prstGeom>
            <a:noFill/>
            <a:ln w="9525">
              <a:noFill/>
              <a:miter lim="800000"/>
              <a:headEnd/>
              <a:tailEnd/>
            </a:ln>
          </p:spPr>
          <p:txBody>
            <a:bodyPr>
              <a:spAutoFit/>
            </a:bodyPr>
            <a:lstStyle/>
            <a:p>
              <a:pPr algn="ctr" defTabSz="457200"/>
              <a:r>
                <a:rPr lang="en-US" sz="1400" b="1">
                  <a:solidFill>
                    <a:srgbClr val="000000"/>
                  </a:solidFill>
                  <a:ea typeface="ＭＳ Ｐゴシック"/>
                  <a:cs typeface="ＭＳ Ｐゴシック"/>
                </a:rPr>
                <a:t>T</a:t>
              </a:r>
              <a:r>
                <a:rPr lang="en-US" sz="1100" b="1">
                  <a:solidFill>
                    <a:srgbClr val="000000"/>
                  </a:solidFill>
                  <a:ea typeface="ＭＳ Ｐゴシック"/>
                  <a:cs typeface="ＭＳ Ｐゴシック"/>
                </a:rPr>
                <a:t>ERRESTRIAL</a:t>
              </a:r>
              <a:r>
                <a:rPr lang="en-US" sz="1400" b="1">
                  <a:solidFill>
                    <a:srgbClr val="000000"/>
                  </a:solidFill>
                  <a:ea typeface="ＭＳ Ｐゴシック"/>
                  <a:cs typeface="ＭＳ Ｐゴシック"/>
                </a:rPr>
                <a:t> S</a:t>
              </a:r>
              <a:r>
                <a:rPr lang="en-US" sz="1100" b="1">
                  <a:solidFill>
                    <a:srgbClr val="000000"/>
                  </a:solidFill>
                  <a:ea typeface="ＭＳ Ｐゴシック"/>
                  <a:cs typeface="ＭＳ Ｐゴシック"/>
                </a:rPr>
                <a:t>YSTEMS</a:t>
              </a:r>
              <a:endParaRPr lang="en-US" sz="1400" b="1">
                <a:solidFill>
                  <a:srgbClr val="000000"/>
                </a:solidFill>
                <a:ea typeface="ＭＳ Ｐゴシック"/>
                <a:cs typeface="ＭＳ Ｐゴシック"/>
              </a:endParaRPr>
            </a:p>
          </p:txBody>
        </p:sp>
        <p:cxnSp>
          <p:nvCxnSpPr>
            <p:cNvPr id="82" name="Straight Connector 81"/>
            <p:cNvCxnSpPr/>
            <p:nvPr/>
          </p:nvCxnSpPr>
          <p:spPr bwMode="auto">
            <a:xfrm rot="5400000" flipH="1" flipV="1">
              <a:off x="3582988" y="5364163"/>
              <a:ext cx="677862" cy="4762"/>
            </a:xfrm>
            <a:prstGeom prst="line">
              <a:avLst/>
            </a:prstGeom>
            <a:ln w="25400" cap="flat" cmpd="sng" algn="ctr">
              <a:solidFill>
                <a:schemeClr val="accent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0" name="Down Arrow 119"/>
            <p:cNvSpPr/>
            <p:nvPr/>
          </p:nvSpPr>
          <p:spPr>
            <a:xfrm>
              <a:off x="1828800" y="2133600"/>
              <a:ext cx="236538" cy="307975"/>
            </a:xfrm>
            <a:prstGeom prst="downArrow">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21" name="Up-Down Arrow 120"/>
            <p:cNvSpPr/>
            <p:nvPr/>
          </p:nvSpPr>
          <p:spPr>
            <a:xfrm>
              <a:off x="1797050" y="4572000"/>
              <a:ext cx="228600" cy="457200"/>
            </a:xfrm>
            <a:prstGeom prst="upDownArrow">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1" name="Left Brace 110"/>
            <p:cNvSpPr>
              <a:spLocks/>
            </p:cNvSpPr>
            <p:nvPr/>
          </p:nvSpPr>
          <p:spPr bwMode="auto">
            <a:xfrm rot="10800000">
              <a:off x="2971800" y="762000"/>
              <a:ext cx="381000" cy="6019800"/>
            </a:xfrm>
            <a:prstGeom prst="leftBrace">
              <a:avLst>
                <a:gd name="adj1" fmla="val 63712"/>
                <a:gd name="adj2" fmla="val 50000"/>
              </a:avLst>
            </a:prstGeom>
            <a:noFill/>
            <a:ln w="19050">
              <a:solidFill>
                <a:schemeClr val="accent1"/>
              </a:solidFill>
              <a:round/>
              <a:headEnd/>
              <a:tailEnd/>
            </a:ln>
            <a:effectLst>
              <a:outerShdw blurRad="40000" dist="20000" dir="5400000" rotWithShape="0">
                <a:srgbClr val="000000">
                  <a:alpha val="37999"/>
                </a:srgbClr>
              </a:outerShdw>
            </a:effectLst>
          </p:spPr>
          <p:txBody>
            <a:bodyPr anchor="ctr"/>
            <a:lstStyle/>
            <a:p>
              <a:pPr algn="ctr" defTabSz="457200">
                <a:defRPr/>
              </a:pPr>
              <a:endParaRPr lang="en-US">
                <a:solidFill>
                  <a:prstClr val="black"/>
                </a:solidFill>
              </a:endParaRPr>
            </a:p>
          </p:txBody>
        </p:sp>
        <p:sp>
          <p:nvSpPr>
            <p:cNvPr id="96" name="TextBox 95"/>
            <p:cNvSpPr txBox="1"/>
            <p:nvPr/>
          </p:nvSpPr>
          <p:spPr>
            <a:xfrm>
              <a:off x="7924800" y="685800"/>
              <a:ext cx="1295400" cy="338554"/>
            </a:xfrm>
            <a:prstGeom prst="rect">
              <a:avLst/>
            </a:prstGeom>
            <a:noFill/>
          </p:spPr>
          <p:txBody>
            <a:bodyPr>
              <a:spAutoFit/>
            </a:bodyPr>
            <a:lstStyle/>
            <a:p>
              <a:pPr algn="ctr" defTabSz="457200">
                <a:defRPr/>
              </a:pPr>
              <a:r>
                <a:rPr lang="en-US" sz="1600" b="1" i="1" dirty="0">
                  <a:solidFill>
                    <a:srgbClr val="00B050"/>
                  </a:solidFill>
                </a:rPr>
                <a:t>e.g.</a:t>
              </a:r>
            </a:p>
          </p:txBody>
        </p:sp>
      </p:grpSp>
      <p:sp>
        <p:nvSpPr>
          <p:cNvPr id="98" name="TextBox 97"/>
          <p:cNvSpPr txBox="1"/>
          <p:nvPr/>
        </p:nvSpPr>
        <p:spPr>
          <a:xfrm>
            <a:off x="7010400" y="6362700"/>
            <a:ext cx="2085628" cy="338554"/>
          </a:xfrm>
          <a:prstGeom prst="rect">
            <a:avLst/>
          </a:prstGeom>
          <a:noFill/>
        </p:spPr>
        <p:txBody>
          <a:bodyPr wrap="square" rtlCol="0">
            <a:spAutoFit/>
          </a:bodyPr>
          <a:lstStyle/>
          <a:p>
            <a:pPr algn="r"/>
            <a:r>
              <a:rPr lang="en-US" sz="1600" dirty="0" smtClean="0"/>
              <a:t>Guerry et al 2012</a:t>
            </a:r>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25371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harlie-Brown-2.jpg"/>
          <p:cNvPicPr>
            <a:picLocks noChangeAspect="1"/>
          </p:cNvPicPr>
          <p:nvPr/>
        </p:nvPicPr>
        <p:blipFill>
          <a:blip r:embed="rId2"/>
          <a:stretch>
            <a:fillRect/>
          </a:stretch>
        </p:blipFill>
        <p:spPr>
          <a:xfrm>
            <a:off x="2526984" y="1639961"/>
            <a:ext cx="4638035" cy="402219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Diagram 3"/>
          <p:cNvGraphicFramePr/>
          <p:nvPr/>
        </p:nvGraphicFramePr>
        <p:xfrm>
          <a:off x="190500" y="1042500"/>
          <a:ext cx="8763000" cy="1371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152400" y="2718900"/>
          <a:ext cx="8763000" cy="2286000"/>
        </p:xfrm>
        <a:graphic>
          <a:graphicData uri="http://schemas.openxmlformats.org/drawingml/2006/diagram">
            <a:relIds xmlns:dgm="http://schemas.openxmlformats.org/drawingml/2006/diagram" xmlns:r="http://schemas.openxmlformats.org/officeDocument/2006/relationships" r:dm="rId8" r:lo="rId9" r:qs="rId10" r:cs="rId11"/>
          </a:graphicData>
        </a:graphic>
      </p:graphicFrame>
      <p:grpSp>
        <p:nvGrpSpPr>
          <p:cNvPr id="3" name="Group 13"/>
          <p:cNvGrpSpPr/>
          <p:nvPr/>
        </p:nvGrpSpPr>
        <p:grpSpPr>
          <a:xfrm>
            <a:off x="7081425" y="899868"/>
            <a:ext cx="2171209" cy="5652704"/>
            <a:chOff x="6880467" y="1665346"/>
            <a:chExt cx="2171209" cy="4972411"/>
          </a:xfrm>
        </p:grpSpPr>
        <p:sp>
          <p:nvSpPr>
            <p:cNvPr id="15" name="Donut 14"/>
            <p:cNvSpPr/>
            <p:nvPr/>
          </p:nvSpPr>
          <p:spPr>
            <a:xfrm>
              <a:off x="6948027" y="1665346"/>
              <a:ext cx="1995015" cy="3686730"/>
            </a:xfrm>
            <a:prstGeom prst="donut">
              <a:avLst>
                <a:gd name="adj" fmla="val 532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6880467" y="5257003"/>
              <a:ext cx="2171209" cy="1380754"/>
            </a:xfrm>
            <a:prstGeom prst="rect">
              <a:avLst/>
            </a:prstGeom>
            <a:noFill/>
          </p:spPr>
          <p:txBody>
            <a:bodyPr wrap="square" rtlCol="0">
              <a:spAutoFit/>
            </a:bodyPr>
            <a:lstStyle/>
            <a:p>
              <a:pPr algn="ctr"/>
              <a:r>
                <a:rPr lang="en-US" sz="2400" dirty="0" smtClean="0">
                  <a:solidFill>
                    <a:schemeClr val="accent1"/>
                  </a:solidFill>
                  <a:latin typeface="Tw Cen MT"/>
                  <a:cs typeface="Tw Cen MT"/>
                </a:rPr>
                <a:t>Human health</a:t>
              </a:r>
            </a:p>
            <a:p>
              <a:pPr algn="ctr"/>
              <a:r>
                <a:rPr lang="en-US" sz="2400" dirty="0" smtClean="0">
                  <a:solidFill>
                    <a:schemeClr val="accent1"/>
                  </a:solidFill>
                  <a:latin typeface="Tw Cen MT"/>
                  <a:cs typeface="Tw Cen MT"/>
                </a:rPr>
                <a:t>Livelihoods</a:t>
              </a:r>
            </a:p>
            <a:p>
              <a:pPr algn="ctr"/>
              <a:r>
                <a:rPr lang="en-US" sz="2400" dirty="0" smtClean="0">
                  <a:solidFill>
                    <a:schemeClr val="accent1"/>
                  </a:solidFill>
                  <a:latin typeface="Tw Cen MT"/>
                  <a:cs typeface="Tw Cen MT"/>
                </a:rPr>
                <a:t>Jobs</a:t>
              </a:r>
            </a:p>
            <a:p>
              <a:pPr algn="ctr"/>
              <a:r>
                <a:rPr lang="en-US" sz="2400" dirty="0" smtClean="0">
                  <a:solidFill>
                    <a:schemeClr val="accent1"/>
                  </a:solidFill>
                  <a:latin typeface="Tw Cen MT"/>
                  <a:cs typeface="Tw Cen MT"/>
                </a:rPr>
                <a:t>Quality of life</a:t>
              </a:r>
              <a:endParaRPr lang="en-US" sz="2400" dirty="0">
                <a:solidFill>
                  <a:schemeClr val="accent1"/>
                </a:solidFill>
                <a:latin typeface="Tw Cen MT"/>
                <a:cs typeface="Tw Cen M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5669E29EFAB14582576D25EF448152" ma:contentTypeVersion="1" ma:contentTypeDescription="Create a new document." ma:contentTypeScope="" ma:versionID="48c703af1e1d1ce53016ea7ac37b9045">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26B269-56DE-4FCE-B994-1424C886B69B}"/>
</file>

<file path=customXml/itemProps2.xml><?xml version="1.0" encoding="utf-8"?>
<ds:datastoreItem xmlns:ds="http://schemas.openxmlformats.org/officeDocument/2006/customXml" ds:itemID="{7888CED3-06C9-4197-93B1-41D87D10E2C4}"/>
</file>

<file path=customXml/itemProps3.xml><?xml version="1.0" encoding="utf-8"?>
<ds:datastoreItem xmlns:ds="http://schemas.openxmlformats.org/officeDocument/2006/customXml" ds:itemID="{DC304E01-2FBB-4918-9CF5-6B90E57A1171}"/>
</file>

<file path=docProps/app.xml><?xml version="1.0" encoding="utf-8"?>
<Properties xmlns="http://schemas.openxmlformats.org/officeDocument/2006/extended-properties" xmlns:vt="http://schemas.openxmlformats.org/officeDocument/2006/docPropsVTypes">
  <TotalTime>1105</TotalTime>
  <Words>1990</Words>
  <Application>Microsoft Macintosh PowerPoint</Application>
  <PresentationFormat>On-screen Show (4:3)</PresentationFormat>
  <Paragraphs>396</Paragraphs>
  <Slides>39</Slides>
  <Notes>23</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1</vt:i4>
      </vt:variant>
      <vt:variant>
        <vt:lpstr>Slide Titles</vt:lpstr>
      </vt:variant>
      <vt:variant>
        <vt:i4>39</vt:i4>
      </vt:variant>
    </vt:vector>
  </HeadingPairs>
  <TitlesOfParts>
    <vt:vector size="42" baseType="lpstr">
      <vt:lpstr>Office Theme</vt:lpstr>
      <vt:lpstr>Macintosh HD:Users:guerryan:Downloads:Arkema_SuppInfoTablesFigs_041013.doc!OLE_LINK1</vt:lpstr>
      <vt:lpstr>SPW 11.0 Graph</vt:lpstr>
      <vt:lpstr>Measuring what matters</vt:lpstr>
      <vt:lpstr>Slide 2</vt:lpstr>
      <vt:lpstr>Slide 3</vt:lpstr>
      <vt:lpstr>Slide 4</vt:lpstr>
      <vt:lpstr>Slide 5</vt:lpstr>
      <vt:lpstr>Slide 6</vt:lpstr>
      <vt:lpstr>Slide 7</vt:lpstr>
      <vt:lpstr>Slide 8</vt:lpstr>
      <vt:lpstr>Slide 9</vt:lpstr>
      <vt:lpstr>#4 slide (e.g.’s)</vt:lpstr>
      <vt:lpstr>Connecting to wellbeing</vt:lpstr>
      <vt:lpstr>Linking to human well-being</vt:lpstr>
      <vt:lpstr>Slide 13</vt:lpstr>
      <vt:lpstr>Linking to human well-being</vt:lpstr>
      <vt:lpstr>Synthesizing literature that connects nature experience and wellbeing</vt:lpstr>
      <vt:lpstr>Slide 16</vt:lpstr>
      <vt:lpstr>Including people</vt:lpstr>
      <vt:lpstr>Slide 18</vt:lpstr>
      <vt:lpstr>Slide 19</vt:lpstr>
      <vt:lpstr>Slide 20</vt:lpstr>
      <vt:lpstr>Slide 21</vt:lpstr>
      <vt:lpstr>Slide 22</vt:lpstr>
      <vt:lpstr>Slide 23</vt:lpstr>
      <vt:lpstr>Matching metrics to the decision context</vt:lpstr>
      <vt:lpstr>Slide 25</vt:lpstr>
      <vt:lpstr>Slide 26</vt:lpstr>
      <vt:lpstr>Slide 27</vt:lpstr>
      <vt:lpstr>Assessing impact</vt:lpstr>
      <vt:lpstr>Slide 29</vt:lpstr>
      <vt:lpstr>Slide 30</vt:lpstr>
      <vt:lpstr>Pathways for informing decisions</vt:lpstr>
      <vt:lpstr>Slide 32</vt:lpstr>
      <vt:lpstr>Slide 33</vt:lpstr>
      <vt:lpstr>Coastal protection</vt:lpstr>
      <vt:lpstr>Slide 35</vt:lpstr>
      <vt:lpstr>Slide 36</vt:lpstr>
      <vt:lpstr>Slide 37</vt:lpstr>
      <vt:lpstr>Slide 38</vt:lpstr>
      <vt:lpstr>#4 slide (e.g.’s)</vt:lpstr>
    </vt:vector>
  </TitlesOfParts>
  <Company>NWFSC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what matters</dc:title>
  <dc:creator>Guerry, Anne</dc:creator>
  <cp:lastModifiedBy>Guerry, Anne</cp:lastModifiedBy>
  <cp:revision>11</cp:revision>
  <dcterms:created xsi:type="dcterms:W3CDTF">2013-05-29T21:55:33Z</dcterms:created>
  <dcterms:modified xsi:type="dcterms:W3CDTF">2013-05-30T14:21:20Z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0x010100685669E29EFAB14582576D25EF448152</vt:lpwstr>
  </property>
</Properties>
</file>