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4"/>
  </p:notesMasterIdLst>
  <p:sldIdLst>
    <p:sldId id="256" r:id="rId5"/>
    <p:sldId id="403" r:id="rId6"/>
    <p:sldId id="380" r:id="rId7"/>
    <p:sldId id="417" r:id="rId8"/>
    <p:sldId id="430" r:id="rId9"/>
    <p:sldId id="411" r:id="rId10"/>
    <p:sldId id="404" r:id="rId11"/>
    <p:sldId id="396" r:id="rId12"/>
    <p:sldId id="382" r:id="rId13"/>
    <p:sldId id="397" r:id="rId14"/>
    <p:sldId id="400" r:id="rId15"/>
    <p:sldId id="406" r:id="rId16"/>
    <p:sldId id="410" r:id="rId17"/>
    <p:sldId id="407" r:id="rId18"/>
    <p:sldId id="424" r:id="rId19"/>
    <p:sldId id="429" r:id="rId20"/>
    <p:sldId id="431" r:id="rId21"/>
    <p:sldId id="433" r:id="rId22"/>
    <p:sldId id="428" r:id="rId23"/>
    <p:sldId id="427" r:id="rId24"/>
    <p:sldId id="385" r:id="rId25"/>
    <p:sldId id="401" r:id="rId26"/>
    <p:sldId id="386" r:id="rId27"/>
    <p:sldId id="420" r:id="rId28"/>
    <p:sldId id="421" r:id="rId29"/>
    <p:sldId id="399" r:id="rId30"/>
    <p:sldId id="419" r:id="rId31"/>
    <p:sldId id="395" r:id="rId32"/>
    <p:sldId id="418" r:id="rId33"/>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AB0"/>
    <a:srgbClr val="BF1B4E"/>
    <a:srgbClr val="DB1F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83929" autoAdjust="0"/>
  </p:normalViewPr>
  <p:slideViewPr>
    <p:cSldViewPr>
      <p:cViewPr>
        <p:scale>
          <a:sx n="50" d="100"/>
          <a:sy n="50" d="100"/>
        </p:scale>
        <p:origin x="-117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029"/>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AWE</c:v>
                </c:pt>
              </c:strCache>
            </c:strRef>
          </c:tx>
          <c:cat>
            <c:strRef>
              <c:f>Sheet1!$A$2:$A$4</c:f>
              <c:strCache>
                <c:ptCount val="3"/>
                <c:pt idx="0">
                  <c:v>Adaptive capacity</c:v>
                </c:pt>
                <c:pt idx="1">
                  <c:v>EBA action</c:v>
                </c:pt>
                <c:pt idx="2">
                  <c:v>Sustained development</c:v>
                </c:pt>
              </c:strCache>
            </c:strRef>
          </c:cat>
          <c:val>
            <c:numRef>
              <c:f>Sheet1!$B$2:$B$4</c:f>
              <c:numCache>
                <c:formatCode>General</c:formatCode>
                <c:ptCount val="3"/>
                <c:pt idx="0">
                  <c:v>30</c:v>
                </c:pt>
                <c:pt idx="1">
                  <c:v>60</c:v>
                </c:pt>
                <c:pt idx="2">
                  <c:v>10</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
          <c:y val="0.77399555672704001"/>
          <c:w val="1"/>
          <c:h val="0.209793708830957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029"/>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UNDP</c:v>
                </c:pt>
              </c:strCache>
            </c:strRef>
          </c:tx>
          <c:cat>
            <c:strRef>
              <c:f>Sheet1!$A$2:$A$4</c:f>
              <c:strCache>
                <c:ptCount val="3"/>
                <c:pt idx="0">
                  <c:v>Adaptive capacity</c:v>
                </c:pt>
                <c:pt idx="1">
                  <c:v>EBA action</c:v>
                </c:pt>
                <c:pt idx="2">
                  <c:v>Sustained development</c:v>
                </c:pt>
              </c:strCache>
            </c:strRef>
          </c:cat>
          <c:val>
            <c:numRef>
              <c:f>Sheet1!$B$2:$B$4</c:f>
              <c:numCache>
                <c:formatCode>General</c:formatCode>
                <c:ptCount val="3"/>
                <c:pt idx="0">
                  <c:v>30</c:v>
                </c:pt>
                <c:pt idx="1">
                  <c:v>20</c:v>
                </c:pt>
                <c:pt idx="2">
                  <c:v>50</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4.4038906901343232E-2"/>
          <c:y val="0.7263160235766386"/>
          <c:w val="0.95596109309865673"/>
          <c:h val="0.257992575619887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3152" tIns="46576" rIns="93152" bIns="46576" rtlCol="0"/>
          <a:lstStyle>
            <a:lvl1pPr algn="l">
              <a:defRPr sz="1300"/>
            </a:lvl1pPr>
          </a:lstStyle>
          <a:p>
            <a:endParaRPr lang="en-029"/>
          </a:p>
        </p:txBody>
      </p:sp>
      <p:sp>
        <p:nvSpPr>
          <p:cNvPr id="3" name="Date Placeholder 2"/>
          <p:cNvSpPr>
            <a:spLocks noGrp="1"/>
          </p:cNvSpPr>
          <p:nvPr>
            <p:ph type="dt" idx="1"/>
          </p:nvPr>
        </p:nvSpPr>
        <p:spPr>
          <a:xfrm>
            <a:off x="4014100" y="0"/>
            <a:ext cx="3070860" cy="468630"/>
          </a:xfrm>
          <a:prstGeom prst="rect">
            <a:avLst/>
          </a:prstGeom>
        </p:spPr>
        <p:txBody>
          <a:bodyPr vert="horz" lIns="93152" tIns="46576" rIns="93152" bIns="46576" rtlCol="0"/>
          <a:lstStyle>
            <a:lvl1pPr algn="r">
              <a:defRPr sz="1300"/>
            </a:lvl1pPr>
          </a:lstStyle>
          <a:p>
            <a:fld id="{21AFB30B-A6C8-4026-B793-C96A7A900EDD}" type="datetimeFigureOut">
              <a:rPr lang="en-029" smtClean="0"/>
              <a:pPr/>
              <a:t>2013-05-29</a:t>
            </a:fld>
            <a:endParaRPr lang="en-029"/>
          </a:p>
        </p:txBody>
      </p:sp>
      <p:sp>
        <p:nvSpPr>
          <p:cNvPr id="4" name="Slide Image Placeholder 3"/>
          <p:cNvSpPr>
            <a:spLocks noGrp="1" noRot="1" noChangeAspect="1"/>
          </p:cNvSpPr>
          <p:nvPr>
            <p:ph type="sldImg" idx="2"/>
          </p:nvPr>
        </p:nvSpPr>
        <p:spPr>
          <a:xfrm>
            <a:off x="1200150" y="701675"/>
            <a:ext cx="4686300" cy="3514725"/>
          </a:xfrm>
          <a:prstGeom prst="rect">
            <a:avLst/>
          </a:prstGeom>
          <a:noFill/>
          <a:ln w="12700">
            <a:solidFill>
              <a:prstClr val="black"/>
            </a:solidFill>
          </a:ln>
        </p:spPr>
        <p:txBody>
          <a:bodyPr vert="horz" lIns="93152" tIns="46576" rIns="93152" bIns="46576" rtlCol="0" anchor="ctr"/>
          <a:lstStyle/>
          <a:p>
            <a:endParaRPr lang="en-029"/>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3152" tIns="46576" rIns="93152" bIns="465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6" name="Footer Placeholder 5"/>
          <p:cNvSpPr>
            <a:spLocks noGrp="1"/>
          </p:cNvSpPr>
          <p:nvPr>
            <p:ph type="ftr" sz="quarter" idx="4"/>
          </p:nvPr>
        </p:nvSpPr>
        <p:spPr>
          <a:xfrm>
            <a:off x="0" y="8902344"/>
            <a:ext cx="3070860" cy="468630"/>
          </a:xfrm>
          <a:prstGeom prst="rect">
            <a:avLst/>
          </a:prstGeom>
        </p:spPr>
        <p:txBody>
          <a:bodyPr vert="horz" lIns="93152" tIns="46576" rIns="93152" bIns="46576" rtlCol="0" anchor="b"/>
          <a:lstStyle>
            <a:lvl1pPr algn="l">
              <a:defRPr sz="1300"/>
            </a:lvl1pPr>
          </a:lstStyle>
          <a:p>
            <a:endParaRPr lang="en-029"/>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3152" tIns="46576" rIns="93152" bIns="46576" rtlCol="0" anchor="b"/>
          <a:lstStyle>
            <a:lvl1pPr algn="r">
              <a:defRPr sz="1300"/>
            </a:lvl1pPr>
          </a:lstStyle>
          <a:p>
            <a:fld id="{5E6802BB-6646-4BE8-A3D9-A0014AA12D5B}" type="slidenum">
              <a:rPr lang="en-029" smtClean="0"/>
              <a:pPr/>
              <a:t>‹#›</a:t>
            </a:fld>
            <a:endParaRPr lang="en-029"/>
          </a:p>
        </p:txBody>
      </p:sp>
    </p:spTree>
    <p:extLst>
      <p:ext uri="{BB962C8B-B14F-4D97-AF65-F5344CB8AC3E}">
        <p14:creationId xmlns:p14="http://schemas.microsoft.com/office/powerpoint/2010/main" val="380491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Greetings,</a:t>
            </a:r>
            <a:r>
              <a:rPr lang="en-US" baseline="0" dirty="0" smtClean="0"/>
              <a:t> I’ll describe 18 months of AWE experience in the development of an M&amp;E framework. I’ll briefly outline what we’ve done so far and what we plan to do and then examine what has and hasn’t worked. And since this is an exchange…I hope we can then swap ideas about how to really effectively monitor and evaluate adaptation projects</a:t>
            </a:r>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1</a:t>
            </a:fld>
            <a:endParaRPr lang="en-029"/>
          </a:p>
        </p:txBody>
      </p:sp>
    </p:spTree>
    <p:extLst>
      <p:ext uri="{BB962C8B-B14F-4D97-AF65-F5344CB8AC3E}">
        <p14:creationId xmlns:p14="http://schemas.microsoft.com/office/powerpoint/2010/main" val="197544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10</a:t>
            </a:fld>
            <a:endParaRPr lang="en-029"/>
          </a:p>
        </p:txBody>
      </p:sp>
    </p:spTree>
    <p:extLst>
      <p:ext uri="{BB962C8B-B14F-4D97-AF65-F5344CB8AC3E}">
        <p14:creationId xmlns:p14="http://schemas.microsoft.com/office/powerpoint/2010/main" val="3769656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5E6802BB-6646-4BE8-A3D9-A0014AA12D5B}" type="slidenum">
              <a:rPr lang="en-029" smtClean="0"/>
              <a:pPr/>
              <a:t>11</a:t>
            </a:fld>
            <a:endParaRPr lang="en-029"/>
          </a:p>
        </p:txBody>
      </p:sp>
    </p:spTree>
    <p:extLst>
      <p:ext uri="{BB962C8B-B14F-4D97-AF65-F5344CB8AC3E}">
        <p14:creationId xmlns:p14="http://schemas.microsoft.com/office/powerpoint/2010/main" val="286421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5E6802BB-6646-4BE8-A3D9-A0014AA12D5B}" type="slidenum">
              <a:rPr lang="en-029" smtClean="0"/>
              <a:pPr/>
              <a:t>12</a:t>
            </a:fld>
            <a:endParaRPr lang="en-029"/>
          </a:p>
        </p:txBody>
      </p:sp>
    </p:spTree>
    <p:extLst>
      <p:ext uri="{BB962C8B-B14F-4D97-AF65-F5344CB8AC3E}">
        <p14:creationId xmlns:p14="http://schemas.microsoft.com/office/powerpoint/2010/main" val="102877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5E6802BB-6646-4BE8-A3D9-A0014AA12D5B}" type="slidenum">
              <a:rPr lang="en-029" smtClean="0"/>
              <a:pPr/>
              <a:t>13</a:t>
            </a:fld>
            <a:endParaRPr lang="en-029"/>
          </a:p>
        </p:txBody>
      </p:sp>
    </p:spTree>
    <p:extLst>
      <p:ext uri="{BB962C8B-B14F-4D97-AF65-F5344CB8AC3E}">
        <p14:creationId xmlns:p14="http://schemas.microsoft.com/office/powerpoint/2010/main" val="209153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521" rtl="0" eaLnBrk="1" fontAlgn="auto" latinLnBrk="0" hangingPunct="1">
              <a:lnSpc>
                <a:spcPct val="100000"/>
              </a:lnSpc>
              <a:spcBef>
                <a:spcPts val="0"/>
              </a:spcBef>
              <a:spcAft>
                <a:spcPts val="0"/>
              </a:spcAft>
              <a:buClrTx/>
              <a:buSzTx/>
              <a:buFontTx/>
              <a:buNone/>
              <a:tabLst/>
              <a:defRPr/>
            </a:pPr>
            <a:r>
              <a:rPr lang="en-US" baseline="0" dirty="0" smtClean="0"/>
              <a:t>Conditions and action steps that will get us to goal, what are our assumptions?</a:t>
            </a:r>
          </a:p>
          <a:p>
            <a:pPr defTabSz="931521"/>
            <a:endParaRPr lang="en-US" dirty="0" smtClean="0"/>
          </a:p>
          <a:p>
            <a:pPr defTabSz="931521"/>
            <a:r>
              <a:rPr lang="en-US" dirty="0" smtClean="0"/>
              <a:t>Helps </a:t>
            </a:r>
            <a:r>
              <a:rPr lang="en-US" dirty="0" smtClean="0"/>
              <a:t>to clarify what adaptation is</a:t>
            </a:r>
            <a:r>
              <a:rPr lang="en-US" baseline="0" dirty="0" smtClean="0"/>
              <a:t> –not just conservation as </a:t>
            </a:r>
            <a:r>
              <a:rPr lang="en-US" baseline="0" dirty="0" smtClean="0"/>
              <a:t>usual-</a:t>
            </a:r>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14</a:t>
            </a:fld>
            <a:endParaRPr lang="en-029"/>
          </a:p>
        </p:txBody>
      </p:sp>
    </p:spTree>
    <p:extLst>
      <p:ext uri="{BB962C8B-B14F-4D97-AF65-F5344CB8AC3E}">
        <p14:creationId xmlns:p14="http://schemas.microsoft.com/office/powerpoint/2010/main" val="812877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5E6802BB-6646-4BE8-A3D9-A0014AA12D5B}" type="slidenum">
              <a:rPr lang="en-029" smtClean="0"/>
              <a:pPr/>
              <a:t>16</a:t>
            </a:fld>
            <a:endParaRPr lang="en-029"/>
          </a:p>
        </p:txBody>
      </p:sp>
    </p:spTree>
    <p:extLst>
      <p:ext uri="{BB962C8B-B14F-4D97-AF65-F5344CB8AC3E}">
        <p14:creationId xmlns:p14="http://schemas.microsoft.com/office/powerpoint/2010/main" val="3530476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5E6802BB-6646-4BE8-A3D9-A0014AA12D5B}" type="slidenum">
              <a:rPr lang="en-029" smtClean="0"/>
              <a:pPr/>
              <a:t>17</a:t>
            </a:fld>
            <a:endParaRPr lang="en-029"/>
          </a:p>
        </p:txBody>
      </p:sp>
    </p:spTree>
    <p:extLst>
      <p:ext uri="{BB962C8B-B14F-4D97-AF65-F5344CB8AC3E}">
        <p14:creationId xmlns:p14="http://schemas.microsoft.com/office/powerpoint/2010/main" val="353047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5E6802BB-6646-4BE8-A3D9-A0014AA12D5B}" type="slidenum">
              <a:rPr lang="en-029" smtClean="0"/>
              <a:pPr/>
              <a:t>18</a:t>
            </a:fld>
            <a:endParaRPr lang="en-029"/>
          </a:p>
        </p:txBody>
      </p:sp>
    </p:spTree>
    <p:extLst>
      <p:ext uri="{BB962C8B-B14F-4D97-AF65-F5344CB8AC3E}">
        <p14:creationId xmlns:p14="http://schemas.microsoft.com/office/powerpoint/2010/main" val="3530476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a:t> EXPAND THIS SLIDE TO BETTER REPRESENT SUITE OF INDICATORS AND TIME THEM TO RESULT CHAIN/ACTION PLAN</a:t>
            </a:r>
            <a:endParaRPr lang="en-029"/>
          </a:p>
        </p:txBody>
      </p:sp>
      <p:sp>
        <p:nvSpPr>
          <p:cNvPr id="4" name="Slide Number Placeholder 3"/>
          <p:cNvSpPr>
            <a:spLocks noGrp="1"/>
          </p:cNvSpPr>
          <p:nvPr>
            <p:ph type="sldNum" sz="quarter" idx="10"/>
          </p:nvPr>
        </p:nvSpPr>
        <p:spPr/>
        <p:txBody>
          <a:bodyPr/>
          <a:lstStyle/>
          <a:p>
            <a:fld id="{5E6802BB-6646-4BE8-A3D9-A0014AA12D5B}" type="slidenum">
              <a:rPr lang="en-029" smtClean="0"/>
              <a:pPr/>
              <a:t>21</a:t>
            </a:fld>
            <a:endParaRPr lang="en-029"/>
          </a:p>
        </p:txBody>
      </p:sp>
    </p:spTree>
    <p:extLst>
      <p:ext uri="{BB962C8B-B14F-4D97-AF65-F5344CB8AC3E}">
        <p14:creationId xmlns:p14="http://schemas.microsoft.com/office/powerpoint/2010/main" val="2717252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22</a:t>
            </a:fld>
            <a:endParaRPr lang="en-029"/>
          </a:p>
        </p:txBody>
      </p:sp>
    </p:spTree>
    <p:extLst>
      <p:ext uri="{BB962C8B-B14F-4D97-AF65-F5344CB8AC3E}">
        <p14:creationId xmlns:p14="http://schemas.microsoft.com/office/powerpoint/2010/main" val="37825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21"/>
            <a:r>
              <a:rPr lang="en-US" sz="1300" dirty="0"/>
              <a:t>Develop a </a:t>
            </a:r>
            <a:r>
              <a:rPr lang="en-US" sz="1300" b="1" dirty="0"/>
              <a:t>simple</a:t>
            </a:r>
            <a:r>
              <a:rPr lang="en-US" sz="1300" dirty="0"/>
              <a:t> evaluation methodology for </a:t>
            </a:r>
            <a:r>
              <a:rPr lang="en-US" sz="1300" u="sng" dirty="0"/>
              <a:t>pilot sites</a:t>
            </a:r>
            <a:r>
              <a:rPr lang="en-US" sz="1300" dirty="0"/>
              <a:t> incorporating:  </a:t>
            </a:r>
            <a:r>
              <a:rPr lang="en-US" sz="1300" dirty="0">
                <a:solidFill>
                  <a:srgbClr val="00B050"/>
                </a:solidFill>
              </a:rPr>
              <a:t>ecological</a:t>
            </a:r>
            <a:r>
              <a:rPr lang="en-US" sz="1300" dirty="0"/>
              <a:t> and </a:t>
            </a:r>
            <a:r>
              <a:rPr lang="en-US" sz="1300" dirty="0">
                <a:solidFill>
                  <a:srgbClr val="C00000"/>
                </a:solidFill>
              </a:rPr>
              <a:t>socioeconomic</a:t>
            </a:r>
            <a:r>
              <a:rPr lang="en-US" sz="1300" dirty="0"/>
              <a:t> indicators</a:t>
            </a:r>
          </a:p>
          <a:p>
            <a:pPr defTabSz="931521"/>
            <a:endParaRPr lang="en-US" sz="1300" dirty="0"/>
          </a:p>
          <a:p>
            <a:pPr defTabSz="931521"/>
            <a:r>
              <a:rPr lang="en-US" sz="1300" dirty="0"/>
              <a:t>Outputs:</a:t>
            </a:r>
          </a:p>
          <a:p>
            <a:pPr marL="635763" indent="-523981">
              <a:buFont typeface="+mj-lt"/>
              <a:buAutoNum type="arabicPeriod"/>
            </a:pPr>
            <a:r>
              <a:rPr lang="en-US" sz="3300" dirty="0"/>
              <a:t>Monitoring plan for pilot sites</a:t>
            </a:r>
          </a:p>
          <a:p>
            <a:pPr lvl="2"/>
            <a:r>
              <a:rPr lang="en-US" sz="2600" dirty="0"/>
              <a:t>Integrating ecological and socio-economic indicators of EBA</a:t>
            </a:r>
          </a:p>
          <a:p>
            <a:pPr marL="635763" indent="-523981">
              <a:buFont typeface="+mj-lt"/>
              <a:buAutoNum type="arabicPeriod"/>
            </a:pPr>
            <a:endParaRPr lang="en-US" sz="3300" dirty="0"/>
          </a:p>
          <a:p>
            <a:pPr marL="635763" indent="-523981">
              <a:buFont typeface="+mj-lt"/>
              <a:buAutoNum type="arabicPeriod"/>
            </a:pPr>
            <a:r>
              <a:rPr lang="en-US" sz="3300" dirty="0"/>
              <a:t>M&amp;E reporting mechanism. </a:t>
            </a:r>
            <a:r>
              <a:rPr lang="en-US" sz="3300" dirty="0" err="1"/>
              <a:t>Eg</a:t>
            </a:r>
            <a:r>
              <a:rPr lang="en-US" sz="3300" dirty="0"/>
              <a:t>. Report card, dashboard/online tracking</a:t>
            </a:r>
            <a:endParaRPr lang="en-US" sz="1300" dirty="0"/>
          </a:p>
          <a:p>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2</a:t>
            </a:fld>
            <a:endParaRPr lang="en-029"/>
          </a:p>
        </p:txBody>
      </p:sp>
    </p:spTree>
    <p:extLst>
      <p:ext uri="{BB962C8B-B14F-4D97-AF65-F5344CB8AC3E}">
        <p14:creationId xmlns:p14="http://schemas.microsoft.com/office/powerpoint/2010/main" val="915226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31521">
              <a:spcAft>
                <a:spcPts val="1019"/>
              </a:spcAft>
              <a:defRPr/>
            </a:pPr>
            <a:r>
              <a:rPr lang="en-029" b="1" u="dbl" kern="0" dirty="0">
                <a:solidFill>
                  <a:srgbClr val="FFFFFF"/>
                </a:solidFill>
                <a:ea typeface="Calibri"/>
                <a:cs typeface="Times New Roman"/>
              </a:rPr>
              <a:t>Monitoring Plan outline</a:t>
            </a:r>
            <a:endParaRPr lang="en-029" kern="0" dirty="0">
              <a:solidFill>
                <a:sysClr val="window" lastClr="FFFFFF"/>
              </a:solidFill>
              <a:ea typeface="Calibri"/>
              <a:cs typeface="Times New Roman"/>
            </a:endParaRPr>
          </a:p>
          <a:p>
            <a:pPr marL="349321" indent="-349321" defTabSz="931521">
              <a:spcBef>
                <a:spcPts val="1223"/>
              </a:spcBef>
              <a:spcAft>
                <a:spcPts val="1019"/>
              </a:spcAft>
              <a:buFont typeface="+mj-lt"/>
              <a:buAutoNum type="arabicPeriod"/>
              <a:defRPr/>
            </a:pPr>
            <a:r>
              <a:rPr lang="en-US" b="1" kern="0" dirty="0">
                <a:solidFill>
                  <a:srgbClr val="FFFFFF"/>
                </a:solidFill>
                <a:ea typeface="Times New Roman"/>
                <a:cs typeface="Times New Roman"/>
              </a:rPr>
              <a:t>Project context, goals and objectives</a:t>
            </a:r>
            <a:r>
              <a:rPr lang="en-US" kern="0" dirty="0">
                <a:solidFill>
                  <a:srgbClr val="FFFFFF"/>
                </a:solidFill>
                <a:ea typeface="Times New Roman"/>
                <a:cs typeface="Times New Roman"/>
              </a:rPr>
              <a:t>. </a:t>
            </a:r>
            <a:endParaRPr lang="en-029" kern="0" dirty="0">
              <a:solidFill>
                <a:sysClr val="window" lastClr="FFFFFF"/>
              </a:solidFill>
              <a:ea typeface="Times New Roman"/>
              <a:cs typeface="Times New Roman"/>
            </a:endParaRPr>
          </a:p>
          <a:p>
            <a:pPr marL="349321" indent="-349321" defTabSz="931521">
              <a:spcBef>
                <a:spcPts val="1223"/>
              </a:spcBef>
              <a:spcAft>
                <a:spcPts val="1019"/>
              </a:spcAft>
              <a:buFont typeface="+mj-lt"/>
              <a:buAutoNum type="arabicPeriod"/>
              <a:defRPr/>
            </a:pPr>
            <a:r>
              <a:rPr lang="en-US" b="1" kern="0" dirty="0">
                <a:solidFill>
                  <a:srgbClr val="FFFFFF"/>
                </a:solidFill>
                <a:ea typeface="Times New Roman"/>
                <a:cs typeface="Times New Roman"/>
              </a:rPr>
              <a:t>Project information needs</a:t>
            </a:r>
            <a:r>
              <a:rPr lang="en-US" kern="0" dirty="0">
                <a:solidFill>
                  <a:srgbClr val="FFFFFF"/>
                </a:solidFill>
                <a:ea typeface="Times New Roman"/>
                <a:cs typeface="Times New Roman"/>
              </a:rPr>
              <a:t>, location and sources of information</a:t>
            </a:r>
            <a:endParaRPr lang="en-029" kern="0" dirty="0">
              <a:solidFill>
                <a:sysClr val="window" lastClr="FFFFFF"/>
              </a:solidFill>
              <a:ea typeface="Times New Roman"/>
              <a:cs typeface="Times New Roman"/>
            </a:endParaRPr>
          </a:p>
          <a:p>
            <a:pPr marL="349321" indent="-349321" defTabSz="931521">
              <a:spcBef>
                <a:spcPts val="1223"/>
              </a:spcBef>
              <a:spcAft>
                <a:spcPts val="1019"/>
              </a:spcAft>
              <a:buFont typeface="+mj-lt"/>
              <a:buAutoNum type="arabicPeriod"/>
              <a:defRPr/>
            </a:pPr>
            <a:r>
              <a:rPr lang="en-US" b="1" kern="0" dirty="0">
                <a:solidFill>
                  <a:srgbClr val="FFFFFF"/>
                </a:solidFill>
                <a:ea typeface="Times New Roman"/>
                <a:cs typeface="Times New Roman"/>
              </a:rPr>
              <a:t>Suite of Indicators</a:t>
            </a:r>
            <a:endParaRPr lang="en-029" kern="0" dirty="0">
              <a:solidFill>
                <a:sysClr val="window" lastClr="FFFFFF"/>
              </a:solidFill>
              <a:ea typeface="Times New Roman"/>
              <a:cs typeface="Times New Roman"/>
            </a:endParaRPr>
          </a:p>
          <a:p>
            <a:pPr marL="349321" indent="-349321" defTabSz="931521">
              <a:spcBef>
                <a:spcPts val="1223"/>
              </a:spcBef>
              <a:spcAft>
                <a:spcPts val="1019"/>
              </a:spcAft>
              <a:buFont typeface="+mj-lt"/>
              <a:buAutoNum type="arabicPeriod"/>
              <a:defRPr/>
            </a:pPr>
            <a:r>
              <a:rPr lang="en-US" b="1" kern="0" dirty="0">
                <a:solidFill>
                  <a:srgbClr val="FFFFFF"/>
                </a:solidFill>
                <a:ea typeface="Times New Roman"/>
                <a:cs typeface="Times New Roman"/>
              </a:rPr>
              <a:t>M&amp;E experimental design:</a:t>
            </a:r>
            <a:r>
              <a:rPr lang="en-US" kern="0" dirty="0">
                <a:solidFill>
                  <a:srgbClr val="FFFFFF"/>
                </a:solidFill>
                <a:ea typeface="Times New Roman"/>
                <a:cs typeface="Times New Roman"/>
              </a:rPr>
              <a:t> Baselines and/or controls, evaluation methods </a:t>
            </a:r>
            <a:endParaRPr lang="en-029" kern="0" dirty="0">
              <a:solidFill>
                <a:sysClr val="window" lastClr="FFFFFF"/>
              </a:solidFill>
              <a:ea typeface="Times New Roman"/>
              <a:cs typeface="Times New Roman"/>
            </a:endParaRPr>
          </a:p>
          <a:p>
            <a:pPr marL="349321" indent="-349321" defTabSz="931521">
              <a:spcBef>
                <a:spcPts val="1223"/>
              </a:spcBef>
              <a:spcAft>
                <a:spcPts val="1019"/>
              </a:spcAft>
              <a:buFont typeface="+mj-lt"/>
              <a:buAutoNum type="arabicPeriod"/>
              <a:defRPr/>
            </a:pPr>
            <a:r>
              <a:rPr lang="en-US" b="1" kern="0" dirty="0">
                <a:solidFill>
                  <a:srgbClr val="FFFFFF"/>
                </a:solidFill>
                <a:ea typeface="Times New Roman"/>
                <a:cs typeface="Times New Roman"/>
              </a:rPr>
              <a:t>Scheduling</a:t>
            </a:r>
            <a:r>
              <a:rPr lang="en-US" kern="0" dirty="0">
                <a:solidFill>
                  <a:srgbClr val="FFFFFF"/>
                </a:solidFill>
                <a:ea typeface="Times New Roman"/>
                <a:cs typeface="Times New Roman"/>
              </a:rPr>
              <a:t>: Frequency of data collection, analysis and reporting: When will baselines set &amp; monitoring started. </a:t>
            </a:r>
            <a:endParaRPr lang="en-029" kern="0" dirty="0">
              <a:solidFill>
                <a:sysClr val="window" lastClr="FFFFFF"/>
              </a:solidFill>
              <a:ea typeface="Times New Roman"/>
              <a:cs typeface="Times New Roman"/>
            </a:endParaRPr>
          </a:p>
          <a:p>
            <a:pPr marL="349321" indent="-349321" defTabSz="931521">
              <a:spcBef>
                <a:spcPts val="1223"/>
              </a:spcBef>
              <a:spcAft>
                <a:spcPts val="1019"/>
              </a:spcAft>
              <a:buFont typeface="+mj-lt"/>
              <a:buAutoNum type="arabicPeriod"/>
              <a:defRPr/>
            </a:pPr>
            <a:r>
              <a:rPr lang="en-US" b="1" kern="0" dirty="0">
                <a:solidFill>
                  <a:srgbClr val="FFFFFF"/>
                </a:solidFill>
                <a:ea typeface="Times New Roman"/>
                <a:cs typeface="Times New Roman"/>
              </a:rPr>
              <a:t>Data  management: </a:t>
            </a:r>
            <a:r>
              <a:rPr lang="en-US" kern="0" dirty="0">
                <a:solidFill>
                  <a:srgbClr val="FFFFFF"/>
                </a:solidFill>
                <a:ea typeface="Times New Roman"/>
                <a:cs typeface="Times New Roman"/>
              </a:rPr>
              <a:t>Data analyses, storage, interpretation </a:t>
            </a:r>
            <a:endParaRPr lang="en-029" kern="0" dirty="0">
              <a:solidFill>
                <a:sysClr val="window" lastClr="FFFFFF"/>
              </a:solidFill>
              <a:ea typeface="Times New Roman"/>
              <a:cs typeface="Times New Roman"/>
            </a:endParaRPr>
          </a:p>
          <a:p>
            <a:pPr marL="349321" indent="-349321" defTabSz="931521">
              <a:spcBef>
                <a:spcPts val="1223"/>
              </a:spcBef>
              <a:spcAft>
                <a:spcPts val="1019"/>
              </a:spcAft>
              <a:buFont typeface="+mj-lt"/>
              <a:buAutoNum type="arabicPeriod"/>
              <a:defRPr/>
            </a:pPr>
            <a:r>
              <a:rPr lang="en-US" b="1" kern="0" dirty="0">
                <a:solidFill>
                  <a:srgbClr val="FFFFFF"/>
                </a:solidFill>
                <a:ea typeface="Times New Roman"/>
                <a:cs typeface="Times New Roman"/>
              </a:rPr>
              <a:t>M&amp;E roles and responsibilities</a:t>
            </a:r>
            <a:r>
              <a:rPr lang="en-US" kern="0" dirty="0">
                <a:solidFill>
                  <a:srgbClr val="FFFFFF"/>
                </a:solidFill>
                <a:ea typeface="Times New Roman"/>
                <a:cs typeface="Times New Roman"/>
              </a:rPr>
              <a:t>: Who coordinates, measures and collects data: </a:t>
            </a:r>
            <a:endParaRPr lang="en-029" kern="0" dirty="0">
              <a:solidFill>
                <a:sysClr val="window" lastClr="FFFFFF"/>
              </a:solidFill>
              <a:ea typeface="Times New Roman"/>
              <a:cs typeface="Times New Roman"/>
            </a:endParaRPr>
          </a:p>
          <a:p>
            <a:pPr marL="349321" indent="-349321" defTabSz="931521">
              <a:spcBef>
                <a:spcPts val="1223"/>
              </a:spcBef>
              <a:spcAft>
                <a:spcPts val="1019"/>
              </a:spcAft>
              <a:buFont typeface="+mj-lt"/>
              <a:buAutoNum type="arabicPeriod"/>
              <a:defRPr/>
            </a:pPr>
            <a:r>
              <a:rPr lang="en-US" b="1" kern="0" dirty="0">
                <a:solidFill>
                  <a:srgbClr val="FFFFFF"/>
                </a:solidFill>
                <a:ea typeface="Times New Roman"/>
                <a:cs typeface="Times New Roman"/>
              </a:rPr>
              <a:t>M&amp;E information &amp; communications plan </a:t>
            </a:r>
            <a:r>
              <a:rPr lang="en-US" kern="0" dirty="0">
                <a:solidFill>
                  <a:srgbClr val="FFFFFF"/>
                </a:solidFill>
                <a:ea typeface="Times New Roman"/>
                <a:cs typeface="Times New Roman"/>
              </a:rPr>
              <a:t>(audiences, messages, dissemination methods and media) </a:t>
            </a:r>
            <a:endParaRPr lang="en-029" kern="0" dirty="0">
              <a:solidFill>
                <a:sysClr val="window" lastClr="FFFFFF"/>
              </a:solidFill>
              <a:ea typeface="Times New Roman"/>
              <a:cs typeface="Times New Roman"/>
            </a:endParaRPr>
          </a:p>
          <a:p>
            <a:pPr marL="349321" indent="-349321" defTabSz="931521">
              <a:spcBef>
                <a:spcPts val="1223"/>
              </a:spcBef>
              <a:spcAft>
                <a:spcPts val="1019"/>
              </a:spcAft>
              <a:buFont typeface="+mj-lt"/>
              <a:buAutoNum type="arabicPeriod"/>
              <a:defRPr/>
            </a:pPr>
            <a:r>
              <a:rPr lang="en-US" b="1" kern="0" dirty="0">
                <a:solidFill>
                  <a:srgbClr val="FFFFFF"/>
                </a:solidFill>
                <a:ea typeface="Times New Roman"/>
                <a:cs typeface="Times New Roman"/>
              </a:rPr>
              <a:t>Decision making triggers</a:t>
            </a:r>
            <a:r>
              <a:rPr lang="en-US" kern="0" dirty="0">
                <a:solidFill>
                  <a:srgbClr val="FFFFFF"/>
                </a:solidFill>
                <a:ea typeface="Times New Roman"/>
                <a:cs typeface="Times New Roman"/>
              </a:rPr>
              <a:t>:</a:t>
            </a:r>
            <a:endParaRPr lang="en-029" kern="0" dirty="0">
              <a:solidFill>
                <a:sysClr val="window" lastClr="FFFFFF"/>
              </a:solidFill>
              <a:ea typeface="Times New Roman"/>
              <a:cs typeface="Times New Roman"/>
            </a:endParaRPr>
          </a:p>
          <a:p>
            <a:pPr marL="349321" indent="-349321" defTabSz="931521">
              <a:spcBef>
                <a:spcPts val="1223"/>
              </a:spcBef>
              <a:spcAft>
                <a:spcPts val="1019"/>
              </a:spcAft>
              <a:buFont typeface="+mj-lt"/>
              <a:buAutoNum type="arabicPeriod"/>
              <a:defRPr/>
            </a:pPr>
            <a:r>
              <a:rPr lang="en-US" b="1" kern="0" dirty="0">
                <a:solidFill>
                  <a:srgbClr val="FFFFFF"/>
                </a:solidFill>
                <a:ea typeface="Times New Roman"/>
                <a:cs typeface="Times New Roman"/>
              </a:rPr>
              <a:t>M&amp;E budget (annual</a:t>
            </a:r>
            <a:r>
              <a:rPr lang="en-US" kern="0" dirty="0">
                <a:solidFill>
                  <a:srgbClr val="FFFFFF"/>
                </a:solidFill>
                <a:ea typeface="Times New Roman"/>
                <a:cs typeface="Times New Roman"/>
              </a:rPr>
              <a:t> and long-term)</a:t>
            </a:r>
            <a:endParaRPr lang="en-029" kern="0" dirty="0">
              <a:solidFill>
                <a:sysClr val="window" lastClr="FFFFFF"/>
              </a:solidFill>
              <a:ea typeface="Times New Roman"/>
              <a:cs typeface="Times New Roman"/>
            </a:endParaRPr>
          </a:p>
          <a:p>
            <a:pPr defTabSz="931521">
              <a:spcAft>
                <a:spcPts val="1019"/>
              </a:spcAft>
              <a:defRPr/>
            </a:pPr>
            <a:r>
              <a:rPr lang="en-029" kern="0" dirty="0">
                <a:solidFill>
                  <a:sysClr val="window" lastClr="FFFFFF"/>
                </a:solidFill>
                <a:ea typeface="Calibri"/>
                <a:cs typeface="Times New Roman"/>
              </a:rPr>
              <a:t> </a:t>
            </a:r>
          </a:p>
          <a:p>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23</a:t>
            </a:fld>
            <a:endParaRPr lang="en-029"/>
          </a:p>
        </p:txBody>
      </p:sp>
    </p:spTree>
    <p:extLst>
      <p:ext uri="{BB962C8B-B14F-4D97-AF65-F5344CB8AC3E}">
        <p14:creationId xmlns:p14="http://schemas.microsoft.com/office/powerpoint/2010/main" val="41856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25</a:t>
            </a:fld>
            <a:endParaRPr lang="en-029"/>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763" indent="-523981">
              <a:buFont typeface="+mj-lt"/>
              <a:buAutoNum type="arabicPeriod"/>
            </a:pPr>
            <a:r>
              <a:rPr lang="en-US" b="1" dirty="0" smtClean="0"/>
              <a:t>6-step process is not a prescription but useful so far:</a:t>
            </a:r>
          </a:p>
          <a:p>
            <a:pPr lvl="1"/>
            <a:r>
              <a:rPr lang="en-US" dirty="0" smtClean="0"/>
              <a:t>Steps 1-4 good project development facilitates sound M&amp;E</a:t>
            </a:r>
          </a:p>
          <a:p>
            <a:pPr lvl="1"/>
            <a:r>
              <a:rPr lang="en-US" dirty="0" smtClean="0"/>
              <a:t>Steps 5-6 more focused on M&amp;E but requires context and thinking from steps 1-4</a:t>
            </a:r>
          </a:p>
          <a:p>
            <a:pPr lvl="1"/>
            <a:r>
              <a:rPr lang="en-US" dirty="0" smtClean="0"/>
              <a:t>Indicators of EBA success- needed mature strategies</a:t>
            </a:r>
          </a:p>
          <a:p>
            <a:pPr lvl="1"/>
            <a:r>
              <a:rPr lang="en-US" dirty="0" smtClean="0"/>
              <a:t>6-steps might help with communication and comparison across adaptation projects worldwide</a:t>
            </a:r>
          </a:p>
          <a:p>
            <a:pPr marL="635763" indent="-523981">
              <a:buFont typeface="+mj-lt"/>
              <a:buAutoNum type="arabicPeriod"/>
            </a:pPr>
            <a:r>
              <a:rPr lang="en-US" b="1" dirty="0" smtClean="0"/>
              <a:t>6-step process is not necessarily linear</a:t>
            </a:r>
          </a:p>
          <a:p>
            <a:pPr lvl="1"/>
            <a:r>
              <a:rPr lang="en-US" dirty="0" smtClean="0"/>
              <a:t>Developing project context is continuous</a:t>
            </a:r>
          </a:p>
          <a:p>
            <a:pPr lvl="1"/>
            <a:r>
              <a:rPr lang="en-US" dirty="0" smtClean="0"/>
              <a:t>Continuous  development and refinement of strategies and feedback with Theory of Change</a:t>
            </a:r>
          </a:p>
          <a:p>
            <a:pPr marL="111782"/>
            <a:endParaRPr lang="en-029" b="1"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26</a:t>
            </a:fld>
            <a:endParaRPr lang="en-029"/>
          </a:p>
        </p:txBody>
      </p:sp>
    </p:spTree>
    <p:extLst>
      <p:ext uri="{BB962C8B-B14F-4D97-AF65-F5344CB8AC3E}">
        <p14:creationId xmlns:p14="http://schemas.microsoft.com/office/powerpoint/2010/main" val="2057418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pPr marL="174673" indent="-174673">
              <a:buFont typeface="Arial" pitchFamily="34" charset="0"/>
              <a:buChar char="•"/>
            </a:pPr>
            <a:endParaRPr lang="en-US" b="1" dirty="0"/>
          </a:p>
          <a:p>
            <a:r>
              <a:rPr lang="en-US" dirty="0"/>
              <a:t>Monitoring and evaluation for climate-change adaptation is a new field…UNDP. </a:t>
            </a:r>
            <a:r>
              <a:rPr lang="en-US" dirty="0" smtClean="0"/>
              <a:t>Our approach needs to be:</a:t>
            </a:r>
          </a:p>
          <a:p>
            <a:pPr lvl="1"/>
            <a:r>
              <a:rPr lang="en-US" dirty="0" smtClean="0"/>
              <a:t>Responsive: We will seek to meet our and our audiences’ M&amp;E needs first.</a:t>
            </a:r>
          </a:p>
          <a:p>
            <a:pPr lvl="1"/>
            <a:r>
              <a:rPr lang="en-US" dirty="0" smtClean="0"/>
              <a:t>Innovative:  we will create EBA measures where very little exists, learn by doing, adapt and document lessons</a:t>
            </a:r>
          </a:p>
          <a:p>
            <a:pPr lvl="1"/>
            <a:r>
              <a:rPr lang="en-US" dirty="0" smtClean="0"/>
              <a:t>Collaborative: we will team up with and build on existing efforts where reasonable</a:t>
            </a:r>
          </a:p>
          <a:p>
            <a:pPr marL="174673" indent="-174673">
              <a:buFont typeface="Arial" pitchFamily="34" charset="0"/>
              <a:buChar char="•"/>
            </a:pPr>
            <a:endParaRPr lang="en-US" b="1" dirty="0"/>
          </a:p>
          <a:p>
            <a:pPr marL="174673" indent="-174673">
              <a:buFont typeface="Arial" pitchFamily="34" charset="0"/>
              <a:buChar char="•"/>
            </a:pPr>
            <a:endParaRPr lang="en-US" b="1" dirty="0"/>
          </a:p>
          <a:p>
            <a:pPr marL="174673" indent="-174673">
              <a:buFont typeface="Arial" pitchFamily="34" charset="0"/>
              <a:buChar char="•"/>
            </a:pPr>
            <a:r>
              <a:rPr lang="en-US" b="1" dirty="0"/>
              <a:t>UNDP</a:t>
            </a:r>
          </a:p>
          <a:p>
            <a:endParaRPr lang="en-US" b="1" dirty="0"/>
          </a:p>
          <a:p>
            <a:pPr marL="174673" indent="-174673">
              <a:buFont typeface="Arial" pitchFamily="34" charset="0"/>
              <a:buChar char="•"/>
            </a:pPr>
            <a:r>
              <a:rPr lang="en-US" b="1" dirty="0"/>
              <a:t>WB</a:t>
            </a:r>
            <a:r>
              <a:rPr lang="en-US" dirty="0"/>
              <a:t> methodology aims to quantify vulnerability in terms of existing conditions and assets (physical, biological, social, economic, and cultural), and the impacts of changes and hazards on those conditions/assets (</a:t>
            </a:r>
            <a:r>
              <a:rPr lang="en-US" dirty="0" err="1"/>
              <a:t>Panray</a:t>
            </a:r>
            <a:r>
              <a:rPr lang="en-US" dirty="0"/>
              <a:t>, </a:t>
            </a:r>
            <a:r>
              <a:rPr lang="en-US" dirty="0" err="1"/>
              <a:t>Noyensing</a:t>
            </a:r>
            <a:r>
              <a:rPr lang="en-US" dirty="0"/>
              <a:t>, &amp; </a:t>
            </a:r>
            <a:r>
              <a:rPr lang="en-US" dirty="0" err="1"/>
              <a:t>Reddi</a:t>
            </a:r>
            <a:r>
              <a:rPr lang="en-US" dirty="0"/>
              <a:t>, 2009). Two sets of indicators: </a:t>
            </a:r>
          </a:p>
          <a:p>
            <a:pPr marL="640469" lvl="1" indent="-174673">
              <a:buFont typeface="Arial" pitchFamily="34" charset="0"/>
              <a:buChar char="•"/>
            </a:pPr>
            <a:r>
              <a:rPr lang="en-US" dirty="0"/>
              <a:t>1st set of measurement indicators address the individual/household scale, </a:t>
            </a:r>
          </a:p>
          <a:p>
            <a:pPr marL="640469" lvl="1" indent="-174673">
              <a:buFont typeface="Arial" pitchFamily="34" charset="0"/>
              <a:buChar char="•"/>
            </a:pPr>
            <a:r>
              <a:rPr lang="en-US" dirty="0"/>
              <a:t>2nd set explores the bio-geophysical and socio-economic impacts on the community as a whole. </a:t>
            </a:r>
          </a:p>
          <a:p>
            <a:r>
              <a:rPr lang="en-US" dirty="0"/>
              <a:t>The methodology described in the chapter “</a:t>
            </a:r>
            <a:r>
              <a:rPr lang="en-US" b="1" dirty="0"/>
              <a:t>Vulnerability Assessment as a Tool to Build Resilience </a:t>
            </a:r>
            <a:r>
              <a:rPr lang="en-US" dirty="0"/>
              <a:t>among the Coastal </a:t>
            </a:r>
            <a:r>
              <a:rPr lang="en-029" dirty="0"/>
              <a:t>Community of Mauritius” </a:t>
            </a:r>
            <a:r>
              <a:rPr lang="en-US" dirty="0"/>
              <a:t>focuses on a coastal fishing community, the methods can be applied elsewhere.</a:t>
            </a:r>
          </a:p>
          <a:p>
            <a:endParaRPr lang="en-US" dirty="0"/>
          </a:p>
          <a:p>
            <a:pPr marL="174673" indent="-174673">
              <a:buFont typeface="Arial" pitchFamily="34" charset="0"/>
              <a:buChar char="•"/>
            </a:pPr>
            <a:r>
              <a:rPr lang="en-US" b="1" dirty="0"/>
              <a:t>WWF </a:t>
            </a:r>
            <a:r>
              <a:rPr lang="en-US" dirty="0"/>
              <a:t>India developed assessment method based on Livelihood Vulnerability Index with quantitative treatment of IPCC definition to assess vulnerability by setting out indicators that qualifies exposure, sensitivity and adaptive capacity and normalized values for each indicators to come up with five output profiles (climate, demographic, agriculture, ecosystem and socio-economic). However this is macro-level analysis based on secondary data, use of GIS application and involves several steps moving from indicators to profiles and ultimately to the final vulnerability index (Mohan &amp; </a:t>
            </a:r>
            <a:r>
              <a:rPr lang="en-US" dirty="0" err="1"/>
              <a:t>Sinha</a:t>
            </a:r>
            <a:r>
              <a:rPr lang="en-US" dirty="0"/>
              <a:t>, 2010).</a:t>
            </a:r>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27</a:t>
            </a:fld>
            <a:endParaRPr lang="en-029"/>
          </a:p>
        </p:txBody>
      </p:sp>
    </p:spTree>
    <p:extLst>
      <p:ext uri="{BB962C8B-B14F-4D97-AF65-F5344CB8AC3E}">
        <p14:creationId xmlns:p14="http://schemas.microsoft.com/office/powerpoint/2010/main" val="263201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28</a:t>
            </a:fld>
            <a:endParaRPr lang="en-029"/>
          </a:p>
        </p:txBody>
      </p:sp>
    </p:spTree>
    <p:extLst>
      <p:ext uri="{BB962C8B-B14F-4D97-AF65-F5344CB8AC3E}">
        <p14:creationId xmlns:p14="http://schemas.microsoft.com/office/powerpoint/2010/main" val="1186965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saying you will focus on a set of these</a:t>
            </a:r>
            <a:r>
              <a:rPr lang="en-US" dirty="0" smtClean="0"/>
              <a:t>….</a:t>
            </a:r>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29</a:t>
            </a:fld>
            <a:endParaRPr lang="en-029"/>
          </a:p>
        </p:txBody>
      </p:sp>
    </p:spTree>
    <p:extLst>
      <p:ext uri="{BB962C8B-B14F-4D97-AF65-F5344CB8AC3E}">
        <p14:creationId xmlns:p14="http://schemas.microsoft.com/office/powerpoint/2010/main" val="411944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saying you will focus on a set of these</a:t>
            </a:r>
            <a:r>
              <a:rPr lang="en-US" dirty="0" smtClean="0"/>
              <a:t>….</a:t>
            </a:r>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3</a:t>
            </a:fld>
            <a:endParaRPr lang="en-029"/>
          </a:p>
        </p:txBody>
      </p:sp>
    </p:spTree>
    <p:extLst>
      <p:ext uri="{BB962C8B-B14F-4D97-AF65-F5344CB8AC3E}">
        <p14:creationId xmlns:p14="http://schemas.microsoft.com/office/powerpoint/2010/main" val="411944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saying you will focus on a set of these</a:t>
            </a:r>
            <a:r>
              <a:rPr lang="en-US" dirty="0" smtClean="0"/>
              <a:t>….</a:t>
            </a:r>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4</a:t>
            </a:fld>
            <a:endParaRPr lang="en-029"/>
          </a:p>
        </p:txBody>
      </p:sp>
    </p:spTree>
    <p:extLst>
      <p:ext uri="{BB962C8B-B14F-4D97-AF65-F5344CB8AC3E}">
        <p14:creationId xmlns:p14="http://schemas.microsoft.com/office/powerpoint/2010/main" val="4119446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saying you will focus on a set of these</a:t>
            </a:r>
            <a:r>
              <a:rPr lang="en-US" dirty="0" smtClean="0"/>
              <a:t>….</a:t>
            </a:r>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5</a:t>
            </a:fld>
            <a:endParaRPr lang="en-029"/>
          </a:p>
        </p:txBody>
      </p:sp>
    </p:spTree>
    <p:extLst>
      <p:ext uri="{BB962C8B-B14F-4D97-AF65-F5344CB8AC3E}">
        <p14:creationId xmlns:p14="http://schemas.microsoft.com/office/powerpoint/2010/main" val="411944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Grenville pilot context</a:t>
            </a:r>
            <a:endParaRPr lang="en-US" b="1" dirty="0" smtClean="0"/>
          </a:p>
          <a:p>
            <a:endParaRPr lang="en-US" b="1" dirty="0" smtClean="0"/>
          </a:p>
          <a:p>
            <a:r>
              <a:rPr lang="en-US" b="1" dirty="0" smtClean="0"/>
              <a:t>Exposure</a:t>
            </a:r>
            <a:r>
              <a:rPr lang="en-US" dirty="0" smtClean="0"/>
              <a:t>: Eastern coastal town directly exposed to Atlantic storms and SLR</a:t>
            </a:r>
          </a:p>
          <a:p>
            <a:endParaRPr lang="en-US" b="1" dirty="0" smtClean="0"/>
          </a:p>
          <a:p>
            <a:r>
              <a:rPr lang="en-US" b="1" dirty="0" smtClean="0"/>
              <a:t>Sensitivity</a:t>
            </a:r>
            <a:r>
              <a:rPr lang="en-US" dirty="0" smtClean="0"/>
              <a:t>: Significant beach erosion, coastal flooding, mangrove clearing, reef decline, fisheries dependent</a:t>
            </a:r>
          </a:p>
          <a:p>
            <a:endParaRPr lang="en-US" b="1" dirty="0" smtClean="0"/>
          </a:p>
          <a:p>
            <a:r>
              <a:rPr lang="en-US" b="1" dirty="0" smtClean="0"/>
              <a:t>Adaptive capacity</a:t>
            </a:r>
            <a:r>
              <a:rPr lang="en-US" dirty="0" smtClean="0"/>
              <a:t>: Low awareness, poverty, and social capital</a:t>
            </a:r>
            <a:endParaRPr lang="en-029" dirty="0" smtClean="0"/>
          </a:p>
          <a:p>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6</a:t>
            </a:fld>
            <a:endParaRPr lang="en-029"/>
          </a:p>
        </p:txBody>
      </p:sp>
    </p:spTree>
    <p:extLst>
      <p:ext uri="{BB962C8B-B14F-4D97-AF65-F5344CB8AC3E}">
        <p14:creationId xmlns:p14="http://schemas.microsoft.com/office/powerpoint/2010/main" val="158062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Mapped vulnerabilities: Coastal flooding, coastal erosion </a:t>
            </a:r>
            <a:r>
              <a:rPr lang="en-US" dirty="0" err="1" smtClean="0"/>
              <a:t>etc</a:t>
            </a:r>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7</a:t>
            </a:fld>
            <a:endParaRPr lang="en-029"/>
          </a:p>
        </p:txBody>
      </p:sp>
    </p:spTree>
    <p:extLst>
      <p:ext uri="{BB962C8B-B14F-4D97-AF65-F5344CB8AC3E}">
        <p14:creationId xmlns:p14="http://schemas.microsoft.com/office/powerpoint/2010/main" val="426360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5E6802BB-6646-4BE8-A3D9-A0014AA12D5B}" type="slidenum">
              <a:rPr lang="en-029" smtClean="0"/>
              <a:pPr/>
              <a:t>8</a:t>
            </a:fld>
            <a:endParaRPr lang="en-029"/>
          </a:p>
        </p:txBody>
      </p:sp>
    </p:spTree>
    <p:extLst>
      <p:ext uri="{BB962C8B-B14F-4D97-AF65-F5344CB8AC3E}">
        <p14:creationId xmlns:p14="http://schemas.microsoft.com/office/powerpoint/2010/main" val="14778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300" i="1" dirty="0"/>
              <a:t>Increasing Adaptive Capacity</a:t>
            </a:r>
            <a:r>
              <a:rPr lang="en-US" sz="1300" dirty="0"/>
              <a:t> –These activities are aimed at improving the quality of a population’s readiness to deal with known and unknown impacts of climate change. </a:t>
            </a:r>
            <a:endParaRPr lang="en-029" dirty="0"/>
          </a:p>
          <a:p>
            <a:pPr lvl="1"/>
            <a:r>
              <a:rPr lang="en-US" sz="1300" i="1" dirty="0"/>
              <a:t>Implementing adaptation actions</a:t>
            </a:r>
            <a:r>
              <a:rPr lang="en-US" sz="1300" dirty="0"/>
              <a:t> – These are concrete socio-economic and biophysical focused activities to manage or reduce climate risks to vulnerable populations.</a:t>
            </a:r>
            <a:endParaRPr lang="en-029" dirty="0"/>
          </a:p>
          <a:p>
            <a:r>
              <a:rPr lang="en-029" sz="1300" i="1" dirty="0"/>
              <a:t>Sustained development</a:t>
            </a:r>
            <a:r>
              <a:rPr lang="en-029" sz="1300" dirty="0"/>
              <a:t> –Achieving human-wellbeing and economic welfare in the face of climate change is the ultimate goal of adaptation. Hence these activities focus  on facilitating or establishing successful and sustainable development in vulnerable populations.</a:t>
            </a:r>
            <a:r>
              <a:rPr lang="en-029" dirty="0"/>
              <a:t> </a:t>
            </a:r>
          </a:p>
        </p:txBody>
      </p:sp>
      <p:sp>
        <p:nvSpPr>
          <p:cNvPr id="4" name="Slide Number Placeholder 3"/>
          <p:cNvSpPr>
            <a:spLocks noGrp="1"/>
          </p:cNvSpPr>
          <p:nvPr>
            <p:ph type="sldNum" sz="quarter" idx="10"/>
          </p:nvPr>
        </p:nvSpPr>
        <p:spPr/>
        <p:txBody>
          <a:bodyPr/>
          <a:lstStyle/>
          <a:p>
            <a:fld id="{5E6802BB-6646-4BE8-A3D9-A0014AA12D5B}" type="slidenum">
              <a:rPr lang="en-029" smtClean="0"/>
              <a:pPr/>
              <a:t>9</a:t>
            </a:fld>
            <a:endParaRPr lang="en-029"/>
          </a:p>
        </p:txBody>
      </p:sp>
    </p:spTree>
    <p:extLst>
      <p:ext uri="{BB962C8B-B14F-4D97-AF65-F5344CB8AC3E}">
        <p14:creationId xmlns:p14="http://schemas.microsoft.com/office/powerpoint/2010/main" val="1628458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97F23A2-757E-4491-857E-DF7F01BA0151}" type="datetimeFigureOut">
              <a:rPr lang="en-029" smtClean="0"/>
              <a:pPr/>
              <a:t>2013-05-29</a:t>
            </a:fld>
            <a:endParaRPr lang="en-029"/>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029"/>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EAA3FA8-72AD-49FE-A1B5-41BE1FC7AB92}" type="slidenum">
              <a:rPr lang="en-029" smtClean="0"/>
              <a:pPr/>
              <a:t>‹#›</a:t>
            </a:fld>
            <a:endParaRPr lang="en-029"/>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F23A2-757E-4491-857E-DF7F01BA0151}" type="datetimeFigureOut">
              <a:rPr lang="en-029" smtClean="0"/>
              <a:pPr/>
              <a:t>2013-05-29</a:t>
            </a:fld>
            <a:endParaRPr lang="en-029"/>
          </a:p>
        </p:txBody>
      </p:sp>
      <p:sp>
        <p:nvSpPr>
          <p:cNvPr id="5" name="Footer Placeholder 4"/>
          <p:cNvSpPr>
            <a:spLocks noGrp="1"/>
          </p:cNvSpPr>
          <p:nvPr>
            <p:ph type="ftr" sz="quarter" idx="11"/>
          </p:nvPr>
        </p:nvSpPr>
        <p:spPr/>
        <p:txBody>
          <a:bodyPr/>
          <a:lstStyle>
            <a:extLst/>
          </a:lstStyle>
          <a:p>
            <a:endParaRPr lang="en-029"/>
          </a:p>
        </p:txBody>
      </p:sp>
      <p:sp>
        <p:nvSpPr>
          <p:cNvPr id="6" name="Slide Number Placeholder 5"/>
          <p:cNvSpPr>
            <a:spLocks noGrp="1"/>
          </p:cNvSpPr>
          <p:nvPr>
            <p:ph type="sldNum" sz="quarter" idx="12"/>
          </p:nvPr>
        </p:nvSpPr>
        <p:spPr/>
        <p:txBody>
          <a:bodyPr/>
          <a:lstStyle>
            <a:extLst/>
          </a:lstStyle>
          <a:p>
            <a:fld id="{CEAA3FA8-72AD-49FE-A1B5-41BE1FC7AB92}" type="slidenum">
              <a:rPr lang="en-029" smtClean="0"/>
              <a:pPr/>
              <a:t>‹#›</a:t>
            </a:fld>
            <a:endParaRPr lang="en-029"/>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F23A2-757E-4491-857E-DF7F01BA0151}" type="datetimeFigureOut">
              <a:rPr lang="en-029" smtClean="0"/>
              <a:pPr/>
              <a:t>2013-05-29</a:t>
            </a:fld>
            <a:endParaRPr lang="en-029"/>
          </a:p>
        </p:txBody>
      </p:sp>
      <p:sp>
        <p:nvSpPr>
          <p:cNvPr id="6" name="Footer Placeholder 5"/>
          <p:cNvSpPr>
            <a:spLocks noGrp="1"/>
          </p:cNvSpPr>
          <p:nvPr>
            <p:ph type="ftr" sz="quarter" idx="11"/>
          </p:nvPr>
        </p:nvSpPr>
        <p:spPr/>
        <p:txBody>
          <a:bodyPr/>
          <a:lstStyle>
            <a:extLst/>
          </a:lstStyle>
          <a:p>
            <a:endParaRPr lang="en-029"/>
          </a:p>
        </p:txBody>
      </p:sp>
      <p:sp>
        <p:nvSpPr>
          <p:cNvPr id="7" name="Slide Number Placeholder 6"/>
          <p:cNvSpPr>
            <a:spLocks noGrp="1"/>
          </p:cNvSpPr>
          <p:nvPr>
            <p:ph type="sldNum" sz="quarter" idx="12"/>
          </p:nvPr>
        </p:nvSpPr>
        <p:spPr/>
        <p:txBody>
          <a:bodyPr/>
          <a:lstStyle>
            <a:extLst/>
          </a:lstStyle>
          <a:p>
            <a:fld id="{CEAA3FA8-72AD-49FE-A1B5-41BE1FC7AB92}" type="slidenum">
              <a:rPr lang="en-029" smtClean="0"/>
              <a:pPr/>
              <a:t>‹#›</a:t>
            </a:fld>
            <a:endParaRPr lang="en-029"/>
          </a:p>
        </p:txBody>
      </p:sp>
      <p:sp>
        <p:nvSpPr>
          <p:cNvPr id="8" name="Title 7"/>
          <p:cNvSpPr>
            <a:spLocks noGrp="1"/>
          </p:cNvSpPr>
          <p:nvPr>
            <p:ph type="title"/>
          </p:nvPr>
        </p:nvSpPr>
        <p:spPr/>
        <p:txBody>
          <a:bodyPr rtlCol="0"/>
          <a:lstStyle>
            <a:lvl1pPr>
              <a:defRPr>
                <a:solidFill>
                  <a:schemeClr val="tx2">
                    <a:lumMod val="50000"/>
                  </a:schemeClr>
                </a:solidFill>
              </a:defRPr>
            </a:lvl1pPr>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7F23A2-757E-4491-857E-DF7F01BA0151}" type="datetimeFigureOut">
              <a:rPr lang="en-029" smtClean="0"/>
              <a:pPr/>
              <a:t>2013-05-29</a:t>
            </a:fld>
            <a:endParaRPr lang="en-029"/>
          </a:p>
        </p:txBody>
      </p:sp>
      <p:sp>
        <p:nvSpPr>
          <p:cNvPr id="8" name="Footer Placeholder 7"/>
          <p:cNvSpPr>
            <a:spLocks noGrp="1"/>
          </p:cNvSpPr>
          <p:nvPr>
            <p:ph type="ftr" sz="quarter" idx="11"/>
          </p:nvPr>
        </p:nvSpPr>
        <p:spPr/>
        <p:txBody>
          <a:bodyPr/>
          <a:lstStyle>
            <a:extLst/>
          </a:lstStyle>
          <a:p>
            <a:endParaRPr lang="en-029"/>
          </a:p>
        </p:txBody>
      </p:sp>
      <p:sp>
        <p:nvSpPr>
          <p:cNvPr id="9" name="Slide Number Placeholder 8"/>
          <p:cNvSpPr>
            <a:spLocks noGrp="1"/>
          </p:cNvSpPr>
          <p:nvPr>
            <p:ph type="sldNum" sz="quarter" idx="12"/>
          </p:nvPr>
        </p:nvSpPr>
        <p:spPr/>
        <p:txBody>
          <a:bodyPr/>
          <a:lstStyle>
            <a:extLst/>
          </a:lstStyle>
          <a:p>
            <a:fld id="{CEAA3FA8-72AD-49FE-A1B5-41BE1FC7AB92}" type="slidenum">
              <a:rPr lang="en-029" smtClean="0"/>
              <a:pPr/>
              <a:t>‹#›</a:t>
            </a:fld>
            <a:endParaRPr lang="en-029"/>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97F23A2-757E-4491-857E-DF7F01BA0151}" type="datetimeFigureOut">
              <a:rPr lang="en-029" smtClean="0"/>
              <a:pPr/>
              <a:t>2013-05-29</a:t>
            </a:fld>
            <a:endParaRPr lang="en-029"/>
          </a:p>
        </p:txBody>
      </p:sp>
      <p:sp>
        <p:nvSpPr>
          <p:cNvPr id="3" name="Footer Placeholder 2"/>
          <p:cNvSpPr>
            <a:spLocks noGrp="1"/>
          </p:cNvSpPr>
          <p:nvPr>
            <p:ph type="ftr" sz="quarter" idx="11"/>
          </p:nvPr>
        </p:nvSpPr>
        <p:spPr/>
        <p:txBody>
          <a:bodyPr/>
          <a:lstStyle>
            <a:extLst/>
          </a:lstStyle>
          <a:p>
            <a:endParaRPr lang="en-029"/>
          </a:p>
        </p:txBody>
      </p:sp>
      <p:sp>
        <p:nvSpPr>
          <p:cNvPr id="4" name="Slide Number Placeholder 3"/>
          <p:cNvSpPr>
            <a:spLocks noGrp="1"/>
          </p:cNvSpPr>
          <p:nvPr>
            <p:ph type="sldNum" sz="quarter" idx="12"/>
          </p:nvPr>
        </p:nvSpPr>
        <p:spPr/>
        <p:txBody>
          <a:bodyPr/>
          <a:lstStyle>
            <a:extLst/>
          </a:lstStyle>
          <a:p>
            <a:fld id="{CEAA3FA8-72AD-49FE-A1B5-41BE1FC7AB92}" type="slidenum">
              <a:rPr lang="en-029" smtClean="0"/>
              <a:pPr/>
              <a:t>‹#›</a:t>
            </a:fld>
            <a:endParaRPr lang="en-029"/>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7"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97F23A2-757E-4491-857E-DF7F01BA0151}" type="datetimeFigureOut">
              <a:rPr lang="en-029" smtClean="0"/>
              <a:pPr/>
              <a:t>2013-05-29</a:t>
            </a:fld>
            <a:endParaRPr lang="en-029"/>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029"/>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EAA3FA8-72AD-49FE-A1B5-41BE1FC7AB92}" type="slidenum">
              <a:rPr lang="en-029" smtClean="0"/>
              <a:pPr/>
              <a:t>‹#›</a:t>
            </a:fld>
            <a:endParaRPr lang="en-029"/>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1" r:id="rId5"/>
  </p:sldLayoutIdLst>
  <p:timing>
    <p:tnLst>
      <p:par>
        <p:cTn id="1" dur="indefinite" restart="never" nodeType="tmRoot"/>
      </p:par>
    </p:tnLst>
  </p:timing>
  <p:txStyles>
    <p:titleStyle>
      <a:lvl1pPr algn="l" rtl="0" eaLnBrk="1" latinLnBrk="0" hangingPunct="1">
        <a:spcBef>
          <a:spcPct val="0"/>
        </a:spcBef>
        <a:buNone/>
        <a:defRPr kumimoji="0" lang="en-US" sz="4100" b="1" kern="1200" dirty="0">
          <a:solidFill>
            <a:srgbClr val="00B0F0"/>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rgbClr val="DB1F59"/>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9.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package" Target="../embeddings/Microsoft_Word_Document3.doc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14701"/>
            <a:ext cx="8686800" cy="1470025"/>
          </a:xfrm>
        </p:spPr>
        <p:txBody>
          <a:bodyPr>
            <a:noAutofit/>
          </a:bodyPr>
          <a:lstStyle/>
          <a:p>
            <a:pPr algn="l"/>
            <a:r>
              <a:rPr lang="en-US" sz="4400" dirty="0" smtClean="0">
                <a:effectLst>
                  <a:reflection blurRad="6350" stA="55000" endA="300" endPos="45500" dir="5400000" sy="-100000" algn="bl" rotWithShape="0"/>
                </a:effectLst>
              </a:rPr>
              <a:t>Coastal Resilience in Grenada and St. Vincent &amp; the Grenadines</a:t>
            </a:r>
            <a:r>
              <a:rPr lang="en-US" sz="4400" dirty="0">
                <a:effectLst>
                  <a:reflection blurRad="6350" stA="55000" endA="300" endPos="45500" dir="5400000" sy="-100000" algn="bl" rotWithShape="0"/>
                </a:effectLst>
              </a:rPr>
              <a:t/>
            </a:r>
            <a:br>
              <a:rPr lang="en-US" sz="4400" dirty="0">
                <a:effectLst>
                  <a:reflection blurRad="6350" stA="55000" endA="300" endPos="45500" dir="5400000" sy="-100000" algn="bl" rotWithShape="0"/>
                </a:effectLst>
              </a:rPr>
            </a:br>
            <a:r>
              <a:rPr lang="en-US" sz="2800" i="1" dirty="0" smtClean="0">
                <a:effectLst/>
              </a:rPr>
              <a:t>At the Water’s Edge (AWE)</a:t>
            </a:r>
            <a:endParaRPr lang="en-029" sz="2800" dirty="0">
              <a:effectLst/>
            </a:endParaRPr>
          </a:p>
        </p:txBody>
      </p:sp>
      <p:sp>
        <p:nvSpPr>
          <p:cNvPr id="3" name="Subtitle 2"/>
          <p:cNvSpPr>
            <a:spLocks noGrp="1"/>
          </p:cNvSpPr>
          <p:nvPr>
            <p:ph type="subTitle" idx="1"/>
          </p:nvPr>
        </p:nvSpPr>
        <p:spPr>
          <a:xfrm>
            <a:off x="990600" y="4191000"/>
            <a:ext cx="5029200" cy="1047972"/>
          </a:xfrm>
        </p:spPr>
        <p:txBody>
          <a:bodyPr>
            <a:normAutofit/>
          </a:bodyPr>
          <a:lstStyle/>
          <a:p>
            <a:r>
              <a:rPr lang="en-US" sz="2800" dirty="0" smtClean="0">
                <a:solidFill>
                  <a:schemeClr val="accent6">
                    <a:lumMod val="75000"/>
                  </a:schemeClr>
                </a:solidFill>
              </a:rPr>
              <a:t>Monitoring and Evaluation (M&amp;E)</a:t>
            </a:r>
            <a:endParaRPr lang="en-029" sz="2800" dirty="0">
              <a:solidFill>
                <a:schemeClr val="accent6">
                  <a:lumMod val="75000"/>
                </a:schemeClr>
              </a:solidFill>
            </a:endParaRPr>
          </a:p>
        </p:txBody>
      </p:sp>
      <p:pic>
        <p:nvPicPr>
          <p:cNvPr id="2050" name="Picture 2" descr="C:\Documents and Settings\kjohn\Local Settings\Temporary Internet Files\Content.IE5\6DU5YC2J\MC900078805[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448425"/>
            <a:ext cx="3124200" cy="279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683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1143000"/>
          </a:xfrm>
        </p:spPr>
        <p:txBody>
          <a:bodyPr/>
          <a:lstStyle/>
          <a:p>
            <a:r>
              <a:rPr lang="en-US" dirty="0" smtClean="0"/>
              <a:t>Area of emphasis</a:t>
            </a:r>
            <a:endParaRPr lang="en-029" dirty="0"/>
          </a:p>
        </p:txBody>
      </p:sp>
      <p:sp>
        <p:nvSpPr>
          <p:cNvPr id="3" name="Text Placeholder 2"/>
          <p:cNvSpPr>
            <a:spLocks noGrp="1"/>
          </p:cNvSpPr>
          <p:nvPr>
            <p:ph type="body" idx="1"/>
          </p:nvPr>
        </p:nvSpPr>
        <p:spPr>
          <a:xfrm>
            <a:off x="806112" y="838200"/>
            <a:ext cx="4040188" cy="762000"/>
          </a:xfrm>
        </p:spPr>
        <p:txBody>
          <a:bodyPr/>
          <a:lstStyle/>
          <a:p>
            <a:pPr algn="ctr"/>
            <a:r>
              <a:rPr lang="en-US" dirty="0" smtClean="0"/>
              <a:t>AWE pilot project</a:t>
            </a:r>
            <a:endParaRPr lang="en-029" dirty="0"/>
          </a:p>
        </p:txBody>
      </p:sp>
      <p:sp>
        <p:nvSpPr>
          <p:cNvPr id="4" name="Text Placeholder 3"/>
          <p:cNvSpPr>
            <a:spLocks noGrp="1"/>
          </p:cNvSpPr>
          <p:nvPr>
            <p:ph type="body" sz="half" idx="3"/>
          </p:nvPr>
        </p:nvSpPr>
        <p:spPr>
          <a:xfrm>
            <a:off x="5530512" y="914400"/>
            <a:ext cx="4041775" cy="762000"/>
          </a:xfrm>
        </p:spPr>
        <p:txBody>
          <a:bodyPr>
            <a:normAutofit lnSpcReduction="10000"/>
          </a:bodyPr>
          <a:lstStyle/>
          <a:p>
            <a:pPr algn="ctr"/>
            <a:r>
              <a:rPr lang="en-US" dirty="0" smtClean="0"/>
              <a:t>Hypothetical UNDP project</a:t>
            </a:r>
            <a:endParaRPr lang="en-029" dirty="0"/>
          </a:p>
        </p:txBody>
      </p:sp>
      <p:graphicFrame>
        <p:nvGraphicFramePr>
          <p:cNvPr id="7" name="Content Placeholder 6"/>
          <p:cNvGraphicFramePr>
            <a:graphicFrameLocks noGrp="1"/>
          </p:cNvGraphicFramePr>
          <p:nvPr>
            <p:ph sz="quarter" idx="2"/>
            <p:extLst>
              <p:ext uri="{D42A27DB-BD31-4B8C-83A1-F6EECF244321}">
                <p14:modId xmlns:p14="http://schemas.microsoft.com/office/powerpoint/2010/main" val="3420267281"/>
              </p:ext>
            </p:extLst>
          </p:nvPr>
        </p:nvGraphicFramePr>
        <p:xfrm>
          <a:off x="577512" y="1920240"/>
          <a:ext cx="4876800" cy="4937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4242576293"/>
              </p:ext>
            </p:extLst>
          </p:nvPr>
        </p:nvGraphicFramePr>
        <p:xfrm>
          <a:off x="4539912" y="1737360"/>
          <a:ext cx="5181600" cy="512064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p:cNvGrpSpPr/>
          <p:nvPr/>
        </p:nvGrpSpPr>
        <p:grpSpPr>
          <a:xfrm>
            <a:off x="0" y="-51067"/>
            <a:ext cx="1153372" cy="6909067"/>
            <a:chOff x="282255" y="-78709"/>
            <a:chExt cx="1153372" cy="6909067"/>
          </a:xfrm>
        </p:grpSpPr>
        <p:sp>
          <p:nvSpPr>
            <p:cNvPr id="10" name="Freeform 9"/>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11" name="Freeform 10"/>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accent3"/>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12" name="Freeform 11"/>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13" name="Freeform 12"/>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14" name="Freeform 13"/>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15" name="Freeform 14"/>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spTree>
    <p:extLst>
      <p:ext uri="{BB962C8B-B14F-4D97-AF65-F5344CB8AC3E}">
        <p14:creationId xmlns:p14="http://schemas.microsoft.com/office/powerpoint/2010/main" val="2858111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28600"/>
            <a:ext cx="8229600" cy="1143000"/>
          </a:xfrm>
        </p:spPr>
        <p:txBody>
          <a:bodyPr>
            <a:normAutofit fontScale="90000"/>
          </a:bodyPr>
          <a:lstStyle/>
          <a:p>
            <a:r>
              <a:rPr lang="en-US" dirty="0" smtClean="0"/>
              <a:t>Participatory AWE </a:t>
            </a:r>
            <a:r>
              <a:rPr lang="en-US" dirty="0" smtClean="0"/>
              <a:t>adaptation strategies</a:t>
            </a:r>
            <a:endParaRPr lang="en-029" dirty="0"/>
          </a:p>
        </p:txBody>
      </p:sp>
      <p:sp>
        <p:nvSpPr>
          <p:cNvPr id="5" name="Content Placeholder 4"/>
          <p:cNvSpPr>
            <a:spLocks noGrp="1"/>
          </p:cNvSpPr>
          <p:nvPr>
            <p:ph sz="quarter" idx="2"/>
          </p:nvPr>
        </p:nvSpPr>
        <p:spPr/>
        <p:txBody>
          <a:bodyPr/>
          <a:lstStyle/>
          <a:p>
            <a:endParaRPr lang="en-029"/>
          </a:p>
        </p:txBody>
      </p:sp>
      <p:sp>
        <p:nvSpPr>
          <p:cNvPr id="7" name="Content Placeholder 6"/>
          <p:cNvSpPr>
            <a:spLocks noGrp="1"/>
          </p:cNvSpPr>
          <p:nvPr>
            <p:ph sz="quarter" idx="4"/>
          </p:nvPr>
        </p:nvSpPr>
        <p:spPr>
          <a:xfrm>
            <a:off x="5426016" y="1295401"/>
            <a:ext cx="4041775" cy="5410200"/>
          </a:xfrm>
        </p:spPr>
        <p:txBody>
          <a:bodyPr>
            <a:normAutofit/>
          </a:bodyPr>
          <a:lstStyle/>
          <a:p>
            <a:endParaRPr lang="en-US" dirty="0" smtClean="0"/>
          </a:p>
          <a:p>
            <a:pPr marL="566928" indent="-457200">
              <a:buFont typeface="+mj-lt"/>
              <a:buAutoNum type="arabicPeriod"/>
            </a:pPr>
            <a:r>
              <a:rPr lang="en-US" dirty="0" smtClean="0"/>
              <a:t>Planning, ecological and engineering experts meeting</a:t>
            </a:r>
          </a:p>
          <a:p>
            <a:pPr lvl="1"/>
            <a:r>
              <a:rPr lang="en-US" dirty="0" smtClean="0"/>
              <a:t>Proposed solutions compiled </a:t>
            </a:r>
            <a:r>
              <a:rPr lang="en-US" dirty="0" smtClean="0"/>
              <a:t>in </a:t>
            </a:r>
            <a:r>
              <a:rPr lang="en-US" dirty="0" smtClean="0"/>
              <a:t>attractive booklet</a:t>
            </a:r>
          </a:p>
          <a:p>
            <a:pPr lvl="1"/>
            <a:r>
              <a:rPr lang="en-US" dirty="0" smtClean="0"/>
              <a:t>Miami </a:t>
            </a:r>
          </a:p>
          <a:p>
            <a:pPr lvl="1"/>
            <a:endParaRPr lang="en-US" dirty="0"/>
          </a:p>
          <a:p>
            <a:pPr marL="566928" indent="-457200">
              <a:buFont typeface="+mj-lt"/>
              <a:buAutoNum type="arabicPeriod"/>
            </a:pPr>
            <a:r>
              <a:rPr lang="en-US" dirty="0" smtClean="0"/>
              <a:t>Community Meeting</a:t>
            </a:r>
          </a:p>
          <a:p>
            <a:pPr lvl="1"/>
            <a:r>
              <a:rPr lang="en-US" dirty="0" smtClean="0"/>
              <a:t>Solutions refined into strategies</a:t>
            </a:r>
          </a:p>
          <a:p>
            <a:pPr lvl="1"/>
            <a:r>
              <a:rPr lang="en-US" dirty="0" smtClean="0"/>
              <a:t>Grenville</a:t>
            </a:r>
          </a:p>
          <a:p>
            <a:pPr lvl="1"/>
            <a:endParaRPr lang="en-029"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1" y="1448746"/>
            <a:ext cx="4457544" cy="34280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19486" y="-51067"/>
            <a:ext cx="1153372" cy="6909067"/>
            <a:chOff x="282255" y="-78709"/>
            <a:chExt cx="1153372" cy="6909067"/>
          </a:xfrm>
        </p:grpSpPr>
        <p:sp>
          <p:nvSpPr>
            <p:cNvPr id="9" name="Freeform 8"/>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10" name="Freeform 9"/>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11" name="Freeform 10"/>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FFC000"/>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12" name="Freeform 11"/>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13" name="Freeform 12"/>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14" name="Freeform 13"/>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spTree>
    <p:extLst>
      <p:ext uri="{BB962C8B-B14F-4D97-AF65-F5344CB8AC3E}">
        <p14:creationId xmlns:p14="http://schemas.microsoft.com/office/powerpoint/2010/main" val="3475962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6881" y="228600"/>
            <a:ext cx="8210919" cy="58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0" y="0"/>
            <a:ext cx="1153372" cy="6909067"/>
            <a:chOff x="282255" y="-78709"/>
            <a:chExt cx="1153372" cy="6909067"/>
          </a:xfrm>
        </p:grpSpPr>
        <p:sp>
          <p:nvSpPr>
            <p:cNvPr id="6" name="Freeform 5"/>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7" name="Freeform 6"/>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8" name="Freeform 7"/>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FFC000"/>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9" name="Freeform 8"/>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10" name="Freeform 9"/>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11" name="Freeform 10"/>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spTree>
    <p:extLst>
      <p:ext uri="{BB962C8B-B14F-4D97-AF65-F5344CB8AC3E}">
        <p14:creationId xmlns:p14="http://schemas.microsoft.com/office/powerpoint/2010/main" val="2653867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1" y="1192589"/>
            <a:ext cx="9105900"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210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587690"/>
            <a:ext cx="8229600" cy="4525963"/>
          </a:xfrm>
        </p:spPr>
        <p:txBody>
          <a:bodyPr/>
          <a:lstStyle/>
          <a:p>
            <a:r>
              <a:rPr lang="en-US" dirty="0" smtClean="0"/>
              <a:t>How do we get from strategies and actions to desired long term impacts</a:t>
            </a:r>
            <a:endParaRPr lang="en-US" dirty="0"/>
          </a:p>
        </p:txBody>
      </p:sp>
      <p:sp>
        <p:nvSpPr>
          <p:cNvPr id="3" name="Title 2"/>
          <p:cNvSpPr>
            <a:spLocks noGrp="1"/>
          </p:cNvSpPr>
          <p:nvPr>
            <p:ph type="title"/>
          </p:nvPr>
        </p:nvSpPr>
        <p:spPr>
          <a:xfrm>
            <a:off x="1219832" y="381000"/>
            <a:ext cx="8229600" cy="1143000"/>
          </a:xfrm>
        </p:spPr>
        <p:txBody>
          <a:bodyPr>
            <a:normAutofit/>
          </a:bodyPr>
          <a:lstStyle/>
          <a:p>
            <a:r>
              <a:rPr lang="en-US" sz="3000" dirty="0" smtClean="0"/>
              <a:t>4. Theory of Change (Results Chain)</a:t>
            </a:r>
            <a:endParaRPr lang="en-US" sz="300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3061970"/>
            <a:ext cx="2591432" cy="192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hevron 3"/>
          <p:cNvSpPr/>
          <p:nvPr/>
        </p:nvSpPr>
        <p:spPr>
          <a:xfrm>
            <a:off x="3658232" y="3431103"/>
            <a:ext cx="913768" cy="43953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1"/>
              </a:solidFill>
            </a:endParaRPr>
          </a:p>
        </p:txBody>
      </p:sp>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72068" y="2656661"/>
            <a:ext cx="1873674" cy="2149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650743" y="2733813"/>
            <a:ext cx="2493257" cy="2246769"/>
          </a:xfrm>
          <a:prstGeom prst="rect">
            <a:avLst/>
          </a:prstGeom>
          <a:noFill/>
        </p:spPr>
        <p:txBody>
          <a:bodyPr wrap="square" rtlCol="0">
            <a:spAutoFit/>
          </a:bodyPr>
          <a:lstStyle/>
          <a:p>
            <a:r>
              <a:rPr lang="en-US" sz="2000" b="1" dirty="0" smtClean="0"/>
              <a:t>Less  </a:t>
            </a:r>
            <a:r>
              <a:rPr lang="en-US" sz="2000" b="1" dirty="0" smtClean="0"/>
              <a:t>Vulnerable </a:t>
            </a:r>
            <a:r>
              <a:rPr lang="en-US" sz="2000" b="1" dirty="0" smtClean="0"/>
              <a:t>Grenville</a:t>
            </a:r>
            <a:endParaRPr lang="en-US" sz="2000" b="1" dirty="0" smtClean="0"/>
          </a:p>
          <a:p>
            <a:pPr marL="342900" indent="-342900">
              <a:buFont typeface="Arial" pitchFamily="34" charset="0"/>
              <a:buChar char="•"/>
            </a:pPr>
            <a:r>
              <a:rPr lang="en-US" sz="2000" b="1" dirty="0" smtClean="0"/>
              <a:t>↑ </a:t>
            </a:r>
            <a:r>
              <a:rPr lang="en-US" sz="2000" dirty="0" smtClean="0"/>
              <a:t>adaptive capacity</a:t>
            </a:r>
          </a:p>
          <a:p>
            <a:pPr marL="342900" indent="-342900">
              <a:buFont typeface="Arial" pitchFamily="34" charset="0"/>
              <a:buChar char="•"/>
            </a:pPr>
            <a:r>
              <a:rPr lang="en-US" sz="2000" b="1" dirty="0"/>
              <a:t>↓</a:t>
            </a:r>
            <a:r>
              <a:rPr lang="en-US" sz="2000" dirty="0" smtClean="0"/>
              <a:t> sensitivity </a:t>
            </a:r>
          </a:p>
          <a:p>
            <a:pPr marL="342900" indent="-342900">
              <a:buFont typeface="Arial" pitchFamily="34" charset="0"/>
              <a:buChar char="•"/>
            </a:pPr>
            <a:r>
              <a:rPr lang="en-US" sz="2000" b="1" dirty="0"/>
              <a:t>↓</a:t>
            </a:r>
            <a:r>
              <a:rPr lang="en-US" sz="2000" dirty="0" smtClean="0"/>
              <a:t> exposure</a:t>
            </a:r>
          </a:p>
          <a:p>
            <a:endParaRPr lang="en-029" sz="2000" dirty="0"/>
          </a:p>
        </p:txBody>
      </p:sp>
      <p:grpSp>
        <p:nvGrpSpPr>
          <p:cNvPr id="8" name="Group 7"/>
          <p:cNvGrpSpPr/>
          <p:nvPr/>
        </p:nvGrpSpPr>
        <p:grpSpPr>
          <a:xfrm>
            <a:off x="-50244" y="-51067"/>
            <a:ext cx="1153372" cy="6909067"/>
            <a:chOff x="282255" y="-78709"/>
            <a:chExt cx="1153372" cy="6909067"/>
          </a:xfrm>
        </p:grpSpPr>
        <p:sp>
          <p:nvSpPr>
            <p:cNvPr id="9" name="Freeform 8"/>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10" name="Freeform 9"/>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11" name="Freeform 10"/>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12" name="Freeform 11"/>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92D050"/>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13" name="Freeform 12"/>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14" name="Freeform 13"/>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spTree>
    <p:extLst>
      <p:ext uri="{BB962C8B-B14F-4D97-AF65-F5344CB8AC3E}">
        <p14:creationId xmlns:p14="http://schemas.microsoft.com/office/powerpoint/2010/main" val="3848713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705600" y="1447800"/>
            <a:ext cx="1938034" cy="4754880"/>
          </a:xfrm>
        </p:spPr>
      </p:pic>
      <p:sp>
        <p:nvSpPr>
          <p:cNvPr id="3" name="Title 2"/>
          <p:cNvSpPr>
            <a:spLocks noGrp="1"/>
          </p:cNvSpPr>
          <p:nvPr>
            <p:ph type="title"/>
          </p:nvPr>
        </p:nvSpPr>
        <p:spPr/>
        <p:txBody>
          <a:bodyPr/>
          <a:lstStyle/>
          <a:p>
            <a:endParaRPr lang="en-029"/>
          </a:p>
        </p:txBody>
      </p:sp>
      <p:pic>
        <p:nvPicPr>
          <p:cNvPr id="7" name="Content Placeholder 3" descr="3 main strategies in Grenvill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4000" y="3429000"/>
            <a:ext cx="1140033" cy="570015"/>
          </a:xfrm>
          <a:prstGeom prst="rect">
            <a:avLst/>
          </a:prstGeom>
        </p:spPr>
      </p:pic>
      <p:pic>
        <p:nvPicPr>
          <p:cNvPr id="8" name="Content Placeholder 3" descr="3 main strategies in Grenvill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62200" y="3276600"/>
            <a:ext cx="2612570" cy="1615045"/>
          </a:xfrm>
          <a:prstGeom prst="rect">
            <a:avLst/>
          </a:prstGeom>
        </p:spPr>
      </p:pic>
    </p:spTree>
    <p:extLst>
      <p:ext uri="{BB962C8B-B14F-4D97-AF65-F5344CB8AC3E}">
        <p14:creationId xmlns:p14="http://schemas.microsoft.com/office/powerpoint/2010/main" val="146208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 main strategies in Grenville"/>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691421"/>
            <a:ext cx="2573455" cy="1663121"/>
          </a:xfrm>
        </p:spPr>
      </p:pic>
      <p:sp>
        <p:nvSpPr>
          <p:cNvPr id="3" name="Title 2"/>
          <p:cNvSpPr>
            <a:spLocks noGrp="1"/>
          </p:cNvSpPr>
          <p:nvPr>
            <p:ph type="title"/>
          </p:nvPr>
        </p:nvSpPr>
        <p:spPr>
          <a:xfrm>
            <a:off x="1524000" y="-161910"/>
            <a:ext cx="8229600" cy="1143000"/>
          </a:xfrm>
        </p:spPr>
        <p:txBody>
          <a:bodyPr/>
          <a:lstStyle/>
          <a:p>
            <a:r>
              <a:rPr lang="en-US" dirty="0" smtClean="0"/>
              <a:t>Grenville results chain (prelim)</a:t>
            </a:r>
            <a:endParaRPr lang="en-029" dirty="0"/>
          </a:p>
        </p:txBody>
      </p:sp>
      <p:pic>
        <p:nvPicPr>
          <p:cNvPr id="17" name="Content Placeholder 3" descr="3 main strategies in Grenvill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36855" y="3433948"/>
            <a:ext cx="2653672" cy="1669529"/>
          </a:xfrm>
          <a:prstGeom prst="rect">
            <a:avLst/>
          </a:prstGeom>
        </p:spPr>
      </p:pic>
      <p:pic>
        <p:nvPicPr>
          <p:cNvPr id="18" name="Content Placeholder 3" descr="3 main strategies in Grenvill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76295" y="3428010"/>
            <a:ext cx="843148" cy="475013"/>
          </a:xfrm>
          <a:prstGeom prst="rect">
            <a:avLst/>
          </a:prstGeom>
        </p:spPr>
      </p:pic>
      <p:pic>
        <p:nvPicPr>
          <p:cNvPr id="20" name="Content Placeholder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22789" y="1378183"/>
            <a:ext cx="1938034" cy="4754880"/>
          </a:xfrm>
          <a:prstGeom prst="rect">
            <a:avLst/>
          </a:prstGeom>
        </p:spPr>
      </p:pic>
    </p:spTree>
    <p:extLst>
      <p:ext uri="{BB962C8B-B14F-4D97-AF65-F5344CB8AC3E}">
        <p14:creationId xmlns:p14="http://schemas.microsoft.com/office/powerpoint/2010/main" val="1913443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 main strategies in Grenville"/>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52400" y="1461079"/>
            <a:ext cx="2573455" cy="1663121"/>
          </a:xfrm>
        </p:spPr>
      </p:pic>
      <p:sp>
        <p:nvSpPr>
          <p:cNvPr id="3" name="Title 2"/>
          <p:cNvSpPr>
            <a:spLocks noGrp="1"/>
          </p:cNvSpPr>
          <p:nvPr>
            <p:ph type="title"/>
          </p:nvPr>
        </p:nvSpPr>
        <p:spPr>
          <a:xfrm>
            <a:off x="1524000" y="-161910"/>
            <a:ext cx="8229600" cy="1143000"/>
          </a:xfrm>
        </p:spPr>
        <p:txBody>
          <a:bodyPr/>
          <a:lstStyle/>
          <a:p>
            <a:r>
              <a:rPr lang="en-US" dirty="0" smtClean="0"/>
              <a:t>Grenville results chain (prelim)</a:t>
            </a:r>
            <a:endParaRPr lang="en-029" dirty="0"/>
          </a:p>
        </p:txBody>
      </p:sp>
      <p:pic>
        <p:nvPicPr>
          <p:cNvPr id="17" name="Content Placeholder 3" descr="3 main strategies in Grenvill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0400" y="2830751"/>
            <a:ext cx="3034672" cy="1909231"/>
          </a:xfrm>
          <a:prstGeom prst="rect">
            <a:avLst/>
          </a:prstGeom>
        </p:spPr>
      </p:pic>
      <p:pic>
        <p:nvPicPr>
          <p:cNvPr id="18" name="Content Placeholder 3" descr="3 main strategies in Grenvill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72200" y="2590800"/>
            <a:ext cx="1001949" cy="564478"/>
          </a:xfrm>
          <a:prstGeom prst="rect">
            <a:avLst/>
          </a:prstGeom>
        </p:spPr>
      </p:pic>
      <p:pic>
        <p:nvPicPr>
          <p:cNvPr id="20" name="Content Placeholder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22789" y="1378183"/>
            <a:ext cx="1938034" cy="4754880"/>
          </a:xfrm>
          <a:prstGeom prst="rect">
            <a:avLst/>
          </a:prstGeom>
        </p:spPr>
      </p:pic>
      <p:pic>
        <p:nvPicPr>
          <p:cNvPr id="8" name="Content Placeholder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 y="3657600"/>
            <a:ext cx="2708274" cy="2103120"/>
          </a:xfrm>
          <a:prstGeom prst="rect">
            <a:avLst/>
          </a:prstGeom>
        </p:spPr>
      </p:pic>
    </p:spTree>
    <p:extLst>
      <p:ext uri="{BB962C8B-B14F-4D97-AF65-F5344CB8AC3E}">
        <p14:creationId xmlns:p14="http://schemas.microsoft.com/office/powerpoint/2010/main" val="68801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 main strategies in Grenville"/>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190868"/>
            <a:ext cx="2573455" cy="1663121"/>
          </a:xfrm>
        </p:spPr>
      </p:pic>
      <p:pic>
        <p:nvPicPr>
          <p:cNvPr id="17" name="Content Placeholder 3" descr="3 main strategies in Grenvill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34952" y="1918423"/>
            <a:ext cx="3034672" cy="1909231"/>
          </a:xfrm>
          <a:prstGeom prst="rect">
            <a:avLst/>
          </a:prstGeom>
        </p:spPr>
      </p:pic>
      <p:pic>
        <p:nvPicPr>
          <p:cNvPr id="18" name="Content Placeholder 3" descr="3 main strategies in Grenvill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69624" y="2026322"/>
            <a:ext cx="1001949" cy="564478"/>
          </a:xfrm>
          <a:prstGeom prst="rect">
            <a:avLst/>
          </a:prstGeom>
        </p:spPr>
      </p:pic>
      <p:pic>
        <p:nvPicPr>
          <p:cNvPr id="20" name="Content Placeholder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22789" y="1378183"/>
            <a:ext cx="1938034" cy="4754880"/>
          </a:xfrm>
          <a:prstGeom prst="rect">
            <a:avLst/>
          </a:prstGeom>
        </p:spPr>
      </p:pic>
      <p:pic>
        <p:nvPicPr>
          <p:cNvPr id="8" name="Content Placeholder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52400" y="3912175"/>
            <a:ext cx="2708274" cy="2103120"/>
          </a:xfrm>
          <a:prstGeom prst="rect">
            <a:avLst/>
          </a:prstGeom>
        </p:spPr>
      </p:pic>
      <p:pic>
        <p:nvPicPr>
          <p:cNvPr id="9" name="Content Placeholder 3" descr="3 main strategies in Grenville"/>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62000" y="3174328"/>
            <a:ext cx="2642358" cy="769647"/>
          </a:xfrm>
          <a:prstGeom prst="rect">
            <a:avLst/>
          </a:prstGeom>
        </p:spPr>
      </p:pic>
    </p:spTree>
    <p:extLst>
      <p:ext uri="{BB962C8B-B14F-4D97-AF65-F5344CB8AC3E}">
        <p14:creationId xmlns:p14="http://schemas.microsoft.com/office/powerpoint/2010/main" val="3722009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395" y="1381709"/>
            <a:ext cx="9072041" cy="5486400"/>
          </a:xfrm>
        </p:spPr>
      </p:pic>
      <p:sp>
        <p:nvSpPr>
          <p:cNvPr id="4" name="Title 2"/>
          <p:cNvSpPr>
            <a:spLocks noGrp="1"/>
          </p:cNvSpPr>
          <p:nvPr>
            <p:ph type="title"/>
          </p:nvPr>
        </p:nvSpPr>
        <p:spPr/>
        <p:txBody>
          <a:bodyPr/>
          <a:lstStyle/>
          <a:p>
            <a:r>
              <a:rPr lang="en-US" dirty="0" smtClean="0"/>
              <a:t>Grenville results chain (prelim)</a:t>
            </a:r>
            <a:endParaRPr lang="en-029" dirty="0"/>
          </a:p>
        </p:txBody>
      </p:sp>
      <p:sp>
        <p:nvSpPr>
          <p:cNvPr id="5" name="Rounded Rectangle 4"/>
          <p:cNvSpPr/>
          <p:nvPr/>
        </p:nvSpPr>
        <p:spPr>
          <a:xfrm>
            <a:off x="19050" y="1446745"/>
            <a:ext cx="1333500" cy="541125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r>
              <a:rPr lang="en-US" sz="1600" b="1" dirty="0" smtClean="0">
                <a:solidFill>
                  <a:schemeClr val="accent2"/>
                </a:solidFill>
              </a:rPr>
              <a:t>3 main </a:t>
            </a:r>
            <a:r>
              <a:rPr lang="en-US" sz="1600" b="1" dirty="0" smtClean="0">
                <a:solidFill>
                  <a:schemeClr val="accent2"/>
                </a:solidFill>
              </a:rPr>
              <a:t>strategies</a:t>
            </a:r>
            <a:endParaRPr lang="en-029" sz="1600" b="1" dirty="0">
              <a:solidFill>
                <a:schemeClr val="accent2"/>
              </a:solidFill>
            </a:endParaRPr>
          </a:p>
        </p:txBody>
      </p:sp>
      <p:sp>
        <p:nvSpPr>
          <p:cNvPr id="7" name="Rounded Rectangle 9"/>
          <p:cNvSpPr/>
          <p:nvPr/>
        </p:nvSpPr>
        <p:spPr>
          <a:xfrm>
            <a:off x="1447800" y="1286987"/>
            <a:ext cx="1295400" cy="5730771"/>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r>
              <a:rPr lang="en-US" sz="1600" b="1" dirty="0">
                <a:solidFill>
                  <a:schemeClr val="bg2">
                    <a:lumMod val="25000"/>
                  </a:schemeClr>
                </a:solidFill>
              </a:rPr>
              <a:t>M</a:t>
            </a:r>
            <a:r>
              <a:rPr lang="en-US" sz="1600" b="1" dirty="0" smtClean="0">
                <a:solidFill>
                  <a:schemeClr val="bg2">
                    <a:lumMod val="25000"/>
                  </a:schemeClr>
                </a:solidFill>
              </a:rPr>
              <a:t>ain </a:t>
            </a:r>
            <a:r>
              <a:rPr lang="en-US" sz="1600" b="1" dirty="0" smtClean="0">
                <a:solidFill>
                  <a:schemeClr val="bg2">
                    <a:lumMod val="25000"/>
                  </a:schemeClr>
                </a:solidFill>
              </a:rPr>
              <a:t>activities</a:t>
            </a:r>
            <a:endParaRPr lang="en-029" sz="1600" b="1" dirty="0">
              <a:solidFill>
                <a:schemeClr val="bg2">
                  <a:lumMod val="25000"/>
                </a:schemeClr>
              </a:solidFill>
            </a:endParaRPr>
          </a:p>
        </p:txBody>
      </p:sp>
      <p:sp>
        <p:nvSpPr>
          <p:cNvPr id="8" name="Rounded Rectangle 9"/>
          <p:cNvSpPr/>
          <p:nvPr/>
        </p:nvSpPr>
        <p:spPr>
          <a:xfrm>
            <a:off x="2895600" y="974829"/>
            <a:ext cx="3657600" cy="527357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noAutofit/>
          </a:bodyPr>
          <a:lstStyle/>
          <a:p>
            <a:r>
              <a:rPr lang="en-US" sz="1600" b="1" dirty="0" smtClean="0">
                <a:solidFill>
                  <a:srgbClr val="00B050"/>
                </a:solidFill>
              </a:rPr>
              <a:t>Results</a:t>
            </a:r>
            <a:endParaRPr lang="en-029" sz="1600" b="1" dirty="0">
              <a:solidFill>
                <a:srgbClr val="00B050"/>
              </a:solidFill>
            </a:endParaRPr>
          </a:p>
        </p:txBody>
      </p:sp>
    </p:spTree>
    <p:extLst>
      <p:ext uri="{BB962C8B-B14F-4D97-AF65-F5344CB8AC3E}">
        <p14:creationId xmlns:p14="http://schemas.microsoft.com/office/powerpoint/2010/main" val="400880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5511338" cy="7132320"/>
          </a:xfrm>
          <a:prstGeom prst="rect">
            <a:avLst/>
          </a:prstGeom>
        </p:spPr>
      </p:pic>
      <p:sp>
        <p:nvSpPr>
          <p:cNvPr id="2" name="Title 1"/>
          <p:cNvSpPr>
            <a:spLocks noGrp="1"/>
          </p:cNvSpPr>
          <p:nvPr>
            <p:ph type="title"/>
          </p:nvPr>
        </p:nvSpPr>
        <p:spPr/>
        <p:txBody>
          <a:bodyPr/>
          <a:lstStyle/>
          <a:p>
            <a:endParaRPr lang="en-029" dirty="0"/>
          </a:p>
        </p:txBody>
      </p:sp>
      <p:sp>
        <p:nvSpPr>
          <p:cNvPr id="5" name="Content Placeholder 4"/>
          <p:cNvSpPr>
            <a:spLocks noGrp="1"/>
          </p:cNvSpPr>
          <p:nvPr>
            <p:ph sz="half" idx="2"/>
          </p:nvPr>
        </p:nvSpPr>
        <p:spPr>
          <a:xfrm>
            <a:off x="5105400" y="228600"/>
            <a:ext cx="4038600" cy="6629400"/>
          </a:xfrm>
        </p:spPr>
        <p:txBody>
          <a:bodyPr>
            <a:normAutofit lnSpcReduction="10000"/>
          </a:bodyPr>
          <a:lstStyle/>
          <a:p>
            <a:r>
              <a:rPr lang="en-US" b="1" dirty="0">
                <a:solidFill>
                  <a:schemeClr val="bg1"/>
                </a:solidFill>
              </a:rPr>
              <a:t>Grenadine Bank </a:t>
            </a:r>
            <a:r>
              <a:rPr lang="en-US" dirty="0" smtClean="0">
                <a:solidFill>
                  <a:schemeClr val="bg1"/>
                </a:solidFill>
              </a:rPr>
              <a:t>pilot </a:t>
            </a:r>
            <a:r>
              <a:rPr lang="en-US" dirty="0">
                <a:solidFill>
                  <a:schemeClr val="bg1"/>
                </a:solidFill>
              </a:rPr>
              <a:t>EBA and resilience solutions in </a:t>
            </a:r>
            <a:r>
              <a:rPr lang="en-US" dirty="0" smtClean="0">
                <a:solidFill>
                  <a:schemeClr val="bg1"/>
                </a:solidFill>
              </a:rPr>
              <a:t>SIDS</a:t>
            </a:r>
          </a:p>
          <a:p>
            <a:endParaRPr lang="en-US" dirty="0">
              <a:solidFill>
                <a:schemeClr val="bg1"/>
              </a:solidFill>
            </a:endParaRPr>
          </a:p>
          <a:p>
            <a:r>
              <a:rPr lang="en-US" b="1" dirty="0">
                <a:solidFill>
                  <a:schemeClr val="bg1"/>
                </a:solidFill>
              </a:rPr>
              <a:t>simple</a:t>
            </a:r>
            <a:r>
              <a:rPr lang="en-US" dirty="0">
                <a:solidFill>
                  <a:schemeClr val="bg1"/>
                </a:solidFill>
              </a:rPr>
              <a:t> </a:t>
            </a:r>
            <a:r>
              <a:rPr lang="en-US" b="1" dirty="0">
                <a:solidFill>
                  <a:schemeClr val="bg1"/>
                </a:solidFill>
              </a:rPr>
              <a:t>evaluation methodology </a:t>
            </a:r>
            <a:r>
              <a:rPr lang="en-US" dirty="0">
                <a:solidFill>
                  <a:schemeClr val="bg1"/>
                </a:solidFill>
              </a:rPr>
              <a:t>for </a:t>
            </a:r>
            <a:r>
              <a:rPr lang="en-US" u="sng" dirty="0">
                <a:solidFill>
                  <a:schemeClr val="bg1"/>
                </a:solidFill>
              </a:rPr>
              <a:t>pilot sites</a:t>
            </a:r>
            <a:r>
              <a:rPr lang="en-US" dirty="0">
                <a:solidFill>
                  <a:schemeClr val="bg1"/>
                </a:solidFill>
              </a:rPr>
              <a:t> incorporating:  ecological and socioeconomic </a:t>
            </a:r>
            <a:r>
              <a:rPr lang="en-US" dirty="0" smtClean="0">
                <a:solidFill>
                  <a:schemeClr val="bg1"/>
                </a:solidFill>
              </a:rPr>
              <a:t>indicators</a:t>
            </a:r>
          </a:p>
          <a:p>
            <a:endParaRPr lang="en-US" dirty="0">
              <a:solidFill>
                <a:schemeClr val="bg1"/>
              </a:solidFill>
            </a:endParaRPr>
          </a:p>
          <a:p>
            <a:r>
              <a:rPr lang="en-US" dirty="0" smtClean="0">
                <a:solidFill>
                  <a:schemeClr val="bg1"/>
                </a:solidFill>
              </a:rPr>
              <a:t>Monitoring plan and reporting mechanism </a:t>
            </a:r>
            <a:endParaRPr lang="en-US" dirty="0">
              <a:solidFill>
                <a:schemeClr val="bg1"/>
              </a:solidFill>
            </a:endParaRPr>
          </a:p>
          <a:p>
            <a:endParaRPr lang="en-029" dirty="0">
              <a:solidFill>
                <a:schemeClr val="bg1"/>
              </a:solidFill>
            </a:endParaRPr>
          </a:p>
        </p:txBody>
      </p:sp>
    </p:spTree>
    <p:extLst>
      <p:ext uri="{BB962C8B-B14F-4D97-AF65-F5344CB8AC3E}">
        <p14:creationId xmlns:p14="http://schemas.microsoft.com/office/powerpoint/2010/main" val="1263766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2521" r="-1816" b="-3"/>
          <a:stretch/>
        </p:blipFill>
        <p:spPr>
          <a:xfrm>
            <a:off x="1143000" y="1333500"/>
            <a:ext cx="7619999" cy="4640262"/>
          </a:xfrm>
        </p:spPr>
      </p:pic>
      <p:sp>
        <p:nvSpPr>
          <p:cNvPr id="3" name="Title 2"/>
          <p:cNvSpPr>
            <a:spLocks noGrp="1"/>
          </p:cNvSpPr>
          <p:nvPr>
            <p:ph type="title"/>
          </p:nvPr>
        </p:nvSpPr>
        <p:spPr/>
        <p:txBody>
          <a:bodyPr/>
          <a:lstStyle/>
          <a:p>
            <a:endParaRPr lang="en-029" dirty="0"/>
          </a:p>
        </p:txBody>
      </p:sp>
    </p:spTree>
    <p:extLst>
      <p:ext uri="{BB962C8B-B14F-4D97-AF65-F5344CB8AC3E}">
        <p14:creationId xmlns:p14="http://schemas.microsoft.com/office/powerpoint/2010/main" val="4027578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304800"/>
            <a:ext cx="8229600" cy="1143000"/>
          </a:xfrm>
        </p:spPr>
        <p:txBody>
          <a:bodyPr>
            <a:normAutofit/>
          </a:bodyPr>
          <a:lstStyle/>
          <a:p>
            <a:r>
              <a:rPr lang="en-US" sz="3000" dirty="0" smtClean="0"/>
              <a:t>5. Indicators and Baselines</a:t>
            </a:r>
            <a:endParaRPr lang="en-US" sz="3000" dirty="0"/>
          </a:p>
        </p:txBody>
      </p:sp>
      <p:sp>
        <p:nvSpPr>
          <p:cNvPr id="4" name="Text Placeholder 3"/>
          <p:cNvSpPr>
            <a:spLocks noGrp="1"/>
          </p:cNvSpPr>
          <p:nvPr>
            <p:ph type="body" idx="1"/>
          </p:nvPr>
        </p:nvSpPr>
        <p:spPr>
          <a:xfrm>
            <a:off x="1447800" y="1479550"/>
            <a:ext cx="4040188" cy="762000"/>
          </a:xfrm>
        </p:spPr>
        <p:txBody>
          <a:bodyPr/>
          <a:lstStyle/>
          <a:p>
            <a:r>
              <a:rPr lang="en-US" dirty="0" smtClean="0"/>
              <a:t>General Points</a:t>
            </a:r>
            <a:endParaRPr lang="en-US" dirty="0"/>
          </a:p>
        </p:txBody>
      </p:sp>
      <p:sp>
        <p:nvSpPr>
          <p:cNvPr id="6" name="Text Placeholder 5"/>
          <p:cNvSpPr>
            <a:spLocks noGrp="1"/>
          </p:cNvSpPr>
          <p:nvPr>
            <p:ph type="body" sz="half" idx="3"/>
          </p:nvPr>
        </p:nvSpPr>
        <p:spPr>
          <a:xfrm>
            <a:off x="5638800" y="1479550"/>
            <a:ext cx="4041775" cy="762000"/>
          </a:xfrm>
        </p:spPr>
        <p:txBody>
          <a:bodyPr/>
          <a:lstStyle/>
          <a:p>
            <a:r>
              <a:rPr lang="en-US" dirty="0" smtClean="0"/>
              <a:t>AWE </a:t>
            </a:r>
            <a:r>
              <a:rPr lang="en-US" dirty="0" smtClean="0"/>
              <a:t>Focus</a:t>
            </a:r>
            <a:endParaRPr lang="en-US" dirty="0"/>
          </a:p>
        </p:txBody>
      </p:sp>
      <p:sp>
        <p:nvSpPr>
          <p:cNvPr id="5" name="Content Placeholder 4"/>
          <p:cNvSpPr>
            <a:spLocks noGrp="1"/>
          </p:cNvSpPr>
          <p:nvPr>
            <p:ph sz="quarter" idx="2"/>
          </p:nvPr>
        </p:nvSpPr>
        <p:spPr>
          <a:xfrm>
            <a:off x="1447800" y="2241550"/>
            <a:ext cx="4040188" cy="3941763"/>
          </a:xfrm>
        </p:spPr>
        <p:txBody>
          <a:bodyPr/>
          <a:lstStyle/>
          <a:p>
            <a:r>
              <a:rPr lang="en-US" dirty="0" smtClean="0"/>
              <a:t>Indicators</a:t>
            </a:r>
          </a:p>
          <a:p>
            <a:pPr lvl="1"/>
            <a:r>
              <a:rPr lang="en-US" dirty="0" smtClean="0"/>
              <a:t>Simple, cost effective, scientifically sound, management relevant, affordable, etc</a:t>
            </a:r>
            <a:r>
              <a:rPr lang="en-US" dirty="0" smtClean="0"/>
              <a:t>.</a:t>
            </a:r>
          </a:p>
          <a:p>
            <a:r>
              <a:rPr lang="en-US" dirty="0" smtClean="0"/>
              <a:t>Baselines</a:t>
            </a:r>
          </a:p>
          <a:p>
            <a:pPr lvl="1"/>
            <a:r>
              <a:rPr lang="en-US" dirty="0" smtClean="0"/>
              <a:t>Temporal or Spatial comparisons</a:t>
            </a:r>
            <a:endParaRPr lang="en-US" dirty="0" smtClean="0"/>
          </a:p>
        </p:txBody>
      </p:sp>
      <p:sp>
        <p:nvSpPr>
          <p:cNvPr id="7" name="Content Placeholder 6"/>
          <p:cNvSpPr>
            <a:spLocks noGrp="1"/>
          </p:cNvSpPr>
          <p:nvPr>
            <p:ph sz="quarter" idx="4"/>
          </p:nvPr>
        </p:nvSpPr>
        <p:spPr>
          <a:xfrm>
            <a:off x="5638800" y="2241550"/>
            <a:ext cx="4041775" cy="3941763"/>
          </a:xfrm>
        </p:spPr>
        <p:txBody>
          <a:bodyPr/>
          <a:lstStyle/>
          <a:p>
            <a:r>
              <a:rPr lang="en-US" dirty="0" smtClean="0"/>
              <a:t>Socio-Economic : </a:t>
            </a:r>
          </a:p>
          <a:p>
            <a:endParaRPr lang="en-US" dirty="0"/>
          </a:p>
          <a:p>
            <a:endParaRPr lang="en-US" dirty="0" smtClean="0"/>
          </a:p>
          <a:p>
            <a:endParaRPr lang="en-US" dirty="0"/>
          </a:p>
          <a:p>
            <a:r>
              <a:rPr lang="en-US" dirty="0" smtClean="0"/>
              <a:t>Biophysical</a:t>
            </a:r>
            <a:endParaRPr lang="en-US" dirty="0"/>
          </a:p>
        </p:txBody>
      </p:sp>
      <p:grpSp>
        <p:nvGrpSpPr>
          <p:cNvPr id="8" name="Group 7"/>
          <p:cNvGrpSpPr/>
          <p:nvPr/>
        </p:nvGrpSpPr>
        <p:grpSpPr>
          <a:xfrm>
            <a:off x="0" y="27635"/>
            <a:ext cx="1153372" cy="6909067"/>
            <a:chOff x="282255" y="-78709"/>
            <a:chExt cx="1153372" cy="6909067"/>
          </a:xfrm>
        </p:grpSpPr>
        <p:sp>
          <p:nvSpPr>
            <p:cNvPr id="9" name="Freeform 8"/>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10" name="Freeform 9"/>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11" name="Freeform 10"/>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12" name="Freeform 11"/>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13" name="Freeform 12"/>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0070C0"/>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14" name="Freeform 13"/>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spTree>
    <p:extLst>
      <p:ext uri="{BB962C8B-B14F-4D97-AF65-F5344CB8AC3E}">
        <p14:creationId xmlns:p14="http://schemas.microsoft.com/office/powerpoint/2010/main" val="244648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124535467"/>
              </p:ext>
            </p:extLst>
          </p:nvPr>
        </p:nvGraphicFramePr>
        <p:xfrm>
          <a:off x="152400" y="685800"/>
          <a:ext cx="8801100" cy="8686800"/>
        </p:xfrm>
        <a:graphic>
          <a:graphicData uri="http://schemas.openxmlformats.org/presentationml/2006/ole">
            <mc:AlternateContent xmlns:mc="http://schemas.openxmlformats.org/markup-compatibility/2006">
              <mc:Choice xmlns:v="urn:schemas-microsoft-com:vml" Requires="v">
                <p:oleObj spid="_x0000_s2107" name="Document" r:id="rId4" imgW="6047472" imgH="5948616" progId="Word.Document.12">
                  <p:embed/>
                </p:oleObj>
              </mc:Choice>
              <mc:Fallback>
                <p:oleObj name="Document" r:id="rId4" imgW="6047472" imgH="5948616" progId="Word.Document.12">
                  <p:embed/>
                  <p:pic>
                    <p:nvPicPr>
                      <p:cNvPr id="0" name=""/>
                      <p:cNvPicPr/>
                      <p:nvPr/>
                    </p:nvPicPr>
                    <p:blipFill>
                      <a:blip r:embed="rId5"/>
                      <a:stretch>
                        <a:fillRect/>
                      </a:stretch>
                    </p:blipFill>
                    <p:spPr>
                      <a:xfrm>
                        <a:off x="152400" y="685800"/>
                        <a:ext cx="8801100" cy="8686800"/>
                      </a:xfrm>
                      <a:prstGeom prst="rect">
                        <a:avLst/>
                      </a:prstGeom>
                    </p:spPr>
                  </p:pic>
                </p:oleObj>
              </mc:Fallback>
            </mc:AlternateContent>
          </a:graphicData>
        </a:graphic>
      </p:graphicFrame>
    </p:spTree>
    <p:extLst>
      <p:ext uri="{BB962C8B-B14F-4D97-AF65-F5344CB8AC3E}">
        <p14:creationId xmlns:p14="http://schemas.microsoft.com/office/powerpoint/2010/main" val="3934807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481328"/>
            <a:ext cx="8229600" cy="4525963"/>
          </a:xfrm>
        </p:spPr>
        <p:txBody>
          <a:bodyPr/>
          <a:lstStyle/>
          <a:p>
            <a:r>
              <a:rPr lang="en-US" dirty="0"/>
              <a:t>Scheduling</a:t>
            </a:r>
          </a:p>
          <a:p>
            <a:r>
              <a:rPr lang="en-US" dirty="0"/>
              <a:t>Data management</a:t>
            </a:r>
          </a:p>
          <a:p>
            <a:r>
              <a:rPr lang="en-US" dirty="0"/>
              <a:t>Roles and responsibilities</a:t>
            </a:r>
          </a:p>
          <a:p>
            <a:r>
              <a:rPr lang="en-US" dirty="0"/>
              <a:t>Budget</a:t>
            </a:r>
          </a:p>
          <a:p>
            <a:r>
              <a:rPr lang="en-US" dirty="0"/>
              <a:t>Report Cards (audience and communication)</a:t>
            </a:r>
          </a:p>
        </p:txBody>
      </p:sp>
      <p:sp>
        <p:nvSpPr>
          <p:cNvPr id="3" name="Title 2"/>
          <p:cNvSpPr>
            <a:spLocks noGrp="1"/>
          </p:cNvSpPr>
          <p:nvPr>
            <p:ph type="title"/>
          </p:nvPr>
        </p:nvSpPr>
        <p:spPr>
          <a:xfrm>
            <a:off x="1219200" y="274638"/>
            <a:ext cx="8229600" cy="1143000"/>
          </a:xfrm>
        </p:spPr>
        <p:txBody>
          <a:bodyPr>
            <a:normAutofit/>
          </a:bodyPr>
          <a:lstStyle/>
          <a:p>
            <a:r>
              <a:rPr lang="en-US" sz="3000" dirty="0" smtClean="0"/>
              <a:t>6. M&amp;E Plan Development/Implementation</a:t>
            </a:r>
            <a:endParaRPr lang="en-US" sz="3000" dirty="0"/>
          </a:p>
        </p:txBody>
      </p:sp>
      <p:grpSp>
        <p:nvGrpSpPr>
          <p:cNvPr id="4" name="Group 3"/>
          <p:cNvGrpSpPr/>
          <p:nvPr/>
        </p:nvGrpSpPr>
        <p:grpSpPr>
          <a:xfrm>
            <a:off x="20053" y="9732"/>
            <a:ext cx="1153372" cy="6909067"/>
            <a:chOff x="282255" y="-78709"/>
            <a:chExt cx="1153372" cy="6909067"/>
          </a:xfrm>
        </p:grpSpPr>
        <p:sp>
          <p:nvSpPr>
            <p:cNvPr id="5" name="Freeform 4"/>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6" name="Freeform 5"/>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7" name="Freeform 6"/>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8" name="Freeform 7"/>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9" name="Freeform 8"/>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10" name="Freeform 9"/>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7030A0"/>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spTree>
    <p:extLst>
      <p:ext uri="{BB962C8B-B14F-4D97-AF65-F5344CB8AC3E}">
        <p14:creationId xmlns:p14="http://schemas.microsoft.com/office/powerpoint/2010/main" val="4013279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AWE specific lessons </a:t>
            </a:r>
            <a:r>
              <a:rPr lang="en-US" dirty="0" smtClean="0"/>
              <a:t>learned</a:t>
            </a:r>
            <a:endParaRPr lang="en-029" dirty="0"/>
          </a:p>
        </p:txBody>
      </p:sp>
      <p:sp>
        <p:nvSpPr>
          <p:cNvPr id="2" name="Content Placeholder 1"/>
          <p:cNvSpPr>
            <a:spLocks noGrp="1"/>
          </p:cNvSpPr>
          <p:nvPr>
            <p:ph sz="quarter" idx="2"/>
          </p:nvPr>
        </p:nvSpPr>
        <p:spPr>
          <a:xfrm>
            <a:off x="228600" y="1219200"/>
            <a:ext cx="4040188" cy="3941763"/>
          </a:xfrm>
        </p:spPr>
        <p:txBody>
          <a:bodyPr/>
          <a:lstStyle/>
          <a:p>
            <a:r>
              <a:rPr lang="en-US" b="1" dirty="0" smtClean="0"/>
              <a:t>What worked</a:t>
            </a:r>
          </a:p>
          <a:p>
            <a:pPr lvl="1"/>
            <a:r>
              <a:rPr lang="en-US" dirty="0" smtClean="0"/>
              <a:t>6-step process for M&amp;E framework</a:t>
            </a:r>
            <a:endParaRPr lang="en-US" dirty="0" smtClean="0"/>
          </a:p>
          <a:p>
            <a:pPr lvl="1"/>
            <a:r>
              <a:rPr lang="en-US" dirty="0" smtClean="0"/>
              <a:t>Joining </a:t>
            </a:r>
            <a:r>
              <a:rPr lang="en-US" dirty="0" smtClean="0"/>
              <a:t>Co- </a:t>
            </a:r>
            <a:r>
              <a:rPr lang="en-US" dirty="0" err="1" smtClean="0"/>
              <a:t>SeaChange</a:t>
            </a:r>
            <a:r>
              <a:rPr lang="en-US" dirty="0" smtClean="0"/>
              <a:t> and Climate-</a:t>
            </a:r>
            <a:r>
              <a:rPr lang="en-US" dirty="0" err="1" smtClean="0"/>
              <a:t>eval</a:t>
            </a:r>
            <a:endParaRPr lang="en-US" dirty="0" smtClean="0"/>
          </a:p>
          <a:p>
            <a:pPr lvl="1"/>
            <a:endParaRPr lang="en-US" dirty="0"/>
          </a:p>
          <a:p>
            <a:pPr lvl="1"/>
            <a:endParaRPr lang="en-US" dirty="0" smtClean="0"/>
          </a:p>
          <a:p>
            <a:r>
              <a:rPr lang="en-US" b="1" dirty="0"/>
              <a:t>What didn’t</a:t>
            </a:r>
          </a:p>
          <a:p>
            <a:pPr lvl="1"/>
            <a:r>
              <a:rPr lang="en-US" dirty="0"/>
              <a:t>Premature M&amp;E activities</a:t>
            </a:r>
          </a:p>
          <a:p>
            <a:pPr lvl="1"/>
            <a:endParaRPr lang="en-029" dirty="0"/>
          </a:p>
        </p:txBody>
      </p:sp>
      <p:sp>
        <p:nvSpPr>
          <p:cNvPr id="6" name="Content Placeholder 5"/>
          <p:cNvSpPr>
            <a:spLocks noGrp="1"/>
          </p:cNvSpPr>
          <p:nvPr>
            <p:ph sz="quarter" idx="4"/>
          </p:nvPr>
        </p:nvSpPr>
        <p:spPr>
          <a:xfrm>
            <a:off x="4572001" y="914400"/>
            <a:ext cx="4114800" cy="4880306"/>
          </a:xfrm>
        </p:spPr>
        <p:txBody>
          <a:bodyPr/>
          <a:lstStyle/>
          <a:p>
            <a:pPr lvl="1"/>
            <a:endParaRPr lang="en-US" dirty="0"/>
          </a:p>
          <a:p>
            <a:pPr marL="480060" indent="-342900"/>
            <a:r>
              <a:rPr lang="en-US" b="1" dirty="0" smtClean="0"/>
              <a:t>Present and Future Challenges</a:t>
            </a:r>
            <a:endParaRPr lang="en-US" b="1" dirty="0" smtClean="0"/>
          </a:p>
          <a:p>
            <a:pPr marL="736092" lvl="1" indent="-342900"/>
            <a:r>
              <a:rPr lang="en-US" dirty="0" smtClean="0"/>
              <a:t>Data collection for project context, baseline and future monitoring</a:t>
            </a:r>
          </a:p>
          <a:p>
            <a:pPr marL="736092" lvl="1" indent="-342900"/>
            <a:r>
              <a:rPr lang="en-US" dirty="0" smtClean="0"/>
              <a:t>Ownership and coordination of M&amp;E process</a:t>
            </a:r>
            <a:endParaRPr lang="en-US" dirty="0" smtClean="0"/>
          </a:p>
          <a:p>
            <a:pPr marL="736092" lvl="1" indent="-342900"/>
            <a:r>
              <a:rPr lang="en-US" dirty="0" smtClean="0"/>
              <a:t>Keeping up with </a:t>
            </a:r>
            <a:r>
              <a:rPr lang="en-US" dirty="0" err="1" smtClean="0"/>
              <a:t>CoP</a:t>
            </a:r>
            <a:endParaRPr lang="en-US" dirty="0" smtClean="0"/>
          </a:p>
          <a:p>
            <a:pPr lvl="1"/>
            <a:endParaRPr lang="en-029" dirty="0"/>
          </a:p>
        </p:txBody>
      </p:sp>
    </p:spTree>
    <p:extLst>
      <p:ext uri="{BB962C8B-B14F-4D97-AF65-F5344CB8AC3E}">
        <p14:creationId xmlns:p14="http://schemas.microsoft.com/office/powerpoint/2010/main" val="631794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57528"/>
            <a:ext cx="9144000" cy="5376672"/>
          </a:xfrm>
        </p:spPr>
        <p:txBody>
          <a:bodyPr>
            <a:normAutofit/>
          </a:bodyPr>
          <a:lstStyle/>
          <a:p>
            <a:r>
              <a:rPr lang="en-US" dirty="0" smtClean="0"/>
              <a:t>No </a:t>
            </a:r>
            <a:r>
              <a:rPr lang="en-US" b="1" dirty="0" smtClean="0"/>
              <a:t>universal indicators</a:t>
            </a:r>
            <a:r>
              <a:rPr lang="en-US" dirty="0" smtClean="0"/>
              <a:t>, unlike Climate Mitigation where </a:t>
            </a:r>
            <a:r>
              <a:rPr lang="en-US" dirty="0" err="1" smtClean="0"/>
              <a:t>tonnes</a:t>
            </a:r>
            <a:r>
              <a:rPr lang="en-US" dirty="0" smtClean="0"/>
              <a:t> of CO2 saved is globally accepted</a:t>
            </a:r>
          </a:p>
          <a:p>
            <a:endParaRPr lang="en-US" dirty="0" smtClean="0"/>
          </a:p>
          <a:p>
            <a:r>
              <a:rPr lang="en-US" dirty="0" smtClean="0"/>
              <a:t>Setting baselines </a:t>
            </a:r>
            <a:r>
              <a:rPr lang="en-US" dirty="0" smtClean="0"/>
              <a:t>when </a:t>
            </a:r>
            <a:r>
              <a:rPr lang="en-US" i="1" dirty="0" smtClean="0">
                <a:solidFill>
                  <a:srgbClr val="FF0000"/>
                </a:solidFill>
              </a:rPr>
              <a:t>normal</a:t>
            </a:r>
            <a:r>
              <a:rPr lang="en-US" dirty="0" smtClean="0"/>
              <a:t> is changing?</a:t>
            </a:r>
          </a:p>
          <a:p>
            <a:endParaRPr lang="en-US" dirty="0" smtClean="0"/>
          </a:p>
          <a:p>
            <a:r>
              <a:rPr lang="en-US" dirty="0" smtClean="0"/>
              <a:t>Integrating </a:t>
            </a:r>
          </a:p>
          <a:p>
            <a:pPr lvl="1"/>
            <a:r>
              <a:rPr lang="en-US" dirty="0" smtClean="0"/>
              <a:t>Bottom-up and top-down approaches </a:t>
            </a:r>
          </a:p>
          <a:p>
            <a:pPr lvl="1"/>
            <a:r>
              <a:rPr lang="en-US" dirty="0" smtClean="0"/>
              <a:t>Short and Long-term scales of measurement</a:t>
            </a:r>
          </a:p>
          <a:p>
            <a:pPr lvl="1"/>
            <a:r>
              <a:rPr lang="en-US" dirty="0" smtClean="0"/>
              <a:t>Audiences: Community, national, global</a:t>
            </a:r>
          </a:p>
          <a:p>
            <a:endParaRPr lang="en-US" dirty="0" smtClean="0"/>
          </a:p>
          <a:p>
            <a:endParaRPr lang="en-US" dirty="0" smtClean="0"/>
          </a:p>
          <a:p>
            <a:endParaRPr lang="en-029" dirty="0"/>
          </a:p>
        </p:txBody>
      </p:sp>
      <p:sp>
        <p:nvSpPr>
          <p:cNvPr id="3" name="Title 2"/>
          <p:cNvSpPr>
            <a:spLocks noGrp="1"/>
          </p:cNvSpPr>
          <p:nvPr>
            <p:ph type="title"/>
          </p:nvPr>
        </p:nvSpPr>
        <p:spPr>
          <a:xfrm>
            <a:off x="228600" y="152400"/>
            <a:ext cx="8915400" cy="1143000"/>
          </a:xfrm>
        </p:spPr>
        <p:txBody>
          <a:bodyPr>
            <a:normAutofit fontScale="90000"/>
          </a:bodyPr>
          <a:lstStyle/>
          <a:p>
            <a:r>
              <a:rPr lang="en-US" dirty="0" smtClean="0"/>
              <a:t>Broad challenges </a:t>
            </a:r>
            <a:r>
              <a:rPr lang="en-US" dirty="0" smtClean="0"/>
              <a:t>in measuring adaptation success</a:t>
            </a:r>
            <a:endParaRPr lang="en-029" dirty="0"/>
          </a:p>
        </p:txBody>
      </p:sp>
    </p:spTree>
    <p:extLst>
      <p:ext uri="{BB962C8B-B14F-4D97-AF65-F5344CB8AC3E}">
        <p14:creationId xmlns:p14="http://schemas.microsoft.com/office/powerpoint/2010/main" val="3378104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38463"/>
            <a:ext cx="8915400" cy="5943600"/>
          </a:xfrm>
        </p:spPr>
        <p:txBody>
          <a:bodyPr>
            <a:normAutofit/>
          </a:bodyPr>
          <a:lstStyle/>
          <a:p>
            <a:pPr marL="624078" indent="-514350">
              <a:buFont typeface="+mj-lt"/>
              <a:buAutoNum type="arabicPeriod"/>
            </a:pPr>
            <a:r>
              <a:rPr lang="en-US" dirty="0" smtClean="0"/>
              <a:t>6-step process is not </a:t>
            </a:r>
            <a:r>
              <a:rPr lang="en-US" dirty="0" smtClean="0"/>
              <a:t>prescriptive  or linear but very useful </a:t>
            </a:r>
            <a:r>
              <a:rPr lang="en-US" dirty="0" smtClean="0"/>
              <a:t>so far:</a:t>
            </a:r>
          </a:p>
          <a:p>
            <a:pPr marL="624078" indent="-514350">
              <a:buFont typeface="+mj-lt"/>
              <a:buAutoNum type="arabicPeriod"/>
            </a:pPr>
            <a:endParaRPr lang="en-US" dirty="0" smtClean="0"/>
          </a:p>
          <a:p>
            <a:pPr marL="624078" indent="-514350">
              <a:buFont typeface="+mj-lt"/>
              <a:buAutoNum type="arabicPeriod" startAt="2"/>
            </a:pPr>
            <a:r>
              <a:rPr lang="en-US" dirty="0" smtClean="0"/>
              <a:t>Indicators: </a:t>
            </a:r>
          </a:p>
          <a:p>
            <a:pPr marL="880110" lvl="1" indent="-514350"/>
            <a:r>
              <a:rPr lang="en-US" dirty="0" smtClean="0"/>
              <a:t>Scalability of indicators- pilot sites to national / regional</a:t>
            </a:r>
          </a:p>
          <a:p>
            <a:pPr marL="880110" lvl="1" indent="-514350"/>
            <a:r>
              <a:rPr lang="en-US" dirty="0" smtClean="0"/>
              <a:t>Necessity/possibility of developing </a:t>
            </a:r>
            <a:r>
              <a:rPr lang="en-US" dirty="0"/>
              <a:t>integrated bio-physical and socioeconomic </a:t>
            </a:r>
            <a:r>
              <a:rPr lang="en-US" dirty="0" smtClean="0"/>
              <a:t>indicators</a:t>
            </a:r>
          </a:p>
          <a:p>
            <a:pPr marL="880110" lvl="1" indent="-514350"/>
            <a:endParaRPr lang="en-US" dirty="0" smtClean="0"/>
          </a:p>
          <a:p>
            <a:pPr marL="624078" indent="-514350">
              <a:buFont typeface="+mj-lt"/>
              <a:buAutoNum type="arabicPeriod" startAt="2"/>
            </a:pPr>
            <a:r>
              <a:rPr lang="en-US" dirty="0" smtClean="0"/>
              <a:t>How </a:t>
            </a:r>
            <a:r>
              <a:rPr lang="en-US" dirty="0"/>
              <a:t>is this different from conservation M&amp;E as usual?</a:t>
            </a:r>
          </a:p>
          <a:p>
            <a:pPr marL="624078" indent="-514350">
              <a:buFont typeface="+mj-lt"/>
              <a:buAutoNum type="arabicPeriod"/>
            </a:pPr>
            <a:endParaRPr lang="en-US" b="1" dirty="0" smtClean="0">
              <a:solidFill>
                <a:schemeClr val="bg1">
                  <a:lumMod val="75000"/>
                </a:schemeClr>
              </a:solidFill>
            </a:endParaRPr>
          </a:p>
          <a:p>
            <a:pPr marL="624078" indent="-514350">
              <a:buFont typeface="+mj-lt"/>
              <a:buAutoNum type="arabicPeriod"/>
            </a:pPr>
            <a:endParaRPr lang="en-029" b="1" dirty="0"/>
          </a:p>
        </p:txBody>
      </p:sp>
      <p:sp>
        <p:nvSpPr>
          <p:cNvPr id="3" name="Title 2"/>
          <p:cNvSpPr>
            <a:spLocks noGrp="1"/>
          </p:cNvSpPr>
          <p:nvPr>
            <p:ph type="title"/>
          </p:nvPr>
        </p:nvSpPr>
        <p:spPr>
          <a:xfrm>
            <a:off x="457200" y="12032"/>
            <a:ext cx="8229600" cy="1143000"/>
          </a:xfrm>
        </p:spPr>
        <p:txBody>
          <a:bodyPr/>
          <a:lstStyle/>
          <a:p>
            <a:r>
              <a:rPr lang="en-US" dirty="0" smtClean="0"/>
              <a:t>Issues for discussion</a:t>
            </a:r>
            <a:endParaRPr lang="en-029" dirty="0"/>
          </a:p>
        </p:txBody>
      </p:sp>
    </p:spTree>
    <p:extLst>
      <p:ext uri="{BB962C8B-B14F-4D97-AF65-F5344CB8AC3E}">
        <p14:creationId xmlns:p14="http://schemas.microsoft.com/office/powerpoint/2010/main" val="243560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95400"/>
            <a:ext cx="8229600" cy="4711891"/>
          </a:xfrm>
        </p:spPr>
        <p:txBody>
          <a:bodyPr>
            <a:noAutofit/>
          </a:bodyPr>
          <a:lstStyle/>
          <a:p>
            <a:r>
              <a:rPr lang="en-US" sz="2000" dirty="0"/>
              <a:t>UNDP: </a:t>
            </a:r>
          </a:p>
          <a:p>
            <a:pPr lvl="1"/>
            <a:r>
              <a:rPr lang="en-US" sz="2000" dirty="0"/>
              <a:t>Vulnerability Reduction Assessment (VRA), </a:t>
            </a:r>
          </a:p>
          <a:p>
            <a:pPr lvl="1"/>
            <a:r>
              <a:rPr lang="en-US" sz="2000" dirty="0"/>
              <a:t>SGP Impact Assessment System, </a:t>
            </a:r>
          </a:p>
          <a:p>
            <a:pPr lvl="1"/>
            <a:r>
              <a:rPr lang="en-US" sz="2000" dirty="0"/>
              <a:t>UNDP Climate Change Adaptation Indicator Framework</a:t>
            </a:r>
          </a:p>
          <a:p>
            <a:r>
              <a:rPr lang="en-US" sz="2000" dirty="0"/>
              <a:t>UKCIP- </a:t>
            </a:r>
            <a:r>
              <a:rPr lang="en-US" sz="2000" dirty="0" err="1"/>
              <a:t>AdaptME</a:t>
            </a:r>
            <a:r>
              <a:rPr lang="en-US" sz="2000" dirty="0"/>
              <a:t> a </a:t>
            </a:r>
            <a:r>
              <a:rPr lang="en-US" sz="2000" dirty="0" smtClean="0"/>
              <a:t>question-based </a:t>
            </a:r>
            <a:r>
              <a:rPr lang="en-US" sz="2000" dirty="0"/>
              <a:t>approach </a:t>
            </a:r>
          </a:p>
          <a:p>
            <a:r>
              <a:rPr lang="en-US" sz="2000" dirty="0"/>
              <a:t>WRI- </a:t>
            </a:r>
            <a:endParaRPr lang="en-US" sz="2000" dirty="0" smtClean="0"/>
          </a:p>
          <a:p>
            <a:r>
              <a:rPr lang="en-US" sz="2000" dirty="0" smtClean="0"/>
              <a:t>GEF – Adaptation Funds</a:t>
            </a:r>
          </a:p>
          <a:p>
            <a:r>
              <a:rPr lang="en-US" sz="2000" dirty="0" err="1" smtClean="0"/>
              <a:t>SEAChange</a:t>
            </a:r>
            <a:r>
              <a:rPr lang="en-US" sz="2000" dirty="0"/>
              <a:t>: South East Asia Community of Practice for Monitoring and Evaluation of Climate Change intervention</a:t>
            </a:r>
          </a:p>
          <a:p>
            <a:r>
              <a:rPr lang="en-US" sz="2000" dirty="0"/>
              <a:t>World Bank</a:t>
            </a:r>
          </a:p>
          <a:p>
            <a:r>
              <a:rPr lang="en-US" sz="2000" dirty="0"/>
              <a:t>WWF</a:t>
            </a:r>
          </a:p>
          <a:p>
            <a:r>
              <a:rPr lang="en-US" sz="2000" dirty="0"/>
              <a:t>GIZ- training</a:t>
            </a:r>
          </a:p>
        </p:txBody>
      </p:sp>
      <p:sp>
        <p:nvSpPr>
          <p:cNvPr id="5" name="Title 4"/>
          <p:cNvSpPr>
            <a:spLocks noGrp="1"/>
          </p:cNvSpPr>
          <p:nvPr>
            <p:ph type="title"/>
          </p:nvPr>
        </p:nvSpPr>
        <p:spPr>
          <a:xfrm>
            <a:off x="457200" y="152400"/>
            <a:ext cx="8534400" cy="1143000"/>
          </a:xfrm>
        </p:spPr>
        <p:txBody>
          <a:bodyPr>
            <a:normAutofit/>
          </a:bodyPr>
          <a:lstStyle/>
          <a:p>
            <a:pPr algn="l"/>
            <a:r>
              <a:rPr lang="en-US" dirty="0" smtClean="0"/>
              <a:t>Adaptation M&amp;E resources: </a:t>
            </a:r>
            <a:endParaRPr lang="en-029" dirty="0"/>
          </a:p>
        </p:txBody>
      </p:sp>
    </p:spTree>
    <p:extLst>
      <p:ext uri="{BB962C8B-B14F-4D97-AF65-F5344CB8AC3E}">
        <p14:creationId xmlns:p14="http://schemas.microsoft.com/office/powerpoint/2010/main" val="57674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Refine results chains and add indicators</a:t>
            </a:r>
          </a:p>
          <a:p>
            <a:r>
              <a:rPr lang="en-US" dirty="0" smtClean="0"/>
              <a:t>Assemble biophysical and socio-economic baseline data</a:t>
            </a:r>
          </a:p>
          <a:p>
            <a:r>
              <a:rPr lang="en-US" dirty="0" smtClean="0"/>
              <a:t>Draft monitoring plan</a:t>
            </a:r>
            <a:endParaRPr lang="en-029" dirty="0"/>
          </a:p>
        </p:txBody>
      </p:sp>
      <p:sp>
        <p:nvSpPr>
          <p:cNvPr id="3" name="Title 2"/>
          <p:cNvSpPr>
            <a:spLocks noGrp="1"/>
          </p:cNvSpPr>
          <p:nvPr>
            <p:ph type="title"/>
          </p:nvPr>
        </p:nvSpPr>
        <p:spPr/>
        <p:txBody>
          <a:bodyPr/>
          <a:lstStyle/>
          <a:p>
            <a:r>
              <a:rPr lang="en-US" dirty="0" smtClean="0"/>
              <a:t>Next steps</a:t>
            </a:r>
            <a:endParaRPr lang="en-029" dirty="0"/>
          </a:p>
        </p:txBody>
      </p:sp>
    </p:spTree>
    <p:extLst>
      <p:ext uri="{BB962C8B-B14F-4D97-AF65-F5344CB8AC3E}">
        <p14:creationId xmlns:p14="http://schemas.microsoft.com/office/powerpoint/2010/main" val="2186495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0" y="-78709"/>
            <a:ext cx="1188720" cy="6909067"/>
            <a:chOff x="282255" y="-78709"/>
            <a:chExt cx="1153372" cy="6909067"/>
          </a:xfrm>
        </p:grpSpPr>
        <p:sp>
          <p:nvSpPr>
            <p:cNvPr id="5" name="Freeform 4"/>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9" name="Freeform 8"/>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10" name="Freeform 9"/>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11" name="Freeform 10"/>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12" name="Freeform 11"/>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13" name="Freeform 12"/>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sp>
        <p:nvSpPr>
          <p:cNvPr id="14" name="Title 13"/>
          <p:cNvSpPr>
            <a:spLocks noGrp="1"/>
          </p:cNvSpPr>
          <p:nvPr>
            <p:ph type="title"/>
          </p:nvPr>
        </p:nvSpPr>
        <p:spPr/>
        <p:txBody>
          <a:bodyPr/>
          <a:lstStyle/>
          <a:p>
            <a:endParaRPr lang="en-029"/>
          </a:p>
        </p:txBody>
      </p:sp>
      <p:grpSp>
        <p:nvGrpSpPr>
          <p:cNvPr id="15" name="Group 14"/>
          <p:cNvGrpSpPr/>
          <p:nvPr/>
        </p:nvGrpSpPr>
        <p:grpSpPr>
          <a:xfrm>
            <a:off x="1905000" y="0"/>
            <a:ext cx="1153372" cy="6909067"/>
            <a:chOff x="282255" y="-78709"/>
            <a:chExt cx="1153372" cy="6909067"/>
          </a:xfrm>
        </p:grpSpPr>
        <p:sp>
          <p:nvSpPr>
            <p:cNvPr id="16" name="Freeform 15"/>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17" name="Freeform 16"/>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accent3"/>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18" name="Freeform 17"/>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19" name="Freeform 18"/>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20" name="Freeform 19"/>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21" name="Freeform 20"/>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grpSp>
        <p:nvGrpSpPr>
          <p:cNvPr id="22" name="Group 21"/>
          <p:cNvGrpSpPr/>
          <p:nvPr/>
        </p:nvGrpSpPr>
        <p:grpSpPr>
          <a:xfrm>
            <a:off x="3574209" y="27635"/>
            <a:ext cx="1153372" cy="6909067"/>
            <a:chOff x="282255" y="-78709"/>
            <a:chExt cx="1153372" cy="6909067"/>
          </a:xfrm>
        </p:grpSpPr>
        <p:sp>
          <p:nvSpPr>
            <p:cNvPr id="23" name="Freeform 22"/>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24" name="Freeform 23"/>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25" name="Freeform 24"/>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FFC000"/>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26" name="Freeform 25"/>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27" name="Freeform 26"/>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28" name="Freeform 27"/>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grpSp>
        <p:nvGrpSpPr>
          <p:cNvPr id="29" name="Group 28"/>
          <p:cNvGrpSpPr/>
          <p:nvPr/>
        </p:nvGrpSpPr>
        <p:grpSpPr>
          <a:xfrm>
            <a:off x="4800600" y="68204"/>
            <a:ext cx="1153372" cy="6909067"/>
            <a:chOff x="282255" y="-78709"/>
            <a:chExt cx="1153372" cy="6909067"/>
          </a:xfrm>
        </p:grpSpPr>
        <p:sp>
          <p:nvSpPr>
            <p:cNvPr id="30" name="Freeform 29"/>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31" name="Freeform 30"/>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32" name="Freeform 31"/>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33" name="Freeform 32"/>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92D050"/>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34" name="Freeform 33"/>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35" name="Freeform 34"/>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grpSp>
        <p:nvGrpSpPr>
          <p:cNvPr id="36" name="Group 35"/>
          <p:cNvGrpSpPr/>
          <p:nvPr/>
        </p:nvGrpSpPr>
        <p:grpSpPr>
          <a:xfrm>
            <a:off x="6172200" y="0"/>
            <a:ext cx="1153372" cy="6909067"/>
            <a:chOff x="282255" y="-78709"/>
            <a:chExt cx="1153372" cy="6909067"/>
          </a:xfrm>
        </p:grpSpPr>
        <p:sp>
          <p:nvSpPr>
            <p:cNvPr id="37" name="Freeform 36"/>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38" name="Freeform 37"/>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39" name="Freeform 38"/>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40" name="Freeform 39"/>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41" name="Freeform 40"/>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0070C0"/>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42" name="Freeform 41"/>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grpSp>
        <p:nvGrpSpPr>
          <p:cNvPr id="43" name="Group 42"/>
          <p:cNvGrpSpPr/>
          <p:nvPr/>
        </p:nvGrpSpPr>
        <p:grpSpPr>
          <a:xfrm>
            <a:off x="7860633" y="-17903"/>
            <a:ext cx="1153372" cy="6909067"/>
            <a:chOff x="282255" y="-78709"/>
            <a:chExt cx="1153372" cy="6909067"/>
          </a:xfrm>
        </p:grpSpPr>
        <p:sp>
          <p:nvSpPr>
            <p:cNvPr id="44" name="Freeform 43"/>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45" name="Freeform 44"/>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46" name="Freeform 45"/>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47" name="Freeform 46"/>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48" name="Freeform 47"/>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49" name="Freeform 48"/>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7030A0"/>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spTree>
    <p:extLst>
      <p:ext uri="{BB962C8B-B14F-4D97-AF65-F5344CB8AC3E}">
        <p14:creationId xmlns:p14="http://schemas.microsoft.com/office/powerpoint/2010/main" val="1641824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dirty="0" smtClean="0"/>
              <a:t>Describe the adaptation context</a:t>
            </a:r>
          </a:p>
          <a:p>
            <a:pPr marL="624078" indent="-514350">
              <a:buFont typeface="+mj-lt"/>
              <a:buAutoNum type="arabicPeriod"/>
            </a:pPr>
            <a:r>
              <a:rPr lang="en-US" dirty="0" smtClean="0"/>
              <a:t>Define the desired contribution to adaptation</a:t>
            </a:r>
          </a:p>
          <a:p>
            <a:pPr marL="624078" indent="-514350">
              <a:buFont typeface="+mj-lt"/>
              <a:buAutoNum type="arabicPeriod"/>
            </a:pPr>
            <a:r>
              <a:rPr lang="en-US" dirty="0"/>
              <a:t>Develop adaptation strategies</a:t>
            </a:r>
          </a:p>
          <a:p>
            <a:pPr marL="624078" indent="-514350">
              <a:buFont typeface="+mj-lt"/>
              <a:buAutoNum type="arabicPeriod"/>
            </a:pPr>
            <a:r>
              <a:rPr lang="en-US" dirty="0" smtClean="0"/>
              <a:t>Create </a:t>
            </a:r>
            <a:r>
              <a:rPr lang="en-US" dirty="0"/>
              <a:t>an adaptation theory of change</a:t>
            </a:r>
          </a:p>
          <a:p>
            <a:pPr marL="624078" indent="-514350">
              <a:buFont typeface="+mj-lt"/>
              <a:buAutoNum type="arabicPeriod"/>
            </a:pPr>
            <a:r>
              <a:rPr lang="en-US" dirty="0" smtClean="0"/>
              <a:t>Choose indicators and set baselines</a:t>
            </a:r>
          </a:p>
          <a:p>
            <a:pPr marL="624078" indent="-514350">
              <a:buFont typeface="+mj-lt"/>
              <a:buAutoNum type="arabicPeriod"/>
            </a:pPr>
            <a:r>
              <a:rPr lang="en-US" dirty="0" smtClean="0"/>
              <a:t>Develop and implement a plan for M&amp;E</a:t>
            </a:r>
            <a:endParaRPr lang="en-US" dirty="0"/>
          </a:p>
        </p:txBody>
      </p:sp>
      <p:sp>
        <p:nvSpPr>
          <p:cNvPr id="3" name="Title 2"/>
          <p:cNvSpPr>
            <a:spLocks noGrp="1"/>
          </p:cNvSpPr>
          <p:nvPr>
            <p:ph type="title"/>
          </p:nvPr>
        </p:nvSpPr>
        <p:spPr/>
        <p:txBody>
          <a:bodyPr/>
          <a:lstStyle/>
          <a:p>
            <a:r>
              <a:rPr lang="en-US" dirty="0" smtClean="0"/>
              <a:t>6-Step Methodology</a:t>
            </a:r>
            <a:endParaRPr lang="en-US" dirty="0"/>
          </a:p>
        </p:txBody>
      </p:sp>
      <p:sp>
        <p:nvSpPr>
          <p:cNvPr id="4" name="Right Brace 3"/>
          <p:cNvSpPr/>
          <p:nvPr/>
        </p:nvSpPr>
        <p:spPr>
          <a:xfrm>
            <a:off x="7070557" y="2763253"/>
            <a:ext cx="2073443"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Adaptive </a:t>
            </a:r>
            <a:r>
              <a:rPr lang="en-US" dirty="0" err="1" smtClean="0"/>
              <a:t>mgmt</a:t>
            </a:r>
            <a:endParaRPr lang="en-029" dirty="0"/>
          </a:p>
        </p:txBody>
      </p:sp>
      <p:sp>
        <p:nvSpPr>
          <p:cNvPr id="5" name="Right Brace 4"/>
          <p:cNvSpPr/>
          <p:nvPr/>
        </p:nvSpPr>
        <p:spPr>
          <a:xfrm>
            <a:off x="7070557" y="1678406"/>
            <a:ext cx="2622884"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err="1" smtClean="0"/>
              <a:t>Proj</a:t>
            </a:r>
            <a:r>
              <a:rPr lang="en-US" dirty="0" smtClean="0"/>
              <a:t> </a:t>
            </a:r>
            <a:r>
              <a:rPr lang="en-US" dirty="0" err="1" smtClean="0"/>
              <a:t>mgmt</a:t>
            </a:r>
            <a:endParaRPr lang="en-029" dirty="0"/>
          </a:p>
        </p:txBody>
      </p:sp>
      <p:sp>
        <p:nvSpPr>
          <p:cNvPr id="7" name="Right Brace 6"/>
          <p:cNvSpPr/>
          <p:nvPr/>
        </p:nvSpPr>
        <p:spPr>
          <a:xfrm>
            <a:off x="7345277" y="3906253"/>
            <a:ext cx="2073443"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M&amp;E</a:t>
            </a:r>
            <a:endParaRPr lang="en-029" dirty="0"/>
          </a:p>
        </p:txBody>
      </p:sp>
    </p:spTree>
    <p:extLst>
      <p:ext uri="{BB962C8B-B14F-4D97-AF65-F5344CB8AC3E}">
        <p14:creationId xmlns:p14="http://schemas.microsoft.com/office/powerpoint/2010/main" val="3969533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998219" y="762000"/>
            <a:ext cx="6995160" cy="4525963"/>
          </a:xfrm>
          <a:prstGeom prst="rightArrow">
            <a:avLst/>
          </a:prstGeom>
          <a:solidFill>
            <a:schemeClr val="bg1">
              <a:lumMod val="7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383260"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dirty="0" smtClean="0"/>
              <a:t>Describe the adaptation context</a:t>
            </a:r>
            <a:endParaRPr lang="en-029" sz="1400" b="1" kern="1200" dirty="0"/>
          </a:p>
        </p:txBody>
      </p:sp>
      <p:sp>
        <p:nvSpPr>
          <p:cNvPr id="9" name="Freeform 8"/>
          <p:cNvSpPr/>
          <p:nvPr/>
        </p:nvSpPr>
        <p:spPr>
          <a:xfrm>
            <a:off x="1765073"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accent3"/>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dirty="0" smtClean="0"/>
              <a:t>Define the desired contribution to adaptation</a:t>
            </a:r>
            <a:endParaRPr lang="en-029" sz="1400" b="1" kern="1200" dirty="0"/>
          </a:p>
        </p:txBody>
      </p:sp>
      <p:sp>
        <p:nvSpPr>
          <p:cNvPr id="10" name="Freeform 9"/>
          <p:cNvSpPr/>
          <p:nvPr/>
        </p:nvSpPr>
        <p:spPr>
          <a:xfrm>
            <a:off x="3146886"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FFC000"/>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smtClean="0"/>
              <a:t>Develop adaptation strategies</a:t>
            </a:r>
            <a:endParaRPr lang="en-029" sz="1400" b="1" kern="1200"/>
          </a:p>
        </p:txBody>
      </p:sp>
      <p:sp>
        <p:nvSpPr>
          <p:cNvPr id="11" name="Freeform 10"/>
          <p:cNvSpPr/>
          <p:nvPr/>
        </p:nvSpPr>
        <p:spPr>
          <a:xfrm>
            <a:off x="4528700"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92D050"/>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smtClean="0"/>
              <a:t>Create an adaptation theory of change</a:t>
            </a:r>
            <a:endParaRPr lang="en-029" sz="1400" b="1" kern="1200"/>
          </a:p>
        </p:txBody>
      </p:sp>
      <p:sp>
        <p:nvSpPr>
          <p:cNvPr id="12" name="Freeform 11"/>
          <p:cNvSpPr/>
          <p:nvPr/>
        </p:nvSpPr>
        <p:spPr>
          <a:xfrm>
            <a:off x="5910513"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0070C0"/>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smtClean="0"/>
              <a:t>Choose indicators and set baselines</a:t>
            </a:r>
            <a:endParaRPr lang="en-029" sz="1400" b="1" kern="1200"/>
          </a:p>
        </p:txBody>
      </p:sp>
      <p:sp>
        <p:nvSpPr>
          <p:cNvPr id="13" name="Freeform 12"/>
          <p:cNvSpPr/>
          <p:nvPr/>
        </p:nvSpPr>
        <p:spPr>
          <a:xfrm>
            <a:off x="7292326"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7030A0"/>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dirty="0" smtClean="0"/>
              <a:t>Develop and implement a plan for M&amp;E</a:t>
            </a:r>
            <a:endParaRPr lang="en-029" sz="1400" b="1" kern="1200" dirty="0"/>
          </a:p>
        </p:txBody>
      </p:sp>
      <p:sp>
        <p:nvSpPr>
          <p:cNvPr id="3" name="Title 2"/>
          <p:cNvSpPr>
            <a:spLocks noGrp="1"/>
          </p:cNvSpPr>
          <p:nvPr>
            <p:ph type="title"/>
          </p:nvPr>
        </p:nvSpPr>
        <p:spPr/>
        <p:txBody>
          <a:bodyPr>
            <a:normAutofit fontScale="90000"/>
          </a:bodyPr>
          <a:lstStyle/>
          <a:p>
            <a:r>
              <a:rPr lang="en-US" dirty="0" smtClean="0"/>
              <a:t>6-Steps to AWE M&amp;E framework</a:t>
            </a:r>
            <a:endParaRPr lang="en-US" dirty="0"/>
          </a:p>
        </p:txBody>
      </p:sp>
      <p:sp>
        <p:nvSpPr>
          <p:cNvPr id="7" name="Right Brace 6"/>
          <p:cNvSpPr/>
          <p:nvPr/>
        </p:nvSpPr>
        <p:spPr>
          <a:xfrm rot="5400000">
            <a:off x="5630777" y="3801978"/>
            <a:ext cx="2073443" cy="2819401"/>
          </a:xfrm>
          <a:prstGeom prst="rightBrace">
            <a:avLst/>
          </a:prstGeom>
          <a:ln w="19050"/>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dirty="0" smtClean="0"/>
              <a:t>Monitoring &amp; Evaluation</a:t>
            </a:r>
            <a:endParaRPr lang="en-029" dirty="0"/>
          </a:p>
        </p:txBody>
      </p:sp>
      <p:sp>
        <p:nvSpPr>
          <p:cNvPr id="8" name="Right Brace 7"/>
          <p:cNvSpPr/>
          <p:nvPr/>
        </p:nvSpPr>
        <p:spPr>
          <a:xfrm rot="5400000">
            <a:off x="1858877" y="3104149"/>
            <a:ext cx="2073443" cy="4267200"/>
          </a:xfrm>
          <a:prstGeom prst="rightBrace">
            <a:avLst/>
          </a:prstGeom>
          <a:ln w="19050"/>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dirty="0" smtClean="0"/>
              <a:t>Project planning and development</a:t>
            </a:r>
            <a:endParaRPr lang="en-029" dirty="0"/>
          </a:p>
        </p:txBody>
      </p:sp>
    </p:spTree>
    <p:extLst>
      <p:ext uri="{BB962C8B-B14F-4D97-AF65-F5344CB8AC3E}">
        <p14:creationId xmlns:p14="http://schemas.microsoft.com/office/powerpoint/2010/main" val="350771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998219" y="762000"/>
            <a:ext cx="6995160" cy="4525963"/>
          </a:xfrm>
          <a:prstGeom prst="rightArrow">
            <a:avLst/>
          </a:prstGeom>
          <a:solidFill>
            <a:schemeClr val="bg1">
              <a:lumMod val="7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383260"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dirty="0" smtClean="0"/>
              <a:t>Describe the adaptation context</a:t>
            </a:r>
            <a:endParaRPr lang="en-029" sz="1400" b="1" kern="1200" dirty="0"/>
          </a:p>
        </p:txBody>
      </p:sp>
      <p:sp>
        <p:nvSpPr>
          <p:cNvPr id="9" name="Freeform 8"/>
          <p:cNvSpPr/>
          <p:nvPr/>
        </p:nvSpPr>
        <p:spPr>
          <a:xfrm>
            <a:off x="1765073"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accent3"/>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dirty="0" smtClean="0"/>
              <a:t>Define the desired contribution to adaptation</a:t>
            </a:r>
            <a:endParaRPr lang="en-029" sz="1400" b="1" kern="1200" dirty="0"/>
          </a:p>
        </p:txBody>
      </p:sp>
      <p:sp>
        <p:nvSpPr>
          <p:cNvPr id="10" name="Freeform 9"/>
          <p:cNvSpPr/>
          <p:nvPr/>
        </p:nvSpPr>
        <p:spPr>
          <a:xfrm>
            <a:off x="3146886"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FFC000"/>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smtClean="0"/>
              <a:t>Develop adaptation strategies</a:t>
            </a:r>
            <a:endParaRPr lang="en-029" sz="1400" b="1" kern="1200"/>
          </a:p>
        </p:txBody>
      </p:sp>
      <p:sp>
        <p:nvSpPr>
          <p:cNvPr id="11" name="Freeform 10"/>
          <p:cNvSpPr/>
          <p:nvPr/>
        </p:nvSpPr>
        <p:spPr>
          <a:xfrm>
            <a:off x="4528700"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92D050"/>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dirty="0" smtClean="0"/>
              <a:t>Create an adaptation theory of change</a:t>
            </a:r>
            <a:endParaRPr lang="en-029" sz="1400" b="1" kern="1200" dirty="0"/>
          </a:p>
        </p:txBody>
      </p:sp>
      <p:sp>
        <p:nvSpPr>
          <p:cNvPr id="12" name="Freeform 11"/>
          <p:cNvSpPr/>
          <p:nvPr/>
        </p:nvSpPr>
        <p:spPr>
          <a:xfrm>
            <a:off x="5910513"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0070C0"/>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smtClean="0"/>
              <a:t>Choose indicators and set baselines</a:t>
            </a:r>
            <a:endParaRPr lang="en-029" sz="1400" b="1" kern="1200"/>
          </a:p>
        </p:txBody>
      </p:sp>
      <p:sp>
        <p:nvSpPr>
          <p:cNvPr id="13" name="Freeform 12"/>
          <p:cNvSpPr/>
          <p:nvPr/>
        </p:nvSpPr>
        <p:spPr>
          <a:xfrm>
            <a:off x="7292326" y="2119788"/>
            <a:ext cx="1316012" cy="1810385"/>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7030A0"/>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horz"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400" b="1" kern="1200" dirty="0" smtClean="0"/>
              <a:t>Develop and implement a plan for M&amp;E</a:t>
            </a:r>
            <a:endParaRPr lang="en-029" sz="1400" b="1" kern="1200" dirty="0"/>
          </a:p>
        </p:txBody>
      </p:sp>
      <p:sp>
        <p:nvSpPr>
          <p:cNvPr id="3" name="Title 2"/>
          <p:cNvSpPr>
            <a:spLocks noGrp="1"/>
          </p:cNvSpPr>
          <p:nvPr>
            <p:ph type="title"/>
          </p:nvPr>
        </p:nvSpPr>
        <p:spPr/>
        <p:txBody>
          <a:bodyPr>
            <a:normAutofit fontScale="90000"/>
          </a:bodyPr>
          <a:lstStyle/>
          <a:p>
            <a:r>
              <a:rPr lang="en-US" dirty="0" smtClean="0"/>
              <a:t>6-Steps to AWE M&amp;E framework</a:t>
            </a:r>
            <a:endParaRPr lang="en-US" dirty="0"/>
          </a:p>
        </p:txBody>
      </p:sp>
    </p:spTree>
    <p:extLst>
      <p:ext uri="{BB962C8B-B14F-4D97-AF65-F5344CB8AC3E}">
        <p14:creationId xmlns:p14="http://schemas.microsoft.com/office/powerpoint/2010/main" val="218332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70588" l="0"/>
                                      </p:by>
                                    </p:animClr>
                                    <p:animClr clrSpc="hsl" dir="cw">
                                      <p:cBhvr>
                                        <p:cTn id="7" dur="500" fill="hold"/>
                                        <p:tgtEl>
                                          <p:spTgt spid="5"/>
                                        </p:tgtEl>
                                        <p:attrNameLst>
                                          <p:attrName>fillcolor</p:attrName>
                                        </p:attrNameLst>
                                      </p:cBhvr>
                                      <p:by>
                                        <p:hsl h="0" s="-70588" l="0"/>
                                      </p:by>
                                    </p:animClr>
                                    <p:animClr clrSpc="hsl" dir="cw">
                                      <p:cBhvr>
                                        <p:cTn id="8" dur="500" fill="hold"/>
                                        <p:tgtEl>
                                          <p:spTgt spid="5"/>
                                        </p:tgtEl>
                                        <p:attrNameLst>
                                          <p:attrName>stroke.color</p:attrName>
                                        </p:attrNameLst>
                                      </p:cBhvr>
                                      <p:by>
                                        <p:hsl h="0" s="-70588" l="0"/>
                                      </p:by>
                                    </p:animClr>
                                    <p:set>
                                      <p:cBhvr>
                                        <p:cTn id="9" dur="500" fill="hold"/>
                                        <p:tgtEl>
                                          <p:spTgt spid="5"/>
                                        </p:tgtEl>
                                        <p:attrNameLst>
                                          <p:attrName>fill.type</p:attrName>
                                        </p:attrNameLst>
                                      </p:cBhvr>
                                      <p:to>
                                        <p:strVal val="solid"/>
                                      </p:to>
                                    </p:set>
                                  </p:childTnLst>
                                </p:cTn>
                              </p:par>
                              <p:par>
                                <p:cTn id="10" presetID="25" presetClass="emph" presetSubtype="0" fill="hold" grpId="0" nodeType="withEffect">
                                  <p:stCondLst>
                                    <p:cond delay="0"/>
                                  </p:stCondLst>
                                  <p:childTnLst>
                                    <p:animClr clrSpc="hsl" dir="cw">
                                      <p:cBhvr override="childStyle">
                                        <p:cTn id="11" dur="500" fill="hold"/>
                                        <p:tgtEl>
                                          <p:spTgt spid="9"/>
                                        </p:tgtEl>
                                        <p:attrNameLst>
                                          <p:attrName>style.color</p:attrName>
                                        </p:attrNameLst>
                                      </p:cBhvr>
                                      <p:by>
                                        <p:hsl h="0" s="-70588" l="0"/>
                                      </p:by>
                                    </p:animClr>
                                    <p:animClr clrSpc="hsl" dir="cw">
                                      <p:cBhvr>
                                        <p:cTn id="12" dur="500" fill="hold"/>
                                        <p:tgtEl>
                                          <p:spTgt spid="9"/>
                                        </p:tgtEl>
                                        <p:attrNameLst>
                                          <p:attrName>fillcolor</p:attrName>
                                        </p:attrNameLst>
                                      </p:cBhvr>
                                      <p:by>
                                        <p:hsl h="0" s="-70588" l="0"/>
                                      </p:by>
                                    </p:animClr>
                                    <p:animClr clrSpc="hsl" dir="cw">
                                      <p:cBhvr>
                                        <p:cTn id="13" dur="500" fill="hold"/>
                                        <p:tgtEl>
                                          <p:spTgt spid="9"/>
                                        </p:tgtEl>
                                        <p:attrNameLst>
                                          <p:attrName>stroke.color</p:attrName>
                                        </p:attrNameLst>
                                      </p:cBhvr>
                                      <p:by>
                                        <p:hsl h="0" s="-70588" l="0"/>
                                      </p:by>
                                    </p:animClr>
                                    <p:set>
                                      <p:cBhvr>
                                        <p:cTn id="14" dur="500" fill="hold"/>
                                        <p:tgtEl>
                                          <p:spTgt spid="9"/>
                                        </p:tgtEl>
                                        <p:attrNameLst>
                                          <p:attrName>fill.type</p:attrName>
                                        </p:attrNameLst>
                                      </p:cBhvr>
                                      <p:to>
                                        <p:strVal val="solid"/>
                                      </p:to>
                                    </p:set>
                                  </p:childTnLst>
                                </p:cTn>
                              </p:par>
                              <p:par>
                                <p:cTn id="15" presetID="25" presetClass="emph" presetSubtype="0" fill="hold" grpId="0" nodeType="withEffect">
                                  <p:stCondLst>
                                    <p:cond delay="0"/>
                                  </p:stCondLst>
                                  <p:childTnLst>
                                    <p:animClr clrSpc="hsl" dir="cw">
                                      <p:cBhvr override="childStyle">
                                        <p:cTn id="16" dur="500" fill="hold"/>
                                        <p:tgtEl>
                                          <p:spTgt spid="10"/>
                                        </p:tgtEl>
                                        <p:attrNameLst>
                                          <p:attrName>style.color</p:attrName>
                                        </p:attrNameLst>
                                      </p:cBhvr>
                                      <p:by>
                                        <p:hsl h="0" s="-70588" l="0"/>
                                      </p:by>
                                    </p:animClr>
                                    <p:animClr clrSpc="hsl" dir="cw">
                                      <p:cBhvr>
                                        <p:cTn id="17" dur="500" fill="hold"/>
                                        <p:tgtEl>
                                          <p:spTgt spid="10"/>
                                        </p:tgtEl>
                                        <p:attrNameLst>
                                          <p:attrName>fillcolor</p:attrName>
                                        </p:attrNameLst>
                                      </p:cBhvr>
                                      <p:by>
                                        <p:hsl h="0" s="-70588" l="0"/>
                                      </p:by>
                                    </p:animClr>
                                    <p:animClr clrSpc="hsl" dir="cw">
                                      <p:cBhvr>
                                        <p:cTn id="18" dur="500" fill="hold"/>
                                        <p:tgtEl>
                                          <p:spTgt spid="10"/>
                                        </p:tgtEl>
                                        <p:attrNameLst>
                                          <p:attrName>stroke.color</p:attrName>
                                        </p:attrNameLst>
                                      </p:cBhvr>
                                      <p:by>
                                        <p:hsl h="0" s="-70588" l="0"/>
                                      </p:by>
                                    </p:animClr>
                                    <p:set>
                                      <p:cBhvr>
                                        <p:cTn id="19" dur="500" fill="hold"/>
                                        <p:tgtEl>
                                          <p:spTgt spid="10"/>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30" presetClass="emph" presetSubtype="0" fill="hold" grpId="0" nodeType="clickEffect">
                                  <p:stCondLst>
                                    <p:cond delay="0"/>
                                  </p:stCondLst>
                                  <p:childTnLst>
                                    <p:animClr clrSpc="hsl" dir="cw">
                                      <p:cBhvr override="childStyle">
                                        <p:cTn id="31" dur="500" fill="hold"/>
                                        <p:tgtEl>
                                          <p:spTgt spid="13"/>
                                        </p:tgtEl>
                                        <p:attrNameLst>
                                          <p:attrName>style.color</p:attrName>
                                        </p:attrNameLst>
                                      </p:cBhvr>
                                      <p:by>
                                        <p:hsl h="0" s="12549" l="25098"/>
                                      </p:by>
                                    </p:animClr>
                                    <p:animClr clrSpc="hsl" dir="cw">
                                      <p:cBhvr>
                                        <p:cTn id="32" dur="500" fill="hold"/>
                                        <p:tgtEl>
                                          <p:spTgt spid="13"/>
                                        </p:tgtEl>
                                        <p:attrNameLst>
                                          <p:attrName>fillcolor</p:attrName>
                                        </p:attrNameLst>
                                      </p:cBhvr>
                                      <p:by>
                                        <p:hsl h="0" s="12549" l="25098"/>
                                      </p:by>
                                    </p:animClr>
                                    <p:animClr clrSpc="hsl" dir="cw">
                                      <p:cBhvr>
                                        <p:cTn id="33" dur="500" fill="hold"/>
                                        <p:tgtEl>
                                          <p:spTgt spid="13"/>
                                        </p:tgtEl>
                                        <p:attrNameLst>
                                          <p:attrName>stroke.color</p:attrName>
                                        </p:attrNameLst>
                                      </p:cBhvr>
                                      <p:by>
                                        <p:hsl h="0" s="12549" l="25098"/>
                                      </p:by>
                                    </p:animClr>
                                    <p:set>
                                      <p:cBhvr>
                                        <p:cTn id="34"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39716" y="282659"/>
            <a:ext cx="8229600" cy="1143000"/>
          </a:xfrm>
        </p:spPr>
        <p:txBody>
          <a:bodyPr/>
          <a:lstStyle/>
          <a:p>
            <a:endParaRPr lang="en-029"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3474720"/>
            <a:ext cx="5063843" cy="338328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474" y="0"/>
            <a:ext cx="5921326" cy="3956186"/>
          </a:xfrm>
          <a:prstGeom prst="rect">
            <a:avLst/>
          </a:prstGeom>
        </p:spPr>
      </p:pic>
      <p:grpSp>
        <p:nvGrpSpPr>
          <p:cNvPr id="8" name="Group 7"/>
          <p:cNvGrpSpPr/>
          <p:nvPr/>
        </p:nvGrpSpPr>
        <p:grpSpPr>
          <a:xfrm>
            <a:off x="0" y="-78709"/>
            <a:ext cx="1188720" cy="6909067"/>
            <a:chOff x="282255" y="-78709"/>
            <a:chExt cx="1153372" cy="6909067"/>
          </a:xfrm>
        </p:grpSpPr>
        <p:sp>
          <p:nvSpPr>
            <p:cNvPr id="13" name="Freeform 12"/>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14" name="Freeform 13"/>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15" name="Freeform 14"/>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16" name="Freeform 15"/>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17" name="Freeform 16"/>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18" name="Freeform 17"/>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000" y="3607708"/>
            <a:ext cx="5181600" cy="3461957"/>
          </a:xfrm>
          <a:prstGeom prst="rect">
            <a:avLst/>
          </a:prstGeom>
        </p:spPr>
      </p:pic>
      <p:pic>
        <p:nvPicPr>
          <p:cNvPr id="9" name="Content Placeholder 8"/>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5867400" y="12032"/>
            <a:ext cx="5381743" cy="3595677"/>
          </a:xfrm>
        </p:spPr>
      </p:pic>
    </p:spTree>
    <p:extLst>
      <p:ext uri="{BB962C8B-B14F-4D97-AF65-F5344CB8AC3E}">
        <p14:creationId xmlns:p14="http://schemas.microsoft.com/office/powerpoint/2010/main" val="9773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28393" y="76200"/>
            <a:ext cx="9198103" cy="676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0" y="-78709"/>
            <a:ext cx="1188720" cy="6909067"/>
            <a:chOff x="282255" y="-78709"/>
            <a:chExt cx="1153372" cy="6909067"/>
          </a:xfrm>
        </p:grpSpPr>
        <p:sp>
          <p:nvSpPr>
            <p:cNvPr id="6" name="Freeform 5"/>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7" name="Freeform 6"/>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8" name="Freeform 7"/>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9" name="Freeform 8"/>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10" name="Freeform 9"/>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11" name="Freeform 10"/>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spTree>
    <p:extLst>
      <p:ext uri="{BB962C8B-B14F-4D97-AF65-F5344CB8AC3E}">
        <p14:creationId xmlns:p14="http://schemas.microsoft.com/office/powerpoint/2010/main" val="445700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8229600" cy="1143000"/>
          </a:xfrm>
        </p:spPr>
        <p:txBody>
          <a:bodyPr/>
          <a:lstStyle/>
          <a:p>
            <a:r>
              <a:rPr lang="en-US" dirty="0" smtClean="0"/>
              <a:t>Grenville Conceptual model</a:t>
            </a:r>
            <a:endParaRPr lang="en-029" dirty="0"/>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709634"/>
            <a:ext cx="9246999" cy="4572000"/>
          </a:xfrm>
        </p:spPr>
      </p:pic>
    </p:spTree>
    <p:extLst>
      <p:ext uri="{BB962C8B-B14F-4D97-AF65-F5344CB8AC3E}">
        <p14:creationId xmlns:p14="http://schemas.microsoft.com/office/powerpoint/2010/main" val="3631232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6042"/>
            <a:ext cx="8229600" cy="1143000"/>
          </a:xfrm>
        </p:spPr>
        <p:txBody>
          <a:bodyPr>
            <a:normAutofit/>
          </a:bodyPr>
          <a:lstStyle/>
          <a:p>
            <a:r>
              <a:rPr lang="en-US" sz="3000" dirty="0" smtClean="0"/>
              <a:t>2. Contribution to Adaptation</a:t>
            </a:r>
            <a:endParaRPr lang="en-US" sz="3000" dirty="0"/>
          </a:p>
        </p:txBody>
      </p:sp>
      <p:sp>
        <p:nvSpPr>
          <p:cNvPr id="7" name="Content Placeholder 6"/>
          <p:cNvSpPr>
            <a:spLocks noGrp="1"/>
          </p:cNvSpPr>
          <p:nvPr>
            <p:ph sz="quarter" idx="2"/>
          </p:nvPr>
        </p:nvSpPr>
        <p:spPr>
          <a:xfrm>
            <a:off x="457200" y="2209800"/>
            <a:ext cx="4040188" cy="3941763"/>
          </a:xfrm>
        </p:spPr>
        <p:txBody>
          <a:bodyPr>
            <a:normAutofit/>
          </a:bodyPr>
          <a:lstStyle/>
          <a:p>
            <a:pPr marL="566928" indent="-457200">
              <a:buFont typeface="+mj-lt"/>
              <a:buAutoNum type="arabicPeriod"/>
            </a:pPr>
            <a:endParaRPr lang="en-US" dirty="0"/>
          </a:p>
          <a:p>
            <a:pPr marL="566928" indent="-457200">
              <a:buFont typeface="+mj-lt"/>
              <a:buAutoNum type="arabicPeriod"/>
            </a:pPr>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13056176"/>
              </p:ext>
            </p:extLst>
          </p:nvPr>
        </p:nvGraphicFramePr>
        <p:xfrm>
          <a:off x="1295400" y="1059745"/>
          <a:ext cx="7848600" cy="5641288"/>
        </p:xfrm>
        <a:graphic>
          <a:graphicData uri="http://schemas.openxmlformats.org/drawingml/2006/table">
            <a:tbl>
              <a:tblPr firstRow="1" bandRow="1">
                <a:tableStyleId>{5C22544A-7EE6-4342-B048-85BDC9FD1C3A}</a:tableStyleId>
              </a:tblPr>
              <a:tblGrid>
                <a:gridCol w="2489901"/>
                <a:gridCol w="5358699"/>
              </a:tblGrid>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 Dimensions of Adaptation</a:t>
                      </a:r>
                    </a:p>
                    <a:p>
                      <a:pPr algn="ctr"/>
                      <a:endParaRPr lang="en-029" dirty="0"/>
                    </a:p>
                  </a:txBody>
                  <a:tcPr/>
                </a:tc>
                <a:tc>
                  <a:txBody>
                    <a:bodyPr/>
                    <a:lstStyle/>
                    <a:p>
                      <a:pPr algn="ctr"/>
                      <a:r>
                        <a:rPr lang="en-US" dirty="0" smtClean="0"/>
                        <a:t>AWE focus</a:t>
                      </a:r>
                      <a:endParaRPr lang="en-029" dirty="0"/>
                    </a:p>
                  </a:txBody>
                  <a:tcPr/>
                </a:tc>
              </a:tr>
              <a:tr h="1496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Adaptive Capacity </a:t>
                      </a:r>
                      <a:r>
                        <a:rPr lang="en-US" sz="2000" dirty="0" smtClean="0"/>
                        <a:t>(readiness to deal with impacts)</a:t>
                      </a:r>
                    </a:p>
                    <a:p>
                      <a:endParaRPr lang="en-029"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Reinforcing community structure and raising awareness</a:t>
                      </a:r>
                    </a:p>
                    <a:p>
                      <a:endParaRPr lang="en-029" sz="2000" dirty="0"/>
                    </a:p>
                  </a:txBody>
                  <a:tcPr/>
                </a:tc>
              </a:tr>
              <a:tr h="11507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Adaptation Action   </a:t>
                      </a:r>
                      <a:r>
                        <a:rPr lang="en-US" sz="2000" dirty="0" smtClean="0"/>
                        <a:t>(direct interventions)</a:t>
                      </a:r>
                    </a:p>
                    <a:p>
                      <a:endParaRPr lang="en-029"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Concrete biophysical activities to reduce climate risks</a:t>
                      </a:r>
                    </a:p>
                    <a:p>
                      <a:endParaRPr lang="en-029" sz="2000" dirty="0"/>
                    </a:p>
                  </a:txBody>
                  <a:tcPr/>
                </a:tc>
              </a:tr>
              <a:tr h="1841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2000" b="1" i="1" dirty="0" smtClean="0"/>
                        <a:t>Sustained development</a:t>
                      </a:r>
                      <a:r>
                        <a:rPr lang="en-029" sz="2000" b="1" dirty="0" smtClean="0"/>
                        <a:t> </a:t>
                      </a:r>
                      <a:r>
                        <a:rPr lang="en-029" sz="2000" dirty="0" smtClean="0"/>
                        <a:t>–(human-wellbeing and economic </a:t>
                      </a:r>
                      <a:r>
                        <a:rPr lang="en-029" sz="2000" dirty="0" smtClean="0"/>
                        <a:t>welfare)</a:t>
                      </a:r>
                      <a:endParaRPr lang="en-US" sz="2000" dirty="0" smtClean="0"/>
                    </a:p>
                    <a:p>
                      <a:endParaRPr lang="en-029"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029" sz="2000" dirty="0" smtClean="0"/>
                        <a:t>Facilitating or establishing successful and sustainable development in vulnerable populations </a:t>
                      </a:r>
                      <a:r>
                        <a:rPr lang="en-US" sz="2000" dirty="0" smtClean="0"/>
                        <a:t>(Livelihood enhancement)</a:t>
                      </a:r>
                    </a:p>
                    <a:p>
                      <a:endParaRPr lang="en-029" sz="2000" dirty="0"/>
                    </a:p>
                  </a:txBody>
                  <a:tcPr/>
                </a:tc>
              </a:tr>
            </a:tbl>
          </a:graphicData>
        </a:graphic>
      </p:graphicFrame>
      <p:grpSp>
        <p:nvGrpSpPr>
          <p:cNvPr id="5" name="Group 4"/>
          <p:cNvGrpSpPr/>
          <p:nvPr/>
        </p:nvGrpSpPr>
        <p:grpSpPr>
          <a:xfrm>
            <a:off x="0" y="0"/>
            <a:ext cx="1153372" cy="6909067"/>
            <a:chOff x="282255" y="-78709"/>
            <a:chExt cx="1153372" cy="6909067"/>
          </a:xfrm>
        </p:grpSpPr>
        <p:sp>
          <p:nvSpPr>
            <p:cNvPr id="6" name="Freeform 5"/>
            <p:cNvSpPr/>
            <p:nvPr/>
          </p:nvSpPr>
          <p:spPr>
            <a:xfrm rot="16200000">
              <a:off x="306216" y="5700947"/>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context</a:t>
              </a:r>
              <a:endParaRPr lang="en-029" sz="1300" kern="1200" dirty="0"/>
            </a:p>
          </p:txBody>
        </p:sp>
        <p:sp>
          <p:nvSpPr>
            <p:cNvPr id="8" name="Freeform 7"/>
            <p:cNvSpPr/>
            <p:nvPr/>
          </p:nvSpPr>
          <p:spPr>
            <a:xfrm rot="16200000">
              <a:off x="306216" y="4540224"/>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accent3"/>
            </a:solidFill>
          </p:spPr>
          <p:style>
            <a:lnRef idx="2">
              <a:schemeClr val="lt1">
                <a:hueOff val="0"/>
                <a:satOff val="0"/>
                <a:lumOff val="0"/>
                <a:alphaOff val="0"/>
              </a:schemeClr>
            </a:lnRef>
            <a:fillRef idx="1">
              <a:schemeClr val="accent2">
                <a:hueOff val="-4032637"/>
                <a:satOff val="1754"/>
                <a:lumOff val="510"/>
                <a:alphaOff val="0"/>
              </a:schemeClr>
            </a:fillRef>
            <a:effectRef idx="0">
              <a:schemeClr val="accent2">
                <a:hueOff val="-4032637"/>
                <a:satOff val="1754"/>
                <a:lumOff val="51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Contribution to Adaptation</a:t>
              </a:r>
              <a:endParaRPr lang="en-029" sz="1300" kern="1200" dirty="0"/>
            </a:p>
          </p:txBody>
        </p:sp>
        <p:sp>
          <p:nvSpPr>
            <p:cNvPr id="9" name="Freeform 8"/>
            <p:cNvSpPr/>
            <p:nvPr/>
          </p:nvSpPr>
          <p:spPr>
            <a:xfrm rot="16200000">
              <a:off x="306216" y="337950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8065275"/>
                <a:satOff val="3508"/>
                <a:lumOff val="1020"/>
                <a:alphaOff val="0"/>
              </a:schemeClr>
            </a:fillRef>
            <a:effectRef idx="0">
              <a:schemeClr val="accent2">
                <a:hueOff val="-8065275"/>
                <a:satOff val="3508"/>
                <a:lumOff val="102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Adaptation strategy</a:t>
              </a:r>
              <a:endParaRPr lang="en-029" sz="1300" kern="1200" dirty="0"/>
            </a:p>
          </p:txBody>
        </p:sp>
        <p:sp>
          <p:nvSpPr>
            <p:cNvPr id="10" name="Freeform 9"/>
            <p:cNvSpPr/>
            <p:nvPr/>
          </p:nvSpPr>
          <p:spPr>
            <a:xfrm rot="16200000">
              <a:off x="306216" y="2218776"/>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2097913"/>
                <a:satOff val="5261"/>
                <a:lumOff val="1530"/>
                <a:alphaOff val="0"/>
              </a:schemeClr>
            </a:fillRef>
            <a:effectRef idx="0">
              <a:schemeClr val="accent2">
                <a:hueOff val="-12097913"/>
                <a:satOff val="5261"/>
                <a:lumOff val="153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Theory of Change</a:t>
              </a:r>
              <a:endParaRPr lang="en-029" sz="1300" kern="1200" dirty="0"/>
            </a:p>
          </p:txBody>
        </p:sp>
        <p:sp>
          <p:nvSpPr>
            <p:cNvPr id="11" name="Freeform 10"/>
            <p:cNvSpPr/>
            <p:nvPr/>
          </p:nvSpPr>
          <p:spPr>
            <a:xfrm rot="16200000">
              <a:off x="306216" y="1058053"/>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16130550"/>
                <a:satOff val="7015"/>
                <a:lumOff val="2040"/>
                <a:alphaOff val="0"/>
              </a:schemeClr>
            </a:fillRef>
            <a:effectRef idx="0">
              <a:schemeClr val="accent2">
                <a:hueOff val="-16130550"/>
                <a:satOff val="7015"/>
                <a:lumOff val="204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Indicators &amp; Baselines</a:t>
              </a:r>
              <a:endParaRPr lang="en-029" sz="1300" kern="1200" dirty="0"/>
            </a:p>
          </p:txBody>
        </p:sp>
        <p:sp>
          <p:nvSpPr>
            <p:cNvPr id="12" name="Freeform 11"/>
            <p:cNvSpPr/>
            <p:nvPr/>
          </p:nvSpPr>
          <p:spPr>
            <a:xfrm rot="16200000">
              <a:off x="306216" y="-102670"/>
              <a:ext cx="1105450" cy="115337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bg1">
                <a:lumMod val="75000"/>
              </a:schemeClr>
            </a:solidFill>
          </p:spPr>
          <p:style>
            <a:lnRef idx="2">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txBody>
            <a:bodyPr spcFirstLastPara="0" vert="vert" wrap="square" lIns="117582" tIns="117582" rIns="117582" bIns="117582" numCol="1" spcCol="1270" anchor="ctr" anchorCtr="0">
              <a:noAutofit/>
            </a:bodyPr>
            <a:lstStyle/>
            <a:p>
              <a:pPr lvl="0" algn="ctr" defTabSz="622300" rtl="0">
                <a:lnSpc>
                  <a:spcPct val="90000"/>
                </a:lnSpc>
                <a:spcBef>
                  <a:spcPct val="0"/>
                </a:spcBef>
                <a:spcAft>
                  <a:spcPct val="35000"/>
                </a:spcAft>
              </a:pPr>
              <a:r>
                <a:rPr lang="en-US" sz="1300" kern="1200" dirty="0" smtClean="0"/>
                <a:t>M&amp;E plan</a:t>
              </a:r>
              <a:endParaRPr lang="en-029" sz="1300" kern="1200" dirty="0"/>
            </a:p>
          </p:txBody>
        </p:sp>
      </p:grpSp>
    </p:spTree>
    <p:extLst>
      <p:ext uri="{BB962C8B-B14F-4D97-AF65-F5344CB8AC3E}">
        <p14:creationId xmlns:p14="http://schemas.microsoft.com/office/powerpoint/2010/main" val="2177668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5669E29EFAB14582576D25EF448152" ma:contentTypeVersion="1" ma:contentTypeDescription="Create a new document." ma:contentTypeScope="" ma:versionID="48c703af1e1d1ce53016ea7ac37b9045">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628178-679A-4A11-BE92-1CB4B895A23F}"/>
</file>

<file path=customXml/itemProps2.xml><?xml version="1.0" encoding="utf-8"?>
<ds:datastoreItem xmlns:ds="http://schemas.openxmlformats.org/officeDocument/2006/customXml" ds:itemID="{55A816E6-A46D-4C46-805E-A8E6F6CFCF46}"/>
</file>

<file path=customXml/itemProps3.xml><?xml version="1.0" encoding="utf-8"?>
<ds:datastoreItem xmlns:ds="http://schemas.openxmlformats.org/officeDocument/2006/customXml" ds:itemID="{2E81EF83-A5D3-4801-81F7-2E04F72A4B36}"/>
</file>

<file path=docProps/app.xml><?xml version="1.0" encoding="utf-8"?>
<Properties xmlns="http://schemas.openxmlformats.org/officeDocument/2006/extended-properties" xmlns:vt="http://schemas.openxmlformats.org/officeDocument/2006/docPropsVTypes">
  <Template/>
  <TotalTime>44343</TotalTime>
  <Words>1595</Words>
  <Application>Microsoft Office PowerPoint</Application>
  <PresentationFormat>On-screen Show (4:3)</PresentationFormat>
  <Paragraphs>310</Paragraphs>
  <Slides>29</Slides>
  <Notes>25</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Concourse</vt:lpstr>
      <vt:lpstr>Microsoft Word Document</vt:lpstr>
      <vt:lpstr>Coastal Resilience in Grenada and St. Vincent &amp; the Grenadines At the Water’s Edge (AWE)</vt:lpstr>
      <vt:lpstr>PowerPoint Presentation</vt:lpstr>
      <vt:lpstr>6-Step Methodology</vt:lpstr>
      <vt:lpstr>6-Steps to AWE M&amp;E framework</vt:lpstr>
      <vt:lpstr>6-Steps to AWE M&amp;E framework</vt:lpstr>
      <vt:lpstr>PowerPoint Presentation</vt:lpstr>
      <vt:lpstr>PowerPoint Presentation</vt:lpstr>
      <vt:lpstr>Grenville Conceptual model</vt:lpstr>
      <vt:lpstr>2. Contribution to Adaptation</vt:lpstr>
      <vt:lpstr>Area of emphasis</vt:lpstr>
      <vt:lpstr>Participatory AWE adaptation strategies</vt:lpstr>
      <vt:lpstr>PowerPoint Presentation</vt:lpstr>
      <vt:lpstr>PowerPoint Presentation</vt:lpstr>
      <vt:lpstr>4. Theory of Change (Results Chain)</vt:lpstr>
      <vt:lpstr>PowerPoint Presentation</vt:lpstr>
      <vt:lpstr>Grenville results chain (prelim)</vt:lpstr>
      <vt:lpstr>Grenville results chain (prelim)</vt:lpstr>
      <vt:lpstr>PowerPoint Presentation</vt:lpstr>
      <vt:lpstr>Grenville results chain (prelim)</vt:lpstr>
      <vt:lpstr>PowerPoint Presentation</vt:lpstr>
      <vt:lpstr>5. Indicators and Baselines</vt:lpstr>
      <vt:lpstr>PowerPoint Presentation</vt:lpstr>
      <vt:lpstr>6. M&amp;E Plan Development/Implementation</vt:lpstr>
      <vt:lpstr>AWE specific lessons learned</vt:lpstr>
      <vt:lpstr>Broad challenges in measuring adaptation success</vt:lpstr>
      <vt:lpstr>Issues for discussion</vt:lpstr>
      <vt:lpstr>Adaptation M&amp;E resources: </vt:lpstr>
      <vt:lpstr>Next steps</vt:lpstr>
      <vt:lpstr>PowerPoint Presentation</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M&amp;E steps and results may 2013</dc:title>
  <dc:creator>Kimberly John</dc:creator>
  <cp:keywords>monitoring and evaluation; Climate Adaptation</cp:keywords>
  <cp:lastModifiedBy>Kimberly John</cp:lastModifiedBy>
  <cp:revision>259</cp:revision>
  <cp:lastPrinted>2013-05-29T03:57:07Z</cp:lastPrinted>
  <dcterms:created xsi:type="dcterms:W3CDTF">2012-03-27T17:36:13Z</dcterms:created>
  <dcterms:modified xsi:type="dcterms:W3CDTF">2013-05-30T15:41:54Z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0x010100685669E29EFAB14582576D25EF448152</vt:lpwstr>
  </property>
  <property fmtid="{D5CDD505-2E9C-101B-9397-08002B2CF9AE}" pid="3" name="NG-ActivityEventIdentifier">
    <vt:lpwstr>FCFD974F72D883CA7E067F662CA0F1B2</vt:lpwstr>
  </property>
  <property fmtid="{D5CDD505-2E9C-101B-9397-08002B2CF9AE}" pid="4" name="NG-ActivityEventID">
    <vt:lpwstr>68681</vt:lpwstr>
  </property>
  <property fmtid="{D5CDD505-2E9C-101B-9397-08002B2CF9AE}" pid="5" name="TaxKeyword">
    <vt:lpwstr>4420;#monitoring and evaluation|c7acbbce-f0e8-4a7c-a8ab-a2e6aa92a108;#1183;#Climate Adaptation|6f1505c4-9677-4218-bd17-02b1d2b87963</vt:lpwstr>
  </property>
</Properties>
</file>