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charts/chart2.xml" ContentType="application/vnd.openxmlformats-officedocument.drawingml.chart+xml"/>
  <Override PartName="/ppt/charts/chart1.xml" ContentType="application/vnd.openxmlformats-officedocument.drawingml.chart+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3" r:id="rId3"/>
    <p:sldId id="264" r:id="rId4"/>
    <p:sldId id="257" r:id="rId5"/>
    <p:sldId id="260" r:id="rId6"/>
    <p:sldId id="259"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58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99006136764501"/>
          <c:y val="0.105743195158259"/>
          <c:w val="0.53453573419743605"/>
          <c:h val="0.84083353952615303"/>
        </c:manualLayout>
      </c:layout>
      <c:barChart>
        <c:barDir val="bar"/>
        <c:grouping val="percentStacked"/>
        <c:varyColors val="0"/>
        <c:ser>
          <c:idx val="0"/>
          <c:order val="0"/>
          <c:tx>
            <c:strRef>
              <c:f>Sheet1!$B$1</c:f>
              <c:strCache>
                <c:ptCount val="1"/>
                <c:pt idx="0">
                  <c:v>(7) Very App.</c:v>
                </c:pt>
              </c:strCache>
            </c:strRef>
          </c:tx>
          <c:spPr>
            <a:solidFill>
              <a:schemeClr val="accent1"/>
            </a:solidFill>
            <a:ln>
              <a:solidFill>
                <a:schemeClr val="tx1"/>
              </a:solidFill>
            </a:ln>
          </c:spPr>
          <c:invertIfNegative val="0"/>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Natural defense from hurricanes and storm surges </c:v>
                </c:pt>
                <c:pt idx="1">
                  <c:v>Natural defenses </c:v>
                </c:pt>
                <c:pt idx="2">
                  <c:v>Natural seawalls</c:v>
                </c:pt>
                <c:pt idx="3">
                  <c:v>Natural infrastructure</c:v>
                </c:pt>
                <c:pt idx="4">
                  <c:v>Green infrastructure</c:v>
                </c:pt>
              </c:strCache>
            </c:strRef>
          </c:cat>
          <c:val>
            <c:numRef>
              <c:f>Sheet1!$B$2:$B$6</c:f>
              <c:numCache>
                <c:formatCode>0%</c:formatCode>
                <c:ptCount val="5"/>
                <c:pt idx="0">
                  <c:v>0.48</c:v>
                </c:pt>
                <c:pt idx="1">
                  <c:v>0.34</c:v>
                </c:pt>
                <c:pt idx="2">
                  <c:v>0.28999999999999998</c:v>
                </c:pt>
                <c:pt idx="3">
                  <c:v>0.2</c:v>
                </c:pt>
                <c:pt idx="4">
                  <c:v>0.18</c:v>
                </c:pt>
              </c:numCache>
            </c:numRef>
          </c:val>
        </c:ser>
        <c:ser>
          <c:idx val="1"/>
          <c:order val="1"/>
          <c:tx>
            <c:strRef>
              <c:f>Sheet1!$C$1</c:f>
              <c:strCache>
                <c:ptCount val="1"/>
                <c:pt idx="0">
                  <c:v> (5-6) Smwt. App.</c:v>
                </c:pt>
              </c:strCache>
            </c:strRef>
          </c:tx>
          <c:spPr>
            <a:solidFill>
              <a:schemeClr val="accent2"/>
            </a:solidFill>
            <a:ln w="9525">
              <a:solidFill>
                <a:schemeClr val="tx1"/>
              </a:solidFill>
            </a:ln>
          </c:spPr>
          <c:invertIfNegative val="0"/>
          <c:dLbls>
            <c:txPr>
              <a:bodyPr/>
              <a:lstStyle/>
              <a:p>
                <a:pPr>
                  <a:defRPr sz="1600"/>
                </a:pPr>
                <a:endParaRPr lang="en-US"/>
              </a:p>
            </c:txPr>
            <c:showLegendKey val="0"/>
            <c:showVal val="1"/>
            <c:showCatName val="0"/>
            <c:showSerName val="0"/>
            <c:showPercent val="0"/>
            <c:showBubbleSize val="0"/>
            <c:showLeaderLines val="0"/>
          </c:dLbls>
          <c:cat>
            <c:strRef>
              <c:f>Sheet1!$A$2:$A$6</c:f>
              <c:strCache>
                <c:ptCount val="5"/>
                <c:pt idx="0">
                  <c:v>Natural defense from hurricanes and storm surges </c:v>
                </c:pt>
                <c:pt idx="1">
                  <c:v>Natural defenses </c:v>
                </c:pt>
                <c:pt idx="2">
                  <c:v>Natural seawalls</c:v>
                </c:pt>
                <c:pt idx="3">
                  <c:v>Natural infrastructure</c:v>
                </c:pt>
                <c:pt idx="4">
                  <c:v>Green infrastructure</c:v>
                </c:pt>
              </c:strCache>
            </c:strRef>
          </c:cat>
          <c:val>
            <c:numRef>
              <c:f>Sheet1!$C$2:$C$6</c:f>
              <c:numCache>
                <c:formatCode>0%</c:formatCode>
                <c:ptCount val="5"/>
                <c:pt idx="0">
                  <c:v>0.35</c:v>
                </c:pt>
                <c:pt idx="1">
                  <c:v>0.37</c:v>
                </c:pt>
                <c:pt idx="2">
                  <c:v>0.4</c:v>
                </c:pt>
                <c:pt idx="3">
                  <c:v>0.38</c:v>
                </c:pt>
                <c:pt idx="4">
                  <c:v>0.28999999999999998</c:v>
                </c:pt>
              </c:numCache>
            </c:numRef>
          </c:val>
        </c:ser>
        <c:ser>
          <c:idx val="2"/>
          <c:order val="2"/>
          <c:tx>
            <c:strRef>
              <c:f>Sheet1!$D$1</c:f>
              <c:strCache>
                <c:ptCount val="1"/>
                <c:pt idx="0">
                  <c:v>(4) Neutral/DK/NA</c:v>
                </c:pt>
              </c:strCache>
            </c:strRef>
          </c:tx>
          <c:spPr>
            <a:solidFill>
              <a:schemeClr val="accent6"/>
            </a:solidFill>
            <a:ln>
              <a:solidFill>
                <a:schemeClr val="tx1"/>
              </a:solidFill>
            </a:ln>
          </c:spPr>
          <c:invertIfNegative val="0"/>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Natural defense from hurricanes and storm surges </c:v>
                </c:pt>
                <c:pt idx="1">
                  <c:v>Natural defenses </c:v>
                </c:pt>
                <c:pt idx="2">
                  <c:v>Natural seawalls</c:v>
                </c:pt>
                <c:pt idx="3">
                  <c:v>Natural infrastructure</c:v>
                </c:pt>
                <c:pt idx="4">
                  <c:v>Green infrastructure</c:v>
                </c:pt>
              </c:strCache>
            </c:strRef>
          </c:cat>
          <c:val>
            <c:numRef>
              <c:f>Sheet1!$D$2:$D$6</c:f>
              <c:numCache>
                <c:formatCode>0%</c:formatCode>
                <c:ptCount val="5"/>
                <c:pt idx="0">
                  <c:v>0.11</c:v>
                </c:pt>
                <c:pt idx="1">
                  <c:v>0.22</c:v>
                </c:pt>
                <c:pt idx="2">
                  <c:v>0.2</c:v>
                </c:pt>
                <c:pt idx="3">
                  <c:v>0.31</c:v>
                </c:pt>
                <c:pt idx="4">
                  <c:v>0.3</c:v>
                </c:pt>
              </c:numCache>
            </c:numRef>
          </c:val>
        </c:ser>
        <c:ser>
          <c:idx val="3"/>
          <c:order val="3"/>
          <c:tx>
            <c:strRef>
              <c:f>Sheet1!$E$1</c:f>
              <c:strCache>
                <c:ptCount val="1"/>
                <c:pt idx="0">
                  <c:v> (1-3) Not App.</c:v>
                </c:pt>
              </c:strCache>
            </c:strRef>
          </c:tx>
          <c:spPr>
            <a:solidFill>
              <a:schemeClr val="accent4"/>
            </a:solidFill>
            <a:ln>
              <a:solidFill>
                <a:schemeClr val="tx1"/>
              </a:solidFill>
            </a:ln>
          </c:spPr>
          <c:invertIfNegative val="0"/>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Natural defense from hurricanes and storm surges </c:v>
                </c:pt>
                <c:pt idx="1">
                  <c:v>Natural defenses </c:v>
                </c:pt>
                <c:pt idx="2">
                  <c:v>Natural seawalls</c:v>
                </c:pt>
                <c:pt idx="3">
                  <c:v>Natural infrastructure</c:v>
                </c:pt>
                <c:pt idx="4">
                  <c:v>Green infrastructure</c:v>
                </c:pt>
              </c:strCache>
            </c:strRef>
          </c:cat>
          <c:val>
            <c:numRef>
              <c:f>Sheet1!$E$2:$E$6</c:f>
              <c:numCache>
                <c:formatCode>0%</c:formatCode>
                <c:ptCount val="5"/>
                <c:pt idx="0">
                  <c:v>7.0000000000000007E-2</c:v>
                </c:pt>
                <c:pt idx="1">
                  <c:v>7.0000000000000007E-2</c:v>
                </c:pt>
                <c:pt idx="2">
                  <c:v>0.12</c:v>
                </c:pt>
                <c:pt idx="3">
                  <c:v>0.11</c:v>
                </c:pt>
                <c:pt idx="4">
                  <c:v>0.23</c:v>
                </c:pt>
              </c:numCache>
            </c:numRef>
          </c:val>
        </c:ser>
        <c:dLbls>
          <c:showLegendKey val="0"/>
          <c:showVal val="1"/>
          <c:showCatName val="0"/>
          <c:showSerName val="0"/>
          <c:showPercent val="0"/>
          <c:showBubbleSize val="0"/>
        </c:dLbls>
        <c:gapWidth val="60"/>
        <c:overlap val="100"/>
        <c:axId val="240815488"/>
        <c:axId val="241315840"/>
      </c:barChart>
      <c:catAx>
        <c:axId val="240815488"/>
        <c:scaling>
          <c:orientation val="maxMin"/>
        </c:scaling>
        <c:delete val="0"/>
        <c:axPos val="l"/>
        <c:numFmt formatCode="@" sourceLinked="1"/>
        <c:majorTickMark val="none"/>
        <c:minorTickMark val="none"/>
        <c:tickLblPos val="nextTo"/>
        <c:spPr>
          <a:ln>
            <a:solidFill>
              <a:schemeClr val="tx1"/>
            </a:solidFill>
          </a:ln>
        </c:spPr>
        <c:txPr>
          <a:bodyPr/>
          <a:lstStyle/>
          <a:p>
            <a:pPr algn="r">
              <a:defRPr sz="1800"/>
            </a:pPr>
            <a:endParaRPr lang="en-US"/>
          </a:p>
        </c:txPr>
        <c:crossAx val="241315840"/>
        <c:crosses val="autoZero"/>
        <c:auto val="1"/>
        <c:lblAlgn val="ctr"/>
        <c:lblOffset val="100"/>
        <c:noMultiLvlLbl val="0"/>
      </c:catAx>
      <c:valAx>
        <c:axId val="241315840"/>
        <c:scaling>
          <c:orientation val="minMax"/>
          <c:max val="1"/>
          <c:min val="0"/>
        </c:scaling>
        <c:delete val="0"/>
        <c:axPos val="b"/>
        <c:numFmt formatCode="0%" sourceLinked="1"/>
        <c:majorTickMark val="out"/>
        <c:minorTickMark val="none"/>
        <c:tickLblPos val="nextTo"/>
        <c:spPr>
          <a:ln w="9525">
            <a:solidFill>
              <a:schemeClr val="tx1"/>
            </a:solidFill>
          </a:ln>
        </c:spPr>
        <c:txPr>
          <a:bodyPr/>
          <a:lstStyle/>
          <a:p>
            <a:pPr>
              <a:defRPr sz="900"/>
            </a:pPr>
            <a:endParaRPr lang="en-US"/>
          </a:p>
        </c:txPr>
        <c:crossAx val="240815488"/>
        <c:crosses val="max"/>
        <c:crossBetween val="between"/>
        <c:majorUnit val="0.2"/>
      </c:valAx>
    </c:plotArea>
    <c:legend>
      <c:legendPos val="t"/>
      <c:layout>
        <c:manualLayout>
          <c:xMode val="edge"/>
          <c:yMode val="edge"/>
          <c:x val="0.411570121560901"/>
          <c:y val="1.7077608220457501E-2"/>
          <c:w val="0.57194046365867701"/>
          <c:h val="4.7026623203609501E-2"/>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51417463146003E-2"/>
          <c:y val="7.6354972828397996E-2"/>
          <c:w val="0.86829716507370802"/>
          <c:h val="0.85695921727439295"/>
        </c:manualLayout>
      </c:layout>
      <c:barChart>
        <c:barDir val="bar"/>
        <c:grouping val="stacked"/>
        <c:varyColors val="0"/>
        <c:ser>
          <c:idx val="0"/>
          <c:order val="0"/>
          <c:tx>
            <c:strRef>
              <c:f>Sheet1!$B$1</c:f>
              <c:strCache>
                <c:ptCount val="1"/>
                <c:pt idx="0">
                  <c:v>Total Trust</c:v>
                </c:pt>
              </c:strCache>
            </c:strRef>
          </c:tx>
          <c:spPr>
            <a:solidFill>
              <a:schemeClr val="accent1"/>
            </a:solidFill>
            <a:ln>
              <a:solidFill>
                <a:schemeClr val="tx1"/>
              </a:solid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2"/>
            <c:invertIfNegative val="0"/>
            <c:bubble3D val="0"/>
          </c:dPt>
          <c:dPt>
            <c:idx val="15"/>
            <c:invertIfNegative val="0"/>
            <c:bubble3D val="0"/>
          </c:dPt>
          <c:dPt>
            <c:idx val="18"/>
            <c:invertIfNegative val="0"/>
            <c:bubble3D val="0"/>
          </c:dPt>
          <c:dLbls>
            <c:txPr>
              <a:bodyPr/>
              <a:lstStyle/>
              <a:p>
                <a:pPr>
                  <a:defRPr sz="1600">
                    <a:solidFill>
                      <a:schemeClr val="bg1"/>
                    </a:solidFill>
                  </a:defRPr>
                </a:pPr>
                <a:endParaRPr lang="en-US"/>
              </a:p>
            </c:txPr>
            <c:showLegendKey val="0"/>
            <c:showVal val="1"/>
            <c:showCatName val="0"/>
            <c:showSerName val="0"/>
            <c:showPercent val="0"/>
            <c:showBubbleSize val="0"/>
            <c:showLeaderLines val="0"/>
          </c:dLbls>
          <c:cat>
            <c:multiLvlStrRef>
              <c:f>Sheet1!$A$2:$A$12</c:f>
            </c:multiLvlStrRef>
          </c:cat>
          <c:val>
            <c:numRef>
              <c:f>Sheet1!$B$2:$B$12</c:f>
              <c:numCache>
                <c:formatCode>0%</c:formatCode>
                <c:ptCount val="11"/>
                <c:pt idx="0">
                  <c:v>0.8</c:v>
                </c:pt>
                <c:pt idx="1">
                  <c:v>0.79</c:v>
                </c:pt>
                <c:pt idx="2">
                  <c:v>0.79</c:v>
                </c:pt>
                <c:pt idx="3">
                  <c:v>0.79</c:v>
                </c:pt>
                <c:pt idx="4">
                  <c:v>0.76</c:v>
                </c:pt>
                <c:pt idx="5">
                  <c:v>0.75</c:v>
                </c:pt>
                <c:pt idx="6">
                  <c:v>0.69</c:v>
                </c:pt>
                <c:pt idx="7">
                  <c:v>0.67</c:v>
                </c:pt>
                <c:pt idx="8">
                  <c:v>0.7</c:v>
                </c:pt>
                <c:pt idx="9">
                  <c:v>0.71</c:v>
                </c:pt>
                <c:pt idx="10">
                  <c:v>0.66</c:v>
                </c:pt>
              </c:numCache>
            </c:numRef>
          </c:val>
        </c:ser>
        <c:ser>
          <c:idx val="1"/>
          <c:order val="1"/>
          <c:tx>
            <c:strRef>
              <c:f>Sheet1!$C$1</c:f>
              <c:strCache>
                <c:ptCount val="1"/>
                <c:pt idx="0">
                  <c:v>Total Suspicious</c:v>
                </c:pt>
              </c:strCache>
            </c:strRef>
          </c:tx>
          <c:spPr>
            <a:solidFill>
              <a:schemeClr val="accent4"/>
            </a:solidFill>
            <a:ln>
              <a:solidFill>
                <a:schemeClr val="tx1"/>
              </a:solidFill>
            </a:ln>
          </c:spPr>
          <c:invertIfNegative val="0"/>
          <c:dLbls>
            <c:numFmt formatCode="0%;0%" sourceLinked="0"/>
            <c:txPr>
              <a:bodyPr/>
              <a:lstStyle/>
              <a:p>
                <a:pPr>
                  <a:defRPr sz="1600">
                    <a:solidFill>
                      <a:schemeClr val="bg1"/>
                    </a:solidFill>
                  </a:defRPr>
                </a:pPr>
                <a:endParaRPr lang="en-US"/>
              </a:p>
            </c:txPr>
            <c:showLegendKey val="0"/>
            <c:showVal val="1"/>
            <c:showCatName val="0"/>
            <c:showSerName val="0"/>
            <c:showPercent val="0"/>
            <c:showBubbleSize val="0"/>
            <c:separator> </c:separator>
            <c:showLeaderLines val="0"/>
          </c:dLbls>
          <c:cat>
            <c:multiLvlStrRef>
              <c:f>Sheet1!$A$2:$A$12</c:f>
            </c:multiLvlStrRef>
          </c:cat>
          <c:val>
            <c:numRef>
              <c:f>Sheet1!$C$2:$C$12</c:f>
              <c:numCache>
                <c:formatCode>0%</c:formatCode>
                <c:ptCount val="11"/>
                <c:pt idx="0">
                  <c:v>-0.13</c:v>
                </c:pt>
                <c:pt idx="1">
                  <c:v>-0.14000000000000001</c:v>
                </c:pt>
                <c:pt idx="2">
                  <c:v>-0.14000000000000001</c:v>
                </c:pt>
                <c:pt idx="3">
                  <c:v>-0.16</c:v>
                </c:pt>
                <c:pt idx="4">
                  <c:v>-0.17</c:v>
                </c:pt>
                <c:pt idx="5">
                  <c:v>-0.18</c:v>
                </c:pt>
                <c:pt idx="6">
                  <c:v>-0.12</c:v>
                </c:pt>
                <c:pt idx="7">
                  <c:v>-0.16</c:v>
                </c:pt>
                <c:pt idx="8">
                  <c:v>-0.22</c:v>
                </c:pt>
                <c:pt idx="9">
                  <c:v>-0.24</c:v>
                </c:pt>
                <c:pt idx="10">
                  <c:v>-0.22</c:v>
                </c:pt>
              </c:numCache>
            </c:numRef>
          </c:val>
        </c:ser>
        <c:dLbls>
          <c:showLegendKey val="0"/>
          <c:showVal val="0"/>
          <c:showCatName val="0"/>
          <c:showSerName val="0"/>
          <c:showPercent val="0"/>
          <c:showBubbleSize val="0"/>
        </c:dLbls>
        <c:gapWidth val="55"/>
        <c:overlap val="100"/>
        <c:axId val="173122688"/>
        <c:axId val="173124224"/>
      </c:barChart>
      <c:catAx>
        <c:axId val="173122688"/>
        <c:scaling>
          <c:orientation val="maxMin"/>
        </c:scaling>
        <c:delete val="0"/>
        <c:axPos val="r"/>
        <c:numFmt formatCode="General" sourceLinked="1"/>
        <c:majorTickMark val="none"/>
        <c:minorTickMark val="none"/>
        <c:tickLblPos val="nextTo"/>
        <c:spPr>
          <a:ln>
            <a:solidFill>
              <a:schemeClr val="tx1"/>
            </a:solidFill>
          </a:ln>
        </c:spPr>
        <c:txPr>
          <a:bodyPr/>
          <a:lstStyle/>
          <a:p>
            <a:pPr>
              <a:defRPr sz="1600"/>
            </a:pPr>
            <a:endParaRPr lang="en-US"/>
          </a:p>
        </c:txPr>
        <c:crossAx val="173124224"/>
        <c:crossesAt val="0"/>
        <c:auto val="1"/>
        <c:lblAlgn val="ctr"/>
        <c:lblOffset val="100"/>
        <c:noMultiLvlLbl val="0"/>
      </c:catAx>
      <c:valAx>
        <c:axId val="173124224"/>
        <c:scaling>
          <c:orientation val="maxMin"/>
          <c:max val="0.75"/>
          <c:min val="-0.3"/>
        </c:scaling>
        <c:delete val="0"/>
        <c:axPos val="b"/>
        <c:numFmt formatCode="0%;0%" sourceLinked="0"/>
        <c:majorTickMark val="out"/>
        <c:minorTickMark val="none"/>
        <c:tickLblPos val="nextTo"/>
        <c:txPr>
          <a:bodyPr/>
          <a:lstStyle/>
          <a:p>
            <a:pPr>
              <a:defRPr sz="900"/>
            </a:pPr>
            <a:endParaRPr lang="en-US"/>
          </a:p>
        </c:txPr>
        <c:crossAx val="173122688"/>
        <c:crosses val="max"/>
        <c:crossBetween val="between"/>
        <c:majorUnit val="0.15"/>
      </c:valAx>
    </c:plotArea>
    <c:legend>
      <c:legendPos val="t"/>
      <c:layout>
        <c:manualLayout>
          <c:xMode val="edge"/>
          <c:yMode val="edge"/>
          <c:x val="0.15325164425724899"/>
          <c:y val="1.21357251860254E-2"/>
          <c:w val="0.65903955937145597"/>
          <c:h val="5.5117453752853603E-2"/>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484995-29ED-5248-A5FA-C40609420BCD}" type="datetimeFigureOut">
              <a:rPr lang="en-US" smtClean="0"/>
              <a:t>5/30/2013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465F6F-9B6D-CD44-A4BF-0CF4820A4879}" type="slidenum">
              <a:rPr lang="en-US" smtClean="0"/>
              <a:t>‹#›</a:t>
            </a:fld>
            <a:endParaRPr lang="en-US"/>
          </a:p>
        </p:txBody>
      </p:sp>
    </p:spTree>
    <p:extLst>
      <p:ext uri="{BB962C8B-B14F-4D97-AF65-F5344CB8AC3E}">
        <p14:creationId xmlns:p14="http://schemas.microsoft.com/office/powerpoint/2010/main" val="32068579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en-US" dirty="0" smtClean="0">
              <a:latin typeface="+mn-lt"/>
            </a:endParaRPr>
          </a:p>
          <a:p>
            <a:pPr>
              <a:defRPr/>
            </a:pPr>
            <a:r>
              <a:rPr lang="en-US" sz="3200" b="1" dirty="0" smtClean="0">
                <a:ln w="6350">
                  <a:noFill/>
                </a:ln>
                <a:effectLst>
                  <a:outerShdw blurRad="26000" dist="26000" dir="14500000" algn="tl" rotWithShape="0">
                    <a:srgbClr val="000000">
                      <a:alpha val="40000"/>
                    </a:srgbClr>
                  </a:outerShdw>
                </a:effectLst>
                <a:latin typeface="Calibri" pitchFamily="34" charset="0"/>
              </a:rPr>
              <a:t>Advance actions that prepare and protect ecosystems and reduce the severity of climate change impacts to coastal communities. </a:t>
            </a:r>
          </a:p>
          <a:p>
            <a:pPr>
              <a:defRPr/>
            </a:pPr>
            <a:endParaRPr lang="en-US" sz="3200" b="1" dirty="0" smtClean="0">
              <a:ln w="6350">
                <a:noFill/>
              </a:ln>
              <a:effectLst>
                <a:outerShdw blurRad="26000" dist="26000" dir="14500000" algn="tl" rotWithShape="0">
                  <a:srgbClr val="000000">
                    <a:alpha val="40000"/>
                  </a:srgbClr>
                </a:outerShdw>
              </a:effectLst>
              <a:latin typeface="Calibri" pitchFamily="34" charset="0"/>
            </a:endParaRPr>
          </a:p>
          <a:p>
            <a:pPr>
              <a:defRPr/>
            </a:pPr>
            <a:r>
              <a:rPr lang="en-US" sz="3200" b="1" dirty="0" smtClean="0">
                <a:ln w="6350">
                  <a:noFill/>
                </a:ln>
                <a:effectLst>
                  <a:outerShdw blurRad="26000" dist="26000" dir="14500000" algn="tl" rotWithShape="0">
                    <a:srgbClr val="000000">
                      <a:alpha val="40000"/>
                    </a:srgbClr>
                  </a:outerShdw>
                </a:effectLst>
                <a:latin typeface="Calibri" pitchFamily="34" charset="0"/>
              </a:rPr>
              <a:t>“Ecosystem-based Adaptation”</a:t>
            </a:r>
          </a:p>
          <a:p>
            <a:pPr lvl="1">
              <a:defRPr/>
            </a:pPr>
            <a:r>
              <a:rPr lang="en-US" sz="2800" b="1" dirty="0" smtClean="0">
                <a:ln w="6350">
                  <a:noFill/>
                </a:ln>
                <a:effectLst>
                  <a:outerShdw blurRad="26000" dist="26000" dir="14500000" algn="tl" rotWithShape="0">
                    <a:srgbClr val="000000">
                      <a:alpha val="40000"/>
                    </a:srgbClr>
                  </a:outerShdw>
                </a:effectLst>
                <a:latin typeface="Calibri" pitchFamily="34" charset="0"/>
              </a:rPr>
              <a:t>Benefits of Nature that help people adapt</a:t>
            </a:r>
          </a:p>
          <a:p>
            <a:pPr eaLnBrk="1" hangingPunct="1">
              <a:defRPr/>
            </a:pPr>
            <a:endParaRPr lang="en-US" sz="3200" b="1" dirty="0" smtClean="0">
              <a:ln w="6350">
                <a:noFill/>
              </a:ln>
              <a:effectLst>
                <a:outerShdw blurRad="26000" dist="26000" dir="14500000" algn="tl" rotWithShape="0">
                  <a:srgbClr val="000000">
                    <a:alpha val="40000"/>
                  </a:srgbClr>
                </a:outerShdw>
              </a:effectLst>
              <a:latin typeface="Calibri" pitchFamily="34" charset="0"/>
            </a:endParaRPr>
          </a:p>
          <a:p>
            <a:pPr eaLnBrk="1" hangingPunct="1">
              <a:defRPr/>
            </a:pPr>
            <a:r>
              <a:rPr lang="en-US" sz="3200" b="1" dirty="0" smtClean="0">
                <a:ln w="6350">
                  <a:noFill/>
                </a:ln>
                <a:effectLst>
                  <a:outerShdw blurRad="26000" dist="26000" dir="14500000" algn="tl" rotWithShape="0">
                    <a:srgbClr val="000000">
                      <a:alpha val="40000"/>
                    </a:srgbClr>
                  </a:outerShdw>
                </a:effectLst>
                <a:latin typeface="Calibri" pitchFamily="34" charset="0"/>
              </a:rPr>
              <a:t>Salt Marsh, Shellfish, </a:t>
            </a:r>
            <a:r>
              <a:rPr lang="en-US" sz="3200" b="1" dirty="0" err="1" smtClean="0">
                <a:ln w="6350">
                  <a:noFill/>
                </a:ln>
                <a:effectLst>
                  <a:outerShdw blurRad="26000" dist="26000" dir="14500000" algn="tl" rotWithShape="0">
                    <a:srgbClr val="000000">
                      <a:alpha val="40000"/>
                    </a:srgbClr>
                  </a:outerShdw>
                </a:effectLst>
                <a:latin typeface="Calibri" pitchFamily="34" charset="0"/>
              </a:rPr>
              <a:t>Seagrass</a:t>
            </a:r>
            <a:r>
              <a:rPr lang="en-US" sz="3200" b="1" dirty="0" smtClean="0">
                <a:ln w="6350">
                  <a:noFill/>
                </a:ln>
                <a:effectLst>
                  <a:outerShdw blurRad="26000" dist="26000" dir="14500000" algn="tl" rotWithShape="0">
                    <a:srgbClr val="000000">
                      <a:alpha val="40000"/>
                    </a:srgbClr>
                  </a:outerShdw>
                </a:effectLst>
                <a:latin typeface="Calibri" pitchFamily="34" charset="0"/>
              </a:rPr>
              <a:t>, Coastal Systems</a:t>
            </a:r>
          </a:p>
          <a:p>
            <a:pPr eaLnBrk="1" fontAlgn="auto" hangingPunct="1">
              <a:spcBef>
                <a:spcPts val="0"/>
              </a:spcBef>
              <a:spcAft>
                <a:spcPts val="0"/>
              </a:spcAft>
              <a:defRPr/>
            </a:pPr>
            <a:endParaRPr lang="en-US" dirty="0" smtClean="0">
              <a:latin typeface="+mn-lt"/>
            </a:endParaRPr>
          </a:p>
          <a:p>
            <a:pPr eaLnBrk="1" fontAlgn="auto" hangingPunct="1">
              <a:spcBef>
                <a:spcPts val="0"/>
              </a:spcBef>
              <a:spcAft>
                <a:spcPts val="0"/>
              </a:spcAft>
              <a:defRPr/>
            </a:pPr>
            <a:r>
              <a:rPr lang="en-US" dirty="0" smtClean="0">
                <a:latin typeface="+mn-lt"/>
              </a:rPr>
              <a:t>Global Coastal Resilience (http://coastalresilience.org) is an innovative multi-hazard decision support tool that is being used to integrate coastal risks and ecosystem services in planning frameworks and allow for the examination of adaptation solutions at various scales. The Nature Conservancy will present an example of this on Long Island, New York, illustrating how sea level rise (SLR) was mapped to determine social, economic and ecological vulnerabilities. This study highlights both the limitations and opportunities of mapping SLR at regional scales in an attempt to determine how and to what extent this information can influence the development of ecosystem-based adaptation strategies.</a:t>
            </a:r>
          </a:p>
          <a:p>
            <a:pPr eaLnBrk="1" fontAlgn="auto" hangingPunct="1">
              <a:spcBef>
                <a:spcPts val="0"/>
              </a:spcBef>
              <a:spcAft>
                <a:spcPts val="0"/>
              </a:spcAft>
              <a:defRPr/>
            </a:pPr>
            <a:endParaRPr lang="en-US" dirty="0" smtClean="0">
              <a:latin typeface="+mn-lt"/>
            </a:endParaRPr>
          </a:p>
        </p:txBody>
      </p:sp>
      <p:sp>
        <p:nvSpPr>
          <p:cNvPr id="153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665986D5-0E02-4CAB-9707-AB5D6646463A}" type="slidenum">
              <a:rPr lang="en-US" smtClean="0"/>
              <a:pPr eaLnBrk="1" hangingPunct="1">
                <a:defRPr/>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en-US" dirty="0" smtClean="0"/>
          </a:p>
          <a:p>
            <a:pPr eaLnBrk="1" hangingPunct="1">
              <a:defRPr/>
            </a:pPr>
            <a:r>
              <a:rPr lang="en-US" sz="3200" b="1" dirty="0" smtClean="0">
                <a:ln w="6350">
                  <a:noFill/>
                </a:ln>
                <a:effectLst>
                  <a:outerShdw blurRad="26000" dist="26000" dir="14500000" algn="tl" rotWithShape="0">
                    <a:srgbClr val="000000">
                      <a:alpha val="40000"/>
                    </a:srgbClr>
                  </a:outerShdw>
                </a:effectLst>
              </a:rPr>
              <a:t>Advance actions that prepare and protect ecosystems and reduce the severity of climate change impacts to coastal communities. </a:t>
            </a:r>
          </a:p>
          <a:p>
            <a:pPr eaLnBrk="1" hangingPunct="1">
              <a:defRPr/>
            </a:pPr>
            <a:endParaRPr lang="en-US" sz="3200" b="1" dirty="0" smtClean="0">
              <a:ln w="6350">
                <a:noFill/>
              </a:ln>
              <a:effectLst>
                <a:outerShdw blurRad="26000" dist="26000" dir="14500000" algn="tl" rotWithShape="0">
                  <a:srgbClr val="000000">
                    <a:alpha val="40000"/>
                  </a:srgbClr>
                </a:outerShdw>
              </a:effectLst>
            </a:endParaRPr>
          </a:p>
          <a:p>
            <a:pPr eaLnBrk="1" hangingPunct="1">
              <a:defRPr/>
            </a:pPr>
            <a:r>
              <a:rPr lang="en-US" sz="3200" b="1" dirty="0" smtClean="0">
                <a:ln w="6350">
                  <a:noFill/>
                </a:ln>
                <a:effectLst>
                  <a:outerShdw blurRad="26000" dist="26000" dir="14500000" algn="tl" rotWithShape="0">
                    <a:srgbClr val="000000">
                      <a:alpha val="40000"/>
                    </a:srgbClr>
                  </a:outerShdw>
                </a:effectLst>
              </a:rPr>
              <a:t>“Ecosystem-based Adaptation”</a:t>
            </a:r>
          </a:p>
          <a:p>
            <a:pPr lvl="1" eaLnBrk="1" hangingPunct="1">
              <a:defRPr/>
            </a:pPr>
            <a:r>
              <a:rPr lang="en-US" sz="2800" b="1" dirty="0" smtClean="0">
                <a:ln w="6350">
                  <a:noFill/>
                </a:ln>
                <a:effectLst>
                  <a:outerShdw blurRad="26000" dist="26000" dir="14500000" algn="tl" rotWithShape="0">
                    <a:srgbClr val="000000">
                      <a:alpha val="40000"/>
                    </a:srgbClr>
                  </a:outerShdw>
                </a:effectLst>
              </a:rPr>
              <a:t>Benefits of Nature that help people adapt</a:t>
            </a:r>
          </a:p>
          <a:p>
            <a:pPr eaLnBrk="1" hangingPunct="1">
              <a:defRPr/>
            </a:pPr>
            <a:endParaRPr lang="en-US" sz="3200" b="1" dirty="0" smtClean="0">
              <a:ln w="6350">
                <a:noFill/>
              </a:ln>
              <a:effectLst>
                <a:outerShdw blurRad="26000" dist="26000" dir="14500000" algn="tl" rotWithShape="0">
                  <a:srgbClr val="000000">
                    <a:alpha val="40000"/>
                  </a:srgbClr>
                </a:outerShdw>
              </a:effectLst>
            </a:endParaRPr>
          </a:p>
          <a:p>
            <a:pPr eaLnBrk="1" hangingPunct="1">
              <a:defRPr/>
            </a:pPr>
            <a:r>
              <a:rPr lang="en-US" sz="3200" b="1" dirty="0" smtClean="0">
                <a:ln w="6350">
                  <a:noFill/>
                </a:ln>
                <a:effectLst>
                  <a:outerShdw blurRad="26000" dist="26000" dir="14500000" algn="tl" rotWithShape="0">
                    <a:srgbClr val="000000">
                      <a:alpha val="40000"/>
                    </a:srgbClr>
                  </a:outerShdw>
                </a:effectLst>
              </a:rPr>
              <a:t>Salt Marsh, Shellfish, </a:t>
            </a:r>
            <a:r>
              <a:rPr lang="en-US" sz="3200" b="1" dirty="0" err="1" smtClean="0">
                <a:ln w="6350">
                  <a:noFill/>
                </a:ln>
                <a:effectLst>
                  <a:outerShdw blurRad="26000" dist="26000" dir="14500000" algn="tl" rotWithShape="0">
                    <a:srgbClr val="000000">
                      <a:alpha val="40000"/>
                    </a:srgbClr>
                  </a:outerShdw>
                </a:effectLst>
              </a:rPr>
              <a:t>Seagrass</a:t>
            </a:r>
            <a:r>
              <a:rPr lang="en-US" sz="3200" b="1" dirty="0" smtClean="0">
                <a:ln w="6350">
                  <a:noFill/>
                </a:ln>
                <a:effectLst>
                  <a:outerShdw blurRad="26000" dist="26000" dir="14500000" algn="tl" rotWithShape="0">
                    <a:srgbClr val="000000">
                      <a:alpha val="40000"/>
                    </a:srgbClr>
                  </a:outerShdw>
                </a:effectLst>
              </a:rPr>
              <a:t>, Coastal Systems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Global Coastal Resilience (http://coastalresilience.org) is an innovative multi-hazard decision support tool that is being used to integrate coastal risks and ecosystem services in planning frameworks and allow for the examination of adaptation solutions at various scales. The Nature Conservancy will present an example of this on Long Island, New York, illustrating how sea level rise (SLR) was mapped to determine social, economic and ecological vulnerabilities. This study highlights both the limitations and opportunities of mapping SLR at regional scales in an attempt to determine how and to what extent this information can influence the development of ecosystem-based adaptation strategies.</a:t>
            </a:r>
          </a:p>
          <a:p>
            <a:pPr eaLnBrk="1" fontAlgn="auto" hangingPunct="1">
              <a:spcBef>
                <a:spcPts val="0"/>
              </a:spcBef>
              <a:spcAft>
                <a:spcPts val="0"/>
              </a:spcAft>
              <a:defRPr/>
            </a:pPr>
            <a:endParaRPr lang="en-US" dirty="0" smtClean="0"/>
          </a:p>
        </p:txBody>
      </p:sp>
      <p:sp>
        <p:nvSpPr>
          <p:cNvPr id="153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9720DC85-704E-4DE7-B076-6B76CEF7A40B}" type="slidenum">
              <a:rPr lang="en-US" smtClean="0"/>
              <a:pPr eaLnBrk="1" hangingPunct="1">
                <a:defRPr/>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8402B053-3E3D-41DB-B47B-7A91F6AE937A}" type="slidenum">
              <a:rPr lang="en-US" smtClean="0">
                <a:solidFill>
                  <a:prstClr val="black"/>
                </a:solidFill>
              </a:rPr>
              <a:pPr/>
              <a:t>5</a:t>
            </a:fld>
            <a:endParaRPr lang="en-US" dirty="0" smtClean="0">
              <a:solidFill>
                <a:prstClr val="black"/>
              </a:solidFill>
            </a:endParaRPr>
          </a:p>
        </p:txBody>
      </p:sp>
      <p:sp>
        <p:nvSpPr>
          <p:cNvPr id="28675" name="Rectangle 2"/>
          <p:cNvSpPr>
            <a:spLocks noGrp="1" noRot="1" noChangeAspect="1" noChangeArrowheads="1" noTextEdit="1"/>
          </p:cNvSpPr>
          <p:nvPr>
            <p:ph type="sldImg"/>
          </p:nvPr>
        </p:nvSpPr>
        <p:spPr>
          <a:xfrm>
            <a:off x="1143000" y="687388"/>
            <a:ext cx="4572000" cy="3429000"/>
          </a:xfrm>
          <a:ln/>
        </p:spPr>
      </p:sp>
      <p:sp>
        <p:nvSpPr>
          <p:cNvPr id="28676" name="Rectangle 3"/>
          <p:cNvSpPr>
            <a:spLocks noGrp="1" noChangeArrowheads="1"/>
          </p:cNvSpPr>
          <p:nvPr>
            <p:ph type="body" idx="1"/>
          </p:nvPr>
        </p:nvSpPr>
        <p:spPr>
          <a:xfrm>
            <a:off x="688179" y="4345589"/>
            <a:ext cx="5481653" cy="4111364"/>
          </a:xfrm>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CBFB67-4F30-4737-8602-7B84C934D9E0}"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0171-A08C-4D9B-AA25-FD5212A02E55}" type="slidenum">
              <a:rPr lang="en-US" smtClean="0"/>
              <a:t>‹#›</a:t>
            </a:fld>
            <a:endParaRPr lang="en-US"/>
          </a:p>
        </p:txBody>
      </p:sp>
    </p:spTree>
    <p:extLst>
      <p:ext uri="{BB962C8B-B14F-4D97-AF65-F5344CB8AC3E}">
        <p14:creationId xmlns:p14="http://schemas.microsoft.com/office/powerpoint/2010/main" val="104870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BFB67-4F30-4737-8602-7B84C934D9E0}"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0171-A08C-4D9B-AA25-FD5212A02E55}" type="slidenum">
              <a:rPr lang="en-US" smtClean="0"/>
              <a:t>‹#›</a:t>
            </a:fld>
            <a:endParaRPr lang="en-US"/>
          </a:p>
        </p:txBody>
      </p:sp>
    </p:spTree>
    <p:extLst>
      <p:ext uri="{BB962C8B-B14F-4D97-AF65-F5344CB8AC3E}">
        <p14:creationId xmlns:p14="http://schemas.microsoft.com/office/powerpoint/2010/main" val="271313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BFB67-4F30-4737-8602-7B84C934D9E0}"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0171-A08C-4D9B-AA25-FD5212A02E55}" type="slidenum">
              <a:rPr lang="en-US" smtClean="0"/>
              <a:t>‹#›</a:t>
            </a:fld>
            <a:endParaRPr lang="en-US"/>
          </a:p>
        </p:txBody>
      </p:sp>
    </p:spTree>
    <p:extLst>
      <p:ext uri="{BB962C8B-B14F-4D97-AF65-F5344CB8AC3E}">
        <p14:creationId xmlns:p14="http://schemas.microsoft.com/office/powerpoint/2010/main" val="173572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Question -">
    <p:spTree>
      <p:nvGrpSpPr>
        <p:cNvPr id="1" name=""/>
        <p:cNvGrpSpPr/>
        <p:nvPr/>
      </p:nvGrpSpPr>
      <p:grpSpPr>
        <a:xfrm>
          <a:off x="0" y="0"/>
          <a:ext cx="0" cy="0"/>
          <a:chOff x="0" y="0"/>
          <a:chExt cx="0" cy="0"/>
        </a:xfrm>
      </p:grpSpPr>
      <p:sp>
        <p:nvSpPr>
          <p:cNvPr id="2" name="Title 1"/>
          <p:cNvSpPr>
            <a:spLocks noGrp="1"/>
          </p:cNvSpPr>
          <p:nvPr>
            <p:ph type="title"/>
          </p:nvPr>
        </p:nvSpPr>
        <p:spPr>
          <a:xfrm>
            <a:off x="141764" y="160842"/>
            <a:ext cx="8860473" cy="890593"/>
          </a:xfrm>
          <a:prstGeom prst="rect">
            <a:avLst/>
          </a:prstGeom>
        </p:spPr>
        <p:txBody>
          <a:bodyPr anchor="ctr" anchorCtr="1">
            <a:noAutofit/>
          </a:bodyPr>
          <a:lstStyle>
            <a:lvl1pPr>
              <a:defRPr sz="2800" b="1">
                <a:solidFill>
                  <a:schemeClr val="tx1"/>
                </a:solidFill>
              </a:defRPr>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3087757" y="6268396"/>
            <a:ext cx="5705864" cy="479216"/>
          </a:xfrm>
          <a:prstGeom prst="rect">
            <a:avLst/>
          </a:prstGeom>
        </p:spPr>
        <p:txBody>
          <a:bodyPr anchor="ctr"/>
          <a:lstStyle>
            <a:lvl1pPr marL="0" indent="0">
              <a:buNone/>
              <a:defRPr sz="800" i="1">
                <a:solidFill>
                  <a:schemeClr val="tx1"/>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406604633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BFB67-4F30-4737-8602-7B84C934D9E0}"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0171-A08C-4D9B-AA25-FD5212A02E55}" type="slidenum">
              <a:rPr lang="en-US" smtClean="0"/>
              <a:t>‹#›</a:t>
            </a:fld>
            <a:endParaRPr lang="en-US"/>
          </a:p>
        </p:txBody>
      </p:sp>
    </p:spTree>
    <p:extLst>
      <p:ext uri="{BB962C8B-B14F-4D97-AF65-F5344CB8AC3E}">
        <p14:creationId xmlns:p14="http://schemas.microsoft.com/office/powerpoint/2010/main" val="597363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CBFB67-4F30-4737-8602-7B84C934D9E0}"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0171-A08C-4D9B-AA25-FD5212A02E55}" type="slidenum">
              <a:rPr lang="en-US" smtClean="0"/>
              <a:t>‹#›</a:t>
            </a:fld>
            <a:endParaRPr lang="en-US"/>
          </a:p>
        </p:txBody>
      </p:sp>
    </p:spTree>
    <p:extLst>
      <p:ext uri="{BB962C8B-B14F-4D97-AF65-F5344CB8AC3E}">
        <p14:creationId xmlns:p14="http://schemas.microsoft.com/office/powerpoint/2010/main" val="316298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CBFB67-4F30-4737-8602-7B84C934D9E0}" type="datetimeFigureOut">
              <a:rPr lang="en-US" smtClean="0"/>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0171-A08C-4D9B-AA25-FD5212A02E55}" type="slidenum">
              <a:rPr lang="en-US" smtClean="0"/>
              <a:t>‹#›</a:t>
            </a:fld>
            <a:endParaRPr lang="en-US"/>
          </a:p>
        </p:txBody>
      </p:sp>
    </p:spTree>
    <p:extLst>
      <p:ext uri="{BB962C8B-B14F-4D97-AF65-F5344CB8AC3E}">
        <p14:creationId xmlns:p14="http://schemas.microsoft.com/office/powerpoint/2010/main" val="1489548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CBFB67-4F30-4737-8602-7B84C934D9E0}" type="datetimeFigureOut">
              <a:rPr lang="en-US" smtClean="0"/>
              <a:t>5/30/2013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E0171-A08C-4D9B-AA25-FD5212A02E55}" type="slidenum">
              <a:rPr lang="en-US" smtClean="0"/>
              <a:t>‹#›</a:t>
            </a:fld>
            <a:endParaRPr lang="en-US"/>
          </a:p>
        </p:txBody>
      </p:sp>
    </p:spTree>
    <p:extLst>
      <p:ext uri="{BB962C8B-B14F-4D97-AF65-F5344CB8AC3E}">
        <p14:creationId xmlns:p14="http://schemas.microsoft.com/office/powerpoint/2010/main" val="231475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CBFB67-4F30-4737-8602-7B84C934D9E0}" type="datetimeFigureOut">
              <a:rPr lang="en-US" smtClean="0"/>
              <a:t>5/30/2013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E0171-A08C-4D9B-AA25-FD5212A02E55}" type="slidenum">
              <a:rPr lang="en-US" smtClean="0"/>
              <a:t>‹#›</a:t>
            </a:fld>
            <a:endParaRPr lang="en-US"/>
          </a:p>
        </p:txBody>
      </p:sp>
    </p:spTree>
    <p:extLst>
      <p:ext uri="{BB962C8B-B14F-4D97-AF65-F5344CB8AC3E}">
        <p14:creationId xmlns:p14="http://schemas.microsoft.com/office/powerpoint/2010/main" val="69055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BFB67-4F30-4737-8602-7B84C934D9E0}" type="datetimeFigureOut">
              <a:rPr lang="en-US" smtClean="0"/>
              <a:t>5/30/2013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E0171-A08C-4D9B-AA25-FD5212A02E55}" type="slidenum">
              <a:rPr lang="en-US" smtClean="0"/>
              <a:t>‹#›</a:t>
            </a:fld>
            <a:endParaRPr lang="en-US"/>
          </a:p>
        </p:txBody>
      </p:sp>
    </p:spTree>
    <p:extLst>
      <p:ext uri="{BB962C8B-B14F-4D97-AF65-F5344CB8AC3E}">
        <p14:creationId xmlns:p14="http://schemas.microsoft.com/office/powerpoint/2010/main" val="405329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BFB67-4F30-4737-8602-7B84C934D9E0}" type="datetimeFigureOut">
              <a:rPr lang="en-US" smtClean="0"/>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0171-A08C-4D9B-AA25-FD5212A02E55}" type="slidenum">
              <a:rPr lang="en-US" smtClean="0"/>
              <a:t>‹#›</a:t>
            </a:fld>
            <a:endParaRPr lang="en-US"/>
          </a:p>
        </p:txBody>
      </p:sp>
    </p:spTree>
    <p:extLst>
      <p:ext uri="{BB962C8B-B14F-4D97-AF65-F5344CB8AC3E}">
        <p14:creationId xmlns:p14="http://schemas.microsoft.com/office/powerpoint/2010/main" val="97856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BFB67-4F30-4737-8602-7B84C934D9E0}" type="datetimeFigureOut">
              <a:rPr lang="en-US" smtClean="0"/>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0171-A08C-4D9B-AA25-FD5212A02E55}" type="slidenum">
              <a:rPr lang="en-US" smtClean="0"/>
              <a:t>‹#›</a:t>
            </a:fld>
            <a:endParaRPr lang="en-US"/>
          </a:p>
        </p:txBody>
      </p:sp>
    </p:spTree>
    <p:extLst>
      <p:ext uri="{BB962C8B-B14F-4D97-AF65-F5344CB8AC3E}">
        <p14:creationId xmlns:p14="http://schemas.microsoft.com/office/powerpoint/2010/main" val="2768902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BFB67-4F30-4737-8602-7B84C934D9E0}" type="datetimeFigureOut">
              <a:rPr lang="en-US" smtClean="0"/>
              <a:t>5/30/2013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E0171-A08C-4D9B-AA25-FD5212A02E55}" type="slidenum">
              <a:rPr lang="en-US" smtClean="0"/>
              <a:t>‹#›</a:t>
            </a:fld>
            <a:endParaRPr lang="en-US"/>
          </a:p>
        </p:txBody>
      </p:sp>
    </p:spTree>
    <p:extLst>
      <p:ext uri="{BB962C8B-B14F-4D97-AF65-F5344CB8AC3E}">
        <p14:creationId xmlns:p14="http://schemas.microsoft.com/office/powerpoint/2010/main" val="2521042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jpg@01CE44DD.B0A1AD90"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mailto:lshipley@tnc.org?subject=CDRReX%20Question" TargetMode="External"/><Relationship Id="rId4" Type="http://schemas.openxmlformats.org/officeDocument/2006/relationships/hyperlink" Target="http://events.constantcontact.com/register/event?llr=vsk5icmab&amp;oeidk=a07e72bur2hf2c8bfe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cid:image001.jpg@01CE44DD.B0A1AD90" TargetMode="Externa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cid:image001.jpg@01CE44DD.B0A1AD9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cid:image001.jpg@01CE44DD.B0A1AD9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youtube.com/watch?v=B8lJmz_RrS0" TargetMode="External"/><Relationship Id="rId1" Type="http://schemas.openxmlformats.org/officeDocument/2006/relationships/slideLayout" Target="../slideLayouts/slideLayout2.xml"/><Relationship Id="rId4" Type="http://schemas.openxmlformats.org/officeDocument/2006/relationships/image" Target="cid:image001.jpg@01CE44DD.B0A1AD9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6628" y="2438400"/>
            <a:ext cx="7772400" cy="2438400"/>
          </a:xfrm>
        </p:spPr>
        <p:txBody>
          <a:bodyPr>
            <a:noAutofit/>
          </a:bodyPr>
          <a:lstStyle/>
          <a:p>
            <a:r>
              <a:rPr lang="en-US" sz="4000" b="1" dirty="0" smtClean="0"/>
              <a:t>MARINE EXCHANGE</a:t>
            </a:r>
            <a:r>
              <a:rPr lang="en-US" sz="4000" dirty="0" smtClean="0"/>
              <a:t/>
            </a:r>
            <a:br>
              <a:rPr lang="en-US" sz="4000" dirty="0" smtClean="0"/>
            </a:br>
            <a:r>
              <a:rPr lang="en-US" sz="4000" b="1" dirty="0" smtClean="0"/>
              <a:t>Consider Your Audience: Communicating Effectively About Coastal Resilience</a:t>
            </a:r>
            <a:endParaRPr lang="en-US" sz="4000" dirty="0"/>
          </a:p>
        </p:txBody>
      </p:sp>
      <p:sp>
        <p:nvSpPr>
          <p:cNvPr id="3" name="Subtitle 2"/>
          <p:cNvSpPr>
            <a:spLocks noGrp="1"/>
          </p:cNvSpPr>
          <p:nvPr>
            <p:ph type="subTitle" idx="1"/>
          </p:nvPr>
        </p:nvSpPr>
        <p:spPr>
          <a:xfrm>
            <a:off x="457200" y="5029200"/>
            <a:ext cx="8001000" cy="1143000"/>
          </a:xfrm>
        </p:spPr>
        <p:txBody>
          <a:bodyPr>
            <a:normAutofit/>
          </a:bodyPr>
          <a:lstStyle/>
          <a:p>
            <a:r>
              <a:rPr lang="en-US" sz="2000" b="1" dirty="0" smtClean="0">
                <a:solidFill>
                  <a:schemeClr val="tx1"/>
                </a:solidFill>
              </a:rPr>
              <a:t>Zach </a:t>
            </a:r>
            <a:r>
              <a:rPr lang="en-US" sz="2000" b="1" dirty="0" err="1" smtClean="0">
                <a:solidFill>
                  <a:schemeClr val="tx1"/>
                </a:solidFill>
              </a:rPr>
              <a:t>Ferdaña</a:t>
            </a:r>
            <a:r>
              <a:rPr lang="en-US" sz="2000" dirty="0" smtClean="0">
                <a:solidFill>
                  <a:schemeClr val="tx1"/>
                </a:solidFill>
              </a:rPr>
              <a:t>, Senior Marine Conservation Planner</a:t>
            </a:r>
            <a:br>
              <a:rPr lang="en-US" sz="2000" dirty="0" smtClean="0">
                <a:solidFill>
                  <a:schemeClr val="tx1"/>
                </a:solidFill>
              </a:rPr>
            </a:br>
            <a:r>
              <a:rPr lang="en-US" sz="2000" b="1" dirty="0" smtClean="0">
                <a:solidFill>
                  <a:schemeClr val="tx1"/>
                </a:solidFill>
              </a:rPr>
              <a:t>Cara Byington</a:t>
            </a:r>
            <a:r>
              <a:rPr lang="en-US" sz="2000" dirty="0" smtClean="0">
                <a:solidFill>
                  <a:schemeClr val="tx1"/>
                </a:solidFill>
              </a:rPr>
              <a:t>, Associate Director, Marketing &amp; Communications </a:t>
            </a:r>
            <a:br>
              <a:rPr lang="en-US" sz="2000" dirty="0" smtClean="0">
                <a:solidFill>
                  <a:schemeClr val="tx1"/>
                </a:solidFill>
              </a:rPr>
            </a:br>
            <a:r>
              <a:rPr lang="en-US" sz="2000" b="1" dirty="0" smtClean="0">
                <a:solidFill>
                  <a:schemeClr val="tx1"/>
                </a:solidFill>
              </a:rPr>
              <a:t>Tom McCann</a:t>
            </a:r>
            <a:r>
              <a:rPr lang="en-US" sz="2000" dirty="0" smtClean="0">
                <a:solidFill>
                  <a:schemeClr val="tx1"/>
                </a:solidFill>
              </a:rPr>
              <a:t>, Director of Communications, Global Marine Team </a:t>
            </a:r>
            <a:endParaRPr lang="en-US" sz="2000" dirty="0">
              <a:solidFill>
                <a:schemeClr val="tx1"/>
              </a:solidFill>
            </a:endParaRPr>
          </a:p>
        </p:txBody>
      </p:sp>
      <p:pic>
        <p:nvPicPr>
          <p:cNvPr id="2049" name="Picture 1" descr="cid:image001.jpg@01CE44DD.B0A1AD90"/>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b="75727"/>
          <a:stretch/>
        </p:blipFill>
        <p:spPr bwMode="auto">
          <a:xfrm>
            <a:off x="0" y="0"/>
            <a:ext cx="9219178" cy="21336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
          <p:cNvGrpSpPr>
            <a:grpSpLocks/>
          </p:cNvGrpSpPr>
          <p:nvPr/>
        </p:nvGrpSpPr>
        <p:grpSpPr bwMode="auto">
          <a:xfrm>
            <a:off x="1962150" y="3000375"/>
            <a:ext cx="2314575" cy="4191000"/>
            <a:chOff x="3090" y="4725"/>
            <a:chExt cx="3645" cy="6600"/>
          </a:xfrm>
        </p:grpSpPr>
        <p:sp>
          <p:nvSpPr>
            <p:cNvPr id="5" name="Rectangle 5">
              <a:hlinkClick r:id="rId4" tooltip="http://events.constantcontact.com/register/event?llr=vsk5icmab&amp;oeidk=a07e72bur2hf2c8bfec"/>
            </p:cNvPr>
            <p:cNvSpPr>
              <a:spLocks noChangeArrowheads="1"/>
            </p:cNvSpPr>
            <p:nvPr/>
          </p:nvSpPr>
          <p:spPr bwMode="auto">
            <a:xfrm>
              <a:off x="5160" y="4725"/>
              <a:ext cx="142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4">
              <a:hlinkClick r:id="rId4" tooltip="http://events.constantcontact.com/register/event?llr=vsk5icmab&amp;oeidk=a07e72bur2hf2c8bfec"/>
            </p:cNvPr>
            <p:cNvSpPr>
              <a:spLocks noChangeArrowheads="1"/>
            </p:cNvSpPr>
            <p:nvPr/>
          </p:nvSpPr>
          <p:spPr bwMode="auto">
            <a:xfrm>
              <a:off x="3090" y="9180"/>
              <a:ext cx="196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3">
              <a:hlinkClick r:id="rId5" tooltip="mailto:lshipley@tnc.org?subject=CDRReX%20Question"/>
            </p:cNvPr>
            <p:cNvSpPr>
              <a:spLocks noChangeArrowheads="1"/>
            </p:cNvSpPr>
            <p:nvPr/>
          </p:nvSpPr>
          <p:spPr bwMode="auto">
            <a:xfrm>
              <a:off x="5115" y="10905"/>
              <a:ext cx="162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72044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32025"/>
            <a:ext cx="8839200" cy="4930775"/>
          </a:xfrm>
        </p:spPr>
        <p:txBody>
          <a:bodyPr>
            <a:noAutofit/>
          </a:bodyPr>
          <a:lstStyle/>
          <a:p>
            <a:pPr lvl="1">
              <a:buFontTx/>
              <a:buNone/>
              <a:defRPr/>
            </a:pPr>
            <a:r>
              <a:rPr lang="en-US" sz="3200" dirty="0" smtClean="0">
                <a:ln w="6350">
                  <a:noFill/>
                </a:ln>
                <a:latin typeface="Calibri" pitchFamily="34" charset="0"/>
                <a:ea typeface="+mj-ea"/>
                <a:cs typeface="+mj-cs"/>
              </a:rPr>
              <a:t>Approach</a:t>
            </a:r>
          </a:p>
          <a:p>
            <a:pPr lvl="1">
              <a:buFontTx/>
              <a:buNone/>
              <a:defRPr/>
            </a:pPr>
            <a:endParaRPr lang="en-US" sz="3200" dirty="0" smtClean="0">
              <a:ln w="6350">
                <a:noFill/>
              </a:ln>
              <a:latin typeface="Calibri" pitchFamily="34" charset="0"/>
              <a:ea typeface="+mj-ea"/>
              <a:cs typeface="+mj-cs"/>
            </a:endParaRPr>
          </a:p>
          <a:p>
            <a:pPr lvl="1">
              <a:buFontTx/>
              <a:buNone/>
              <a:defRPr/>
            </a:pPr>
            <a:r>
              <a:rPr lang="en-US" sz="3200" dirty="0" smtClean="0">
                <a:ln w="6350">
                  <a:noFill/>
                </a:ln>
                <a:latin typeface="Calibri" pitchFamily="34" charset="0"/>
                <a:ea typeface="+mj-ea"/>
                <a:cs typeface="+mj-cs"/>
              </a:rPr>
              <a:t>Planning frameworks/assessments/methods</a:t>
            </a:r>
            <a:endParaRPr lang="en-US" sz="3200" u="sng" dirty="0" smtClean="0">
              <a:ln w="6350">
                <a:noFill/>
              </a:ln>
              <a:latin typeface="Calibri" pitchFamily="34" charset="0"/>
              <a:ea typeface="+mj-ea"/>
              <a:cs typeface="+mj-cs"/>
            </a:endParaRPr>
          </a:p>
          <a:p>
            <a:pPr lvl="1">
              <a:buFontTx/>
              <a:buNone/>
              <a:defRPr/>
            </a:pPr>
            <a:endParaRPr lang="en-US" sz="3200" u="sng" dirty="0" smtClean="0">
              <a:ln w="6350">
                <a:noFill/>
              </a:ln>
              <a:latin typeface="Calibri" pitchFamily="34" charset="0"/>
              <a:ea typeface="+mj-ea"/>
              <a:cs typeface="+mj-cs"/>
            </a:endParaRPr>
          </a:p>
          <a:p>
            <a:pPr lvl="1">
              <a:buFontTx/>
              <a:buNone/>
              <a:defRPr/>
            </a:pPr>
            <a:r>
              <a:rPr lang="en-US" sz="3200" dirty="0" smtClean="0">
                <a:ln w="6350">
                  <a:noFill/>
                </a:ln>
                <a:latin typeface="Calibri" pitchFamily="34" charset="0"/>
                <a:ea typeface="+mj-ea"/>
                <a:cs typeface="+mj-cs"/>
              </a:rPr>
              <a:t>Tools</a:t>
            </a:r>
          </a:p>
          <a:p>
            <a:pPr lvl="1">
              <a:buFontTx/>
              <a:buNone/>
              <a:defRPr/>
            </a:pPr>
            <a:endParaRPr lang="en-US" sz="3200" dirty="0">
              <a:ln w="6350">
                <a:noFill/>
              </a:ln>
              <a:latin typeface="Calibri" pitchFamily="34" charset="0"/>
              <a:ea typeface="+mj-ea"/>
              <a:cs typeface="+mj-cs"/>
            </a:endParaRPr>
          </a:p>
          <a:p>
            <a:pPr lvl="1">
              <a:buFontTx/>
              <a:buNone/>
              <a:defRPr/>
            </a:pPr>
            <a:r>
              <a:rPr lang="en-US" sz="3200" dirty="0" smtClean="0">
                <a:ln w="6350">
                  <a:noFill/>
                </a:ln>
                <a:latin typeface="Calibri" pitchFamily="34" charset="0"/>
                <a:ea typeface="+mj-ea"/>
                <a:cs typeface="+mj-cs"/>
              </a:rPr>
              <a:t>…disaster risk reduction using nature-based solutions to coastal hazards &amp; climate change</a:t>
            </a:r>
            <a:endParaRPr lang="en-US" sz="2800" dirty="0" smtClean="0">
              <a:ln w="6350">
                <a:noFill/>
              </a:ln>
              <a:latin typeface="Calibri" pitchFamily="34" charset="0"/>
              <a:ea typeface="+mj-ea"/>
              <a:cs typeface="+mj-cs"/>
            </a:endParaRPr>
          </a:p>
          <a:p>
            <a:pPr>
              <a:defRPr/>
            </a:pPr>
            <a:endParaRPr lang="en-US" sz="3200" dirty="0">
              <a:ln w="6350">
                <a:noFill/>
              </a:ln>
              <a:latin typeface="Calibri" pitchFamily="34" charset="0"/>
              <a:ea typeface="+mj-ea"/>
              <a:cs typeface="+mj-cs"/>
            </a:endParaRPr>
          </a:p>
        </p:txBody>
      </p:sp>
      <p:pic>
        <p:nvPicPr>
          <p:cNvPr id="4100" name="Picture 2" descr="C:\Marine_Initiative\docs\EBM\Hazards\Global\web\JPEGs\Logo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l="2940" t="18163" r="2666" b="28777"/>
          <a:stretch>
            <a:fillRect/>
          </a:stretch>
        </p:blipFill>
        <p:spPr bwMode="auto">
          <a:xfrm>
            <a:off x="3657600" y="488214"/>
            <a:ext cx="5486400" cy="111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cid:image001.jpg@01CE44DD.B0A1AD90"/>
          <p:cNvPicPr>
            <a:picLocks noChangeAspect="1" noChangeArrowheads="1"/>
          </p:cNvPicPr>
          <p:nvPr/>
        </p:nvPicPr>
        <p:blipFill rotWithShape="1">
          <a:blip r:embed="rId4" r:link="rId5">
            <a:extLst>
              <a:ext uri="{28A0092B-C50C-407E-A947-70E740481C1C}">
                <a14:useLocalDpi xmlns:a14="http://schemas.microsoft.com/office/drawing/2010/main" val="0"/>
              </a:ext>
            </a:extLst>
          </a:blip>
          <a:srcRect r="60883" b="75727"/>
          <a:stretch/>
        </p:blipFill>
        <p:spPr bwMode="auto">
          <a:xfrm>
            <a:off x="0" y="0"/>
            <a:ext cx="3657600" cy="216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013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74800"/>
            <a:ext cx="8839200" cy="4930775"/>
          </a:xfrm>
        </p:spPr>
        <p:txBody>
          <a:bodyPr>
            <a:noAutofit/>
          </a:bodyPr>
          <a:lstStyle/>
          <a:p>
            <a:pPr marL="457200" indent="-457200">
              <a:buFontTx/>
              <a:buChar char="-"/>
              <a:defRPr/>
            </a:pPr>
            <a:endParaRPr lang="en-US" dirty="0"/>
          </a:p>
          <a:p>
            <a:pPr>
              <a:defRPr/>
            </a:pPr>
            <a:endParaRPr lang="en-US" sz="3200" b="1" dirty="0">
              <a:ln w="6350">
                <a:noFill/>
              </a:ln>
              <a:effectLst>
                <a:outerShdw blurRad="26000" dist="26000" dir="14500000" algn="tl" rotWithShape="0">
                  <a:srgbClr val="000000">
                    <a:alpha val="40000"/>
                  </a:srgbClr>
                </a:outerShdw>
              </a:effectLst>
              <a:latin typeface="Calibri" pitchFamily="34" charset="0"/>
              <a:ea typeface="+mj-ea"/>
              <a:cs typeface="+mj-cs"/>
            </a:endParaRPr>
          </a:p>
        </p:txBody>
      </p:sp>
      <p:sp>
        <p:nvSpPr>
          <p:cNvPr id="5123" name="Title 3"/>
          <p:cNvSpPr>
            <a:spLocks noGrp="1"/>
          </p:cNvSpPr>
          <p:nvPr>
            <p:ph type="title"/>
          </p:nvPr>
        </p:nvSpPr>
        <p:spPr/>
        <p:txBody>
          <a:bodyPr/>
          <a:lstStyle/>
          <a:p>
            <a:endParaRPr lang="en-US" smtClean="0"/>
          </a:p>
        </p:txBody>
      </p:sp>
      <p:pic>
        <p:nvPicPr>
          <p:cNvPr id="5124" name="Picture 2" descr="C:\Marine_Initiative\docs\EBM\Hazards\Global\web\JPEGs\Logo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l="2940" t="18163" r="2666" b="28777"/>
          <a:stretch>
            <a:fillRect/>
          </a:stretch>
        </p:blipFill>
        <p:spPr bwMode="auto">
          <a:xfrm>
            <a:off x="-4763" y="14288"/>
            <a:ext cx="5803901"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2"/>
          <p:cNvSpPr txBox="1">
            <a:spLocks noChangeArrowheads="1"/>
          </p:cNvSpPr>
          <p:nvPr/>
        </p:nvSpPr>
        <p:spPr bwMode="auto">
          <a:xfrm>
            <a:off x="5799138" y="304800"/>
            <a:ext cx="33448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a:solidFill>
                  <a:srgbClr val="0082A9"/>
                </a:solidFill>
                <a:latin typeface="Calibri" pitchFamily="34" charset="0"/>
              </a:rPr>
              <a:t>Overview</a:t>
            </a:r>
          </a:p>
        </p:txBody>
      </p:sp>
      <p:pic>
        <p:nvPicPr>
          <p:cNvPr id="5126" name="Picture 2" descr="C:\Marine_Initiative\docs\EBM\Hazards\Global\Network\DST\plugins\Coastal_Defense\WaveAttenuation_20130520_F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238125"/>
            <a:ext cx="9134476" cy="705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3"/>
          <p:cNvPicPr>
            <a:picLocks noChangeAspect="1" noChangeArrowheads="1"/>
          </p:cNvPicPr>
          <p:nvPr/>
        </p:nvPicPr>
        <p:blipFill>
          <a:blip r:embed="rId5">
            <a:extLst>
              <a:ext uri="{28A0092B-C50C-407E-A947-70E740481C1C}">
                <a14:useLocalDpi xmlns:a14="http://schemas.microsoft.com/office/drawing/2010/main" val="0"/>
              </a:ext>
            </a:extLst>
          </a:blip>
          <a:srcRect l="51375" t="47354" r="40500" b="39111"/>
          <a:stretch>
            <a:fillRect/>
          </a:stretch>
        </p:blipFill>
        <p:spPr bwMode="auto">
          <a:xfrm>
            <a:off x="114300" y="4967288"/>
            <a:ext cx="1990725" cy="1865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6" descr="C:\Marine_Initiative\images\logos\NatCap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8888" y="5776913"/>
            <a:ext cx="8890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9525" y="5900738"/>
            <a:ext cx="12541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0" name="TextBox 8"/>
          <p:cNvSpPr txBox="1">
            <a:spLocks noChangeArrowheads="1"/>
          </p:cNvSpPr>
          <p:nvPr/>
        </p:nvSpPr>
        <p:spPr bwMode="auto">
          <a:xfrm>
            <a:off x="2060575" y="5776913"/>
            <a:ext cx="2843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a:latin typeface="Calibri" pitchFamily="34" charset="0"/>
              </a:rPr>
              <a:t>Coastal Defense</a:t>
            </a:r>
          </a:p>
        </p:txBody>
      </p:sp>
    </p:spTree>
    <p:extLst>
      <p:ext uri="{BB962C8B-B14F-4D97-AF65-F5344CB8AC3E}">
        <p14:creationId xmlns:p14="http://schemas.microsoft.com/office/powerpoint/2010/main" val="2612218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152400"/>
            <a:ext cx="4953000" cy="1905000"/>
          </a:xfrm>
        </p:spPr>
        <p:txBody>
          <a:bodyPr>
            <a:noAutofit/>
          </a:bodyPr>
          <a:lstStyle/>
          <a:p>
            <a:r>
              <a:rPr lang="en-US" sz="4000" dirty="0" smtClean="0"/>
              <a:t>Strategic Communications Checklist</a:t>
            </a:r>
            <a:endParaRPr lang="en-US" sz="4000" dirty="0"/>
          </a:p>
        </p:txBody>
      </p:sp>
      <p:sp>
        <p:nvSpPr>
          <p:cNvPr id="3" name="Content Placeholder 2"/>
          <p:cNvSpPr>
            <a:spLocks noGrp="1"/>
          </p:cNvSpPr>
          <p:nvPr>
            <p:ph idx="1"/>
          </p:nvPr>
        </p:nvSpPr>
        <p:spPr>
          <a:xfrm>
            <a:off x="457200" y="2514600"/>
            <a:ext cx="8229600" cy="4038600"/>
          </a:xfrm>
        </p:spPr>
        <p:txBody>
          <a:bodyPr>
            <a:noAutofit/>
          </a:bodyPr>
          <a:lstStyle/>
          <a:p>
            <a:pPr lvl="0"/>
            <a:r>
              <a:rPr lang="en-US" sz="2400" dirty="0"/>
              <a:t>Goal – have you set a realistic goal given timeframe, resources, competition</a:t>
            </a:r>
            <a:r>
              <a:rPr lang="en-US" sz="2400" dirty="0" smtClean="0"/>
              <a:t>? </a:t>
            </a:r>
            <a:endParaRPr lang="en-US" sz="2400" dirty="0"/>
          </a:p>
          <a:p>
            <a:pPr lvl="0"/>
            <a:r>
              <a:rPr lang="en-US" sz="2400" dirty="0"/>
              <a:t>Audience – who specifically pulls the lever that leads to success? An agency, industry, county planner, funder.</a:t>
            </a:r>
          </a:p>
          <a:p>
            <a:pPr lvl="0"/>
            <a:r>
              <a:rPr lang="en-US" sz="2400" dirty="0"/>
              <a:t>Influence – who or what influences your primary audience? Focus on your audience and develop strategies and tactics that will influence them and the people around </a:t>
            </a:r>
            <a:r>
              <a:rPr lang="en-US" sz="2400" dirty="0" smtClean="0"/>
              <a:t>them.</a:t>
            </a:r>
          </a:p>
          <a:p>
            <a:pPr lvl="0"/>
            <a:r>
              <a:rPr lang="en-US" sz="2400" dirty="0" smtClean="0"/>
              <a:t>Measure </a:t>
            </a:r>
            <a:r>
              <a:rPr lang="en-US" sz="2400" dirty="0"/>
              <a:t>– how will you measure success, vote, rule, funds, a new partnership or permits? </a:t>
            </a:r>
          </a:p>
          <a:p>
            <a:endParaRPr lang="en-US" sz="2400" dirty="0"/>
          </a:p>
        </p:txBody>
      </p:sp>
      <p:pic>
        <p:nvPicPr>
          <p:cNvPr id="5" name="Picture 1" descr="cid:image001.jpg@01CE44DD.B0A1AD90"/>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r="60883" b="75727"/>
          <a:stretch/>
        </p:blipFill>
        <p:spPr bwMode="auto">
          <a:xfrm>
            <a:off x="0" y="0"/>
            <a:ext cx="3657600" cy="216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845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extLst>
              <p:ext uri="{D42A27DB-BD31-4B8C-83A1-F6EECF244321}">
                <p14:modId xmlns:p14="http://schemas.microsoft.com/office/powerpoint/2010/main" val="2109103341"/>
              </p:ext>
            </p:extLst>
          </p:nvPr>
        </p:nvGraphicFramePr>
        <p:xfrm>
          <a:off x="256374" y="1760561"/>
          <a:ext cx="8092864" cy="460153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The concept of “natural defenses” is more appealing than “infrastructure.”</a:t>
            </a:r>
            <a:endParaRPr lang="en-US" dirty="0"/>
          </a:p>
        </p:txBody>
      </p:sp>
      <p:sp>
        <p:nvSpPr>
          <p:cNvPr id="5" name="Text Placeholder 4"/>
          <p:cNvSpPr>
            <a:spLocks noGrp="1"/>
          </p:cNvSpPr>
          <p:nvPr>
            <p:ph type="body" sz="quarter" idx="10"/>
          </p:nvPr>
        </p:nvSpPr>
        <p:spPr/>
        <p:txBody>
          <a:bodyPr/>
          <a:lstStyle/>
          <a:p>
            <a:r>
              <a:rPr lang="en-US" dirty="0" smtClean="0"/>
              <a:t>11. </a:t>
            </a:r>
            <a:r>
              <a:rPr lang="en-US" dirty="0"/>
              <a:t>H</a:t>
            </a:r>
            <a:r>
              <a:rPr lang="en-US" dirty="0" smtClean="0"/>
              <a:t>ere </a:t>
            </a:r>
            <a:r>
              <a:rPr lang="en-US" dirty="0"/>
              <a:t>are some phrases people might use in talking about efforts to conserve and restore the Gulf Coast.   </a:t>
            </a:r>
            <a:r>
              <a:rPr lang="en-US" dirty="0" smtClean="0"/>
              <a:t>Please </a:t>
            </a:r>
            <a:r>
              <a:rPr lang="en-US" dirty="0"/>
              <a:t>rate how appealing it sounds to you on a scale of one to seven, where one means </a:t>
            </a:r>
            <a:r>
              <a:rPr lang="en-US" b="1" dirty="0"/>
              <a:t>NOT AT ALL APPEALING</a:t>
            </a:r>
            <a:r>
              <a:rPr lang="en-US" dirty="0"/>
              <a:t> and seven means </a:t>
            </a:r>
            <a:r>
              <a:rPr lang="en-US" b="1" dirty="0"/>
              <a:t>VERY APPEALING.</a:t>
            </a:r>
            <a:r>
              <a:rPr lang="en-US" dirty="0"/>
              <a:t>  A rating of 4 is </a:t>
            </a:r>
            <a:r>
              <a:rPr lang="en-US" b="1" dirty="0"/>
              <a:t>NEUTRAL</a:t>
            </a:r>
            <a:r>
              <a:rPr lang="en-US" dirty="0"/>
              <a:t>. </a:t>
            </a:r>
            <a:r>
              <a:rPr lang="en-US" dirty="0" smtClean="0"/>
              <a:t>Split Sample.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75813382"/>
              </p:ext>
            </p:extLst>
          </p:nvPr>
        </p:nvGraphicFramePr>
        <p:xfrm>
          <a:off x="8101413" y="1937983"/>
          <a:ext cx="897313" cy="3991253"/>
        </p:xfrm>
        <a:graphic>
          <a:graphicData uri="http://schemas.openxmlformats.org/drawingml/2006/table">
            <a:tbl>
              <a:tblPr>
                <a:tableStyleId>{5C22544A-7EE6-4342-B048-85BDC9FD1C3A}</a:tableStyleId>
              </a:tblPr>
              <a:tblGrid>
                <a:gridCol w="897313"/>
              </a:tblGrid>
              <a:tr h="509966">
                <a:tc>
                  <a:txBody>
                    <a:bodyPr/>
                    <a:lstStyle/>
                    <a:p>
                      <a:pPr algn="ctr" fontAlgn="ctr"/>
                      <a:r>
                        <a:rPr lang="en-US" sz="1800" b="1" u="none" strike="noStrike" dirty="0" smtClean="0">
                          <a:solidFill>
                            <a:schemeClr val="tx1"/>
                          </a:solidFill>
                          <a:effectLst/>
                          <a:latin typeface="+mn-lt"/>
                        </a:rPr>
                        <a:t>Mean</a:t>
                      </a:r>
                    </a:p>
                    <a:p>
                      <a:pPr algn="ctr" fontAlgn="ctr"/>
                      <a:r>
                        <a:rPr lang="en-US" sz="1800" b="1" i="0" u="none" strike="noStrike" dirty="0" smtClean="0">
                          <a:solidFill>
                            <a:schemeClr val="tx1"/>
                          </a:solidFill>
                          <a:effectLst/>
                          <a:latin typeface="+mn-lt"/>
                        </a:rPr>
                        <a:t>Score</a:t>
                      </a:r>
                      <a:endParaRPr lang="en-US" sz="1800" b="1"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448">
                <a:tc>
                  <a:txBody>
                    <a:bodyPr/>
                    <a:lstStyle/>
                    <a:p>
                      <a:pPr algn="ctr" fontAlgn="ctr"/>
                      <a:r>
                        <a:rPr lang="en-US" sz="2000" b="1" i="0" u="none" strike="noStrike" dirty="0">
                          <a:effectLst/>
                          <a:latin typeface="+mn-lt"/>
                        </a:rPr>
                        <a:t>5.9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75066">
                <a:tc>
                  <a:txBody>
                    <a:bodyPr/>
                    <a:lstStyle/>
                    <a:p>
                      <a:pPr algn="ctr" fontAlgn="ctr"/>
                      <a:r>
                        <a:rPr lang="en-US" sz="2000" b="1" i="0" u="none" strike="noStrike" dirty="0">
                          <a:effectLst/>
                          <a:latin typeface="+mn-lt"/>
                        </a:rPr>
                        <a:t>5.5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14867">
                <a:tc>
                  <a:txBody>
                    <a:bodyPr/>
                    <a:lstStyle/>
                    <a:p>
                      <a:pPr algn="ctr" fontAlgn="ctr"/>
                      <a:r>
                        <a:rPr lang="en-US" sz="2000" b="1" i="0" u="none" strike="noStrike" dirty="0">
                          <a:effectLst/>
                          <a:latin typeface="+mn-lt"/>
                        </a:rPr>
                        <a:t>5.2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90116">
                <a:tc>
                  <a:txBody>
                    <a:bodyPr/>
                    <a:lstStyle/>
                    <a:p>
                      <a:pPr algn="ctr" fontAlgn="ctr"/>
                      <a:r>
                        <a:rPr lang="en-US" sz="2000" b="1" i="0" u="none" strike="noStrike" dirty="0" smtClean="0">
                          <a:effectLst/>
                          <a:latin typeface="+mn-lt"/>
                        </a:rPr>
                        <a:t>5.0</a:t>
                      </a:r>
                      <a:endParaRPr lang="en-US" sz="2000" b="1" i="0" u="none" strike="noStrike" dirty="0">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82591">
                <a:tc>
                  <a:txBody>
                    <a:bodyPr/>
                    <a:lstStyle/>
                    <a:p>
                      <a:pPr algn="ctr" fontAlgn="ctr"/>
                      <a:r>
                        <a:rPr lang="en-US" sz="2000" b="1" i="0" u="none" strike="noStrike" dirty="0">
                          <a:effectLst/>
                          <a:latin typeface="+mn-lt"/>
                        </a:rPr>
                        <a:t>4.4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TextBox 6"/>
          <p:cNvSpPr txBox="1"/>
          <p:nvPr/>
        </p:nvSpPr>
        <p:spPr>
          <a:xfrm>
            <a:off x="1604715" y="1238762"/>
            <a:ext cx="5724132" cy="338554"/>
          </a:xfrm>
          <a:prstGeom prst="rect">
            <a:avLst/>
          </a:prstGeom>
          <a:noFill/>
        </p:spPr>
        <p:txBody>
          <a:bodyPr wrap="square" rtlCol="0">
            <a:spAutoFit/>
          </a:bodyPr>
          <a:lstStyle/>
          <a:p>
            <a:r>
              <a:rPr lang="en-US" sz="1600" i="1" dirty="0" smtClean="0"/>
              <a:t>(Terms Ranked on Seven-Point “Appeal” Scale)</a:t>
            </a:r>
            <a:endParaRPr lang="en-US" sz="1600" i="1" dirty="0"/>
          </a:p>
        </p:txBody>
      </p:sp>
    </p:spTree>
    <p:extLst>
      <p:ext uri="{BB962C8B-B14F-4D97-AF65-F5344CB8AC3E}">
        <p14:creationId xmlns:p14="http://schemas.microsoft.com/office/powerpoint/2010/main" val="3209493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4234632422"/>
              </p:ext>
            </p:extLst>
          </p:nvPr>
        </p:nvGraphicFramePr>
        <p:xfrm>
          <a:off x="4459937" y="1914260"/>
          <a:ext cx="3858125" cy="45549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05673678"/>
              </p:ext>
            </p:extLst>
          </p:nvPr>
        </p:nvGraphicFramePr>
        <p:xfrm>
          <a:off x="7768055" y="1948443"/>
          <a:ext cx="1291390" cy="4161802"/>
        </p:xfrm>
        <a:graphic>
          <a:graphicData uri="http://schemas.openxmlformats.org/drawingml/2006/table">
            <a:tbl>
              <a:tblPr>
                <a:tableStyleId>{5C22544A-7EE6-4342-B048-85BDC9FD1C3A}</a:tableStyleId>
              </a:tblPr>
              <a:tblGrid>
                <a:gridCol w="1291390"/>
              </a:tblGrid>
              <a:tr h="273805">
                <a:tc>
                  <a:txBody>
                    <a:bodyPr/>
                    <a:lstStyle/>
                    <a:p>
                      <a:pPr algn="ctr" fontAlgn="b"/>
                      <a:r>
                        <a:rPr lang="en-US" sz="1700" b="1" u="none" strike="noStrike" dirty="0">
                          <a:effectLst/>
                        </a:rPr>
                        <a:t>Difference</a:t>
                      </a:r>
                      <a:endParaRPr lang="en-US" sz="17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038">
                <a:tc>
                  <a:txBody>
                    <a:bodyPr/>
                    <a:lstStyle/>
                    <a:p>
                      <a:pPr algn="ctr" fontAlgn="b"/>
                      <a:r>
                        <a:rPr lang="en-US" sz="1800" b="1" i="0" u="none" strike="noStrike" dirty="0" smtClean="0">
                          <a:effectLst/>
                          <a:latin typeface="Arial"/>
                        </a:rPr>
                        <a:t>+67</a:t>
                      </a:r>
                      <a:r>
                        <a:rPr lang="en-US" sz="1800" b="1" i="0" u="none" strike="noStrike" dirty="0">
                          <a:effectLst/>
                          <a:latin typeface="Arial"/>
                        </a:rPr>
                        <a: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7469">
                <a:tc>
                  <a:txBody>
                    <a:bodyPr/>
                    <a:lstStyle/>
                    <a:p>
                      <a:pPr algn="ctr" fontAlgn="b"/>
                      <a:r>
                        <a:rPr lang="en-US" sz="1800" b="1" i="0" u="none" strike="noStrike" dirty="0" smtClean="0">
                          <a:effectLst/>
                          <a:latin typeface="Arial"/>
                        </a:rPr>
                        <a:t>+65</a:t>
                      </a:r>
                      <a:r>
                        <a:rPr lang="en-US" sz="1800" b="1" i="0" u="none" strike="noStrike" dirty="0">
                          <a:effectLst/>
                          <a:latin typeface="Arial"/>
                        </a:rPr>
                        <a: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3286">
                <a:tc>
                  <a:txBody>
                    <a:bodyPr/>
                    <a:lstStyle/>
                    <a:p>
                      <a:pPr algn="ctr" fontAlgn="b"/>
                      <a:r>
                        <a:rPr lang="en-US" sz="1800" b="1" i="0" u="none" strike="noStrike" dirty="0" smtClean="0">
                          <a:effectLst/>
                          <a:latin typeface="Arial"/>
                        </a:rPr>
                        <a:t>+65</a:t>
                      </a:r>
                      <a:r>
                        <a:rPr lang="en-US" sz="1800" b="1" i="0" u="none" strike="noStrike" dirty="0">
                          <a:effectLst/>
                          <a:latin typeface="Arial"/>
                        </a:rPr>
                        <a: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8923">
                <a:tc>
                  <a:txBody>
                    <a:bodyPr/>
                    <a:lstStyle/>
                    <a:p>
                      <a:pPr algn="ctr" fontAlgn="b"/>
                      <a:r>
                        <a:rPr lang="en-US" sz="1800" b="1" i="0" u="none" strike="noStrike" dirty="0" smtClean="0">
                          <a:effectLst/>
                          <a:latin typeface="Arial"/>
                        </a:rPr>
                        <a:t>+63</a:t>
                      </a:r>
                      <a:r>
                        <a:rPr lang="en-US" sz="1800" b="1" i="0" u="none" strike="noStrike" dirty="0">
                          <a:effectLst/>
                          <a:latin typeface="Arial"/>
                        </a:rPr>
                        <a: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3286">
                <a:tc>
                  <a:txBody>
                    <a:bodyPr/>
                    <a:lstStyle/>
                    <a:p>
                      <a:pPr algn="ctr" fontAlgn="b"/>
                      <a:r>
                        <a:rPr lang="en-US" sz="1800" b="1" i="0" u="none" strike="noStrike" dirty="0" smtClean="0">
                          <a:effectLst/>
                          <a:latin typeface="Arial"/>
                        </a:rPr>
                        <a:t>+59</a:t>
                      </a:r>
                      <a:r>
                        <a:rPr lang="en-US" sz="1800" b="1" i="0" u="none" strike="noStrike" dirty="0">
                          <a:effectLst/>
                          <a:latin typeface="Arial"/>
                        </a:rPr>
                        <a: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378">
                <a:tc>
                  <a:txBody>
                    <a:bodyPr/>
                    <a:lstStyle/>
                    <a:p>
                      <a:pPr algn="ctr" fontAlgn="b"/>
                      <a:r>
                        <a:rPr lang="en-US" sz="1800" b="1" i="0" u="none" strike="noStrike" dirty="0" smtClean="0">
                          <a:effectLst/>
                          <a:latin typeface="Arial"/>
                        </a:rPr>
                        <a:t>+57</a:t>
                      </a:r>
                      <a:r>
                        <a:rPr lang="en-US" sz="1800" b="1" i="0" u="none" strike="noStrike" dirty="0">
                          <a:effectLst/>
                          <a:latin typeface="Arial"/>
                        </a:rPr>
                        <a: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6015">
                <a:tc>
                  <a:txBody>
                    <a:bodyPr/>
                    <a:lstStyle/>
                    <a:p>
                      <a:pPr algn="ctr" fontAlgn="b"/>
                      <a:r>
                        <a:rPr lang="en-US" sz="1800" b="1" i="0" u="none" strike="noStrike" dirty="0" smtClean="0">
                          <a:effectLst/>
                          <a:latin typeface="Arial"/>
                        </a:rPr>
                        <a:t>+57</a:t>
                      </a:r>
                      <a:r>
                        <a:rPr lang="en-US" sz="1800" b="1" i="0" u="none" strike="noStrike" dirty="0">
                          <a:effectLst/>
                          <a:latin typeface="Arial"/>
                        </a:rPr>
                        <a: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1832">
                <a:tc>
                  <a:txBody>
                    <a:bodyPr/>
                    <a:lstStyle/>
                    <a:p>
                      <a:pPr algn="ctr" fontAlgn="b"/>
                      <a:r>
                        <a:rPr lang="en-US" sz="1800" b="1" i="0" u="none" strike="noStrike" dirty="0" smtClean="0">
                          <a:effectLst/>
                          <a:latin typeface="Arial"/>
                        </a:rPr>
                        <a:t>+51</a:t>
                      </a:r>
                      <a:r>
                        <a:rPr lang="en-US" sz="1800" b="1" i="0" u="none" strike="noStrike" dirty="0">
                          <a:effectLst/>
                          <a:latin typeface="Arial"/>
                        </a:rPr>
                        <a: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8923">
                <a:tc>
                  <a:txBody>
                    <a:bodyPr/>
                    <a:lstStyle/>
                    <a:p>
                      <a:pPr algn="ctr" fontAlgn="b"/>
                      <a:r>
                        <a:rPr lang="en-US" sz="1800" b="1" i="0" u="none" strike="noStrike" dirty="0" smtClean="0">
                          <a:effectLst/>
                          <a:latin typeface="Arial"/>
                        </a:rPr>
                        <a:t>+48</a:t>
                      </a:r>
                      <a:r>
                        <a:rPr lang="en-US" sz="1800" b="1" i="0" u="none" strike="noStrike" dirty="0">
                          <a:effectLst/>
                          <a:latin typeface="Arial"/>
                        </a:rPr>
                        <a: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377">
                <a:tc>
                  <a:txBody>
                    <a:bodyPr/>
                    <a:lstStyle/>
                    <a:p>
                      <a:pPr algn="ctr" fontAlgn="b"/>
                      <a:r>
                        <a:rPr lang="en-US" sz="1800" b="1" i="0" u="none" strike="noStrike" dirty="0" smtClean="0">
                          <a:effectLst/>
                          <a:latin typeface="Arial"/>
                        </a:rPr>
                        <a:t>+47</a:t>
                      </a:r>
                      <a:r>
                        <a:rPr lang="en-US" sz="1800" b="1" i="0" u="none" strike="noStrike" dirty="0">
                          <a:effectLst/>
                          <a:latin typeface="Arial"/>
                        </a:rPr>
                        <a: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7470">
                <a:tc>
                  <a:txBody>
                    <a:bodyPr/>
                    <a:lstStyle/>
                    <a:p>
                      <a:pPr algn="ctr" fontAlgn="b"/>
                      <a:r>
                        <a:rPr lang="en-US" sz="1800" b="1" i="0" u="none" strike="noStrike" dirty="0" smtClean="0">
                          <a:effectLst/>
                          <a:latin typeface="Arial"/>
                        </a:rPr>
                        <a:t>+44</a:t>
                      </a:r>
                      <a:r>
                        <a:rPr lang="en-US" sz="1800" b="1" i="0" u="none" strike="noStrike" dirty="0">
                          <a:effectLst/>
                          <a:latin typeface="Arial"/>
                        </a:rPr>
                        <a: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533738422"/>
              </p:ext>
            </p:extLst>
          </p:nvPr>
        </p:nvGraphicFramePr>
        <p:xfrm>
          <a:off x="-93997" y="2210423"/>
          <a:ext cx="4734369" cy="3807023"/>
        </p:xfrm>
        <a:graphic>
          <a:graphicData uri="http://schemas.openxmlformats.org/drawingml/2006/table">
            <a:tbl>
              <a:tblPr>
                <a:tableStyleId>{5C22544A-7EE6-4342-B048-85BDC9FD1C3A}</a:tableStyleId>
              </a:tblPr>
              <a:tblGrid>
                <a:gridCol w="4734369"/>
              </a:tblGrid>
              <a:tr h="353317">
                <a:tc>
                  <a:txBody>
                    <a:bodyPr/>
                    <a:lstStyle/>
                    <a:p>
                      <a:pPr algn="r" fontAlgn="ctr">
                        <a:lnSpc>
                          <a:spcPts val="1600"/>
                        </a:lnSpc>
                      </a:pPr>
                      <a:r>
                        <a:rPr lang="en-US" sz="1600" b="0" i="0" u="none" strike="noStrike" dirty="0">
                          <a:solidFill>
                            <a:srgbClr val="000000"/>
                          </a:solidFill>
                          <a:effectLst/>
                          <a:latin typeface="+mn-lt"/>
                        </a:rPr>
                        <a:t>Local firefighters</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1832">
                <a:tc>
                  <a:txBody>
                    <a:bodyPr/>
                    <a:lstStyle/>
                    <a:p>
                      <a:pPr algn="r" fontAlgn="ctr">
                        <a:lnSpc>
                          <a:spcPts val="1600"/>
                        </a:lnSpc>
                      </a:pPr>
                      <a:r>
                        <a:rPr lang="en-US" sz="1600" b="0" i="0" u="none" strike="noStrike" dirty="0">
                          <a:solidFill>
                            <a:srgbClr val="000000"/>
                          </a:solidFill>
                          <a:effectLst/>
                          <a:latin typeface="+mn-lt"/>
                        </a:rPr>
                        <a:t>Scientists at a [STATE] university</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8923">
                <a:tc>
                  <a:txBody>
                    <a:bodyPr/>
                    <a:lstStyle/>
                    <a:p>
                      <a:pPr algn="r" fontAlgn="ctr">
                        <a:lnSpc>
                          <a:spcPts val="1600"/>
                        </a:lnSpc>
                      </a:pPr>
                      <a:r>
                        <a:rPr lang="en-US" sz="1600" b="0" i="0" u="none" strike="noStrike" dirty="0">
                          <a:solidFill>
                            <a:srgbClr val="000000"/>
                          </a:solidFill>
                          <a:effectLst/>
                          <a:latin typeface="+mn-lt"/>
                        </a:rPr>
                        <a:t>Local doctors and nurses</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378">
                <a:tc>
                  <a:txBody>
                    <a:bodyPr/>
                    <a:lstStyle/>
                    <a:p>
                      <a:pPr algn="r" fontAlgn="ctr">
                        <a:lnSpc>
                          <a:spcPts val="1600"/>
                        </a:lnSpc>
                      </a:pPr>
                      <a:r>
                        <a:rPr lang="en-US" sz="1600" b="0" i="0" u="none" strike="noStrike" dirty="0">
                          <a:solidFill>
                            <a:srgbClr val="000000"/>
                          </a:solidFill>
                          <a:effectLst/>
                          <a:latin typeface="+mn-lt"/>
                        </a:rPr>
                        <a:t>The U.S. Fish and Wildlife Service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377">
                <a:tc>
                  <a:txBody>
                    <a:bodyPr/>
                    <a:lstStyle/>
                    <a:p>
                      <a:pPr algn="r" fontAlgn="ctr">
                        <a:lnSpc>
                          <a:spcPts val="1600"/>
                        </a:lnSpc>
                      </a:pPr>
                      <a:r>
                        <a:rPr lang="en-US" sz="1600" b="0" i="0" u="none" strike="noStrike" dirty="0">
                          <a:solidFill>
                            <a:srgbClr val="000000"/>
                          </a:solidFill>
                          <a:effectLst/>
                          <a:latin typeface="+mn-lt"/>
                        </a:rPr>
                        <a:t>Commercial fishermen</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7469">
                <a:tc>
                  <a:txBody>
                    <a:bodyPr/>
                    <a:lstStyle/>
                    <a:p>
                      <a:pPr algn="r" fontAlgn="ctr">
                        <a:lnSpc>
                          <a:spcPts val="1600"/>
                        </a:lnSpc>
                      </a:pPr>
                      <a:r>
                        <a:rPr lang="en-US" sz="1600" b="0" i="0" u="none" strike="noStrike" dirty="0">
                          <a:solidFill>
                            <a:srgbClr val="000000"/>
                          </a:solidFill>
                          <a:effectLst/>
                          <a:latin typeface="+mn-lt"/>
                        </a:rPr>
                        <a:t>Volunteers who work on cleaning up the shoreline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2928">
                <a:tc>
                  <a:txBody>
                    <a:bodyPr/>
                    <a:lstStyle/>
                    <a:p>
                      <a:pPr algn="r" fontAlgn="ctr">
                        <a:lnSpc>
                          <a:spcPts val="1600"/>
                        </a:lnSpc>
                      </a:pPr>
                      <a:r>
                        <a:rPr lang="en-US" sz="1600" b="0" i="0" u="none" strike="noStrike" dirty="0">
                          <a:solidFill>
                            <a:srgbClr val="000000"/>
                          </a:solidFill>
                          <a:effectLst/>
                          <a:latin typeface="+mn-lt"/>
                        </a:rPr>
                        <a:t>The National Oceanic and Atmospheric </a:t>
                      </a:r>
                      <a:r>
                        <a:rPr lang="en-US" sz="1600" b="0" i="0" u="none" strike="noStrike" dirty="0" smtClean="0">
                          <a:solidFill>
                            <a:srgbClr val="000000"/>
                          </a:solidFill>
                          <a:effectLst/>
                          <a:latin typeface="+mn-lt"/>
                        </a:rPr>
                        <a:t>Administration, </a:t>
                      </a:r>
                      <a:r>
                        <a:rPr lang="en-US" sz="1600" b="0" i="0" u="none" strike="noStrike" dirty="0">
                          <a:solidFill>
                            <a:srgbClr val="000000"/>
                          </a:solidFill>
                          <a:effectLst/>
                          <a:latin typeface="+mn-lt"/>
                        </a:rPr>
                        <a:t>or NOAA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0487">
                <a:tc>
                  <a:txBody>
                    <a:bodyPr/>
                    <a:lstStyle/>
                    <a:p>
                      <a:pPr algn="r" fontAlgn="ctr">
                        <a:lnSpc>
                          <a:spcPts val="1600"/>
                        </a:lnSpc>
                      </a:pPr>
                      <a:r>
                        <a:rPr lang="en-US" sz="1600" b="0" i="0" u="none" strike="noStrike" dirty="0">
                          <a:solidFill>
                            <a:srgbClr val="000000"/>
                          </a:solidFill>
                          <a:effectLst/>
                          <a:latin typeface="+mn-lt"/>
                        </a:rPr>
                        <a:t>Local shellfish growers</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6195">
                <a:tc>
                  <a:txBody>
                    <a:bodyPr/>
                    <a:lstStyle/>
                    <a:p>
                      <a:pPr algn="r" fontAlgn="ctr">
                        <a:lnSpc>
                          <a:spcPts val="1600"/>
                        </a:lnSpc>
                      </a:pPr>
                      <a:r>
                        <a:rPr lang="en-US" sz="1600" b="0" i="0" u="none" strike="noStrike" dirty="0">
                          <a:solidFill>
                            <a:srgbClr val="000000"/>
                          </a:solidFill>
                          <a:effectLst/>
                          <a:latin typeface="+mn-lt"/>
                        </a:rPr>
                        <a:t>A public health expert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377">
                <a:tc>
                  <a:txBody>
                    <a:bodyPr/>
                    <a:lstStyle/>
                    <a:p>
                      <a:pPr algn="r" fontAlgn="ctr">
                        <a:lnSpc>
                          <a:spcPts val="1600"/>
                        </a:lnSpc>
                      </a:pPr>
                      <a:r>
                        <a:rPr lang="en-US" sz="1600" b="0" i="0" u="none" strike="noStrike" dirty="0">
                          <a:solidFill>
                            <a:srgbClr val="000000"/>
                          </a:solidFill>
                          <a:effectLst/>
                          <a:latin typeface="+mn-lt"/>
                        </a:rPr>
                        <a:t>Scientists</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4740">
                <a:tc>
                  <a:txBody>
                    <a:bodyPr/>
                    <a:lstStyle/>
                    <a:p>
                      <a:pPr algn="r" fontAlgn="ctr">
                        <a:lnSpc>
                          <a:spcPts val="1600"/>
                        </a:lnSpc>
                      </a:pPr>
                      <a:r>
                        <a:rPr lang="en-US" sz="1600" b="0" i="0" u="none" strike="noStrike" dirty="0">
                          <a:solidFill>
                            <a:srgbClr val="000000"/>
                          </a:solidFill>
                          <a:effectLst/>
                          <a:latin typeface="+mn-lt"/>
                        </a:rPr>
                        <a:t>Sport fishermen</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p:txBody>
          <a:bodyPr/>
          <a:lstStyle/>
          <a:p>
            <a:r>
              <a:rPr lang="en-US" dirty="0" smtClean="0"/>
              <a:t>Firefighters are the most credible messengers.</a:t>
            </a:r>
            <a:endParaRPr lang="en-US" dirty="0"/>
          </a:p>
        </p:txBody>
      </p:sp>
      <p:sp>
        <p:nvSpPr>
          <p:cNvPr id="7" name="Text Placeholder 6"/>
          <p:cNvSpPr>
            <a:spLocks noGrp="1"/>
          </p:cNvSpPr>
          <p:nvPr>
            <p:ph type="body" sz="quarter" idx="10"/>
          </p:nvPr>
        </p:nvSpPr>
        <p:spPr/>
        <p:txBody>
          <a:bodyPr/>
          <a:lstStyle/>
          <a:p>
            <a:r>
              <a:rPr lang="en-US" dirty="0" smtClean="0"/>
              <a:t>Q15. Split Sample.</a:t>
            </a:r>
            <a:endParaRPr lang="en-US" dirty="0"/>
          </a:p>
        </p:txBody>
      </p:sp>
      <p:sp>
        <p:nvSpPr>
          <p:cNvPr id="8" name="TextBox 7"/>
          <p:cNvSpPr txBox="1"/>
          <p:nvPr/>
        </p:nvSpPr>
        <p:spPr>
          <a:xfrm>
            <a:off x="153825" y="1174859"/>
            <a:ext cx="8836351" cy="830997"/>
          </a:xfrm>
          <a:prstGeom prst="rect">
            <a:avLst/>
          </a:prstGeom>
          <a:noFill/>
        </p:spPr>
        <p:txBody>
          <a:bodyPr wrap="square" rtlCol="0">
            <a:spAutoFit/>
          </a:bodyPr>
          <a:lstStyle/>
          <a:p>
            <a:r>
              <a:rPr lang="en-US" sz="1600" i="1" dirty="0" smtClean="0"/>
              <a:t>Here </a:t>
            </a:r>
            <a:r>
              <a:rPr lang="en-US" sz="1600" i="1" dirty="0"/>
              <a:t>is a list of people and organizations that take positions on issues </a:t>
            </a:r>
            <a:r>
              <a:rPr lang="en-US" sz="1600" i="1" dirty="0" smtClean="0"/>
              <a:t>affecting</a:t>
            </a:r>
          </a:p>
          <a:p>
            <a:r>
              <a:rPr lang="en-US" sz="1600" i="1" dirty="0" smtClean="0"/>
              <a:t> </a:t>
            </a:r>
            <a:r>
              <a:rPr lang="en-US" sz="1600" i="1" dirty="0"/>
              <a:t>land and waters along the Gulf Coast. Please tell me if you would generally </a:t>
            </a:r>
            <a:endParaRPr lang="en-US" sz="1600" i="1" dirty="0" smtClean="0"/>
          </a:p>
          <a:p>
            <a:r>
              <a:rPr lang="en-US" sz="1600" i="1" dirty="0" smtClean="0"/>
              <a:t>trust </a:t>
            </a:r>
            <a:r>
              <a:rPr lang="en-US" sz="1600" i="1" dirty="0"/>
              <a:t>each person or organization’s opinion, or if you would be suspicious of it. </a:t>
            </a:r>
            <a:endParaRPr lang="en-US" sz="1600" b="1" i="1" dirty="0"/>
          </a:p>
        </p:txBody>
      </p:sp>
    </p:spTree>
    <p:extLst>
      <p:ext uri="{BB962C8B-B14F-4D97-AF65-F5344CB8AC3E}">
        <p14:creationId xmlns:p14="http://schemas.microsoft.com/office/powerpoint/2010/main" val="364878151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152400"/>
            <a:ext cx="4953000" cy="1905000"/>
          </a:xfrm>
        </p:spPr>
        <p:txBody>
          <a:bodyPr>
            <a:noAutofit/>
          </a:bodyPr>
          <a:lstStyle/>
          <a:p>
            <a:r>
              <a:rPr lang="en-US" sz="4000" dirty="0" smtClean="0"/>
              <a:t>Strategic Communications Checklist</a:t>
            </a:r>
            <a:endParaRPr lang="en-US" sz="4000" dirty="0"/>
          </a:p>
        </p:txBody>
      </p:sp>
      <p:sp>
        <p:nvSpPr>
          <p:cNvPr id="3" name="Content Placeholder 2"/>
          <p:cNvSpPr>
            <a:spLocks noGrp="1"/>
          </p:cNvSpPr>
          <p:nvPr>
            <p:ph idx="1"/>
          </p:nvPr>
        </p:nvSpPr>
        <p:spPr>
          <a:xfrm>
            <a:off x="457200" y="2514600"/>
            <a:ext cx="8229600" cy="4038600"/>
          </a:xfrm>
        </p:spPr>
        <p:txBody>
          <a:bodyPr>
            <a:noAutofit/>
          </a:bodyPr>
          <a:lstStyle/>
          <a:p>
            <a:pPr lvl="0"/>
            <a:r>
              <a:rPr lang="en-US" sz="2400" dirty="0"/>
              <a:t>Goal – have you set a realistic goal given timeframe, resources, competition</a:t>
            </a:r>
            <a:r>
              <a:rPr lang="en-US" sz="2400" dirty="0" smtClean="0"/>
              <a:t>? </a:t>
            </a:r>
            <a:endParaRPr lang="en-US" sz="2400" dirty="0"/>
          </a:p>
          <a:p>
            <a:pPr lvl="0"/>
            <a:r>
              <a:rPr lang="en-US" sz="2400" dirty="0"/>
              <a:t>Audience – who specifically pulls the lever that leads to success? An agency, industry, county planner, funder.</a:t>
            </a:r>
          </a:p>
          <a:p>
            <a:pPr lvl="0"/>
            <a:r>
              <a:rPr lang="en-US" sz="2400" dirty="0"/>
              <a:t>Influence – who or what influences your primary audience? Focus on your audience and develop strategies and tactics that will influence them and the people around </a:t>
            </a:r>
            <a:r>
              <a:rPr lang="en-US" sz="2400" dirty="0" smtClean="0"/>
              <a:t>them.</a:t>
            </a:r>
          </a:p>
          <a:p>
            <a:pPr lvl="0"/>
            <a:r>
              <a:rPr lang="en-US" sz="2400" dirty="0" smtClean="0"/>
              <a:t>Measure </a:t>
            </a:r>
            <a:r>
              <a:rPr lang="en-US" sz="2400" dirty="0"/>
              <a:t>– how will you measure success, vote, rule, funds, a new partnership or permits? </a:t>
            </a:r>
          </a:p>
          <a:p>
            <a:endParaRPr lang="en-US" sz="2400" dirty="0"/>
          </a:p>
        </p:txBody>
      </p:sp>
      <p:pic>
        <p:nvPicPr>
          <p:cNvPr id="5" name="Picture 1" descr="cid:image001.jpg@01CE44DD.B0A1AD90"/>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r="60883" b="75727"/>
          <a:stretch/>
        </p:blipFill>
        <p:spPr bwMode="auto">
          <a:xfrm>
            <a:off x="0" y="0"/>
            <a:ext cx="3657600" cy="216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861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152400"/>
            <a:ext cx="4953000" cy="1905000"/>
          </a:xfrm>
        </p:spPr>
        <p:txBody>
          <a:bodyPr>
            <a:noAutofit/>
          </a:bodyPr>
          <a:lstStyle/>
          <a:p>
            <a:r>
              <a:rPr lang="en-US" sz="4000" dirty="0" smtClean="0"/>
              <a:t>Coastal Resilience Tool</a:t>
            </a:r>
            <a:endParaRPr lang="en-US" sz="4000" dirty="0"/>
          </a:p>
        </p:txBody>
      </p:sp>
      <p:sp>
        <p:nvSpPr>
          <p:cNvPr id="3" name="Content Placeholder 2"/>
          <p:cNvSpPr>
            <a:spLocks noGrp="1"/>
          </p:cNvSpPr>
          <p:nvPr>
            <p:ph idx="1"/>
          </p:nvPr>
        </p:nvSpPr>
        <p:spPr>
          <a:xfrm>
            <a:off x="457200" y="2514600"/>
            <a:ext cx="8229600" cy="4038600"/>
          </a:xfrm>
        </p:spPr>
        <p:txBody>
          <a:bodyPr>
            <a:noAutofit/>
          </a:bodyPr>
          <a:lstStyle/>
          <a:p>
            <a:pPr marL="0" indent="0">
              <a:buNone/>
            </a:pPr>
            <a:endParaRPr lang="en-US" sz="2400" dirty="0" smtClean="0">
              <a:hlinkClick r:id="rId2"/>
            </a:endParaRPr>
          </a:p>
          <a:p>
            <a:pPr marL="0" indent="0">
              <a:buNone/>
            </a:pPr>
            <a:endParaRPr lang="en-US" sz="2400" dirty="0" smtClean="0">
              <a:hlinkClick r:id="rId2"/>
            </a:endParaRPr>
          </a:p>
          <a:p>
            <a:pPr marL="0" indent="0">
              <a:buNone/>
            </a:pPr>
            <a:r>
              <a:rPr lang="en-US" sz="2400" dirty="0" smtClean="0">
                <a:hlinkClick r:id="rId2"/>
              </a:rPr>
              <a:t>http</a:t>
            </a:r>
            <a:r>
              <a:rPr lang="en-US" sz="2400" dirty="0">
                <a:hlinkClick r:id="rId2"/>
              </a:rPr>
              <a:t>://www.youtube.com/watch?v=</a:t>
            </a:r>
            <a:r>
              <a:rPr lang="en-US" sz="2400" dirty="0" smtClean="0">
                <a:hlinkClick r:id="rId2"/>
              </a:rPr>
              <a:t>B8lJmz_RrS0</a:t>
            </a:r>
            <a:endParaRPr lang="en-US" sz="2400" dirty="0" smtClean="0"/>
          </a:p>
          <a:p>
            <a:pPr marL="0" indent="0">
              <a:buNone/>
            </a:pPr>
            <a:endParaRPr lang="en-US" sz="2400" dirty="0"/>
          </a:p>
          <a:p>
            <a:pPr marL="0" indent="0">
              <a:buNone/>
            </a:pPr>
            <a:endParaRPr lang="en-US" sz="2400" dirty="0"/>
          </a:p>
        </p:txBody>
      </p:sp>
      <p:pic>
        <p:nvPicPr>
          <p:cNvPr id="5" name="Picture 1" descr="cid:image001.jpg@01CE44DD.B0A1AD90"/>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r="60883" b="75727"/>
          <a:stretch/>
        </p:blipFill>
        <p:spPr bwMode="auto">
          <a:xfrm>
            <a:off x="0" y="0"/>
            <a:ext cx="3657600" cy="216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647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5669E29EFAB14582576D25EF448152" ma:contentTypeVersion="1" ma:contentTypeDescription="Create a new document." ma:contentTypeScope="" ma:versionID="48c703af1e1d1ce53016ea7ac37b9045">
  <xsd:schema xmlns:xsd="http://www.w3.org/2001/XMLSchema" xmlns:xs="http://www.w3.org/2001/XMLSchema" xmlns:p="http://schemas.microsoft.com/office/2006/metadata/properties" xmlns:ns1="http://schemas.microsoft.com/sharepoint/v3" targetNamespace="http://schemas.microsoft.com/office/2006/metadata/properties" ma:root="true" ma:fieldsID="6f0d331ebd68627ead16f146830ec63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751781F-2EC5-45F5-A03E-8399A6075DBE}"/>
</file>

<file path=customXml/itemProps2.xml><?xml version="1.0" encoding="utf-8"?>
<ds:datastoreItem xmlns:ds="http://schemas.openxmlformats.org/officeDocument/2006/customXml" ds:itemID="{C7931C6D-AC0E-41DD-A5A5-20D5C3171750}"/>
</file>

<file path=customXml/itemProps3.xml><?xml version="1.0" encoding="utf-8"?>
<ds:datastoreItem xmlns:ds="http://schemas.openxmlformats.org/officeDocument/2006/customXml" ds:itemID="{E8F6ADA1-69C7-4292-9A14-67D3A8E3754F}"/>
</file>

<file path=docProps/app.xml><?xml version="1.0" encoding="utf-8"?>
<Properties xmlns="http://schemas.openxmlformats.org/officeDocument/2006/extended-properties" xmlns:vt="http://schemas.openxmlformats.org/officeDocument/2006/docPropsVTypes">
  <TotalTime>159</TotalTime>
  <Words>748</Words>
  <Application>Microsoft Office PowerPoint</Application>
  <PresentationFormat>On-screen Show (4:3)</PresentationFormat>
  <Paragraphs>84</Paragraphs>
  <Slides>8</Slides>
  <Notes>3</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MARINE EXCHANGE Consider Your Audience: Communicating Effectively About Coastal Resilience</vt:lpstr>
      <vt:lpstr>PowerPoint Presentation</vt:lpstr>
      <vt:lpstr>PowerPoint Presentation</vt:lpstr>
      <vt:lpstr>Strategic Communications Checklist</vt:lpstr>
      <vt:lpstr>The concept of “natural defenses” is more appealing than “infrastructure.”</vt:lpstr>
      <vt:lpstr>Firefighters are the most credible messengers.</vt:lpstr>
      <vt:lpstr>Strategic Communications Checklist</vt:lpstr>
      <vt:lpstr>Coastal Resilience Tool</vt:lpstr>
    </vt:vector>
  </TitlesOfParts>
  <Company>The Nature Conservancy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EXCHANGE Consider Your Audience: Communicating Effectively About Coastal Resilience</dc:title>
  <dc:creator>Tom McCann</dc:creator>
  <cp:lastModifiedBy>Lisa Schindler</cp:lastModifiedBy>
  <cp:revision>13</cp:revision>
  <dcterms:created xsi:type="dcterms:W3CDTF">2013-05-29T22:57:40Z</dcterms:created>
  <dcterms:modified xsi:type="dcterms:W3CDTF">2013-05-30T19:50:05Z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0x010100685669E29EFAB14582576D25EF448152</vt:lpwstr>
  </property>
</Properties>
</file>